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4" r:id="rId7"/>
    <p:sldId id="265" r:id="rId8"/>
    <p:sldId id="266" r:id="rId9"/>
    <p:sldId id="276" r:id="rId10"/>
    <p:sldId id="275" r:id="rId11"/>
    <p:sldId id="278" r:id="rId12"/>
    <p:sldId id="267" r:id="rId13"/>
    <p:sldId id="277" r:id="rId14"/>
    <p:sldId id="269" r:id="rId15"/>
    <p:sldId id="270" r:id="rId16"/>
    <p:sldId id="271" r:id="rId17"/>
    <p:sldId id="273" r:id="rId18"/>
    <p:sldId id="274" r:id="rId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1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3E6DF4C-C38A-4D9E-92F2-B08C354FB591}" type="datetimeFigureOut">
              <a:rPr lang="ru-RU" smtClean="0"/>
              <a:t>16.02.2021</a:t>
            </a:fld>
            <a:endParaRPr lang="ru-RU"/>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D547CBB-3604-4660-B54A-76BEFF7CB593}"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3E6DF4C-C38A-4D9E-92F2-B08C354FB591}" type="datetimeFigureOut">
              <a:rPr lang="ru-RU" smtClean="0"/>
              <a:t>16.02.2021</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2D547CBB-3604-4660-B54A-76BEFF7CB593}"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3E6DF4C-C38A-4D9E-92F2-B08C354FB591}" type="datetimeFigureOut">
              <a:rPr lang="ru-RU" smtClean="0"/>
              <a:t>16.02.2021</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2D547CBB-3604-4660-B54A-76BEFF7CB593}"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3E6DF4C-C38A-4D9E-92F2-B08C354FB591}" type="datetimeFigureOut">
              <a:rPr lang="ru-RU" smtClean="0"/>
              <a:t>16.02.2021</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2D547CBB-3604-4660-B54A-76BEFF7CB593}" type="slidenum">
              <a:rPr lang="ru-RU" smtClean="0"/>
              <a:t>‹#›</a:t>
            </a:fld>
            <a:endParaRPr lang="ru-RU"/>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3E6DF4C-C38A-4D9E-92F2-B08C354FB591}" type="datetimeFigureOut">
              <a:rPr lang="ru-RU" smtClean="0"/>
              <a:t>16.02.2021</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2D547CBB-3604-4660-B54A-76BEFF7CB593}" type="slidenum">
              <a:rPr lang="ru-RU" smtClean="0"/>
              <a:t>‹#›</a:t>
            </a:fld>
            <a:endParaRPr lang="ru-RU"/>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E6DF4C-C38A-4D9E-92F2-B08C354FB591}" type="datetimeFigureOut">
              <a:rPr lang="ru-RU" smtClean="0"/>
              <a:t>16.02.2021</a:t>
            </a:fld>
            <a:endParaRPr lang="ru-RU"/>
          </a:p>
        </p:txBody>
      </p:sp>
      <p:sp>
        <p:nvSpPr>
          <p:cNvPr id="6" name="Footer Placeholder 5"/>
          <p:cNvSpPr>
            <a:spLocks noGrp="1"/>
          </p:cNvSpPr>
          <p:nvPr>
            <p:ph type="ftr" sz="quarter" idx="11"/>
          </p:nvPr>
        </p:nvSpPr>
        <p:spPr/>
        <p:txBody>
          <a:bodyPr/>
          <a:lstStyle>
            <a:extLst/>
          </a:lstStyle>
          <a:p>
            <a:endParaRPr lang="ru-RU"/>
          </a:p>
        </p:txBody>
      </p:sp>
      <p:sp>
        <p:nvSpPr>
          <p:cNvPr id="7" name="Slide Number Placeholder 6"/>
          <p:cNvSpPr>
            <a:spLocks noGrp="1"/>
          </p:cNvSpPr>
          <p:nvPr>
            <p:ph type="sldNum" sz="quarter" idx="12"/>
          </p:nvPr>
        </p:nvSpPr>
        <p:spPr/>
        <p:txBody>
          <a:bodyPr/>
          <a:lstStyle>
            <a:extLst/>
          </a:lstStyle>
          <a:p>
            <a:fld id="{2D547CBB-3604-4660-B54A-76BEFF7CB593}" type="slidenum">
              <a:rPr lang="ru-RU" smtClean="0"/>
              <a:t>‹#›</a:t>
            </a:fld>
            <a:endParaRPr lang="ru-RU"/>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3E6DF4C-C38A-4D9E-92F2-B08C354FB591}" type="datetimeFigureOut">
              <a:rPr lang="ru-RU" smtClean="0"/>
              <a:t>16.02.2021</a:t>
            </a:fld>
            <a:endParaRPr lang="ru-RU"/>
          </a:p>
        </p:txBody>
      </p:sp>
      <p:sp>
        <p:nvSpPr>
          <p:cNvPr id="8" name="Footer Placeholder 7"/>
          <p:cNvSpPr>
            <a:spLocks noGrp="1"/>
          </p:cNvSpPr>
          <p:nvPr>
            <p:ph type="ftr" sz="quarter" idx="11"/>
          </p:nvPr>
        </p:nvSpPr>
        <p:spPr/>
        <p:txBody>
          <a:bodyPr/>
          <a:lstStyle>
            <a:extLst/>
          </a:lstStyle>
          <a:p>
            <a:endParaRPr lang="ru-RU"/>
          </a:p>
        </p:txBody>
      </p:sp>
      <p:sp>
        <p:nvSpPr>
          <p:cNvPr id="9" name="Slide Number Placeholder 8"/>
          <p:cNvSpPr>
            <a:spLocks noGrp="1"/>
          </p:cNvSpPr>
          <p:nvPr>
            <p:ph type="sldNum" sz="quarter" idx="12"/>
          </p:nvPr>
        </p:nvSpPr>
        <p:spPr/>
        <p:txBody>
          <a:bodyPr/>
          <a:lstStyle>
            <a:extLst/>
          </a:lstStyle>
          <a:p>
            <a:fld id="{2D547CBB-3604-4660-B54A-76BEFF7CB593}"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3E6DF4C-C38A-4D9E-92F2-B08C354FB591}" type="datetimeFigureOut">
              <a:rPr lang="ru-RU" smtClean="0"/>
              <a:t>16.02.2021</a:t>
            </a:fld>
            <a:endParaRPr lang="ru-RU"/>
          </a:p>
        </p:txBody>
      </p:sp>
      <p:sp>
        <p:nvSpPr>
          <p:cNvPr id="4" name="Footer Placeholder 3"/>
          <p:cNvSpPr>
            <a:spLocks noGrp="1"/>
          </p:cNvSpPr>
          <p:nvPr>
            <p:ph type="ftr" sz="quarter" idx="11"/>
          </p:nvPr>
        </p:nvSpPr>
        <p:spPr/>
        <p:txBody>
          <a:bodyPr/>
          <a:lstStyle>
            <a:extLst/>
          </a:lstStyle>
          <a:p>
            <a:endParaRPr lang="ru-RU"/>
          </a:p>
        </p:txBody>
      </p:sp>
      <p:sp>
        <p:nvSpPr>
          <p:cNvPr id="5" name="Slide Number Placeholder 4"/>
          <p:cNvSpPr>
            <a:spLocks noGrp="1"/>
          </p:cNvSpPr>
          <p:nvPr>
            <p:ph type="sldNum" sz="quarter" idx="12"/>
          </p:nvPr>
        </p:nvSpPr>
        <p:spPr/>
        <p:txBody>
          <a:bodyPr/>
          <a:lstStyle>
            <a:extLst/>
          </a:lstStyle>
          <a:p>
            <a:fld id="{2D547CBB-3604-4660-B54A-76BEFF7CB593}" type="slidenum">
              <a:rPr lang="ru-RU" smtClean="0"/>
              <a:t>‹#›</a:t>
            </a:fld>
            <a:endParaRPr lang="ru-RU"/>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3E6DF4C-C38A-4D9E-92F2-B08C354FB591}" type="datetimeFigureOut">
              <a:rPr lang="ru-RU" smtClean="0"/>
              <a:t>16.02.2021</a:t>
            </a:fld>
            <a:endParaRPr lang="ru-RU"/>
          </a:p>
        </p:txBody>
      </p:sp>
      <p:sp>
        <p:nvSpPr>
          <p:cNvPr id="3" name="Footer Placeholder 2"/>
          <p:cNvSpPr>
            <a:spLocks noGrp="1"/>
          </p:cNvSpPr>
          <p:nvPr>
            <p:ph type="ftr" sz="quarter" idx="11"/>
          </p:nvPr>
        </p:nvSpPr>
        <p:spPr/>
        <p:txBody>
          <a:bodyPr/>
          <a:lstStyle>
            <a:extLst/>
          </a:lstStyle>
          <a:p>
            <a:endParaRPr lang="ru-RU"/>
          </a:p>
        </p:txBody>
      </p:sp>
      <p:sp>
        <p:nvSpPr>
          <p:cNvPr id="4" name="Slide Number Placeholder 3"/>
          <p:cNvSpPr>
            <a:spLocks noGrp="1"/>
          </p:cNvSpPr>
          <p:nvPr>
            <p:ph type="sldNum" sz="quarter" idx="12"/>
          </p:nvPr>
        </p:nvSpPr>
        <p:spPr/>
        <p:txBody>
          <a:bodyPr/>
          <a:lstStyle>
            <a:extLst/>
          </a:lstStyle>
          <a:p>
            <a:fld id="{2D547CBB-3604-4660-B54A-76BEFF7CB593}"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3E6DF4C-C38A-4D9E-92F2-B08C354FB591}" type="datetimeFigureOut">
              <a:rPr lang="ru-RU" smtClean="0"/>
              <a:t>16.02.2021</a:t>
            </a:fld>
            <a:endParaRPr lang="ru-RU"/>
          </a:p>
        </p:txBody>
      </p:sp>
      <p:sp>
        <p:nvSpPr>
          <p:cNvPr id="6" name="Footer Placeholder 5"/>
          <p:cNvSpPr>
            <a:spLocks noGrp="1"/>
          </p:cNvSpPr>
          <p:nvPr>
            <p:ph type="ftr" sz="quarter" idx="11"/>
          </p:nvPr>
        </p:nvSpPr>
        <p:spPr/>
        <p:txBody>
          <a:bodyPr/>
          <a:lstStyle>
            <a:extLst/>
          </a:lstStyle>
          <a:p>
            <a:endParaRPr lang="ru-RU"/>
          </a:p>
        </p:txBody>
      </p:sp>
      <p:sp>
        <p:nvSpPr>
          <p:cNvPr id="7" name="Slide Number Placeholder 6"/>
          <p:cNvSpPr>
            <a:spLocks noGrp="1"/>
          </p:cNvSpPr>
          <p:nvPr>
            <p:ph type="sldNum" sz="quarter" idx="12"/>
          </p:nvPr>
        </p:nvSpPr>
        <p:spPr/>
        <p:txBody>
          <a:bodyPr/>
          <a:lstStyle>
            <a:extLst/>
          </a:lstStyle>
          <a:p>
            <a:fld id="{2D547CBB-3604-4660-B54A-76BEFF7CB593}"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3E6DF4C-C38A-4D9E-92F2-B08C354FB591}" type="datetimeFigureOut">
              <a:rPr lang="ru-RU" smtClean="0"/>
              <a:t>16.02.2021</a:t>
            </a:fld>
            <a:endParaRPr lang="ru-RU"/>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D547CBB-3604-4660-B54A-76BEFF7CB593}" type="slidenum">
              <a:rPr lang="ru-RU" smtClean="0"/>
              <a:t>‹#›</a:t>
            </a:fld>
            <a:endParaRPr lang="ru-RU"/>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3E6DF4C-C38A-4D9E-92F2-B08C354FB591}" type="datetimeFigureOut">
              <a:rPr lang="ru-RU" smtClean="0"/>
              <a:t>16.02.2021</a:t>
            </a:fld>
            <a:endParaRPr lang="ru-RU"/>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D547CBB-3604-4660-B54A-76BEFF7CB593}"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effectLst/>
                <a:latin typeface="Times New Roman"/>
                <a:ea typeface="Calibri"/>
              </a:rPr>
              <a:t>Linear Algebra</a:t>
            </a:r>
            <a:endParaRPr lang="ru-RU" dirty="0"/>
          </a:p>
        </p:txBody>
      </p:sp>
    </p:spTree>
    <p:extLst>
      <p:ext uri="{BB962C8B-B14F-4D97-AF65-F5344CB8AC3E}">
        <p14:creationId xmlns:p14="http://schemas.microsoft.com/office/powerpoint/2010/main" val="983360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762000"/>
            <a:ext cx="8229600" cy="4953000"/>
          </a:xfrm>
        </p:spPr>
        <p:txBody>
          <a:bodyPr>
            <a:normAutofit fontScale="77500" lnSpcReduction="20000"/>
          </a:bodyPr>
          <a:lstStyle/>
          <a:p>
            <a:r>
              <a:rPr lang="en-US" b="1" dirty="0"/>
              <a:t>Gauss-Jordan </a:t>
            </a:r>
            <a:r>
              <a:rPr lang="en-US" b="1" dirty="0" smtClean="0"/>
              <a:t>Method</a:t>
            </a:r>
          </a:p>
          <a:p>
            <a:endParaRPr lang="en-US" b="1" dirty="0"/>
          </a:p>
          <a:p>
            <a:r>
              <a:rPr lang="en-US" dirty="0"/>
              <a:t>Write the augmented matrix.</a:t>
            </a:r>
          </a:p>
          <a:p>
            <a:r>
              <a:rPr lang="en-US" dirty="0"/>
              <a:t>Interchange rows if necessary to obtain a non-zero number in the first row, first column.</a:t>
            </a:r>
          </a:p>
          <a:p>
            <a:r>
              <a:rPr lang="en-US" dirty="0"/>
              <a:t>Use a row operation to get a 1 as the entry in the first row and first column.</a:t>
            </a:r>
          </a:p>
          <a:p>
            <a:r>
              <a:rPr lang="en-US" dirty="0"/>
              <a:t>Use row operations to make all other entries as </a:t>
            </a:r>
            <a:r>
              <a:rPr lang="en-US" dirty="0" err="1"/>
              <a:t>zeros</a:t>
            </a:r>
            <a:r>
              <a:rPr lang="en-US" dirty="0"/>
              <a:t> in column one.</a:t>
            </a:r>
          </a:p>
          <a:p>
            <a:r>
              <a:rPr lang="en-US" dirty="0"/>
              <a:t>Interchange rows if necessary to obtain a nonzero number in the second row, second column. Use a row operation to make this entry 1. Use row operations to make all other entries as </a:t>
            </a:r>
            <a:r>
              <a:rPr lang="en-US" dirty="0" err="1"/>
              <a:t>zeros</a:t>
            </a:r>
            <a:r>
              <a:rPr lang="en-US" dirty="0"/>
              <a:t> in column two.</a:t>
            </a:r>
          </a:p>
          <a:p>
            <a:r>
              <a:rPr lang="en-US" dirty="0"/>
              <a:t>Repeat </a:t>
            </a:r>
            <a:r>
              <a:rPr lang="en-US" dirty="0" smtClean="0"/>
              <a:t>the same steps </a:t>
            </a:r>
            <a:r>
              <a:rPr lang="en-US" dirty="0"/>
              <a:t>for row 3, column 3. Continue moving along the main diagonal until you reach the last row, or until the number is zero.</a:t>
            </a:r>
          </a:p>
          <a:p>
            <a:r>
              <a:rPr lang="en-US" dirty="0"/>
              <a:t>The final matrix is called the </a:t>
            </a:r>
            <a:r>
              <a:rPr lang="en-US" b="1" dirty="0"/>
              <a:t>reduced row-echelon form.</a:t>
            </a:r>
          </a:p>
          <a:p>
            <a:endParaRPr lang="ru-RU" dirty="0"/>
          </a:p>
        </p:txBody>
      </p:sp>
    </p:spTree>
    <p:extLst>
      <p:ext uri="{BB962C8B-B14F-4D97-AF65-F5344CB8AC3E}">
        <p14:creationId xmlns:p14="http://schemas.microsoft.com/office/powerpoint/2010/main" val="114934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395536" y="476672"/>
                <a:ext cx="8229600" cy="4525963"/>
              </a:xfrm>
            </p:spPr>
            <p:txBody>
              <a:bodyPr>
                <a:normAutofit/>
              </a:bodyPr>
              <a:lstStyle/>
              <a:p>
                <a:r>
                  <a:rPr lang="en-US" b="1" i="1" dirty="0" smtClean="0"/>
                  <a:t>Example 2.</a:t>
                </a:r>
                <a:r>
                  <a:rPr lang="en-US" dirty="0" smtClean="0"/>
                  <a:t> Use Gauss elimination to solve </a:t>
                </a:r>
                <a:r>
                  <a:rPr lang="en-US" dirty="0"/>
                  <a:t>the </a:t>
                </a:r>
                <a:r>
                  <a:rPr lang="en-US" dirty="0" smtClean="0"/>
                  <a:t>system of equations </a:t>
                </a:r>
              </a:p>
              <a:p>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=6</m:t>
                            </m:r>
                          </m:e>
                          <m:e>
                            <m:r>
                              <a:rPr lang="en-US" b="0" i="1" smtClean="0">
                                <a:latin typeface="Cambria Math" panose="02040503050406030204" pitchFamily="18" charset="0"/>
                              </a:rPr>
                              <m:t>6</m:t>
                            </m:r>
                            <m:r>
                              <a:rPr lang="en-US" b="0" i="1" smtClean="0">
                                <a:latin typeface="Cambria Math"/>
                              </a:rPr>
                              <m:t>𝑥</m:t>
                            </m:r>
                            <m:r>
                              <a:rPr lang="en-US" b="0" i="1" smtClean="0">
                                <a:latin typeface="Cambria Math" panose="02040503050406030204" pitchFamily="18" charset="0"/>
                              </a:rPr>
                              <m:t>−4</m:t>
                            </m:r>
                            <m:r>
                              <a:rPr lang="en-US" b="0" i="1" smtClean="0">
                                <a:latin typeface="Cambria Math"/>
                              </a:rPr>
                              <m:t>𝑦</m:t>
                            </m:r>
                            <m:r>
                              <a:rPr lang="en-US" b="0" i="1" smtClean="0">
                                <a:latin typeface="Cambria Math"/>
                              </a:rPr>
                              <m:t>=21</m:t>
                            </m:r>
                          </m:e>
                        </m:eqArr>
                      </m:e>
                    </m:d>
                  </m:oMath>
                </a14:m>
                <a:endParaRPr lang="en-US" dirty="0"/>
              </a:p>
              <a:p>
                <a:r>
                  <a:rPr lang="en-US" dirty="0" smtClean="0"/>
                  <a:t> </a:t>
                </a:r>
                <a:endParaRPr lang="en-US" dirty="0"/>
              </a:p>
              <a:p>
                <a:r>
                  <a:rPr lang="en-US" b="1" i="1" dirty="0" smtClean="0"/>
                  <a:t>Example 3</a:t>
                </a:r>
                <a:r>
                  <a:rPr lang="en-US" dirty="0" smtClean="0"/>
                  <a:t>. Use Gauss-Jordan method to solve the system of equations</a:t>
                </a:r>
              </a:p>
              <a:p>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𝑥</m:t>
                            </m:r>
                            <m:r>
                              <a:rPr lang="en-US" i="1">
                                <a:latin typeface="Cambria Math"/>
                              </a:rPr>
                              <m:t>+2</m:t>
                            </m:r>
                            <m:r>
                              <a:rPr lang="en-US" i="1">
                                <a:latin typeface="Cambria Math"/>
                              </a:rPr>
                              <m:t>𝑦</m:t>
                            </m:r>
                            <m:r>
                              <a:rPr lang="en-US" i="1">
                                <a:latin typeface="Cambria Math"/>
                              </a:rPr>
                              <m:t>=7</m:t>
                            </m:r>
                          </m:e>
                          <m:e>
                            <m:r>
                              <a:rPr lang="en-US" b="0" i="1" smtClean="0">
                                <a:latin typeface="Cambria Math" panose="02040503050406030204" pitchFamily="18" charset="0"/>
                              </a:rPr>
                              <m:t>2</m:t>
                            </m:r>
                            <m:r>
                              <a:rPr lang="en-US" i="1">
                                <a:latin typeface="Cambria Math"/>
                              </a:rPr>
                              <m:t>𝑥</m:t>
                            </m:r>
                            <m:r>
                              <a:rPr lang="en-US" b="0" i="1" smtClean="0">
                                <a:latin typeface="Cambria Math" panose="02040503050406030204" pitchFamily="18" charset="0"/>
                              </a:rPr>
                              <m:t>+3</m:t>
                            </m:r>
                            <m:r>
                              <a:rPr lang="en-US" i="1">
                                <a:latin typeface="Cambria Math"/>
                              </a:rPr>
                              <m:t>𝑦</m:t>
                            </m:r>
                            <m:r>
                              <a:rPr lang="en-US" i="1">
                                <a:latin typeface="Cambria Math"/>
                              </a:rPr>
                              <m:t>=11</m:t>
                            </m:r>
                          </m:e>
                        </m:eqArr>
                      </m:e>
                    </m:d>
                  </m:oMath>
                </a14:m>
                <a:endParaRPr lang="en-US" dirty="0"/>
              </a:p>
              <a:p>
                <a:endParaRPr lang="en-US"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95536" y="476672"/>
                <a:ext cx="8229600" cy="4525963"/>
              </a:xfrm>
              <a:blipFill rotWithShape="0">
                <a:blip r:embed="rId2"/>
                <a:stretch>
                  <a:fillRect t="-1346" r="-2667"/>
                </a:stretch>
              </a:blipFill>
            </p:spPr>
            <p:txBody>
              <a:bodyPr/>
              <a:lstStyle/>
              <a:p>
                <a:r>
                  <a:rPr lang="ru-RU">
                    <a:noFill/>
                  </a:rPr>
                  <a:t> </a:t>
                </a:r>
              </a:p>
            </p:txBody>
          </p:sp>
        </mc:Fallback>
      </mc:AlternateContent>
    </p:spTree>
    <p:extLst>
      <p:ext uri="{BB962C8B-B14F-4D97-AF65-F5344CB8AC3E}">
        <p14:creationId xmlns:p14="http://schemas.microsoft.com/office/powerpoint/2010/main" val="4137904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467544" y="476672"/>
                <a:ext cx="8229600" cy="4525963"/>
              </a:xfrm>
            </p:spPr>
            <p:txBody>
              <a:bodyPr>
                <a:normAutofit/>
              </a:bodyPr>
              <a:lstStyle/>
              <a:p>
                <a:r>
                  <a:rPr lang="en-US" b="1" i="1" dirty="0" smtClean="0"/>
                  <a:t>Example </a:t>
                </a:r>
                <a:r>
                  <a:rPr lang="en-US" b="1" i="1" dirty="0"/>
                  <a:t>4</a:t>
                </a:r>
                <a:r>
                  <a:rPr lang="en-US" b="1" i="1" dirty="0" smtClean="0"/>
                  <a:t>.</a:t>
                </a:r>
                <a:r>
                  <a:rPr lang="en-US" dirty="0" smtClean="0"/>
                  <a:t> </a:t>
                </a:r>
                <a:r>
                  <a:rPr lang="en-US" dirty="0"/>
                  <a:t>Use </a:t>
                </a:r>
                <a:r>
                  <a:rPr lang="en-US" dirty="0" smtClean="0"/>
                  <a:t>Gaussian elimination to </a:t>
                </a:r>
                <a:r>
                  <a:rPr lang="en-US" dirty="0"/>
                  <a:t>solve the following system of linear </a:t>
                </a:r>
                <a:r>
                  <a:rPr lang="en-US" dirty="0" smtClean="0"/>
                  <a:t>equations</a:t>
                </a:r>
              </a:p>
              <a:p>
                <a:endParaRPr lang="en-US" dirty="0" smtClean="0"/>
              </a:p>
              <a:p>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a:rPr>
                              <m:t>2</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−2</m:t>
                            </m:r>
                            <m:r>
                              <a:rPr lang="en-US" b="0" i="1" smtClean="0">
                                <a:latin typeface="Cambria Math"/>
                              </a:rPr>
                              <m:t>𝑧</m:t>
                            </m:r>
                            <m:r>
                              <a:rPr lang="en-US" b="0" i="1" smtClean="0">
                                <a:latin typeface="Cambria Math"/>
                              </a:rPr>
                              <m:t>=10</m:t>
                            </m:r>
                          </m:e>
                          <m:e>
                            <m:r>
                              <a:rPr lang="en-US" b="0" i="1" smtClean="0">
                                <a:latin typeface="Cambria Math"/>
                              </a:rPr>
                              <m:t>3</m:t>
                            </m:r>
                            <m:r>
                              <a:rPr lang="en-US" b="0" i="1" smtClean="0">
                                <a:latin typeface="Cambria Math"/>
                              </a:rPr>
                              <m:t>𝑥</m:t>
                            </m:r>
                            <m:r>
                              <a:rPr lang="en-US" b="0" i="1" smtClean="0">
                                <a:latin typeface="Cambria Math"/>
                              </a:rPr>
                              <m:t>+2</m:t>
                            </m:r>
                            <m:r>
                              <a:rPr lang="en-US" b="0" i="1" smtClean="0">
                                <a:latin typeface="Cambria Math"/>
                              </a:rPr>
                              <m:t>𝑦</m:t>
                            </m:r>
                            <m:r>
                              <a:rPr lang="en-US" b="0" i="1" smtClean="0">
                                <a:latin typeface="Cambria Math"/>
                              </a:rPr>
                              <m:t>+2</m:t>
                            </m:r>
                            <m:r>
                              <a:rPr lang="en-US" b="0" i="1" smtClean="0">
                                <a:latin typeface="Cambria Math"/>
                              </a:rPr>
                              <m:t>𝑧</m:t>
                            </m:r>
                            <m:r>
                              <a:rPr lang="en-US" b="0" i="1" smtClean="0">
                                <a:latin typeface="Cambria Math"/>
                              </a:rPr>
                              <m:t>=1</m:t>
                            </m:r>
                          </m:e>
                          <m:e>
                            <m:r>
                              <a:rPr lang="en-US" b="0" i="1" smtClean="0">
                                <a:latin typeface="Cambria Math"/>
                              </a:rPr>
                              <m:t>5</m:t>
                            </m:r>
                            <m:r>
                              <a:rPr lang="en-US" b="0" i="1" smtClean="0">
                                <a:latin typeface="Cambria Math"/>
                              </a:rPr>
                              <m:t>𝑥</m:t>
                            </m:r>
                            <m:r>
                              <a:rPr lang="en-US" b="0" i="1" smtClean="0">
                                <a:latin typeface="Cambria Math"/>
                              </a:rPr>
                              <m:t>+4</m:t>
                            </m:r>
                            <m:r>
                              <a:rPr lang="en-US" b="0" i="1" smtClean="0">
                                <a:latin typeface="Cambria Math"/>
                              </a:rPr>
                              <m:t>𝑦</m:t>
                            </m:r>
                            <m:r>
                              <a:rPr lang="en-US" b="0" i="1" smtClean="0">
                                <a:latin typeface="Cambria Math"/>
                              </a:rPr>
                              <m:t>+3</m:t>
                            </m:r>
                            <m:r>
                              <a:rPr lang="en-US" b="0" i="1" smtClean="0">
                                <a:latin typeface="Cambria Math"/>
                              </a:rPr>
                              <m:t>𝑧</m:t>
                            </m:r>
                            <m:r>
                              <a:rPr lang="en-US" b="0" i="1" smtClean="0">
                                <a:latin typeface="Cambria Math"/>
                              </a:rPr>
                              <m:t>=4</m:t>
                            </m:r>
                          </m:e>
                        </m:eqArr>
                      </m:e>
                    </m:d>
                  </m:oMath>
                </a14:m>
                <a:r>
                  <a:rPr lang="en-US" dirty="0" smtClean="0"/>
                  <a:t>                              </a:t>
                </a:r>
              </a:p>
              <a:p>
                <a:pPr marL="0" indent="0">
                  <a:buNone/>
                </a:pPr>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67544" y="476672"/>
                <a:ext cx="8229600" cy="4525963"/>
              </a:xfrm>
              <a:blipFill rotWithShape="0">
                <a:blip r:embed="rId2"/>
                <a:stretch>
                  <a:fillRect t="-1346" r="-963"/>
                </a:stretch>
              </a:blipFill>
            </p:spPr>
            <p:txBody>
              <a:bodyPr/>
              <a:lstStyle/>
              <a:p>
                <a:r>
                  <a:rPr lang="ru-RU">
                    <a:noFill/>
                  </a:rPr>
                  <a:t> </a:t>
                </a:r>
              </a:p>
            </p:txBody>
          </p:sp>
        </mc:Fallback>
      </mc:AlternateContent>
    </p:spTree>
    <p:extLst>
      <p:ext uri="{BB962C8B-B14F-4D97-AF65-F5344CB8AC3E}">
        <p14:creationId xmlns:p14="http://schemas.microsoft.com/office/powerpoint/2010/main" val="3458585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Объект 1"/>
              <p:cNvSpPr>
                <a:spLocks noGrp="1"/>
              </p:cNvSpPr>
              <p:nvPr>
                <p:ph idx="1"/>
              </p:nvPr>
            </p:nvSpPr>
            <p:spPr>
              <a:xfrm>
                <a:off x="381000" y="609600"/>
                <a:ext cx="8229600" cy="4525963"/>
              </a:xfrm>
            </p:spPr>
            <p:txBody>
              <a:bodyPr/>
              <a:lstStyle/>
              <a:p>
                <a:r>
                  <a:rPr lang="en-US" b="1" i="1" dirty="0" smtClean="0"/>
                  <a:t>Example 5.</a:t>
                </a:r>
                <a:r>
                  <a:rPr lang="en-US" dirty="0" smtClean="0"/>
                  <a:t> Use Gauss-Jordan method to solve the system of equations  </a:t>
                </a:r>
              </a:p>
              <a:p>
                <a:endParaRPr lang="en-US" dirty="0" smtClean="0"/>
              </a:p>
              <a:p>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2</m:t>
                            </m:r>
                            <m:r>
                              <a:rPr lang="en-US" i="1">
                                <a:latin typeface="Cambria Math"/>
                              </a:rPr>
                              <m:t>𝑥</m:t>
                            </m:r>
                            <m:r>
                              <a:rPr lang="en-US" i="1">
                                <a:latin typeface="Cambria Math"/>
                              </a:rPr>
                              <m:t>+</m:t>
                            </m:r>
                            <m:r>
                              <a:rPr lang="en-US" i="1">
                                <a:latin typeface="Cambria Math"/>
                              </a:rPr>
                              <m:t>𝑦</m:t>
                            </m:r>
                            <m:r>
                              <a:rPr lang="en-US" b="0" i="1" smtClean="0">
                                <a:latin typeface="Cambria Math" panose="02040503050406030204" pitchFamily="18" charset="0"/>
                              </a:rPr>
                              <m:t>+</m:t>
                            </m:r>
                            <m:r>
                              <a:rPr lang="en-US" i="1">
                                <a:latin typeface="Cambria Math"/>
                              </a:rPr>
                              <m:t>2</m:t>
                            </m:r>
                            <m:r>
                              <a:rPr lang="en-US" i="1">
                                <a:latin typeface="Cambria Math"/>
                              </a:rPr>
                              <m:t>𝑧</m:t>
                            </m:r>
                            <m:r>
                              <a:rPr lang="en-US" i="1">
                                <a:latin typeface="Cambria Math"/>
                              </a:rPr>
                              <m:t>=10</m:t>
                            </m:r>
                          </m:e>
                          <m:e>
                            <m:r>
                              <a:rPr lang="en-US" i="1">
                                <a:latin typeface="Cambria Math"/>
                              </a:rPr>
                              <m:t>𝑥</m:t>
                            </m:r>
                            <m:r>
                              <a:rPr lang="en-US" i="1">
                                <a:latin typeface="Cambria Math"/>
                              </a:rPr>
                              <m:t>+2</m:t>
                            </m:r>
                            <m:r>
                              <a:rPr lang="en-US" i="1">
                                <a:latin typeface="Cambria Math"/>
                              </a:rPr>
                              <m:t>𝑦</m:t>
                            </m:r>
                            <m:r>
                              <a:rPr lang="en-US" i="1">
                                <a:latin typeface="Cambria Math"/>
                              </a:rPr>
                              <m:t>+</m:t>
                            </m:r>
                            <m:r>
                              <a:rPr lang="en-US" i="1">
                                <a:latin typeface="Cambria Math"/>
                              </a:rPr>
                              <m:t>𝑧</m:t>
                            </m:r>
                            <m:r>
                              <a:rPr lang="en-US" i="1">
                                <a:latin typeface="Cambria Math"/>
                              </a:rPr>
                              <m:t>=8</m:t>
                            </m:r>
                          </m:e>
                          <m:e>
                            <m:r>
                              <a:rPr lang="en-US" b="0" i="1" smtClean="0">
                                <a:latin typeface="Cambria Math" panose="02040503050406030204" pitchFamily="18" charset="0"/>
                              </a:rPr>
                              <m:t>3</m:t>
                            </m:r>
                            <m:r>
                              <a:rPr lang="en-US" i="1">
                                <a:latin typeface="Cambria Math"/>
                              </a:rPr>
                              <m:t>𝑥</m:t>
                            </m:r>
                            <m:r>
                              <a:rPr lang="en-US" i="1">
                                <a:latin typeface="Cambria Math"/>
                              </a:rPr>
                              <m:t>+</m:t>
                            </m:r>
                            <m:r>
                              <a:rPr lang="en-US" i="1">
                                <a:latin typeface="Cambria Math"/>
                              </a:rPr>
                              <m:t>𝑦</m:t>
                            </m:r>
                            <m:r>
                              <a:rPr lang="en-US" b="0" i="1" smtClean="0">
                                <a:latin typeface="Cambria Math" panose="02040503050406030204" pitchFamily="18" charset="0"/>
                              </a:rPr>
                              <m:t>−</m:t>
                            </m:r>
                            <m:r>
                              <a:rPr lang="en-US" i="1">
                                <a:latin typeface="Cambria Math"/>
                              </a:rPr>
                              <m:t>𝑧</m:t>
                            </m:r>
                            <m:r>
                              <a:rPr lang="en-US" i="1">
                                <a:latin typeface="Cambria Math"/>
                              </a:rPr>
                              <m:t>=2</m:t>
                            </m:r>
                          </m:e>
                        </m:eqArr>
                      </m:e>
                    </m:d>
                  </m:oMath>
                </a14:m>
                <a:endParaRPr lang="ru-RU" dirty="0"/>
              </a:p>
            </p:txBody>
          </p:sp>
        </mc:Choice>
        <mc:Fallback xmlns="">
          <p:sp>
            <p:nvSpPr>
              <p:cNvPr id="2" name="Объект 1"/>
              <p:cNvSpPr>
                <a:spLocks noGrp="1" noRot="1" noChangeAspect="1" noMove="1" noResize="1" noEditPoints="1" noAdjustHandles="1" noChangeArrowheads="1" noChangeShapeType="1" noTextEdit="1"/>
              </p:cNvSpPr>
              <p:nvPr>
                <p:ph idx="1"/>
              </p:nvPr>
            </p:nvSpPr>
            <p:spPr>
              <a:xfrm>
                <a:off x="381000" y="609600"/>
                <a:ext cx="8229600" cy="4525963"/>
              </a:xfrm>
              <a:blipFill rotWithShape="0">
                <a:blip r:embed="rId2"/>
                <a:stretch>
                  <a:fillRect t="-1348"/>
                </a:stretch>
              </a:blipFill>
            </p:spPr>
            <p:txBody>
              <a:bodyPr/>
              <a:lstStyle/>
              <a:p>
                <a:r>
                  <a:rPr lang="ru-RU">
                    <a:noFill/>
                  </a:rPr>
                  <a:t> </a:t>
                </a:r>
              </a:p>
            </p:txBody>
          </p:sp>
        </mc:Fallback>
      </mc:AlternateContent>
    </p:spTree>
    <p:extLst>
      <p:ext uri="{BB962C8B-B14F-4D97-AF65-F5344CB8AC3E}">
        <p14:creationId xmlns:p14="http://schemas.microsoft.com/office/powerpoint/2010/main" val="2545764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Объект 1"/>
              <p:cNvSpPr>
                <a:spLocks noGrp="1"/>
              </p:cNvSpPr>
              <p:nvPr>
                <p:ph idx="1"/>
              </p:nvPr>
            </p:nvSpPr>
            <p:spPr>
              <a:xfrm>
                <a:off x="467544" y="404664"/>
                <a:ext cx="8229600" cy="4525963"/>
              </a:xfrm>
            </p:spPr>
            <p:txBody>
              <a:bodyPr>
                <a:normAutofit/>
              </a:bodyPr>
              <a:lstStyle/>
              <a:p>
                <a:r>
                  <a:rPr lang="en-US" b="1" i="1" dirty="0" smtClean="0"/>
                  <a:t>Example 5.</a:t>
                </a:r>
                <a:r>
                  <a:rPr lang="en-US" dirty="0" smtClean="0"/>
                  <a:t> Solve the system of equations</a:t>
                </a:r>
              </a:p>
              <a:p>
                <a14:m>
                  <m:oMath xmlns:m="http://schemas.openxmlformats.org/officeDocument/2006/math">
                    <m:d>
                      <m:dPr>
                        <m:begChr m:val="{"/>
                        <m:endChr m:val=""/>
                        <m:ctrlPr>
                          <a:rPr lang="ru-RU" i="1" smtClean="0">
                            <a:latin typeface="Cambria Math" panose="02040503050406030204" pitchFamily="18" charset="0"/>
                          </a:rPr>
                        </m:ctrlPr>
                      </m:dPr>
                      <m:e>
                        <m:eqArr>
                          <m:eqArrPr>
                            <m:ctrlPr>
                              <a:rPr lang="ru-RU" i="1" smtClean="0">
                                <a:latin typeface="Cambria Math" panose="02040503050406030204" pitchFamily="18" charset="0"/>
                              </a:rPr>
                            </m:ctrlPr>
                          </m:eqArrPr>
                          <m:e>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𝑧</m:t>
                            </m:r>
                            <m:r>
                              <a:rPr lang="en-US" b="0" i="1" smtClean="0">
                                <a:latin typeface="Cambria Math"/>
                              </a:rPr>
                              <m:t>=6</m:t>
                            </m:r>
                          </m:e>
                          <m:e>
                            <m:r>
                              <a:rPr lang="en-US" b="0" i="1" smtClean="0">
                                <a:latin typeface="Cambria Math"/>
                              </a:rPr>
                              <m:t>2</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+3</m:t>
                            </m:r>
                            <m:r>
                              <a:rPr lang="en-US" b="0" i="1" smtClean="0">
                                <a:latin typeface="Cambria Math"/>
                              </a:rPr>
                              <m:t>𝑧</m:t>
                            </m:r>
                            <m:r>
                              <a:rPr lang="en-US" b="0" i="1" smtClean="0">
                                <a:latin typeface="Cambria Math"/>
                              </a:rPr>
                              <m:t>=4</m:t>
                            </m:r>
                          </m:e>
                          <m:e>
                            <m:r>
                              <a:rPr lang="en-US" b="0" i="1" smtClean="0">
                                <a:latin typeface="Cambria Math"/>
                              </a:rPr>
                              <m:t>4</m:t>
                            </m:r>
                            <m:r>
                              <a:rPr lang="en-US" b="0" i="1" smtClean="0">
                                <a:latin typeface="Cambria Math"/>
                              </a:rPr>
                              <m:t>𝑥</m:t>
                            </m:r>
                            <m:r>
                              <a:rPr lang="en-US" b="0" i="1" smtClean="0">
                                <a:latin typeface="Cambria Math"/>
                              </a:rPr>
                              <m:t>+5</m:t>
                            </m:r>
                            <m:r>
                              <a:rPr lang="en-US" b="0" i="1" smtClean="0">
                                <a:latin typeface="Cambria Math"/>
                              </a:rPr>
                              <m:t>𝑦</m:t>
                            </m:r>
                            <m:r>
                              <a:rPr lang="en-US" b="0" i="1" smtClean="0">
                                <a:latin typeface="Cambria Math"/>
                              </a:rPr>
                              <m:t>−10</m:t>
                            </m:r>
                            <m:r>
                              <a:rPr lang="en-US" b="0" i="1" smtClean="0">
                                <a:latin typeface="Cambria Math"/>
                              </a:rPr>
                              <m:t>𝑧</m:t>
                            </m:r>
                            <m:r>
                              <a:rPr lang="en-US" b="0" i="1" smtClean="0">
                                <a:latin typeface="Cambria Math"/>
                              </a:rPr>
                              <m:t>=13</m:t>
                            </m:r>
                          </m:e>
                        </m:eqArr>
                      </m:e>
                    </m:d>
                  </m:oMath>
                </a14:m>
                <a:endParaRPr lang="en-US" dirty="0" smtClean="0"/>
              </a:p>
              <a:p>
                <a:endParaRPr lang="en-US" dirty="0" smtClean="0"/>
              </a:p>
              <a:p>
                <a:r>
                  <a:rPr lang="en-US" b="1" i="1" dirty="0"/>
                  <a:t>Example </a:t>
                </a:r>
                <a:r>
                  <a:rPr lang="en-US" b="1" i="1" dirty="0" smtClean="0"/>
                  <a:t>6.</a:t>
                </a:r>
                <a:r>
                  <a:rPr lang="en-US" dirty="0" smtClean="0"/>
                  <a:t> </a:t>
                </a:r>
                <a:r>
                  <a:rPr lang="en-US" dirty="0"/>
                  <a:t>Solve the system of equations</a:t>
                </a:r>
              </a:p>
              <a:p>
                <a14:m>
                  <m:oMath xmlns:m="http://schemas.openxmlformats.org/officeDocument/2006/math">
                    <m:d>
                      <m:dPr>
                        <m:begChr m:val="{"/>
                        <m:endChr m:val=""/>
                        <m:ctrlPr>
                          <a:rPr lang="ru-RU" i="1">
                            <a:latin typeface="Cambria Math" panose="02040503050406030204" pitchFamily="18" charset="0"/>
                          </a:rPr>
                        </m:ctrlPr>
                      </m:dPr>
                      <m:e>
                        <m:eqArr>
                          <m:eqArrPr>
                            <m:ctrlPr>
                              <a:rPr lang="ru-RU" i="1">
                                <a:latin typeface="Cambria Math" panose="02040503050406030204" pitchFamily="18" charset="0"/>
                              </a:rPr>
                            </m:ctrlPr>
                          </m:eqArrPr>
                          <m:e>
                            <m:r>
                              <a:rPr lang="en-US" i="1">
                                <a:latin typeface="Cambria Math"/>
                              </a:rPr>
                              <m:t>3</m:t>
                            </m:r>
                            <m:r>
                              <a:rPr lang="en-US" i="1">
                                <a:latin typeface="Cambria Math"/>
                              </a:rPr>
                              <m:t>𝑥</m:t>
                            </m:r>
                            <m:r>
                              <a:rPr lang="en-US" i="1">
                                <a:latin typeface="Cambria Math"/>
                              </a:rPr>
                              <m:t>+5</m:t>
                            </m:r>
                            <m:r>
                              <a:rPr lang="en-US" i="1">
                                <a:latin typeface="Cambria Math"/>
                              </a:rPr>
                              <m:t>𝑧</m:t>
                            </m:r>
                            <m:r>
                              <a:rPr lang="en-US" i="1">
                                <a:latin typeface="Cambria Math"/>
                              </a:rPr>
                              <m:t>=14</m:t>
                            </m:r>
                          </m:e>
                          <m:e>
                            <m:r>
                              <a:rPr lang="en-US" i="1">
                                <a:latin typeface="Cambria Math"/>
                              </a:rPr>
                              <m:t>𝑥</m:t>
                            </m:r>
                            <m:r>
                              <a:rPr lang="en-US" i="1">
                                <a:latin typeface="Cambria Math"/>
                              </a:rPr>
                              <m:t>+4</m:t>
                            </m:r>
                            <m:r>
                              <a:rPr lang="en-US" i="1">
                                <a:latin typeface="Cambria Math"/>
                              </a:rPr>
                              <m:t>𝑦</m:t>
                            </m:r>
                            <m:r>
                              <a:rPr lang="en-US" i="1">
                                <a:latin typeface="Cambria Math"/>
                              </a:rPr>
                              <m:t>−2</m:t>
                            </m:r>
                            <m:r>
                              <a:rPr lang="en-US" i="1">
                                <a:latin typeface="Cambria Math"/>
                              </a:rPr>
                              <m:t>𝑧</m:t>
                            </m:r>
                            <m:r>
                              <a:rPr lang="en-US" i="1">
                                <a:latin typeface="Cambria Math"/>
                              </a:rPr>
                              <m:t>=−10</m:t>
                            </m:r>
                          </m:e>
                          <m:e>
                            <m:r>
                              <a:rPr lang="en-US" i="1">
                                <a:latin typeface="Cambria Math"/>
                              </a:rPr>
                              <m:t>𝑥</m:t>
                            </m:r>
                            <m:r>
                              <a:rPr lang="en-US" i="1">
                                <a:latin typeface="Cambria Math"/>
                              </a:rPr>
                              <m:t>+</m:t>
                            </m:r>
                            <m:r>
                              <a:rPr lang="en-US" i="1">
                                <a:latin typeface="Cambria Math"/>
                              </a:rPr>
                              <m:t>𝑦</m:t>
                            </m:r>
                            <m:r>
                              <a:rPr lang="en-US" i="1">
                                <a:latin typeface="Cambria Math"/>
                              </a:rPr>
                              <m:t>+</m:t>
                            </m:r>
                            <m:r>
                              <a:rPr lang="en-US" i="1">
                                <a:latin typeface="Cambria Math"/>
                              </a:rPr>
                              <m:t>𝑧</m:t>
                            </m:r>
                            <m:r>
                              <a:rPr lang="en-US" i="1">
                                <a:latin typeface="Cambria Math"/>
                              </a:rPr>
                              <m:t>=2</m:t>
                            </m:r>
                          </m:e>
                        </m:eqArr>
                      </m:e>
                    </m:d>
                  </m:oMath>
                </a14:m>
                <a:endParaRPr lang="ru-RU" dirty="0"/>
              </a:p>
            </p:txBody>
          </p:sp>
        </mc:Choice>
        <mc:Fallback xmlns="">
          <p:sp>
            <p:nvSpPr>
              <p:cNvPr id="2" name="Объект 1"/>
              <p:cNvSpPr>
                <a:spLocks noGrp="1" noRot="1" noChangeAspect="1" noMove="1" noResize="1" noEditPoints="1" noAdjustHandles="1" noChangeArrowheads="1" noChangeShapeType="1" noTextEdit="1"/>
              </p:cNvSpPr>
              <p:nvPr>
                <p:ph idx="1"/>
              </p:nvPr>
            </p:nvSpPr>
            <p:spPr>
              <a:xfrm>
                <a:off x="467544" y="404664"/>
                <a:ext cx="8229600" cy="4525963"/>
              </a:xfrm>
              <a:blipFill rotWithShape="0">
                <a:blip r:embed="rId2"/>
                <a:stretch>
                  <a:fillRect t="-1211"/>
                </a:stretch>
              </a:blipFill>
            </p:spPr>
            <p:txBody>
              <a:bodyPr/>
              <a:lstStyle/>
              <a:p>
                <a:r>
                  <a:rPr lang="ru-RU">
                    <a:noFill/>
                  </a:rPr>
                  <a:t> </a:t>
                </a:r>
              </a:p>
            </p:txBody>
          </p:sp>
        </mc:Fallback>
      </mc:AlternateContent>
    </p:spTree>
    <p:extLst>
      <p:ext uri="{BB962C8B-B14F-4D97-AF65-F5344CB8AC3E}">
        <p14:creationId xmlns:p14="http://schemas.microsoft.com/office/powerpoint/2010/main" val="2693712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Объект 1"/>
              <p:cNvSpPr>
                <a:spLocks noGrp="1"/>
              </p:cNvSpPr>
              <p:nvPr>
                <p:ph idx="1"/>
              </p:nvPr>
            </p:nvSpPr>
            <p:spPr>
              <a:xfrm>
                <a:off x="539552" y="620688"/>
                <a:ext cx="8229600" cy="5170512"/>
              </a:xfrm>
            </p:spPr>
            <p:txBody>
              <a:bodyPr>
                <a:normAutofit/>
              </a:bodyPr>
              <a:lstStyle/>
              <a:p>
                <a:r>
                  <a:rPr lang="en-US" b="1" i="1" dirty="0" smtClean="0"/>
                  <a:t>Systems with </a:t>
                </a:r>
                <a:r>
                  <a:rPr lang="en-US" b="1" i="1" dirty="0" err="1" smtClean="0"/>
                  <a:t>nonunique</a:t>
                </a:r>
                <a:r>
                  <a:rPr lang="en-US" b="1" i="1" dirty="0" smtClean="0"/>
                  <a:t> solutions</a:t>
                </a:r>
              </a:p>
              <a:p>
                <a:r>
                  <a:rPr lang="en-US" dirty="0" smtClean="0"/>
                  <a:t>It is also possible for a system of linear equations to have an infinite number of solutions or no solution at all.</a:t>
                </a:r>
              </a:p>
              <a:p>
                <a:endParaRPr lang="en-US" dirty="0" smtClean="0"/>
              </a:p>
              <a:p>
                <a:r>
                  <a:rPr lang="en-US" b="1" i="1" dirty="0" smtClean="0"/>
                  <a:t>Example 8. </a:t>
                </a:r>
                <a:r>
                  <a:rPr lang="en-US" dirty="0"/>
                  <a:t>Solve the system of </a:t>
                </a:r>
                <a:r>
                  <a:rPr lang="en-US" dirty="0" smtClean="0"/>
                  <a:t>equations</a:t>
                </a:r>
              </a:p>
              <a:p>
                <a14:m>
                  <m:oMath xmlns:m="http://schemas.openxmlformats.org/officeDocument/2006/math">
                    <m:d>
                      <m:dPr>
                        <m:begChr m:val="{"/>
                        <m:endChr m:val=""/>
                        <m:ctrlPr>
                          <a:rPr lang="ru-RU" i="1">
                            <a:latin typeface="Cambria Math" panose="02040503050406030204" pitchFamily="18" charset="0"/>
                          </a:rPr>
                        </m:ctrlPr>
                      </m:dPr>
                      <m:e>
                        <m:eqArr>
                          <m:eqArrPr>
                            <m:ctrlPr>
                              <a:rPr lang="ru-RU" i="1">
                                <a:latin typeface="Cambria Math" panose="02040503050406030204" pitchFamily="18" charset="0"/>
                              </a:rPr>
                            </m:ctrlPr>
                          </m:eqArrPr>
                          <m:e>
                            <m:r>
                              <a:rPr lang="en-US" i="1">
                                <a:latin typeface="Cambria Math"/>
                              </a:rPr>
                              <m:t>𝑥</m:t>
                            </m:r>
                            <m:r>
                              <a:rPr lang="en-US" i="1">
                                <a:latin typeface="Cambria Math"/>
                              </a:rPr>
                              <m:t>+</m:t>
                            </m:r>
                            <m:r>
                              <a:rPr lang="en-US" i="1">
                                <a:latin typeface="Cambria Math"/>
                              </a:rPr>
                              <m:t>𝑦</m:t>
                            </m:r>
                            <m:r>
                              <a:rPr lang="en-US" i="1">
                                <a:latin typeface="Cambria Math"/>
                              </a:rPr>
                              <m:t>+</m:t>
                            </m:r>
                            <m:r>
                              <a:rPr lang="en-US" i="1">
                                <a:latin typeface="Cambria Math"/>
                              </a:rPr>
                              <m:t>𝑧</m:t>
                            </m:r>
                            <m:r>
                              <a:rPr lang="en-US" i="1">
                                <a:latin typeface="Cambria Math"/>
                              </a:rPr>
                              <m:t>=20</m:t>
                            </m:r>
                          </m:e>
                          <m:e>
                            <m:r>
                              <a:rPr lang="en-US" b="0" i="1" smtClean="0">
                                <a:latin typeface="Cambria Math"/>
                              </a:rPr>
                              <m:t>2</m:t>
                            </m:r>
                            <m:r>
                              <a:rPr lang="en-US" i="1">
                                <a:latin typeface="Cambria Math"/>
                              </a:rPr>
                              <m:t>𝑥</m:t>
                            </m:r>
                            <m:r>
                              <a:rPr lang="en-US" b="0" i="1" smtClean="0">
                                <a:latin typeface="Cambria Math"/>
                              </a:rPr>
                              <m:t>−3</m:t>
                            </m:r>
                            <m:r>
                              <a:rPr lang="en-US" i="1">
                                <a:latin typeface="Cambria Math"/>
                              </a:rPr>
                              <m:t>𝑦</m:t>
                            </m:r>
                            <m:r>
                              <a:rPr lang="en-US" i="1">
                                <a:latin typeface="Cambria Math"/>
                              </a:rPr>
                              <m:t>+</m:t>
                            </m:r>
                            <m:r>
                              <a:rPr lang="en-US" i="1">
                                <a:latin typeface="Cambria Math"/>
                              </a:rPr>
                              <m:t>𝑧</m:t>
                            </m:r>
                            <m:r>
                              <a:rPr lang="en-US" i="1">
                                <a:latin typeface="Cambria Math"/>
                              </a:rPr>
                              <m:t>=−5</m:t>
                            </m:r>
                          </m:e>
                          <m:e>
                            <m:r>
                              <a:rPr lang="en-US" b="0" i="1" smtClean="0">
                                <a:latin typeface="Cambria Math"/>
                              </a:rPr>
                              <m:t>6</m:t>
                            </m:r>
                            <m:r>
                              <a:rPr lang="en-US" i="1">
                                <a:latin typeface="Cambria Math"/>
                              </a:rPr>
                              <m:t>𝑥</m:t>
                            </m:r>
                            <m:r>
                              <a:rPr lang="en-US" i="1">
                                <a:latin typeface="Cambria Math"/>
                              </a:rPr>
                              <m:t>−4</m:t>
                            </m:r>
                            <m:r>
                              <a:rPr lang="en-US" i="1">
                                <a:latin typeface="Cambria Math"/>
                              </a:rPr>
                              <m:t>𝑦</m:t>
                            </m:r>
                            <m:r>
                              <a:rPr lang="en-US" b="0" i="1" smtClean="0">
                                <a:latin typeface="Cambria Math"/>
                              </a:rPr>
                              <m:t>+4</m:t>
                            </m:r>
                            <m:r>
                              <a:rPr lang="en-US" i="1">
                                <a:latin typeface="Cambria Math"/>
                              </a:rPr>
                              <m:t>𝑧</m:t>
                            </m:r>
                            <m:r>
                              <a:rPr lang="en-US" i="1">
                                <a:latin typeface="Cambria Math"/>
                              </a:rPr>
                              <m:t>=30</m:t>
                            </m:r>
                          </m:e>
                        </m:eqArr>
                      </m:e>
                    </m:d>
                  </m:oMath>
                </a14:m>
                <a:endParaRPr lang="en-US" dirty="0"/>
              </a:p>
              <a:p>
                <a:r>
                  <a:rPr lang="en-US" dirty="0" smtClean="0"/>
                  <a:t> </a:t>
                </a:r>
              </a:p>
              <a:p>
                <a:r>
                  <a:rPr lang="en-US" dirty="0" smtClean="0"/>
                  <a:t>  </a:t>
                </a:r>
                <a:endParaRPr lang="ru-RU" dirty="0"/>
              </a:p>
            </p:txBody>
          </p:sp>
        </mc:Choice>
        <mc:Fallback xmlns="">
          <p:sp>
            <p:nvSpPr>
              <p:cNvPr id="2" name="Объект 1"/>
              <p:cNvSpPr>
                <a:spLocks noGrp="1" noRot="1" noChangeAspect="1" noMove="1" noResize="1" noEditPoints="1" noAdjustHandles="1" noChangeArrowheads="1" noChangeShapeType="1" noTextEdit="1"/>
              </p:cNvSpPr>
              <p:nvPr>
                <p:ph idx="1"/>
              </p:nvPr>
            </p:nvSpPr>
            <p:spPr>
              <a:xfrm>
                <a:off x="539552" y="620688"/>
                <a:ext cx="8229600" cy="5170512"/>
              </a:xfrm>
              <a:blipFill rotWithShape="1">
                <a:blip r:embed="rId2"/>
                <a:stretch>
                  <a:fillRect t="-1061"/>
                </a:stretch>
              </a:blipFill>
            </p:spPr>
            <p:txBody>
              <a:bodyPr/>
              <a:lstStyle/>
              <a:p>
                <a:r>
                  <a:rPr lang="ru-RU">
                    <a:noFill/>
                  </a:rPr>
                  <a:t> </a:t>
                </a:r>
              </a:p>
            </p:txBody>
          </p:sp>
        </mc:Fallback>
      </mc:AlternateContent>
    </p:spTree>
    <p:extLst>
      <p:ext uri="{BB962C8B-B14F-4D97-AF65-F5344CB8AC3E}">
        <p14:creationId xmlns:p14="http://schemas.microsoft.com/office/powerpoint/2010/main" val="2162878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467544" y="548680"/>
                <a:ext cx="8229600" cy="4525963"/>
              </a:xfrm>
            </p:spPr>
            <p:txBody>
              <a:bodyPr>
                <a:normAutofit lnSpcReduction="10000"/>
              </a:bodyPr>
              <a:lstStyle/>
              <a:p>
                <a:r>
                  <a:rPr lang="en-US" b="1" i="1" dirty="0" smtClean="0"/>
                  <a:t>Example 9.</a:t>
                </a:r>
                <a:r>
                  <a:rPr lang="en-US" dirty="0" smtClean="0"/>
                  <a:t> </a:t>
                </a:r>
                <a:r>
                  <a:rPr lang="en-US" dirty="0"/>
                  <a:t>Use elementary row operations to attempt to </a:t>
                </a:r>
                <a:r>
                  <a:rPr lang="en-US" dirty="0" smtClean="0"/>
                  <a:t>solve</a:t>
                </a:r>
              </a:p>
              <a:p>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a:rPr>
                              <m:t>𝑥</m:t>
                            </m:r>
                            <m:r>
                              <a:rPr lang="en-US" b="0" i="1" smtClean="0">
                                <a:latin typeface="Cambria Math"/>
                              </a:rPr>
                              <m:t>+2</m:t>
                            </m:r>
                            <m:r>
                              <a:rPr lang="en-US" b="0" i="1" smtClean="0">
                                <a:latin typeface="Cambria Math"/>
                              </a:rPr>
                              <m:t>𝑦</m:t>
                            </m:r>
                            <m:r>
                              <a:rPr lang="en-US" b="0" i="1" smtClean="0">
                                <a:latin typeface="Cambria Math"/>
                              </a:rPr>
                              <m:t>−3</m:t>
                            </m:r>
                            <m:r>
                              <a:rPr lang="en-US" b="0" i="1" smtClean="0">
                                <a:latin typeface="Cambria Math"/>
                              </a:rPr>
                              <m:t>𝑧</m:t>
                            </m:r>
                            <m:r>
                              <a:rPr lang="en-US" b="0" i="1" smtClean="0">
                                <a:latin typeface="Cambria Math"/>
                              </a:rPr>
                              <m:t>=−1</m:t>
                            </m:r>
                          </m:e>
                          <m:e>
                            <m:r>
                              <a:rPr lang="en-US" b="0" i="1" smtClean="0">
                                <a:latin typeface="Cambria Math"/>
                              </a:rPr>
                              <m:t>3</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+2</m:t>
                            </m:r>
                            <m:r>
                              <a:rPr lang="en-US" b="0" i="1" smtClean="0">
                                <a:latin typeface="Cambria Math"/>
                              </a:rPr>
                              <m:t>𝑧</m:t>
                            </m:r>
                            <m:r>
                              <a:rPr lang="en-US" b="0" i="1" smtClean="0">
                                <a:latin typeface="Cambria Math"/>
                              </a:rPr>
                              <m:t>=7</m:t>
                            </m:r>
                          </m:e>
                          <m:e>
                            <m:r>
                              <a:rPr lang="en-US" b="0" i="1" smtClean="0">
                                <a:latin typeface="Cambria Math"/>
                              </a:rPr>
                              <m:t>5</m:t>
                            </m:r>
                            <m:r>
                              <a:rPr lang="en-US" b="0" i="1" smtClean="0">
                                <a:latin typeface="Cambria Math"/>
                              </a:rPr>
                              <m:t>𝑥</m:t>
                            </m:r>
                            <m:r>
                              <a:rPr lang="en-US" b="0" i="1" smtClean="0">
                                <a:latin typeface="Cambria Math"/>
                              </a:rPr>
                              <m:t>+3</m:t>
                            </m:r>
                            <m:r>
                              <a:rPr lang="en-US" b="0" i="1" smtClean="0">
                                <a:latin typeface="Cambria Math"/>
                              </a:rPr>
                              <m:t>𝑦</m:t>
                            </m:r>
                            <m:r>
                              <a:rPr lang="en-US" b="0" i="1" smtClean="0">
                                <a:latin typeface="Cambria Math"/>
                              </a:rPr>
                              <m:t>−4</m:t>
                            </m:r>
                            <m:r>
                              <a:rPr lang="en-US" b="0" i="1" smtClean="0">
                                <a:latin typeface="Cambria Math"/>
                              </a:rPr>
                              <m:t>𝑧</m:t>
                            </m:r>
                            <m:r>
                              <a:rPr lang="en-US" b="0" i="1" smtClean="0">
                                <a:latin typeface="Cambria Math"/>
                              </a:rPr>
                              <m:t>=2</m:t>
                            </m:r>
                          </m:e>
                        </m:eqArr>
                      </m:e>
                    </m:d>
                  </m:oMath>
                </a14:m>
                <a:endParaRPr lang="en-US" dirty="0" smtClean="0"/>
              </a:p>
              <a:p>
                <a:endParaRPr lang="en-US" dirty="0"/>
              </a:p>
              <a:p>
                <a:r>
                  <a:rPr lang="en-US" b="1" i="1" dirty="0" smtClean="0"/>
                  <a:t>Example 10.</a:t>
                </a:r>
                <a:r>
                  <a:rPr lang="en-US" dirty="0" smtClean="0"/>
                  <a:t> Solve the equations</a:t>
                </a:r>
              </a:p>
              <a:p>
                <a14:m>
                  <m:oMath xmlns:m="http://schemas.openxmlformats.org/officeDocument/2006/math">
                    <m:d>
                      <m:dPr>
                        <m:begChr m:val="{"/>
                        <m:endChr m:val=""/>
                        <m:ctrlPr>
                          <a:rPr lang="ru-RU" i="1">
                            <a:latin typeface="Cambria Math" panose="02040503050406030204" pitchFamily="18" charset="0"/>
                          </a:rPr>
                        </m:ctrlPr>
                      </m:dPr>
                      <m:e>
                        <m:eqArr>
                          <m:eqArrPr>
                            <m:ctrlPr>
                              <a:rPr lang="ru-RU" i="1">
                                <a:latin typeface="Cambria Math" panose="02040503050406030204" pitchFamily="18" charset="0"/>
                              </a:rPr>
                            </m:ctrlPr>
                          </m:eqArrPr>
                          <m:e>
                            <m:r>
                              <a:rPr lang="en-US" i="1">
                                <a:latin typeface="Cambria Math"/>
                              </a:rPr>
                              <m:t>𝑥</m:t>
                            </m:r>
                            <m:r>
                              <a:rPr lang="en-US" i="1">
                                <a:latin typeface="Cambria Math"/>
                              </a:rPr>
                              <m:t>+2</m:t>
                            </m:r>
                            <m:r>
                              <a:rPr lang="en-US" i="1">
                                <a:latin typeface="Cambria Math"/>
                              </a:rPr>
                              <m:t>𝑦</m:t>
                            </m:r>
                            <m:r>
                              <a:rPr lang="en-US" b="0" i="1" smtClean="0">
                                <a:latin typeface="Cambria Math"/>
                              </a:rPr>
                              <m:t>−</m:t>
                            </m:r>
                            <m:r>
                              <a:rPr lang="en-US" i="1">
                                <a:latin typeface="Cambria Math"/>
                              </a:rPr>
                              <m:t>𝑧</m:t>
                            </m:r>
                            <m:r>
                              <a:rPr lang="en-US" i="1">
                                <a:latin typeface="Cambria Math"/>
                              </a:rPr>
                              <m:t>=3</m:t>
                            </m:r>
                          </m:e>
                          <m:e>
                            <m:r>
                              <a:rPr lang="en-US" b="0" i="1" smtClean="0">
                                <a:latin typeface="Cambria Math"/>
                              </a:rPr>
                              <m:t>3</m:t>
                            </m:r>
                            <m:r>
                              <a:rPr lang="en-US" i="1">
                                <a:latin typeface="Cambria Math"/>
                              </a:rPr>
                              <m:t>𝑥</m:t>
                            </m:r>
                            <m:r>
                              <a:rPr lang="en-US" i="1">
                                <a:latin typeface="Cambria Math"/>
                              </a:rPr>
                              <m:t>+</m:t>
                            </m:r>
                            <m:r>
                              <a:rPr lang="en-US" i="1">
                                <a:latin typeface="Cambria Math"/>
                              </a:rPr>
                              <m:t>𝑦</m:t>
                            </m:r>
                            <m:r>
                              <a:rPr lang="en-US" i="1">
                                <a:latin typeface="Cambria Math"/>
                              </a:rPr>
                              <m:t>=4</m:t>
                            </m:r>
                          </m:e>
                          <m:e>
                            <m:r>
                              <a:rPr lang="en-US" b="0" i="1" smtClean="0">
                                <a:latin typeface="Cambria Math"/>
                              </a:rPr>
                              <m:t>2</m:t>
                            </m:r>
                            <m:r>
                              <a:rPr lang="en-US" i="1">
                                <a:latin typeface="Cambria Math"/>
                              </a:rPr>
                              <m:t>𝑥</m:t>
                            </m:r>
                            <m:r>
                              <a:rPr lang="en-US" i="1">
                                <a:latin typeface="Cambria Math"/>
                              </a:rPr>
                              <m:t>−</m:t>
                            </m:r>
                            <m:r>
                              <a:rPr lang="en-US" i="1">
                                <a:latin typeface="Cambria Math"/>
                              </a:rPr>
                              <m:t>𝑦</m:t>
                            </m:r>
                            <m:r>
                              <a:rPr lang="en-US" b="0" i="1" smtClean="0">
                                <a:latin typeface="Cambria Math"/>
                              </a:rPr>
                              <m:t>+</m:t>
                            </m:r>
                            <m:r>
                              <a:rPr lang="en-US" i="1">
                                <a:latin typeface="Cambria Math"/>
                              </a:rPr>
                              <m:t>𝑧</m:t>
                            </m:r>
                            <m:r>
                              <a:rPr lang="en-US" i="1">
                                <a:latin typeface="Cambria Math"/>
                              </a:rPr>
                              <m:t>=2</m:t>
                            </m:r>
                          </m:e>
                        </m:eqArr>
                      </m:e>
                    </m:d>
                  </m:oMath>
                </a14:m>
                <a:endParaRPr lang="en-US" dirty="0"/>
              </a:p>
              <a:p>
                <a:endParaRPr lang="en-US" dirty="0" smtClean="0"/>
              </a:p>
              <a:p>
                <a:endParaRPr lang="en-US" dirty="0"/>
              </a:p>
              <a:p>
                <a:pPr marL="0" indent="0">
                  <a:buNone/>
                </a:pPr>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67544" y="548680"/>
                <a:ext cx="8229600" cy="4525963"/>
              </a:xfrm>
              <a:blipFill rotWithShape="1">
                <a:blip r:embed="rId2"/>
                <a:stretch>
                  <a:fillRect t="-1887" r="-1185"/>
                </a:stretch>
              </a:blipFill>
            </p:spPr>
            <p:txBody>
              <a:bodyPr/>
              <a:lstStyle/>
              <a:p>
                <a:r>
                  <a:rPr lang="ru-RU">
                    <a:noFill/>
                  </a:rPr>
                  <a:t> </a:t>
                </a:r>
              </a:p>
            </p:txBody>
          </p:sp>
        </mc:Fallback>
      </mc:AlternateContent>
    </p:spTree>
    <p:extLst>
      <p:ext uri="{BB962C8B-B14F-4D97-AF65-F5344CB8AC3E}">
        <p14:creationId xmlns:p14="http://schemas.microsoft.com/office/powerpoint/2010/main" val="3033850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467544" y="548680"/>
                <a:ext cx="8229600" cy="4525963"/>
              </a:xfrm>
            </p:spPr>
            <p:txBody>
              <a:bodyPr>
                <a:normAutofit lnSpcReduction="10000"/>
              </a:bodyPr>
              <a:lstStyle/>
              <a:p>
                <a:r>
                  <a:rPr lang="en-US" b="1" i="1" dirty="0" smtClean="0"/>
                  <a:t>Example 11.</a:t>
                </a:r>
                <a:r>
                  <a:rPr lang="en-US" dirty="0" smtClean="0"/>
                  <a:t> </a:t>
                </a:r>
                <a:r>
                  <a:rPr lang="en-US" dirty="0"/>
                  <a:t>Use elementary row operations to attempt to </a:t>
                </a:r>
                <a:r>
                  <a:rPr lang="en-US" dirty="0" smtClean="0"/>
                  <a:t>solve</a:t>
                </a:r>
              </a:p>
              <a:p>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a:rPr>
                              <m:t>2</m:t>
                            </m:r>
                            <m:r>
                              <a:rPr lang="en-US" b="0" i="1" smtClean="0">
                                <a:latin typeface="Cambria Math"/>
                              </a:rPr>
                              <m:t>𝑥</m:t>
                            </m:r>
                            <m:r>
                              <a:rPr lang="en-US" b="0" i="1" smtClean="0">
                                <a:latin typeface="Cambria Math"/>
                              </a:rPr>
                              <m:t>−6</m:t>
                            </m:r>
                            <m:r>
                              <a:rPr lang="en-US" b="0" i="1" smtClean="0">
                                <a:latin typeface="Cambria Math"/>
                              </a:rPr>
                              <m:t>𝑦</m:t>
                            </m:r>
                            <m:r>
                              <a:rPr lang="en-US" b="0" i="1" smtClean="0">
                                <a:latin typeface="Cambria Math"/>
                              </a:rPr>
                              <m:t>−12</m:t>
                            </m:r>
                            <m:r>
                              <a:rPr lang="en-US" b="0" i="1" smtClean="0">
                                <a:latin typeface="Cambria Math"/>
                              </a:rPr>
                              <m:t>𝑧</m:t>
                            </m:r>
                            <m:r>
                              <a:rPr lang="en-US" b="0" i="1" smtClean="0">
                                <a:latin typeface="Cambria Math"/>
                              </a:rPr>
                              <m:t>=6</m:t>
                            </m:r>
                          </m:e>
                          <m:e>
                            <m:r>
                              <a:rPr lang="en-US" b="0" i="1" smtClean="0">
                                <a:latin typeface="Cambria Math"/>
                              </a:rPr>
                              <m:t>3</m:t>
                            </m:r>
                            <m:r>
                              <a:rPr lang="en-US" b="0" i="1" smtClean="0">
                                <a:latin typeface="Cambria Math"/>
                              </a:rPr>
                              <m:t>𝑥</m:t>
                            </m:r>
                            <m:r>
                              <a:rPr lang="en-US" b="0" i="1" smtClean="0">
                                <a:latin typeface="Cambria Math"/>
                              </a:rPr>
                              <m:t>−10</m:t>
                            </m:r>
                            <m:r>
                              <a:rPr lang="en-US" b="0" i="1" smtClean="0">
                                <a:latin typeface="Cambria Math"/>
                              </a:rPr>
                              <m:t>𝑦</m:t>
                            </m:r>
                            <m:r>
                              <a:rPr lang="en-US" b="0" i="1" smtClean="0">
                                <a:latin typeface="Cambria Math"/>
                              </a:rPr>
                              <m:t>−20</m:t>
                            </m:r>
                            <m:r>
                              <a:rPr lang="en-US" b="0" i="1" smtClean="0">
                                <a:latin typeface="Cambria Math"/>
                              </a:rPr>
                              <m:t>𝑧</m:t>
                            </m:r>
                            <m:r>
                              <a:rPr lang="en-US" b="0" i="1" smtClean="0">
                                <a:latin typeface="Cambria Math"/>
                              </a:rPr>
                              <m:t>=5</m:t>
                            </m:r>
                          </m:e>
                          <m:e>
                            <m:r>
                              <a:rPr lang="en-US" b="0" i="1" smtClean="0">
                                <a:latin typeface="Cambria Math"/>
                              </a:rPr>
                              <m:t>2</m:t>
                            </m:r>
                            <m:r>
                              <a:rPr lang="en-US" b="0" i="1" smtClean="0">
                                <a:latin typeface="Cambria Math"/>
                              </a:rPr>
                              <m:t>𝑥</m:t>
                            </m:r>
                            <m:r>
                              <a:rPr lang="en-US" b="0" i="1" smtClean="0">
                                <a:latin typeface="Cambria Math"/>
                              </a:rPr>
                              <m:t>−17</m:t>
                            </m:r>
                            <m:r>
                              <a:rPr lang="en-US" b="0" i="1" smtClean="0">
                                <a:latin typeface="Cambria Math"/>
                              </a:rPr>
                              <m:t>𝑧</m:t>
                            </m:r>
                            <m:r>
                              <a:rPr lang="en-US" b="0" i="1" smtClean="0">
                                <a:latin typeface="Cambria Math"/>
                              </a:rPr>
                              <m:t>=−4</m:t>
                            </m:r>
                          </m:e>
                        </m:eqArr>
                      </m:e>
                    </m:d>
                  </m:oMath>
                </a14:m>
                <a:endParaRPr lang="en-US" dirty="0" smtClean="0"/>
              </a:p>
              <a:p>
                <a:endParaRPr lang="en-US" dirty="0"/>
              </a:p>
              <a:p>
                <a:r>
                  <a:rPr lang="en-US" b="1" i="1" dirty="0" smtClean="0"/>
                  <a:t>Example 12.</a:t>
                </a:r>
                <a:r>
                  <a:rPr lang="en-US" dirty="0" smtClean="0"/>
                  <a:t> Solve the equations</a:t>
                </a:r>
              </a:p>
              <a:p>
                <a14:m>
                  <m:oMath xmlns:m="http://schemas.openxmlformats.org/officeDocument/2006/math">
                    <m:d>
                      <m:dPr>
                        <m:begChr m:val="{"/>
                        <m:endChr m:val=""/>
                        <m:ctrlPr>
                          <a:rPr lang="ru-RU" i="1">
                            <a:latin typeface="Cambria Math" panose="02040503050406030204" pitchFamily="18" charset="0"/>
                          </a:rPr>
                        </m:ctrlPr>
                      </m:dPr>
                      <m:e>
                        <m:eqArr>
                          <m:eqArrPr>
                            <m:ctrlPr>
                              <a:rPr lang="ru-RU" i="1">
                                <a:latin typeface="Cambria Math" panose="02040503050406030204" pitchFamily="18" charset="0"/>
                              </a:rPr>
                            </m:ctrlPr>
                          </m:eqArrPr>
                          <m:e>
                            <m:r>
                              <a:rPr lang="en-US" i="1">
                                <a:latin typeface="Cambria Math"/>
                              </a:rPr>
                              <m:t>𝑥</m:t>
                            </m:r>
                            <m:r>
                              <a:rPr lang="en-US" b="0" i="1" smtClean="0">
                                <a:latin typeface="Cambria Math"/>
                              </a:rPr>
                              <m:t>−3</m:t>
                            </m:r>
                            <m:r>
                              <a:rPr lang="en-US" i="1">
                                <a:latin typeface="Cambria Math"/>
                              </a:rPr>
                              <m:t>𝑦</m:t>
                            </m:r>
                            <m:r>
                              <a:rPr lang="en-US" b="0" i="1" smtClean="0">
                                <a:latin typeface="Cambria Math"/>
                              </a:rPr>
                              <m:t>+3</m:t>
                            </m:r>
                            <m:r>
                              <a:rPr lang="en-US" i="1">
                                <a:latin typeface="Cambria Math"/>
                              </a:rPr>
                              <m:t>𝑧</m:t>
                            </m:r>
                            <m:r>
                              <a:rPr lang="en-US" i="1">
                                <a:latin typeface="Cambria Math"/>
                              </a:rPr>
                              <m:t>=7</m:t>
                            </m:r>
                          </m:e>
                          <m:e>
                            <m:r>
                              <a:rPr lang="en-US" i="1">
                                <a:latin typeface="Cambria Math"/>
                              </a:rPr>
                              <m:t>𝑥</m:t>
                            </m:r>
                            <m:r>
                              <a:rPr lang="en-US" i="1">
                                <a:latin typeface="Cambria Math"/>
                              </a:rPr>
                              <m:t>+2</m:t>
                            </m:r>
                            <m:r>
                              <a:rPr lang="en-US" i="1">
                                <a:latin typeface="Cambria Math"/>
                              </a:rPr>
                              <m:t>𝑦</m:t>
                            </m:r>
                            <m:r>
                              <a:rPr lang="en-US" b="0" i="1" smtClean="0">
                                <a:latin typeface="Cambria Math"/>
                              </a:rPr>
                              <m:t>−</m:t>
                            </m:r>
                            <m:r>
                              <a:rPr lang="en-US" b="0" i="1" smtClean="0">
                                <a:latin typeface="Cambria Math"/>
                              </a:rPr>
                              <m:t>𝑧</m:t>
                            </m:r>
                            <m:r>
                              <a:rPr lang="en-US" i="1">
                                <a:latin typeface="Cambria Math"/>
                              </a:rPr>
                              <m:t>=</m:t>
                            </m:r>
                            <m:r>
                              <a:rPr lang="en-US" b="0" i="1" smtClean="0">
                                <a:latin typeface="Cambria Math"/>
                              </a:rPr>
                              <m:t>−2</m:t>
                            </m:r>
                          </m:e>
                          <m:e>
                            <m:r>
                              <a:rPr lang="en-US" b="0" i="1" smtClean="0">
                                <a:latin typeface="Cambria Math"/>
                              </a:rPr>
                              <m:t>3</m:t>
                            </m:r>
                            <m:r>
                              <a:rPr lang="en-US" i="1">
                                <a:latin typeface="Cambria Math"/>
                              </a:rPr>
                              <m:t>𝑥</m:t>
                            </m:r>
                            <m:r>
                              <a:rPr lang="en-US" b="0" i="1" smtClean="0">
                                <a:latin typeface="Cambria Math"/>
                              </a:rPr>
                              <m:t>+2</m:t>
                            </m:r>
                            <m:r>
                              <a:rPr lang="en-US" i="1">
                                <a:latin typeface="Cambria Math"/>
                              </a:rPr>
                              <m:t>𝑦</m:t>
                            </m:r>
                            <m:r>
                              <a:rPr lang="en-US" b="0" i="1" smtClean="0">
                                <a:latin typeface="Cambria Math"/>
                              </a:rPr>
                              <m:t>+4</m:t>
                            </m:r>
                            <m:r>
                              <a:rPr lang="en-US" i="1">
                                <a:latin typeface="Cambria Math"/>
                              </a:rPr>
                              <m:t>𝑧</m:t>
                            </m:r>
                            <m:r>
                              <a:rPr lang="en-US" i="1">
                                <a:latin typeface="Cambria Math"/>
                              </a:rPr>
                              <m:t>=5</m:t>
                            </m:r>
                          </m:e>
                        </m:eqArr>
                      </m:e>
                    </m:d>
                  </m:oMath>
                </a14:m>
                <a:endParaRPr lang="en-US" dirty="0"/>
              </a:p>
              <a:p>
                <a:endParaRPr lang="en-US" dirty="0" smtClean="0"/>
              </a:p>
              <a:p>
                <a:endParaRPr lang="en-US" dirty="0"/>
              </a:p>
              <a:p>
                <a:pPr marL="0" indent="0">
                  <a:buNone/>
                </a:pPr>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67544" y="548680"/>
                <a:ext cx="8229600" cy="4525963"/>
              </a:xfrm>
              <a:blipFill rotWithShape="0">
                <a:blip r:embed="rId2"/>
                <a:stretch>
                  <a:fillRect t="-2022"/>
                </a:stretch>
              </a:blipFill>
            </p:spPr>
            <p:txBody>
              <a:bodyPr/>
              <a:lstStyle/>
              <a:p>
                <a:r>
                  <a:rPr lang="ru-RU">
                    <a:noFill/>
                  </a:rPr>
                  <a:t> </a:t>
                </a:r>
              </a:p>
            </p:txBody>
          </p:sp>
        </mc:Fallback>
      </mc:AlternateContent>
    </p:spTree>
    <p:extLst>
      <p:ext uri="{BB962C8B-B14F-4D97-AF65-F5344CB8AC3E}">
        <p14:creationId xmlns:p14="http://schemas.microsoft.com/office/powerpoint/2010/main" val="2727089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467544" y="548680"/>
                <a:ext cx="8229600" cy="4525963"/>
              </a:xfrm>
            </p:spPr>
            <p:txBody>
              <a:bodyPr>
                <a:normAutofit lnSpcReduction="10000"/>
              </a:bodyPr>
              <a:lstStyle/>
              <a:p>
                <a:r>
                  <a:rPr lang="en-US" b="1" i="1" dirty="0" smtClean="0"/>
                  <a:t>Example 13.</a:t>
                </a:r>
                <a:r>
                  <a:rPr lang="en-US" dirty="0" smtClean="0"/>
                  <a:t> </a:t>
                </a:r>
                <a:r>
                  <a:rPr lang="en-US" dirty="0"/>
                  <a:t>Use elementary row operations to attempt to </a:t>
                </a:r>
                <a:r>
                  <a:rPr lang="en-US" dirty="0" smtClean="0"/>
                  <a:t>solve</a:t>
                </a:r>
              </a:p>
              <a:p>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a:rPr>
                              <m:t>2</m:t>
                            </m:r>
                            <m:r>
                              <a:rPr lang="en-US" b="0" i="1" smtClean="0">
                                <a:latin typeface="Cambria Math"/>
                              </a:rPr>
                              <m:t>𝑥</m:t>
                            </m:r>
                            <m:r>
                              <a:rPr lang="en-US" b="0" i="1" smtClean="0">
                                <a:latin typeface="Cambria Math"/>
                              </a:rPr>
                              <m:t>−4</m:t>
                            </m:r>
                            <m:r>
                              <a:rPr lang="en-US" b="0" i="1" smtClean="0">
                                <a:latin typeface="Cambria Math"/>
                              </a:rPr>
                              <m:t>𝑦</m:t>
                            </m:r>
                            <m:r>
                              <a:rPr lang="en-US" b="0" i="1" smtClean="0">
                                <a:latin typeface="Cambria Math"/>
                              </a:rPr>
                              <m:t>+2</m:t>
                            </m:r>
                            <m:r>
                              <a:rPr lang="en-US" b="0" i="1" smtClean="0">
                                <a:latin typeface="Cambria Math"/>
                              </a:rPr>
                              <m:t>𝑧</m:t>
                            </m:r>
                            <m:r>
                              <a:rPr lang="en-US" b="0" i="1" smtClean="0">
                                <a:latin typeface="Cambria Math"/>
                              </a:rPr>
                              <m:t>=2</m:t>
                            </m:r>
                          </m:e>
                          <m:e>
                            <m:r>
                              <a:rPr lang="en-US" b="0" i="1" smtClean="0">
                                <a:latin typeface="Cambria Math"/>
                              </a:rPr>
                              <m:t>𝑥</m:t>
                            </m:r>
                            <m:r>
                              <a:rPr lang="en-US" b="0" i="1" smtClean="0">
                                <a:latin typeface="Cambria Math"/>
                              </a:rPr>
                              <m:t>−2</m:t>
                            </m:r>
                            <m:r>
                              <a:rPr lang="en-US" b="0" i="1" smtClean="0">
                                <a:latin typeface="Cambria Math"/>
                              </a:rPr>
                              <m:t>𝑦</m:t>
                            </m:r>
                            <m:r>
                              <a:rPr lang="en-US" b="0" i="1" smtClean="0">
                                <a:latin typeface="Cambria Math"/>
                              </a:rPr>
                              <m:t>+</m:t>
                            </m:r>
                            <m:r>
                              <a:rPr lang="en-US" b="0" i="1" smtClean="0">
                                <a:latin typeface="Cambria Math"/>
                              </a:rPr>
                              <m:t>𝑧</m:t>
                            </m:r>
                            <m:r>
                              <a:rPr lang="en-US" b="0" i="1" smtClean="0">
                                <a:latin typeface="Cambria Math"/>
                              </a:rPr>
                              <m:t>=1</m:t>
                            </m:r>
                          </m:e>
                          <m:e>
                            <m:r>
                              <a:rPr lang="en-US" b="0" i="1" smtClean="0">
                                <a:latin typeface="Cambria Math"/>
                              </a:rPr>
                              <m:t>𝑥</m:t>
                            </m:r>
                            <m:r>
                              <a:rPr lang="en-US" b="0" i="1" smtClean="0">
                                <a:latin typeface="Cambria Math"/>
                              </a:rPr>
                              <m:t>−5</m:t>
                            </m:r>
                            <m:r>
                              <a:rPr lang="en-US" b="0" i="1" smtClean="0">
                                <a:latin typeface="Cambria Math"/>
                              </a:rPr>
                              <m:t>𝑦</m:t>
                            </m:r>
                            <m:r>
                              <a:rPr lang="en-US" b="0" i="1" smtClean="0">
                                <a:latin typeface="Cambria Math"/>
                              </a:rPr>
                              <m:t>+3</m:t>
                            </m:r>
                            <m:r>
                              <a:rPr lang="en-US" b="0" i="1" smtClean="0">
                                <a:latin typeface="Cambria Math"/>
                              </a:rPr>
                              <m:t>𝑧</m:t>
                            </m:r>
                            <m:r>
                              <a:rPr lang="en-US" b="0" i="1" smtClean="0">
                                <a:latin typeface="Cambria Math"/>
                              </a:rPr>
                              <m:t>=0</m:t>
                            </m:r>
                          </m:e>
                        </m:eqArr>
                      </m:e>
                    </m:d>
                  </m:oMath>
                </a14:m>
                <a:endParaRPr lang="en-US" dirty="0" smtClean="0"/>
              </a:p>
              <a:p>
                <a:endParaRPr lang="en-US" dirty="0"/>
              </a:p>
              <a:p>
                <a:r>
                  <a:rPr lang="en-US" b="1" i="1" dirty="0" smtClean="0"/>
                  <a:t>Example 14.</a:t>
                </a:r>
                <a:r>
                  <a:rPr lang="en-US" dirty="0" smtClean="0"/>
                  <a:t> Solve the equations</a:t>
                </a:r>
              </a:p>
              <a:p>
                <a14:m>
                  <m:oMath xmlns:m="http://schemas.openxmlformats.org/officeDocument/2006/math">
                    <m:d>
                      <m:dPr>
                        <m:begChr m:val="{"/>
                        <m:endChr m:val=""/>
                        <m:ctrlPr>
                          <a:rPr lang="ru-RU" i="1">
                            <a:latin typeface="Cambria Math" panose="02040503050406030204" pitchFamily="18" charset="0"/>
                          </a:rPr>
                        </m:ctrlPr>
                      </m:dPr>
                      <m:e>
                        <m:eqArr>
                          <m:eqArrPr>
                            <m:ctrlPr>
                              <a:rPr lang="ru-RU" i="1">
                                <a:latin typeface="Cambria Math" panose="02040503050406030204" pitchFamily="18" charset="0"/>
                              </a:rPr>
                            </m:ctrlPr>
                          </m:eqArrPr>
                          <m:e>
                            <m:r>
                              <a:rPr lang="en-US" i="1">
                                <a:latin typeface="Cambria Math"/>
                              </a:rPr>
                              <m:t>𝑥</m:t>
                            </m:r>
                            <m:r>
                              <a:rPr lang="en-US" i="1">
                                <a:latin typeface="Cambria Math"/>
                              </a:rPr>
                              <m:t>+3</m:t>
                            </m:r>
                            <m:r>
                              <a:rPr lang="en-US" i="1">
                                <a:latin typeface="Cambria Math"/>
                              </a:rPr>
                              <m:t>𝑦</m:t>
                            </m:r>
                            <m:r>
                              <a:rPr lang="en-US" b="0" i="1" smtClean="0">
                                <a:latin typeface="Cambria Math"/>
                              </a:rPr>
                              <m:t>+2</m:t>
                            </m:r>
                            <m:r>
                              <a:rPr lang="en-US" i="1">
                                <a:latin typeface="Cambria Math"/>
                              </a:rPr>
                              <m:t>𝑧</m:t>
                            </m:r>
                            <m:r>
                              <a:rPr lang="en-US" i="1">
                                <a:latin typeface="Cambria Math"/>
                              </a:rPr>
                              <m:t>=2</m:t>
                            </m:r>
                          </m:e>
                          <m:e>
                            <m:r>
                              <a:rPr lang="en-US" b="0" i="1" smtClean="0">
                                <a:latin typeface="Cambria Math"/>
                              </a:rPr>
                              <m:t>2</m:t>
                            </m:r>
                            <m:r>
                              <a:rPr lang="en-US" i="1">
                                <a:latin typeface="Cambria Math"/>
                              </a:rPr>
                              <m:t>𝑥</m:t>
                            </m:r>
                            <m:r>
                              <a:rPr lang="en-US" b="0" i="1" smtClean="0">
                                <a:latin typeface="Cambria Math"/>
                              </a:rPr>
                              <m:t>−</m:t>
                            </m:r>
                            <m:r>
                              <a:rPr lang="en-US" i="1">
                                <a:latin typeface="Cambria Math"/>
                              </a:rPr>
                              <m:t>𝑦</m:t>
                            </m:r>
                            <m:r>
                              <a:rPr lang="en-US" b="0" i="1" smtClean="0">
                                <a:latin typeface="Cambria Math"/>
                              </a:rPr>
                              <m:t>−2</m:t>
                            </m:r>
                            <m:r>
                              <a:rPr lang="en-US" b="0" i="1" smtClean="0">
                                <a:latin typeface="Cambria Math"/>
                              </a:rPr>
                              <m:t>𝑧</m:t>
                            </m:r>
                            <m:r>
                              <a:rPr lang="en-US" i="1">
                                <a:latin typeface="Cambria Math"/>
                              </a:rPr>
                              <m:t>=</m:t>
                            </m:r>
                            <m:r>
                              <a:rPr lang="en-US" b="0" i="1" smtClean="0">
                                <a:latin typeface="Cambria Math"/>
                              </a:rPr>
                              <m:t>1</m:t>
                            </m:r>
                          </m:e>
                          <m:e>
                            <m:r>
                              <a:rPr lang="en-US" b="0" i="1" smtClean="0">
                                <a:latin typeface="Cambria Math"/>
                              </a:rPr>
                              <m:t>3</m:t>
                            </m:r>
                            <m:r>
                              <a:rPr lang="en-US" i="1">
                                <a:latin typeface="Cambria Math"/>
                              </a:rPr>
                              <m:t>𝑥</m:t>
                            </m:r>
                            <m:r>
                              <a:rPr lang="en-US" b="0" i="1" smtClean="0">
                                <a:latin typeface="Cambria Math"/>
                              </a:rPr>
                              <m:t>+2</m:t>
                            </m:r>
                            <m:r>
                              <a:rPr lang="en-US" i="1">
                                <a:latin typeface="Cambria Math"/>
                              </a:rPr>
                              <m:t>𝑦</m:t>
                            </m:r>
                            <m:r>
                              <a:rPr lang="en-US" i="1">
                                <a:latin typeface="Cambria Math"/>
                              </a:rPr>
                              <m:t>=3</m:t>
                            </m:r>
                          </m:e>
                        </m:eqArr>
                      </m:e>
                    </m:d>
                  </m:oMath>
                </a14:m>
                <a:endParaRPr lang="en-US" dirty="0"/>
              </a:p>
              <a:p>
                <a:endParaRPr lang="en-US" dirty="0" smtClean="0"/>
              </a:p>
              <a:p>
                <a:endParaRPr lang="en-US" dirty="0"/>
              </a:p>
              <a:p>
                <a:pPr marL="0" indent="0">
                  <a:buNone/>
                </a:pPr>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67544" y="548680"/>
                <a:ext cx="8229600" cy="4525963"/>
              </a:xfrm>
              <a:blipFill rotWithShape="1">
                <a:blip r:embed="rId2"/>
                <a:stretch>
                  <a:fillRect t="-1887"/>
                </a:stretch>
              </a:blipFill>
            </p:spPr>
            <p:txBody>
              <a:bodyPr/>
              <a:lstStyle/>
              <a:p>
                <a:r>
                  <a:rPr lang="ru-RU">
                    <a:noFill/>
                  </a:rPr>
                  <a:t> </a:t>
                </a:r>
              </a:p>
            </p:txBody>
          </p:sp>
        </mc:Fallback>
      </mc:AlternateContent>
    </p:spTree>
    <p:extLst>
      <p:ext uri="{BB962C8B-B14F-4D97-AF65-F5344CB8AC3E}">
        <p14:creationId xmlns:p14="http://schemas.microsoft.com/office/powerpoint/2010/main" val="2855928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r>
                  <a:rPr lang="en-US" sz="2800" dirty="0" smtClean="0"/>
                  <a:t>Let’s consider the system of equations</a:t>
                </a:r>
              </a:p>
              <a:p>
                <a14:m>
                  <m:oMath xmlns:m="http://schemas.openxmlformats.org/officeDocument/2006/math">
                    <m:d>
                      <m:dPr>
                        <m:begChr m:val="{"/>
                        <m:endChr m:val=""/>
                        <m:ctrlPr>
                          <a:rPr lang="ru-RU" sz="2800" i="1" smtClean="0">
                            <a:latin typeface="Cambria Math" panose="02040503050406030204" pitchFamily="18" charset="0"/>
                          </a:rPr>
                        </m:ctrlPr>
                      </m:dPr>
                      <m:e>
                        <m:eqArr>
                          <m:eqArrPr>
                            <m:ctrlPr>
                              <a:rPr lang="ru-RU" sz="2800" i="1" smtClean="0">
                                <a:latin typeface="Cambria Math" panose="02040503050406030204" pitchFamily="18" charset="0"/>
                              </a:rPr>
                            </m:ctrlPr>
                          </m:eqArrPr>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11</m:t>
                                </m:r>
                              </m:sub>
                            </m:sSub>
                            <m:r>
                              <a:rPr lang="en-US" sz="2800" b="0" i="1" smtClean="0">
                                <a:latin typeface="Cambria Math"/>
                              </a:rPr>
                              <m:t>𝑥</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12</m:t>
                                </m:r>
                              </m:sub>
                            </m:sSub>
                            <m:r>
                              <a:rPr lang="en-US" sz="2800" b="0" i="1" smtClean="0">
                                <a:latin typeface="Cambria Math"/>
                              </a:rPr>
                              <m:t>𝑦</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13</m:t>
                                </m:r>
                              </m:sub>
                            </m:sSub>
                            <m:r>
                              <a:rPr lang="en-US" sz="2800" b="0" i="1" smtClean="0">
                                <a:latin typeface="Cambria Math"/>
                              </a:rPr>
                              <m:t>𝑧</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𝑏</m:t>
                                </m:r>
                              </m:e>
                              <m:sub>
                                <m:r>
                                  <a:rPr lang="en-US" sz="2800" b="0" i="1" smtClean="0">
                                    <a:latin typeface="Cambria Math"/>
                                  </a:rPr>
                                  <m:t>1</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21</m:t>
                                </m:r>
                              </m:sub>
                            </m:sSub>
                            <m:r>
                              <a:rPr lang="en-US" sz="2800" b="0" i="1" smtClean="0">
                                <a:latin typeface="Cambria Math"/>
                              </a:rPr>
                              <m:t>𝑥</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22</m:t>
                                </m:r>
                              </m:sub>
                            </m:sSub>
                            <m:r>
                              <a:rPr lang="en-US" sz="2800" b="0" i="1" smtClean="0">
                                <a:latin typeface="Cambria Math"/>
                              </a:rPr>
                              <m:t>𝑦</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23</m:t>
                                </m:r>
                              </m:sub>
                            </m:sSub>
                            <m:r>
                              <a:rPr lang="en-US" sz="2800" b="0" i="1" smtClean="0">
                                <a:latin typeface="Cambria Math"/>
                              </a:rPr>
                              <m:t>𝑧</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𝑏</m:t>
                                </m:r>
                              </m:e>
                              <m:sub>
                                <m:r>
                                  <a:rPr lang="en-US" sz="2800" b="0" i="1" smtClean="0">
                                    <a:latin typeface="Cambria Math"/>
                                  </a:rPr>
                                  <m:t>2</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31</m:t>
                                </m:r>
                              </m:sub>
                            </m:sSub>
                            <m:r>
                              <a:rPr lang="en-US" sz="2800" b="0" i="1" smtClean="0">
                                <a:latin typeface="Cambria Math"/>
                              </a:rPr>
                              <m:t>𝑥</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32</m:t>
                                </m:r>
                              </m:sub>
                            </m:sSub>
                            <m:r>
                              <a:rPr lang="en-US" sz="2800" b="0" i="1" smtClean="0">
                                <a:latin typeface="Cambria Math"/>
                              </a:rPr>
                              <m:t>𝑦</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33</m:t>
                                </m:r>
                              </m:sub>
                            </m:sSub>
                            <m:r>
                              <a:rPr lang="en-US" sz="2800" b="0" i="1" smtClean="0">
                                <a:latin typeface="Cambria Math"/>
                              </a:rPr>
                              <m:t>𝑧</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𝑏</m:t>
                                </m:r>
                              </m:e>
                              <m:sub>
                                <m:r>
                                  <a:rPr lang="en-US" sz="2800" b="0" i="1" smtClean="0">
                                    <a:latin typeface="Cambria Math"/>
                                  </a:rPr>
                                  <m:t>3</m:t>
                                </m:r>
                              </m:sub>
                            </m:sSub>
                          </m:e>
                        </m:eqArr>
                      </m:e>
                    </m:d>
                  </m:oMath>
                </a14:m>
                <a:endParaRPr lang="en-US" sz="2800" dirty="0" smtClean="0"/>
              </a:p>
              <a:p>
                <a:r>
                  <a:rPr lang="en-US" sz="2800" dirty="0" smtClean="0"/>
                  <a:t>This system can be written in matrix form :</a:t>
                </a:r>
              </a:p>
              <a:p>
                <a14:m>
                  <m:oMath xmlns:m="http://schemas.openxmlformats.org/officeDocument/2006/math">
                    <m:d>
                      <m:dPr>
                        <m:ctrlPr>
                          <a:rPr lang="ru-RU" sz="2800" i="1" smtClean="0">
                            <a:latin typeface="Cambria Math" panose="02040503050406030204" pitchFamily="18" charset="0"/>
                          </a:rPr>
                        </m:ctrlPr>
                      </m:dPr>
                      <m:e>
                        <m:m>
                          <m:mPr>
                            <m:mcs>
                              <m:mc>
                                <m:mcPr>
                                  <m:count m:val="3"/>
                                  <m:mcJc m:val="center"/>
                                </m:mcPr>
                              </m:mc>
                            </m:mcs>
                            <m:ctrlPr>
                              <a:rPr lang="ru-RU" sz="2800" i="1" smtClean="0">
                                <a:latin typeface="Cambria Math" panose="02040503050406030204" pitchFamily="18" charset="0"/>
                              </a:rPr>
                            </m:ctrlPr>
                          </m:mPr>
                          <m:mr>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11</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12</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13</m:t>
                                  </m:r>
                                </m:sub>
                              </m:sSub>
                            </m:e>
                          </m:mr>
                          <m:mr>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21</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22</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23</m:t>
                                  </m:r>
                                </m:sub>
                              </m:sSub>
                            </m:e>
                          </m:mr>
                          <m:mr>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31</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32</m:t>
                                  </m:r>
                                </m:sub>
                              </m:sSub>
                            </m:e>
                            <m:e>
                              <m:sSub>
                                <m:sSubPr>
                                  <m:ctrlPr>
                                    <a:rPr lang="ru-RU" sz="2800" i="1" smtClean="0">
                                      <a:latin typeface="Cambria Math" panose="02040503050406030204" pitchFamily="18" charset="0"/>
                                    </a:rPr>
                                  </m:ctrlPr>
                                </m:sSubPr>
                                <m:e>
                                  <m:r>
                                    <a:rPr lang="en-US" sz="2800" b="0" i="1" smtClean="0">
                                      <a:latin typeface="Cambria Math"/>
                                    </a:rPr>
                                    <m:t>𝑎</m:t>
                                  </m:r>
                                </m:e>
                                <m:sub>
                                  <m:r>
                                    <a:rPr lang="en-US" sz="2800" b="0" i="1" smtClean="0">
                                      <a:latin typeface="Cambria Math"/>
                                    </a:rPr>
                                    <m:t>33</m:t>
                                  </m:r>
                                </m:sub>
                              </m:sSub>
                            </m:e>
                          </m:mr>
                        </m:m>
                      </m:e>
                    </m:d>
                    <m:d>
                      <m:dPr>
                        <m:ctrlPr>
                          <a:rPr lang="ru-RU" sz="2800" i="1" smtClean="0">
                            <a:latin typeface="Cambria Math" panose="02040503050406030204" pitchFamily="18" charset="0"/>
                          </a:rPr>
                        </m:ctrlPr>
                      </m:dPr>
                      <m:e>
                        <m:m>
                          <m:mPr>
                            <m:mcs>
                              <m:mc>
                                <m:mcPr>
                                  <m:count m:val="1"/>
                                  <m:mcJc m:val="center"/>
                                </m:mcPr>
                              </m:mc>
                            </m:mcs>
                            <m:ctrlPr>
                              <a:rPr lang="ru-RU" sz="2800" b="0" i="1" smtClean="0">
                                <a:latin typeface="Cambria Math" panose="02040503050406030204" pitchFamily="18" charset="0"/>
                              </a:rPr>
                            </m:ctrlPr>
                          </m:mPr>
                          <m:mr>
                            <m:e>
                              <m:r>
                                <m:rPr>
                                  <m:brk m:alnAt="7"/>
                                </m:rPr>
                                <a:rPr lang="en-US" sz="2800" b="0" i="1" smtClean="0">
                                  <a:latin typeface="Cambria Math"/>
                                </a:rPr>
                                <m:t>𝑥</m:t>
                              </m:r>
                            </m:e>
                          </m:mr>
                          <m:mr>
                            <m:e>
                              <m:r>
                                <a:rPr lang="en-US" sz="2800" b="0" i="1" smtClean="0">
                                  <a:latin typeface="Cambria Math"/>
                                </a:rPr>
                                <m:t>𝑦</m:t>
                              </m:r>
                            </m:e>
                          </m:mr>
                          <m:mr>
                            <m:e>
                              <m:r>
                                <a:rPr lang="en-US" sz="2800" b="0" i="1" smtClean="0">
                                  <a:latin typeface="Cambria Math"/>
                                </a:rPr>
                                <m:t>𝑧</m:t>
                              </m:r>
                            </m:e>
                          </m:mr>
                        </m:m>
                      </m:e>
                    </m:d>
                    <m:r>
                      <a:rPr lang="en-US" sz="2800" b="0" i="0" smtClean="0">
                        <a:latin typeface="Cambria Math"/>
                      </a:rPr>
                      <m:t>=</m:t>
                    </m:r>
                    <m:d>
                      <m:dPr>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a:rPr>
                                    <m:t>𝑏</m:t>
                                  </m:r>
                                </m:e>
                                <m:sub>
                                  <m:r>
                                    <a:rPr lang="en-US" sz="2800" b="0" i="1" smtClean="0">
                                      <a:latin typeface="Cambria Math"/>
                                    </a:rPr>
                                    <m:t>1</m:t>
                                  </m:r>
                                </m:sub>
                              </m:sSub>
                            </m:e>
                          </m:mr>
                          <m:mr>
                            <m:e>
                              <m:sSub>
                                <m:sSubPr>
                                  <m:ctrlPr>
                                    <a:rPr lang="en-US" sz="2800" b="0" i="1" smtClean="0">
                                      <a:latin typeface="Cambria Math" panose="02040503050406030204" pitchFamily="18" charset="0"/>
                                    </a:rPr>
                                  </m:ctrlPr>
                                </m:sSubPr>
                                <m:e>
                                  <m:r>
                                    <a:rPr lang="en-US" sz="2800" b="0" i="1" smtClean="0">
                                      <a:latin typeface="Cambria Math"/>
                                    </a:rPr>
                                    <m:t>𝑏</m:t>
                                  </m:r>
                                </m:e>
                                <m:sub>
                                  <m:r>
                                    <a:rPr lang="en-US" sz="2800" b="0" i="1" smtClean="0">
                                      <a:latin typeface="Cambria Math"/>
                                    </a:rPr>
                                    <m:t>2</m:t>
                                  </m:r>
                                </m:sub>
                              </m:sSub>
                            </m:e>
                          </m:mr>
                          <m:mr>
                            <m:e>
                              <m:sSub>
                                <m:sSubPr>
                                  <m:ctrlPr>
                                    <a:rPr lang="en-US" sz="2800" b="0" i="1" smtClean="0">
                                      <a:latin typeface="Cambria Math" panose="02040503050406030204" pitchFamily="18" charset="0"/>
                                    </a:rPr>
                                  </m:ctrlPr>
                                </m:sSubPr>
                                <m:e>
                                  <m:r>
                                    <a:rPr lang="en-US" sz="2800" b="0" i="1" smtClean="0">
                                      <a:latin typeface="Cambria Math"/>
                                    </a:rPr>
                                    <m:t>𝑏</m:t>
                                  </m:r>
                                </m:e>
                                <m:sub>
                                  <m:r>
                                    <a:rPr lang="en-US" sz="2800" b="0" i="1" smtClean="0">
                                      <a:latin typeface="Cambria Math"/>
                                    </a:rPr>
                                    <m:t>3</m:t>
                                  </m:r>
                                </m:sub>
                              </m:sSub>
                            </m:e>
                          </m:mr>
                        </m:m>
                      </m:e>
                    </m:d>
                  </m:oMath>
                </a14:m>
                <a:r>
                  <a:rPr lang="en-US" sz="2800" dirty="0" smtClean="0"/>
                  <a:t> , or </a:t>
                </a:r>
                <a14:m>
                  <m:oMath xmlns:m="http://schemas.openxmlformats.org/officeDocument/2006/math">
                    <m:r>
                      <a:rPr lang="en-US" sz="2800" b="0" i="1" smtClean="0">
                        <a:latin typeface="Cambria Math"/>
                      </a:rPr>
                      <m:t>𝐴</m:t>
                    </m:r>
                    <m:bar>
                      <m:barPr>
                        <m:pos m:val="top"/>
                        <m:ctrlPr>
                          <a:rPr lang="en-US" sz="2800" b="0" i="1" smtClean="0">
                            <a:latin typeface="Cambria Math" panose="02040503050406030204" pitchFamily="18" charset="0"/>
                          </a:rPr>
                        </m:ctrlPr>
                      </m:barPr>
                      <m:e>
                        <m:r>
                          <a:rPr lang="en-US" sz="2800" b="0" i="1" smtClean="0">
                            <a:latin typeface="Cambria Math"/>
                          </a:rPr>
                          <m:t>𝑎</m:t>
                        </m:r>
                      </m:e>
                    </m:bar>
                    <m:r>
                      <a:rPr lang="en-US" sz="2800" b="0" i="1" smtClean="0">
                        <a:latin typeface="Cambria Math"/>
                      </a:rPr>
                      <m:t>=</m:t>
                    </m:r>
                    <m:bar>
                      <m:barPr>
                        <m:pos m:val="top"/>
                        <m:ctrlPr>
                          <a:rPr lang="en-US" sz="2800" b="0" i="1" smtClean="0">
                            <a:latin typeface="Cambria Math" panose="02040503050406030204" pitchFamily="18" charset="0"/>
                          </a:rPr>
                        </m:ctrlPr>
                      </m:barPr>
                      <m:e>
                        <m:r>
                          <a:rPr lang="en-US" sz="2800" b="0" i="1" smtClean="0">
                            <a:latin typeface="Cambria Math"/>
                          </a:rPr>
                          <m:t>𝑏</m:t>
                        </m:r>
                      </m:e>
                    </m:bar>
                  </m:oMath>
                </a14:m>
                <a:r>
                  <a:rPr lang="en-US" sz="2800" dirty="0" smtClean="0"/>
                  <a:t>  .</a:t>
                </a:r>
                <a:endParaRPr lang="ru-RU" sz="28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t="-1348"/>
                </a:stretch>
              </a:blipFill>
            </p:spPr>
            <p:txBody>
              <a:bodyPr/>
              <a:lstStyle/>
              <a:p>
                <a:r>
                  <a:rPr lang="ru-RU">
                    <a:noFill/>
                  </a:rPr>
                  <a:t> </a:t>
                </a:r>
              </a:p>
            </p:txBody>
          </p:sp>
        </mc:Fallback>
      </mc:AlternateContent>
      <p:sp>
        <p:nvSpPr>
          <p:cNvPr id="2" name="Заголовок 1"/>
          <p:cNvSpPr>
            <a:spLocks noGrp="1"/>
          </p:cNvSpPr>
          <p:nvPr>
            <p:ph type="title"/>
          </p:nvPr>
        </p:nvSpPr>
        <p:spPr/>
        <p:txBody>
          <a:bodyPr>
            <a:normAutofit fontScale="90000"/>
          </a:bodyPr>
          <a:lstStyle/>
          <a:p>
            <a:r>
              <a:rPr lang="en-US" dirty="0"/>
              <a:t>Linear Systems of Equations — Applications</a:t>
            </a:r>
            <a:endParaRPr lang="ru-RU" dirty="0"/>
          </a:p>
        </p:txBody>
      </p:sp>
    </p:spTree>
    <p:extLst>
      <p:ext uri="{BB962C8B-B14F-4D97-AF65-F5344CB8AC3E}">
        <p14:creationId xmlns:p14="http://schemas.microsoft.com/office/powerpoint/2010/main" val="119968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467544" y="692696"/>
                <a:ext cx="8229600" cy="4525963"/>
              </a:xfrm>
            </p:spPr>
            <p:txBody>
              <a:bodyPr/>
              <a:lstStyle/>
              <a:p>
                <a:r>
                  <a:rPr lang="en-US" b="1" i="1" dirty="0" smtClean="0"/>
                  <a:t>Example 1</a:t>
                </a:r>
                <a:r>
                  <a:rPr lang="en-US" dirty="0" smtClean="0"/>
                  <a:t>. </a:t>
                </a:r>
                <a:r>
                  <a:rPr lang="en-US" dirty="0"/>
                  <a:t>Write the system of linear </a:t>
                </a:r>
                <a:r>
                  <a:rPr lang="en-US" dirty="0" smtClean="0"/>
                  <a:t>equations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a:rPr>
                              <m:t>−8</m:t>
                            </m:r>
                            <m:r>
                              <a:rPr lang="en-US" b="0" i="1" smtClean="0">
                                <a:latin typeface="Cambria Math"/>
                              </a:rPr>
                              <m:t>𝑥</m:t>
                            </m:r>
                            <m:r>
                              <a:rPr lang="en-US" b="0" i="1" smtClean="0">
                                <a:latin typeface="Cambria Math"/>
                              </a:rPr>
                              <m:t>−2</m:t>
                            </m:r>
                            <m:r>
                              <a:rPr lang="en-US" b="0" i="1" smtClean="0">
                                <a:latin typeface="Cambria Math"/>
                              </a:rPr>
                              <m:t>𝑦</m:t>
                            </m:r>
                            <m:r>
                              <a:rPr lang="en-US" b="0" i="1" smtClean="0">
                                <a:latin typeface="Cambria Math"/>
                              </a:rPr>
                              <m:t>−</m:t>
                            </m:r>
                            <m:r>
                              <a:rPr lang="en-US" b="0" i="1" smtClean="0">
                                <a:latin typeface="Cambria Math"/>
                              </a:rPr>
                              <m:t>𝑧</m:t>
                            </m:r>
                            <m:r>
                              <a:rPr lang="en-US" b="0" i="1" smtClean="0">
                                <a:latin typeface="Cambria Math"/>
                              </a:rPr>
                              <m:t>=5</m:t>
                            </m:r>
                          </m:e>
                          <m:e>
                            <m:r>
                              <a:rPr lang="en-US" b="0" i="1" smtClean="0">
                                <a:latin typeface="Cambria Math"/>
                              </a:rPr>
                              <m:t>         3</m:t>
                            </m:r>
                            <m:r>
                              <a:rPr lang="en-US" b="0" i="1" smtClean="0">
                                <a:latin typeface="Cambria Math"/>
                              </a:rPr>
                              <m:t>𝑦</m:t>
                            </m:r>
                            <m:r>
                              <a:rPr lang="en-US" b="0" i="1" smtClean="0">
                                <a:latin typeface="Cambria Math"/>
                              </a:rPr>
                              <m:t>−4</m:t>
                            </m:r>
                            <m:r>
                              <a:rPr lang="en-US" b="0" i="1" smtClean="0">
                                <a:latin typeface="Cambria Math"/>
                              </a:rPr>
                              <m:t>𝑧</m:t>
                            </m:r>
                            <m:r>
                              <a:rPr lang="en-US" b="0" i="1" smtClean="0">
                                <a:latin typeface="Cambria Math"/>
                              </a:rPr>
                              <m:t>=−1</m:t>
                            </m:r>
                          </m:e>
                          <m:e>
                            <m:r>
                              <a:rPr lang="en-US" b="0" i="1" smtClean="0">
                                <a:latin typeface="Cambria Math"/>
                              </a:rPr>
                              <m:t>−7</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−2</m:t>
                            </m:r>
                            <m:r>
                              <a:rPr lang="en-US" b="0" i="1" smtClean="0">
                                <a:latin typeface="Cambria Math"/>
                              </a:rPr>
                              <m:t>𝑧</m:t>
                            </m:r>
                            <m:r>
                              <a:rPr lang="en-US" b="0" i="1" smtClean="0">
                                <a:latin typeface="Cambria Math"/>
                              </a:rPr>
                              <m:t>=4</m:t>
                            </m:r>
                          </m:e>
                        </m:eqArr>
                      </m:e>
                    </m:d>
                  </m:oMath>
                </a14:m>
                <a:r>
                  <a:rPr lang="en-US" dirty="0" smtClean="0"/>
                  <a:t>        </a:t>
                </a:r>
                <a:endParaRPr lang="en-US" dirty="0"/>
              </a:p>
              <a:p>
                <a:r>
                  <a:rPr lang="en-US" dirty="0" smtClean="0"/>
                  <a:t> </a:t>
                </a:r>
                <a:r>
                  <a:rPr lang="en-US" dirty="0"/>
                  <a:t>in matrix vector form.</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67544" y="692696"/>
                <a:ext cx="8229600" cy="4525963"/>
              </a:xfrm>
              <a:blipFill rotWithShape="1">
                <a:blip r:embed="rId2"/>
                <a:stretch>
                  <a:fillRect t="-1213"/>
                </a:stretch>
              </a:blipFill>
            </p:spPr>
            <p:txBody>
              <a:bodyPr/>
              <a:lstStyle/>
              <a:p>
                <a:r>
                  <a:rPr lang="ru-RU">
                    <a:noFill/>
                  </a:rPr>
                  <a:t> </a:t>
                </a:r>
              </a:p>
            </p:txBody>
          </p:sp>
        </mc:Fallback>
      </mc:AlternateContent>
    </p:spTree>
    <p:extLst>
      <p:ext uri="{BB962C8B-B14F-4D97-AF65-F5344CB8AC3E}">
        <p14:creationId xmlns:p14="http://schemas.microsoft.com/office/powerpoint/2010/main" val="63085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en-US" b="1" i="1" dirty="0" smtClean="0"/>
                  <a:t>Solving </a:t>
                </a:r>
                <a14:m>
                  <m:oMath xmlns:m="http://schemas.openxmlformats.org/officeDocument/2006/math">
                    <m:r>
                      <a:rPr lang="en-US" b="1" i="1" smtClean="0">
                        <a:latin typeface="Cambria Math"/>
                      </a:rPr>
                      <m:t>𝟏</m:t>
                    </m:r>
                    <m:r>
                      <a:rPr lang="en-US" b="1" i="1" smtClean="0">
                        <a:latin typeface="Cambria Math"/>
                        <a:ea typeface="Cambria Math"/>
                      </a:rPr>
                      <m:t>×</m:t>
                    </m:r>
                    <m:r>
                      <a:rPr lang="en-US" b="1" i="1" smtClean="0">
                        <a:latin typeface="Cambria Math"/>
                        <a:ea typeface="Cambria Math"/>
                      </a:rPr>
                      <m:t>𝟏</m:t>
                    </m:r>
                  </m:oMath>
                </a14:m>
                <a:r>
                  <a:rPr lang="en-US" b="1" i="1" dirty="0" smtClean="0"/>
                  <a:t> </a:t>
                </a:r>
                <a:r>
                  <a:rPr lang="en-US" b="1" i="1" dirty="0"/>
                  <a:t>systems</a:t>
                </a:r>
              </a:p>
              <a:p>
                <a:r>
                  <a:rPr lang="en-US" dirty="0"/>
                  <a:t>Given the numbers </a:t>
                </a:r>
                <a14:m>
                  <m:oMath xmlns:m="http://schemas.openxmlformats.org/officeDocument/2006/math">
                    <m:r>
                      <a:rPr lang="en-US" b="0" i="1" smtClean="0">
                        <a:latin typeface="Cambria Math"/>
                      </a:rPr>
                      <m:t>𝑎</m:t>
                    </m:r>
                  </m:oMath>
                </a14:m>
                <a:r>
                  <a:rPr lang="en-US" dirty="0" smtClean="0"/>
                  <a:t> </a:t>
                </a:r>
                <a:r>
                  <a:rPr lang="en-US" dirty="0"/>
                  <a:t>and </a:t>
                </a:r>
                <a14:m>
                  <m:oMath xmlns:m="http://schemas.openxmlformats.org/officeDocument/2006/math">
                    <m:r>
                      <a:rPr lang="en-US" b="0" i="1" smtClean="0">
                        <a:latin typeface="Cambria Math"/>
                      </a:rPr>
                      <m:t>𝑏</m:t>
                    </m:r>
                  </m:oMath>
                </a14:m>
                <a:r>
                  <a:rPr lang="en-US" dirty="0" smtClean="0"/>
                  <a:t> , </a:t>
                </a:r>
                <a:r>
                  <a:rPr lang="en-US" dirty="0"/>
                  <a:t>find </a:t>
                </a:r>
                <a14:m>
                  <m:oMath xmlns:m="http://schemas.openxmlformats.org/officeDocument/2006/math">
                    <m:r>
                      <a:rPr lang="en-US" b="0" i="1" smtClean="0">
                        <a:latin typeface="Cambria Math"/>
                      </a:rPr>
                      <m:t>𝑥</m:t>
                    </m:r>
                  </m:oMath>
                </a14:m>
                <a:r>
                  <a:rPr lang="en-US" dirty="0" smtClean="0"/>
                  <a:t> </a:t>
                </a:r>
                <a:r>
                  <a:rPr lang="en-US" dirty="0"/>
                  <a:t>such that </a:t>
                </a:r>
                <a14:m>
                  <m:oMath xmlns:m="http://schemas.openxmlformats.org/officeDocument/2006/math">
                    <m:r>
                      <a:rPr lang="en-US" b="0" i="1" smtClean="0">
                        <a:latin typeface="Cambria Math"/>
                      </a:rPr>
                      <m:t>𝑎𝑥</m:t>
                    </m:r>
                    <m:r>
                      <a:rPr lang="en-US" b="0" i="1" smtClean="0">
                        <a:latin typeface="Cambria Math"/>
                      </a:rPr>
                      <m:t>=</m:t>
                    </m:r>
                    <m:r>
                      <a:rPr lang="en-US" b="0" i="1" smtClean="0">
                        <a:latin typeface="Cambria Math"/>
                      </a:rPr>
                      <m:t>𝑏</m:t>
                    </m:r>
                  </m:oMath>
                </a14:m>
                <a:r>
                  <a:rPr lang="en-US" dirty="0" smtClean="0"/>
                  <a:t>. Clearly  </a:t>
                </a:r>
                <a14:m>
                  <m:oMath xmlns:m="http://schemas.openxmlformats.org/officeDocument/2006/math">
                    <m:r>
                      <a:rPr lang="en-US" b="0" i="1" smtClean="0">
                        <a:latin typeface="Cambria Math"/>
                      </a:rPr>
                      <m:t>𝑥</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𝑏</m:t>
                        </m:r>
                      </m:num>
                      <m:den>
                        <m:r>
                          <a:rPr lang="en-US" b="0" i="1" smtClean="0">
                            <a:latin typeface="Cambria Math"/>
                          </a:rPr>
                          <m:t>𝑎</m:t>
                        </m:r>
                      </m:den>
                    </m:f>
                    <m:r>
                      <a:rPr lang="en-US" b="0" i="1" smtClean="0">
                        <a:latin typeface="Cambria Math"/>
                      </a:rPr>
                      <m:t> </m:t>
                    </m:r>
                  </m:oMath>
                </a14:m>
                <a:r>
                  <a:rPr lang="en-US" dirty="0" smtClean="0"/>
                  <a:t> </a:t>
                </a:r>
                <a:r>
                  <a:rPr lang="en-US" dirty="0"/>
                  <a:t>if and only if </a:t>
                </a:r>
                <a14:m>
                  <m:oMath xmlns:m="http://schemas.openxmlformats.org/officeDocument/2006/math">
                    <m:r>
                      <a:rPr lang="en-US" b="0" i="1" smtClean="0">
                        <a:latin typeface="Cambria Math"/>
                      </a:rPr>
                      <m:t>𝑎</m:t>
                    </m:r>
                    <m:r>
                      <a:rPr lang="en-US" b="0" i="1" smtClean="0">
                        <a:latin typeface="Cambria Math"/>
                        <a:ea typeface="Cambria Math"/>
                      </a:rPr>
                      <m:t>≠0</m:t>
                    </m:r>
                  </m:oMath>
                </a14:m>
                <a:r>
                  <a:rPr lang="en-US"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t="-943"/>
                </a:stretch>
              </a:blipFill>
            </p:spPr>
            <p:txBody>
              <a:bodyPr/>
              <a:lstStyle/>
              <a:p>
                <a:r>
                  <a:rPr lang="ru-RU">
                    <a:noFill/>
                  </a:rPr>
                  <a:t> </a:t>
                </a:r>
              </a:p>
            </p:txBody>
          </p:sp>
        </mc:Fallback>
      </mc:AlternateContent>
      <p:sp>
        <p:nvSpPr>
          <p:cNvPr id="2" name="Заголовок 1"/>
          <p:cNvSpPr>
            <a:spLocks noGrp="1"/>
          </p:cNvSpPr>
          <p:nvPr>
            <p:ph type="title"/>
          </p:nvPr>
        </p:nvSpPr>
        <p:spPr/>
        <p:txBody>
          <a:bodyPr>
            <a:normAutofit fontScale="90000"/>
          </a:bodyPr>
          <a:lstStyle/>
          <a:p>
            <a:r>
              <a:rPr lang="en-US" dirty="0"/>
              <a:t>Solving Systems of Linear Equations</a:t>
            </a:r>
            <a:endParaRPr lang="ru-RU" dirty="0"/>
          </a:p>
        </p:txBody>
      </p:sp>
    </p:spTree>
    <p:extLst>
      <p:ext uri="{BB962C8B-B14F-4D97-AF65-F5344CB8AC3E}">
        <p14:creationId xmlns:p14="http://schemas.microsoft.com/office/powerpoint/2010/main" val="98816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395536" y="332656"/>
                <a:ext cx="8229600" cy="4525963"/>
              </a:xfrm>
            </p:spPr>
            <p:txBody>
              <a:bodyPr/>
              <a:lstStyle/>
              <a:p>
                <a:r>
                  <a:rPr lang="en-US" b="1" i="1" dirty="0" smtClean="0"/>
                  <a:t>Solving 2 × 2 systems </a:t>
                </a:r>
                <a:endParaRPr lang="en-US" dirty="0" smtClean="0"/>
              </a:p>
              <a:p>
                <a:r>
                  <a:rPr lang="en-US" dirty="0"/>
                  <a:t>Given </a:t>
                </a:r>
                <a14:m>
                  <m:oMath xmlns:m="http://schemas.openxmlformats.org/officeDocument/2006/math">
                    <m:r>
                      <a:rPr lang="en-US" b="0" i="1" smtClean="0">
                        <a:latin typeface="Cambria Math"/>
                      </a:rPr>
                      <m:t>2</m:t>
                    </m:r>
                    <m:r>
                      <a:rPr lang="en-US" b="0" i="1" smtClean="0">
                        <a:latin typeface="Cambria Math"/>
                        <a:ea typeface="Cambria Math"/>
                      </a:rPr>
                      <m:t>×2</m:t>
                    </m:r>
                  </m:oMath>
                </a14:m>
                <a:r>
                  <a:rPr lang="en-US" dirty="0" smtClean="0"/>
                  <a:t> matrix </a:t>
                </a:r>
                <a14:m>
                  <m:oMath xmlns:m="http://schemas.openxmlformats.org/officeDocument/2006/math">
                    <m:r>
                      <a:rPr lang="en-US" b="0" i="1" smtClean="0">
                        <a:latin typeface="Cambria Math"/>
                      </a:rPr>
                      <m:t>𝐴</m:t>
                    </m:r>
                    <m:r>
                      <a:rPr lang="en-US" b="0" i="1" smtClean="0">
                        <a:latin typeface="Cambria Math"/>
                      </a:rPr>
                      <m:t>=</m:t>
                    </m:r>
                    <m:d>
                      <m:dPr>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a:rPr>
                                <m:t>𝑎</m:t>
                              </m:r>
                            </m:e>
                            <m:e>
                              <m:r>
                                <a:rPr lang="en-US" b="0" i="1" smtClean="0">
                                  <a:latin typeface="Cambria Math"/>
                                </a:rPr>
                                <m:t>𝑏</m:t>
                              </m:r>
                            </m:e>
                          </m:mr>
                          <m:mr>
                            <m:e>
                              <m:r>
                                <a:rPr lang="en-US" b="0" i="1" smtClean="0">
                                  <a:latin typeface="Cambria Math"/>
                                </a:rPr>
                                <m:t>𝑐</m:t>
                              </m:r>
                            </m:e>
                            <m:e>
                              <m:r>
                                <a:rPr lang="en-US" b="0" i="1" smtClean="0">
                                  <a:latin typeface="Cambria Math"/>
                                </a:rPr>
                                <m:t>𝑑</m:t>
                              </m:r>
                            </m:e>
                          </m:mr>
                        </m:m>
                      </m:e>
                    </m:d>
                  </m:oMath>
                </a14:m>
                <a:r>
                  <a:rPr lang="en-US" b="1" i="1" dirty="0" smtClean="0"/>
                  <a:t> </a:t>
                </a:r>
                <a:r>
                  <a:rPr lang="en-US" dirty="0"/>
                  <a:t>and </a:t>
                </a:r>
                <a:r>
                  <a:rPr lang="en-US" dirty="0" smtClean="0"/>
                  <a:t>vector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a:rPr>
                          <m:t>𝑏</m:t>
                        </m:r>
                      </m:e>
                    </m:bar>
                    <m:r>
                      <a:rPr lang="en-US" i="1">
                        <a:latin typeface="Cambria Math"/>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𝑟</m:t>
                              </m:r>
                            </m:e>
                          </m:mr>
                          <m:mr>
                            <m:e>
                              <m:r>
                                <a:rPr lang="en-US" i="1">
                                  <a:latin typeface="Cambria Math"/>
                                </a:rPr>
                                <m:t>𝑠</m:t>
                              </m:r>
                            </m:e>
                          </m:mr>
                        </m:m>
                      </m:e>
                    </m:d>
                  </m:oMath>
                </a14:m>
                <a:r>
                  <a:rPr lang="en-US" b="1" i="1" dirty="0" smtClean="0"/>
                  <a:t>. </a:t>
                </a:r>
                <a:r>
                  <a:rPr lang="en-US" dirty="0" smtClean="0"/>
                  <a:t>Find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a:rPr>
                          <m:t>𝑥</m:t>
                        </m:r>
                      </m:e>
                    </m:bar>
                  </m:oMath>
                </a14:m>
                <a:r>
                  <a:rPr lang="en-US" b="1" i="1" dirty="0" smtClean="0"/>
                  <a:t> </a:t>
                </a:r>
                <a:r>
                  <a:rPr lang="en-US" dirty="0" smtClean="0"/>
                  <a:t>such that  </a:t>
                </a:r>
                <a14:m>
                  <m:oMath xmlns:m="http://schemas.openxmlformats.org/officeDocument/2006/math">
                    <m:r>
                      <a:rPr lang="en-US" b="0" i="1" smtClean="0">
                        <a:latin typeface="Cambria Math"/>
                      </a:rPr>
                      <m:t>𝐴</m:t>
                    </m:r>
                    <m:bar>
                      <m:barPr>
                        <m:pos m:val="top"/>
                        <m:ctrlPr>
                          <a:rPr lang="en-US" b="0" i="1" smtClean="0">
                            <a:latin typeface="Cambria Math" panose="02040503050406030204" pitchFamily="18" charset="0"/>
                          </a:rPr>
                        </m:ctrlPr>
                      </m:barPr>
                      <m:e>
                        <m:r>
                          <a:rPr lang="en-US" b="0" i="1" smtClean="0">
                            <a:latin typeface="Cambria Math"/>
                          </a:rPr>
                          <m:t>𝑥</m:t>
                        </m:r>
                      </m:e>
                    </m:bar>
                    <m:r>
                      <a:rPr lang="en-US" b="0" i="1" smtClean="0">
                        <a:latin typeface="Cambria Math"/>
                      </a:rPr>
                      <m:t>=</m:t>
                    </m:r>
                    <m:bar>
                      <m:barPr>
                        <m:pos m:val="top"/>
                        <m:ctrlPr>
                          <a:rPr lang="en-US" b="0" i="1" smtClean="0">
                            <a:latin typeface="Cambria Math" panose="02040503050406030204" pitchFamily="18" charset="0"/>
                          </a:rPr>
                        </m:ctrlPr>
                      </m:barPr>
                      <m:e>
                        <m:r>
                          <a:rPr lang="en-US" b="0" i="1" smtClean="0">
                            <a:latin typeface="Cambria Math"/>
                          </a:rPr>
                          <m:t>𝑏</m:t>
                        </m:r>
                      </m:e>
                    </m:bar>
                    <m:r>
                      <a:rPr lang="en-US" b="0" i="1" smtClean="0">
                        <a:latin typeface="Cambria Math"/>
                      </a:rPr>
                      <m:t>.</m:t>
                    </m:r>
                  </m:oMath>
                </a14:m>
                <a:endParaRPr lang="en-US" dirty="0" smtClean="0"/>
              </a:p>
              <a:p>
                <a:r>
                  <a:rPr lang="en-US" dirty="0"/>
                  <a:t>The equation </a:t>
                </a:r>
                <a14:m>
                  <m:oMath xmlns:m="http://schemas.openxmlformats.org/officeDocument/2006/math">
                    <m:r>
                      <a:rPr lang="en-US" b="0" i="1" smtClean="0">
                        <a:latin typeface="Cambria Math"/>
                      </a:rPr>
                      <m:t>𝐴</m:t>
                    </m:r>
                    <m:bar>
                      <m:barPr>
                        <m:pos m:val="top"/>
                        <m:ctrlPr>
                          <a:rPr lang="en-US" b="0" i="1" smtClean="0">
                            <a:latin typeface="Cambria Math" panose="02040503050406030204" pitchFamily="18" charset="0"/>
                          </a:rPr>
                        </m:ctrlPr>
                      </m:barPr>
                      <m:e>
                        <m:r>
                          <a:rPr lang="en-US" b="0" i="1" smtClean="0">
                            <a:latin typeface="Cambria Math"/>
                          </a:rPr>
                          <m:t>𝑥</m:t>
                        </m:r>
                      </m:e>
                    </m:bar>
                    <m:r>
                      <a:rPr lang="en-US" b="0" i="1" smtClean="0">
                        <a:latin typeface="Cambria Math"/>
                      </a:rPr>
                      <m:t>=</m:t>
                    </m:r>
                    <m:bar>
                      <m:barPr>
                        <m:pos m:val="top"/>
                        <m:ctrlPr>
                          <a:rPr lang="en-US" b="0" i="1" smtClean="0">
                            <a:latin typeface="Cambria Math" panose="02040503050406030204" pitchFamily="18" charset="0"/>
                          </a:rPr>
                        </m:ctrlPr>
                      </m:barPr>
                      <m:e>
                        <m:r>
                          <a:rPr lang="en-US" b="0" i="1" smtClean="0">
                            <a:latin typeface="Cambria Math"/>
                          </a:rPr>
                          <m:t>𝑏</m:t>
                        </m:r>
                      </m:e>
                    </m:bar>
                  </m:oMath>
                </a14:m>
                <a:r>
                  <a:rPr lang="en-US" dirty="0" smtClean="0"/>
                  <a:t> </a:t>
                </a:r>
                <a:r>
                  <a:rPr lang="en-US" dirty="0"/>
                  <a:t>can be written </a:t>
                </a:r>
                <a:r>
                  <a:rPr lang="en-US" dirty="0" smtClean="0"/>
                  <a:t>as</a:t>
                </a:r>
              </a:p>
              <a:p>
                <a14:m>
                  <m:oMath xmlns:m="http://schemas.openxmlformats.org/officeDocument/2006/math">
                    <m:d>
                      <m:dPr>
                        <m:begChr m:val="{"/>
                        <m:endChr m:val=""/>
                        <m:ctrlPr>
                          <a:rPr lang="ru-RU" i="1" smtClean="0">
                            <a:latin typeface="Cambria Math" panose="02040503050406030204" pitchFamily="18" charset="0"/>
                          </a:rPr>
                        </m:ctrlPr>
                      </m:dPr>
                      <m:e>
                        <m:eqArr>
                          <m:eqArrPr>
                            <m:ctrlPr>
                              <a:rPr lang="ru-RU" i="1" smtClean="0">
                                <a:latin typeface="Cambria Math" panose="02040503050406030204" pitchFamily="18" charset="0"/>
                              </a:rPr>
                            </m:ctrlPr>
                          </m:eqArrPr>
                          <m:e>
                            <m:r>
                              <a:rPr lang="en-US" b="0" i="1" smtClean="0">
                                <a:latin typeface="Cambria Math"/>
                              </a:rPr>
                              <m:t>𝑎𝑥</m:t>
                            </m:r>
                            <m:r>
                              <a:rPr lang="en-US" b="0" i="1" smtClean="0">
                                <a:latin typeface="Cambria Math"/>
                              </a:rPr>
                              <m:t>+</m:t>
                            </m:r>
                            <m:r>
                              <a:rPr lang="en-US" b="0" i="1" smtClean="0">
                                <a:latin typeface="Cambria Math"/>
                              </a:rPr>
                              <m:t>𝑏𝑦</m:t>
                            </m:r>
                            <m:r>
                              <a:rPr lang="en-US" b="0" i="1" smtClean="0">
                                <a:latin typeface="Cambria Math"/>
                              </a:rPr>
                              <m:t>=</m:t>
                            </m:r>
                            <m:r>
                              <a:rPr lang="en-US" b="0" i="1" smtClean="0">
                                <a:latin typeface="Cambria Math"/>
                              </a:rPr>
                              <m:t>𝑟</m:t>
                            </m:r>
                          </m:e>
                          <m:e>
                            <m:r>
                              <a:rPr lang="en-US" b="0" i="1" smtClean="0">
                                <a:latin typeface="Cambria Math"/>
                              </a:rPr>
                              <m:t>𝑐𝑥</m:t>
                            </m:r>
                            <m:r>
                              <a:rPr lang="en-US" b="0" i="1" smtClean="0">
                                <a:latin typeface="Cambria Math"/>
                              </a:rPr>
                              <m:t>+</m:t>
                            </m:r>
                            <m:r>
                              <a:rPr lang="en-US" b="0" i="1" smtClean="0">
                                <a:latin typeface="Cambria Math"/>
                              </a:rPr>
                              <m:t>𝑑𝑦</m:t>
                            </m:r>
                            <m:r>
                              <a:rPr lang="en-US" b="0" i="1" smtClean="0">
                                <a:latin typeface="Cambria Math"/>
                              </a:rPr>
                              <m:t>=</m:t>
                            </m:r>
                            <m:r>
                              <a:rPr lang="en-US" b="0" i="1" smtClean="0">
                                <a:latin typeface="Cambria Math"/>
                              </a:rPr>
                              <m:t>𝑠</m:t>
                            </m:r>
                          </m:e>
                        </m:eqArr>
                      </m:e>
                    </m:d>
                  </m:oMath>
                </a14:m>
                <a:r>
                  <a:rPr lang="en-US" dirty="0" smtClean="0"/>
                  <a:t> </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95536" y="332656"/>
                <a:ext cx="8229600" cy="4525963"/>
              </a:xfrm>
              <a:blipFill rotWithShape="1">
                <a:blip r:embed="rId2"/>
                <a:stretch>
                  <a:fillRect t="-1213"/>
                </a:stretch>
              </a:blipFill>
            </p:spPr>
            <p:txBody>
              <a:bodyPr/>
              <a:lstStyle/>
              <a:p>
                <a:r>
                  <a:rPr lang="ru-RU">
                    <a:noFill/>
                  </a:rPr>
                  <a:t> </a:t>
                </a:r>
              </a:p>
            </p:txBody>
          </p:sp>
        </mc:Fallback>
      </mc:AlternateContent>
    </p:spTree>
    <p:extLst>
      <p:ext uri="{BB962C8B-B14F-4D97-AF65-F5344CB8AC3E}">
        <p14:creationId xmlns:p14="http://schemas.microsoft.com/office/powerpoint/2010/main" val="3253415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467544" y="476672"/>
                <a:ext cx="8229600" cy="4525963"/>
              </a:xfrm>
            </p:spPr>
            <p:txBody>
              <a:bodyPr>
                <a:normAutofit/>
              </a:bodyPr>
              <a:lstStyle/>
              <a:p>
                <a:r>
                  <a:rPr lang="en-US" b="1" i="1" dirty="0" smtClean="0"/>
                  <a:t>Solving </a:t>
                </a:r>
                <a14:m>
                  <m:oMath xmlns:m="http://schemas.openxmlformats.org/officeDocument/2006/math">
                    <m:r>
                      <a:rPr lang="en-US" b="1" i="1" smtClean="0">
                        <a:latin typeface="Cambria Math"/>
                      </a:rPr>
                      <m:t>𝟑</m:t>
                    </m:r>
                    <m:r>
                      <a:rPr lang="en-US" b="1" i="1" smtClean="0">
                        <a:latin typeface="Cambria Math"/>
                        <a:ea typeface="Cambria Math"/>
                      </a:rPr>
                      <m:t>×</m:t>
                    </m:r>
                    <m:r>
                      <a:rPr lang="en-US" b="1" i="1" smtClean="0">
                        <a:latin typeface="Cambria Math"/>
                        <a:ea typeface="Cambria Math"/>
                      </a:rPr>
                      <m:t>𝟑</m:t>
                    </m:r>
                  </m:oMath>
                </a14:m>
                <a:r>
                  <a:rPr lang="en-US" b="1" i="1" dirty="0" smtClean="0"/>
                  <a:t> </a:t>
                </a:r>
                <a:r>
                  <a:rPr lang="en-US" b="1" i="1" dirty="0"/>
                  <a:t>systems (and bigger</a:t>
                </a:r>
                <a:r>
                  <a:rPr lang="en-US" b="1" i="1" dirty="0" smtClean="0"/>
                  <a:t>)</a:t>
                </a:r>
              </a:p>
              <a:p>
                <a:r>
                  <a:rPr lang="en-US" dirty="0" smtClean="0"/>
                  <a:t>Given matrix </a:t>
                </a:r>
                <a14:m>
                  <m:oMath xmlns:m="http://schemas.openxmlformats.org/officeDocument/2006/math">
                    <m:r>
                      <a:rPr lang="en-US" b="0" i="1" smtClean="0">
                        <a:latin typeface="Cambria Math"/>
                      </a:rPr>
                      <m:t>𝐴</m:t>
                    </m:r>
                  </m:oMath>
                </a14:m>
                <a:r>
                  <a:rPr lang="en-US" dirty="0" smtClean="0"/>
                  <a:t> </a:t>
                </a:r>
                <a:r>
                  <a:rPr lang="en-US" dirty="0"/>
                  <a:t>and </a:t>
                </a:r>
                <a:r>
                  <a:rPr lang="en-US" dirty="0" smtClean="0"/>
                  <a:t>vector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a:rPr>
                          <m:t>𝑏</m:t>
                        </m:r>
                      </m:e>
                    </m:bar>
                  </m:oMath>
                </a14:m>
                <a:r>
                  <a:rPr lang="en-US" dirty="0" smtClean="0"/>
                  <a:t> . Find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a:rPr>
                          <m:t>𝑥</m:t>
                        </m:r>
                      </m:e>
                    </m:bar>
                  </m:oMath>
                </a14:m>
                <a:r>
                  <a:rPr lang="en-US" b="1" i="1" dirty="0" smtClean="0"/>
                  <a:t> </a:t>
                </a:r>
                <a:r>
                  <a:rPr lang="en-US" dirty="0" smtClean="0"/>
                  <a:t>such that  </a:t>
                </a:r>
                <a14:m>
                  <m:oMath xmlns:m="http://schemas.openxmlformats.org/officeDocument/2006/math">
                    <m:r>
                      <a:rPr lang="en-US" b="0" i="1" smtClean="0">
                        <a:latin typeface="Cambria Math"/>
                      </a:rPr>
                      <m:t>𝐴</m:t>
                    </m:r>
                    <m:bar>
                      <m:barPr>
                        <m:pos m:val="top"/>
                        <m:ctrlPr>
                          <a:rPr lang="en-US" b="0" i="1" smtClean="0">
                            <a:latin typeface="Cambria Math" panose="02040503050406030204" pitchFamily="18" charset="0"/>
                          </a:rPr>
                        </m:ctrlPr>
                      </m:barPr>
                      <m:e>
                        <m:r>
                          <a:rPr lang="en-US" b="0" i="1" smtClean="0">
                            <a:latin typeface="Cambria Math"/>
                          </a:rPr>
                          <m:t>𝑥</m:t>
                        </m:r>
                      </m:e>
                    </m:bar>
                    <m:r>
                      <a:rPr lang="en-US" b="0" i="1" smtClean="0">
                        <a:latin typeface="Cambria Math"/>
                      </a:rPr>
                      <m:t>=</m:t>
                    </m:r>
                    <m:bar>
                      <m:barPr>
                        <m:pos m:val="top"/>
                        <m:ctrlPr>
                          <a:rPr lang="en-US" b="0" i="1" smtClean="0">
                            <a:latin typeface="Cambria Math" panose="02040503050406030204" pitchFamily="18" charset="0"/>
                          </a:rPr>
                        </m:ctrlPr>
                      </m:barPr>
                      <m:e>
                        <m:r>
                          <a:rPr lang="en-US" b="0" i="1" smtClean="0">
                            <a:latin typeface="Cambria Math"/>
                          </a:rPr>
                          <m:t>𝑏</m:t>
                        </m:r>
                      </m:e>
                    </m:bar>
                    <m:r>
                      <a:rPr lang="en-US" b="0" i="1" smtClean="0">
                        <a:latin typeface="Cambria Math"/>
                      </a:rPr>
                      <m:t>.</m:t>
                    </m:r>
                  </m:oMath>
                </a14:m>
                <a:r>
                  <a:rPr lang="en-US" dirty="0" smtClean="0"/>
                  <a:t> </a:t>
                </a:r>
              </a:p>
              <a:p>
                <a:r>
                  <a:rPr lang="en-US" b="1" i="1" dirty="0" smtClean="0"/>
                  <a:t>Method : </a:t>
                </a:r>
                <a:r>
                  <a:rPr lang="en-US" dirty="0"/>
                  <a:t>Using elementary row operations to solve </a:t>
                </a:r>
                <a:r>
                  <a:rPr lang="en-US" dirty="0" smtClean="0"/>
                  <a:t> </a:t>
                </a:r>
                <a14:m>
                  <m:oMath xmlns:m="http://schemas.openxmlformats.org/officeDocument/2006/math">
                    <m:r>
                      <a:rPr lang="en-US" b="0" i="1" smtClean="0">
                        <a:latin typeface="Cambria Math"/>
                      </a:rPr>
                      <m:t>𝐴</m:t>
                    </m:r>
                    <m:bar>
                      <m:barPr>
                        <m:pos m:val="top"/>
                        <m:ctrlPr>
                          <a:rPr lang="en-US" b="0" i="1" smtClean="0">
                            <a:latin typeface="Cambria Math" panose="02040503050406030204" pitchFamily="18" charset="0"/>
                          </a:rPr>
                        </m:ctrlPr>
                      </m:barPr>
                      <m:e>
                        <m:r>
                          <a:rPr lang="en-US" b="0" i="1" smtClean="0">
                            <a:latin typeface="Cambria Math"/>
                          </a:rPr>
                          <m:t>𝑥</m:t>
                        </m:r>
                      </m:e>
                    </m:bar>
                    <m:r>
                      <a:rPr lang="en-US" b="0" i="1" smtClean="0">
                        <a:latin typeface="Cambria Math"/>
                      </a:rPr>
                      <m:t>=</m:t>
                    </m:r>
                    <m:bar>
                      <m:barPr>
                        <m:pos m:val="top"/>
                        <m:ctrlPr>
                          <a:rPr lang="en-US" b="0" i="1" smtClean="0">
                            <a:latin typeface="Cambria Math" panose="02040503050406030204" pitchFamily="18" charset="0"/>
                          </a:rPr>
                        </m:ctrlPr>
                      </m:barPr>
                      <m:e>
                        <m:r>
                          <a:rPr lang="en-US" b="0" i="1" smtClean="0">
                            <a:latin typeface="Cambria Math"/>
                          </a:rPr>
                          <m:t>𝑏</m:t>
                        </m:r>
                      </m:e>
                    </m:bar>
                    <m:r>
                      <a:rPr lang="en-US" b="0" i="1" smtClean="0">
                        <a:latin typeface="Cambria Math"/>
                      </a:rPr>
                      <m:t>.</m:t>
                    </m:r>
                  </m:oMath>
                </a14:m>
                <a:r>
                  <a:rPr lang="en-US" dirty="0" smtClean="0"/>
                  <a:t> </a:t>
                </a:r>
              </a:p>
              <a:p>
                <a:endParaRPr lang="en-US"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67544" y="476672"/>
                <a:ext cx="8229600" cy="4525963"/>
              </a:xfrm>
              <a:blipFill rotWithShape="0">
                <a:blip r:embed="rId2"/>
                <a:stretch>
                  <a:fillRect t="-1077" r="-2963"/>
                </a:stretch>
              </a:blipFill>
            </p:spPr>
            <p:txBody>
              <a:bodyPr/>
              <a:lstStyle/>
              <a:p>
                <a:r>
                  <a:rPr lang="ru-RU">
                    <a:noFill/>
                  </a:rPr>
                  <a:t> </a:t>
                </a:r>
              </a:p>
            </p:txBody>
          </p:sp>
        </mc:Fallback>
      </mc:AlternateContent>
    </p:spTree>
    <p:extLst>
      <p:ext uri="{BB962C8B-B14F-4D97-AF65-F5344CB8AC3E}">
        <p14:creationId xmlns:p14="http://schemas.microsoft.com/office/powerpoint/2010/main" val="1634979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467544" y="476672"/>
                <a:ext cx="8229600" cy="5040560"/>
              </a:xfrm>
            </p:spPr>
            <p:txBody>
              <a:bodyPr>
                <a:normAutofit/>
              </a:bodyPr>
              <a:lstStyle/>
              <a:p>
                <a:r>
                  <a:rPr lang="en-US" dirty="0" smtClean="0"/>
                  <a:t>To solve the linear system </a:t>
                </a:r>
                <a14:m>
                  <m:oMath xmlns:m="http://schemas.openxmlformats.org/officeDocument/2006/math">
                    <m:r>
                      <a:rPr lang="en-US" b="0" i="1" smtClean="0">
                        <a:latin typeface="Cambria Math"/>
                      </a:rPr>
                      <m:t>𝐴</m:t>
                    </m:r>
                    <m:bar>
                      <m:barPr>
                        <m:pos m:val="top"/>
                        <m:ctrlPr>
                          <a:rPr lang="en-US" b="0" i="1" smtClean="0">
                            <a:latin typeface="Cambria Math" panose="02040503050406030204" pitchFamily="18" charset="0"/>
                          </a:rPr>
                        </m:ctrlPr>
                      </m:barPr>
                      <m:e>
                        <m:r>
                          <a:rPr lang="en-US" b="0" i="1" smtClean="0">
                            <a:latin typeface="Cambria Math"/>
                          </a:rPr>
                          <m:t>𝑥</m:t>
                        </m:r>
                      </m:e>
                    </m:bar>
                    <m:r>
                      <a:rPr lang="en-US" b="0" i="1" smtClean="0">
                        <a:latin typeface="Cambria Math"/>
                      </a:rPr>
                      <m:t>=</m:t>
                    </m:r>
                    <m:bar>
                      <m:barPr>
                        <m:pos m:val="top"/>
                        <m:ctrlPr>
                          <a:rPr lang="en-US" b="0" i="1" smtClean="0">
                            <a:latin typeface="Cambria Math" panose="02040503050406030204" pitchFamily="18" charset="0"/>
                          </a:rPr>
                        </m:ctrlPr>
                      </m:barPr>
                      <m:e>
                        <m:r>
                          <a:rPr lang="en-US" b="0" i="1" smtClean="0">
                            <a:latin typeface="Cambria Math"/>
                          </a:rPr>
                          <m:t>𝑏</m:t>
                        </m:r>
                      </m:e>
                    </m:bar>
                  </m:oMath>
                </a14:m>
                <a:r>
                  <a:rPr lang="en-US" dirty="0" smtClean="0"/>
                  <a:t> </a:t>
                </a:r>
                <a:r>
                  <a:rPr lang="en-US" dirty="0"/>
                  <a:t>we first write down the augmented matrix </a:t>
                </a:r>
                <a14:m>
                  <m:oMath xmlns:m="http://schemas.openxmlformats.org/officeDocument/2006/math">
                    <m:d>
                      <m:dPr>
                        <m:ctrlPr>
                          <a:rPr lang="en-US" i="1" smtClean="0">
                            <a:latin typeface="Cambria Math" panose="02040503050406030204" pitchFamily="18" charset="0"/>
                          </a:rPr>
                        </m:ctrlPr>
                      </m:dPr>
                      <m:e>
                        <m:r>
                          <a:rPr lang="en-US" b="0" i="1" smtClean="0">
                            <a:latin typeface="Cambria Math"/>
                          </a:rPr>
                          <m:t>𝐴</m:t>
                        </m:r>
                      </m:e>
                      <m:e>
                        <m:bar>
                          <m:barPr>
                            <m:pos m:val="top"/>
                            <m:ctrlPr>
                              <a:rPr lang="en-US" i="1" smtClean="0">
                                <a:latin typeface="Cambria Math" panose="02040503050406030204" pitchFamily="18" charset="0"/>
                              </a:rPr>
                            </m:ctrlPr>
                          </m:barPr>
                          <m:e>
                            <m:r>
                              <a:rPr lang="en-US" b="0" i="1" smtClean="0">
                                <a:latin typeface="Cambria Math"/>
                              </a:rPr>
                              <m:t>𝑏</m:t>
                            </m:r>
                          </m:e>
                        </m:bar>
                      </m:e>
                    </m:d>
                  </m:oMath>
                </a14:m>
                <a:r>
                  <a:rPr lang="en-US" dirty="0" smtClean="0"/>
                  <a:t>, i.e. we </a:t>
                </a:r>
                <a:r>
                  <a:rPr lang="en-US" dirty="0"/>
                  <a:t>append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a:rPr>
                          <m:t>𝑏</m:t>
                        </m:r>
                      </m:e>
                    </m:bar>
                  </m:oMath>
                </a14:m>
                <a:r>
                  <a:rPr lang="en-US" dirty="0" smtClean="0"/>
                  <a:t> </a:t>
                </a:r>
                <a:r>
                  <a:rPr lang="en-US" dirty="0"/>
                  <a:t>to </a:t>
                </a:r>
                <a14:m>
                  <m:oMath xmlns:m="http://schemas.openxmlformats.org/officeDocument/2006/math">
                    <m:r>
                      <a:rPr lang="en-US" b="0" i="1" smtClean="0">
                        <a:latin typeface="Cambria Math"/>
                      </a:rPr>
                      <m:t>𝐴</m:t>
                    </m:r>
                  </m:oMath>
                </a14:m>
                <a:r>
                  <a:rPr lang="en-US" dirty="0" smtClean="0"/>
                  <a:t> </a:t>
                </a:r>
                <a:r>
                  <a:rPr lang="en-US" dirty="0"/>
                  <a:t>as an extra column</a:t>
                </a:r>
                <a:r>
                  <a:rPr lang="en-US" dirty="0" smtClean="0"/>
                  <a:t>. </a:t>
                </a:r>
                <a:r>
                  <a:rPr lang="en-US" dirty="0"/>
                  <a:t>Then </a:t>
                </a:r>
                <a:r>
                  <a:rPr lang="en-US" dirty="0" smtClean="0"/>
                  <a:t>we apply </a:t>
                </a:r>
                <a:r>
                  <a:rPr lang="en-US" dirty="0"/>
                  <a:t>the </a:t>
                </a:r>
                <a:r>
                  <a:rPr lang="en-US" b="1" i="1" dirty="0"/>
                  <a:t>elementary row operations (EROs)</a:t>
                </a:r>
                <a:r>
                  <a:rPr lang="en-US" dirty="0"/>
                  <a:t> below to the system to reduce it to one </a:t>
                </a:r>
                <a:r>
                  <a:rPr lang="en-US" dirty="0" smtClean="0"/>
                  <a:t>in which </a:t>
                </a:r>
                <a:r>
                  <a:rPr lang="en-US" dirty="0"/>
                  <a:t>the “A” part is </a:t>
                </a:r>
                <a:r>
                  <a:rPr lang="en-US" b="1" i="1" dirty="0"/>
                  <a:t>upper triangular </a:t>
                </a:r>
                <a:r>
                  <a:rPr lang="en-US" dirty="0"/>
                  <a:t>(all the entries below the diagonal are zero). We </a:t>
                </a:r>
                <a:r>
                  <a:rPr lang="en-US" dirty="0" smtClean="0"/>
                  <a:t>then use </a:t>
                </a:r>
                <a:r>
                  <a:rPr lang="en-US" b="1" i="1" dirty="0"/>
                  <a:t>back–substitution</a:t>
                </a:r>
                <a:r>
                  <a:rPr lang="en-US" dirty="0"/>
                  <a:t> to solve the new system of equations, starting with the bottom </a:t>
                </a:r>
                <a:r>
                  <a:rPr lang="en-US" dirty="0" smtClean="0"/>
                  <a:t>equation and </a:t>
                </a:r>
                <a:r>
                  <a:rPr lang="en-US" dirty="0"/>
                  <a:t>working upwards</a:t>
                </a:r>
                <a:r>
                  <a:rPr lang="en-US" dirty="0" smtClean="0"/>
                  <a:t>. </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67544" y="476672"/>
                <a:ext cx="8229600" cy="5040560"/>
              </a:xfrm>
              <a:blipFill rotWithShape="0">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231906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476672"/>
            <a:ext cx="8229600" cy="4525963"/>
          </a:xfrm>
        </p:spPr>
        <p:txBody>
          <a:bodyPr/>
          <a:lstStyle/>
          <a:p>
            <a:r>
              <a:rPr lang="en-US" b="1" dirty="0" smtClean="0"/>
              <a:t>Gauss Elimination method</a:t>
            </a:r>
          </a:p>
          <a:p>
            <a:r>
              <a:rPr lang="en-US" dirty="0"/>
              <a:t>To efficiently solve a system of linear equations first construct an augmented matrix. Then apply the appropriate elementary row operations to obtain an augmented matrix in upper triangular form. In this form, the equivalent linear system can easily be solved using back substitution. This process is called </a:t>
            </a:r>
            <a:r>
              <a:rPr lang="en-US" b="1" dirty="0"/>
              <a:t>Gaussian elimination</a:t>
            </a:r>
            <a:r>
              <a:rPr lang="en-US" dirty="0"/>
              <a:t>, named in honor of </a:t>
            </a:r>
            <a:r>
              <a:rPr lang="en-US" b="1" dirty="0"/>
              <a:t>Carl Friedrich Gauss</a:t>
            </a:r>
            <a:r>
              <a:rPr lang="en-US" dirty="0"/>
              <a:t> </a:t>
            </a:r>
          </a:p>
        </p:txBody>
      </p:sp>
      <p:pic>
        <p:nvPicPr>
          <p:cNvPr id="2" name="Рисунок 1"/>
          <p:cNvPicPr>
            <a:picLocks noChangeAspect="1"/>
          </p:cNvPicPr>
          <p:nvPr/>
        </p:nvPicPr>
        <p:blipFill>
          <a:blip r:embed="rId2"/>
          <a:stretch>
            <a:fillRect/>
          </a:stretch>
        </p:blipFill>
        <p:spPr>
          <a:xfrm>
            <a:off x="6629400" y="4419599"/>
            <a:ext cx="1600200" cy="1974273"/>
          </a:xfrm>
          <a:prstGeom prst="rect">
            <a:avLst/>
          </a:prstGeom>
        </p:spPr>
      </p:pic>
    </p:spTree>
    <p:extLst>
      <p:ext uri="{BB962C8B-B14F-4D97-AF65-F5344CB8AC3E}">
        <p14:creationId xmlns:p14="http://schemas.microsoft.com/office/powerpoint/2010/main" val="2892833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685800"/>
            <a:ext cx="8229600" cy="5105400"/>
          </a:xfrm>
        </p:spPr>
        <p:txBody>
          <a:bodyPr>
            <a:normAutofit/>
          </a:bodyPr>
          <a:lstStyle/>
          <a:p>
            <a:r>
              <a:rPr lang="en-US" sz="2400" b="1" dirty="0"/>
              <a:t>Gauss-Jordan method </a:t>
            </a:r>
            <a:r>
              <a:rPr lang="en-US" sz="2400" dirty="0"/>
              <a:t>starts out with an augmented matrix, and by a series of row operations ends up with a matrix that is in the </a:t>
            </a:r>
            <a:r>
              <a:rPr lang="en-US" sz="2400" b="1" dirty="0"/>
              <a:t>reduced row echelon form</a:t>
            </a:r>
            <a:r>
              <a:rPr lang="en-US" sz="2400" dirty="0"/>
              <a:t>.</a:t>
            </a:r>
          </a:p>
          <a:p>
            <a:r>
              <a:rPr lang="en-US" sz="2400" dirty="0"/>
              <a:t>A matrix is in the </a:t>
            </a:r>
            <a:r>
              <a:rPr lang="en-US" sz="2400" b="1" dirty="0"/>
              <a:t>reduced </a:t>
            </a:r>
            <a:r>
              <a:rPr lang="en-US" sz="2400" b="1" dirty="0" smtClean="0"/>
              <a:t>row echelon</a:t>
            </a:r>
            <a:r>
              <a:rPr lang="en-US" sz="2400" b="1" dirty="0"/>
              <a:t> form</a:t>
            </a:r>
            <a:r>
              <a:rPr lang="en-US" sz="2400" dirty="0"/>
              <a:t> if the first nonzero entry in each row is a 1, and the columns containing these 1's have all other entries as </a:t>
            </a:r>
            <a:r>
              <a:rPr lang="en-US" sz="2400" dirty="0" err="1"/>
              <a:t>zeros</a:t>
            </a:r>
            <a:r>
              <a:rPr lang="en-US" sz="2400" dirty="0"/>
              <a:t>. The reduced row echelon form also requires that the leading entry in each row be to the right of the leading entry in the row above it, and the rows containing all </a:t>
            </a:r>
            <a:r>
              <a:rPr lang="en-US" sz="2400" dirty="0" err="1"/>
              <a:t>zeros</a:t>
            </a:r>
            <a:r>
              <a:rPr lang="en-US" sz="2400" dirty="0"/>
              <a:t> be moved down to the bottom. </a:t>
            </a:r>
          </a:p>
          <a:p>
            <a:endParaRPr lang="ru-RU" dirty="0"/>
          </a:p>
        </p:txBody>
      </p:sp>
      <p:pic>
        <p:nvPicPr>
          <p:cNvPr id="5" name="Рисунок 4"/>
          <p:cNvPicPr>
            <a:picLocks noChangeAspect="1"/>
          </p:cNvPicPr>
          <p:nvPr/>
        </p:nvPicPr>
        <p:blipFill>
          <a:blip r:embed="rId2"/>
          <a:stretch>
            <a:fillRect/>
          </a:stretch>
        </p:blipFill>
        <p:spPr>
          <a:xfrm>
            <a:off x="6324600" y="4724080"/>
            <a:ext cx="1600200" cy="2037229"/>
          </a:xfrm>
          <a:prstGeom prst="rect">
            <a:avLst/>
          </a:prstGeom>
        </p:spPr>
      </p:pic>
    </p:spTree>
    <p:extLst>
      <p:ext uri="{BB962C8B-B14F-4D97-AF65-F5344CB8AC3E}">
        <p14:creationId xmlns:p14="http://schemas.microsoft.com/office/powerpoint/2010/main" val="4244807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194</TotalTime>
  <Words>416</Words>
  <Application>Microsoft Office PowerPoint</Application>
  <PresentationFormat>Экран (4:3)</PresentationFormat>
  <Paragraphs>73</Paragraphs>
  <Slides>18</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18</vt:i4>
      </vt:variant>
    </vt:vector>
  </HeadingPairs>
  <TitlesOfParts>
    <vt:vector size="26" baseType="lpstr">
      <vt:lpstr>Calibri</vt:lpstr>
      <vt:lpstr>Cambria Math</vt:lpstr>
      <vt:lpstr>Lucida Sans Unicode</vt:lpstr>
      <vt:lpstr>Times New Roman</vt:lpstr>
      <vt:lpstr>Verdana</vt:lpstr>
      <vt:lpstr>Wingdings 2</vt:lpstr>
      <vt:lpstr>Wingdings 3</vt:lpstr>
      <vt:lpstr>Concourse</vt:lpstr>
      <vt:lpstr>Linear Algebra</vt:lpstr>
      <vt:lpstr>Linear Systems of Equations — Applications</vt:lpstr>
      <vt:lpstr>Презентация PowerPoint</vt:lpstr>
      <vt:lpstr>Solving Systems of Linear Equations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 - 1</dc:title>
  <dc:creator>User</dc:creator>
  <cp:lastModifiedBy>Hp</cp:lastModifiedBy>
  <cp:revision>33</cp:revision>
  <dcterms:created xsi:type="dcterms:W3CDTF">2014-10-21T05:11:12Z</dcterms:created>
  <dcterms:modified xsi:type="dcterms:W3CDTF">2021-02-16T02:55:24Z</dcterms:modified>
</cp:coreProperties>
</file>