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7" r:id="rId4"/>
    <p:sldId id="259" r:id="rId5"/>
    <p:sldId id="260" r:id="rId6"/>
    <p:sldId id="261" r:id="rId7"/>
    <p:sldId id="280" r:id="rId8"/>
    <p:sldId id="281" r:id="rId9"/>
    <p:sldId id="282" r:id="rId10"/>
    <p:sldId id="262" r:id="rId11"/>
    <p:sldId id="263" r:id="rId12"/>
    <p:sldId id="264" r:id="rId13"/>
    <p:sldId id="265" r:id="rId14"/>
    <p:sldId id="266"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1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8F50749-0CF6-4EBC-9D5E-94CED9AD2EE7}" type="datetimeFigureOut">
              <a:rPr lang="ru-RU" smtClean="0"/>
              <a:t>22.02.2021</a:t>
            </a:fld>
            <a:endParaRPr lang="ru-R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A8E94C2-D335-4EA0-888C-0449428539CD}"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A8E94C2-D335-4EA0-888C-0449428539C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A8E94C2-D335-4EA0-888C-0449428539C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A8E94C2-D335-4EA0-888C-0449428539CD}" type="slidenum">
              <a:rPr lang="ru-RU" smtClean="0"/>
              <a:t>‹#›</a:t>
            </a:fld>
            <a:endParaRPr lang="ru-R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A8E94C2-D335-4EA0-888C-0449428539CD}" type="slidenum">
              <a:rPr lang="ru-RU" smtClean="0"/>
              <a:t>‹#›</a:t>
            </a:fld>
            <a:endParaRPr lang="ru-R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2A8E94C2-D335-4EA0-888C-0449428539CD}" type="slidenum">
              <a:rPr lang="ru-RU" smtClean="0"/>
              <a:t>‹#›</a:t>
            </a:fld>
            <a:endParaRPr lang="ru-R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8" name="Footer Placeholder 7"/>
          <p:cNvSpPr>
            <a:spLocks noGrp="1"/>
          </p:cNvSpPr>
          <p:nvPr>
            <p:ph type="ftr" sz="quarter" idx="11"/>
          </p:nvPr>
        </p:nvSpPr>
        <p:spPr/>
        <p:txBody>
          <a:bodyPr/>
          <a:lstStyle>
            <a:extLst/>
          </a:lstStyle>
          <a:p>
            <a:endParaRPr lang="ru-RU"/>
          </a:p>
        </p:txBody>
      </p:sp>
      <p:sp>
        <p:nvSpPr>
          <p:cNvPr id="9" name="Slide Number Placeholder 8"/>
          <p:cNvSpPr>
            <a:spLocks noGrp="1"/>
          </p:cNvSpPr>
          <p:nvPr>
            <p:ph type="sldNum" sz="quarter" idx="12"/>
          </p:nvPr>
        </p:nvSpPr>
        <p:spPr/>
        <p:txBody>
          <a:bodyPr/>
          <a:lstStyle>
            <a:extLst/>
          </a:lstStyle>
          <a:p>
            <a:fld id="{2A8E94C2-D335-4EA0-888C-0449428539C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4" name="Footer Placeholder 3"/>
          <p:cNvSpPr>
            <a:spLocks noGrp="1"/>
          </p:cNvSpPr>
          <p:nvPr>
            <p:ph type="ftr" sz="quarter" idx="11"/>
          </p:nvPr>
        </p:nvSpPr>
        <p:spPr/>
        <p:txBody>
          <a:bodyPr/>
          <a:lstStyle>
            <a:extLst/>
          </a:lstStyle>
          <a:p>
            <a:endParaRPr lang="ru-RU"/>
          </a:p>
        </p:txBody>
      </p:sp>
      <p:sp>
        <p:nvSpPr>
          <p:cNvPr id="5" name="Slide Number Placeholder 4"/>
          <p:cNvSpPr>
            <a:spLocks noGrp="1"/>
          </p:cNvSpPr>
          <p:nvPr>
            <p:ph type="sldNum" sz="quarter" idx="12"/>
          </p:nvPr>
        </p:nvSpPr>
        <p:spPr/>
        <p:txBody>
          <a:bodyPr/>
          <a:lstStyle>
            <a:extLst/>
          </a:lstStyle>
          <a:p>
            <a:fld id="{2A8E94C2-D335-4EA0-888C-0449428539CD}" type="slidenum">
              <a:rPr lang="ru-RU" smtClean="0"/>
              <a:t>‹#›</a:t>
            </a:fld>
            <a:endParaRPr lang="ru-R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8F50749-0CF6-4EBC-9D5E-94CED9AD2EE7}" type="datetimeFigureOut">
              <a:rPr lang="ru-RU" smtClean="0"/>
              <a:t>22.02.2021</a:t>
            </a:fld>
            <a:endParaRPr lang="ru-RU"/>
          </a:p>
        </p:txBody>
      </p:sp>
      <p:sp>
        <p:nvSpPr>
          <p:cNvPr id="3" name="Footer Placeholder 2"/>
          <p:cNvSpPr>
            <a:spLocks noGrp="1"/>
          </p:cNvSpPr>
          <p:nvPr>
            <p:ph type="ftr" sz="quarter" idx="11"/>
          </p:nvPr>
        </p:nvSpPr>
        <p:spPr/>
        <p:txBody>
          <a:bodyPr/>
          <a:lstStyle>
            <a:extLst/>
          </a:lstStyle>
          <a:p>
            <a:endParaRPr lang="ru-RU"/>
          </a:p>
        </p:txBody>
      </p:sp>
      <p:sp>
        <p:nvSpPr>
          <p:cNvPr id="4" name="Slide Number Placeholder 3"/>
          <p:cNvSpPr>
            <a:spLocks noGrp="1"/>
          </p:cNvSpPr>
          <p:nvPr>
            <p:ph type="sldNum" sz="quarter" idx="12"/>
          </p:nvPr>
        </p:nvSpPr>
        <p:spPr/>
        <p:txBody>
          <a:bodyPr/>
          <a:lstStyle>
            <a:extLst/>
          </a:lstStyle>
          <a:p>
            <a:fld id="{2A8E94C2-D335-4EA0-888C-0449428539C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8F50749-0CF6-4EBC-9D5E-94CED9AD2EE7}" type="datetimeFigureOut">
              <a:rPr lang="ru-RU" smtClean="0"/>
              <a:t>22.02.2021</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2A8E94C2-D335-4EA0-888C-0449428539C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8F50749-0CF6-4EBC-9D5E-94CED9AD2EE7}" type="datetimeFigureOut">
              <a:rPr lang="ru-RU" smtClean="0"/>
              <a:t>22.02.2021</a:t>
            </a:fld>
            <a:endParaRPr lang="ru-R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8E94C2-D335-4EA0-888C-0449428539CD}" type="slidenum">
              <a:rPr lang="ru-RU" smtClean="0"/>
              <a:t>‹#›</a:t>
            </a:fld>
            <a:endParaRPr lang="ru-R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8F50749-0CF6-4EBC-9D5E-94CED9AD2EE7}" type="datetimeFigureOut">
              <a:rPr lang="ru-RU" smtClean="0"/>
              <a:t>22.02.2021</a:t>
            </a:fld>
            <a:endParaRPr lang="ru-R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8E94C2-D335-4EA0-888C-0449428539C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effectLst/>
                <a:latin typeface="Times New Roman"/>
              </a:rPr>
              <a:t>Linear Algebra</a:t>
            </a:r>
            <a:endParaRPr lang="ru-RU" dirty="0"/>
          </a:p>
        </p:txBody>
      </p:sp>
    </p:spTree>
    <p:extLst>
      <p:ext uri="{BB962C8B-B14F-4D97-AF65-F5344CB8AC3E}">
        <p14:creationId xmlns:p14="http://schemas.microsoft.com/office/powerpoint/2010/main" val="303724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609600"/>
                <a:ext cx="8229600" cy="5334000"/>
              </a:xfrm>
            </p:spPr>
            <p:txBody>
              <a:bodyPr>
                <a:normAutofit fontScale="92500" lnSpcReduction="10000"/>
              </a:bodyPr>
              <a:lstStyle/>
              <a:p>
                <a:r>
                  <a:rPr lang="en-US" b="1" i="1" dirty="0" smtClean="0"/>
                  <a:t>Finding the determinant </a:t>
                </a:r>
                <a:r>
                  <a:rPr lang="en-US" b="1" i="1" dirty="0"/>
                  <a:t>of a 3 × 3 </a:t>
                </a:r>
                <a:r>
                  <a:rPr lang="en-US" b="1" i="1" dirty="0" smtClean="0"/>
                  <a:t>matrix by expansion method</a:t>
                </a:r>
                <a:endParaRPr lang="ru-RU" dirty="0"/>
              </a:p>
              <a:p>
                <a:r>
                  <a:rPr lang="en-US" dirty="0"/>
                  <a:t>We now consider how to evaluate the determinant of a 3×3 matrix using the “classical” method with minors and position signs. </a:t>
                </a:r>
                <a:endParaRPr lang="en-US" dirty="0" smtClean="0"/>
              </a:p>
              <a:p>
                <a:r>
                  <a:rPr lang="en-US" dirty="0" smtClean="0"/>
                  <a:t>The </a:t>
                </a:r>
                <a:r>
                  <a:rPr lang="en-US" dirty="0"/>
                  <a:t>general 3 × 3 matrix is </a:t>
                </a:r>
                <a:endParaRPr lang="ru-RU" dirty="0"/>
              </a:p>
              <a:p>
                <a14:m>
                  <m:oMath xmlns:m="http://schemas.openxmlformats.org/officeDocument/2006/math">
                    <m:d>
                      <m:dPr>
                        <m:ctrlPr>
                          <a:rPr lang="ru-RU" i="1">
                            <a:latin typeface="Cambria Math" panose="02040503050406030204" pitchFamily="18" charset="0"/>
                          </a:rPr>
                        </m:ctrlPr>
                      </m:dPr>
                      <m:e>
                        <m:m>
                          <m:mPr>
                            <m:mcs>
                              <m:mc>
                                <m:mcPr>
                                  <m:count m:val="3"/>
                                  <m:mcJc m:val="center"/>
                                </m:mcPr>
                              </m:mc>
                            </m:mcs>
                            <m:ctrlPr>
                              <a:rPr lang="ru-RU" i="1">
                                <a:latin typeface="Cambria Math" panose="02040503050406030204" pitchFamily="18" charset="0"/>
                              </a:rPr>
                            </m:ctrlPr>
                          </m:mPr>
                          <m:mr>
                            <m:e>
                              <m:sSub>
                                <m:sSubPr>
                                  <m:ctrlPr>
                                    <a:rPr lang="ru-RU" i="1">
                                      <a:latin typeface="Cambria Math" panose="02040503050406030204" pitchFamily="18" charset="0"/>
                                    </a:rPr>
                                  </m:ctrlPr>
                                </m:sSubPr>
                                <m:e>
                                  <m:r>
                                    <a:rPr lang="en-US" i="1">
                                      <a:latin typeface="Cambria Math"/>
                                    </a:rPr>
                                    <m:t>𝑎</m:t>
                                  </m:r>
                                </m:e>
                                <m:sub>
                                  <m:r>
                                    <a:rPr lang="en-US" i="1">
                                      <a:latin typeface="Cambria Math"/>
                                    </a:rPr>
                                    <m:t>11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21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31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33</m:t>
                                  </m:r>
                                </m:sub>
                              </m:sSub>
                            </m:e>
                          </m:mr>
                        </m:m>
                      </m:e>
                    </m:d>
                  </m:oMath>
                </a14:m>
                <a:r>
                  <a:rPr lang="ru-RU" b="1" i="1" dirty="0"/>
                  <a:t> </a:t>
                </a:r>
                <a:r>
                  <a:rPr lang="en-US" b="1" i="1" dirty="0"/>
                  <a:t>     </a:t>
                </a:r>
                <a:r>
                  <a:rPr lang="en-US" dirty="0"/>
                  <a:t>and   </a:t>
                </a:r>
                <a:endParaRPr lang="en-US" dirty="0" smtClean="0"/>
              </a:p>
              <a:p>
                <a:r>
                  <a:rPr lang="en-US" dirty="0" smtClean="0"/>
                  <a:t> </a:t>
                </a:r>
              </a:p>
              <a:p>
                <a:r>
                  <a:rPr lang="en-US" dirty="0" smtClean="0"/>
                  <a:t> </a:t>
                </a:r>
                <a14:m>
                  <m:oMath xmlns:m="http://schemas.openxmlformats.org/officeDocument/2006/math">
                    <m:func>
                      <m:funcPr>
                        <m:ctrlPr>
                          <a:rPr lang="ru-RU" i="1">
                            <a:latin typeface="Cambria Math" panose="02040503050406030204" pitchFamily="18" charset="0"/>
                          </a:rPr>
                        </m:ctrlPr>
                      </m:funcPr>
                      <m:fName>
                        <m:r>
                          <m:rPr>
                            <m:sty m:val="p"/>
                          </m:rPr>
                          <a:rPr lang="en-US">
                            <a:latin typeface="Cambria Math"/>
                          </a:rPr>
                          <m:t>det</m:t>
                        </m:r>
                      </m:fName>
                      <m:e>
                        <m:d>
                          <m:dPr>
                            <m:ctrlPr>
                              <a:rPr lang="ru-RU" i="1">
                                <a:latin typeface="Cambria Math" panose="02040503050406030204" pitchFamily="18" charset="0"/>
                              </a:rPr>
                            </m:ctrlPr>
                          </m:dPr>
                          <m:e>
                            <m:r>
                              <a:rPr lang="en-US" i="1">
                                <a:latin typeface="Cambria Math"/>
                              </a:rPr>
                              <m:t>𝐴</m:t>
                            </m:r>
                          </m:e>
                        </m:d>
                      </m:e>
                    </m:func>
                    <m:r>
                      <a:rPr lang="en-US" i="1">
                        <a:latin typeface="Cambria Math"/>
                      </a:rPr>
                      <m:t>=</m:t>
                    </m:r>
                    <m:d>
                      <m:dPr>
                        <m:begChr m:val="|"/>
                        <m:endChr m:val="|"/>
                        <m:ctrlPr>
                          <a:rPr lang="ru-RU" i="1">
                            <a:latin typeface="Cambria Math" panose="02040503050406030204" pitchFamily="18" charset="0"/>
                          </a:rPr>
                        </m:ctrlPr>
                      </m:dPr>
                      <m:e>
                        <m:m>
                          <m:mPr>
                            <m:mcs>
                              <m:mc>
                                <m:mcPr>
                                  <m:count m:val="3"/>
                                  <m:mcJc m:val="center"/>
                                </m:mcPr>
                              </m:mc>
                            </m:mcs>
                            <m:ctrlPr>
                              <a:rPr lang="ru-RU" i="1">
                                <a:latin typeface="Cambria Math" panose="02040503050406030204" pitchFamily="18" charset="0"/>
                              </a:rPr>
                            </m:ctrlPr>
                          </m:mPr>
                          <m:mr>
                            <m:e>
                              <m:sSub>
                                <m:sSubPr>
                                  <m:ctrlPr>
                                    <a:rPr lang="ru-RU" i="1">
                                      <a:latin typeface="Cambria Math" panose="02040503050406030204" pitchFamily="18" charset="0"/>
                                    </a:rPr>
                                  </m:ctrlPr>
                                </m:sSubPr>
                                <m:e>
                                  <m:r>
                                    <a:rPr lang="en-US" i="1">
                                      <a:latin typeface="Cambria Math"/>
                                    </a:rPr>
                                    <m:t>𝑎</m:t>
                                  </m:r>
                                </m:e>
                                <m:sub>
                                  <m:r>
                                    <a:rPr lang="en-US" i="1">
                                      <a:latin typeface="Cambria Math"/>
                                    </a:rPr>
                                    <m:t>11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21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31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33</m:t>
                                  </m:r>
                                </m:sub>
                              </m:sSub>
                            </m:e>
                          </m:mr>
                        </m:m>
                      </m:e>
                    </m:d>
                  </m:oMath>
                </a14:m>
                <a:endParaRPr lang="ru-RU" dirty="0"/>
              </a:p>
              <a:p>
                <a:r>
                  <a:rPr lang="en-US" dirty="0"/>
                  <a:t>where </a:t>
                </a:r>
                <a14:m>
                  <m:oMath xmlns:m="http://schemas.openxmlformats.org/officeDocument/2006/math">
                    <m:sSub>
                      <m:sSubPr>
                        <m:ctrlPr>
                          <a:rPr lang="ru-RU" i="1">
                            <a:latin typeface="Cambria Math" panose="02040503050406030204" pitchFamily="18" charset="0"/>
                          </a:rPr>
                        </m:ctrlPr>
                      </m:sSubPr>
                      <m:e>
                        <m:r>
                          <a:rPr lang="en-US" i="1">
                            <a:latin typeface="Cambria Math"/>
                          </a:rPr>
                          <m:t>𝑎</m:t>
                        </m:r>
                      </m:e>
                      <m:sub>
                        <m:r>
                          <a:rPr lang="en-US" i="1">
                            <a:latin typeface="Cambria Math"/>
                          </a:rPr>
                          <m:t>𝑖𝑗</m:t>
                        </m:r>
                      </m:sub>
                    </m:sSub>
                  </m:oMath>
                </a14:m>
                <a:r>
                  <a:rPr lang="en-US" dirty="0"/>
                  <a:t> is as usual the element in the </a:t>
                </a:r>
                <a14:m>
                  <m:oMath xmlns:m="http://schemas.openxmlformats.org/officeDocument/2006/math">
                    <m:d>
                      <m:dPr>
                        <m:ctrlPr>
                          <a:rPr lang="ru-RU" i="1">
                            <a:latin typeface="Cambria Math" panose="02040503050406030204" pitchFamily="18" charset="0"/>
                          </a:rPr>
                        </m:ctrlPr>
                      </m:dPr>
                      <m:e>
                        <m:r>
                          <a:rPr lang="en-US" i="1">
                            <a:latin typeface="Cambria Math"/>
                          </a:rPr>
                          <m:t>𝑖</m:t>
                        </m:r>
                        <m:r>
                          <a:rPr lang="en-US" i="1">
                            <a:latin typeface="Cambria Math"/>
                          </a:rPr>
                          <m:t>,</m:t>
                        </m:r>
                        <m:r>
                          <a:rPr lang="en-US" i="1">
                            <a:latin typeface="Cambria Math"/>
                          </a:rPr>
                          <m:t>𝑗</m:t>
                        </m:r>
                      </m:e>
                    </m:d>
                  </m:oMath>
                </a14:m>
                <a:r>
                  <a:rPr lang="en-US" dirty="0"/>
                  <a:t> position. </a:t>
                </a: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609600"/>
                <a:ext cx="8229600" cy="5334000"/>
              </a:xfrm>
              <a:blipFill rotWithShape="0">
                <a:blip r:embed="rId2"/>
                <a:stretch>
                  <a:fillRect t="-1371" r="-1111" b="-2743"/>
                </a:stretch>
              </a:blipFill>
            </p:spPr>
            <p:txBody>
              <a:bodyPr/>
              <a:lstStyle/>
              <a:p>
                <a:r>
                  <a:rPr lang="ru-RU">
                    <a:noFill/>
                  </a:rPr>
                  <a:t> </a:t>
                </a:r>
              </a:p>
            </p:txBody>
          </p:sp>
        </mc:Fallback>
      </mc:AlternateContent>
    </p:spTree>
    <p:extLst>
      <p:ext uri="{BB962C8B-B14F-4D97-AF65-F5344CB8AC3E}">
        <p14:creationId xmlns:p14="http://schemas.microsoft.com/office/powerpoint/2010/main" val="95167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609600"/>
                <a:ext cx="8229600" cy="5029200"/>
              </a:xfrm>
            </p:spPr>
            <p:txBody>
              <a:bodyPr>
                <a:normAutofit lnSpcReduction="10000"/>
              </a:bodyPr>
              <a:lstStyle/>
              <a:p>
                <a:r>
                  <a:rPr lang="en-US" dirty="0"/>
                  <a:t>We now need to define what the </a:t>
                </a:r>
                <a:r>
                  <a:rPr lang="en-US" b="1" i="1" dirty="0"/>
                  <a:t>“minors” </a:t>
                </a:r>
                <a:r>
                  <a:rPr lang="en-US" dirty="0"/>
                  <a:t>and </a:t>
                </a:r>
                <a:r>
                  <a:rPr lang="en-US" b="1" i="1" dirty="0"/>
                  <a:t>“position signs” </a:t>
                </a:r>
                <a:r>
                  <a:rPr lang="en-US" dirty="0"/>
                  <a:t>are</a:t>
                </a:r>
                <a:r>
                  <a:rPr lang="en-US" dirty="0" smtClean="0"/>
                  <a:t>.</a:t>
                </a:r>
                <a:endParaRPr lang="en-US" b="1" i="1" dirty="0" smtClean="0"/>
              </a:p>
              <a:p>
                <a:r>
                  <a:rPr lang="en-US" b="1" i="1" dirty="0" smtClean="0"/>
                  <a:t>Minors</a:t>
                </a:r>
                <a:r>
                  <a:rPr lang="en-US" b="1" i="1" dirty="0"/>
                  <a:t>: </a:t>
                </a:r>
                <a:r>
                  <a:rPr lang="en-US" dirty="0"/>
                  <a:t>The minor of an element </a:t>
                </a:r>
                <a14:m>
                  <m:oMath xmlns:m="http://schemas.openxmlformats.org/officeDocument/2006/math">
                    <m:sSub>
                      <m:sSubPr>
                        <m:ctrlPr>
                          <a:rPr lang="ru-RU" i="1">
                            <a:latin typeface="Cambria Math" panose="02040503050406030204" pitchFamily="18" charset="0"/>
                          </a:rPr>
                        </m:ctrlPr>
                      </m:sSubPr>
                      <m:e>
                        <m:r>
                          <a:rPr lang="en-US" i="1">
                            <a:latin typeface="Cambria Math"/>
                          </a:rPr>
                          <m:t>𝑎</m:t>
                        </m:r>
                      </m:e>
                      <m:sub>
                        <m:r>
                          <a:rPr lang="en-US" i="1">
                            <a:latin typeface="Cambria Math"/>
                          </a:rPr>
                          <m:t>𝑖𝑗</m:t>
                        </m:r>
                      </m:sub>
                    </m:sSub>
                  </m:oMath>
                </a14:m>
                <a:r>
                  <a:rPr lang="en-US" dirty="0"/>
                  <a:t> is denoted by </a:t>
                </a:r>
                <a14:m>
                  <m:oMath xmlns:m="http://schemas.openxmlformats.org/officeDocument/2006/math">
                    <m:sSub>
                      <m:sSubPr>
                        <m:ctrlPr>
                          <a:rPr lang="ru-RU" i="1">
                            <a:latin typeface="Cambria Math" panose="02040503050406030204" pitchFamily="18" charset="0"/>
                          </a:rPr>
                        </m:ctrlPr>
                      </m:sSubPr>
                      <m:e>
                        <m:r>
                          <a:rPr lang="en-US" i="1">
                            <a:latin typeface="Cambria Math"/>
                          </a:rPr>
                          <m:t>𝑀</m:t>
                        </m:r>
                      </m:e>
                      <m:sub>
                        <m:r>
                          <a:rPr lang="en-US" i="1">
                            <a:latin typeface="Cambria Math"/>
                          </a:rPr>
                          <m:t>𝑖𝑗</m:t>
                        </m:r>
                      </m:sub>
                    </m:sSub>
                  </m:oMath>
                </a14:m>
                <a:r>
                  <a:rPr lang="en-US" dirty="0"/>
                  <a:t> , and is given by taking the determinant of the smaller matrix obtained by deleting the row and column containing the element </a:t>
                </a:r>
                <a14:m>
                  <m:oMath xmlns:m="http://schemas.openxmlformats.org/officeDocument/2006/math">
                    <m:sSub>
                      <m:sSubPr>
                        <m:ctrlPr>
                          <a:rPr lang="ru-RU" i="1">
                            <a:latin typeface="Cambria Math" panose="02040503050406030204" pitchFamily="18" charset="0"/>
                          </a:rPr>
                        </m:ctrlPr>
                      </m:sSubPr>
                      <m:e>
                        <m:r>
                          <a:rPr lang="en-US" i="1">
                            <a:latin typeface="Cambria Math"/>
                          </a:rPr>
                          <m:t>𝑎</m:t>
                        </m:r>
                      </m:e>
                      <m:sub>
                        <m:r>
                          <a:rPr lang="en-US" i="1">
                            <a:latin typeface="Cambria Math"/>
                          </a:rPr>
                          <m:t>𝑖𝑗</m:t>
                        </m:r>
                      </m:sub>
                    </m:sSub>
                  </m:oMath>
                </a14:m>
                <a:r>
                  <a:rPr lang="en-US" dirty="0"/>
                  <a:t>.</a:t>
                </a:r>
                <a:endParaRPr lang="ru-RU" dirty="0"/>
              </a:p>
              <a:p>
                <a:r>
                  <a:rPr lang="en-US" b="1" i="1" dirty="0"/>
                  <a:t>Example </a:t>
                </a:r>
                <a:r>
                  <a:rPr lang="en-US" b="1" i="1" dirty="0" smtClean="0"/>
                  <a:t>2.</a:t>
                </a:r>
                <a:r>
                  <a:rPr lang="en-US" dirty="0" smtClean="0"/>
                  <a:t> </a:t>
                </a:r>
                <a:r>
                  <a:rPr lang="en-US" dirty="0"/>
                  <a:t>If  </a:t>
                </a:r>
                <a14:m>
                  <m:oMath xmlns:m="http://schemas.openxmlformats.org/officeDocument/2006/math">
                    <m:r>
                      <a:rPr lang="en-US" i="1">
                        <a:latin typeface="Cambria Math"/>
                      </a:rPr>
                      <m:t>𝐴</m:t>
                    </m:r>
                    <m:r>
                      <a:rPr lang="en-US" i="1">
                        <a:latin typeface="Cambria Math"/>
                      </a:rPr>
                      <m:t>=</m:t>
                    </m:r>
                    <m:d>
                      <m:dPr>
                        <m:ctrlPr>
                          <a:rPr lang="ru-RU" i="1">
                            <a:latin typeface="Cambria Math" panose="02040503050406030204" pitchFamily="18" charset="0"/>
                          </a:rPr>
                        </m:ctrlPr>
                      </m:dPr>
                      <m:e>
                        <m:m>
                          <m:mPr>
                            <m:mcs>
                              <m:mc>
                                <m:mcPr>
                                  <m:count m:val="3"/>
                                  <m:mcJc m:val="center"/>
                                </m:mcPr>
                              </m:mc>
                            </m:mcs>
                            <m:ctrlPr>
                              <a:rPr lang="ru-RU" i="1">
                                <a:latin typeface="Cambria Math" panose="02040503050406030204" pitchFamily="18" charset="0"/>
                              </a:rPr>
                            </m:ctrlPr>
                          </m:mPr>
                          <m:mr>
                            <m:e>
                              <m:sSub>
                                <m:sSubPr>
                                  <m:ctrlPr>
                                    <a:rPr lang="ru-RU" i="1">
                                      <a:latin typeface="Cambria Math" panose="02040503050406030204" pitchFamily="18" charset="0"/>
                                    </a:rPr>
                                  </m:ctrlPr>
                                </m:sSubPr>
                                <m:e>
                                  <m:r>
                                    <a:rPr lang="en-US" i="1">
                                      <a:latin typeface="Cambria Math"/>
                                    </a:rPr>
                                    <m:t>𝑎</m:t>
                                  </m:r>
                                </m:e>
                                <m:sub>
                                  <m:r>
                                    <a:rPr lang="en-US" i="1">
                                      <a:latin typeface="Cambria Math"/>
                                    </a:rPr>
                                    <m:t>11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21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31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33</m:t>
                                  </m:r>
                                </m:sub>
                              </m:sSub>
                            </m:e>
                          </m:mr>
                        </m:m>
                      </m:e>
                    </m:d>
                  </m:oMath>
                </a14:m>
                <a:r>
                  <a:rPr lang="en-US" dirty="0"/>
                  <a:t>  </a:t>
                </a:r>
                <a:endParaRPr lang="ru-RU" dirty="0"/>
              </a:p>
              <a:p>
                <a:r>
                  <a:rPr lang="en-US" dirty="0"/>
                  <a:t>then the minor of </a:t>
                </a:r>
                <a14:m>
                  <m:oMath xmlns:m="http://schemas.openxmlformats.org/officeDocument/2006/math">
                    <m:sSub>
                      <m:sSubPr>
                        <m:ctrlPr>
                          <a:rPr lang="ru-RU" i="1">
                            <a:latin typeface="Cambria Math" panose="02040503050406030204" pitchFamily="18" charset="0"/>
                          </a:rPr>
                        </m:ctrlPr>
                      </m:sSubPr>
                      <m:e>
                        <m:r>
                          <a:rPr lang="en-US" i="1">
                            <a:latin typeface="Cambria Math"/>
                          </a:rPr>
                          <m:t>𝑎</m:t>
                        </m:r>
                      </m:e>
                      <m:sub>
                        <m:r>
                          <a:rPr lang="en-US" i="1">
                            <a:latin typeface="Cambria Math"/>
                          </a:rPr>
                          <m:t>11</m:t>
                        </m:r>
                      </m:sub>
                    </m:sSub>
                  </m:oMath>
                </a14:m>
                <a:r>
                  <a:rPr lang="en-US" dirty="0"/>
                  <a:t>   is    </a:t>
                </a:r>
                <a14:m>
                  <m:oMath xmlns:m="http://schemas.openxmlformats.org/officeDocument/2006/math">
                    <m:sSub>
                      <m:sSubPr>
                        <m:ctrlPr>
                          <a:rPr lang="ru-RU" i="1">
                            <a:latin typeface="Cambria Math" panose="02040503050406030204" pitchFamily="18" charset="0"/>
                          </a:rPr>
                        </m:ctrlPr>
                      </m:sSubPr>
                      <m:e>
                        <m:r>
                          <a:rPr lang="en-US" i="1">
                            <a:latin typeface="Cambria Math"/>
                          </a:rPr>
                          <m:t>𝑀</m:t>
                        </m:r>
                      </m:e>
                      <m:sub>
                        <m:r>
                          <a:rPr lang="en-US" i="1">
                            <a:latin typeface="Cambria Math"/>
                          </a:rPr>
                          <m:t>11</m:t>
                        </m:r>
                      </m:sub>
                    </m:sSub>
                    <m:r>
                      <a:rPr lang="en-US" i="1">
                        <a:latin typeface="Cambria Math"/>
                      </a:rPr>
                      <m:t>=</m:t>
                    </m:r>
                    <m:d>
                      <m:dPr>
                        <m:begChr m:val="|"/>
                        <m:endChr m:val="|"/>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sSub>
                                <m:sSubPr>
                                  <m:ctrlPr>
                                    <a:rPr lang="ru-RU" i="1">
                                      <a:latin typeface="Cambria Math" panose="02040503050406030204" pitchFamily="18" charset="0"/>
                                    </a:rPr>
                                  </m:ctrlPr>
                                </m:sSubPr>
                                <m:e>
                                  <m:r>
                                    <a:rPr lang="en-US" i="1">
                                      <a:latin typeface="Cambria Math"/>
                                    </a:rPr>
                                    <m:t>𝑎</m:t>
                                  </m:r>
                                </m:e>
                                <m:sub>
                                  <m:r>
                                    <a:rPr lang="en-US" i="1">
                                      <a:latin typeface="Cambria Math"/>
                                    </a:rPr>
                                    <m:t>22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e>
                          </m:mr>
                        </m:m>
                      </m:e>
                    </m:d>
                    <m:r>
                      <a:rPr lang="en-US" i="1">
                        <a:latin typeface="Cambria Math"/>
                      </a:rPr>
                      <m:t>=</m:t>
                    </m:r>
                    <m:sSub>
                      <m:sSubPr>
                        <m:ctrlPr>
                          <a:rPr lang="ru-RU" i="1">
                            <a:latin typeface="Cambria Math" panose="02040503050406030204" pitchFamily="18" charset="0"/>
                          </a:rPr>
                        </m:ctrlPr>
                      </m:sSubPr>
                      <m:e>
                        <m:r>
                          <a:rPr lang="en-US" i="1">
                            <a:latin typeface="Cambria Math"/>
                          </a:rPr>
                          <m:t>𝑎</m:t>
                        </m:r>
                      </m:e>
                      <m:sub>
                        <m:r>
                          <a:rPr lang="en-US" i="1">
                            <a:latin typeface="Cambria Math"/>
                          </a:rPr>
                          <m:t>22</m:t>
                        </m:r>
                      </m:sub>
                    </m:sSub>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r>
                      <a:rPr lang="en-US" i="1">
                        <a:latin typeface="Cambria Math"/>
                      </a:rPr>
                      <m:t>−</m:t>
                    </m:r>
                    <m:sSub>
                      <m:sSubPr>
                        <m:ctrlPr>
                          <a:rPr lang="ru-RU" i="1">
                            <a:latin typeface="Cambria Math" panose="02040503050406030204" pitchFamily="18" charset="0"/>
                          </a:rPr>
                        </m:ctrlPr>
                      </m:sSubPr>
                      <m:e>
                        <m:r>
                          <a:rPr lang="en-US" i="1">
                            <a:latin typeface="Cambria Math"/>
                          </a:rPr>
                          <m:t>𝑎</m:t>
                        </m:r>
                      </m:e>
                      <m:sub>
                        <m:r>
                          <a:rPr lang="en-US" i="1">
                            <a:latin typeface="Cambria Math"/>
                          </a:rPr>
                          <m:t>23</m:t>
                        </m:r>
                      </m:sub>
                    </m:sSub>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oMath>
                </a14:m>
                <a:r>
                  <a:rPr lang="en-US" dirty="0"/>
                  <a:t> .</a:t>
                </a:r>
                <a:endParaRPr lang="ru-RU" dirty="0"/>
              </a:p>
              <a:p>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609600"/>
                <a:ext cx="8229600" cy="5029200"/>
              </a:xfrm>
              <a:blipFill rotWithShape="0">
                <a:blip r:embed="rId2"/>
                <a:stretch>
                  <a:fillRect t="-1818" r="-1407" b="-848"/>
                </a:stretch>
              </a:blipFill>
            </p:spPr>
            <p:txBody>
              <a:bodyPr/>
              <a:lstStyle/>
              <a:p>
                <a:r>
                  <a:rPr lang="ru-RU">
                    <a:noFill/>
                  </a:rPr>
                  <a:t> </a:t>
                </a:r>
              </a:p>
            </p:txBody>
          </p:sp>
        </mc:Fallback>
      </mc:AlternateContent>
    </p:spTree>
    <p:extLst>
      <p:ext uri="{BB962C8B-B14F-4D97-AF65-F5344CB8AC3E}">
        <p14:creationId xmlns:p14="http://schemas.microsoft.com/office/powerpoint/2010/main" val="3143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4525963"/>
              </a:xfrm>
            </p:spPr>
            <p:txBody>
              <a:bodyPr/>
              <a:lstStyle/>
              <a:p>
                <a:r>
                  <a:rPr lang="en-US" b="1" i="1" dirty="0"/>
                  <a:t>Position sign: </a:t>
                </a:r>
                <a:r>
                  <a:rPr lang="en-US" dirty="0"/>
                  <a:t>The element </a:t>
                </a:r>
                <a14:m>
                  <m:oMath xmlns:m="http://schemas.openxmlformats.org/officeDocument/2006/math">
                    <m:sSub>
                      <m:sSubPr>
                        <m:ctrlPr>
                          <a:rPr lang="ru-RU" i="1">
                            <a:latin typeface="Cambria Math" panose="02040503050406030204" pitchFamily="18" charset="0"/>
                          </a:rPr>
                        </m:ctrlPr>
                      </m:sSubPr>
                      <m:e>
                        <m:r>
                          <a:rPr lang="en-US" i="1">
                            <a:latin typeface="Cambria Math"/>
                          </a:rPr>
                          <m:t>𝑎</m:t>
                        </m:r>
                      </m:e>
                      <m:sub>
                        <m:r>
                          <a:rPr lang="en-US" i="1">
                            <a:latin typeface="Cambria Math"/>
                          </a:rPr>
                          <m:t>𝑖𝑗</m:t>
                        </m:r>
                      </m:sub>
                    </m:sSub>
                  </m:oMath>
                </a14:m>
                <a:r>
                  <a:rPr lang="en-US" dirty="0"/>
                  <a:t> of the general matrix is in the </a:t>
                </a:r>
                <a14:m>
                  <m:oMath xmlns:m="http://schemas.openxmlformats.org/officeDocument/2006/math">
                    <m:d>
                      <m:dPr>
                        <m:ctrlPr>
                          <a:rPr lang="ru-RU" i="1">
                            <a:latin typeface="Cambria Math" panose="02040503050406030204" pitchFamily="18" charset="0"/>
                          </a:rPr>
                        </m:ctrlPr>
                      </m:dPr>
                      <m:e>
                        <m:r>
                          <a:rPr lang="en-US" i="1">
                            <a:latin typeface="Cambria Math"/>
                          </a:rPr>
                          <m:t>𝑖</m:t>
                        </m:r>
                        <m:r>
                          <a:rPr lang="en-US" i="1">
                            <a:latin typeface="Cambria Math"/>
                          </a:rPr>
                          <m:t>,</m:t>
                        </m:r>
                        <m:r>
                          <a:rPr lang="en-US" i="1">
                            <a:latin typeface="Cambria Math"/>
                          </a:rPr>
                          <m:t>𝑗</m:t>
                        </m:r>
                      </m:e>
                    </m:d>
                  </m:oMath>
                </a14:m>
                <a:r>
                  <a:rPr lang="en-US" dirty="0"/>
                  <a:t>position of the </a:t>
                </a:r>
                <a:r>
                  <a:rPr lang="en-US" dirty="0" err="1"/>
                  <a:t>the</a:t>
                </a:r>
                <a:r>
                  <a:rPr lang="en-US" dirty="0"/>
                  <a:t> matrix, i.e., in row </a:t>
                </a:r>
                <a14:m>
                  <m:oMath xmlns:m="http://schemas.openxmlformats.org/officeDocument/2006/math">
                    <m:r>
                      <a:rPr lang="en-US" i="1">
                        <a:latin typeface="Cambria Math"/>
                      </a:rPr>
                      <m:t>𝑖</m:t>
                    </m:r>
                  </m:oMath>
                </a14:m>
                <a:r>
                  <a:rPr lang="en-US" dirty="0"/>
                  <a:t> and column</a:t>
                </a:r>
                <a14:m>
                  <m:oMath xmlns:m="http://schemas.openxmlformats.org/officeDocument/2006/math">
                    <m:r>
                      <a:rPr lang="en-US" i="1">
                        <a:latin typeface="Cambria Math"/>
                      </a:rPr>
                      <m:t>𝑗</m:t>
                    </m:r>
                  </m:oMath>
                </a14:m>
                <a:r>
                  <a:rPr lang="en-US" dirty="0"/>
                  <a:t>. The sign for the </a:t>
                </a:r>
                <a14:m>
                  <m:oMath xmlns:m="http://schemas.openxmlformats.org/officeDocument/2006/math">
                    <m:d>
                      <m:dPr>
                        <m:ctrlPr>
                          <a:rPr lang="ru-RU" i="1">
                            <a:latin typeface="Cambria Math" panose="02040503050406030204" pitchFamily="18" charset="0"/>
                          </a:rPr>
                        </m:ctrlPr>
                      </m:dPr>
                      <m:e>
                        <m:r>
                          <a:rPr lang="en-US" i="1">
                            <a:latin typeface="Cambria Math"/>
                          </a:rPr>
                          <m:t>𝑖</m:t>
                        </m:r>
                        <m:r>
                          <a:rPr lang="en-US" i="1">
                            <a:latin typeface="Cambria Math"/>
                          </a:rPr>
                          <m:t>,</m:t>
                        </m:r>
                        <m:r>
                          <a:rPr lang="en-US" i="1">
                            <a:latin typeface="Cambria Math"/>
                          </a:rPr>
                          <m:t>𝑗</m:t>
                        </m:r>
                      </m:e>
                    </m:d>
                  </m:oMath>
                </a14:m>
                <a:r>
                  <a:rPr lang="en-US" dirty="0"/>
                  <a:t>  position is defined to be </a:t>
                </a:r>
                <a14:m>
                  <m:oMath xmlns:m="http://schemas.openxmlformats.org/officeDocument/2006/math">
                    <m:sSup>
                      <m:sSupPr>
                        <m:ctrlPr>
                          <a:rPr lang="ru-RU" i="1">
                            <a:latin typeface="Cambria Math" panose="02040503050406030204" pitchFamily="18" charset="0"/>
                          </a:rPr>
                        </m:ctrlPr>
                      </m:sSupPr>
                      <m:e>
                        <m:d>
                          <m:dPr>
                            <m:ctrlPr>
                              <a:rPr lang="ru-RU" i="1">
                                <a:latin typeface="Cambria Math" panose="02040503050406030204" pitchFamily="18" charset="0"/>
                              </a:rPr>
                            </m:ctrlPr>
                          </m:dPr>
                          <m:e>
                            <m:r>
                              <a:rPr lang="en-US" i="1">
                                <a:latin typeface="Cambria Math"/>
                              </a:rPr>
                              <m:t>−1</m:t>
                            </m:r>
                          </m:e>
                        </m:d>
                      </m:e>
                      <m:sup>
                        <m:r>
                          <a:rPr lang="en-US" i="1">
                            <a:latin typeface="Cambria Math"/>
                          </a:rPr>
                          <m:t>𝑖</m:t>
                        </m:r>
                        <m:r>
                          <a:rPr lang="en-US" i="1">
                            <a:latin typeface="Cambria Math"/>
                          </a:rPr>
                          <m:t>+</m:t>
                        </m:r>
                        <m:r>
                          <a:rPr lang="en-US" i="1">
                            <a:latin typeface="Cambria Math"/>
                          </a:rPr>
                          <m:t>𝑗</m:t>
                        </m:r>
                      </m:sup>
                    </m:sSup>
                  </m:oMath>
                </a14:m>
                <a:r>
                  <a:rPr lang="en-US" dirty="0"/>
                  <a:t> . So for</a:t>
                </a:r>
                <a:endParaRPr lang="ru-RU" dirty="0"/>
              </a:p>
              <a:p>
                <a:r>
                  <a:rPr lang="en-US" dirty="0"/>
                  <a:t>example the sign of position </a:t>
                </a:r>
                <a14:m>
                  <m:oMath xmlns:m="http://schemas.openxmlformats.org/officeDocument/2006/math">
                    <m:d>
                      <m:dPr>
                        <m:ctrlPr>
                          <a:rPr lang="ru-RU" i="1">
                            <a:latin typeface="Cambria Math" panose="02040503050406030204" pitchFamily="18" charset="0"/>
                          </a:rPr>
                        </m:ctrlPr>
                      </m:dPr>
                      <m:e>
                        <m:r>
                          <a:rPr lang="en-US" i="1">
                            <a:latin typeface="Cambria Math"/>
                          </a:rPr>
                          <m:t>1,1</m:t>
                        </m:r>
                      </m:e>
                    </m:d>
                  </m:oMath>
                </a14:m>
                <a:r>
                  <a:rPr lang="en-US" dirty="0"/>
                  <a:t> is </a:t>
                </a:r>
                <a14:m>
                  <m:oMath xmlns:m="http://schemas.openxmlformats.org/officeDocument/2006/math">
                    <m:sSup>
                      <m:sSupPr>
                        <m:ctrlPr>
                          <a:rPr lang="ru-RU" i="1">
                            <a:latin typeface="Cambria Math" panose="02040503050406030204" pitchFamily="18" charset="0"/>
                          </a:rPr>
                        </m:ctrlPr>
                      </m:sSupPr>
                      <m:e>
                        <m:d>
                          <m:dPr>
                            <m:ctrlPr>
                              <a:rPr lang="ru-RU" i="1">
                                <a:latin typeface="Cambria Math" panose="02040503050406030204" pitchFamily="18" charset="0"/>
                              </a:rPr>
                            </m:ctrlPr>
                          </m:dPr>
                          <m:e>
                            <m:r>
                              <a:rPr lang="en-US" i="1">
                                <a:latin typeface="Cambria Math"/>
                              </a:rPr>
                              <m:t>−1</m:t>
                            </m:r>
                          </m:e>
                        </m:d>
                      </m:e>
                      <m:sup>
                        <m:r>
                          <a:rPr lang="en-US" i="1">
                            <a:latin typeface="Cambria Math"/>
                          </a:rPr>
                          <m:t>1+1</m:t>
                        </m:r>
                      </m:sup>
                    </m:sSup>
                    <m:r>
                      <a:rPr lang="en-US">
                        <a:latin typeface="Cambria Math"/>
                      </a:rPr>
                      <m:t>=1</m:t>
                    </m:r>
                  </m:oMath>
                </a14:m>
                <a:r>
                  <a:rPr lang="en-US" dirty="0"/>
                  <a:t>, and the sign of position </a:t>
                </a:r>
                <a14:m>
                  <m:oMath xmlns:m="http://schemas.openxmlformats.org/officeDocument/2006/math">
                    <m:d>
                      <m:dPr>
                        <m:ctrlPr>
                          <a:rPr lang="ru-RU" i="1">
                            <a:latin typeface="Cambria Math" panose="02040503050406030204" pitchFamily="18" charset="0"/>
                          </a:rPr>
                        </m:ctrlPr>
                      </m:dPr>
                      <m:e>
                        <m:r>
                          <a:rPr lang="en-US" i="1">
                            <a:latin typeface="Cambria Math"/>
                          </a:rPr>
                          <m:t>1,2</m:t>
                        </m:r>
                      </m:e>
                    </m:d>
                  </m:oMath>
                </a14:m>
                <a:r>
                  <a:rPr lang="en-US" dirty="0"/>
                  <a:t> is </a:t>
                </a:r>
                <a14:m>
                  <m:oMath xmlns:m="http://schemas.openxmlformats.org/officeDocument/2006/math">
                    <m:sSup>
                      <m:sSupPr>
                        <m:ctrlPr>
                          <a:rPr lang="ru-RU" i="1">
                            <a:latin typeface="Cambria Math" panose="02040503050406030204" pitchFamily="18" charset="0"/>
                          </a:rPr>
                        </m:ctrlPr>
                      </m:sSupPr>
                      <m:e>
                        <m:d>
                          <m:dPr>
                            <m:ctrlPr>
                              <a:rPr lang="ru-RU" i="1">
                                <a:latin typeface="Cambria Math" panose="02040503050406030204" pitchFamily="18" charset="0"/>
                              </a:rPr>
                            </m:ctrlPr>
                          </m:dPr>
                          <m:e>
                            <m:r>
                              <a:rPr lang="en-US" i="1">
                                <a:latin typeface="Cambria Math"/>
                              </a:rPr>
                              <m:t>−1</m:t>
                            </m:r>
                          </m:e>
                        </m:d>
                      </m:e>
                      <m:sup>
                        <m:r>
                          <a:rPr lang="en-US" i="1">
                            <a:latin typeface="Cambria Math"/>
                          </a:rPr>
                          <m:t>1+2</m:t>
                        </m:r>
                      </m:sup>
                    </m:sSup>
                    <m:r>
                      <a:rPr lang="en-US" i="1">
                        <a:latin typeface="Cambria Math"/>
                      </a:rPr>
                      <m:t>=</m:t>
                    </m:r>
                    <m:sSup>
                      <m:sSupPr>
                        <m:ctrlPr>
                          <a:rPr lang="ru-RU" i="1">
                            <a:latin typeface="Cambria Math" panose="02040503050406030204" pitchFamily="18" charset="0"/>
                          </a:rPr>
                        </m:ctrlPr>
                      </m:sSupPr>
                      <m:e>
                        <m:d>
                          <m:dPr>
                            <m:ctrlPr>
                              <a:rPr lang="ru-RU" i="1">
                                <a:latin typeface="Cambria Math" panose="02040503050406030204" pitchFamily="18" charset="0"/>
                              </a:rPr>
                            </m:ctrlPr>
                          </m:dPr>
                          <m:e>
                            <m:r>
                              <a:rPr lang="en-US" i="1">
                                <a:latin typeface="Cambria Math"/>
                              </a:rPr>
                              <m:t>−1</m:t>
                            </m:r>
                          </m:e>
                        </m:d>
                      </m:e>
                      <m:sup>
                        <m:r>
                          <a:rPr lang="en-US" i="1">
                            <a:latin typeface="Cambria Math"/>
                          </a:rPr>
                          <m:t>3</m:t>
                        </m:r>
                      </m:sup>
                    </m:sSup>
                    <m:r>
                      <a:rPr lang="en-US" i="1">
                        <a:latin typeface="Cambria Math"/>
                      </a:rPr>
                      <m:t>=−1</m:t>
                    </m:r>
                  </m:oMath>
                </a14:m>
                <a:r>
                  <a:rPr lang="en-US" dirty="0"/>
                  <a:t>.</a:t>
                </a:r>
                <a:endParaRPr lang="ru-RU" dirty="0"/>
              </a:p>
              <a:p>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4525963"/>
              </a:xfrm>
              <a:blipFill rotWithShape="1">
                <a:blip r:embed="rId2"/>
                <a:stretch>
                  <a:fillRect t="-539" r="-2444"/>
                </a:stretch>
              </a:blipFill>
            </p:spPr>
            <p:txBody>
              <a:bodyPr/>
              <a:lstStyle/>
              <a:p>
                <a:r>
                  <a:rPr lang="ru-RU">
                    <a:noFill/>
                  </a:rPr>
                  <a:t> </a:t>
                </a:r>
              </a:p>
            </p:txBody>
          </p:sp>
        </mc:Fallback>
      </mc:AlternateContent>
    </p:spTree>
    <p:extLst>
      <p:ext uri="{BB962C8B-B14F-4D97-AF65-F5344CB8AC3E}">
        <p14:creationId xmlns:p14="http://schemas.microsoft.com/office/powerpoint/2010/main" val="6027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800600"/>
          </a:xfrm>
        </p:spPr>
        <p:txBody>
          <a:bodyPr>
            <a:normAutofit lnSpcReduction="10000"/>
          </a:bodyPr>
          <a:lstStyle/>
          <a:p>
            <a:r>
              <a:rPr lang="en-US" dirty="0"/>
              <a:t>We use the minors and position sign to </a:t>
            </a:r>
            <a:r>
              <a:rPr lang="en-US" dirty="0" smtClean="0"/>
              <a:t>get</a:t>
            </a:r>
          </a:p>
          <a:p>
            <a:endParaRPr lang="en-US" dirty="0"/>
          </a:p>
          <a:p>
            <a:endParaRPr lang="en-US" dirty="0" smtClean="0"/>
          </a:p>
          <a:p>
            <a:endParaRPr lang="en-US" dirty="0"/>
          </a:p>
          <a:p>
            <a:endParaRPr lang="ru-RU" dirty="0"/>
          </a:p>
          <a:p>
            <a:endParaRPr lang="en-US" dirty="0" smtClean="0"/>
          </a:p>
          <a:p>
            <a:endParaRPr lang="en-US" dirty="0"/>
          </a:p>
          <a:p>
            <a:endParaRPr lang="en-US" dirty="0" smtClean="0"/>
          </a:p>
          <a:p>
            <a:r>
              <a:rPr lang="en-US" dirty="0" smtClean="0"/>
              <a:t>We </a:t>
            </a:r>
            <a:r>
              <a:rPr lang="en-US" dirty="0"/>
              <a:t>say that the determinant has been </a:t>
            </a:r>
            <a:r>
              <a:rPr lang="en-US" b="1" i="1" dirty="0"/>
              <a:t>expanded along the first row. </a:t>
            </a:r>
            <a:r>
              <a:rPr lang="en-US" dirty="0"/>
              <a:t>We can expand the determinant along any row or column.</a:t>
            </a:r>
            <a:endParaRPr lang="ru-RU" dirty="0"/>
          </a:p>
          <a:p>
            <a:endParaRPr lang="ru-RU"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6629400" cy="2819400"/>
          </a:xfrm>
          <a:prstGeom prst="rect">
            <a:avLst/>
          </a:prstGeom>
          <a:noFill/>
          <a:ln>
            <a:noFill/>
          </a:ln>
          <a:effectLst/>
          <a:extLst/>
        </p:spPr>
      </p:pic>
    </p:spTree>
    <p:extLst>
      <p:ext uri="{BB962C8B-B14F-4D97-AF65-F5344CB8AC3E}">
        <p14:creationId xmlns:p14="http://schemas.microsoft.com/office/powerpoint/2010/main" val="163553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4525963"/>
              </a:xfrm>
            </p:spPr>
            <p:txBody>
              <a:bodyPr/>
              <a:lstStyle/>
              <a:p>
                <a:r>
                  <a:rPr lang="en-US" b="1" i="1" dirty="0"/>
                  <a:t>Example </a:t>
                </a:r>
                <a:r>
                  <a:rPr lang="en-US" b="1" i="1" dirty="0" smtClean="0"/>
                  <a:t>3.</a:t>
                </a:r>
                <a:r>
                  <a:rPr lang="en-US" dirty="0" smtClean="0"/>
                  <a:t> </a:t>
                </a:r>
                <a:r>
                  <a:rPr lang="en-US" dirty="0"/>
                  <a:t>Find the determinant of the </a:t>
                </a:r>
                <a:r>
                  <a:rPr lang="en-US" dirty="0" smtClean="0"/>
                  <a:t>matrix by the expansion method</a:t>
                </a:r>
              </a:p>
              <a:p>
                <a:endParaRPr lang="ru-RU" dirty="0"/>
              </a:p>
              <a:p>
                <a14:m>
                  <m:oMath xmlns:m="http://schemas.openxmlformats.org/officeDocument/2006/math">
                    <m:r>
                      <a:rPr lang="en-US" i="1">
                        <a:latin typeface="Cambria Math"/>
                      </a:rPr>
                      <m:t>𝐵</m:t>
                    </m:r>
                    <m:r>
                      <a:rPr lang="en-US" i="1">
                        <a:latin typeface="Cambria Math"/>
                      </a:rPr>
                      <m:t>=</m:t>
                    </m:r>
                    <m:d>
                      <m:dPr>
                        <m:ctrlPr>
                          <a:rPr lang="ru-RU" i="1">
                            <a:latin typeface="Cambria Math" panose="02040503050406030204" pitchFamily="18" charset="0"/>
                          </a:rPr>
                        </m:ctrlPr>
                      </m:dPr>
                      <m:e>
                        <m:m>
                          <m:mPr>
                            <m:mcs>
                              <m:mc>
                                <m:mcPr>
                                  <m:count m:val="3"/>
                                  <m:mcJc m:val="center"/>
                                </m:mcPr>
                              </m:mc>
                            </m:mcs>
                            <m:ctrlPr>
                              <a:rPr lang="ru-RU"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−2</m:t>
                              </m:r>
                            </m:e>
                          </m:mr>
                          <m:mr>
                            <m:e>
                              <m:r>
                                <a:rPr lang="en-US" i="1">
                                  <a:latin typeface="Cambria Math"/>
                                </a:rPr>
                                <m:t>5</m:t>
                              </m:r>
                            </m:e>
                            <m:e>
                              <m:r>
                                <a:rPr lang="en-US" i="1">
                                  <a:latin typeface="Cambria Math"/>
                                </a:rPr>
                                <m:t>4</m:t>
                              </m:r>
                            </m:e>
                            <m:e>
                              <m:r>
                                <a:rPr lang="en-US" i="1">
                                  <a:latin typeface="Cambria Math"/>
                                </a:rPr>
                                <m:t>−1</m:t>
                              </m:r>
                            </m:e>
                          </m:mr>
                          <m:mr>
                            <m:e>
                              <m:r>
                                <a:rPr lang="en-US" i="1">
                                  <a:latin typeface="Cambria Math"/>
                                </a:rPr>
                                <m:t>3</m:t>
                              </m:r>
                            </m:e>
                            <m:e>
                              <m:r>
                                <a:rPr lang="en-US" i="1">
                                  <a:latin typeface="Cambria Math"/>
                                </a:rPr>
                                <m:t>0</m:t>
                              </m:r>
                            </m:e>
                            <m:e>
                              <m:r>
                                <a:rPr lang="en-US" i="1">
                                  <a:latin typeface="Cambria Math"/>
                                </a:rPr>
                                <m:t>2</m:t>
                              </m:r>
                            </m:e>
                          </m:mr>
                        </m:m>
                      </m:e>
                    </m:d>
                  </m:oMath>
                </a14:m>
                <a:endParaRPr lang="ru-RU" dirty="0"/>
              </a:p>
              <a:p>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4525963"/>
              </a:xfrm>
              <a:blipFill rotWithShape="0">
                <a:blip r:embed="rId2"/>
                <a:stretch>
                  <a:fillRect t="-1348"/>
                </a:stretch>
              </a:blipFill>
            </p:spPr>
            <p:txBody>
              <a:bodyPr/>
              <a:lstStyle/>
              <a:p>
                <a:r>
                  <a:rPr lang="ru-RU">
                    <a:noFill/>
                  </a:rPr>
                  <a:t> </a:t>
                </a:r>
              </a:p>
            </p:txBody>
          </p:sp>
        </mc:Fallback>
      </mc:AlternateContent>
    </p:spTree>
    <p:extLst>
      <p:ext uri="{BB962C8B-B14F-4D97-AF65-F5344CB8AC3E}">
        <p14:creationId xmlns:p14="http://schemas.microsoft.com/office/powerpoint/2010/main" val="329668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For square matrices A there is a number called the </a:t>
            </a:r>
            <a:r>
              <a:rPr lang="en-US" b="1" i="1" dirty="0"/>
              <a:t>determinant of A</a:t>
            </a:r>
            <a:r>
              <a:rPr lang="en-US" b="1" i="1" dirty="0" smtClean="0"/>
              <a:t>.</a:t>
            </a:r>
            <a:endParaRPr lang="en-US" dirty="0" smtClean="0"/>
          </a:p>
          <a:p>
            <a:r>
              <a:rPr lang="en-US" dirty="0" smtClean="0"/>
              <a:t>Determinant </a:t>
            </a:r>
            <a:r>
              <a:rPr lang="en-US" dirty="0"/>
              <a:t>is used to know whether the matrix can be inverted or not, it is useful in analysis and solution of simultaneous linear equations (Cramer’s rule), used in calculus, used to find area of triangles (if coordinates are given) and more.</a:t>
            </a:r>
            <a:endParaRPr lang="en-US" dirty="0" smtClean="0"/>
          </a:p>
          <a:p>
            <a:endParaRPr lang="ru-RU" dirty="0"/>
          </a:p>
        </p:txBody>
      </p:sp>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dirty="0" smtClean="0"/>
              <a:t> </a:t>
            </a:r>
            <a:r>
              <a:rPr lang="en-US" dirty="0"/>
              <a:t>The Determinant of a Matrix</a:t>
            </a:r>
            <a:r>
              <a:rPr lang="ru-RU" dirty="0"/>
              <a:t/>
            </a:r>
            <a:br>
              <a:rPr lang="ru-RU" dirty="0"/>
            </a:br>
            <a:endParaRPr lang="ru-RU" dirty="0"/>
          </a:p>
        </p:txBody>
      </p:sp>
    </p:spTree>
    <p:extLst>
      <p:ext uri="{BB962C8B-B14F-4D97-AF65-F5344CB8AC3E}">
        <p14:creationId xmlns:p14="http://schemas.microsoft.com/office/powerpoint/2010/main" val="214821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3400" y="838200"/>
            <a:ext cx="8229600" cy="4525963"/>
          </a:xfrm>
        </p:spPr>
        <p:txBody>
          <a:bodyPr/>
          <a:lstStyle/>
          <a:p>
            <a:r>
              <a:rPr lang="en-US" dirty="0"/>
              <a:t>The </a:t>
            </a:r>
            <a:r>
              <a:rPr lang="en-US" b="1" i="1" dirty="0"/>
              <a:t>determinant</a:t>
            </a:r>
            <a:r>
              <a:rPr lang="en-US" dirty="0"/>
              <a:t> is denoted by </a:t>
            </a:r>
            <a:r>
              <a:rPr lang="en-US" b="1" i="1" dirty="0" err="1"/>
              <a:t>det</a:t>
            </a:r>
            <a:r>
              <a:rPr lang="en-US" b="1" i="1" dirty="0"/>
              <a:t>(A)</a:t>
            </a:r>
            <a:r>
              <a:rPr lang="en-US" dirty="0"/>
              <a:t> or sometimes </a:t>
            </a:r>
            <a:r>
              <a:rPr lang="en-US" b="1" dirty="0"/>
              <a:t>|A|</a:t>
            </a:r>
            <a:r>
              <a:rPr lang="en-US" b="1" i="1" dirty="0"/>
              <a:t>.</a:t>
            </a:r>
            <a:endParaRPr lang="ru-RU" dirty="0"/>
          </a:p>
          <a:p>
            <a:r>
              <a:rPr lang="en-US" dirty="0"/>
              <a:t>It can be </a:t>
            </a:r>
            <a:r>
              <a:rPr lang="en-US" dirty="0" err="1"/>
              <a:t>postive</a:t>
            </a:r>
            <a:r>
              <a:rPr lang="en-US" dirty="0"/>
              <a:t> or negative.</a:t>
            </a:r>
            <a:endParaRPr lang="ru-RU" dirty="0"/>
          </a:p>
          <a:p>
            <a:r>
              <a:rPr lang="en-US" dirty="0"/>
              <a:t>Note that non-square matrices do not have determinants.</a:t>
            </a:r>
            <a:endParaRPr lang="ru-RU" dirty="0"/>
          </a:p>
          <a:p>
            <a:r>
              <a:rPr lang="en-US" dirty="0"/>
              <a:t>  If a square matrix has determinant equal to zero, then it is called </a:t>
            </a:r>
            <a:r>
              <a:rPr lang="en-US" b="1" i="1" dirty="0"/>
              <a:t>a singular matrix.</a:t>
            </a:r>
            <a:endParaRPr lang="ru-RU" dirty="0"/>
          </a:p>
          <a:p>
            <a:endParaRPr lang="ru-RU" dirty="0"/>
          </a:p>
        </p:txBody>
      </p:sp>
    </p:spTree>
    <p:extLst>
      <p:ext uri="{BB962C8B-B14F-4D97-AF65-F5344CB8AC3E}">
        <p14:creationId xmlns:p14="http://schemas.microsoft.com/office/powerpoint/2010/main" val="318768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4525963"/>
              </a:xfrm>
            </p:spPr>
            <p:txBody>
              <a:bodyPr/>
              <a:lstStyle/>
              <a:p>
                <a:r>
                  <a:rPr lang="en-US" dirty="0"/>
                  <a:t>If we are trying to solve the square linear system </a:t>
                </a:r>
                <a14:m>
                  <m:oMath xmlns:m="http://schemas.openxmlformats.org/officeDocument/2006/math">
                    <m:r>
                      <a:rPr lang="en-US" i="1">
                        <a:latin typeface="Cambria Math"/>
                      </a:rPr>
                      <m:t>𝐴</m:t>
                    </m:r>
                    <m:bar>
                      <m:barPr>
                        <m:pos m:val="top"/>
                        <m:ctrlPr>
                          <a:rPr lang="ru-RU" i="1">
                            <a:latin typeface="Cambria Math" panose="02040503050406030204" pitchFamily="18" charset="0"/>
                          </a:rPr>
                        </m:ctrlPr>
                      </m:barPr>
                      <m:e>
                        <m:r>
                          <a:rPr lang="en-US" i="1">
                            <a:latin typeface="Cambria Math"/>
                          </a:rPr>
                          <m:t>𝑥</m:t>
                        </m:r>
                      </m:e>
                    </m:bar>
                    <m:r>
                      <a:rPr lang="en-US" i="1">
                        <a:latin typeface="Cambria Math"/>
                      </a:rPr>
                      <m:t>=</m:t>
                    </m:r>
                    <m:bar>
                      <m:barPr>
                        <m:pos m:val="top"/>
                        <m:ctrlPr>
                          <a:rPr lang="ru-RU" i="1">
                            <a:latin typeface="Cambria Math" panose="02040503050406030204" pitchFamily="18" charset="0"/>
                          </a:rPr>
                        </m:ctrlPr>
                      </m:barPr>
                      <m:e>
                        <m:r>
                          <a:rPr lang="en-US" i="1">
                            <a:latin typeface="Cambria Math"/>
                          </a:rPr>
                          <m:t>𝑏</m:t>
                        </m:r>
                      </m:e>
                    </m:bar>
                  </m:oMath>
                </a14:m>
                <a:r>
                  <a:rPr lang="en-US" dirty="0"/>
                  <a:t> for vector </a:t>
                </a:r>
                <a14:m>
                  <m:oMath xmlns:m="http://schemas.openxmlformats.org/officeDocument/2006/math">
                    <m:bar>
                      <m:barPr>
                        <m:pos m:val="top"/>
                        <m:ctrlPr>
                          <a:rPr lang="ru-RU" i="1">
                            <a:latin typeface="Cambria Math" panose="02040503050406030204" pitchFamily="18" charset="0"/>
                          </a:rPr>
                        </m:ctrlPr>
                      </m:barPr>
                      <m:e>
                        <m:r>
                          <a:rPr lang="en-US" i="1">
                            <a:latin typeface="Cambria Math"/>
                          </a:rPr>
                          <m:t>𝑥</m:t>
                        </m:r>
                      </m:e>
                    </m:bar>
                  </m:oMath>
                </a14:m>
                <a:r>
                  <a:rPr lang="en-US" dirty="0"/>
                  <a:t> given </a:t>
                </a:r>
                <a14:m>
                  <m:oMath xmlns:m="http://schemas.openxmlformats.org/officeDocument/2006/math">
                    <m:r>
                      <a:rPr lang="en-US" i="1">
                        <a:latin typeface="Cambria Math"/>
                      </a:rPr>
                      <m:t>𝐴</m:t>
                    </m:r>
                  </m:oMath>
                </a14:m>
                <a:r>
                  <a:rPr lang="en-US" dirty="0"/>
                  <a:t> and the vector</a:t>
                </a:r>
                <a:r>
                  <a:rPr lang="en-US" dirty="0" smtClean="0"/>
                  <a:t> </a:t>
                </a:r>
                <a14:m>
                  <m:oMath xmlns:m="http://schemas.openxmlformats.org/officeDocument/2006/math">
                    <m:bar>
                      <m:barPr>
                        <m:pos m:val="top"/>
                        <m:ctrlPr>
                          <a:rPr lang="ru-RU" i="1">
                            <a:latin typeface="Cambria Math" panose="02040503050406030204" pitchFamily="18" charset="0"/>
                          </a:rPr>
                        </m:ctrlPr>
                      </m:barPr>
                      <m:e>
                        <m:r>
                          <a:rPr lang="en-US" i="1">
                            <a:latin typeface="Cambria Math"/>
                          </a:rPr>
                          <m:t>𝑏</m:t>
                        </m:r>
                      </m:e>
                    </m:bar>
                  </m:oMath>
                </a14:m>
                <a:r>
                  <a:rPr lang="en-US" dirty="0"/>
                  <a:t> there are three possible outcomes:</a:t>
                </a:r>
                <a:endParaRPr lang="ru-RU" dirty="0"/>
              </a:p>
              <a:p>
                <a:r>
                  <a:rPr lang="en-US" dirty="0" smtClean="0"/>
                  <a:t> </a:t>
                </a:r>
                <a:r>
                  <a:rPr lang="en-US" dirty="0"/>
                  <a:t>If </a:t>
                </a:r>
                <a14:m>
                  <m:oMath xmlns:m="http://schemas.openxmlformats.org/officeDocument/2006/math">
                    <m:r>
                      <a:rPr lang="en-US" i="1">
                        <a:latin typeface="Cambria Math"/>
                      </a:rPr>
                      <m:t>𝑑𝑒𝑡𝐴</m:t>
                    </m:r>
                    <m:r>
                      <a:rPr lang="en-US" i="1">
                        <a:latin typeface="Cambria Math"/>
                      </a:rPr>
                      <m:t>≠0</m:t>
                    </m:r>
                  </m:oMath>
                </a14:m>
                <a:r>
                  <a:rPr lang="en-US" dirty="0"/>
                  <a:t> then there is exactly one solution of the problem.</a:t>
                </a:r>
                <a:endParaRPr lang="ru-RU" dirty="0"/>
              </a:p>
              <a:p>
                <a:r>
                  <a:rPr lang="en-US" dirty="0" smtClean="0"/>
                  <a:t> </a:t>
                </a:r>
                <a:r>
                  <a:rPr lang="en-US" dirty="0"/>
                  <a:t>If </a:t>
                </a:r>
                <a14:m>
                  <m:oMath xmlns:m="http://schemas.openxmlformats.org/officeDocument/2006/math">
                    <m:r>
                      <a:rPr lang="en-US" i="1">
                        <a:latin typeface="Cambria Math"/>
                      </a:rPr>
                      <m:t>𝑑𝑒𝑡𝐴</m:t>
                    </m:r>
                    <m:r>
                      <a:rPr lang="en-US" i="1">
                        <a:latin typeface="Cambria Math"/>
                      </a:rPr>
                      <m:t>=0</m:t>
                    </m:r>
                  </m:oMath>
                </a14:m>
                <a:r>
                  <a:rPr lang="en-US" dirty="0"/>
                  <a:t> then either there is no solution at all, or there are infinitely many solutions.</a:t>
                </a:r>
                <a:endParaRPr lang="ru-RU" dirty="0"/>
              </a:p>
              <a:p>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4525963"/>
              </a:xfrm>
              <a:blipFill rotWithShape="1">
                <a:blip r:embed="rId2"/>
                <a:stretch>
                  <a:fillRect t="-1213" r="-296"/>
                </a:stretch>
              </a:blipFill>
            </p:spPr>
            <p:txBody>
              <a:bodyPr/>
              <a:lstStyle/>
              <a:p>
                <a:r>
                  <a:rPr lang="ru-RU">
                    <a:noFill/>
                  </a:rPr>
                  <a:t> </a:t>
                </a:r>
              </a:p>
            </p:txBody>
          </p:sp>
        </mc:Fallback>
      </mc:AlternateContent>
    </p:spTree>
    <p:extLst>
      <p:ext uri="{BB962C8B-B14F-4D97-AF65-F5344CB8AC3E}">
        <p14:creationId xmlns:p14="http://schemas.microsoft.com/office/powerpoint/2010/main" val="10435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609600"/>
                <a:ext cx="8229600" cy="4525963"/>
              </a:xfrm>
            </p:spPr>
            <p:txBody>
              <a:bodyPr>
                <a:normAutofit lnSpcReduction="10000"/>
              </a:bodyPr>
              <a:lstStyle/>
              <a:p>
                <a:r>
                  <a:rPr lang="en-US" b="1" i="1" dirty="0"/>
                  <a:t>Determinant of a </a:t>
                </a:r>
                <a14:m>
                  <m:oMath xmlns:m="http://schemas.openxmlformats.org/officeDocument/2006/math">
                    <m:r>
                      <a:rPr lang="en-US" b="1" i="1">
                        <a:latin typeface="Cambria Math"/>
                      </a:rPr>
                      <m:t>𝟏</m:t>
                    </m:r>
                    <m:r>
                      <a:rPr lang="en-US" b="1" i="1">
                        <a:latin typeface="Cambria Math"/>
                      </a:rPr>
                      <m:t>×</m:t>
                    </m:r>
                    <m:r>
                      <a:rPr lang="en-US" b="1" i="1">
                        <a:latin typeface="Cambria Math"/>
                      </a:rPr>
                      <m:t>𝟏</m:t>
                    </m:r>
                  </m:oMath>
                </a14:m>
                <a:r>
                  <a:rPr lang="en-US" b="1" i="1" dirty="0"/>
                  <a:t> matrix</a:t>
                </a:r>
                <a:endParaRPr lang="ru-RU" dirty="0"/>
              </a:p>
              <a:p>
                <a:r>
                  <a:rPr lang="en-US" dirty="0"/>
                  <a:t>If A is a </a:t>
                </a:r>
                <a14:m>
                  <m:oMath xmlns:m="http://schemas.openxmlformats.org/officeDocument/2006/math">
                    <m:r>
                      <a:rPr lang="en-US" i="1">
                        <a:latin typeface="Cambria Math"/>
                      </a:rPr>
                      <m:t>1×1</m:t>
                    </m:r>
                  </m:oMath>
                </a14:m>
                <a:r>
                  <a:rPr lang="en-US" dirty="0"/>
                  <a:t> matrix, then the determinant of A is  the element itself.</a:t>
                </a:r>
                <a:endParaRPr lang="ru-RU" dirty="0"/>
              </a:p>
              <a:p>
                <a:r>
                  <a:rPr lang="en-US" dirty="0"/>
                  <a:t>For example , </a:t>
                </a:r>
                <a14:m>
                  <m:oMath xmlns:m="http://schemas.openxmlformats.org/officeDocument/2006/math">
                    <m:r>
                      <a:rPr lang="en-US" i="1">
                        <a:latin typeface="Cambria Math"/>
                      </a:rPr>
                      <m:t>𝐴</m:t>
                    </m:r>
                    <m:r>
                      <a:rPr lang="en-US" i="1">
                        <a:latin typeface="Cambria Math"/>
                      </a:rPr>
                      <m:t>=(−2)</m:t>
                    </m:r>
                  </m:oMath>
                </a14:m>
                <a:r>
                  <a:rPr lang="en-US" dirty="0"/>
                  <a:t> gives </a:t>
                </a:r>
                <a14:m>
                  <m:oMath xmlns:m="http://schemas.openxmlformats.org/officeDocument/2006/math">
                    <m:func>
                      <m:funcPr>
                        <m:ctrlPr>
                          <a:rPr lang="ru-RU" i="1">
                            <a:latin typeface="Cambria Math" panose="02040503050406030204" pitchFamily="18" charset="0"/>
                          </a:rPr>
                        </m:ctrlPr>
                      </m:funcPr>
                      <m:fName>
                        <m:r>
                          <m:rPr>
                            <m:sty m:val="p"/>
                          </m:rPr>
                          <a:rPr lang="en-US">
                            <a:latin typeface="Cambria Math"/>
                          </a:rPr>
                          <m:t>det</m:t>
                        </m:r>
                      </m:fName>
                      <m:e>
                        <m:d>
                          <m:dPr>
                            <m:ctrlPr>
                              <a:rPr lang="ru-RU" i="1">
                                <a:latin typeface="Cambria Math" panose="02040503050406030204" pitchFamily="18" charset="0"/>
                              </a:rPr>
                            </m:ctrlPr>
                          </m:dPr>
                          <m:e>
                            <m:r>
                              <a:rPr lang="en-US" i="1">
                                <a:latin typeface="Cambria Math"/>
                              </a:rPr>
                              <m:t>𝐴</m:t>
                            </m:r>
                          </m:e>
                        </m:d>
                      </m:e>
                    </m:func>
                    <m:r>
                      <a:rPr lang="en-US" i="1">
                        <a:latin typeface="Cambria Math"/>
                      </a:rPr>
                      <m:t>=−2</m:t>
                    </m:r>
                  </m:oMath>
                </a14:m>
                <a:r>
                  <a:rPr lang="en-US" dirty="0"/>
                  <a:t>.</a:t>
                </a:r>
                <a:endParaRPr lang="ru-RU" dirty="0"/>
              </a:p>
              <a:p>
                <a:r>
                  <a:rPr lang="en-US" dirty="0"/>
                  <a:t> </a:t>
                </a:r>
                <a:endParaRPr lang="ru-RU" dirty="0"/>
              </a:p>
              <a:p>
                <a:r>
                  <a:rPr lang="en-US" b="1" i="1" dirty="0"/>
                  <a:t>Determinant of a </a:t>
                </a:r>
                <a14:m>
                  <m:oMath xmlns:m="http://schemas.openxmlformats.org/officeDocument/2006/math">
                    <m:r>
                      <a:rPr lang="en-US" b="1" i="1">
                        <a:latin typeface="Cambria Math"/>
                      </a:rPr>
                      <m:t>𝟐</m:t>
                    </m:r>
                    <m:r>
                      <a:rPr lang="en-US" b="1" i="1">
                        <a:latin typeface="Cambria Math"/>
                      </a:rPr>
                      <m:t>×</m:t>
                    </m:r>
                    <m:r>
                      <a:rPr lang="en-US" b="1" i="1">
                        <a:latin typeface="Cambria Math"/>
                      </a:rPr>
                      <m:t>𝟐</m:t>
                    </m:r>
                  </m:oMath>
                </a14:m>
                <a:r>
                  <a:rPr lang="en-US" b="1" i="1" dirty="0"/>
                  <a:t> matrix</a:t>
                </a:r>
                <a:endParaRPr lang="ru-RU" dirty="0"/>
              </a:p>
              <a:p>
                <a:r>
                  <a:rPr lang="en-US" dirty="0"/>
                  <a:t>The determinant here is given by the cross formula:</a:t>
                </a:r>
                <a:endParaRPr lang="ru-RU" dirty="0"/>
              </a:p>
              <a:p>
                <a:r>
                  <a:rPr lang="en-US" dirty="0"/>
                  <a:t>If </a:t>
                </a:r>
                <a14:m>
                  <m:oMath xmlns:m="http://schemas.openxmlformats.org/officeDocument/2006/math">
                    <m:r>
                      <a:rPr lang="en-US" i="1">
                        <a:latin typeface="Cambria Math"/>
                      </a:rPr>
                      <m:t>𝐴</m:t>
                    </m:r>
                    <m:r>
                      <a:rPr lang="en-US" i="1">
                        <a:latin typeface="Cambria Math"/>
                      </a:rPr>
                      <m:t>=</m:t>
                    </m:r>
                    <m:d>
                      <m:dPr>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r>
                                <a:rPr lang="en-US" i="1">
                                  <a:latin typeface="Cambria Math"/>
                                </a:rPr>
                                <m:t>𝑎</m:t>
                              </m:r>
                            </m:e>
                            <m:e>
                              <m:r>
                                <a:rPr lang="en-US" i="1">
                                  <a:latin typeface="Cambria Math"/>
                                </a:rPr>
                                <m:t>𝑏</m:t>
                              </m:r>
                            </m:e>
                          </m:mr>
                          <m:mr>
                            <m:e>
                              <m:r>
                                <a:rPr lang="en-US" i="1">
                                  <a:latin typeface="Cambria Math"/>
                                </a:rPr>
                                <m:t>𝑐</m:t>
                              </m:r>
                            </m:e>
                            <m:e>
                              <m:r>
                                <a:rPr lang="en-US" i="1">
                                  <a:latin typeface="Cambria Math"/>
                                </a:rPr>
                                <m:t>𝑑</m:t>
                              </m:r>
                            </m:e>
                          </m:mr>
                        </m:m>
                      </m:e>
                    </m:d>
                  </m:oMath>
                </a14:m>
                <a:r>
                  <a:rPr lang="en-US" dirty="0"/>
                  <a:t>  ,  then        </a:t>
                </a:r>
                <a14:m>
                  <m:oMath xmlns:m="http://schemas.openxmlformats.org/officeDocument/2006/math">
                    <m:func>
                      <m:funcPr>
                        <m:ctrlPr>
                          <a:rPr lang="ru-RU" i="1">
                            <a:latin typeface="Cambria Math" panose="02040503050406030204" pitchFamily="18" charset="0"/>
                          </a:rPr>
                        </m:ctrlPr>
                      </m:funcPr>
                      <m:fName>
                        <m:r>
                          <m:rPr>
                            <m:sty m:val="p"/>
                          </m:rPr>
                          <a:rPr lang="en-US">
                            <a:latin typeface="Cambria Math"/>
                          </a:rPr>
                          <m:t>det</m:t>
                        </m:r>
                      </m:fName>
                      <m:e>
                        <m:d>
                          <m:dPr>
                            <m:ctrlPr>
                              <a:rPr lang="ru-RU" i="1">
                                <a:latin typeface="Cambria Math" panose="02040503050406030204" pitchFamily="18" charset="0"/>
                              </a:rPr>
                            </m:ctrlPr>
                          </m:dPr>
                          <m:e>
                            <m:r>
                              <a:rPr lang="en-US" i="1">
                                <a:latin typeface="Cambria Math"/>
                              </a:rPr>
                              <m:t>𝐴</m:t>
                            </m:r>
                          </m:e>
                        </m:d>
                      </m:e>
                    </m:func>
                    <m:r>
                      <a:rPr lang="en-US" i="1">
                        <a:latin typeface="Cambria Math"/>
                      </a:rPr>
                      <m:t>=</m:t>
                    </m:r>
                    <m:d>
                      <m:dPr>
                        <m:begChr m:val="|"/>
                        <m:endChr m:val="|"/>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r>
                                <a:rPr lang="en-US" i="1">
                                  <a:latin typeface="Cambria Math"/>
                                </a:rPr>
                                <m:t>𝑎</m:t>
                              </m:r>
                            </m:e>
                            <m:e>
                              <m:r>
                                <a:rPr lang="en-US" i="1">
                                  <a:latin typeface="Cambria Math"/>
                                </a:rPr>
                                <m:t>𝑏</m:t>
                              </m:r>
                            </m:e>
                          </m:mr>
                          <m:mr>
                            <m:e>
                              <m:r>
                                <a:rPr lang="en-US" i="1">
                                  <a:latin typeface="Cambria Math"/>
                                </a:rPr>
                                <m:t>𝑐</m:t>
                              </m:r>
                            </m:e>
                            <m:e>
                              <m:r>
                                <a:rPr lang="en-US" i="1">
                                  <a:latin typeface="Cambria Math"/>
                                </a:rPr>
                                <m:t>𝑑</m:t>
                              </m:r>
                            </m:e>
                          </m:mr>
                        </m:m>
                      </m:e>
                    </m:d>
                    <m:r>
                      <a:rPr lang="en-US" i="1">
                        <a:latin typeface="Cambria Math"/>
                      </a:rPr>
                      <m:t>=</m:t>
                    </m:r>
                    <m:r>
                      <a:rPr lang="en-US" i="1">
                        <a:latin typeface="Cambria Math"/>
                      </a:rPr>
                      <m:t>𝑎𝑑</m:t>
                    </m:r>
                    <m:r>
                      <a:rPr lang="en-US" i="1">
                        <a:latin typeface="Cambria Math"/>
                      </a:rPr>
                      <m:t>−</m:t>
                    </m:r>
                    <m:r>
                      <a:rPr lang="en-US" i="1">
                        <a:latin typeface="Cambria Math"/>
                      </a:rPr>
                      <m:t>𝑏𝑐</m:t>
                    </m:r>
                  </m:oMath>
                </a14:m>
                <a:endParaRPr lang="ru-RU" dirty="0"/>
              </a:p>
              <a:p>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609600"/>
                <a:ext cx="8229600" cy="4525963"/>
              </a:xfrm>
              <a:blipFill rotWithShape="1">
                <a:blip r:embed="rId2"/>
                <a:stretch>
                  <a:fillRect t="-1617" r="-593"/>
                </a:stretch>
              </a:blipFill>
            </p:spPr>
            <p:txBody>
              <a:bodyPr/>
              <a:lstStyle/>
              <a:p>
                <a:r>
                  <a:rPr lang="ru-RU">
                    <a:noFill/>
                  </a:rPr>
                  <a:t> </a:t>
                </a:r>
              </a:p>
            </p:txBody>
          </p:sp>
        </mc:Fallback>
      </mc:AlternateContent>
    </p:spTree>
    <p:extLst>
      <p:ext uri="{BB962C8B-B14F-4D97-AF65-F5344CB8AC3E}">
        <p14:creationId xmlns:p14="http://schemas.microsoft.com/office/powerpoint/2010/main" val="221329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4525963"/>
              </a:xfrm>
            </p:spPr>
            <p:txBody>
              <a:bodyPr/>
              <a:lstStyle/>
              <a:p>
                <a:r>
                  <a:rPr lang="en-US" b="1" i="1" dirty="0"/>
                  <a:t>Example </a:t>
                </a:r>
                <a:r>
                  <a:rPr lang="en-US" b="1" i="1" dirty="0" smtClean="0"/>
                  <a:t>1 </a:t>
                </a:r>
                <a:r>
                  <a:rPr lang="en-US" b="1" i="1" dirty="0"/>
                  <a:t>.</a:t>
                </a:r>
                <a:r>
                  <a:rPr lang="en-US" dirty="0"/>
                  <a:t> </a:t>
                </a:r>
                <a14:m>
                  <m:oMath xmlns:m="http://schemas.openxmlformats.org/officeDocument/2006/math">
                    <m:r>
                      <a:rPr lang="en-US" i="1">
                        <a:latin typeface="Cambria Math"/>
                      </a:rPr>
                      <m:t>𝐴</m:t>
                    </m:r>
                    <m:r>
                      <a:rPr lang="en-US" i="1">
                        <a:latin typeface="Cambria Math"/>
                      </a:rPr>
                      <m:t>=</m:t>
                    </m:r>
                    <m:d>
                      <m:dPr>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r>
                                <a:rPr lang="en-US" i="1">
                                  <a:latin typeface="Cambria Math"/>
                                </a:rPr>
                                <m:t>1</m:t>
                              </m:r>
                            </m:e>
                            <m:e>
                              <m:r>
                                <a:rPr lang="en-US" i="1">
                                  <a:latin typeface="Cambria Math"/>
                                </a:rPr>
                                <m:t>2</m:t>
                              </m:r>
                            </m:e>
                          </m:mr>
                          <m:mr>
                            <m:e>
                              <m:r>
                                <a:rPr lang="en-US" i="1">
                                  <a:latin typeface="Cambria Math"/>
                                </a:rPr>
                                <m:t>3</m:t>
                              </m:r>
                            </m:e>
                            <m:e>
                              <m:r>
                                <a:rPr lang="en-US" i="1">
                                  <a:latin typeface="Cambria Math"/>
                                </a:rPr>
                                <m:t>4</m:t>
                              </m:r>
                            </m:e>
                          </m:mr>
                        </m:m>
                      </m:e>
                    </m:d>
                  </m:oMath>
                </a14:m>
                <a:r>
                  <a:rPr lang="en-US" dirty="0"/>
                  <a:t>  ,  then </a:t>
                </a:r>
                <a:endParaRPr lang="ru-RU" dirty="0"/>
              </a:p>
              <a:p>
                <a14:m>
                  <m:oMath xmlns:m="http://schemas.openxmlformats.org/officeDocument/2006/math">
                    <m:func>
                      <m:funcPr>
                        <m:ctrlPr>
                          <a:rPr lang="ru-RU" i="1">
                            <a:latin typeface="Cambria Math" panose="02040503050406030204" pitchFamily="18" charset="0"/>
                          </a:rPr>
                        </m:ctrlPr>
                      </m:funcPr>
                      <m:fName>
                        <m:r>
                          <m:rPr>
                            <m:sty m:val="p"/>
                          </m:rPr>
                          <a:rPr lang="en-US">
                            <a:latin typeface="Cambria Math"/>
                          </a:rPr>
                          <m:t>det</m:t>
                        </m:r>
                      </m:fName>
                      <m:e>
                        <m:d>
                          <m:dPr>
                            <m:ctrlPr>
                              <a:rPr lang="ru-RU" i="1">
                                <a:latin typeface="Cambria Math" panose="02040503050406030204" pitchFamily="18" charset="0"/>
                              </a:rPr>
                            </m:ctrlPr>
                          </m:dPr>
                          <m:e>
                            <m:r>
                              <a:rPr lang="en-US" i="1">
                                <a:latin typeface="Cambria Math"/>
                              </a:rPr>
                              <m:t>𝐴</m:t>
                            </m:r>
                          </m:e>
                        </m:d>
                      </m:e>
                    </m:func>
                    <m:r>
                      <a:rPr lang="en-US" i="1">
                        <a:latin typeface="Cambria Math"/>
                      </a:rPr>
                      <m:t>=</m:t>
                    </m:r>
                    <m:d>
                      <m:dPr>
                        <m:begChr m:val="|"/>
                        <m:endChr m:val="|"/>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r>
                                <a:rPr lang="en-US" i="1">
                                  <a:latin typeface="Cambria Math"/>
                                </a:rPr>
                                <m:t>1</m:t>
                              </m:r>
                            </m:e>
                            <m:e>
                              <m:r>
                                <a:rPr lang="en-US" i="1">
                                  <a:latin typeface="Cambria Math"/>
                                </a:rPr>
                                <m:t>2</m:t>
                              </m:r>
                            </m:e>
                          </m:mr>
                          <m:mr>
                            <m:e>
                              <m:r>
                                <a:rPr lang="en-US" i="1">
                                  <a:latin typeface="Cambria Math"/>
                                </a:rPr>
                                <m:t>3</m:t>
                              </m:r>
                            </m:e>
                            <m:e>
                              <m:r>
                                <a:rPr lang="en-US" i="1">
                                  <a:latin typeface="Cambria Math"/>
                                </a:rPr>
                                <m:t>4</m:t>
                              </m:r>
                            </m:e>
                          </m:mr>
                        </m:m>
                      </m:e>
                    </m:d>
                    <m:r>
                      <a:rPr lang="en-US" i="1">
                        <a:latin typeface="Cambria Math"/>
                      </a:rPr>
                      <m:t>=1×4−2×3=−2.</m:t>
                    </m:r>
                  </m:oMath>
                </a14:m>
                <a:endParaRPr lang="ru-RU" dirty="0"/>
              </a:p>
              <a:p>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4525963"/>
              </a:xfrm>
              <a:blipFill rotWithShape="1">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29469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Объект 1"/>
              <p:cNvSpPr>
                <a:spLocks noGrp="1"/>
              </p:cNvSpPr>
              <p:nvPr>
                <p:ph idx="1"/>
              </p:nvPr>
            </p:nvSpPr>
            <p:spPr>
              <a:xfrm>
                <a:off x="381000" y="1143000"/>
                <a:ext cx="8229600" cy="4525963"/>
              </a:xfrm>
            </p:spPr>
            <p:txBody>
              <a:bodyPr/>
              <a:lstStyle/>
              <a:p>
                <a:r>
                  <a:rPr lang="en-US" dirty="0" smtClean="0"/>
                  <a:t>Consider the matrix   </a:t>
                </a:r>
                <a14:m>
                  <m:oMath xmlns:m="http://schemas.openxmlformats.org/officeDocument/2006/math">
                    <m:r>
                      <a:rPr lang="en-US" i="1">
                        <a:latin typeface="Cambria Math"/>
                      </a:rPr>
                      <m:t>𝐴</m:t>
                    </m:r>
                    <m:r>
                      <a:rPr lang="en-US" i="1">
                        <a:latin typeface="Cambria Math"/>
                      </a:rPr>
                      <m:t>=</m:t>
                    </m:r>
                    <m:d>
                      <m:dPr>
                        <m:ctrlPr>
                          <a:rPr lang="ru-RU" i="1">
                            <a:latin typeface="Cambria Math" panose="02040503050406030204" pitchFamily="18" charset="0"/>
                          </a:rPr>
                        </m:ctrlPr>
                      </m:dPr>
                      <m:e>
                        <m:m>
                          <m:mPr>
                            <m:mcs>
                              <m:mc>
                                <m:mcPr>
                                  <m:count m:val="3"/>
                                  <m:mcJc m:val="center"/>
                                </m:mcPr>
                              </m:mc>
                            </m:mcs>
                            <m:ctrlPr>
                              <a:rPr lang="ru-RU" i="1">
                                <a:latin typeface="Cambria Math" panose="02040503050406030204" pitchFamily="18" charset="0"/>
                              </a:rPr>
                            </m:ctrlPr>
                          </m:mPr>
                          <m:mr>
                            <m:e>
                              <m:sSub>
                                <m:sSubPr>
                                  <m:ctrlPr>
                                    <a:rPr lang="ru-RU" i="1">
                                      <a:latin typeface="Cambria Math" panose="02040503050406030204" pitchFamily="18" charset="0"/>
                                    </a:rPr>
                                  </m:ctrlPr>
                                </m:sSubPr>
                                <m:e>
                                  <m:r>
                                    <a:rPr lang="en-US" i="1">
                                      <a:latin typeface="Cambria Math"/>
                                    </a:rPr>
                                    <m:t>𝑎</m:t>
                                  </m:r>
                                </m:e>
                                <m:sub>
                                  <m:r>
                                    <a:rPr lang="en-US" i="1">
                                      <a:latin typeface="Cambria Math"/>
                                    </a:rPr>
                                    <m:t>11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13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21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23</m:t>
                                  </m:r>
                                </m:sub>
                              </m:sSub>
                            </m:e>
                          </m:mr>
                          <m:mr>
                            <m:e>
                              <m:sSub>
                                <m:sSubPr>
                                  <m:ctrlPr>
                                    <a:rPr lang="ru-RU" i="1">
                                      <a:latin typeface="Cambria Math" panose="02040503050406030204" pitchFamily="18" charset="0"/>
                                    </a:rPr>
                                  </m:ctrlPr>
                                </m:sSubPr>
                                <m:e>
                                  <m:r>
                                    <a:rPr lang="en-US" i="1">
                                      <a:latin typeface="Cambria Math"/>
                                    </a:rPr>
                                    <m:t>𝑎</m:t>
                                  </m:r>
                                </m:e>
                                <m:sub>
                                  <m:r>
                                    <a:rPr lang="en-US" i="1">
                                      <a:latin typeface="Cambria Math"/>
                                    </a:rPr>
                                    <m:t>31</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32</m:t>
                                  </m:r>
                                </m:sub>
                              </m:sSub>
                            </m:e>
                            <m:e>
                              <m:sSub>
                                <m:sSubPr>
                                  <m:ctrlPr>
                                    <a:rPr lang="ru-RU" i="1">
                                      <a:latin typeface="Cambria Math" panose="02040503050406030204" pitchFamily="18" charset="0"/>
                                    </a:rPr>
                                  </m:ctrlPr>
                                </m:sSubPr>
                                <m:e>
                                  <m:r>
                                    <a:rPr lang="en-US" i="1">
                                      <a:latin typeface="Cambria Math"/>
                                    </a:rPr>
                                    <m:t>𝑎</m:t>
                                  </m:r>
                                </m:e>
                                <m:sub>
                                  <m:r>
                                    <a:rPr lang="en-US" i="1">
                                      <a:latin typeface="Cambria Math"/>
                                    </a:rPr>
                                    <m:t>33</m:t>
                                  </m:r>
                                </m:sub>
                              </m:sSub>
                            </m:e>
                          </m:mr>
                        </m:m>
                      </m:e>
                    </m:d>
                  </m:oMath>
                </a14:m>
                <a:endParaRPr lang="en-US" dirty="0" smtClean="0"/>
              </a:p>
              <a:p>
                <a:r>
                  <a:rPr lang="en-US" b="1" dirty="0"/>
                  <a:t>Rule of </a:t>
                </a:r>
                <a:r>
                  <a:rPr lang="en-US" b="1" dirty="0" err="1"/>
                  <a:t>Sarrus</a:t>
                </a:r>
                <a:r>
                  <a:rPr lang="en-US" b="1" dirty="0"/>
                  <a:t>: </a:t>
                </a:r>
                <a:r>
                  <a:rPr lang="en-US" dirty="0"/>
                  <a:t>The determinant of the three columns on the left is the sum of the products along the down-right diagonals minus the sum of the products along the up-right diagonals.</a:t>
                </a:r>
                <a:endParaRPr lang="ru-RU" dirty="0"/>
              </a:p>
            </p:txBody>
          </p:sp>
        </mc:Choice>
        <mc:Fallback xmlns="">
          <p:sp>
            <p:nvSpPr>
              <p:cNvPr id="2" name="Объект 1"/>
              <p:cNvSpPr>
                <a:spLocks noGrp="1" noRot="1" noChangeAspect="1" noMove="1" noResize="1" noEditPoints="1" noAdjustHandles="1" noChangeArrowheads="1" noChangeShapeType="1" noTextEdit="1"/>
              </p:cNvSpPr>
              <p:nvPr>
                <p:ph idx="1"/>
              </p:nvPr>
            </p:nvSpPr>
            <p:spPr>
              <a:xfrm>
                <a:off x="381000" y="1143000"/>
                <a:ext cx="8229600" cy="4525963"/>
              </a:xfrm>
              <a:blipFill rotWithShape="0">
                <a:blip r:embed="rId2"/>
                <a:stretch>
                  <a:fillRect/>
                </a:stretch>
              </a:blipFill>
            </p:spPr>
            <p:txBody>
              <a:bodyPr/>
              <a:lstStyle/>
              <a:p>
                <a:r>
                  <a:rPr lang="ru-RU">
                    <a:noFill/>
                  </a:rPr>
                  <a:t> </a:t>
                </a:r>
              </a:p>
            </p:txBody>
          </p:sp>
        </mc:Fallback>
      </mc:AlternateContent>
      <p:sp>
        <p:nvSpPr>
          <p:cNvPr id="3" name="Заголовок 2"/>
          <p:cNvSpPr>
            <a:spLocks noGrp="1"/>
          </p:cNvSpPr>
          <p:nvPr>
            <p:ph type="title"/>
          </p:nvPr>
        </p:nvSpPr>
        <p:spPr/>
        <p:txBody>
          <a:bodyPr>
            <a:normAutofit fontScale="90000"/>
          </a:bodyPr>
          <a:lstStyle/>
          <a:p>
            <a:r>
              <a:rPr lang="en-US" i="1" dirty="0" smtClean="0"/>
              <a:t/>
            </a:r>
            <a:br>
              <a:rPr lang="en-US" i="1" dirty="0" smtClean="0"/>
            </a:br>
            <a:r>
              <a:rPr lang="en-US" i="1" dirty="0" smtClean="0"/>
              <a:t>Determinant </a:t>
            </a:r>
            <a:r>
              <a:rPr lang="en-US" i="1" dirty="0"/>
              <a:t>of a 3 × 3 matrix</a:t>
            </a:r>
            <a:r>
              <a:rPr lang="ru-RU" dirty="0"/>
              <a:t/>
            </a:r>
            <a:br>
              <a:rPr lang="ru-RU" dirty="0"/>
            </a:br>
            <a:endParaRPr lang="ru-RU" dirty="0"/>
          </a:p>
        </p:txBody>
      </p:sp>
      <p:pic>
        <p:nvPicPr>
          <p:cNvPr id="6" name="Рисунок 5"/>
          <p:cNvPicPr>
            <a:picLocks noChangeAspect="1"/>
          </p:cNvPicPr>
          <p:nvPr/>
        </p:nvPicPr>
        <p:blipFill>
          <a:blip r:embed="rId3"/>
          <a:stretch>
            <a:fillRect/>
          </a:stretch>
        </p:blipFill>
        <p:spPr>
          <a:xfrm>
            <a:off x="4343400" y="3962400"/>
            <a:ext cx="3753940" cy="2514600"/>
          </a:xfrm>
          <a:prstGeom prst="rect">
            <a:avLst/>
          </a:prstGeom>
        </p:spPr>
      </p:pic>
    </p:spTree>
    <p:extLst>
      <p:ext uri="{BB962C8B-B14F-4D97-AF65-F5344CB8AC3E}">
        <p14:creationId xmlns:p14="http://schemas.microsoft.com/office/powerpoint/2010/main" val="269866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Объект 1"/>
              <p:cNvSpPr>
                <a:spLocks noGrp="1"/>
              </p:cNvSpPr>
              <p:nvPr>
                <p:ph idx="1"/>
              </p:nvPr>
            </p:nvSpPr>
            <p:spPr>
              <a:xfrm>
                <a:off x="381000" y="609600"/>
                <a:ext cx="8229600" cy="4525963"/>
              </a:xfrm>
            </p:spPr>
            <p:txBody>
              <a:bodyPr>
                <a:normAutofit/>
              </a:bodyPr>
              <a:lstStyle/>
              <a:p>
                <a:r>
                  <a:rPr lang="en-US" dirty="0" smtClean="0"/>
                  <a:t>Determinant of a matrix can be calculated as</a:t>
                </a:r>
              </a:p>
              <a:p>
                <a:endParaRPr lang="en-US" dirty="0"/>
              </a:p>
              <a:p>
                <a:endParaRPr lang="en-US" dirty="0" smtClean="0"/>
              </a:p>
              <a:p>
                <a:endParaRPr lang="en-US" dirty="0"/>
              </a:p>
              <a:p>
                <a:endParaRPr lang="en-US" dirty="0" smtClean="0"/>
              </a:p>
              <a:p>
                <a:pPr marL="109728" indent="0">
                  <a:buNone/>
                </a:pPr>
                <a:r>
                  <a:rPr lang="en-US" b="1" i="1" dirty="0" smtClean="0"/>
                  <a:t>Example 1.</a:t>
                </a:r>
                <a:r>
                  <a:rPr lang="en-US" dirty="0" smtClean="0"/>
                  <a:t> Calculate the determinant of a matrix:</a:t>
                </a:r>
              </a:p>
              <a:p>
                <a:pPr marL="109728" indent="0">
                  <a:buNone/>
                </a:pPr>
                <a14:m>
                  <m:oMathPara xmlns:m="http://schemas.openxmlformats.org/officeDocument/2006/math">
                    <m:oMathParaPr>
                      <m:jc m:val="centerGroup"/>
                    </m:oMathParaPr>
                    <m:oMath xmlns:m="http://schemas.openxmlformats.org/officeDocument/2006/math">
                      <m:r>
                        <a:rPr lang="en-US" sz="2400" i="1">
                          <a:latin typeface="Cambria Math"/>
                        </a:rPr>
                        <m:t>𝐴</m:t>
                      </m:r>
                      <m:r>
                        <a:rPr lang="en-US" sz="2400" i="1">
                          <a:latin typeface="Cambria Math"/>
                        </a:rPr>
                        <m:t>=</m:t>
                      </m:r>
                      <m:d>
                        <m:dPr>
                          <m:ctrlPr>
                            <a:rPr lang="ru-RU" sz="2400" i="1">
                              <a:latin typeface="Cambria Math" panose="02040503050406030204" pitchFamily="18" charset="0"/>
                            </a:rPr>
                          </m:ctrlPr>
                        </m:dPr>
                        <m:e>
                          <m:m>
                            <m:mPr>
                              <m:mcs>
                                <m:mc>
                                  <m:mcPr>
                                    <m:count m:val="3"/>
                                    <m:mcJc m:val="center"/>
                                  </m:mcPr>
                                </m:mc>
                              </m:mcs>
                              <m:ctrlPr>
                                <a:rPr lang="ru-RU" sz="2400" i="1">
                                  <a:latin typeface="Cambria Math" panose="02040503050406030204" pitchFamily="18" charset="0"/>
                                </a:rPr>
                              </m:ctrlPr>
                            </m:mPr>
                            <m:mr>
                              <m:e>
                                <m:r>
                                  <m:rPr>
                                    <m:brk m:alnAt="7"/>
                                  </m:rPr>
                                  <a:rPr lang="en-US" sz="2400" b="0" i="1" smtClean="0">
                                    <a:latin typeface="Cambria Math" panose="02040503050406030204" pitchFamily="18" charset="0"/>
                                  </a:rPr>
                                  <m:t>2</m:t>
                                </m:r>
                              </m:e>
                              <m:e>
                                <m:r>
                                  <a:rPr lang="en-US" sz="2400" b="0" i="1" smtClean="0">
                                    <a:latin typeface="Cambria Math" panose="02040503050406030204" pitchFamily="18" charset="0"/>
                                  </a:rPr>
                                  <m:t>3</m:t>
                                </m:r>
                              </m:e>
                              <m:e>
                                <m:r>
                                  <a:rPr lang="en-US" sz="2400" b="0" i="1" smtClean="0">
                                    <a:latin typeface="Cambria Math" panose="02040503050406030204" pitchFamily="18" charset="0"/>
                                  </a:rPr>
                                  <m:t>5</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4</m:t>
                                </m:r>
                              </m:e>
                              <m:e>
                                <m:r>
                                  <a:rPr lang="en-US" sz="2400" b="0" i="1" smtClean="0">
                                    <a:latin typeface="Cambria Math" panose="02040503050406030204" pitchFamily="18" charset="0"/>
                                  </a:rPr>
                                  <m:t>6</m:t>
                                </m:r>
                              </m:e>
                            </m:mr>
                            <m:mr>
                              <m:e>
                                <m:r>
                                  <a:rPr lang="en-US" sz="2400" b="0" i="1" smtClean="0">
                                    <a:latin typeface="Cambria Math" panose="02040503050406030204" pitchFamily="18" charset="0"/>
                                  </a:rPr>
                                  <m:t>3</m:t>
                                </m:r>
                              </m:e>
                              <m:e>
                                <m:r>
                                  <a:rPr lang="en-US" sz="2400" b="0" i="1" smtClean="0">
                                    <a:latin typeface="Cambria Math" panose="02040503050406030204" pitchFamily="18" charset="0"/>
                                  </a:rPr>
                                  <m:t>−2</m:t>
                                </m:r>
                              </m:e>
                              <m:e>
                                <m:r>
                                  <a:rPr lang="en-US" sz="2400" b="0" i="1" smtClean="0">
                                    <a:latin typeface="Cambria Math" panose="02040503050406030204" pitchFamily="18" charset="0"/>
                                  </a:rPr>
                                  <m:t>7</m:t>
                                </m:r>
                              </m:e>
                            </m:mr>
                          </m:m>
                        </m:e>
                      </m:d>
                    </m:oMath>
                  </m:oMathPara>
                </a14:m>
                <a:endParaRPr lang="en-US" sz="2400" dirty="0" smtClean="0"/>
              </a:p>
              <a:p>
                <a:endParaRPr lang="ru-RU" dirty="0"/>
              </a:p>
            </p:txBody>
          </p:sp>
        </mc:Choice>
        <mc:Fallback xmlns="">
          <p:sp>
            <p:nvSpPr>
              <p:cNvPr id="2" name="Объект 1"/>
              <p:cNvSpPr>
                <a:spLocks noGrp="1" noRot="1" noChangeAspect="1" noMove="1" noResize="1" noEditPoints="1" noAdjustHandles="1" noChangeArrowheads="1" noChangeShapeType="1" noTextEdit="1"/>
              </p:cNvSpPr>
              <p:nvPr>
                <p:ph idx="1"/>
              </p:nvPr>
            </p:nvSpPr>
            <p:spPr>
              <a:xfrm>
                <a:off x="381000" y="609600"/>
                <a:ext cx="8229600" cy="4525963"/>
              </a:xfrm>
              <a:blipFill rotWithShape="0">
                <a:blip r:embed="rId2"/>
                <a:stretch>
                  <a:fillRect l="-74" t="-1348"/>
                </a:stretch>
              </a:blipFill>
            </p:spPr>
            <p:txBody>
              <a:bodyPr/>
              <a:lstStyle/>
              <a:p>
                <a:r>
                  <a:rPr lang="ru-RU">
                    <a:noFill/>
                  </a:rPr>
                  <a:t> </a:t>
                </a:r>
              </a:p>
            </p:txBody>
          </p:sp>
        </mc:Fallback>
      </mc:AlternateContent>
      <p:pic>
        <p:nvPicPr>
          <p:cNvPr id="6" name="Рисунок 5"/>
          <p:cNvPicPr>
            <a:picLocks noChangeAspect="1"/>
          </p:cNvPicPr>
          <p:nvPr/>
        </p:nvPicPr>
        <p:blipFill>
          <a:blip r:embed="rId3"/>
          <a:stretch>
            <a:fillRect/>
          </a:stretch>
        </p:blipFill>
        <p:spPr>
          <a:xfrm>
            <a:off x="990599" y="1219200"/>
            <a:ext cx="7661945" cy="1600200"/>
          </a:xfrm>
          <a:prstGeom prst="rect">
            <a:avLst/>
          </a:prstGeom>
        </p:spPr>
      </p:pic>
    </p:spTree>
    <p:extLst>
      <p:ext uri="{BB962C8B-B14F-4D97-AF65-F5344CB8AC3E}">
        <p14:creationId xmlns:p14="http://schemas.microsoft.com/office/powerpoint/2010/main" val="46450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Объект 1"/>
              <p:cNvSpPr>
                <a:spLocks noGrp="1"/>
              </p:cNvSpPr>
              <p:nvPr>
                <p:ph idx="1"/>
              </p:nvPr>
            </p:nvSpPr>
            <p:spPr>
              <a:xfrm>
                <a:off x="304800" y="609600"/>
                <a:ext cx="8229600" cy="4525963"/>
              </a:xfrm>
            </p:spPr>
            <p:txBody>
              <a:bodyPr/>
              <a:lstStyle/>
              <a:p>
                <a:r>
                  <a:rPr lang="en-US" b="1" i="1" dirty="0" smtClean="0"/>
                  <a:t>Example 2.</a:t>
                </a:r>
                <a:r>
                  <a:rPr lang="en-US" dirty="0" smtClean="0"/>
                  <a:t> Evaluate the determinant</a:t>
                </a:r>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d>
                      <m:dPr>
                        <m:begChr m:val="|"/>
                        <m:endChr m:val="|"/>
                        <m:ctrlPr>
                          <a:rPr lang="ru-RU" i="1" smtClean="0">
                            <a:latin typeface="Cambria Math" panose="02040503050406030204" pitchFamily="18" charset="0"/>
                          </a:rPr>
                        </m:ctrlPr>
                      </m:dPr>
                      <m:e>
                        <m:m>
                          <m:mPr>
                            <m:mcs>
                              <m:mc>
                                <m:mcPr>
                                  <m:count m:val="3"/>
                                  <m:mcJc m:val="center"/>
                                </m:mcPr>
                              </m:mc>
                            </m:mcs>
                            <m:ctrlPr>
                              <a:rPr lang="ru-RU" i="1" smtClean="0">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3</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m:t>
                              </m:r>
                            </m:e>
                          </m:mr>
                          <m:mr>
                            <m:e>
                              <m:r>
                                <a:rPr lang="en-US" b="0" i="1" smtClean="0">
                                  <a:latin typeface="Cambria Math" panose="02040503050406030204" pitchFamily="18" charset="0"/>
                                </a:rPr>
                                <m:t>5</m:t>
                              </m:r>
                            </m:e>
                            <m:e>
                              <m:r>
                                <a:rPr lang="en-US" b="0" i="1" smtClean="0">
                                  <a:latin typeface="Cambria Math" panose="02040503050406030204" pitchFamily="18" charset="0"/>
                                </a:rPr>
                                <m:t>3</m:t>
                              </m:r>
                            </m:e>
                            <m:e>
                              <m:r>
                                <a:rPr lang="en-US" b="0" i="1" smtClean="0">
                                  <a:latin typeface="Cambria Math" panose="02040503050406030204" pitchFamily="18" charset="0"/>
                                </a:rPr>
                                <m:t>0</m:t>
                              </m:r>
                            </m:e>
                          </m:mr>
                        </m:m>
                      </m:e>
                    </m:d>
                  </m:oMath>
                </a14:m>
                <a:endParaRPr lang="en-US" dirty="0" smtClean="0"/>
              </a:p>
              <a:p>
                <a:endParaRPr lang="en-US" dirty="0"/>
              </a:p>
              <a:p>
                <a:endParaRPr lang="en-US" dirty="0" smtClean="0"/>
              </a:p>
              <a:p>
                <a14:m>
                  <m:oMath xmlns:m="http://schemas.openxmlformats.org/officeDocument/2006/math">
                    <m:r>
                      <a:rPr lang="en-US" b="0" i="1" smtClean="0">
                        <a:latin typeface="Cambria Math" panose="02040503050406030204" pitchFamily="18" charset="0"/>
                      </a:rPr>
                      <m:t>𝑏</m:t>
                    </m:r>
                    <m:r>
                      <a:rPr lang="en-US" i="1">
                        <a:latin typeface="Cambria Math" panose="02040503050406030204" pitchFamily="18" charset="0"/>
                      </a:rPr>
                      <m:t>) </m:t>
                    </m:r>
                    <m:d>
                      <m:dPr>
                        <m:begChr m:val="|"/>
                        <m:endChr m:val="|"/>
                        <m:ctrlPr>
                          <a:rPr lang="ru-RU" i="1">
                            <a:latin typeface="Cambria Math" panose="02040503050406030204" pitchFamily="18" charset="0"/>
                          </a:rPr>
                        </m:ctrlPr>
                      </m:dPr>
                      <m:e>
                        <m:m>
                          <m:mPr>
                            <m:mcs>
                              <m:mc>
                                <m:mcPr>
                                  <m:count m:val="3"/>
                                  <m:mcJc m:val="center"/>
                                </m:mcPr>
                              </m:mc>
                            </m:mcs>
                            <m:ctrlPr>
                              <a:rPr lang="ru-RU"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6</m:t>
                              </m:r>
                            </m:e>
                            <m:e>
                              <m:r>
                                <a:rPr lang="en-US" b="0" i="1" smtClean="0">
                                  <a:latin typeface="Cambria Math" panose="02040503050406030204" pitchFamily="18" charset="0"/>
                                </a:rPr>
                                <m:t>−6</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i="1">
                                  <a:latin typeface="Cambria Math" panose="02040503050406030204" pitchFamily="18" charset="0"/>
                                </a:rPr>
                                <m:t>−5</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i="1">
                                  <a:latin typeface="Cambria Math" panose="02040503050406030204" pitchFamily="18" charset="0"/>
                                </a:rPr>
                                <m:t>3</m:t>
                              </m:r>
                            </m:e>
                            <m:e>
                              <m:r>
                                <a:rPr lang="en-US" b="0" i="1" smtClean="0">
                                  <a:latin typeface="Cambria Math" panose="02040503050406030204" pitchFamily="18" charset="0"/>
                                </a:rPr>
                                <m:t>−3</m:t>
                              </m:r>
                            </m:e>
                          </m:mr>
                        </m:m>
                      </m:e>
                    </m:d>
                  </m:oMath>
                </a14:m>
                <a:endParaRPr lang="en-US" dirty="0" smtClean="0"/>
              </a:p>
              <a:p>
                <a:endParaRPr lang="en-US" dirty="0"/>
              </a:p>
              <a:p>
                <a:endParaRPr lang="ru-RU" dirty="0"/>
              </a:p>
            </p:txBody>
          </p:sp>
        </mc:Choice>
        <mc:Fallback xmlns="">
          <p:sp>
            <p:nvSpPr>
              <p:cNvPr id="2" name="Объект 1"/>
              <p:cNvSpPr>
                <a:spLocks noGrp="1" noRot="1" noChangeAspect="1" noMove="1" noResize="1" noEditPoints="1" noAdjustHandles="1" noChangeArrowheads="1" noChangeShapeType="1" noTextEdit="1"/>
              </p:cNvSpPr>
              <p:nvPr>
                <p:ph idx="1"/>
              </p:nvPr>
            </p:nvSpPr>
            <p:spPr>
              <a:xfrm>
                <a:off x="304800" y="609600"/>
                <a:ext cx="8229600" cy="4525963"/>
              </a:xfrm>
              <a:blipFill rotWithShape="0">
                <a:blip r:embed="rId2"/>
                <a:stretch>
                  <a:fillRect t="-1348"/>
                </a:stretch>
              </a:blipFill>
            </p:spPr>
            <p:txBody>
              <a:bodyPr/>
              <a:lstStyle/>
              <a:p>
                <a:r>
                  <a:rPr lang="ru-RU">
                    <a:noFill/>
                  </a:rPr>
                  <a:t> </a:t>
                </a:r>
              </a:p>
            </p:txBody>
          </p:sp>
        </mc:Fallback>
      </mc:AlternateContent>
    </p:spTree>
    <p:extLst>
      <p:ext uri="{BB962C8B-B14F-4D97-AF65-F5344CB8AC3E}">
        <p14:creationId xmlns:p14="http://schemas.microsoft.com/office/powerpoint/2010/main" val="2252588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TotalTime>
  <Words>313</Words>
  <Application>Microsoft Office PowerPoint</Application>
  <PresentationFormat>Экран (4:3)</PresentationFormat>
  <Paragraphs>60</Paragraphs>
  <Slides>14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Cambria Math</vt:lpstr>
      <vt:lpstr>Lucida Sans Unicode</vt:lpstr>
      <vt:lpstr>Times New Roman</vt:lpstr>
      <vt:lpstr>Verdana</vt:lpstr>
      <vt:lpstr>Wingdings 2</vt:lpstr>
      <vt:lpstr>Wingdings 3</vt:lpstr>
      <vt:lpstr>Concourse</vt:lpstr>
      <vt:lpstr>Linear Algebra</vt:lpstr>
      <vt:lpstr>  The Determinant of a Matrix </vt:lpstr>
      <vt:lpstr>Презентация PowerPoint</vt:lpstr>
      <vt:lpstr>Презентация PowerPoint</vt:lpstr>
      <vt:lpstr>Презентация PowerPoint</vt:lpstr>
      <vt:lpstr>Презентация PowerPoint</vt:lpstr>
      <vt:lpstr> Determinant of a 3 × 3 matrix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- 1</dc:title>
  <dc:creator>User</dc:creator>
  <cp:lastModifiedBy>Hp</cp:lastModifiedBy>
  <cp:revision>30</cp:revision>
  <dcterms:created xsi:type="dcterms:W3CDTF">2014-10-29T08:12:01Z</dcterms:created>
  <dcterms:modified xsi:type="dcterms:W3CDTF">2021-02-22T18:45:35Z</dcterms:modified>
</cp:coreProperties>
</file>