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79" r:id="rId4"/>
    <p:sldId id="267" r:id="rId5"/>
    <p:sldId id="268" r:id="rId6"/>
    <p:sldId id="269" r:id="rId7"/>
    <p:sldId id="271" r:id="rId8"/>
    <p:sldId id="273" r:id="rId9"/>
    <p:sldId id="272" r:id="rId10"/>
    <p:sldId id="274" r:id="rId11"/>
    <p:sldId id="27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F50749-0CF6-4EBC-9D5E-94CED9AD2EE7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8E94C2-D335-4EA0-888C-0449428539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2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7. </a:t>
                </a:r>
                <a:r>
                  <a:rPr lang="en-US" dirty="0"/>
                  <a:t>Solve the system of </a:t>
                </a:r>
                <a:r>
                  <a:rPr lang="en-US" dirty="0" smtClean="0"/>
                  <a:t>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=20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=−5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−4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=30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 smtClean="0"/>
                  <a:t>Example 8.</a:t>
                </a:r>
                <a:r>
                  <a:rPr lang="en-US" dirty="0" smtClean="0"/>
                  <a:t> </a:t>
                </a:r>
                <a:r>
                  <a:rPr lang="en-US" dirty="0"/>
                  <a:t>Use </a:t>
                </a:r>
                <a:r>
                  <a:rPr lang="en-US" dirty="0" smtClean="0"/>
                  <a:t>Cramer’s Rule </a:t>
                </a:r>
                <a:r>
                  <a:rPr lang="en-US" dirty="0"/>
                  <a:t>to </a:t>
                </a:r>
                <a:r>
                  <a:rPr lang="en-US" dirty="0" smtClean="0"/>
                  <a:t>solve 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Example </a:t>
                </a:r>
                <a:r>
                  <a:rPr lang="en-US" b="1" i="1" dirty="0"/>
                  <a:t>9</a:t>
                </a:r>
                <a:r>
                  <a:rPr lang="en-US" b="1" i="1" dirty="0" smtClean="0"/>
                  <a:t>.</a:t>
                </a:r>
                <a:r>
                  <a:rPr lang="en-US" dirty="0" smtClean="0"/>
                  <a:t> Solve 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  <a:blipFill rotWithShape="1"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1. Determinant </a:t>
                </a:r>
                <a:r>
                  <a:rPr lang="en-US" dirty="0"/>
                  <a:t>evaluated across any row or column is same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2. If </a:t>
                </a:r>
                <a:r>
                  <a:rPr lang="en-US" dirty="0"/>
                  <a:t>all the elements of a row (or column) are </a:t>
                </a:r>
                <a:r>
                  <a:rPr lang="en-US" dirty="0" err="1"/>
                  <a:t>zeros</a:t>
                </a:r>
                <a:r>
                  <a:rPr lang="en-US" dirty="0"/>
                  <a:t>, then the value of the determinant is zero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3. </a:t>
                </a:r>
                <a:r>
                  <a:rPr lang="en-US" dirty="0"/>
                  <a:t>Determinant of a Identity </a:t>
                </a:r>
                <a:r>
                  <a:rPr lang="en-US" dirty="0" smtClean="0"/>
                  <a:t>matrix is 1.</a:t>
                </a:r>
              </a:p>
              <a:p>
                <a:r>
                  <a:rPr lang="en-US" dirty="0" smtClean="0"/>
                  <a:t>4. </a:t>
                </a:r>
                <a:r>
                  <a:rPr lang="en-US" dirty="0"/>
                  <a:t>If rows and columns are interchanged then value of determinant remains same (value does not change</a:t>
                </a:r>
                <a:r>
                  <a:rPr lang="en-US" dirty="0" smtClean="0"/>
                  <a:t>).Therefore,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58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5. If </a:t>
            </a:r>
            <a:r>
              <a:rPr lang="en-US" dirty="0"/>
              <a:t>any two row (or two column) of a determinant are interchanged the value of the determinant is multiplied by </a:t>
            </a:r>
            <a:r>
              <a:rPr lang="en-US" dirty="0" smtClean="0"/>
              <a:t>(-1).</a:t>
            </a:r>
          </a:p>
          <a:p>
            <a:r>
              <a:rPr lang="en-US" dirty="0" smtClean="0"/>
              <a:t>6. If </a:t>
            </a:r>
            <a:r>
              <a:rPr lang="en-US" dirty="0"/>
              <a:t>all elements of a row (or column) of a determinant are multiplied by some scalar number k, the value of the new determinant is k times of the given determinant. </a:t>
            </a:r>
            <a:endParaRPr lang="en-US" dirty="0" smtClean="0"/>
          </a:p>
          <a:p>
            <a:r>
              <a:rPr lang="en-US" dirty="0" smtClean="0"/>
              <a:t>7. </a:t>
            </a:r>
            <a:r>
              <a:rPr lang="en-US" dirty="0"/>
              <a:t>If the all elements of a row (or column) are proportional (identical) to the elements of some other row (or column), then the determinant is zero.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4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the system of equations</a:t>
                </a:r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Cramer’s </a:t>
            </a:r>
            <a:r>
              <a:rPr lang="en-US" dirty="0"/>
              <a:t>Rule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83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This system can be written in matrix form 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 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77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Cramer’s rule </a:t>
                </a:r>
                <a:r>
                  <a:rPr lang="en-US" dirty="0"/>
                  <a:t>provides a method of solving the system by using determinants.</a:t>
                </a:r>
                <a:endParaRPr lang="ru-RU" dirty="0"/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∆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,</m:t>
                    </m:r>
                  </m:oMath>
                </a14:m>
                <a:endParaRPr lang="ru-RU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matrix formed by replacing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th </a:t>
                </a:r>
                <a:r>
                  <a:rPr lang="en-US" dirty="0"/>
                  <a:t>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with the column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4.</a:t>
                </a:r>
                <a:r>
                  <a:rPr lang="en-US" dirty="0" smtClean="0"/>
                  <a:t> </a:t>
                </a:r>
                <a:r>
                  <a:rPr lang="en-US" dirty="0"/>
                  <a:t>Solve the system of equations</a:t>
                </a:r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=80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=80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8229600" cy="5105400"/>
              </a:xfrm>
              <a:blipFill rotWithShape="1">
                <a:blip r:embed="rId2"/>
                <a:stretch>
                  <a:fillRect t="-1074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5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</a:t>
                </a:r>
                <a:r>
                  <a:rPr lang="en-US" b="1" i="1" dirty="0"/>
                  <a:t>5</a:t>
                </a:r>
                <a:r>
                  <a:rPr lang="en-US" b="1" i="1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/>
                  <a:t>Use </a:t>
                </a:r>
                <a:r>
                  <a:rPr lang="en-US" dirty="0" smtClean="0"/>
                  <a:t>Cramer’s Rule </a:t>
                </a:r>
                <a:r>
                  <a:rPr lang="en-US" dirty="0"/>
                  <a:t>to solve the following system of linear </a:t>
                </a:r>
                <a:r>
                  <a:rPr lang="en-US" dirty="0" smtClean="0"/>
                  <a:t>equations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               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4525963"/>
              </a:xfrm>
              <a:blipFill rotWithShape="1"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20688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6.</a:t>
                </a:r>
                <a:r>
                  <a:rPr lang="en-US" dirty="0" smtClean="0"/>
                  <a:t> Solve the system of equations using Cramer’s Rule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=−10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20688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7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Systems with </a:t>
                </a:r>
                <a:r>
                  <a:rPr lang="en-US" b="1" i="1" dirty="0" err="1" smtClean="0"/>
                  <a:t>nonunique</a:t>
                </a:r>
                <a:r>
                  <a:rPr lang="en-US" b="1" i="1" dirty="0" smtClean="0"/>
                  <a:t> solutions</a:t>
                </a:r>
              </a:p>
              <a:p>
                <a:r>
                  <a:rPr lang="en-US" dirty="0" smtClean="0"/>
                  <a:t>It is also possible for a system of linear equations to have an infinite number of solutions or no solution at all.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 , then the system has infinitely many solutions.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there is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 , then the system doesn’t have solutions.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4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206</Words>
  <Application>Microsoft Office PowerPoint</Application>
  <PresentationFormat>Экран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Linear Algebra</vt:lpstr>
      <vt:lpstr>Properties of determinants</vt:lpstr>
      <vt:lpstr>Презентация PowerPoint</vt:lpstr>
      <vt:lpstr> Cramer’s Rule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30</cp:revision>
  <dcterms:created xsi:type="dcterms:W3CDTF">2014-10-29T08:12:01Z</dcterms:created>
  <dcterms:modified xsi:type="dcterms:W3CDTF">2021-02-21T20:02:28Z</dcterms:modified>
</cp:coreProperties>
</file>