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69" r:id="rId5"/>
    <p:sldId id="259" r:id="rId6"/>
    <p:sldId id="268" r:id="rId7"/>
    <p:sldId id="260" r:id="rId8"/>
    <p:sldId id="261" r:id="rId9"/>
    <p:sldId id="263" r:id="rId10"/>
    <p:sldId id="272" r:id="rId11"/>
    <p:sldId id="273" r:id="rId12"/>
    <p:sldId id="270" r:id="rId13"/>
    <p:sldId id="271" r:id="rId14"/>
    <p:sldId id="264" r:id="rId15"/>
    <p:sldId id="274" r:id="rId16"/>
    <p:sldId id="275" r:id="rId17"/>
    <p:sldId id="265" r:id="rId18"/>
    <p:sldId id="266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F2581B-297A-4066-8D1F-70F09008CD69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5331EB-F2E7-46F3-8927-52D141A2333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Times New Roman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1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Gauss-Jordan method</a:t>
            </a:r>
          </a:p>
          <a:p>
            <a:r>
              <a:rPr lang="en-US" b="1" dirty="0"/>
              <a:t>Steps to find the </a:t>
            </a:r>
            <a:r>
              <a:rPr lang="en-US" b="1" dirty="0" smtClean="0"/>
              <a:t>inverse of a matrix </a:t>
            </a:r>
          </a:p>
          <a:p>
            <a:r>
              <a:rPr lang="en-US" b="1" dirty="0" smtClean="0"/>
              <a:t>using</a:t>
            </a:r>
            <a:r>
              <a:rPr lang="en-US" b="1" dirty="0"/>
              <a:t> Gauss-Jordan method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1.Set </a:t>
            </a:r>
            <a:r>
              <a:rPr lang="en-US" dirty="0"/>
              <a:t>up the given matrix with the identity matrix as the form </a:t>
            </a:r>
            <a:r>
              <a:rPr lang="en-US" dirty="0" smtClean="0"/>
              <a:t>of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2.Transforming </a:t>
            </a:r>
            <a:r>
              <a:rPr lang="en-US" dirty="0"/>
              <a:t>the left Matrix into the identical matrix follow the rules of Row operations.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inverse of a matrix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352800"/>
            <a:ext cx="2914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8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5. </a:t>
            </a:r>
            <a:r>
              <a:rPr lang="en-US" dirty="0" smtClean="0"/>
              <a:t>Find the inverse of a matrix by using Gauss-Jordan method: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1650206" cy="1066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828800"/>
            <a:ext cx="2124149" cy="13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The matrix inverse can be used to find the solution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. It is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  if and only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𝑑𝑒𝑡𝐴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525963"/>
              </a:xfrm>
              <a:blipFill rotWithShape="0">
                <a:blip r:embed="rId2"/>
                <a:stretch>
                  <a:fillRect t="-1348" r="-2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563812"/>
            <a:ext cx="7893581" cy="29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0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66800"/>
            <a:ext cx="7286625" cy="552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02" y="1619250"/>
            <a:ext cx="706001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0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6.</a:t>
                </a:r>
                <a:r>
                  <a:rPr lang="en-US" dirty="0" smtClean="0"/>
                  <a:t> Solve the system of equations using the inverse matrix: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=7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9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7.</a:t>
                </a:r>
                <a:r>
                  <a:rPr lang="en-US" dirty="0" smtClean="0"/>
                  <a:t> Given a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Example 8. </a:t>
                </a:r>
                <a:r>
                  <a:rPr lang="en-US" dirty="0" smtClean="0"/>
                  <a:t>Given a matrices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3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9.</a:t>
            </a:r>
            <a:r>
              <a:rPr lang="en-US" dirty="0" smtClean="0"/>
              <a:t> Find a matrix A, if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9" y="1143000"/>
            <a:ext cx="330081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7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82296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 smtClean="0"/>
                  <a:t> is the matrix of cofactors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l-GR" b="0" i="1" smtClean="0">
                            <a:latin typeface="Cambria Math"/>
                            <a:ea typeface="Cambria Math"/>
                          </a:rPr>
                          <m:t>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𝑀𝑖𝑛𝑜𝑟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b="1" i="1" dirty="0" smtClean="0"/>
                  <a:t>Example 10.</a:t>
                </a:r>
                <a:r>
                  <a:rPr lang="en-US" dirty="0" smtClean="0"/>
                  <a:t> Find the inverse of a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8229600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2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76672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Example 11.</a:t>
                </a:r>
                <a:r>
                  <a:rPr lang="en-US" dirty="0" smtClean="0"/>
                  <a:t> </a:t>
                </a:r>
                <a:r>
                  <a:rPr lang="en-US" dirty="0"/>
                  <a:t>Use </a:t>
                </a:r>
                <a:r>
                  <a:rPr lang="en-US" dirty="0" smtClean="0"/>
                  <a:t>inverse matrix </a:t>
                </a:r>
                <a:r>
                  <a:rPr lang="en-US" dirty="0"/>
                  <a:t>to solve the following system of linear </a:t>
                </a:r>
                <a:r>
                  <a:rPr lang="en-US" dirty="0" smtClean="0"/>
                  <a:t>equations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                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6672"/>
                <a:ext cx="8229600" cy="4525963"/>
              </a:xfrm>
              <a:blipFill rotWithShape="0">
                <a:blip r:embed="rId2"/>
                <a:stretch>
                  <a:fillRect t="-1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7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6858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12.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are 2x2 matrices. Matrices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given by: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685800"/>
                <a:ext cx="8229600" cy="4525963"/>
              </a:xfrm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76400"/>
            <a:ext cx="486075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97" y="1752600"/>
            <a:ext cx="7640053" cy="2286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The </a:t>
            </a:r>
            <a:r>
              <a:rPr lang="en-US" i="1" dirty="0"/>
              <a:t>Inverse of a Matrix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86200"/>
            <a:ext cx="588476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5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13. </a:t>
                </a:r>
                <a:r>
                  <a:rPr lang="en-US" dirty="0" smtClean="0"/>
                  <a:t>Find such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for which the matrix below is invertible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229600" cy="4525963"/>
              </a:xfrm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2" y="1948656"/>
            <a:ext cx="2494967" cy="14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6858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14. </a:t>
                </a:r>
                <a:r>
                  <a:rPr lang="en-US" dirty="0" smtClean="0"/>
                  <a:t>The 3 x3 matrix </a:t>
                </a:r>
                <a:r>
                  <a:rPr lang="en-US" dirty="0"/>
                  <a:t>A is given in terms of a constant k below.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Show that A has an inverse for all values of k .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685800"/>
                <a:ext cx="8229600" cy="4525963"/>
              </a:xfrm>
              <a:blipFill rotWithShape="0">
                <a:blip r:embed="rId2"/>
                <a:stretch>
                  <a:fillRect t="-1348" r="-1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065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858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15. </a:t>
                </a:r>
                <a:r>
                  <a:rPr lang="en-US" dirty="0" smtClean="0"/>
                  <a:t>The 3 x3 </a:t>
                </a:r>
                <a:r>
                  <a:rPr lang="en-US" dirty="0"/>
                  <a:t>matrix A is given below. The matrix A is non singular.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a)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b) Show clearly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858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2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620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i="1" dirty="0" smtClean="0"/>
                  <a:t>Example 16. </a:t>
                </a:r>
                <a:r>
                  <a:rPr lang="en-US" dirty="0" smtClean="0"/>
                  <a:t>a) For what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is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singular ?</a:t>
                </a:r>
                <a:endParaRPr lang="en-US" dirty="0"/>
              </a:p>
              <a:p>
                <a:r>
                  <a:rPr lang="en-US" dirty="0" smtClean="0"/>
                  <a:t>b)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obtain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such that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62000"/>
                <a:ext cx="8229600" cy="4876800"/>
              </a:xfrm>
              <a:blipFill rotWithShape="0">
                <a:blip r:embed="rId2"/>
                <a:stretch>
                  <a:fillRect t="-1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34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/>
                  <a:t>Not all matrices have an inverse!</a:t>
                </a:r>
                <a:endParaRPr lang="ru-RU" dirty="0"/>
              </a:p>
              <a:p>
                <a:pPr lvl="0"/>
                <a:r>
                  <a:rPr lang="en-US" dirty="0"/>
                  <a:t>To find the inverse of a 2 x 2 matrix, first find the determinant.</a:t>
                </a:r>
                <a:endParaRPr lang="ru-RU" dirty="0"/>
              </a:p>
              <a:p>
                <a:r>
                  <a:rPr lang="en-US" b="1" i="1" dirty="0"/>
                  <a:t>If the determinant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∆=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b="1" i="1" dirty="0"/>
                  <a:t>, the inverse does not exist!</a:t>
                </a:r>
                <a:endParaRPr lang="ru-RU" dirty="0"/>
              </a:p>
              <a:p>
                <a:r>
                  <a:rPr lang="en-US" dirty="0"/>
                  <a:t>The inverse matrix only exists when A is non-singular. That is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det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)≠0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square matrix, then the inverse matrix (if it exists)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:endParaRPr lang="ru-R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/>
                  <a:t> is the identity matrix.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The </a:t>
            </a:r>
            <a:r>
              <a:rPr lang="en-US" b="1" i="1" dirty="0"/>
              <a:t>Inverse of a Matrix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6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6858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you multiply a matrix and its inverse, you get the identity matrix. Let’s consider the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Its inverse will be </a:t>
                </a:r>
                <a:endParaRPr lang="az-Cyrl-AZ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6−5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en-US" dirty="0"/>
                  <a:t>If we multiply the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and its inverse, we obtain:</a:t>
                </a:r>
                <a:endParaRPr lang="ru-R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r>
                  <a:rPr lang="en-US" dirty="0"/>
                  <a:t>By the same way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685800"/>
                <a:ext cx="8229600" cy="5105400"/>
              </a:xfrm>
              <a:blipFill rotWithShape="0">
                <a:blip r:embed="rId2"/>
                <a:stretch>
                  <a:fillRect t="-1792" r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1.</a:t>
            </a:r>
            <a:r>
              <a:rPr lang="en-US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85800"/>
            <a:ext cx="5667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2.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914400"/>
            <a:ext cx="5829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5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/>
                  <a:t>Further properties of the inverse matrix: </a:t>
                </a:r>
                <a:endParaRPr lang="ru-RU" dirty="0"/>
              </a:p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ru-RU" dirty="0"/>
              </a:p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𝝀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𝝀</m:t>
                        </m:r>
                      </m:den>
                    </m:f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en-US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en-US" dirty="0"/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</m:oMath>
                </a14:m>
                <a:r>
                  <a:rPr lang="en-US" dirty="0"/>
                  <a:t> is a non-zero number. </a:t>
                </a:r>
                <a:endParaRPr lang="ru-RU" dirty="0"/>
              </a:p>
              <a:p>
                <a:r>
                  <a:rPr lang="en-US" b="1" i="1" dirty="0"/>
                  <a:t>The inverse of a 1 × 1 matrix</a:t>
                </a:r>
                <a:endParaRPr lang="ru-RU" dirty="0"/>
              </a:p>
              <a:p>
                <a:r>
                  <a:rPr lang="en-US" dirty="0"/>
                  <a:t>If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 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4800600"/>
              </a:xfrm>
              <a:blipFill rotWithShape="1">
                <a:blip r:embed="rId2"/>
                <a:stretch>
                  <a:fillRect l="-1481" t="-3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2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096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/>
                  <a:t>The inverse of a 2 × 2 matrix</a:t>
                </a:r>
                <a:endParaRPr lang="ru-RU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𝑑𝑒𝑡𝐴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𝑎𝑑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𝑏𝑐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 then </a:t>
                </a:r>
                <a:endParaRPr lang="ru-R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𝑎𝑑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𝑏𝑐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r>
                  <a:rPr lang="en-US" b="1" i="1" dirty="0"/>
                  <a:t>Example 3</a:t>
                </a:r>
                <a:r>
                  <a:rPr lang="en-US" b="1" i="1" dirty="0" smtClean="0"/>
                  <a:t>.</a:t>
                </a:r>
                <a:r>
                  <a:rPr lang="en-US" dirty="0" smtClean="0"/>
                  <a:t> </a:t>
                </a:r>
                <a:r>
                  <a:rPr lang="en-US" dirty="0"/>
                  <a:t>Find the inverse matrix for  </a:t>
                </a:r>
                <a:endParaRPr lang="az-Cyrl-AZ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096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9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4.</a:t>
                </a:r>
                <a:r>
                  <a:rPr lang="en-US" dirty="0" smtClean="0"/>
                  <a:t> Find the inverse of a matrix: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4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</TotalTime>
  <Words>318</Words>
  <Application>Microsoft Office PowerPoint</Application>
  <PresentationFormat>Экран (4:3)</PresentationFormat>
  <Paragraphs>78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Linear Algebra</vt:lpstr>
      <vt:lpstr> The Inverse of a Matrix </vt:lpstr>
      <vt:lpstr> The Inverse of a Matrix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Finding the inverse of a matrix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- 1</dc:title>
  <dc:creator>User</dc:creator>
  <cp:lastModifiedBy>Hp</cp:lastModifiedBy>
  <cp:revision>30</cp:revision>
  <dcterms:created xsi:type="dcterms:W3CDTF">2014-11-05T08:06:01Z</dcterms:created>
  <dcterms:modified xsi:type="dcterms:W3CDTF">2021-03-01T19:58:50Z</dcterms:modified>
</cp:coreProperties>
</file>