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3" r:id="rId11"/>
    <p:sldId id="293" r:id="rId12"/>
    <p:sldId id="298" r:id="rId13"/>
    <p:sldId id="294" r:id="rId14"/>
    <p:sldId id="295" r:id="rId15"/>
    <p:sldId id="296" r:id="rId16"/>
    <p:sldId id="297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8" r:id="rId25"/>
    <p:sldId id="276" r:id="rId26"/>
    <p:sldId id="279" r:id="rId27"/>
    <p:sldId id="280" r:id="rId28"/>
    <p:sldId id="281" r:id="rId29"/>
    <p:sldId id="277" r:id="rId30"/>
    <p:sldId id="282" r:id="rId31"/>
    <p:sldId id="284" r:id="rId32"/>
    <p:sldId id="272" r:id="rId33"/>
    <p:sldId id="273" r:id="rId34"/>
    <p:sldId id="274" r:id="rId35"/>
    <p:sldId id="275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D4717B-EF71-4239-B531-9C1EC50BD544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A937A7-ED18-407A-BB50-657DBD4D441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 </a:t>
            </a:r>
            <a:r>
              <a:rPr lang="en-US" b="1" dirty="0" smtClean="0">
                <a:effectLst/>
                <a:latin typeface="Times New Roman"/>
                <a:ea typeface="Calibri"/>
              </a:rPr>
              <a:t/>
            </a:r>
            <a:br>
              <a:rPr lang="en-US" b="1" dirty="0" smtClean="0">
                <a:effectLst/>
                <a:latin typeface="Times New Roman"/>
                <a:ea typeface="Calibri"/>
              </a:rPr>
            </a:br>
            <a:r>
              <a:rPr lang="en-US" b="1" dirty="0" smtClean="0">
                <a:effectLst/>
                <a:latin typeface="Times New Roman"/>
                <a:ea typeface="Calibri"/>
              </a:rPr>
              <a:t>Linear Algebra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8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US" dirty="0"/>
              <a:t>A matrix is said to be in </a:t>
            </a:r>
            <a:r>
              <a:rPr lang="en-US" b="1" i="1" dirty="0" smtClean="0"/>
              <a:t>row</a:t>
            </a:r>
            <a:r>
              <a:rPr lang="en-US" dirty="0" smtClean="0"/>
              <a:t> </a:t>
            </a:r>
            <a:r>
              <a:rPr lang="en-US" b="1" i="1" dirty="0" smtClean="0"/>
              <a:t>echelon </a:t>
            </a:r>
            <a:r>
              <a:rPr lang="en-US" b="1" i="1" dirty="0"/>
              <a:t>form </a:t>
            </a:r>
            <a:r>
              <a:rPr lang="en-US" dirty="0" smtClean="0"/>
              <a:t>if :</a:t>
            </a:r>
          </a:p>
          <a:p>
            <a:r>
              <a:rPr lang="en-US" dirty="0"/>
              <a:t>1. Any all-zero rows are below all other rows; </a:t>
            </a:r>
          </a:p>
          <a:p>
            <a:r>
              <a:rPr lang="en-US" dirty="0"/>
              <a:t>2. The first non-zero entry of any row (called the </a:t>
            </a:r>
            <a:r>
              <a:rPr lang="en-US" b="1" i="1" dirty="0"/>
              <a:t>pivot entry</a:t>
            </a:r>
            <a:r>
              <a:rPr lang="en-US" dirty="0"/>
              <a:t>) is strictly further right</a:t>
            </a:r>
          </a:p>
          <a:p>
            <a:r>
              <a:rPr lang="en-US" dirty="0"/>
              <a:t>than the first non-zero entry of any row above </a:t>
            </a:r>
            <a:r>
              <a:rPr lang="en-US" dirty="0" smtClean="0"/>
              <a:t>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1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762000"/>
            <a:ext cx="77063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Here is an example of an augmented </a:t>
                </a:r>
                <a:r>
                  <a:rPr lang="en-US" dirty="0"/>
                  <a:t>matrix after </a:t>
                </a:r>
                <a:r>
                  <a:rPr lang="en-US" dirty="0" smtClean="0"/>
                  <a:t>using row operations: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rderBox>
                                <m:border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rderBox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borderBox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borderBox>
                                <m:border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rderBox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borderBox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borderBox>
                                <m:border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rderBox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borderBox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The coefficient </a:t>
                </a:r>
                <a:r>
                  <a:rPr lang="en-US" dirty="0" smtClean="0"/>
                  <a:t>part </a:t>
                </a:r>
                <a:r>
                  <a:rPr lang="en-US" dirty="0"/>
                  <a:t>is in echelon form. The pivot entries are put in boxes.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/>
          <a:lstStyle/>
          <a:p>
            <a:r>
              <a:rPr lang="en-US" dirty="0"/>
              <a:t>If the row echelon form of the augmented matrix contains a </a:t>
            </a:r>
            <a:r>
              <a:rPr lang="en-US" dirty="0" smtClean="0"/>
              <a:t>row of </a:t>
            </a:r>
            <a:r>
              <a:rPr lang="en-US" dirty="0"/>
              <a:t>the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system is </a:t>
            </a:r>
            <a:r>
              <a:rPr lang="en-US" b="1" i="1" dirty="0"/>
              <a:t>inconsistent</a:t>
            </a:r>
            <a:r>
              <a:rPr lang="en-US" dirty="0"/>
              <a:t>. Otherwise, the system will be </a:t>
            </a:r>
            <a:r>
              <a:rPr lang="en-US" b="1" i="1" dirty="0"/>
              <a:t>consistent</a:t>
            </a:r>
            <a:r>
              <a:rPr lang="en-US" dirty="0"/>
              <a:t>. If the system is</a:t>
            </a:r>
          </a:p>
          <a:p>
            <a:r>
              <a:rPr lang="en-US" dirty="0"/>
              <a:t>consistent and the nonzero rows of the row echelon form of the matrix form a strictly</a:t>
            </a:r>
          </a:p>
          <a:p>
            <a:r>
              <a:rPr lang="en-US" dirty="0"/>
              <a:t>triangular system, the system will have a </a:t>
            </a:r>
            <a:r>
              <a:rPr lang="en-US" b="1" i="1" dirty="0"/>
              <a:t>unique solution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28800"/>
            <a:ext cx="307788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US" b="1" i="1" dirty="0" err="1"/>
              <a:t>Overdetermined</a:t>
            </a:r>
            <a:r>
              <a:rPr lang="en-US" b="1" i="1" dirty="0"/>
              <a:t> Systems</a:t>
            </a:r>
          </a:p>
          <a:p>
            <a:r>
              <a:rPr lang="en-US" dirty="0"/>
              <a:t>A linear system is said to be </a:t>
            </a:r>
            <a:r>
              <a:rPr lang="en-US" i="1" dirty="0" err="1"/>
              <a:t>overdetermined</a:t>
            </a:r>
            <a:r>
              <a:rPr lang="en-US" i="1" dirty="0"/>
              <a:t> </a:t>
            </a:r>
            <a:r>
              <a:rPr lang="en-US" dirty="0"/>
              <a:t>if there are more equations </a:t>
            </a:r>
            <a:r>
              <a:rPr lang="en-US" dirty="0" smtClean="0"/>
              <a:t>than unknowns</a:t>
            </a:r>
            <a:r>
              <a:rPr lang="en-US" dirty="0"/>
              <a:t>. </a:t>
            </a:r>
            <a:r>
              <a:rPr lang="en-US" dirty="0" err="1"/>
              <a:t>Overdetermined</a:t>
            </a:r>
            <a:r>
              <a:rPr lang="en-US" dirty="0"/>
              <a:t> systems are </a:t>
            </a:r>
            <a:r>
              <a:rPr lang="en-US" i="1" dirty="0"/>
              <a:t>usually </a:t>
            </a:r>
            <a:r>
              <a:rPr lang="en-US" dirty="0"/>
              <a:t>(but not always) inconsistent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Example 1</a:t>
            </a:r>
            <a:r>
              <a:rPr lang="en-US" dirty="0" smtClean="0"/>
              <a:t>. </a:t>
            </a:r>
            <a:r>
              <a:rPr lang="en-US" dirty="0"/>
              <a:t>Solve each of the following </a:t>
            </a:r>
            <a:r>
              <a:rPr lang="en-US" dirty="0" err="1"/>
              <a:t>overdetermined</a:t>
            </a:r>
            <a:r>
              <a:rPr lang="en-US" dirty="0"/>
              <a:t> systems: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3733800"/>
            <a:ext cx="546824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Underdetermined Systems</a:t>
            </a:r>
          </a:p>
          <a:p>
            <a:r>
              <a:rPr lang="en-US" dirty="0"/>
              <a:t>A system of </a:t>
            </a:r>
            <a:r>
              <a:rPr lang="en-US" i="1" dirty="0"/>
              <a:t>m </a:t>
            </a:r>
            <a:r>
              <a:rPr lang="en-US" dirty="0"/>
              <a:t>linear equations in </a:t>
            </a:r>
            <a:r>
              <a:rPr lang="en-US" i="1" dirty="0"/>
              <a:t>n </a:t>
            </a:r>
            <a:r>
              <a:rPr lang="en-US" dirty="0"/>
              <a:t>unknowns is said to be </a:t>
            </a:r>
            <a:r>
              <a:rPr lang="en-US" i="1" dirty="0"/>
              <a:t>underdetermined </a:t>
            </a:r>
            <a:r>
              <a:rPr lang="en-US" dirty="0"/>
              <a:t>if there </a:t>
            </a:r>
            <a:r>
              <a:rPr lang="en-US" dirty="0" smtClean="0"/>
              <a:t>are fewer </a:t>
            </a:r>
            <a:r>
              <a:rPr lang="en-US" dirty="0"/>
              <a:t>equations than unknowns (</a:t>
            </a:r>
            <a:r>
              <a:rPr lang="en-US" i="1" dirty="0"/>
              <a:t>m &lt; n</a:t>
            </a:r>
            <a:r>
              <a:rPr lang="en-US" dirty="0"/>
              <a:t>). Although it is possible for </a:t>
            </a:r>
            <a:r>
              <a:rPr lang="en-US" dirty="0" smtClean="0"/>
              <a:t>underdetermined systems </a:t>
            </a:r>
            <a:r>
              <a:rPr lang="en-US" dirty="0"/>
              <a:t>to be inconsistent, they are usually consistent with infinitely many solutions. </a:t>
            </a:r>
            <a:r>
              <a:rPr lang="en-US" dirty="0" smtClean="0"/>
              <a:t>It is </a:t>
            </a:r>
            <a:r>
              <a:rPr lang="en-US" dirty="0"/>
              <a:t>not possible for an underdetermined system to have a unique solution</a:t>
            </a:r>
            <a:r>
              <a:rPr lang="en-US" dirty="0" smtClean="0"/>
              <a:t>.</a:t>
            </a:r>
            <a:r>
              <a:rPr lang="en-US" dirty="0"/>
              <a:t> Therefore, a </a:t>
            </a:r>
            <a:r>
              <a:rPr lang="en-US" dirty="0" smtClean="0"/>
              <a:t>consistent underdetermined </a:t>
            </a:r>
            <a:r>
              <a:rPr lang="en-US" dirty="0"/>
              <a:t>system </a:t>
            </a:r>
            <a:r>
              <a:rPr lang="en-US" dirty="0" smtClean="0"/>
              <a:t>will have </a:t>
            </a:r>
            <a:r>
              <a:rPr lang="en-US" dirty="0"/>
              <a:t>infinitely many solutions.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Example 2</a:t>
            </a:r>
            <a:r>
              <a:rPr lang="en-US" dirty="0" smtClean="0"/>
              <a:t>. Solve </a:t>
            </a:r>
            <a:r>
              <a:rPr lang="en-US" dirty="0"/>
              <a:t>the </a:t>
            </a:r>
            <a:r>
              <a:rPr lang="en-US" dirty="0" smtClean="0"/>
              <a:t>following underdetermined </a:t>
            </a:r>
            <a:r>
              <a:rPr lang="en-US" dirty="0"/>
              <a:t>systems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 the case where the row echelon form of a consistent system has free </a:t>
            </a:r>
            <a:r>
              <a:rPr lang="en-US" dirty="0" smtClean="0"/>
              <a:t>variables, the </a:t>
            </a:r>
            <a:r>
              <a:rPr lang="en-US" dirty="0"/>
              <a:t>standard procedure is to continue the elimination process until all the entries </a:t>
            </a:r>
            <a:r>
              <a:rPr lang="en-US" dirty="0" smtClean="0"/>
              <a:t>above each </a:t>
            </a:r>
            <a:r>
              <a:rPr lang="en-US" dirty="0"/>
              <a:t>leading 1 have been </a:t>
            </a:r>
            <a:r>
              <a:rPr lang="en-US" dirty="0" smtClean="0"/>
              <a:t>eliminated. The resulting </a:t>
            </a:r>
            <a:r>
              <a:rPr lang="en-US" dirty="0"/>
              <a:t>reduced matrix is said to be in </a:t>
            </a:r>
            <a:r>
              <a:rPr lang="en-US" b="1" i="1" dirty="0"/>
              <a:t>reduced row echelon form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8" y="1600690"/>
            <a:ext cx="7840823" cy="1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/>
              <a:t>A matrix is said to be in </a:t>
            </a:r>
            <a:r>
              <a:rPr lang="en-US" b="1" i="1" dirty="0"/>
              <a:t>reduced </a:t>
            </a:r>
            <a:r>
              <a:rPr lang="en-US" b="1" i="1" dirty="0" smtClean="0"/>
              <a:t>row echelon </a:t>
            </a:r>
            <a:r>
              <a:rPr lang="en-US" b="1" i="1" dirty="0"/>
              <a:t>form </a:t>
            </a:r>
            <a:r>
              <a:rPr lang="en-US" dirty="0"/>
              <a:t>if all the following are true</a:t>
            </a:r>
          </a:p>
          <a:p>
            <a:r>
              <a:rPr lang="en-US" dirty="0"/>
              <a:t>1. It is in echelon form.</a:t>
            </a:r>
          </a:p>
          <a:p>
            <a:r>
              <a:rPr lang="en-US" dirty="0"/>
              <a:t>2. The first non-zero entry of any row is 1. This is called a pivotal 1.</a:t>
            </a:r>
          </a:p>
          <a:p>
            <a:r>
              <a:rPr lang="en-US" dirty="0"/>
              <a:t>3. All entries above a pivotal 1 are 0.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33800"/>
            <a:ext cx="748716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In the above example, the augmented</a:t>
                </a:r>
              </a:p>
              <a:p>
                <a:r>
                  <a:rPr lang="en-US" dirty="0"/>
                  <a:t>matrix, after </a:t>
                </a:r>
                <a:r>
                  <a:rPr lang="en-US" dirty="0" smtClean="0"/>
                  <a:t>using row operations, </a:t>
                </a:r>
                <a:r>
                  <a:rPr lang="en-US" dirty="0"/>
                  <a:t>is finally in the </a:t>
                </a:r>
                <a:r>
                  <a:rPr lang="en-US" dirty="0" smtClean="0"/>
                  <a:t>form </a:t>
                </a:r>
              </a:p>
              <a:p>
                <a:endParaRPr lang="en-US" dirty="0" smtClean="0"/>
              </a:p>
              <a:p>
                <a:r>
                  <a:rPr lang="en-US" sz="2800" dirty="0" smtClean="0"/>
                  <a:t>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rderBox>
                                <m:border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rderBox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borderBox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borderBox>
                                <m:border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rderBox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borderBox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borderBox>
                                <m:border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rderBox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borderBox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Consider now a general system of m equations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unknowns. The coefficient </a:t>
                </a:r>
                <a:r>
                  <a:rPr lang="en-US"/>
                  <a:t>matrix </a:t>
                </a:r>
                <a:r>
                  <a:rPr lang="en-US" smtClean="0"/>
                  <a:t>A has </a:t>
                </a:r>
                <a:r>
                  <a:rPr lang="en-US" dirty="0"/>
                  <a:t>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At the end of Gaussian elimination it has the form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4525963"/>
              </a:xfrm>
              <a:blipFill rotWithShape="1">
                <a:blip r:embed="rId2"/>
                <a:stretch>
                  <a:fillRect t="-12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7997513" cy="349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3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</a:t>
            </a:r>
            <a:r>
              <a:rPr lang="en-US" dirty="0"/>
              <a:t>we learned a method for reducing an 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/>
              <a:t>linear system to strict triangular</a:t>
            </a:r>
          </a:p>
          <a:p>
            <a:r>
              <a:rPr lang="en-US" dirty="0"/>
              <a:t>form. However, this method will fail if, at any stage of the reduction process, </a:t>
            </a:r>
            <a:r>
              <a:rPr lang="en-US" dirty="0" smtClean="0"/>
              <a:t>all the </a:t>
            </a:r>
            <a:r>
              <a:rPr lang="en-US" dirty="0"/>
              <a:t>possible choices for a pivot element in a given column are 0.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Row Echelon 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6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rows contain pivotal 1’s while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rows have coefficients zero. There</a:t>
                </a:r>
              </a:p>
              <a:p>
                <a:r>
                  <a:rPr lang="en-US" dirty="0"/>
                  <a:t>are the following possibilities 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1. If at least one of the </a:t>
                </a:r>
                <a:r>
                  <a:rPr lang="en-US" dirty="0" smtClean="0"/>
                  <a:t>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+1≤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non-zero, the system has no</a:t>
                </a:r>
              </a:p>
              <a:p>
                <a:r>
                  <a:rPr lang="en-US" dirty="0"/>
                  <a:t>solutions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</a:rPr>
                      <m:t>+1≤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system has infinitely many </a:t>
                </a:r>
                <a:r>
                  <a:rPr lang="en-US" dirty="0" smtClean="0"/>
                  <a:t>solutions.</a:t>
                </a:r>
              </a:p>
              <a:p>
                <a:r>
                  <a:rPr lang="en-US" dirty="0"/>
                  <a:t>3.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</a:rPr>
                      <m:t>+1≤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the system has a unique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4525963"/>
              </a:xfrm>
              <a:blipFill rotWithShape="1"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5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3</a:t>
                </a:r>
                <a:r>
                  <a:rPr lang="en-US" dirty="0" smtClean="0"/>
                  <a:t>. </a:t>
                </a:r>
                <a:r>
                  <a:rPr lang="en-US" dirty="0"/>
                  <a:t>Determine how many solutions there is to the system of </a:t>
                </a:r>
                <a:r>
                  <a:rPr lang="en-US" dirty="0" smtClean="0"/>
                  <a:t>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+5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+7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19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4</a:t>
                </a:r>
                <a:r>
                  <a:rPr lang="en-US" dirty="0" smtClean="0"/>
                  <a:t>. </a:t>
                </a:r>
                <a:r>
                  <a:rPr lang="en-US" dirty="0"/>
                  <a:t>Solve the </a:t>
                </a:r>
                <a:r>
                  <a:rPr lang="en-US" dirty="0" smtClean="0"/>
                  <a:t>system</a:t>
                </a:r>
              </a:p>
              <a:p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=6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0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096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number of non-zero rows in the echelon form of matrix A is called the </a:t>
                </a:r>
                <a:r>
                  <a:rPr lang="en-US" b="1" i="1" dirty="0"/>
                  <a:t>rank of A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and is denoted by </a:t>
                </a:r>
                <a:r>
                  <a:rPr lang="en-US" b="1" i="1" dirty="0"/>
                  <a:t>rank(A</a:t>
                </a:r>
                <a:r>
                  <a:rPr lang="en-US" b="1" i="1" dirty="0" smtClean="0"/>
                  <a:t>)</a:t>
                </a:r>
                <a:r>
                  <a:rPr lang="en-US" dirty="0" smtClean="0"/>
                  <a:t>.</a:t>
                </a:r>
              </a:p>
              <a:p>
                <a:r>
                  <a:rPr lang="en-US" b="1" i="1" dirty="0" smtClean="0"/>
                  <a:t>Example 5.</a:t>
                </a:r>
                <a:r>
                  <a:rPr lang="en-US" dirty="0" smtClean="0"/>
                  <a:t> </a:t>
                </a:r>
                <a:r>
                  <a:rPr lang="en-US" dirty="0"/>
                  <a:t>Find the rank </a:t>
                </a:r>
                <a:r>
                  <a:rPr lang="en-US" dirty="0" smtClean="0"/>
                  <a:t>of a matrix</a:t>
                </a:r>
              </a:p>
              <a:p>
                <a:r>
                  <a:rPr lang="en-US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09600"/>
                <a:ext cx="8229600" cy="4525963"/>
              </a:xfrm>
              <a:blipFill rotWithShape="1">
                <a:blip r:embed="rId2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4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6.</a:t>
                </a:r>
                <a:r>
                  <a:rPr lang="en-US" dirty="0" smtClean="0"/>
                  <a:t> Find the rank of a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      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51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Note:</a:t>
                </a:r>
                <a:r>
                  <a:rPr lang="en-US" dirty="0"/>
                  <a:t> For a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equations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unknowns, so that the coefficient matrix A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augmented matrix (</a:t>
                </a:r>
                <a:r>
                  <a:rPr lang="en-US" dirty="0" err="1"/>
                  <a:t>A|b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/>
                  <a:t>• If rank(A) &lt; rank(</a:t>
                </a:r>
                <a:r>
                  <a:rPr lang="en-US" dirty="0" err="1"/>
                  <a:t>A|b</a:t>
                </a:r>
                <a:r>
                  <a:rPr lang="en-US" dirty="0"/>
                  <a:t>), there is no solution.</a:t>
                </a:r>
              </a:p>
              <a:p>
                <a:r>
                  <a:rPr lang="en-US" dirty="0"/>
                  <a:t>• If rank(A) = rank(</a:t>
                </a:r>
                <a:r>
                  <a:rPr lang="en-US" dirty="0" err="1"/>
                  <a:t>A|b</a:t>
                </a:r>
                <a:r>
                  <a:rPr lang="en-US" dirty="0"/>
                  <a:t>) = n, there is a unique solution.</a:t>
                </a:r>
              </a:p>
              <a:p>
                <a:r>
                  <a:rPr lang="en-US" dirty="0"/>
                  <a:t>• If rank(A) = rank(</a:t>
                </a:r>
                <a:r>
                  <a:rPr lang="en-US" dirty="0" err="1"/>
                  <a:t>A|b</a:t>
                </a:r>
                <a:r>
                  <a:rPr lang="en-US" dirty="0"/>
                  <a:t>) &lt; n, there are infinitely many solutions</a:t>
                </a:r>
                <a:r>
                  <a:rPr lang="en-US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  <a:blipFill rotWithShape="1">
                <a:blip r:embed="rId2"/>
                <a:stretch>
                  <a:fillRect t="-943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5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To illustrate this note, </a:t>
                </a:r>
                <a:r>
                  <a:rPr lang="en-US" dirty="0"/>
                  <a:t>let’s look at the simple systems below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2.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=3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−6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3.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=3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−6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=−6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8229600" cy="4525963"/>
              </a:xfrm>
              <a:blipFill rotWithShape="1">
                <a:blip r:embed="rId2"/>
                <a:stretch>
                  <a:fillRect t="-1213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37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augmented matrices for these systems are, respectively,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Echelon form of these matrices will be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5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/>
              <a:t>We summarize our findings in the table </a:t>
            </a:r>
            <a:r>
              <a:rPr lang="en-US" dirty="0" smtClean="0"/>
              <a:t>below: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057400"/>
            <a:ext cx="68755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964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096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7</a:t>
                </a:r>
                <a:r>
                  <a:rPr lang="en-US" dirty="0" smtClean="0"/>
                  <a:t>. </a:t>
                </a:r>
                <a:r>
                  <a:rPr lang="en-US" dirty="0"/>
                  <a:t>Use Gaussian elimination to find the ranks of the coefficient matrix and the </a:t>
                </a:r>
                <a:r>
                  <a:rPr lang="en-US" dirty="0" smtClean="0"/>
                  <a:t>augmented matrix </a:t>
                </a:r>
                <a:r>
                  <a:rPr lang="en-US" dirty="0"/>
                  <a:t>for the system of </a:t>
                </a:r>
                <a:r>
                  <a:rPr lang="en-US" dirty="0" smtClean="0"/>
                  <a:t>equations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e>
                            </m:eqAr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Does this system of equations have: a) a unique solution, b) an infinite number of </a:t>
                </a:r>
                <a:r>
                  <a:rPr lang="en-US" dirty="0" smtClean="0"/>
                  <a:t>solutions ,or </a:t>
                </a:r>
                <a:r>
                  <a:rPr lang="en-US" dirty="0"/>
                  <a:t>c) no solution?</a:t>
                </a:r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09600"/>
                <a:ext cx="8229600" cy="4525963"/>
              </a:xfrm>
              <a:blipFill rotWithShape="1">
                <a:blip r:embed="rId2"/>
                <a:stretch>
                  <a:fillRect t="-1213" b="-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7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r>
              <a:rPr lang="en-US" dirty="0"/>
              <a:t>Consider the system represented by the augmented </a:t>
            </a:r>
            <a:r>
              <a:rPr lang="en-US" dirty="0" smtClean="0"/>
              <a:t>matrix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If row </a:t>
            </a:r>
            <a:r>
              <a:rPr lang="en-US" dirty="0" smtClean="0"/>
              <a:t>operations are used </a:t>
            </a:r>
            <a:r>
              <a:rPr lang="en-US" dirty="0"/>
              <a:t>to eliminate the nonzero entries in the last four rows of the</a:t>
            </a:r>
          </a:p>
          <a:p>
            <a:r>
              <a:rPr lang="en-US" dirty="0"/>
              <a:t>first column, the resulting matrix will be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68036"/>
            <a:ext cx="4784035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343400"/>
            <a:ext cx="5029200" cy="15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2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8</a:t>
                </a:r>
                <a:r>
                  <a:rPr lang="en-US" dirty="0" smtClean="0"/>
                  <a:t>. </a:t>
                </a:r>
                <a:r>
                  <a:rPr lang="en-US" dirty="0"/>
                  <a:t>Use Gaussian elimination to find the ranks of the coefficient matrix and the augmented matrix for the system of equations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eqAr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How many solutions does </a:t>
                </a:r>
                <a:r>
                  <a:rPr lang="en-US" dirty="0"/>
                  <a:t>this system of equations </a:t>
                </a:r>
                <a:r>
                  <a:rPr lang="en-US" dirty="0" smtClean="0"/>
                  <a:t>have?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26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9.</a:t>
                </a:r>
                <a:r>
                  <a:rPr lang="en-US" dirty="0" smtClean="0"/>
                  <a:t> Find for what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the system of equations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eqAr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has: a) a unique solution; b) an infinite number of solutions; c) no solution? For b), find solutions.</a:t>
                </a:r>
              </a:p>
              <a:p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  <a:blipFill rotWithShape="1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267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two unknowns, the system of equations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represents </a:t>
                </a:r>
                <a:r>
                  <a:rPr lang="en-US" dirty="0" smtClean="0"/>
                  <a:t>two lines </a:t>
                </a:r>
                <a:r>
                  <a:rPr lang="en-US" dirty="0"/>
                  <a:t>in the </a:t>
                </a:r>
                <a:r>
                  <a:rPr lang="en-US" dirty="0" smtClean="0"/>
                  <a:t>plane. The lines are not parallel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Geometric Interpretation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7" y="3352800"/>
            <a:ext cx="3857627" cy="323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886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then the lines are parallel and the system doesn’t have solution.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=1,  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, the lines are coincident and there are infinitely many solutions. For </a:t>
                </a:r>
                <a:r>
                  <a:rPr lang="en-US" dirty="0"/>
                  <a:t>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  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  <a:blipFill rotWithShape="1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631401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422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three dimensions,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represents a plane. Combining this with the equation of a second plane</a:t>
                </a:r>
                <a:r>
                  <a:rPr lang="en-US" dirty="0" smtClean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gives </a:t>
                </a:r>
                <a:r>
                  <a:rPr lang="en-US" dirty="0"/>
                  <a:t>the planes’ line of </a:t>
                </a:r>
                <a:r>
                  <a:rPr lang="en-US" dirty="0" smtClean="0"/>
                  <a:t>intersection. </a:t>
                </a:r>
                <a:r>
                  <a:rPr lang="en-US" dirty="0"/>
                  <a:t>If we solve </a:t>
                </a:r>
                <a:r>
                  <a:rPr lang="en-US" dirty="0" smtClean="0"/>
                  <a:t>these equations simultaneously, we</a:t>
                </a:r>
                <a:r>
                  <a:rPr lang="en-US" dirty="0"/>
                  <a:t> </a:t>
                </a:r>
                <a:r>
                  <a:rPr lang="en-US" dirty="0" smtClean="0"/>
                  <a:t>can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terms of the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say, and this would then be one </a:t>
                </a:r>
                <a:r>
                  <a:rPr lang="en-US" dirty="0" smtClean="0"/>
                  <a:t>form of </a:t>
                </a:r>
                <a:r>
                  <a:rPr lang="en-US" dirty="0"/>
                  <a:t>the equation of the line of intersection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1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65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Now adding a third equation,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 third plane,</a:t>
                </a:r>
              </a:p>
              <a:p>
                <a:r>
                  <a:rPr lang="en-US" dirty="0"/>
                  <a:t>the solution of </a:t>
                </a:r>
                <a:r>
                  <a:rPr lang="en-US" dirty="0" smtClean="0"/>
                  <a:t>this system gives </a:t>
                </a:r>
                <a:r>
                  <a:rPr lang="en-US" dirty="0"/>
                  <a:t>the point where all </a:t>
                </a:r>
                <a:r>
                  <a:rPr lang="en-US" dirty="0" smtClean="0"/>
                  <a:t>three planes </a:t>
                </a:r>
                <a:r>
                  <a:rPr lang="en-US" dirty="0"/>
                  <a:t>intersect. This is where the line of intersection crosses the third plane.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there is no solution, a plane must be parallel to the line of intersection of the other two.</a:t>
                </a:r>
              </a:p>
              <a:p>
                <a:r>
                  <a:rPr lang="en-US" dirty="0"/>
                  <a:t>If there are infinitely many solutions, the line of intersection lies on the third plane.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876800"/>
              </a:xfrm>
              <a:blipFill rotWithShape="1">
                <a:blip r:embed="rId2"/>
                <a:stretch>
                  <a:fillRect t="-1750" r="-1778" b="-1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11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r>
              <a:rPr lang="en-US" dirty="0"/>
              <a:t>At this stage, the reduction to strict triangular form breaks down. All four possible</a:t>
            </a:r>
          </a:p>
          <a:p>
            <a:r>
              <a:rPr lang="en-US" dirty="0"/>
              <a:t>choices for the pivot element in the second column are 0. How do we proceed </a:t>
            </a:r>
            <a:r>
              <a:rPr lang="en-US" dirty="0" smtClean="0"/>
              <a:t>from here</a:t>
            </a:r>
            <a:r>
              <a:rPr lang="en-US" dirty="0"/>
              <a:t>? Since our goal is to simplify the system as much as possible, it seems natural to</a:t>
            </a:r>
          </a:p>
          <a:p>
            <a:r>
              <a:rPr lang="en-US" dirty="0"/>
              <a:t>move over to the third column and eliminate the last three entries: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114800"/>
            <a:ext cx="377581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the fourth column, all the choices for a pivot element are 0; so again we move on </a:t>
            </a:r>
            <a:r>
              <a:rPr lang="en-US" sz="2400" dirty="0" smtClean="0"/>
              <a:t>to the </a:t>
            </a:r>
            <a:r>
              <a:rPr lang="en-US" sz="2400" dirty="0"/>
              <a:t>next column. If we use the third row as the pivotal row, the last two entries in </a:t>
            </a:r>
            <a:r>
              <a:rPr lang="en-US" sz="2400" dirty="0" smtClean="0"/>
              <a:t>the fifth </a:t>
            </a:r>
            <a:r>
              <a:rPr lang="en-US" sz="2400" dirty="0"/>
              <a:t>column are eliminated and we end up with the </a:t>
            </a:r>
            <a:r>
              <a:rPr lang="en-US" sz="2400" dirty="0" smtClean="0"/>
              <a:t>matrix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The coefficient matrix that we end up with is not in strict triangular form; it is </a:t>
            </a:r>
            <a:r>
              <a:rPr lang="en-US" sz="2400" dirty="0" smtClean="0"/>
              <a:t>in </a:t>
            </a:r>
            <a:r>
              <a:rPr lang="en-US" sz="2400" b="1" i="1" dirty="0" smtClean="0"/>
              <a:t>echelon</a:t>
            </a:r>
            <a:r>
              <a:rPr lang="en-US" sz="2400" dirty="0" smtClean="0"/>
              <a:t>  form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38400"/>
            <a:ext cx="3429000" cy="17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equations represented by the last two rows are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Since there are no </a:t>
                </a:r>
                <a:r>
                  <a:rPr lang="en-US" dirty="0" smtClean="0"/>
                  <a:t>such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could satisfy these equations, the system is </a:t>
                </a:r>
                <a:r>
                  <a:rPr lang="en-US" b="1" i="1" dirty="0"/>
                  <a:t>inconsistent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8229600" cy="4525963"/>
              </a:xfrm>
              <a:blipFill rotWithShape="0">
                <a:blip r:embed="rId2"/>
                <a:stretch>
                  <a:fillRect t="-1348" r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95400"/>
            <a:ext cx="410276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/>
              <a:t>Suppose now that we change the right-hand side of the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as to obtain a consistent system. For example, if we start </a:t>
            </a:r>
            <a:r>
              <a:rPr lang="en-US" dirty="0" smtClean="0"/>
              <a:t>with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then the reduction process will yield the echelon-form augmented matrix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3441940" cy="1447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406039"/>
            <a:ext cx="3200400" cy="16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last two equations of the reduced system will be satisfied for 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Thus </a:t>
                </a:r>
                <a:r>
                  <a:rPr lang="en-US" dirty="0" smtClean="0"/>
                  <a:t>the solution </a:t>
                </a:r>
                <a:r>
                  <a:rPr lang="en-US" dirty="0"/>
                  <a:t>set will be the set of all </a:t>
                </a:r>
                <a:r>
                  <a:rPr lang="en-US" dirty="0" smtClean="0"/>
                  <a:t>values </a:t>
                </a:r>
                <a:r>
                  <a:rPr lang="en-US" dirty="0"/>
                  <a:t>satisfying the first three equations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The variables corresponding to the first nonzero elements in each row of the </a:t>
                </a:r>
                <a:r>
                  <a:rPr lang="en-US" dirty="0" smtClean="0"/>
                  <a:t>reduced matrix </a:t>
                </a:r>
                <a:r>
                  <a:rPr lang="en-US" dirty="0"/>
                  <a:t>will be referred to as </a:t>
                </a:r>
                <a:r>
                  <a:rPr lang="en-US" b="1" i="1" dirty="0"/>
                  <a:t>lead variables</a:t>
                </a:r>
                <a:r>
                  <a:rPr lang="en-US" dirty="0"/>
                  <a:t>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:r>
                  <a:rPr lang="en-US" dirty="0"/>
                  <a:t>the lead variables.</a:t>
                </a:r>
              </a:p>
              <a:p>
                <a:r>
                  <a:rPr lang="en-US" dirty="0"/>
                  <a:t>The remaining variables corresponding to the columns skipped in the reduction </a:t>
                </a:r>
                <a:r>
                  <a:rPr lang="en-US" dirty="0" smtClean="0"/>
                  <a:t>process will </a:t>
                </a:r>
                <a:r>
                  <a:rPr lang="en-US" dirty="0"/>
                  <a:t>be referred to as </a:t>
                </a:r>
                <a:r>
                  <a:rPr lang="en-US" b="1" i="1" dirty="0"/>
                  <a:t>free variables</a:t>
                </a:r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free variables. If we</a:t>
                </a:r>
              </a:p>
              <a:p>
                <a:r>
                  <a:rPr lang="en-US" dirty="0"/>
                  <a:t>transfer the free variables over to the right-hand </a:t>
                </a:r>
                <a:r>
                  <a:rPr lang="en-US" dirty="0" smtClean="0"/>
                  <a:t>side, </a:t>
                </a:r>
                <a:r>
                  <a:rPr lang="en-US" dirty="0"/>
                  <a:t>we obtain the system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8229600" cy="4953000"/>
              </a:xfrm>
              <a:blipFill rotWithShape="0">
                <a:blip r:embed="rId2"/>
                <a:stretch>
                  <a:fillRect t="-1722" r="-1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00200"/>
            <a:ext cx="3429000" cy="11037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953000"/>
            <a:ext cx="302149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last system is strictly triangular in the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.Thus , for each pair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there will be a unique solution. In general, this system has infinitely many solutions.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"/>
                <a:ext cx="8229600" cy="4525963"/>
              </a:xfrm>
              <a:blipFill rotWithShape="0">
                <a:blip r:embed="rId2"/>
                <a:stretch>
                  <a:fillRect t="-1348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774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353</TotalTime>
  <Words>966</Words>
  <Application>Microsoft Office PowerPoint</Application>
  <PresentationFormat>Экран (4:3)</PresentationFormat>
  <Paragraphs>130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  Linear Algebra      </vt:lpstr>
      <vt:lpstr>Row Echelon 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Geometric Interpretation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for Engineers         and Scientists 4</dc:title>
  <dc:creator>User</dc:creator>
  <cp:lastModifiedBy>Hp</cp:lastModifiedBy>
  <cp:revision>65</cp:revision>
  <dcterms:created xsi:type="dcterms:W3CDTF">2015-02-24T11:26:33Z</dcterms:created>
  <dcterms:modified xsi:type="dcterms:W3CDTF">2021-03-08T19:58:37Z</dcterms:modified>
</cp:coreProperties>
</file>