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28"/>
  </p:notesMasterIdLst>
  <p:handoutMasterIdLst>
    <p:handoutMasterId r:id="rId29"/>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8" r:id="rId18"/>
    <p:sldId id="272" r:id="rId19"/>
    <p:sldId id="273" r:id="rId20"/>
    <p:sldId id="277" r:id="rId21"/>
    <p:sldId id="274" r:id="rId22"/>
    <p:sldId id="275" r:id="rId23"/>
    <p:sldId id="276" r:id="rId24"/>
    <p:sldId id="279" r:id="rId25"/>
    <p:sldId id="280" r:id="rId26"/>
    <p:sldId id="281" r:id="rId27"/>
  </p:sldIdLst>
  <p:sldSz cx="12192000" cy="6858000"/>
  <p:notesSz cx="6858000" cy="9144000"/>
  <p:embeddedFontLst>
    <p:embeddedFont>
      <p:font typeface="Consolas" panose="020B0609020204030204" pitchFamily="49" charset="0"/>
      <p:regular r:id="rId30"/>
      <p:bold r:id="rId31"/>
      <p:italic r:id="rId32"/>
      <p:boldItalic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tableStyles" Target="tableStyles.xml"/><Relationship Id="rId40"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4CFDE71-CAC5-7569-56D3-69DCE32A85B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(c) PhD, Assoc. Prof. Mahammad Sharifov</a:t>
            </a:r>
          </a:p>
        </p:txBody>
      </p:sp>
      <p:sp>
        <p:nvSpPr>
          <p:cNvPr id="3" name="Date Placeholder 2">
            <a:extLst>
              <a:ext uri="{FF2B5EF4-FFF2-40B4-BE49-F238E27FC236}">
                <a16:creationId xmlns:a16="http://schemas.microsoft.com/office/drawing/2014/main" id="{7F4A5178-A366-350E-70E2-AECC0774922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B97E9-C1EA-4CE3-B4DF-ECF7EFD194C8}" type="datetimeFigureOut">
              <a:rPr lang="en-US" smtClean="0"/>
              <a:t>3/2/2024</a:t>
            </a:fld>
            <a:endParaRPr lang="en-US"/>
          </a:p>
        </p:txBody>
      </p:sp>
      <p:sp>
        <p:nvSpPr>
          <p:cNvPr id="4" name="Footer Placeholder 3">
            <a:extLst>
              <a:ext uri="{FF2B5EF4-FFF2-40B4-BE49-F238E27FC236}">
                <a16:creationId xmlns:a16="http://schemas.microsoft.com/office/drawing/2014/main" id="{824C510E-E77E-C871-E2D8-301303FC28A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7CA80D7-1E5B-62F2-08B4-8B3BEE1D8BE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DAE2B5D-29DF-4379-8F19-057F92E3B9E0}" type="slidenum">
              <a:rPr lang="en-US" smtClean="0"/>
              <a:t>‹#›</a:t>
            </a:fld>
            <a:endParaRPr lang="en-US"/>
          </a:p>
        </p:txBody>
      </p:sp>
    </p:spTree>
    <p:extLst>
      <p:ext uri="{BB962C8B-B14F-4D97-AF65-F5344CB8AC3E}">
        <p14:creationId xmlns:p14="http://schemas.microsoft.com/office/powerpoint/2010/main" val="2152745943"/>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(c) PhD, Assoc. Prof. Mahammad Sharifov</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58D380-2A59-4180-9FC9-489A23214EFF}" type="datetimeFigureOut">
              <a:rPr lang="en-US" smtClean="0"/>
              <a:t>3/1/2024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483CD2-09D2-4221-B074-0E4BFA3AF90C}" type="slidenum">
              <a:rPr lang="en-US" smtClean="0"/>
              <a:t>‹#›</a:t>
            </a:fld>
            <a:endParaRPr lang="en-US"/>
          </a:p>
        </p:txBody>
      </p:sp>
    </p:spTree>
    <p:extLst>
      <p:ext uri="{BB962C8B-B14F-4D97-AF65-F5344CB8AC3E}">
        <p14:creationId xmlns:p14="http://schemas.microsoft.com/office/powerpoint/2010/main" val="294224916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C3C1E-3AF2-1C56-DA02-2216997766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48EFA90-5E7E-ED7B-4D27-1C8DE4AAB1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04AF4B9-BF99-F1C1-C68D-746216B5B36C}"/>
              </a:ext>
            </a:extLst>
          </p:cNvPr>
          <p:cNvSpPr>
            <a:spLocks noGrp="1"/>
          </p:cNvSpPr>
          <p:nvPr>
            <p:ph type="dt" sz="half" idx="10"/>
          </p:nvPr>
        </p:nvSpPr>
        <p:spPr/>
        <p:txBody>
          <a:bodyPr/>
          <a:lstStyle/>
          <a:p>
            <a:fld id="{6E0524B1-21FC-490F-BB1D-49653C2D6A7E}" type="datetime1">
              <a:rPr lang="en-US" smtClean="0"/>
              <a:t>3/1/2024</a:t>
            </a:fld>
            <a:endParaRPr lang="en-US"/>
          </a:p>
        </p:txBody>
      </p:sp>
      <p:sp>
        <p:nvSpPr>
          <p:cNvPr id="5" name="Footer Placeholder 4">
            <a:extLst>
              <a:ext uri="{FF2B5EF4-FFF2-40B4-BE49-F238E27FC236}">
                <a16:creationId xmlns:a16="http://schemas.microsoft.com/office/drawing/2014/main" id="{8C9909B1-CCDF-777B-2149-E32F1F364B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363352-5FA3-97D0-0C27-0C75A78A0FFE}"/>
              </a:ext>
            </a:extLst>
          </p:cNvPr>
          <p:cNvSpPr>
            <a:spLocks noGrp="1"/>
          </p:cNvSpPr>
          <p:nvPr>
            <p:ph type="sldNum" sz="quarter" idx="12"/>
          </p:nvPr>
        </p:nvSpPr>
        <p:spPr/>
        <p:txBody>
          <a:bodyPr/>
          <a:lstStyle/>
          <a:p>
            <a:fld id="{713D42A4-E5A2-4AC2-9302-87AAE92CED3E}" type="slidenum">
              <a:rPr lang="en-US" smtClean="0"/>
              <a:t>‹#›</a:t>
            </a:fld>
            <a:endParaRPr lang="en-US"/>
          </a:p>
        </p:txBody>
      </p:sp>
    </p:spTree>
    <p:extLst>
      <p:ext uri="{BB962C8B-B14F-4D97-AF65-F5344CB8AC3E}">
        <p14:creationId xmlns:p14="http://schemas.microsoft.com/office/powerpoint/2010/main" val="4274430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643FD-DCAB-17AB-C9CE-A92FACDDDB4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BFADF8C-EC7C-4D5A-086C-40DEDC67D9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F8AD3C-7970-36E7-C898-5BAEC0C27DE2}"/>
              </a:ext>
            </a:extLst>
          </p:cNvPr>
          <p:cNvSpPr>
            <a:spLocks noGrp="1"/>
          </p:cNvSpPr>
          <p:nvPr>
            <p:ph type="dt" sz="half" idx="10"/>
          </p:nvPr>
        </p:nvSpPr>
        <p:spPr/>
        <p:txBody>
          <a:bodyPr/>
          <a:lstStyle/>
          <a:p>
            <a:fld id="{8A48F220-864C-4545-A1CE-5E90B3F6D180}" type="datetime1">
              <a:rPr lang="en-US" smtClean="0"/>
              <a:t>3/1/2024</a:t>
            </a:fld>
            <a:endParaRPr lang="en-US"/>
          </a:p>
        </p:txBody>
      </p:sp>
      <p:sp>
        <p:nvSpPr>
          <p:cNvPr id="5" name="Footer Placeholder 4">
            <a:extLst>
              <a:ext uri="{FF2B5EF4-FFF2-40B4-BE49-F238E27FC236}">
                <a16:creationId xmlns:a16="http://schemas.microsoft.com/office/drawing/2014/main" id="{98A690B1-F937-EAC6-B2C0-83B18748DA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F7A43C-DAB5-75E5-8509-514C468FFB0D}"/>
              </a:ext>
            </a:extLst>
          </p:cNvPr>
          <p:cNvSpPr>
            <a:spLocks noGrp="1"/>
          </p:cNvSpPr>
          <p:nvPr>
            <p:ph type="sldNum" sz="quarter" idx="12"/>
          </p:nvPr>
        </p:nvSpPr>
        <p:spPr/>
        <p:txBody>
          <a:bodyPr/>
          <a:lstStyle/>
          <a:p>
            <a:fld id="{713D42A4-E5A2-4AC2-9302-87AAE92CED3E}" type="slidenum">
              <a:rPr lang="en-US" smtClean="0"/>
              <a:t>‹#›</a:t>
            </a:fld>
            <a:endParaRPr lang="en-US"/>
          </a:p>
        </p:txBody>
      </p:sp>
    </p:spTree>
    <p:extLst>
      <p:ext uri="{BB962C8B-B14F-4D97-AF65-F5344CB8AC3E}">
        <p14:creationId xmlns:p14="http://schemas.microsoft.com/office/powerpoint/2010/main" val="2413908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BFFFDB-B91E-36D7-0130-1C93330A62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A356487-371E-7339-EE68-55DD03C9AB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CF88E4-2BE7-6CA9-9816-70FFA81C34B2}"/>
              </a:ext>
            </a:extLst>
          </p:cNvPr>
          <p:cNvSpPr>
            <a:spLocks noGrp="1"/>
          </p:cNvSpPr>
          <p:nvPr>
            <p:ph type="dt" sz="half" idx="10"/>
          </p:nvPr>
        </p:nvSpPr>
        <p:spPr/>
        <p:txBody>
          <a:bodyPr/>
          <a:lstStyle/>
          <a:p>
            <a:fld id="{35B53639-3167-47FB-A905-667AACE2849F}" type="datetime1">
              <a:rPr lang="en-US" smtClean="0"/>
              <a:t>3/1/2024</a:t>
            </a:fld>
            <a:endParaRPr lang="en-US"/>
          </a:p>
        </p:txBody>
      </p:sp>
      <p:sp>
        <p:nvSpPr>
          <p:cNvPr id="5" name="Footer Placeholder 4">
            <a:extLst>
              <a:ext uri="{FF2B5EF4-FFF2-40B4-BE49-F238E27FC236}">
                <a16:creationId xmlns:a16="http://schemas.microsoft.com/office/drawing/2014/main" id="{089F0D1E-4906-EC74-7FA7-6F2CCF1DA9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87296E-9FBB-AEE6-0AB0-89C03060056E}"/>
              </a:ext>
            </a:extLst>
          </p:cNvPr>
          <p:cNvSpPr>
            <a:spLocks noGrp="1"/>
          </p:cNvSpPr>
          <p:nvPr>
            <p:ph type="sldNum" sz="quarter" idx="12"/>
          </p:nvPr>
        </p:nvSpPr>
        <p:spPr/>
        <p:txBody>
          <a:bodyPr/>
          <a:lstStyle/>
          <a:p>
            <a:fld id="{713D42A4-E5A2-4AC2-9302-87AAE92CED3E}" type="slidenum">
              <a:rPr lang="en-US" smtClean="0"/>
              <a:t>‹#›</a:t>
            </a:fld>
            <a:endParaRPr lang="en-US"/>
          </a:p>
        </p:txBody>
      </p:sp>
    </p:spTree>
    <p:extLst>
      <p:ext uri="{BB962C8B-B14F-4D97-AF65-F5344CB8AC3E}">
        <p14:creationId xmlns:p14="http://schemas.microsoft.com/office/powerpoint/2010/main" val="887218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403E5-344E-CD9B-DD76-22B05A997D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418FEA-8F45-E37D-BEB6-BB797BAFB71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421E70-C5E5-ABE9-C0D2-C0178E895E84}"/>
              </a:ext>
            </a:extLst>
          </p:cNvPr>
          <p:cNvSpPr>
            <a:spLocks noGrp="1"/>
          </p:cNvSpPr>
          <p:nvPr>
            <p:ph type="dt" sz="half" idx="10"/>
          </p:nvPr>
        </p:nvSpPr>
        <p:spPr/>
        <p:txBody>
          <a:bodyPr/>
          <a:lstStyle/>
          <a:p>
            <a:fld id="{12FCD823-82B6-466F-9C33-2324B1DDB03C}" type="datetime1">
              <a:rPr lang="en-US" smtClean="0"/>
              <a:t>3/1/2024</a:t>
            </a:fld>
            <a:endParaRPr lang="en-US"/>
          </a:p>
        </p:txBody>
      </p:sp>
      <p:sp>
        <p:nvSpPr>
          <p:cNvPr id="5" name="Footer Placeholder 4">
            <a:extLst>
              <a:ext uri="{FF2B5EF4-FFF2-40B4-BE49-F238E27FC236}">
                <a16:creationId xmlns:a16="http://schemas.microsoft.com/office/drawing/2014/main" id="{43DA70E0-FBB9-22ED-6BD5-DA90DF852A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2B037F-651D-097B-CA61-08BEBAFFAE1E}"/>
              </a:ext>
            </a:extLst>
          </p:cNvPr>
          <p:cNvSpPr>
            <a:spLocks noGrp="1"/>
          </p:cNvSpPr>
          <p:nvPr>
            <p:ph type="sldNum" sz="quarter" idx="12"/>
          </p:nvPr>
        </p:nvSpPr>
        <p:spPr/>
        <p:txBody>
          <a:bodyPr/>
          <a:lstStyle/>
          <a:p>
            <a:fld id="{713D42A4-E5A2-4AC2-9302-87AAE92CED3E}" type="slidenum">
              <a:rPr lang="en-US" smtClean="0"/>
              <a:t>‹#›</a:t>
            </a:fld>
            <a:endParaRPr lang="en-US"/>
          </a:p>
        </p:txBody>
      </p:sp>
    </p:spTree>
    <p:extLst>
      <p:ext uri="{BB962C8B-B14F-4D97-AF65-F5344CB8AC3E}">
        <p14:creationId xmlns:p14="http://schemas.microsoft.com/office/powerpoint/2010/main" val="3060882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8C39B-5C45-68F3-40E7-6CA548FE8D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4DFAC9D-B81D-E3CC-44AA-5E6049F08BB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6CBBCBF-C33C-79E8-9F6C-1C44139857EC}"/>
              </a:ext>
            </a:extLst>
          </p:cNvPr>
          <p:cNvSpPr>
            <a:spLocks noGrp="1"/>
          </p:cNvSpPr>
          <p:nvPr>
            <p:ph type="dt" sz="half" idx="10"/>
          </p:nvPr>
        </p:nvSpPr>
        <p:spPr/>
        <p:txBody>
          <a:bodyPr/>
          <a:lstStyle/>
          <a:p>
            <a:fld id="{528F6370-77C5-4795-920D-8C2210103BFB}" type="datetime1">
              <a:rPr lang="en-US" smtClean="0"/>
              <a:t>3/1/2024</a:t>
            </a:fld>
            <a:endParaRPr lang="en-US"/>
          </a:p>
        </p:txBody>
      </p:sp>
      <p:sp>
        <p:nvSpPr>
          <p:cNvPr id="5" name="Footer Placeholder 4">
            <a:extLst>
              <a:ext uri="{FF2B5EF4-FFF2-40B4-BE49-F238E27FC236}">
                <a16:creationId xmlns:a16="http://schemas.microsoft.com/office/drawing/2014/main" id="{F0B023C3-AC5C-0D9A-1300-82A94EB6A5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3F3DF5-55DA-F27A-8D62-19B573FA75CD}"/>
              </a:ext>
            </a:extLst>
          </p:cNvPr>
          <p:cNvSpPr>
            <a:spLocks noGrp="1"/>
          </p:cNvSpPr>
          <p:nvPr>
            <p:ph type="sldNum" sz="quarter" idx="12"/>
          </p:nvPr>
        </p:nvSpPr>
        <p:spPr/>
        <p:txBody>
          <a:bodyPr/>
          <a:lstStyle/>
          <a:p>
            <a:fld id="{713D42A4-E5A2-4AC2-9302-87AAE92CED3E}" type="slidenum">
              <a:rPr lang="en-US" smtClean="0"/>
              <a:t>‹#›</a:t>
            </a:fld>
            <a:endParaRPr lang="en-US"/>
          </a:p>
        </p:txBody>
      </p:sp>
    </p:spTree>
    <p:extLst>
      <p:ext uri="{BB962C8B-B14F-4D97-AF65-F5344CB8AC3E}">
        <p14:creationId xmlns:p14="http://schemas.microsoft.com/office/powerpoint/2010/main" val="442887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48CFD-353E-CC55-ADD2-CEEB4592E6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CD1E77-EF40-D05D-C59A-DA30FCACF8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EA8931F-C369-D622-B779-62F82014EDD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0CA77A6-AE6B-E667-5AD2-5A10721BCC30}"/>
              </a:ext>
            </a:extLst>
          </p:cNvPr>
          <p:cNvSpPr>
            <a:spLocks noGrp="1"/>
          </p:cNvSpPr>
          <p:nvPr>
            <p:ph type="dt" sz="half" idx="10"/>
          </p:nvPr>
        </p:nvSpPr>
        <p:spPr/>
        <p:txBody>
          <a:bodyPr/>
          <a:lstStyle/>
          <a:p>
            <a:fld id="{0B65B7B7-BBDB-4E02-A554-199C078B4349}" type="datetime1">
              <a:rPr lang="en-US" smtClean="0"/>
              <a:t>3/1/2024</a:t>
            </a:fld>
            <a:endParaRPr lang="en-US"/>
          </a:p>
        </p:txBody>
      </p:sp>
      <p:sp>
        <p:nvSpPr>
          <p:cNvPr id="6" name="Footer Placeholder 5">
            <a:extLst>
              <a:ext uri="{FF2B5EF4-FFF2-40B4-BE49-F238E27FC236}">
                <a16:creationId xmlns:a16="http://schemas.microsoft.com/office/drawing/2014/main" id="{2D4E611A-6F00-157B-3D03-5615CCD131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B4B91F-D187-E0C5-A38F-2AEE5CCCF9E0}"/>
              </a:ext>
            </a:extLst>
          </p:cNvPr>
          <p:cNvSpPr>
            <a:spLocks noGrp="1"/>
          </p:cNvSpPr>
          <p:nvPr>
            <p:ph type="sldNum" sz="quarter" idx="12"/>
          </p:nvPr>
        </p:nvSpPr>
        <p:spPr/>
        <p:txBody>
          <a:bodyPr/>
          <a:lstStyle/>
          <a:p>
            <a:fld id="{713D42A4-E5A2-4AC2-9302-87AAE92CED3E}" type="slidenum">
              <a:rPr lang="en-US" smtClean="0"/>
              <a:t>‹#›</a:t>
            </a:fld>
            <a:endParaRPr lang="en-US"/>
          </a:p>
        </p:txBody>
      </p:sp>
    </p:spTree>
    <p:extLst>
      <p:ext uri="{BB962C8B-B14F-4D97-AF65-F5344CB8AC3E}">
        <p14:creationId xmlns:p14="http://schemas.microsoft.com/office/powerpoint/2010/main" val="2506869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24A37-8007-A08B-2370-F7EDB36419B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2C0BEF8-FCC4-D197-A6B3-1689B1D4A7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0A4908C-7E5A-868D-5C0F-0FB7BAA6F43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8CFEA9-F106-E8CA-5E4B-4A88F87888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B39A23C-621D-BDCC-458A-520AD1ADC7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4778CE4-E9F6-CB04-6E01-3BEE2FFBFB75}"/>
              </a:ext>
            </a:extLst>
          </p:cNvPr>
          <p:cNvSpPr>
            <a:spLocks noGrp="1"/>
          </p:cNvSpPr>
          <p:nvPr>
            <p:ph type="dt" sz="half" idx="10"/>
          </p:nvPr>
        </p:nvSpPr>
        <p:spPr/>
        <p:txBody>
          <a:bodyPr/>
          <a:lstStyle/>
          <a:p>
            <a:fld id="{65FFD81D-B36A-4544-88AC-98361CC41E35}" type="datetime1">
              <a:rPr lang="en-US" smtClean="0"/>
              <a:t>3/1/2024</a:t>
            </a:fld>
            <a:endParaRPr lang="en-US"/>
          </a:p>
        </p:txBody>
      </p:sp>
      <p:sp>
        <p:nvSpPr>
          <p:cNvPr id="8" name="Footer Placeholder 7">
            <a:extLst>
              <a:ext uri="{FF2B5EF4-FFF2-40B4-BE49-F238E27FC236}">
                <a16:creationId xmlns:a16="http://schemas.microsoft.com/office/drawing/2014/main" id="{DFB5476B-B56C-6316-3AB0-B4E0CBD0BF3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1052E21-3C69-2381-9D41-3F534723742E}"/>
              </a:ext>
            </a:extLst>
          </p:cNvPr>
          <p:cNvSpPr>
            <a:spLocks noGrp="1"/>
          </p:cNvSpPr>
          <p:nvPr>
            <p:ph type="sldNum" sz="quarter" idx="12"/>
          </p:nvPr>
        </p:nvSpPr>
        <p:spPr/>
        <p:txBody>
          <a:bodyPr/>
          <a:lstStyle/>
          <a:p>
            <a:fld id="{713D42A4-E5A2-4AC2-9302-87AAE92CED3E}" type="slidenum">
              <a:rPr lang="en-US" smtClean="0"/>
              <a:t>‹#›</a:t>
            </a:fld>
            <a:endParaRPr lang="en-US"/>
          </a:p>
        </p:txBody>
      </p:sp>
    </p:spTree>
    <p:extLst>
      <p:ext uri="{BB962C8B-B14F-4D97-AF65-F5344CB8AC3E}">
        <p14:creationId xmlns:p14="http://schemas.microsoft.com/office/powerpoint/2010/main" val="2695765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14590-14CC-3DD3-0CE3-27C72000A6A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98EABC6-3E3A-4ACA-3EDD-12F5AD6E52A2}"/>
              </a:ext>
            </a:extLst>
          </p:cNvPr>
          <p:cNvSpPr>
            <a:spLocks noGrp="1"/>
          </p:cNvSpPr>
          <p:nvPr>
            <p:ph type="dt" sz="half" idx="10"/>
          </p:nvPr>
        </p:nvSpPr>
        <p:spPr/>
        <p:txBody>
          <a:bodyPr/>
          <a:lstStyle/>
          <a:p>
            <a:fld id="{A5358A29-4DA5-4311-A606-8E9EAC46BBF3}" type="datetime1">
              <a:rPr lang="en-US" smtClean="0"/>
              <a:t>3/1/2024</a:t>
            </a:fld>
            <a:endParaRPr lang="en-US"/>
          </a:p>
        </p:txBody>
      </p:sp>
      <p:sp>
        <p:nvSpPr>
          <p:cNvPr id="4" name="Footer Placeholder 3">
            <a:extLst>
              <a:ext uri="{FF2B5EF4-FFF2-40B4-BE49-F238E27FC236}">
                <a16:creationId xmlns:a16="http://schemas.microsoft.com/office/drawing/2014/main" id="{3A0A1F36-14D4-06E3-B44C-7ABA532FA9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75D497-0467-4735-D839-6082DBBA457C}"/>
              </a:ext>
            </a:extLst>
          </p:cNvPr>
          <p:cNvSpPr>
            <a:spLocks noGrp="1"/>
          </p:cNvSpPr>
          <p:nvPr>
            <p:ph type="sldNum" sz="quarter" idx="12"/>
          </p:nvPr>
        </p:nvSpPr>
        <p:spPr/>
        <p:txBody>
          <a:bodyPr/>
          <a:lstStyle/>
          <a:p>
            <a:fld id="{713D42A4-E5A2-4AC2-9302-87AAE92CED3E}" type="slidenum">
              <a:rPr lang="en-US" smtClean="0"/>
              <a:t>‹#›</a:t>
            </a:fld>
            <a:endParaRPr lang="en-US"/>
          </a:p>
        </p:txBody>
      </p:sp>
    </p:spTree>
    <p:extLst>
      <p:ext uri="{BB962C8B-B14F-4D97-AF65-F5344CB8AC3E}">
        <p14:creationId xmlns:p14="http://schemas.microsoft.com/office/powerpoint/2010/main" val="3723696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55423B-A171-125B-2E4A-01E3B1E43AC2}"/>
              </a:ext>
            </a:extLst>
          </p:cNvPr>
          <p:cNvSpPr>
            <a:spLocks noGrp="1"/>
          </p:cNvSpPr>
          <p:nvPr>
            <p:ph type="dt" sz="half" idx="10"/>
          </p:nvPr>
        </p:nvSpPr>
        <p:spPr/>
        <p:txBody>
          <a:bodyPr/>
          <a:lstStyle/>
          <a:p>
            <a:fld id="{5DC57976-C5AA-4732-9054-38BD97806097}" type="datetime1">
              <a:rPr lang="en-US" smtClean="0"/>
              <a:t>3/1/2024</a:t>
            </a:fld>
            <a:endParaRPr lang="en-US"/>
          </a:p>
        </p:txBody>
      </p:sp>
      <p:sp>
        <p:nvSpPr>
          <p:cNvPr id="3" name="Footer Placeholder 2">
            <a:extLst>
              <a:ext uri="{FF2B5EF4-FFF2-40B4-BE49-F238E27FC236}">
                <a16:creationId xmlns:a16="http://schemas.microsoft.com/office/drawing/2014/main" id="{DDE3E3F4-58B5-1D7C-9C52-4BBF67D2352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9478D7-4EAF-FAA8-DE6D-081336D77FA2}"/>
              </a:ext>
            </a:extLst>
          </p:cNvPr>
          <p:cNvSpPr>
            <a:spLocks noGrp="1"/>
          </p:cNvSpPr>
          <p:nvPr>
            <p:ph type="sldNum" sz="quarter" idx="12"/>
          </p:nvPr>
        </p:nvSpPr>
        <p:spPr/>
        <p:txBody>
          <a:bodyPr/>
          <a:lstStyle/>
          <a:p>
            <a:fld id="{713D42A4-E5A2-4AC2-9302-87AAE92CED3E}" type="slidenum">
              <a:rPr lang="en-US" smtClean="0"/>
              <a:t>‹#›</a:t>
            </a:fld>
            <a:endParaRPr lang="en-US"/>
          </a:p>
        </p:txBody>
      </p:sp>
    </p:spTree>
    <p:extLst>
      <p:ext uri="{BB962C8B-B14F-4D97-AF65-F5344CB8AC3E}">
        <p14:creationId xmlns:p14="http://schemas.microsoft.com/office/powerpoint/2010/main" val="1450967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B2E61-B93A-09BA-E968-B8C961DE4F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4D83FF-ABC7-9508-40AD-1CD9948E21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2EA3C1A-5A84-1835-8088-5F7A4560CD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8C9658-DDFD-4B4E-C171-D81A0483FFE6}"/>
              </a:ext>
            </a:extLst>
          </p:cNvPr>
          <p:cNvSpPr>
            <a:spLocks noGrp="1"/>
          </p:cNvSpPr>
          <p:nvPr>
            <p:ph type="dt" sz="half" idx="10"/>
          </p:nvPr>
        </p:nvSpPr>
        <p:spPr/>
        <p:txBody>
          <a:bodyPr/>
          <a:lstStyle/>
          <a:p>
            <a:fld id="{95946247-C10B-4BE0-824E-D0E2061D32A1}" type="datetime1">
              <a:rPr lang="en-US" smtClean="0"/>
              <a:t>3/1/2024</a:t>
            </a:fld>
            <a:endParaRPr lang="en-US"/>
          </a:p>
        </p:txBody>
      </p:sp>
      <p:sp>
        <p:nvSpPr>
          <p:cNvPr id="6" name="Footer Placeholder 5">
            <a:extLst>
              <a:ext uri="{FF2B5EF4-FFF2-40B4-BE49-F238E27FC236}">
                <a16:creationId xmlns:a16="http://schemas.microsoft.com/office/drawing/2014/main" id="{3EBB7342-0C98-B39C-65DF-72C2C64377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C01AC1-817F-EFF1-1310-70CC41418C62}"/>
              </a:ext>
            </a:extLst>
          </p:cNvPr>
          <p:cNvSpPr>
            <a:spLocks noGrp="1"/>
          </p:cNvSpPr>
          <p:nvPr>
            <p:ph type="sldNum" sz="quarter" idx="12"/>
          </p:nvPr>
        </p:nvSpPr>
        <p:spPr/>
        <p:txBody>
          <a:bodyPr/>
          <a:lstStyle/>
          <a:p>
            <a:fld id="{713D42A4-E5A2-4AC2-9302-87AAE92CED3E}" type="slidenum">
              <a:rPr lang="en-US" smtClean="0"/>
              <a:t>‹#›</a:t>
            </a:fld>
            <a:endParaRPr lang="en-US"/>
          </a:p>
        </p:txBody>
      </p:sp>
    </p:spTree>
    <p:extLst>
      <p:ext uri="{BB962C8B-B14F-4D97-AF65-F5344CB8AC3E}">
        <p14:creationId xmlns:p14="http://schemas.microsoft.com/office/powerpoint/2010/main" val="1934615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1478B-B8EC-AA96-F939-6B985396B7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33A72A2-8764-87F3-D589-02EFDACCDD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EEC0C65-0A87-EE8A-82C4-C0277992E3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7557D3-D4FA-D00D-6166-C43992DEA609}"/>
              </a:ext>
            </a:extLst>
          </p:cNvPr>
          <p:cNvSpPr>
            <a:spLocks noGrp="1"/>
          </p:cNvSpPr>
          <p:nvPr>
            <p:ph type="dt" sz="half" idx="10"/>
          </p:nvPr>
        </p:nvSpPr>
        <p:spPr/>
        <p:txBody>
          <a:bodyPr/>
          <a:lstStyle/>
          <a:p>
            <a:fld id="{0DABF65D-9E94-47EF-B9E6-BB3B3E33391B}" type="datetime1">
              <a:rPr lang="en-US" smtClean="0"/>
              <a:t>3/1/2024</a:t>
            </a:fld>
            <a:endParaRPr lang="en-US"/>
          </a:p>
        </p:txBody>
      </p:sp>
      <p:sp>
        <p:nvSpPr>
          <p:cNvPr id="6" name="Footer Placeholder 5">
            <a:extLst>
              <a:ext uri="{FF2B5EF4-FFF2-40B4-BE49-F238E27FC236}">
                <a16:creationId xmlns:a16="http://schemas.microsoft.com/office/drawing/2014/main" id="{52938785-D685-B20C-D85F-6314576F01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319720-1B23-C27D-C861-275B6CDAAD16}"/>
              </a:ext>
            </a:extLst>
          </p:cNvPr>
          <p:cNvSpPr>
            <a:spLocks noGrp="1"/>
          </p:cNvSpPr>
          <p:nvPr>
            <p:ph type="sldNum" sz="quarter" idx="12"/>
          </p:nvPr>
        </p:nvSpPr>
        <p:spPr/>
        <p:txBody>
          <a:bodyPr/>
          <a:lstStyle/>
          <a:p>
            <a:fld id="{713D42A4-E5A2-4AC2-9302-87AAE92CED3E}" type="slidenum">
              <a:rPr lang="en-US" smtClean="0"/>
              <a:t>‹#›</a:t>
            </a:fld>
            <a:endParaRPr lang="en-US"/>
          </a:p>
        </p:txBody>
      </p:sp>
    </p:spTree>
    <p:extLst>
      <p:ext uri="{BB962C8B-B14F-4D97-AF65-F5344CB8AC3E}">
        <p14:creationId xmlns:p14="http://schemas.microsoft.com/office/powerpoint/2010/main" val="1330859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397CD5-5C7B-E3EB-11AE-22E4D6DF05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AB904D8-61EB-C093-B1B5-D9278158E3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18E3BC-8642-D08C-1CF2-13D46A2B5C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79E06C4-70F1-4FEC-9651-12A3891769B0}" type="datetime1">
              <a:rPr lang="en-US" smtClean="0"/>
              <a:t>3/1/2024</a:t>
            </a:fld>
            <a:endParaRPr lang="en-US"/>
          </a:p>
        </p:txBody>
      </p:sp>
      <p:sp>
        <p:nvSpPr>
          <p:cNvPr id="5" name="Footer Placeholder 4">
            <a:extLst>
              <a:ext uri="{FF2B5EF4-FFF2-40B4-BE49-F238E27FC236}">
                <a16:creationId xmlns:a16="http://schemas.microsoft.com/office/drawing/2014/main" id="{FE6C0205-AE66-C466-6948-1A5DE7295E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E51845C-04CC-2C2E-BFB3-C683E48766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13D42A4-E5A2-4AC2-9302-87AAE92CED3E}" type="slidenum">
              <a:rPr lang="en-US" smtClean="0"/>
              <a:t>‹#›</a:t>
            </a:fld>
            <a:endParaRPr lang="en-US"/>
          </a:p>
        </p:txBody>
      </p:sp>
    </p:spTree>
    <p:extLst>
      <p:ext uri="{BB962C8B-B14F-4D97-AF65-F5344CB8AC3E}">
        <p14:creationId xmlns:p14="http://schemas.microsoft.com/office/powerpoint/2010/main" val="33223372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ADCAF8-8823-4E89-8612-21029831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8CA07B2-0819-4B62-9425-7A52BBDD70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nvGrpSpPr>
          <p:cNvPr id="13" name="Group 12">
            <a:extLst>
              <a:ext uri="{FF2B5EF4-FFF2-40B4-BE49-F238E27FC236}">
                <a16:creationId xmlns:a16="http://schemas.microsoft.com/office/drawing/2014/main" id="{DA02BEE4-A5D4-40AF-882D-49D34B086F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p:grpSpPr>
        <p:sp>
          <p:nvSpPr>
            <p:cNvPr id="14" name="Freeform: Shape 13">
              <a:extLst>
                <a:ext uri="{FF2B5EF4-FFF2-40B4-BE49-F238E27FC236}">
                  <a16:creationId xmlns:a16="http://schemas.microsoft.com/office/drawing/2014/main" id="{0F5843EB-154F-4459-8954-BB1DF64BBD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75905135-55D9-431B-8D5A-4C5C92B1F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8" name="Freeform: Shape 37">
              <a:extLst>
                <a:ext uri="{FF2B5EF4-FFF2-40B4-BE49-F238E27FC236}">
                  <a16:creationId xmlns:a16="http://schemas.microsoft.com/office/drawing/2014/main" id="{9B732812-A0BB-4324-B390-DFEF26C109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Freeform: Shape 38">
              <a:extLst>
                <a:ext uri="{FF2B5EF4-FFF2-40B4-BE49-F238E27FC236}">
                  <a16:creationId xmlns:a16="http://schemas.microsoft.com/office/drawing/2014/main" id="{01FEC055-6F76-4E20-BC93-76C2F58EAF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0" name="Freeform: Shape 39">
              <a:extLst>
                <a:ext uri="{FF2B5EF4-FFF2-40B4-BE49-F238E27FC236}">
                  <a16:creationId xmlns:a16="http://schemas.microsoft.com/office/drawing/2014/main" id="{D74CD21D-122E-4F3D-82AF-F4A37C278A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1" name="Freeform: Shape 40">
              <a:extLst>
                <a:ext uri="{FF2B5EF4-FFF2-40B4-BE49-F238E27FC236}">
                  <a16:creationId xmlns:a16="http://schemas.microsoft.com/office/drawing/2014/main" id="{5A7FF51F-3820-41BE-8690-7E758ECFA7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gradFill>
              <a:gsLst>
                <a:gs pos="813">
                  <a:schemeClr val="bg1">
                    <a:alpha val="41000"/>
                  </a:schemeClr>
                </a:gs>
                <a:gs pos="20000">
                  <a:schemeClr val="accent5">
                    <a:lumMod val="85000"/>
                    <a:alpha val="56000"/>
                  </a:schemeClr>
                </a:gs>
                <a:gs pos="44000">
                  <a:schemeClr val="accent6">
                    <a:lumMod val="40000"/>
                    <a:lumOff val="60000"/>
                    <a:alpha val="57000"/>
                  </a:schemeClr>
                </a:gs>
                <a:gs pos="100000">
                  <a:schemeClr val="bg1">
                    <a:alpha val="59000"/>
                  </a:schemeClr>
                </a:gs>
                <a:gs pos="74000">
                  <a:schemeClr val="accent1">
                    <a:lumMod val="91000"/>
                    <a:lumOff val="9000"/>
                    <a:alpha val="34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2" name="Freeform: Shape 41">
              <a:extLst>
                <a:ext uri="{FF2B5EF4-FFF2-40B4-BE49-F238E27FC236}">
                  <a16:creationId xmlns:a16="http://schemas.microsoft.com/office/drawing/2014/main" id="{85EAD889-EA4D-485F-BA9C-F6473A432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itle 1">
            <a:extLst>
              <a:ext uri="{FF2B5EF4-FFF2-40B4-BE49-F238E27FC236}">
                <a16:creationId xmlns:a16="http://schemas.microsoft.com/office/drawing/2014/main" id="{8BAB091C-09D3-F84F-992C-B077F5241649}"/>
              </a:ext>
            </a:extLst>
          </p:cNvPr>
          <p:cNvSpPr>
            <a:spLocks noGrp="1"/>
          </p:cNvSpPr>
          <p:nvPr>
            <p:ph type="ctrTitle"/>
          </p:nvPr>
        </p:nvSpPr>
        <p:spPr>
          <a:xfrm>
            <a:off x="3045368" y="2336803"/>
            <a:ext cx="6105194" cy="1072900"/>
          </a:xfrm>
        </p:spPr>
        <p:txBody>
          <a:bodyPr>
            <a:normAutofit/>
          </a:bodyPr>
          <a:lstStyle/>
          <a:p>
            <a:r>
              <a:rPr lang="en-US" b="1" dirty="0">
                <a:solidFill>
                  <a:schemeClr val="tx2"/>
                </a:solidFill>
              </a:rPr>
              <a:t>SQL Analytics I</a:t>
            </a:r>
          </a:p>
        </p:txBody>
      </p:sp>
      <p:sp>
        <p:nvSpPr>
          <p:cNvPr id="3" name="Subtitle 2">
            <a:extLst>
              <a:ext uri="{FF2B5EF4-FFF2-40B4-BE49-F238E27FC236}">
                <a16:creationId xmlns:a16="http://schemas.microsoft.com/office/drawing/2014/main" id="{CD27EB69-011A-342F-5AF5-DC3BBA8C611E}"/>
              </a:ext>
            </a:extLst>
          </p:cNvPr>
          <p:cNvSpPr>
            <a:spLocks noGrp="1"/>
          </p:cNvSpPr>
          <p:nvPr>
            <p:ph type="subTitle" idx="1"/>
          </p:nvPr>
        </p:nvSpPr>
        <p:spPr>
          <a:xfrm>
            <a:off x="3603132" y="3418939"/>
            <a:ext cx="6105194" cy="682079"/>
          </a:xfrm>
        </p:spPr>
        <p:txBody>
          <a:bodyPr>
            <a:noAutofit/>
          </a:bodyPr>
          <a:lstStyle/>
          <a:p>
            <a:pPr marL="171450" indent="-171450" algn="l">
              <a:buFont typeface="Arial" panose="020B0604020202020204" pitchFamily="34" charset="0"/>
              <a:buChar char="•"/>
            </a:pPr>
            <a:r>
              <a:rPr lang="en-US" sz="2000" b="1" dirty="0">
                <a:solidFill>
                  <a:schemeClr val="accent5">
                    <a:lumMod val="60000"/>
                    <a:lumOff val="40000"/>
                  </a:schemeClr>
                </a:solidFill>
              </a:rPr>
              <a:t>Partitions</a:t>
            </a:r>
          </a:p>
          <a:p>
            <a:pPr marL="171450" indent="-171450" algn="l">
              <a:buFont typeface="Arial" panose="020B0604020202020204" pitchFamily="34" charset="0"/>
              <a:buChar char="•"/>
            </a:pPr>
            <a:r>
              <a:rPr lang="en-US" sz="2000" b="1" dirty="0">
                <a:solidFill>
                  <a:schemeClr val="accent5">
                    <a:lumMod val="60000"/>
                    <a:lumOff val="40000"/>
                  </a:schemeClr>
                </a:solidFill>
              </a:rPr>
              <a:t>Window functions</a:t>
            </a:r>
          </a:p>
        </p:txBody>
      </p:sp>
      <p:sp>
        <p:nvSpPr>
          <p:cNvPr id="4" name="Slide Number Placeholder 3">
            <a:extLst>
              <a:ext uri="{FF2B5EF4-FFF2-40B4-BE49-F238E27FC236}">
                <a16:creationId xmlns:a16="http://schemas.microsoft.com/office/drawing/2014/main" id="{15352C6D-EB7C-8E94-9B74-ECE43226D098}"/>
              </a:ext>
            </a:extLst>
          </p:cNvPr>
          <p:cNvSpPr>
            <a:spLocks noGrp="1"/>
          </p:cNvSpPr>
          <p:nvPr>
            <p:ph type="sldNum" sz="quarter" idx="12"/>
          </p:nvPr>
        </p:nvSpPr>
        <p:spPr>
          <a:xfrm>
            <a:off x="8610600" y="6356350"/>
            <a:ext cx="2743200" cy="365125"/>
          </a:xfrm>
        </p:spPr>
        <p:txBody>
          <a:bodyPr>
            <a:normAutofit/>
          </a:bodyPr>
          <a:lstStyle/>
          <a:p>
            <a:pPr>
              <a:spcAft>
                <a:spcPts val="600"/>
              </a:spcAft>
            </a:pPr>
            <a:fld id="{713D42A4-E5A2-4AC2-9302-87AAE92CED3E}" type="slidenum">
              <a:rPr lang="en-US" smtClean="0"/>
              <a:pPr>
                <a:spcAft>
                  <a:spcPts val="600"/>
                </a:spcAft>
              </a:pPr>
              <a:t>1</a:t>
            </a:fld>
            <a:endParaRPr lang="en-US" dirty="0"/>
          </a:p>
        </p:txBody>
      </p:sp>
      <p:sp>
        <p:nvSpPr>
          <p:cNvPr id="7" name="TextBox 6">
            <a:extLst>
              <a:ext uri="{FF2B5EF4-FFF2-40B4-BE49-F238E27FC236}">
                <a16:creationId xmlns:a16="http://schemas.microsoft.com/office/drawing/2014/main" id="{09025DC4-CE80-6909-6859-2CC0C69B93C6}"/>
              </a:ext>
            </a:extLst>
          </p:cNvPr>
          <p:cNvSpPr txBox="1"/>
          <p:nvPr/>
        </p:nvSpPr>
        <p:spPr>
          <a:xfrm>
            <a:off x="3603132" y="4764519"/>
            <a:ext cx="4826321" cy="369332"/>
          </a:xfrm>
          <a:prstGeom prst="rect">
            <a:avLst/>
          </a:prstGeom>
          <a:noFill/>
        </p:spPr>
        <p:txBody>
          <a:bodyPr wrap="none" rtlCol="0">
            <a:spAutoFit/>
          </a:bodyPr>
          <a:lstStyle/>
          <a:p>
            <a:r>
              <a:rPr lang="en-US" b="1" dirty="0"/>
              <a:t>Lecture by, Assoc. Prof. Mahammad Sharifov</a:t>
            </a:r>
          </a:p>
        </p:txBody>
      </p:sp>
    </p:spTree>
    <p:extLst>
      <p:ext uri="{BB962C8B-B14F-4D97-AF65-F5344CB8AC3E}">
        <p14:creationId xmlns:p14="http://schemas.microsoft.com/office/powerpoint/2010/main" val="34203464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F03CB75-D8D7-9AF8-4970-36168C28F5FA}"/>
              </a:ext>
            </a:extLst>
          </p:cNvPr>
          <p:cNvSpPr>
            <a:spLocks noGrp="1"/>
          </p:cNvSpPr>
          <p:nvPr>
            <p:ph type="sldNum" sz="quarter" idx="12"/>
          </p:nvPr>
        </p:nvSpPr>
        <p:spPr/>
        <p:txBody>
          <a:bodyPr/>
          <a:lstStyle/>
          <a:p>
            <a:fld id="{713D42A4-E5A2-4AC2-9302-87AAE92CED3E}" type="slidenum">
              <a:rPr lang="en-US" smtClean="0"/>
              <a:t>10</a:t>
            </a:fld>
            <a:endParaRPr lang="en-US"/>
          </a:p>
        </p:txBody>
      </p:sp>
      <p:sp>
        <p:nvSpPr>
          <p:cNvPr id="5" name="Title 1">
            <a:extLst>
              <a:ext uri="{FF2B5EF4-FFF2-40B4-BE49-F238E27FC236}">
                <a16:creationId xmlns:a16="http://schemas.microsoft.com/office/drawing/2014/main" id="{85803E98-D83B-15EB-4971-65F20C8A83CA}"/>
              </a:ext>
            </a:extLst>
          </p:cNvPr>
          <p:cNvSpPr>
            <a:spLocks noGrp="1"/>
          </p:cNvSpPr>
          <p:nvPr>
            <p:ph type="title"/>
          </p:nvPr>
        </p:nvSpPr>
        <p:spPr>
          <a:xfrm>
            <a:off x="838200" y="365125"/>
            <a:ext cx="10515600" cy="1325563"/>
          </a:xfrm>
        </p:spPr>
        <p:txBody>
          <a:bodyPr>
            <a:normAutofit/>
          </a:bodyPr>
          <a:lstStyle/>
          <a:p>
            <a:r>
              <a:rPr lang="en-US" sz="3800" b="1" dirty="0">
                <a:solidFill>
                  <a:schemeClr val="accent1">
                    <a:lumMod val="60000"/>
                    <a:lumOff val="40000"/>
                  </a:schemeClr>
                </a:solidFill>
              </a:rPr>
              <a:t>DENSE_RANK Function</a:t>
            </a:r>
            <a:endParaRPr lang="en-US" sz="3800" dirty="0">
              <a:solidFill>
                <a:schemeClr val="accent1">
                  <a:lumMod val="60000"/>
                  <a:lumOff val="40000"/>
                </a:schemeClr>
              </a:solidFill>
            </a:endParaRPr>
          </a:p>
        </p:txBody>
      </p:sp>
      <p:sp>
        <p:nvSpPr>
          <p:cNvPr id="6" name="TextBox 5">
            <a:extLst>
              <a:ext uri="{FF2B5EF4-FFF2-40B4-BE49-F238E27FC236}">
                <a16:creationId xmlns:a16="http://schemas.microsoft.com/office/drawing/2014/main" id="{32CE35A5-A521-3DB7-8E2E-2864B512B42E}"/>
              </a:ext>
            </a:extLst>
          </p:cNvPr>
          <p:cNvSpPr txBox="1"/>
          <p:nvPr/>
        </p:nvSpPr>
        <p:spPr>
          <a:xfrm>
            <a:off x="960582" y="1948873"/>
            <a:ext cx="10732654" cy="720436"/>
          </a:xfrm>
          <a:prstGeom prst="rect">
            <a:avLst/>
          </a:prstGeom>
          <a:noFill/>
        </p:spPr>
        <p:txBody>
          <a:bodyPr wrap="square" rtlCol="0">
            <a:spAutoFit/>
          </a:bodyPr>
          <a:lstStyle/>
          <a:p>
            <a:endParaRPr lang="en-US" dirty="0"/>
          </a:p>
        </p:txBody>
      </p:sp>
      <p:sp>
        <p:nvSpPr>
          <p:cNvPr id="7" name="Rectangle 3">
            <a:extLst>
              <a:ext uri="{FF2B5EF4-FFF2-40B4-BE49-F238E27FC236}">
                <a16:creationId xmlns:a16="http://schemas.microsoft.com/office/drawing/2014/main" id="{D41C8941-29E1-BF87-9D60-DE7EECB8852C}"/>
              </a:ext>
            </a:extLst>
          </p:cNvPr>
          <p:cNvSpPr>
            <a:spLocks noChangeArrowheads="1"/>
          </p:cNvSpPr>
          <p:nvPr/>
        </p:nvSpPr>
        <p:spPr bwMode="auto">
          <a:xfrm>
            <a:off x="838200" y="1379617"/>
            <a:ext cx="105156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rPr>
              <a:t>The </a:t>
            </a:r>
            <a:r>
              <a:rPr kumimoji="0" lang="en-US" altLang="en-US" sz="1600" b="1" i="0" u="none" strike="noStrike" cap="none" normalizeH="0" baseline="0" dirty="0">
                <a:ln>
                  <a:noFill/>
                </a:ln>
                <a:solidFill>
                  <a:schemeClr val="tx1"/>
                </a:solidFill>
                <a:effectLst/>
              </a:rPr>
              <a:t>DENSE_RANK() </a:t>
            </a:r>
            <a:r>
              <a:rPr kumimoji="0" lang="en-US" altLang="en-US" sz="1600" b="0" i="0" u="none" strike="noStrike" cap="none" normalizeH="0" baseline="0" dirty="0">
                <a:ln>
                  <a:noFill/>
                </a:ln>
                <a:solidFill>
                  <a:schemeClr val="tx1"/>
                </a:solidFill>
                <a:effectLst/>
              </a:rPr>
              <a:t>is a window function or analytic function </a:t>
            </a:r>
            <a:r>
              <a:rPr lang="en-US" sz="1600" dirty="0"/>
              <a:t>that assigns a rank to each row within a partition or result set with no gaps in ranking values.</a:t>
            </a:r>
            <a:endParaRPr kumimoji="0" lang="en-US" altLang="en-US" sz="1600" b="0" i="0" u="none" strike="noStrike" cap="none" normalizeH="0" baseline="0" dirty="0">
              <a:ln>
                <a:noFill/>
              </a:ln>
              <a:solidFill>
                <a:schemeClr val="tx1"/>
              </a:solidFill>
              <a:effectLst/>
            </a:endParaRPr>
          </a:p>
        </p:txBody>
      </p:sp>
      <p:sp>
        <p:nvSpPr>
          <p:cNvPr id="9" name="Rectangle 8">
            <a:extLst>
              <a:ext uri="{FF2B5EF4-FFF2-40B4-BE49-F238E27FC236}">
                <a16:creationId xmlns:a16="http://schemas.microsoft.com/office/drawing/2014/main" id="{F262F291-EEEA-718A-C5FA-86CB620AE44A}"/>
              </a:ext>
            </a:extLst>
          </p:cNvPr>
          <p:cNvSpPr/>
          <p:nvPr/>
        </p:nvSpPr>
        <p:spPr>
          <a:xfrm>
            <a:off x="932874" y="2056322"/>
            <a:ext cx="10298544" cy="513213"/>
          </a:xfrm>
          <a:prstGeom prst="rect">
            <a:avLst/>
          </a:prstGeom>
          <a:solidFill>
            <a:schemeClr val="bg1">
              <a:lumMod val="95000"/>
            </a:schemeClr>
          </a:solidFill>
          <a:ln>
            <a:solidFill>
              <a:schemeClr val="bg1">
                <a:lumMod val="85000"/>
              </a:schemeClr>
            </a:solidFill>
          </a:ln>
        </p:spPr>
        <p:style>
          <a:lnRef idx="2">
            <a:schemeClr val="accent1">
              <a:shade val="15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6D6FFA64-A649-D2FB-9BC8-D5688F2B1620}"/>
              </a:ext>
            </a:extLst>
          </p:cNvPr>
          <p:cNvSpPr txBox="1"/>
          <p:nvPr/>
        </p:nvSpPr>
        <p:spPr>
          <a:xfrm>
            <a:off x="1006761" y="2133610"/>
            <a:ext cx="8876146" cy="338554"/>
          </a:xfrm>
          <a:prstGeom prst="rect">
            <a:avLst/>
          </a:prstGeom>
          <a:noFill/>
        </p:spPr>
        <p:txBody>
          <a:bodyPr wrap="square" rtlCol="0">
            <a:spAutoFit/>
          </a:bodyPr>
          <a:lstStyle/>
          <a:p>
            <a:r>
              <a:rPr lang="en-US" sz="1600" b="1" dirty="0">
                <a:solidFill>
                  <a:schemeClr val="accent5">
                    <a:lumMod val="60000"/>
                    <a:lumOff val="40000"/>
                  </a:schemeClr>
                </a:solidFill>
                <a:latin typeface="Consolas" panose="020B0609020204030204" pitchFamily="49" charset="0"/>
                <a:cs typeface="Courier New" panose="02070309020205020404" pitchFamily="49" charset="0"/>
              </a:rPr>
              <a:t>DENSE_RANK() </a:t>
            </a:r>
            <a:r>
              <a:rPr lang="en-US" sz="1600" dirty="0">
                <a:latin typeface="Consolas" panose="020B0609020204030204" pitchFamily="49" charset="0"/>
                <a:cs typeface="Courier New" panose="02070309020205020404" pitchFamily="49" charset="0"/>
              </a:rPr>
              <a:t>OVER (&lt;partition_definition&gt; &lt;order_definition[ASC][DESC]&gt;)</a:t>
            </a:r>
          </a:p>
        </p:txBody>
      </p:sp>
      <p:sp>
        <p:nvSpPr>
          <p:cNvPr id="11" name="Rectangle 1">
            <a:extLst>
              <a:ext uri="{FF2B5EF4-FFF2-40B4-BE49-F238E27FC236}">
                <a16:creationId xmlns:a16="http://schemas.microsoft.com/office/drawing/2014/main" id="{6493299F-BE8C-FBCB-01A9-714FFE62AD22}"/>
              </a:ext>
            </a:extLst>
          </p:cNvPr>
          <p:cNvSpPr>
            <a:spLocks noChangeArrowheads="1"/>
          </p:cNvSpPr>
          <p:nvPr/>
        </p:nvSpPr>
        <p:spPr bwMode="auto">
          <a:xfrm>
            <a:off x="856672" y="2802889"/>
            <a:ext cx="10393218"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rPr>
              <a:t>In this syntax:</a:t>
            </a:r>
          </a:p>
          <a:p>
            <a:pPr marL="0" marR="0" lvl="0" indent="0" algn="just" defTabSz="914400" rtl="0" eaLnBrk="0" fontAlgn="base" latinLnBrk="0" hangingPunct="0">
              <a:lnSpc>
                <a:spcPct val="100000"/>
              </a:lnSpc>
              <a:spcBef>
                <a:spcPct val="0"/>
              </a:spcBef>
              <a:spcAft>
                <a:spcPct val="0"/>
              </a:spcAft>
              <a:buClrTx/>
              <a:buSzTx/>
              <a:tabLst/>
            </a:pPr>
            <a:endParaRPr lang="en-US" altLang="en-US" sz="1600" dirty="0"/>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rPr>
              <a:t>First, the PARTITION BY clause divides the result sets produced by the FROM clause into partitions. The DENSE_RANK() function is applied to each partition independently.</a:t>
            </a:r>
          </a:p>
          <a:p>
            <a:pPr marR="0" lvl="0" algn="just"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rPr>
              <a:t>Second, the ORDER BY  clause specifies the order of rows in each partition on which the DENSE_RANK() function operates.</a:t>
            </a:r>
          </a:p>
          <a:p>
            <a:pPr marR="0" lvl="0" algn="just"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accent5">
                    <a:lumMod val="60000"/>
                    <a:lumOff val="40000"/>
                  </a:schemeClr>
                </a:solidFill>
                <a:effectLst/>
              </a:rPr>
              <a:t>NOTE: </a:t>
            </a:r>
            <a:r>
              <a:rPr kumimoji="0" lang="en-US" altLang="en-US" sz="1600" b="1" i="0" u="none" strike="noStrike" cap="none" normalizeH="0" baseline="0" dirty="0">
                <a:ln>
                  <a:noFill/>
                </a:ln>
                <a:solidFill>
                  <a:schemeClr val="tx1"/>
                </a:solidFill>
                <a:effectLst/>
              </a:rPr>
              <a:t>If a partition has two or more rows with the same rank value, each of these rows will be assigned the same rank.</a:t>
            </a:r>
          </a:p>
        </p:txBody>
      </p:sp>
    </p:spTree>
    <p:extLst>
      <p:ext uri="{BB962C8B-B14F-4D97-AF65-F5344CB8AC3E}">
        <p14:creationId xmlns:p14="http://schemas.microsoft.com/office/powerpoint/2010/main" val="3991651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2C4588-8863-4327-05DA-10D5EA31A5EB}"/>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DC102B8-9F49-386C-08D9-E4B95E7293F7}"/>
              </a:ext>
            </a:extLst>
          </p:cNvPr>
          <p:cNvSpPr>
            <a:spLocks noGrp="1"/>
          </p:cNvSpPr>
          <p:nvPr>
            <p:ph type="sldNum" sz="quarter" idx="12"/>
          </p:nvPr>
        </p:nvSpPr>
        <p:spPr/>
        <p:txBody>
          <a:bodyPr/>
          <a:lstStyle/>
          <a:p>
            <a:fld id="{713D42A4-E5A2-4AC2-9302-87AAE92CED3E}" type="slidenum">
              <a:rPr lang="en-US" smtClean="0"/>
              <a:t>11</a:t>
            </a:fld>
            <a:endParaRPr lang="en-US"/>
          </a:p>
        </p:txBody>
      </p:sp>
      <p:sp>
        <p:nvSpPr>
          <p:cNvPr id="5" name="Title 1">
            <a:extLst>
              <a:ext uri="{FF2B5EF4-FFF2-40B4-BE49-F238E27FC236}">
                <a16:creationId xmlns:a16="http://schemas.microsoft.com/office/drawing/2014/main" id="{0F9AD739-5CAB-6EFB-5203-4F8A58E41E02}"/>
              </a:ext>
            </a:extLst>
          </p:cNvPr>
          <p:cNvSpPr>
            <a:spLocks noGrp="1"/>
          </p:cNvSpPr>
          <p:nvPr>
            <p:ph type="title"/>
          </p:nvPr>
        </p:nvSpPr>
        <p:spPr>
          <a:xfrm>
            <a:off x="838200" y="365125"/>
            <a:ext cx="10515600" cy="1325563"/>
          </a:xfrm>
        </p:spPr>
        <p:txBody>
          <a:bodyPr>
            <a:normAutofit/>
          </a:bodyPr>
          <a:lstStyle/>
          <a:p>
            <a:r>
              <a:rPr lang="en-US" sz="3800" b="1" dirty="0">
                <a:solidFill>
                  <a:schemeClr val="accent1">
                    <a:lumMod val="60000"/>
                    <a:lumOff val="40000"/>
                  </a:schemeClr>
                </a:solidFill>
              </a:rPr>
              <a:t>DENSE_RANK Function</a:t>
            </a:r>
            <a:endParaRPr lang="en-US" sz="3800" dirty="0">
              <a:solidFill>
                <a:schemeClr val="accent1">
                  <a:lumMod val="60000"/>
                  <a:lumOff val="40000"/>
                </a:schemeClr>
              </a:solidFill>
            </a:endParaRPr>
          </a:p>
        </p:txBody>
      </p:sp>
      <p:sp>
        <p:nvSpPr>
          <p:cNvPr id="9" name="Rectangle 8">
            <a:extLst>
              <a:ext uri="{FF2B5EF4-FFF2-40B4-BE49-F238E27FC236}">
                <a16:creationId xmlns:a16="http://schemas.microsoft.com/office/drawing/2014/main" id="{B0DF9692-2466-B62A-F13B-95DB6211126B}"/>
              </a:ext>
            </a:extLst>
          </p:cNvPr>
          <p:cNvSpPr/>
          <p:nvPr/>
        </p:nvSpPr>
        <p:spPr>
          <a:xfrm>
            <a:off x="932874" y="3053850"/>
            <a:ext cx="5163126" cy="3060624"/>
          </a:xfrm>
          <a:prstGeom prst="rect">
            <a:avLst/>
          </a:prstGeom>
          <a:solidFill>
            <a:schemeClr val="bg1">
              <a:lumMod val="95000"/>
            </a:schemeClr>
          </a:solidFill>
          <a:ln>
            <a:solidFill>
              <a:schemeClr val="bg1">
                <a:lumMod val="85000"/>
              </a:schemeClr>
            </a:solidFill>
          </a:ln>
        </p:spPr>
        <p:style>
          <a:lnRef idx="2">
            <a:schemeClr val="accent1">
              <a:shade val="15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0D6A4D9-7201-CB86-8CE4-671C05D5B6FB}"/>
              </a:ext>
            </a:extLst>
          </p:cNvPr>
          <p:cNvSpPr txBox="1"/>
          <p:nvPr/>
        </p:nvSpPr>
        <p:spPr>
          <a:xfrm>
            <a:off x="1062177" y="3140374"/>
            <a:ext cx="4858330" cy="2862322"/>
          </a:xfrm>
          <a:prstGeom prst="rect">
            <a:avLst/>
          </a:prstGeom>
          <a:noFill/>
        </p:spPr>
        <p:txBody>
          <a:bodyPr wrap="square" rtlCol="0">
            <a:spAutoFit/>
          </a:bodyPr>
          <a:lstStyle/>
          <a:p>
            <a:r>
              <a:rPr lang="en-US" b="0" dirty="0">
                <a:solidFill>
                  <a:srgbClr val="569CD6"/>
                </a:solidFill>
                <a:effectLst/>
                <a:latin typeface="Consolas" panose="020B0609020204030204" pitchFamily="49" charset="0"/>
              </a:rPr>
              <a:t>SELECT</a:t>
            </a:r>
            <a:r>
              <a:rPr lang="en-US" b="0" dirty="0">
                <a:solidFill>
                  <a:srgbClr val="CCCCCC"/>
                </a:solidFill>
                <a:effectLst/>
                <a:latin typeface="Consolas" panose="020B0609020204030204" pitchFamily="49" charset="0"/>
              </a:rPr>
              <a:t> </a:t>
            </a:r>
          </a:p>
          <a:p>
            <a:r>
              <a:rPr lang="en-US" b="0" dirty="0">
                <a:effectLst/>
                <a:latin typeface="Consolas" panose="020B0609020204030204" pitchFamily="49" charset="0"/>
              </a:rPr>
              <a:t>  sales_employee, </a:t>
            </a:r>
          </a:p>
          <a:p>
            <a:r>
              <a:rPr lang="en-US" b="0" dirty="0">
                <a:effectLst/>
                <a:latin typeface="Consolas" panose="020B0609020204030204" pitchFamily="49" charset="0"/>
              </a:rPr>
              <a:t>  fiscal_year, </a:t>
            </a:r>
          </a:p>
          <a:p>
            <a:r>
              <a:rPr lang="en-US" b="0" dirty="0">
                <a:effectLst/>
                <a:latin typeface="Consolas" panose="020B0609020204030204" pitchFamily="49" charset="0"/>
              </a:rPr>
              <a:t>  sale, </a:t>
            </a:r>
          </a:p>
          <a:p>
            <a:r>
              <a:rPr lang="en-US" b="0" dirty="0">
                <a:solidFill>
                  <a:srgbClr val="CCCCCC"/>
                </a:solidFill>
                <a:effectLst/>
                <a:latin typeface="Consolas" panose="020B0609020204030204" pitchFamily="49" charset="0"/>
              </a:rPr>
              <a:t>  </a:t>
            </a:r>
            <a:r>
              <a:rPr lang="en-US" b="0" dirty="0">
                <a:solidFill>
                  <a:schemeClr val="accent5">
                    <a:lumMod val="60000"/>
                    <a:lumOff val="40000"/>
                  </a:schemeClr>
                </a:solidFill>
                <a:effectLst/>
                <a:latin typeface="Consolas" panose="020B0609020204030204" pitchFamily="49" charset="0"/>
              </a:rPr>
              <a:t>DENSE_RANK() </a:t>
            </a:r>
            <a:r>
              <a:rPr lang="en-US" b="0" dirty="0">
                <a:solidFill>
                  <a:srgbClr val="569CD6"/>
                </a:solidFill>
                <a:effectLst/>
                <a:latin typeface="Consolas" panose="020B0609020204030204" pitchFamily="49" charset="0"/>
              </a:rPr>
              <a:t>OVER</a:t>
            </a:r>
            <a:r>
              <a:rPr lang="en-US" b="0" dirty="0">
                <a:solidFill>
                  <a:srgbClr val="CCCCCC"/>
                </a:solidFill>
                <a:effectLst/>
                <a:latin typeface="Consolas" panose="020B0609020204030204" pitchFamily="49" charset="0"/>
              </a:rPr>
              <a:t> </a:t>
            </a:r>
            <a:r>
              <a:rPr lang="en-US" b="0" dirty="0">
                <a:effectLst/>
                <a:latin typeface="Consolas" panose="020B0609020204030204" pitchFamily="49" charset="0"/>
              </a:rPr>
              <a:t>(</a:t>
            </a:r>
          </a:p>
          <a:p>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PARTITION</a:t>
            </a: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BY</a:t>
            </a:r>
            <a:r>
              <a:rPr lang="en-US" b="0" dirty="0">
                <a:solidFill>
                  <a:srgbClr val="CCCCCC"/>
                </a:solidFill>
                <a:effectLst/>
                <a:latin typeface="Consolas" panose="020B0609020204030204" pitchFamily="49" charset="0"/>
              </a:rPr>
              <a:t> </a:t>
            </a:r>
            <a:r>
              <a:rPr lang="en-US" b="0" dirty="0">
                <a:effectLst/>
                <a:latin typeface="Consolas" panose="020B0609020204030204" pitchFamily="49" charset="0"/>
              </a:rPr>
              <a:t>fiscal_year </a:t>
            </a:r>
          </a:p>
          <a:p>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ORDER BY</a:t>
            </a:r>
            <a:r>
              <a:rPr lang="en-US" b="0" dirty="0">
                <a:solidFill>
                  <a:srgbClr val="CCCCCC"/>
                </a:solidFill>
                <a:effectLst/>
                <a:latin typeface="Consolas" panose="020B0609020204030204" pitchFamily="49" charset="0"/>
              </a:rPr>
              <a:t> </a:t>
            </a:r>
            <a:r>
              <a:rPr lang="en-US" b="0" dirty="0">
                <a:effectLst/>
                <a:latin typeface="Consolas" panose="020B0609020204030204" pitchFamily="49" charset="0"/>
              </a:rPr>
              <a:t>sale</a:t>
            </a: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DESC</a:t>
            </a:r>
            <a:endParaRPr lang="en-US" b="0" dirty="0">
              <a:solidFill>
                <a:srgbClr val="CCCCCC"/>
              </a:solidFill>
              <a:effectLst/>
              <a:latin typeface="Consolas" panose="020B0609020204030204" pitchFamily="49" charset="0"/>
            </a:endParaRPr>
          </a:p>
          <a:p>
            <a:r>
              <a:rPr lang="en-US" b="0" dirty="0">
                <a:solidFill>
                  <a:srgbClr val="CCCCCC"/>
                </a:solidFill>
                <a:effectLst/>
                <a:latin typeface="Consolas" panose="020B0609020204030204" pitchFamily="49" charset="0"/>
              </a:rPr>
              <a:t>  </a:t>
            </a:r>
            <a:r>
              <a:rPr lang="en-US" b="0" dirty="0">
                <a:effectLst/>
                <a:latin typeface="Consolas" panose="020B0609020204030204" pitchFamily="49" charset="0"/>
              </a:rPr>
              <a:t>) sales_rank </a:t>
            </a:r>
          </a:p>
          <a:p>
            <a:r>
              <a:rPr lang="en-US" b="0" dirty="0">
                <a:solidFill>
                  <a:srgbClr val="569CD6"/>
                </a:solidFill>
                <a:effectLst/>
                <a:latin typeface="Consolas" panose="020B0609020204030204" pitchFamily="49" charset="0"/>
              </a:rPr>
              <a:t>FROM</a:t>
            </a:r>
            <a:r>
              <a:rPr lang="en-US" b="0" dirty="0">
                <a:solidFill>
                  <a:srgbClr val="CCCCCC"/>
                </a:solidFill>
                <a:effectLst/>
                <a:latin typeface="Consolas" panose="020B0609020204030204" pitchFamily="49" charset="0"/>
              </a:rPr>
              <a:t> </a:t>
            </a:r>
          </a:p>
          <a:p>
            <a:r>
              <a:rPr lang="en-US" b="0" dirty="0">
                <a:solidFill>
                  <a:srgbClr val="CCCCCC"/>
                </a:solidFill>
                <a:effectLst/>
                <a:latin typeface="Consolas" panose="020B0609020204030204" pitchFamily="49" charset="0"/>
              </a:rPr>
              <a:t>  </a:t>
            </a:r>
            <a:r>
              <a:rPr lang="en-US" b="0" dirty="0">
                <a:effectLst/>
                <a:latin typeface="Consolas" panose="020B0609020204030204" pitchFamily="49" charset="0"/>
              </a:rPr>
              <a:t>sales;</a:t>
            </a:r>
          </a:p>
        </p:txBody>
      </p:sp>
      <p:sp>
        <p:nvSpPr>
          <p:cNvPr id="13" name="Rectangle 2">
            <a:extLst>
              <a:ext uri="{FF2B5EF4-FFF2-40B4-BE49-F238E27FC236}">
                <a16:creationId xmlns:a16="http://schemas.microsoft.com/office/drawing/2014/main" id="{B378C1F3-AAB4-6ADE-B909-368EDC303F72}"/>
              </a:ext>
            </a:extLst>
          </p:cNvPr>
          <p:cNvSpPr>
            <a:spLocks noChangeArrowheads="1"/>
          </p:cNvSpPr>
          <p:nvPr/>
        </p:nvSpPr>
        <p:spPr bwMode="auto">
          <a:xfrm>
            <a:off x="838200" y="1488867"/>
            <a:ext cx="105156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rPr>
              <a:t>Example 1: </a:t>
            </a:r>
            <a:r>
              <a:rPr kumimoji="0" lang="en-US" altLang="en-US" sz="1600" b="0" i="0" u="none" strike="noStrike" cap="none" normalizeH="0" baseline="0" dirty="0">
                <a:ln>
                  <a:noFill/>
                </a:ln>
                <a:solidFill>
                  <a:schemeClr val="tx1"/>
                </a:solidFill>
                <a:effectLst/>
              </a:rPr>
              <a:t>The following statement uses the </a:t>
            </a:r>
            <a:r>
              <a:rPr kumimoji="0" lang="en-US" altLang="en-US" sz="1600" b="1" i="0" u="none" strike="noStrike" cap="none" normalizeH="0" baseline="0" dirty="0">
                <a:ln>
                  <a:noFill/>
                </a:ln>
                <a:solidFill>
                  <a:schemeClr val="tx1"/>
                </a:solidFill>
                <a:effectLst/>
              </a:rPr>
              <a:t>DENSE_RANK() </a:t>
            </a:r>
            <a:r>
              <a:rPr kumimoji="0" lang="en-US" altLang="en-US" sz="1600" b="0" i="0" u="none" strike="noStrike" cap="none" normalizeH="0" baseline="0" dirty="0">
                <a:ln>
                  <a:noFill/>
                </a:ln>
                <a:solidFill>
                  <a:schemeClr val="tx1"/>
                </a:solidFill>
                <a:effectLst/>
              </a:rPr>
              <a:t>function to rank the sales employees by sale amount. </a:t>
            </a:r>
          </a:p>
        </p:txBody>
      </p:sp>
      <p:pic>
        <p:nvPicPr>
          <p:cNvPr id="16" name="Picture 15" descr="A screenshot of a data&#10;&#10;Description automatically generated">
            <a:extLst>
              <a:ext uri="{FF2B5EF4-FFF2-40B4-BE49-F238E27FC236}">
                <a16:creationId xmlns:a16="http://schemas.microsoft.com/office/drawing/2014/main" id="{5E57D0C4-F2F7-110E-00F6-FA38137A84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1003" y="3053850"/>
            <a:ext cx="4713361" cy="3060624"/>
          </a:xfrm>
          <a:prstGeom prst="rect">
            <a:avLst/>
          </a:prstGeom>
        </p:spPr>
      </p:pic>
      <p:sp>
        <p:nvSpPr>
          <p:cNvPr id="17" name="Rectangle 4">
            <a:extLst>
              <a:ext uri="{FF2B5EF4-FFF2-40B4-BE49-F238E27FC236}">
                <a16:creationId xmlns:a16="http://schemas.microsoft.com/office/drawing/2014/main" id="{B40BC1BE-9A28-3005-3ECA-B7F34062E695}"/>
              </a:ext>
            </a:extLst>
          </p:cNvPr>
          <p:cNvSpPr>
            <a:spLocks noChangeArrowheads="1"/>
          </p:cNvSpPr>
          <p:nvPr/>
        </p:nvSpPr>
        <p:spPr bwMode="auto">
          <a:xfrm>
            <a:off x="878777" y="1835502"/>
            <a:ext cx="10218643"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rPr>
              <a:t>-  PARTITION BY clause divided the result sets into partitions using fiscal year.</a:t>
            </a:r>
          </a:p>
          <a:p>
            <a:pPr marR="0" lvl="0" algn="just"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rPr>
              <a:t>-  ORDER BY clause specified the order of the sales employees by sales in descending order.</a:t>
            </a:r>
          </a:p>
          <a:p>
            <a:pPr marR="0" lvl="0" algn="just" defTabSz="914400" rtl="0" eaLnBrk="0" fontAlgn="base" latinLnBrk="0" hangingPunct="0">
              <a:lnSpc>
                <a:spcPct val="100000"/>
              </a:lnSpc>
              <a:spcBef>
                <a:spcPct val="0"/>
              </a:spcBef>
              <a:spcAft>
                <a:spcPct val="0"/>
              </a:spcAft>
              <a:buClrTx/>
              <a:buSzTx/>
              <a:tabLst/>
            </a:pPr>
            <a:r>
              <a:rPr lang="en-US" altLang="en-US" sz="1600" dirty="0"/>
              <a:t>-  </a:t>
            </a:r>
            <a:r>
              <a:rPr kumimoji="0" lang="en-US" altLang="en-US" sz="1600" b="0" i="0" u="none" strike="noStrike" cap="none" normalizeH="0" baseline="0" dirty="0">
                <a:ln>
                  <a:noFill/>
                </a:ln>
                <a:solidFill>
                  <a:schemeClr val="tx1"/>
                </a:solidFill>
                <a:effectLst/>
              </a:rPr>
              <a:t>DENSE_RANK() function is applied to each partition with the order of the rows specified by the ORDER BY clause.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54765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BE20DC-3749-6636-C011-F63810D6DCE4}"/>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608D8EC-D4E8-D1F3-7327-B0A243BB3DF0}"/>
              </a:ext>
            </a:extLst>
          </p:cNvPr>
          <p:cNvSpPr>
            <a:spLocks noGrp="1"/>
          </p:cNvSpPr>
          <p:nvPr>
            <p:ph type="sldNum" sz="quarter" idx="12"/>
          </p:nvPr>
        </p:nvSpPr>
        <p:spPr/>
        <p:txBody>
          <a:bodyPr/>
          <a:lstStyle/>
          <a:p>
            <a:fld id="{713D42A4-E5A2-4AC2-9302-87AAE92CED3E}" type="slidenum">
              <a:rPr lang="en-US" smtClean="0"/>
              <a:t>12</a:t>
            </a:fld>
            <a:endParaRPr lang="en-US"/>
          </a:p>
        </p:txBody>
      </p:sp>
      <p:sp>
        <p:nvSpPr>
          <p:cNvPr id="5" name="Title 1">
            <a:extLst>
              <a:ext uri="{FF2B5EF4-FFF2-40B4-BE49-F238E27FC236}">
                <a16:creationId xmlns:a16="http://schemas.microsoft.com/office/drawing/2014/main" id="{1A837DB9-ACC1-B00E-EB61-DDBBCCF38468}"/>
              </a:ext>
            </a:extLst>
          </p:cNvPr>
          <p:cNvSpPr>
            <a:spLocks noGrp="1"/>
          </p:cNvSpPr>
          <p:nvPr>
            <p:ph type="title"/>
          </p:nvPr>
        </p:nvSpPr>
        <p:spPr>
          <a:xfrm>
            <a:off x="838200" y="365125"/>
            <a:ext cx="10515600" cy="1325563"/>
          </a:xfrm>
        </p:spPr>
        <p:txBody>
          <a:bodyPr>
            <a:normAutofit/>
          </a:bodyPr>
          <a:lstStyle/>
          <a:p>
            <a:r>
              <a:rPr lang="en-US" sz="3800" b="1" dirty="0">
                <a:solidFill>
                  <a:schemeClr val="accent1">
                    <a:lumMod val="60000"/>
                    <a:lumOff val="40000"/>
                  </a:schemeClr>
                </a:solidFill>
              </a:rPr>
              <a:t>RANK Function</a:t>
            </a:r>
            <a:endParaRPr lang="en-US" sz="3800" dirty="0">
              <a:solidFill>
                <a:schemeClr val="accent1">
                  <a:lumMod val="60000"/>
                  <a:lumOff val="40000"/>
                </a:schemeClr>
              </a:solidFill>
            </a:endParaRPr>
          </a:p>
        </p:txBody>
      </p:sp>
      <p:sp>
        <p:nvSpPr>
          <p:cNvPr id="6" name="TextBox 5">
            <a:extLst>
              <a:ext uri="{FF2B5EF4-FFF2-40B4-BE49-F238E27FC236}">
                <a16:creationId xmlns:a16="http://schemas.microsoft.com/office/drawing/2014/main" id="{1BE99A97-5300-51A5-B319-CD03016CAFA8}"/>
              </a:ext>
            </a:extLst>
          </p:cNvPr>
          <p:cNvSpPr txBox="1"/>
          <p:nvPr/>
        </p:nvSpPr>
        <p:spPr>
          <a:xfrm>
            <a:off x="960582" y="1948873"/>
            <a:ext cx="10732654" cy="720436"/>
          </a:xfrm>
          <a:prstGeom prst="rect">
            <a:avLst/>
          </a:prstGeom>
          <a:noFill/>
        </p:spPr>
        <p:txBody>
          <a:bodyPr wrap="square" rtlCol="0">
            <a:spAutoFit/>
          </a:bodyPr>
          <a:lstStyle/>
          <a:p>
            <a:endParaRPr lang="en-US" dirty="0"/>
          </a:p>
        </p:txBody>
      </p:sp>
      <p:sp>
        <p:nvSpPr>
          <p:cNvPr id="7" name="Rectangle 3">
            <a:extLst>
              <a:ext uri="{FF2B5EF4-FFF2-40B4-BE49-F238E27FC236}">
                <a16:creationId xmlns:a16="http://schemas.microsoft.com/office/drawing/2014/main" id="{E8F893B0-9CAE-E6CD-2ECC-009F9026F2C0}"/>
              </a:ext>
            </a:extLst>
          </p:cNvPr>
          <p:cNvSpPr>
            <a:spLocks noChangeArrowheads="1"/>
          </p:cNvSpPr>
          <p:nvPr/>
        </p:nvSpPr>
        <p:spPr bwMode="auto">
          <a:xfrm>
            <a:off x="838200" y="1379617"/>
            <a:ext cx="105156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rPr>
              <a:t>The </a:t>
            </a:r>
            <a:r>
              <a:rPr kumimoji="0" lang="en-US" altLang="en-US" sz="1600" b="1" i="0" u="none" strike="noStrike" cap="none" normalizeH="0" baseline="0" dirty="0">
                <a:ln>
                  <a:noFill/>
                </a:ln>
                <a:solidFill>
                  <a:schemeClr val="tx1"/>
                </a:solidFill>
                <a:effectLst/>
              </a:rPr>
              <a:t>RANK() </a:t>
            </a:r>
            <a:r>
              <a:rPr lang="en-US" sz="1600" dirty="0"/>
              <a:t>function assigns a rank to each row within the partition of a result set. The rank of a row is specified by one plus the number of ranks that come before it.</a:t>
            </a:r>
            <a:endParaRPr kumimoji="0" lang="en-US" altLang="en-US" sz="1600" b="0" i="0" u="none" strike="noStrike" cap="none" normalizeH="0" baseline="0" dirty="0">
              <a:ln>
                <a:noFill/>
              </a:ln>
              <a:solidFill>
                <a:schemeClr val="tx1"/>
              </a:solidFill>
              <a:effectLst/>
            </a:endParaRPr>
          </a:p>
        </p:txBody>
      </p:sp>
      <p:sp>
        <p:nvSpPr>
          <p:cNvPr id="9" name="Rectangle 8">
            <a:extLst>
              <a:ext uri="{FF2B5EF4-FFF2-40B4-BE49-F238E27FC236}">
                <a16:creationId xmlns:a16="http://schemas.microsoft.com/office/drawing/2014/main" id="{50F5C4F8-2386-6320-574C-3D1704CCB8AD}"/>
              </a:ext>
            </a:extLst>
          </p:cNvPr>
          <p:cNvSpPr/>
          <p:nvPr/>
        </p:nvSpPr>
        <p:spPr>
          <a:xfrm>
            <a:off x="932874" y="2056322"/>
            <a:ext cx="10298544" cy="513213"/>
          </a:xfrm>
          <a:prstGeom prst="rect">
            <a:avLst/>
          </a:prstGeom>
          <a:solidFill>
            <a:schemeClr val="bg1">
              <a:lumMod val="95000"/>
            </a:schemeClr>
          </a:solidFill>
          <a:ln>
            <a:solidFill>
              <a:schemeClr val="bg1">
                <a:lumMod val="85000"/>
              </a:schemeClr>
            </a:solidFill>
          </a:ln>
        </p:spPr>
        <p:style>
          <a:lnRef idx="2">
            <a:schemeClr val="accent1">
              <a:shade val="15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3382F7E-9B73-33ED-3EE3-6ED8C4259C4A}"/>
              </a:ext>
            </a:extLst>
          </p:cNvPr>
          <p:cNvSpPr txBox="1"/>
          <p:nvPr/>
        </p:nvSpPr>
        <p:spPr>
          <a:xfrm>
            <a:off x="1006761" y="2133610"/>
            <a:ext cx="8876146" cy="338554"/>
          </a:xfrm>
          <a:prstGeom prst="rect">
            <a:avLst/>
          </a:prstGeom>
          <a:noFill/>
        </p:spPr>
        <p:txBody>
          <a:bodyPr wrap="square" rtlCol="0">
            <a:spAutoFit/>
          </a:bodyPr>
          <a:lstStyle/>
          <a:p>
            <a:r>
              <a:rPr lang="en-US" sz="1600" b="1" dirty="0">
                <a:solidFill>
                  <a:schemeClr val="accent5">
                    <a:lumMod val="60000"/>
                    <a:lumOff val="40000"/>
                  </a:schemeClr>
                </a:solidFill>
                <a:latin typeface="Consolas" panose="020B0609020204030204" pitchFamily="49" charset="0"/>
                <a:cs typeface="Courier New" panose="02070309020205020404" pitchFamily="49" charset="0"/>
              </a:rPr>
              <a:t>RANK() </a:t>
            </a:r>
            <a:r>
              <a:rPr lang="en-US" sz="1600" dirty="0">
                <a:latin typeface="Consolas" panose="020B0609020204030204" pitchFamily="49" charset="0"/>
                <a:cs typeface="Courier New" panose="02070309020205020404" pitchFamily="49" charset="0"/>
              </a:rPr>
              <a:t>OVER (&lt;partition_definition&gt; &lt;order_definition[ASC][DESC]&gt;)</a:t>
            </a:r>
          </a:p>
        </p:txBody>
      </p:sp>
      <p:sp>
        <p:nvSpPr>
          <p:cNvPr id="11" name="Rectangle 1">
            <a:extLst>
              <a:ext uri="{FF2B5EF4-FFF2-40B4-BE49-F238E27FC236}">
                <a16:creationId xmlns:a16="http://schemas.microsoft.com/office/drawing/2014/main" id="{2EE2FADC-9C71-F68C-87FE-5CA2CCFBECA6}"/>
              </a:ext>
            </a:extLst>
          </p:cNvPr>
          <p:cNvSpPr>
            <a:spLocks noChangeArrowheads="1"/>
          </p:cNvSpPr>
          <p:nvPr/>
        </p:nvSpPr>
        <p:spPr bwMode="auto">
          <a:xfrm>
            <a:off x="865908" y="3021401"/>
            <a:ext cx="10393218"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rPr>
              <a:t>In this syntax:</a:t>
            </a:r>
          </a:p>
          <a:p>
            <a:pPr marL="0" marR="0" lvl="0" indent="0" algn="just" defTabSz="914400" rtl="0" eaLnBrk="0" fontAlgn="base" latinLnBrk="0" hangingPunct="0">
              <a:lnSpc>
                <a:spcPct val="100000"/>
              </a:lnSpc>
              <a:spcBef>
                <a:spcPct val="0"/>
              </a:spcBef>
              <a:spcAft>
                <a:spcPct val="0"/>
              </a:spcAft>
              <a:buClrTx/>
              <a:buSzTx/>
              <a:tabLst/>
            </a:pPr>
            <a:endParaRPr lang="en-US" altLang="en-US" sz="1600" dirty="0"/>
          </a:p>
          <a:p>
            <a:pPr marL="285750" indent="-285750">
              <a:buFont typeface="Arial" panose="020B0604020202020204" pitchFamily="34" charset="0"/>
              <a:buChar char="•"/>
            </a:pPr>
            <a:r>
              <a:rPr lang="en-US" sz="1600" b="0" dirty="0">
                <a:effectLst/>
              </a:rPr>
              <a:t>First, the PARTITION BY clause divides the result sets into partitions. The RANK() function is performed within partitions and re-initialized when crossing the partition boundary.</a:t>
            </a:r>
          </a:p>
          <a:p>
            <a:endParaRPr lang="en-US" sz="1600" b="0" dirty="0">
              <a:effectLst/>
            </a:endParaRPr>
          </a:p>
          <a:p>
            <a:pPr marL="285750" indent="-285750">
              <a:buFont typeface="Arial" panose="020B0604020202020204" pitchFamily="34" charset="0"/>
              <a:buChar char="•"/>
            </a:pPr>
            <a:r>
              <a:rPr lang="en-US" sz="1600" b="0" dirty="0">
                <a:effectLst/>
              </a:rPr>
              <a:t>Second, The ORDER BY clause sorts the rows within a partition by one or more columns or expressions.</a:t>
            </a:r>
          </a:p>
          <a:p>
            <a:pPr marR="0" lvl="0" algn="just"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endParaRPr>
          </a:p>
          <a:p>
            <a:pPr algn="just" eaLnBrk="0" fontAlgn="base" hangingPunct="0">
              <a:spcBef>
                <a:spcPct val="0"/>
              </a:spcBef>
              <a:spcAft>
                <a:spcPct val="0"/>
              </a:spcAft>
            </a:pPr>
            <a:r>
              <a:rPr kumimoji="0" lang="en-US" altLang="en-US" sz="1600" b="1" i="0" u="none" strike="noStrike" cap="none" normalizeH="0" baseline="0" dirty="0">
                <a:ln>
                  <a:noFill/>
                </a:ln>
                <a:solidFill>
                  <a:schemeClr val="accent5">
                    <a:lumMod val="60000"/>
                    <a:lumOff val="40000"/>
                  </a:schemeClr>
                </a:solidFill>
                <a:effectLst/>
              </a:rPr>
              <a:t>NOTE: </a:t>
            </a:r>
            <a:r>
              <a:rPr lang="en-US" sz="1600" b="1" dirty="0">
                <a:effectLst/>
              </a:rPr>
              <a:t>Unlike the ROW_NUMBER() function, the RANK() function does not always return consecutive integers.</a:t>
            </a:r>
          </a:p>
        </p:txBody>
      </p:sp>
    </p:spTree>
    <p:extLst>
      <p:ext uri="{BB962C8B-B14F-4D97-AF65-F5344CB8AC3E}">
        <p14:creationId xmlns:p14="http://schemas.microsoft.com/office/powerpoint/2010/main" val="3238198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2BA351-C206-35CB-1ADD-898824A42C2A}"/>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B714D1FB-671C-0E29-2905-27870B73D021}"/>
              </a:ext>
            </a:extLst>
          </p:cNvPr>
          <p:cNvSpPr/>
          <p:nvPr/>
        </p:nvSpPr>
        <p:spPr>
          <a:xfrm>
            <a:off x="9712032" y="2951164"/>
            <a:ext cx="531096" cy="2928932"/>
          </a:xfrm>
          <a:prstGeom prst="rect">
            <a:avLst/>
          </a:prstGeom>
          <a:no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41322CD-A443-03EC-8BAD-80FD43C0E680}"/>
              </a:ext>
            </a:extLst>
          </p:cNvPr>
          <p:cNvSpPr/>
          <p:nvPr/>
        </p:nvSpPr>
        <p:spPr>
          <a:xfrm>
            <a:off x="6446979" y="2310912"/>
            <a:ext cx="4692086" cy="562751"/>
          </a:xfrm>
          <a:prstGeom prst="rect">
            <a:avLst/>
          </a:prstGeom>
          <a:solidFill>
            <a:schemeClr val="accent4">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36A4BC40-0434-78A5-97AD-8D4BD5A8AF4B}"/>
              </a:ext>
            </a:extLst>
          </p:cNvPr>
          <p:cNvSpPr>
            <a:spLocks noGrp="1"/>
          </p:cNvSpPr>
          <p:nvPr>
            <p:ph type="sldNum" sz="quarter" idx="12"/>
          </p:nvPr>
        </p:nvSpPr>
        <p:spPr/>
        <p:txBody>
          <a:bodyPr/>
          <a:lstStyle/>
          <a:p>
            <a:fld id="{713D42A4-E5A2-4AC2-9302-87AAE92CED3E}" type="slidenum">
              <a:rPr lang="en-US" smtClean="0"/>
              <a:t>13</a:t>
            </a:fld>
            <a:endParaRPr lang="en-US"/>
          </a:p>
        </p:txBody>
      </p:sp>
      <p:sp>
        <p:nvSpPr>
          <p:cNvPr id="5" name="Title 1">
            <a:extLst>
              <a:ext uri="{FF2B5EF4-FFF2-40B4-BE49-F238E27FC236}">
                <a16:creationId xmlns:a16="http://schemas.microsoft.com/office/drawing/2014/main" id="{AF7B8E5E-DBD7-7E98-9E7F-EFB4C4C03B2D}"/>
              </a:ext>
            </a:extLst>
          </p:cNvPr>
          <p:cNvSpPr>
            <a:spLocks noGrp="1"/>
          </p:cNvSpPr>
          <p:nvPr>
            <p:ph type="title"/>
          </p:nvPr>
        </p:nvSpPr>
        <p:spPr>
          <a:xfrm>
            <a:off x="838200" y="365125"/>
            <a:ext cx="10515600" cy="1325563"/>
          </a:xfrm>
        </p:spPr>
        <p:txBody>
          <a:bodyPr>
            <a:normAutofit/>
          </a:bodyPr>
          <a:lstStyle/>
          <a:p>
            <a:r>
              <a:rPr lang="en-US" sz="3800" b="1" dirty="0">
                <a:solidFill>
                  <a:schemeClr val="accent1">
                    <a:lumMod val="60000"/>
                    <a:lumOff val="40000"/>
                  </a:schemeClr>
                </a:solidFill>
              </a:rPr>
              <a:t>RANK Function</a:t>
            </a:r>
            <a:endParaRPr lang="en-US" sz="3800" dirty="0">
              <a:solidFill>
                <a:schemeClr val="accent1">
                  <a:lumMod val="60000"/>
                  <a:lumOff val="40000"/>
                </a:schemeClr>
              </a:solidFill>
            </a:endParaRPr>
          </a:p>
        </p:txBody>
      </p:sp>
      <p:sp>
        <p:nvSpPr>
          <p:cNvPr id="9" name="Rectangle 8">
            <a:extLst>
              <a:ext uri="{FF2B5EF4-FFF2-40B4-BE49-F238E27FC236}">
                <a16:creationId xmlns:a16="http://schemas.microsoft.com/office/drawing/2014/main" id="{5AF5461E-7DAA-6376-CB8B-1A02DA00DDCE}"/>
              </a:ext>
            </a:extLst>
          </p:cNvPr>
          <p:cNvSpPr/>
          <p:nvPr/>
        </p:nvSpPr>
        <p:spPr>
          <a:xfrm>
            <a:off x="932874" y="2310912"/>
            <a:ext cx="5163126" cy="3629941"/>
          </a:xfrm>
          <a:prstGeom prst="rect">
            <a:avLst/>
          </a:prstGeom>
          <a:solidFill>
            <a:schemeClr val="bg1">
              <a:lumMod val="95000"/>
            </a:schemeClr>
          </a:solidFill>
          <a:ln>
            <a:solidFill>
              <a:schemeClr val="bg1">
                <a:lumMod val="85000"/>
              </a:schemeClr>
            </a:solidFill>
          </a:ln>
        </p:spPr>
        <p:style>
          <a:lnRef idx="2">
            <a:schemeClr val="accent1">
              <a:shade val="15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394B77B5-8167-3E1E-D945-364EB2D7D30D}"/>
              </a:ext>
            </a:extLst>
          </p:cNvPr>
          <p:cNvSpPr txBox="1"/>
          <p:nvPr/>
        </p:nvSpPr>
        <p:spPr>
          <a:xfrm>
            <a:off x="1062177" y="2355285"/>
            <a:ext cx="4858330" cy="3539430"/>
          </a:xfrm>
          <a:prstGeom prst="rect">
            <a:avLst/>
          </a:prstGeom>
          <a:noFill/>
        </p:spPr>
        <p:txBody>
          <a:bodyPr wrap="square" rtlCol="0">
            <a:spAutoFit/>
          </a:bodyPr>
          <a:lstStyle/>
          <a:p>
            <a:r>
              <a:rPr lang="en-US" sz="1600" b="0" dirty="0">
                <a:solidFill>
                  <a:srgbClr val="569CD6"/>
                </a:solidFill>
                <a:effectLst/>
                <a:latin typeface="Consolas" panose="020B0609020204030204" pitchFamily="49" charset="0"/>
              </a:rPr>
              <a:t>SELECT</a:t>
            </a:r>
            <a:r>
              <a:rPr lang="en-US" sz="1600" b="0" dirty="0">
                <a:solidFill>
                  <a:srgbClr val="CCCCCC"/>
                </a:solidFill>
                <a:effectLst/>
                <a:latin typeface="Consolas" panose="020B0609020204030204" pitchFamily="49" charset="0"/>
              </a:rPr>
              <a:t> </a:t>
            </a:r>
          </a:p>
          <a:p>
            <a:r>
              <a:rPr lang="en-US" sz="1600" b="0" dirty="0">
                <a:solidFill>
                  <a:srgbClr val="CCCCCC"/>
                </a:solidFill>
                <a:effectLst/>
                <a:latin typeface="Consolas" panose="020B0609020204030204" pitchFamily="49" charset="0"/>
              </a:rPr>
              <a:t>  </a:t>
            </a:r>
            <a:r>
              <a:rPr lang="en-US" sz="1600" b="0" dirty="0">
                <a:effectLst/>
                <a:latin typeface="Consolas" panose="020B0609020204030204" pitchFamily="49" charset="0"/>
              </a:rPr>
              <a:t>sales_employee, </a:t>
            </a:r>
          </a:p>
          <a:p>
            <a:r>
              <a:rPr lang="en-US" sz="1600" b="0" dirty="0">
                <a:effectLst/>
                <a:latin typeface="Consolas" panose="020B0609020204030204" pitchFamily="49" charset="0"/>
              </a:rPr>
              <a:t>  fiscal_year, </a:t>
            </a:r>
          </a:p>
          <a:p>
            <a:r>
              <a:rPr lang="en-US" sz="1600" b="0" dirty="0">
                <a:effectLst/>
                <a:latin typeface="Consolas" panose="020B0609020204030204" pitchFamily="49" charset="0"/>
              </a:rPr>
              <a:t>  sale, </a:t>
            </a:r>
          </a:p>
          <a:p>
            <a:r>
              <a:rPr lang="en-US" sz="1600" b="0" dirty="0">
                <a:solidFill>
                  <a:srgbClr val="CCCCCC"/>
                </a:solidFill>
                <a:effectLst/>
                <a:latin typeface="Consolas" panose="020B0609020204030204" pitchFamily="49" charset="0"/>
              </a:rPr>
              <a:t>  </a:t>
            </a:r>
            <a:r>
              <a:rPr lang="en-US" sz="1600" b="0" dirty="0">
                <a:solidFill>
                  <a:schemeClr val="accent5">
                    <a:lumMod val="60000"/>
                    <a:lumOff val="40000"/>
                  </a:schemeClr>
                </a:solidFill>
                <a:effectLst/>
                <a:latin typeface="Consolas" panose="020B0609020204030204" pitchFamily="49" charset="0"/>
              </a:rPr>
              <a:t>DENSE_RANK() </a:t>
            </a:r>
            <a:r>
              <a:rPr lang="en-US" sz="1600" b="0" dirty="0">
                <a:solidFill>
                  <a:srgbClr val="569CD6"/>
                </a:solidFill>
                <a:effectLst/>
                <a:latin typeface="Consolas" panose="020B0609020204030204" pitchFamily="49" charset="0"/>
              </a:rPr>
              <a:t>OVER</a:t>
            </a:r>
            <a:r>
              <a:rPr lang="en-US" sz="1600" b="0" dirty="0">
                <a:solidFill>
                  <a:srgbClr val="CCCCCC"/>
                </a:solidFill>
                <a:effectLst/>
                <a:latin typeface="Consolas" panose="020B0609020204030204" pitchFamily="49" charset="0"/>
              </a:rPr>
              <a:t> </a:t>
            </a:r>
            <a:r>
              <a:rPr lang="en-US" sz="1600" b="0" dirty="0">
                <a:effectLst/>
                <a:latin typeface="Consolas" panose="020B0609020204030204" pitchFamily="49" charset="0"/>
              </a:rPr>
              <a:t>(</a:t>
            </a:r>
          </a:p>
          <a:p>
            <a:r>
              <a:rPr lang="en-US" sz="1600" b="0" dirty="0">
                <a:solidFill>
                  <a:srgbClr val="CCCCCC"/>
                </a:solidFill>
                <a:effectLst/>
                <a:latin typeface="Consolas" panose="020B0609020204030204" pitchFamily="49" charset="0"/>
              </a:rPr>
              <a:t>    </a:t>
            </a:r>
            <a:r>
              <a:rPr lang="en-US" sz="1600" b="0" dirty="0">
                <a:solidFill>
                  <a:srgbClr val="569CD6"/>
                </a:solidFill>
                <a:effectLst/>
                <a:latin typeface="Consolas" panose="020B0609020204030204" pitchFamily="49" charset="0"/>
              </a:rPr>
              <a:t>PARTITION</a:t>
            </a:r>
            <a:r>
              <a:rPr lang="en-US" sz="1600" b="0" dirty="0">
                <a:solidFill>
                  <a:srgbClr val="CCCCCC"/>
                </a:solidFill>
                <a:effectLst/>
                <a:latin typeface="Consolas" panose="020B0609020204030204" pitchFamily="49" charset="0"/>
              </a:rPr>
              <a:t> </a:t>
            </a:r>
            <a:r>
              <a:rPr lang="en-US" sz="1600" b="0" dirty="0">
                <a:solidFill>
                  <a:srgbClr val="569CD6"/>
                </a:solidFill>
                <a:effectLst/>
                <a:latin typeface="Consolas" panose="020B0609020204030204" pitchFamily="49" charset="0"/>
              </a:rPr>
              <a:t>BY</a:t>
            </a:r>
            <a:r>
              <a:rPr lang="en-US" sz="1600" b="0" dirty="0">
                <a:solidFill>
                  <a:srgbClr val="CCCCCC"/>
                </a:solidFill>
                <a:effectLst/>
                <a:latin typeface="Consolas" panose="020B0609020204030204" pitchFamily="49" charset="0"/>
              </a:rPr>
              <a:t> </a:t>
            </a:r>
            <a:r>
              <a:rPr lang="en-US" sz="1600" b="0" dirty="0">
                <a:effectLst/>
                <a:latin typeface="Consolas" panose="020B0609020204030204" pitchFamily="49" charset="0"/>
              </a:rPr>
              <a:t>fiscal_year </a:t>
            </a:r>
          </a:p>
          <a:p>
            <a:r>
              <a:rPr lang="en-US" sz="1600" b="0" dirty="0">
                <a:solidFill>
                  <a:srgbClr val="CCCCCC"/>
                </a:solidFill>
                <a:effectLst/>
                <a:latin typeface="Consolas" panose="020B0609020204030204" pitchFamily="49" charset="0"/>
              </a:rPr>
              <a:t>    </a:t>
            </a:r>
            <a:r>
              <a:rPr lang="en-US" sz="1600" b="0" dirty="0">
                <a:solidFill>
                  <a:srgbClr val="569CD6"/>
                </a:solidFill>
                <a:effectLst/>
                <a:latin typeface="Consolas" panose="020B0609020204030204" pitchFamily="49" charset="0"/>
              </a:rPr>
              <a:t>ORDER BY</a:t>
            </a:r>
            <a:r>
              <a:rPr lang="en-US" sz="1600" b="0" dirty="0">
                <a:solidFill>
                  <a:srgbClr val="CCCCCC"/>
                </a:solidFill>
                <a:effectLst/>
                <a:latin typeface="Consolas" panose="020B0609020204030204" pitchFamily="49" charset="0"/>
              </a:rPr>
              <a:t> </a:t>
            </a:r>
            <a:r>
              <a:rPr lang="en-US" sz="1600" b="0" dirty="0">
                <a:effectLst/>
                <a:latin typeface="Consolas" panose="020B0609020204030204" pitchFamily="49" charset="0"/>
              </a:rPr>
              <a:t>sale</a:t>
            </a:r>
            <a:r>
              <a:rPr lang="en-US" sz="1600" b="0" dirty="0">
                <a:solidFill>
                  <a:srgbClr val="CCCCCC"/>
                </a:solidFill>
                <a:effectLst/>
                <a:latin typeface="Consolas" panose="020B0609020204030204" pitchFamily="49" charset="0"/>
              </a:rPr>
              <a:t> </a:t>
            </a:r>
            <a:r>
              <a:rPr lang="en-US" sz="1600" b="0" dirty="0">
                <a:solidFill>
                  <a:srgbClr val="569CD6"/>
                </a:solidFill>
                <a:effectLst/>
                <a:latin typeface="Consolas" panose="020B0609020204030204" pitchFamily="49" charset="0"/>
              </a:rPr>
              <a:t>DESC</a:t>
            </a:r>
            <a:endParaRPr lang="en-US" sz="1600" b="0" dirty="0">
              <a:solidFill>
                <a:srgbClr val="CCCCCC"/>
              </a:solidFill>
              <a:effectLst/>
              <a:latin typeface="Consolas" panose="020B0609020204030204" pitchFamily="49" charset="0"/>
            </a:endParaRPr>
          </a:p>
          <a:p>
            <a:r>
              <a:rPr lang="en-US" sz="1600" b="0" dirty="0">
                <a:solidFill>
                  <a:srgbClr val="CCCCCC"/>
                </a:solidFill>
                <a:effectLst/>
                <a:latin typeface="Consolas" panose="020B0609020204030204" pitchFamily="49" charset="0"/>
              </a:rPr>
              <a:t>  </a:t>
            </a:r>
            <a:r>
              <a:rPr lang="en-US" sz="1600" b="0" dirty="0">
                <a:effectLst/>
                <a:latin typeface="Consolas" panose="020B0609020204030204" pitchFamily="49" charset="0"/>
              </a:rPr>
              <a:t>) DenseR,</a:t>
            </a:r>
          </a:p>
          <a:p>
            <a:r>
              <a:rPr lang="en-US" sz="1600" b="0" dirty="0">
                <a:solidFill>
                  <a:srgbClr val="CCCCCC"/>
                </a:solidFill>
                <a:effectLst/>
                <a:latin typeface="Consolas" panose="020B0609020204030204" pitchFamily="49" charset="0"/>
              </a:rPr>
              <a:t>  </a:t>
            </a:r>
            <a:r>
              <a:rPr lang="en-US" sz="1600" b="0" dirty="0">
                <a:solidFill>
                  <a:srgbClr val="FFC000"/>
                </a:solidFill>
                <a:effectLst/>
                <a:latin typeface="Consolas" panose="020B0609020204030204" pitchFamily="49" charset="0"/>
              </a:rPr>
              <a:t>RANK() </a:t>
            </a:r>
            <a:r>
              <a:rPr lang="en-US" sz="1600" b="0" dirty="0">
                <a:solidFill>
                  <a:srgbClr val="569CD6"/>
                </a:solidFill>
                <a:effectLst/>
                <a:latin typeface="Consolas" panose="020B0609020204030204" pitchFamily="49" charset="0"/>
              </a:rPr>
              <a:t>OVER</a:t>
            </a:r>
            <a:r>
              <a:rPr lang="en-US" sz="1600" b="0" dirty="0">
                <a:solidFill>
                  <a:srgbClr val="CCCCCC"/>
                </a:solidFill>
                <a:effectLst/>
                <a:latin typeface="Consolas" panose="020B0609020204030204" pitchFamily="49" charset="0"/>
              </a:rPr>
              <a:t> </a:t>
            </a:r>
            <a:r>
              <a:rPr lang="en-US" sz="1600" b="0" dirty="0">
                <a:effectLst/>
                <a:latin typeface="Consolas" panose="020B0609020204030204" pitchFamily="49" charset="0"/>
              </a:rPr>
              <a:t>(</a:t>
            </a:r>
          </a:p>
          <a:p>
            <a:r>
              <a:rPr lang="en-US" sz="1600" b="0" dirty="0">
                <a:solidFill>
                  <a:srgbClr val="CCCCCC"/>
                </a:solidFill>
                <a:effectLst/>
                <a:latin typeface="Consolas" panose="020B0609020204030204" pitchFamily="49" charset="0"/>
              </a:rPr>
              <a:t>    </a:t>
            </a:r>
            <a:r>
              <a:rPr lang="en-US" sz="1600" b="0" dirty="0">
                <a:solidFill>
                  <a:srgbClr val="569CD6"/>
                </a:solidFill>
                <a:effectLst/>
                <a:latin typeface="Consolas" panose="020B0609020204030204" pitchFamily="49" charset="0"/>
              </a:rPr>
              <a:t>PARTITION</a:t>
            </a:r>
            <a:r>
              <a:rPr lang="en-US" sz="1600" b="0" dirty="0">
                <a:solidFill>
                  <a:srgbClr val="CCCCCC"/>
                </a:solidFill>
                <a:effectLst/>
                <a:latin typeface="Consolas" panose="020B0609020204030204" pitchFamily="49" charset="0"/>
              </a:rPr>
              <a:t> </a:t>
            </a:r>
            <a:r>
              <a:rPr lang="en-US" sz="1600" b="0" dirty="0">
                <a:solidFill>
                  <a:srgbClr val="569CD6"/>
                </a:solidFill>
                <a:effectLst/>
                <a:latin typeface="Consolas" panose="020B0609020204030204" pitchFamily="49" charset="0"/>
              </a:rPr>
              <a:t>BY</a:t>
            </a:r>
            <a:r>
              <a:rPr lang="en-US" sz="1600" b="0" dirty="0">
                <a:solidFill>
                  <a:srgbClr val="CCCCCC"/>
                </a:solidFill>
                <a:effectLst/>
                <a:latin typeface="Consolas" panose="020B0609020204030204" pitchFamily="49" charset="0"/>
              </a:rPr>
              <a:t> </a:t>
            </a:r>
            <a:r>
              <a:rPr lang="en-US" sz="1600" b="0" dirty="0">
                <a:effectLst/>
                <a:latin typeface="Consolas" panose="020B0609020204030204" pitchFamily="49" charset="0"/>
              </a:rPr>
              <a:t>fiscal_year </a:t>
            </a:r>
          </a:p>
          <a:p>
            <a:r>
              <a:rPr lang="en-US" sz="1600" b="0" dirty="0">
                <a:solidFill>
                  <a:srgbClr val="CCCCCC"/>
                </a:solidFill>
                <a:effectLst/>
                <a:latin typeface="Consolas" panose="020B0609020204030204" pitchFamily="49" charset="0"/>
              </a:rPr>
              <a:t>    </a:t>
            </a:r>
            <a:r>
              <a:rPr lang="en-US" sz="1600" b="0" dirty="0">
                <a:solidFill>
                  <a:srgbClr val="569CD6"/>
                </a:solidFill>
                <a:effectLst/>
                <a:latin typeface="Consolas" panose="020B0609020204030204" pitchFamily="49" charset="0"/>
              </a:rPr>
              <a:t>ORDER BY</a:t>
            </a:r>
            <a:r>
              <a:rPr lang="en-US" sz="1600" b="0" dirty="0">
                <a:solidFill>
                  <a:srgbClr val="CCCCCC"/>
                </a:solidFill>
                <a:effectLst/>
                <a:latin typeface="Consolas" panose="020B0609020204030204" pitchFamily="49" charset="0"/>
              </a:rPr>
              <a:t> </a:t>
            </a:r>
            <a:r>
              <a:rPr lang="en-US" sz="1600" b="0" dirty="0">
                <a:effectLst/>
                <a:latin typeface="Consolas" panose="020B0609020204030204" pitchFamily="49" charset="0"/>
              </a:rPr>
              <a:t>sale</a:t>
            </a:r>
            <a:r>
              <a:rPr lang="en-US" sz="1600" b="0" dirty="0">
                <a:solidFill>
                  <a:srgbClr val="CCCCCC"/>
                </a:solidFill>
                <a:effectLst/>
                <a:latin typeface="Consolas" panose="020B0609020204030204" pitchFamily="49" charset="0"/>
              </a:rPr>
              <a:t> </a:t>
            </a:r>
            <a:r>
              <a:rPr lang="en-US" sz="1600" b="0" dirty="0">
                <a:solidFill>
                  <a:srgbClr val="569CD6"/>
                </a:solidFill>
                <a:effectLst/>
                <a:latin typeface="Consolas" panose="020B0609020204030204" pitchFamily="49" charset="0"/>
              </a:rPr>
              <a:t>DESC</a:t>
            </a:r>
            <a:endParaRPr lang="en-US" sz="1600" b="0" dirty="0">
              <a:solidFill>
                <a:srgbClr val="CCCCCC"/>
              </a:solidFill>
              <a:effectLst/>
              <a:latin typeface="Consolas" panose="020B0609020204030204" pitchFamily="49" charset="0"/>
            </a:endParaRPr>
          </a:p>
          <a:p>
            <a:r>
              <a:rPr lang="en-US" sz="1600" b="0" dirty="0">
                <a:solidFill>
                  <a:srgbClr val="CCCCCC"/>
                </a:solidFill>
                <a:effectLst/>
                <a:latin typeface="Consolas" panose="020B0609020204030204" pitchFamily="49" charset="0"/>
              </a:rPr>
              <a:t>  </a:t>
            </a:r>
            <a:r>
              <a:rPr lang="en-US" sz="1600" b="0" dirty="0">
                <a:effectLst/>
                <a:latin typeface="Consolas" panose="020B0609020204030204" pitchFamily="49" charset="0"/>
              </a:rPr>
              <a:t>) Rank</a:t>
            </a:r>
            <a:r>
              <a:rPr lang="en-US" sz="1600" b="0" dirty="0">
                <a:solidFill>
                  <a:srgbClr val="CCCCCC"/>
                </a:solidFill>
                <a:effectLst/>
                <a:latin typeface="Consolas" panose="020B0609020204030204" pitchFamily="49" charset="0"/>
              </a:rPr>
              <a:t>   </a:t>
            </a:r>
          </a:p>
          <a:p>
            <a:r>
              <a:rPr lang="en-US" sz="1600" b="0" dirty="0">
                <a:solidFill>
                  <a:srgbClr val="569CD6"/>
                </a:solidFill>
                <a:effectLst/>
                <a:latin typeface="Consolas" panose="020B0609020204030204" pitchFamily="49" charset="0"/>
              </a:rPr>
              <a:t>FROM</a:t>
            </a:r>
            <a:r>
              <a:rPr lang="en-US" sz="1600" b="0" dirty="0">
                <a:solidFill>
                  <a:srgbClr val="CCCCCC"/>
                </a:solidFill>
                <a:effectLst/>
                <a:latin typeface="Consolas" panose="020B0609020204030204" pitchFamily="49" charset="0"/>
              </a:rPr>
              <a:t> </a:t>
            </a:r>
          </a:p>
          <a:p>
            <a:r>
              <a:rPr lang="en-US" sz="1600" b="0" dirty="0">
                <a:solidFill>
                  <a:srgbClr val="CCCCCC"/>
                </a:solidFill>
                <a:effectLst/>
                <a:latin typeface="Consolas" panose="020B0609020204030204" pitchFamily="49" charset="0"/>
              </a:rPr>
              <a:t>  </a:t>
            </a:r>
            <a:r>
              <a:rPr lang="en-US" sz="1600" b="0" dirty="0">
                <a:effectLst/>
                <a:latin typeface="Consolas" panose="020B0609020204030204" pitchFamily="49" charset="0"/>
              </a:rPr>
              <a:t>sales;</a:t>
            </a:r>
          </a:p>
        </p:txBody>
      </p:sp>
      <p:sp>
        <p:nvSpPr>
          <p:cNvPr id="13" name="Rectangle 2">
            <a:extLst>
              <a:ext uri="{FF2B5EF4-FFF2-40B4-BE49-F238E27FC236}">
                <a16:creationId xmlns:a16="http://schemas.microsoft.com/office/drawing/2014/main" id="{CBB3220C-474C-FC18-2525-7D7959DD50FE}"/>
              </a:ext>
            </a:extLst>
          </p:cNvPr>
          <p:cNvSpPr>
            <a:spLocks noChangeArrowheads="1"/>
          </p:cNvSpPr>
          <p:nvPr/>
        </p:nvSpPr>
        <p:spPr bwMode="auto">
          <a:xfrm>
            <a:off x="838200" y="1365757"/>
            <a:ext cx="105156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rPr>
              <a:t>Example 1: </a:t>
            </a:r>
            <a:r>
              <a:rPr kumimoji="0" lang="en-US" altLang="en-US" sz="1600" b="0" i="0" u="none" strike="noStrike" cap="none" normalizeH="0" baseline="0" dirty="0">
                <a:ln>
                  <a:noFill/>
                </a:ln>
                <a:solidFill>
                  <a:schemeClr val="tx1"/>
                </a:solidFill>
                <a:effectLst/>
              </a:rPr>
              <a:t>The following statement uses the </a:t>
            </a:r>
            <a:r>
              <a:rPr kumimoji="0" lang="en-US" altLang="en-US" sz="1600" b="1" i="0" u="none" strike="noStrike" cap="none" normalizeH="0" baseline="0" dirty="0">
                <a:ln>
                  <a:noFill/>
                </a:ln>
                <a:solidFill>
                  <a:schemeClr val="tx1"/>
                </a:solidFill>
                <a:effectLst/>
              </a:rPr>
              <a:t>RANK()  and DENSE_RANK() </a:t>
            </a:r>
            <a:r>
              <a:rPr lang="en-US" sz="1600" dirty="0"/>
              <a:t>functions together to see difference between them.</a:t>
            </a:r>
            <a:endParaRPr kumimoji="0" lang="en-US" altLang="en-US" sz="1600" b="0" i="0" u="none" strike="noStrike" cap="none" normalizeH="0" baseline="0" dirty="0">
              <a:ln>
                <a:noFill/>
              </a:ln>
              <a:solidFill>
                <a:schemeClr val="tx1"/>
              </a:solidFill>
              <a:effectLst/>
            </a:endParaRPr>
          </a:p>
        </p:txBody>
      </p:sp>
      <p:sp>
        <p:nvSpPr>
          <p:cNvPr id="3" name="Rectangle 2">
            <a:extLst>
              <a:ext uri="{FF2B5EF4-FFF2-40B4-BE49-F238E27FC236}">
                <a16:creationId xmlns:a16="http://schemas.microsoft.com/office/drawing/2014/main" id="{E5C624ED-B2A5-8F90-AF57-298FBC5E26D4}"/>
              </a:ext>
            </a:extLst>
          </p:cNvPr>
          <p:cNvSpPr/>
          <p:nvPr/>
        </p:nvSpPr>
        <p:spPr>
          <a:xfrm>
            <a:off x="6446979" y="2941928"/>
            <a:ext cx="4682843" cy="933880"/>
          </a:xfrm>
          <a:prstGeom prst="rect">
            <a:avLst/>
          </a:prstGeom>
          <a:noFill/>
          <a:ln w="12700">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909BDD2-3622-D992-46C5-5936E736E62B}"/>
              </a:ext>
            </a:extLst>
          </p:cNvPr>
          <p:cNvSpPr/>
          <p:nvPr/>
        </p:nvSpPr>
        <p:spPr>
          <a:xfrm>
            <a:off x="6451600" y="3944073"/>
            <a:ext cx="4682843" cy="933880"/>
          </a:xfrm>
          <a:prstGeom prst="rect">
            <a:avLst/>
          </a:prstGeom>
          <a:noFill/>
          <a:ln w="12700">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C7A2FE1-AA13-B2A9-2F62-24787B7D888E}"/>
              </a:ext>
            </a:extLst>
          </p:cNvPr>
          <p:cNvSpPr/>
          <p:nvPr/>
        </p:nvSpPr>
        <p:spPr>
          <a:xfrm>
            <a:off x="6456222" y="4946216"/>
            <a:ext cx="4682843" cy="933880"/>
          </a:xfrm>
          <a:prstGeom prst="rect">
            <a:avLst/>
          </a:prstGeom>
          <a:noFill/>
          <a:ln w="12700">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BF1E4DE-7DEC-D691-CE13-EEBCB7F7480D}"/>
              </a:ext>
            </a:extLst>
          </p:cNvPr>
          <p:cNvSpPr/>
          <p:nvPr/>
        </p:nvSpPr>
        <p:spPr>
          <a:xfrm>
            <a:off x="10418607" y="2955785"/>
            <a:ext cx="531096" cy="2928932"/>
          </a:xfrm>
          <a:prstGeom prst="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F49BCBFD-474E-327A-4C5C-D991E43D6391}"/>
              </a:ext>
            </a:extLst>
          </p:cNvPr>
          <p:cNvSpPr txBox="1"/>
          <p:nvPr/>
        </p:nvSpPr>
        <p:spPr>
          <a:xfrm>
            <a:off x="6446980" y="2405205"/>
            <a:ext cx="4962236" cy="3535648"/>
          </a:xfrm>
          <a:prstGeom prst="rect">
            <a:avLst/>
          </a:prstGeom>
          <a:noFill/>
        </p:spPr>
        <p:txBody>
          <a:bodyPr wrap="square" rtlCol="0">
            <a:spAutoFit/>
          </a:bodyPr>
          <a:lstStyle/>
          <a:p>
            <a:pPr>
              <a:lnSpc>
                <a:spcPct val="120000"/>
              </a:lnSpc>
            </a:pPr>
            <a:r>
              <a:rPr lang="en-US" dirty="0"/>
              <a:t>Employee      FYear        Sale         DenseR   Rank</a:t>
            </a:r>
          </a:p>
          <a:p>
            <a:pPr>
              <a:lnSpc>
                <a:spcPct val="50000"/>
              </a:lnSpc>
            </a:pPr>
            <a:r>
              <a:rPr lang="en-US" dirty="0"/>
              <a:t> </a:t>
            </a:r>
          </a:p>
          <a:p>
            <a:pPr>
              <a:lnSpc>
                <a:spcPct val="120000"/>
              </a:lnSpc>
            </a:pPr>
            <a:r>
              <a:rPr lang="en-US" dirty="0"/>
              <a:t>John                  2016         200.00           1             1 </a:t>
            </a:r>
          </a:p>
          <a:p>
            <a:pPr>
              <a:lnSpc>
                <a:spcPct val="120000"/>
              </a:lnSpc>
            </a:pPr>
            <a:r>
              <a:rPr lang="en-US" dirty="0"/>
              <a:t>Alice                 2016         150.00           2             2 </a:t>
            </a:r>
          </a:p>
          <a:p>
            <a:pPr>
              <a:lnSpc>
                <a:spcPct val="120000"/>
              </a:lnSpc>
            </a:pPr>
            <a:r>
              <a:rPr lang="en-US" dirty="0"/>
              <a:t>Bob                   2016         100.00           3             3 </a:t>
            </a:r>
          </a:p>
          <a:p>
            <a:pPr>
              <a:lnSpc>
                <a:spcPct val="120000"/>
              </a:lnSpc>
            </a:pPr>
            <a:r>
              <a:rPr lang="en-US" dirty="0"/>
              <a:t>Bob                   2017         150.00           1             1 </a:t>
            </a:r>
          </a:p>
          <a:p>
            <a:pPr>
              <a:lnSpc>
                <a:spcPct val="120000"/>
              </a:lnSpc>
            </a:pPr>
            <a:r>
              <a:rPr lang="en-US" dirty="0"/>
              <a:t>John                  2017         150.00           1             1 </a:t>
            </a:r>
          </a:p>
          <a:p>
            <a:pPr>
              <a:lnSpc>
                <a:spcPct val="120000"/>
              </a:lnSpc>
            </a:pPr>
            <a:r>
              <a:rPr lang="en-US" dirty="0"/>
              <a:t>Alice                 2017         100.00           2             3 </a:t>
            </a:r>
          </a:p>
          <a:p>
            <a:pPr>
              <a:lnSpc>
                <a:spcPct val="120000"/>
              </a:lnSpc>
            </a:pPr>
            <a:r>
              <a:rPr lang="en-US" dirty="0"/>
              <a:t>John                  2018         250.00           1             1 </a:t>
            </a:r>
          </a:p>
          <a:p>
            <a:pPr>
              <a:lnSpc>
                <a:spcPct val="120000"/>
              </a:lnSpc>
            </a:pPr>
            <a:r>
              <a:rPr lang="en-US" dirty="0"/>
              <a:t>Alice                 2018         200.00           2             2 </a:t>
            </a:r>
          </a:p>
          <a:p>
            <a:pPr>
              <a:lnSpc>
                <a:spcPct val="120000"/>
              </a:lnSpc>
            </a:pPr>
            <a:r>
              <a:rPr lang="en-US" dirty="0"/>
              <a:t>Bob                   2018         200.00           2             2 </a:t>
            </a:r>
          </a:p>
        </p:txBody>
      </p:sp>
    </p:spTree>
    <p:extLst>
      <p:ext uri="{BB962C8B-B14F-4D97-AF65-F5344CB8AC3E}">
        <p14:creationId xmlns:p14="http://schemas.microsoft.com/office/powerpoint/2010/main" val="3266389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4262FC-136B-9268-C3B5-526659A17800}"/>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B9A3AC7-B55D-2DA9-3DFD-59A6C3F291A1}"/>
              </a:ext>
            </a:extLst>
          </p:cNvPr>
          <p:cNvSpPr>
            <a:spLocks noGrp="1"/>
          </p:cNvSpPr>
          <p:nvPr>
            <p:ph type="sldNum" sz="quarter" idx="12"/>
          </p:nvPr>
        </p:nvSpPr>
        <p:spPr/>
        <p:txBody>
          <a:bodyPr/>
          <a:lstStyle/>
          <a:p>
            <a:fld id="{713D42A4-E5A2-4AC2-9302-87AAE92CED3E}" type="slidenum">
              <a:rPr lang="en-US" smtClean="0"/>
              <a:t>14</a:t>
            </a:fld>
            <a:endParaRPr lang="en-US"/>
          </a:p>
        </p:txBody>
      </p:sp>
      <p:sp>
        <p:nvSpPr>
          <p:cNvPr id="5" name="Title 1">
            <a:extLst>
              <a:ext uri="{FF2B5EF4-FFF2-40B4-BE49-F238E27FC236}">
                <a16:creationId xmlns:a16="http://schemas.microsoft.com/office/drawing/2014/main" id="{D0643D8D-69CE-60F9-219D-2C868D6009FB}"/>
              </a:ext>
            </a:extLst>
          </p:cNvPr>
          <p:cNvSpPr>
            <a:spLocks noGrp="1"/>
          </p:cNvSpPr>
          <p:nvPr>
            <p:ph type="title"/>
          </p:nvPr>
        </p:nvSpPr>
        <p:spPr>
          <a:xfrm>
            <a:off x="838200" y="365125"/>
            <a:ext cx="10515600" cy="1325563"/>
          </a:xfrm>
        </p:spPr>
        <p:txBody>
          <a:bodyPr>
            <a:normAutofit/>
          </a:bodyPr>
          <a:lstStyle/>
          <a:p>
            <a:r>
              <a:rPr lang="en-US" sz="3800" b="1" dirty="0">
                <a:solidFill>
                  <a:schemeClr val="accent1">
                    <a:lumMod val="60000"/>
                    <a:lumOff val="40000"/>
                  </a:schemeClr>
                </a:solidFill>
              </a:rPr>
              <a:t>PERCENT_RANK Function</a:t>
            </a:r>
            <a:endParaRPr lang="en-US" sz="3800" dirty="0">
              <a:solidFill>
                <a:schemeClr val="accent1">
                  <a:lumMod val="60000"/>
                  <a:lumOff val="40000"/>
                </a:schemeClr>
              </a:solidFill>
            </a:endParaRPr>
          </a:p>
        </p:txBody>
      </p:sp>
      <p:sp>
        <p:nvSpPr>
          <p:cNvPr id="6" name="TextBox 5">
            <a:extLst>
              <a:ext uri="{FF2B5EF4-FFF2-40B4-BE49-F238E27FC236}">
                <a16:creationId xmlns:a16="http://schemas.microsoft.com/office/drawing/2014/main" id="{D0EE087D-8690-5ADD-7AB4-D346C9DB2109}"/>
              </a:ext>
            </a:extLst>
          </p:cNvPr>
          <p:cNvSpPr txBox="1"/>
          <p:nvPr/>
        </p:nvSpPr>
        <p:spPr>
          <a:xfrm>
            <a:off x="960582" y="1948873"/>
            <a:ext cx="10732654" cy="720436"/>
          </a:xfrm>
          <a:prstGeom prst="rect">
            <a:avLst/>
          </a:prstGeom>
          <a:noFill/>
        </p:spPr>
        <p:txBody>
          <a:bodyPr wrap="square" rtlCol="0">
            <a:spAutoFit/>
          </a:bodyPr>
          <a:lstStyle/>
          <a:p>
            <a:endParaRPr lang="en-US" dirty="0"/>
          </a:p>
        </p:txBody>
      </p:sp>
      <p:sp>
        <p:nvSpPr>
          <p:cNvPr id="7" name="Rectangle 3">
            <a:extLst>
              <a:ext uri="{FF2B5EF4-FFF2-40B4-BE49-F238E27FC236}">
                <a16:creationId xmlns:a16="http://schemas.microsoft.com/office/drawing/2014/main" id="{45172FCD-44D1-A32C-B61F-911F08757291}"/>
              </a:ext>
            </a:extLst>
          </p:cNvPr>
          <p:cNvSpPr>
            <a:spLocks noChangeArrowheads="1"/>
          </p:cNvSpPr>
          <p:nvPr/>
        </p:nvSpPr>
        <p:spPr bwMode="auto">
          <a:xfrm>
            <a:off x="838200" y="1472423"/>
            <a:ext cx="10515600" cy="1729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algn="just">
              <a:lnSpc>
                <a:spcPct val="107000"/>
              </a:lnSpc>
              <a:spcBef>
                <a:spcPts val="0"/>
              </a:spcBef>
              <a:spcAft>
                <a:spcPts val="800"/>
              </a:spcAft>
            </a:pPr>
            <a:r>
              <a:rPr kumimoji="0" lang="en-US" altLang="en-US" sz="1600" b="0" i="0" strike="noStrike" cap="none" normalizeH="0" baseline="0" dirty="0">
                <a:ln>
                  <a:noFill/>
                </a:ln>
                <a:effectLst/>
              </a:rPr>
              <a:t>The </a:t>
            </a:r>
            <a:r>
              <a:rPr kumimoji="0" lang="en-US" altLang="en-US" sz="1600" b="1" i="0" strike="noStrike" cap="none" normalizeH="0" baseline="0" dirty="0">
                <a:ln>
                  <a:noFill/>
                </a:ln>
                <a:effectLst/>
              </a:rPr>
              <a:t>PERCENT_RANK() </a:t>
            </a:r>
            <a:r>
              <a:rPr lang="en-US" sz="1800" dirty="0">
                <a:effectLst/>
                <a:latin typeface="Calibri" panose="020F0502020204030204" pitchFamily="34" charset="0"/>
                <a:ea typeface="Calibri" panose="020F0502020204030204" pitchFamily="34" charset="0"/>
                <a:cs typeface="Times New Roman" panose="02020603050405020304" pitchFamily="18" charset="0"/>
              </a:rPr>
              <a:t>is a window function that calculates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the percentile rank of a row </a:t>
            </a:r>
            <a:r>
              <a:rPr lang="en-US" sz="1800" dirty="0">
                <a:effectLst/>
                <a:latin typeface="Calibri" panose="020F0502020204030204" pitchFamily="34" charset="0"/>
                <a:ea typeface="Calibri" panose="020F0502020204030204" pitchFamily="34" charset="0"/>
                <a:cs typeface="Times New Roman" panose="02020603050405020304" pitchFamily="18" charset="0"/>
              </a:rPr>
              <a:t>within a partition or result set.</a:t>
            </a:r>
          </a:p>
          <a:p>
            <a:pPr marL="0" marR="0" algn="just">
              <a:lnSpc>
                <a:spcPct val="107000"/>
              </a:lnSpc>
              <a:spcBef>
                <a:spcPts val="0"/>
              </a:spcBef>
              <a:spcAft>
                <a:spcPts val="800"/>
              </a:spcAft>
            </a:pPr>
            <a:r>
              <a:rPr lang="en-US" sz="1800" b="1" i="1" dirty="0">
                <a:solidFill>
                  <a:schemeClr val="accent5">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Note: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In statistics, the percentile rank (PR) of a given score is the percentage of scores in its frequency distribution that are less than that score.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endParaRPr>
          </a:p>
        </p:txBody>
      </p:sp>
      <p:sp>
        <p:nvSpPr>
          <p:cNvPr id="9" name="Rectangle 8">
            <a:extLst>
              <a:ext uri="{FF2B5EF4-FFF2-40B4-BE49-F238E27FC236}">
                <a16:creationId xmlns:a16="http://schemas.microsoft.com/office/drawing/2014/main" id="{A1EB2598-E3CA-EB52-D788-7163843407BD}"/>
              </a:ext>
            </a:extLst>
          </p:cNvPr>
          <p:cNvSpPr/>
          <p:nvPr/>
        </p:nvSpPr>
        <p:spPr>
          <a:xfrm>
            <a:off x="932874" y="3127733"/>
            <a:ext cx="10298544" cy="513213"/>
          </a:xfrm>
          <a:prstGeom prst="rect">
            <a:avLst/>
          </a:prstGeom>
          <a:solidFill>
            <a:schemeClr val="bg1">
              <a:lumMod val="95000"/>
            </a:schemeClr>
          </a:solidFill>
          <a:ln>
            <a:solidFill>
              <a:schemeClr val="bg1">
                <a:lumMod val="85000"/>
              </a:schemeClr>
            </a:solidFill>
          </a:ln>
        </p:spPr>
        <p:style>
          <a:lnRef idx="2">
            <a:schemeClr val="accent1">
              <a:shade val="15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F971045-DBAF-07A3-2292-E13CA22AADDE}"/>
              </a:ext>
            </a:extLst>
          </p:cNvPr>
          <p:cNvSpPr txBox="1"/>
          <p:nvPr/>
        </p:nvSpPr>
        <p:spPr>
          <a:xfrm>
            <a:off x="1006761" y="3205021"/>
            <a:ext cx="8876146" cy="338554"/>
          </a:xfrm>
          <a:prstGeom prst="rect">
            <a:avLst/>
          </a:prstGeom>
          <a:noFill/>
        </p:spPr>
        <p:txBody>
          <a:bodyPr wrap="square" rtlCol="0">
            <a:spAutoFit/>
          </a:bodyPr>
          <a:lstStyle/>
          <a:p>
            <a:r>
              <a:rPr lang="en-US" sz="1600" b="1" dirty="0">
                <a:solidFill>
                  <a:schemeClr val="accent5">
                    <a:lumMod val="60000"/>
                    <a:lumOff val="40000"/>
                  </a:schemeClr>
                </a:solidFill>
                <a:latin typeface="Consolas" panose="020B0609020204030204" pitchFamily="49" charset="0"/>
                <a:cs typeface="Courier New" panose="02070309020205020404" pitchFamily="49" charset="0"/>
              </a:rPr>
              <a:t>PERCENT_RANK() </a:t>
            </a:r>
            <a:r>
              <a:rPr lang="en-US" sz="1600" dirty="0">
                <a:latin typeface="Consolas" panose="020B0609020204030204" pitchFamily="49" charset="0"/>
                <a:cs typeface="Courier New" panose="02070309020205020404" pitchFamily="49" charset="0"/>
              </a:rPr>
              <a:t>OVER (&lt;partition_definition&gt; &lt;order_definition[ASC][DESC]&gt;)</a:t>
            </a:r>
          </a:p>
        </p:txBody>
      </p:sp>
      <p:sp>
        <p:nvSpPr>
          <p:cNvPr id="3" name="Rectangle 1">
            <a:extLst>
              <a:ext uri="{FF2B5EF4-FFF2-40B4-BE49-F238E27FC236}">
                <a16:creationId xmlns:a16="http://schemas.microsoft.com/office/drawing/2014/main" id="{1979D148-623F-E321-1619-4D2AE84A7128}"/>
              </a:ext>
            </a:extLst>
          </p:cNvPr>
          <p:cNvSpPr>
            <a:spLocks noChangeArrowheads="1"/>
          </p:cNvSpPr>
          <p:nvPr/>
        </p:nvSpPr>
        <p:spPr bwMode="auto">
          <a:xfrm>
            <a:off x="847436" y="3930093"/>
            <a:ext cx="739484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rPr>
              <a:t>The PERCENT_RANK() function returns a number that ranges from zero to one. </a:t>
            </a:r>
          </a:p>
        </p:txBody>
      </p:sp>
    </p:spTree>
    <p:extLst>
      <p:ext uri="{BB962C8B-B14F-4D97-AF65-F5344CB8AC3E}">
        <p14:creationId xmlns:p14="http://schemas.microsoft.com/office/powerpoint/2010/main" val="27270727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5405C0-2977-AFE4-EDBB-973AC2DE9C8D}"/>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493561A-128C-7767-1DE4-A6CD4A116552}"/>
              </a:ext>
            </a:extLst>
          </p:cNvPr>
          <p:cNvSpPr>
            <a:spLocks noGrp="1"/>
          </p:cNvSpPr>
          <p:nvPr>
            <p:ph type="sldNum" sz="quarter" idx="12"/>
          </p:nvPr>
        </p:nvSpPr>
        <p:spPr/>
        <p:txBody>
          <a:bodyPr/>
          <a:lstStyle/>
          <a:p>
            <a:fld id="{713D42A4-E5A2-4AC2-9302-87AAE92CED3E}" type="slidenum">
              <a:rPr lang="en-US" smtClean="0"/>
              <a:t>15</a:t>
            </a:fld>
            <a:endParaRPr lang="en-US"/>
          </a:p>
        </p:txBody>
      </p:sp>
      <p:sp>
        <p:nvSpPr>
          <p:cNvPr id="5" name="Title 1">
            <a:extLst>
              <a:ext uri="{FF2B5EF4-FFF2-40B4-BE49-F238E27FC236}">
                <a16:creationId xmlns:a16="http://schemas.microsoft.com/office/drawing/2014/main" id="{54F6C505-0A24-7095-4B20-3E5E3B3C42CA}"/>
              </a:ext>
            </a:extLst>
          </p:cNvPr>
          <p:cNvSpPr>
            <a:spLocks noGrp="1"/>
          </p:cNvSpPr>
          <p:nvPr>
            <p:ph type="title"/>
          </p:nvPr>
        </p:nvSpPr>
        <p:spPr>
          <a:xfrm>
            <a:off x="838200" y="365125"/>
            <a:ext cx="10515600" cy="1325563"/>
          </a:xfrm>
        </p:spPr>
        <p:txBody>
          <a:bodyPr>
            <a:normAutofit/>
          </a:bodyPr>
          <a:lstStyle/>
          <a:p>
            <a:r>
              <a:rPr lang="en-US" sz="3800" b="1" dirty="0">
                <a:solidFill>
                  <a:schemeClr val="accent1">
                    <a:lumMod val="60000"/>
                    <a:lumOff val="40000"/>
                  </a:schemeClr>
                </a:solidFill>
              </a:rPr>
              <a:t>PERCENT_RANK Function</a:t>
            </a:r>
            <a:endParaRPr lang="en-US" sz="3800" dirty="0">
              <a:solidFill>
                <a:schemeClr val="accent1">
                  <a:lumMod val="60000"/>
                  <a:lumOff val="40000"/>
                </a:schemeClr>
              </a:solidFill>
            </a:endParaRPr>
          </a:p>
        </p:txBody>
      </p:sp>
      <p:sp>
        <p:nvSpPr>
          <p:cNvPr id="6" name="TextBox 5">
            <a:extLst>
              <a:ext uri="{FF2B5EF4-FFF2-40B4-BE49-F238E27FC236}">
                <a16:creationId xmlns:a16="http://schemas.microsoft.com/office/drawing/2014/main" id="{013907FA-2293-DB6D-2693-E74CC8A0A03D}"/>
              </a:ext>
            </a:extLst>
          </p:cNvPr>
          <p:cNvSpPr txBox="1"/>
          <p:nvPr/>
        </p:nvSpPr>
        <p:spPr>
          <a:xfrm>
            <a:off x="960582" y="1948873"/>
            <a:ext cx="10732654" cy="720436"/>
          </a:xfrm>
          <a:prstGeom prst="rect">
            <a:avLst/>
          </a:prstGeom>
          <a:noFill/>
        </p:spPr>
        <p:txBody>
          <a:bodyPr wrap="square" rtlCol="0">
            <a:spAutoFit/>
          </a:bodyPr>
          <a:lstStyle/>
          <a:p>
            <a:endParaRPr lang="en-US" dirty="0"/>
          </a:p>
        </p:txBody>
      </p:sp>
      <p:sp>
        <p:nvSpPr>
          <p:cNvPr id="7" name="Rectangle 3">
            <a:extLst>
              <a:ext uri="{FF2B5EF4-FFF2-40B4-BE49-F238E27FC236}">
                <a16:creationId xmlns:a16="http://schemas.microsoft.com/office/drawing/2014/main" id="{6C32A65A-258B-2987-5F55-D2F23D7EB758}"/>
              </a:ext>
            </a:extLst>
          </p:cNvPr>
          <p:cNvSpPr>
            <a:spLocks noChangeArrowheads="1"/>
          </p:cNvSpPr>
          <p:nvPr/>
        </p:nvSpPr>
        <p:spPr bwMode="auto">
          <a:xfrm>
            <a:off x="838200" y="1690688"/>
            <a:ext cx="10515600" cy="375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algn="just">
              <a:lnSpc>
                <a:spcPct val="107000"/>
              </a:lnSpc>
              <a:spcBef>
                <a:spcPts val="0"/>
              </a:spcBef>
              <a:spcAft>
                <a:spcPts val="800"/>
              </a:spcAft>
            </a:pPr>
            <a:r>
              <a:rPr kumimoji="0" lang="en-US" altLang="en-US" sz="1600" b="1" i="0" strike="noStrike" cap="none" normalizeH="0" baseline="0" dirty="0">
                <a:ln>
                  <a:noFill/>
                </a:ln>
                <a:effectLst/>
              </a:rPr>
              <a:t>Example 1: </a:t>
            </a:r>
            <a:r>
              <a:rPr kumimoji="0" lang="en-US" altLang="en-US" b="1" i="0" strike="noStrike" cap="none" normalizeH="0" baseline="0" dirty="0">
                <a:ln>
                  <a:noFill/>
                </a:ln>
                <a:latin typeface="Calibri" panose="020F0502020204030204" pitchFamily="34" charset="0"/>
                <a:cs typeface="Times New Roman" panose="02020603050405020304" pitchFamily="18" charset="0"/>
              </a:rPr>
              <a:t> </a:t>
            </a:r>
            <a:r>
              <a:rPr lang="en-US" sz="1600" dirty="0"/>
              <a:t>The following statement returns the percentile ranking of sales by order values in each fiscal year:</a:t>
            </a:r>
            <a:endParaRPr kumimoji="0" lang="en-US" altLang="en-US" sz="1600" b="0" i="0" u="none" strike="noStrike" cap="none" normalizeH="0" baseline="0" dirty="0">
              <a:ln>
                <a:noFill/>
              </a:ln>
              <a:solidFill>
                <a:schemeClr val="tx1"/>
              </a:solidFill>
              <a:effectLst/>
            </a:endParaRPr>
          </a:p>
        </p:txBody>
      </p:sp>
      <p:sp>
        <p:nvSpPr>
          <p:cNvPr id="9" name="Rectangle 8">
            <a:extLst>
              <a:ext uri="{FF2B5EF4-FFF2-40B4-BE49-F238E27FC236}">
                <a16:creationId xmlns:a16="http://schemas.microsoft.com/office/drawing/2014/main" id="{543D4B80-5342-C189-905D-8C4281B013C3}"/>
              </a:ext>
            </a:extLst>
          </p:cNvPr>
          <p:cNvSpPr/>
          <p:nvPr/>
        </p:nvSpPr>
        <p:spPr>
          <a:xfrm>
            <a:off x="932874" y="2475345"/>
            <a:ext cx="10298544" cy="3408219"/>
          </a:xfrm>
          <a:prstGeom prst="rect">
            <a:avLst/>
          </a:prstGeom>
          <a:solidFill>
            <a:schemeClr val="bg1">
              <a:lumMod val="95000"/>
            </a:schemeClr>
          </a:solidFill>
          <a:ln>
            <a:solidFill>
              <a:schemeClr val="bg1">
                <a:lumMod val="85000"/>
              </a:schemeClr>
            </a:solidFill>
          </a:ln>
        </p:spPr>
        <p:style>
          <a:lnRef idx="2">
            <a:schemeClr val="accent1">
              <a:shade val="15000"/>
            </a:schemeClr>
          </a:lnRef>
          <a:fillRef idx="1002">
            <a:schemeClr val="lt2"/>
          </a:fillRef>
          <a:effectRef idx="0">
            <a:schemeClr val="accent1"/>
          </a:effectRef>
          <a:fontRef idx="minor">
            <a:schemeClr val="lt1"/>
          </a:fontRef>
        </p:style>
        <p:txBody>
          <a:bodyPr rtlCol="0" anchor="ctr"/>
          <a:lstStyle/>
          <a:p>
            <a:r>
              <a:rPr lang="en-US" b="0" dirty="0">
                <a:solidFill>
                  <a:srgbClr val="569CD6"/>
                </a:solidFill>
                <a:effectLst/>
                <a:latin typeface="Consolas" panose="020B0609020204030204" pitchFamily="49" charset="0"/>
              </a:rPr>
              <a:t> SELECT</a:t>
            </a:r>
            <a:r>
              <a:rPr lang="en-US" b="0" dirty="0">
                <a:solidFill>
                  <a:srgbClr val="CCCCCC"/>
                </a:solidFill>
                <a:effectLst/>
                <a:latin typeface="Consolas" panose="020B0609020204030204" pitchFamily="49" charset="0"/>
              </a:rPr>
              <a:t> </a:t>
            </a:r>
          </a:p>
          <a:p>
            <a:r>
              <a:rPr lang="en-US" b="0" dirty="0">
                <a:solidFill>
                  <a:srgbClr val="CCCCCC"/>
                </a:solidFill>
                <a:effectLst/>
                <a:latin typeface="Consolas" panose="020B0609020204030204" pitchFamily="49" charset="0"/>
              </a:rPr>
              <a:t>   </a:t>
            </a:r>
            <a:r>
              <a:rPr lang="en-US" b="0" dirty="0">
                <a:solidFill>
                  <a:schemeClr val="tx1"/>
                </a:solidFill>
                <a:effectLst/>
                <a:latin typeface="Consolas" panose="020B0609020204030204" pitchFamily="49" charset="0"/>
              </a:rPr>
              <a:t>sales_employee, </a:t>
            </a:r>
          </a:p>
          <a:p>
            <a:r>
              <a:rPr lang="en-US" b="0" dirty="0">
                <a:solidFill>
                  <a:schemeClr val="tx1"/>
                </a:solidFill>
                <a:effectLst/>
                <a:latin typeface="Consolas" panose="020B0609020204030204" pitchFamily="49" charset="0"/>
              </a:rPr>
              <a:t>   fiscal_year, </a:t>
            </a:r>
          </a:p>
          <a:p>
            <a:r>
              <a:rPr lang="en-US" b="0" dirty="0">
                <a:solidFill>
                  <a:schemeClr val="tx1"/>
                </a:solidFill>
                <a:effectLst/>
                <a:latin typeface="Consolas" panose="020B0609020204030204" pitchFamily="49" charset="0"/>
              </a:rPr>
              <a:t>   sale, </a:t>
            </a:r>
          </a:p>
          <a:p>
            <a:r>
              <a:rPr lang="en-US" b="0" dirty="0">
                <a:solidFill>
                  <a:schemeClr val="tx1"/>
                </a:solidFill>
                <a:effectLst/>
                <a:latin typeface="Consolas" panose="020B0609020204030204" pitchFamily="49" charset="0"/>
              </a:rPr>
              <a:t>   </a:t>
            </a:r>
            <a:r>
              <a:rPr lang="en-US" b="1" dirty="0">
                <a:solidFill>
                  <a:schemeClr val="accent5">
                    <a:lumMod val="60000"/>
                    <a:lumOff val="40000"/>
                  </a:schemeClr>
                </a:solidFill>
                <a:effectLst/>
                <a:latin typeface="Consolas" panose="020B0609020204030204" pitchFamily="49" charset="0"/>
              </a:rPr>
              <a:t>PERCENT_RANK() </a:t>
            </a:r>
            <a:r>
              <a:rPr lang="en-US" b="0" dirty="0">
                <a:solidFill>
                  <a:srgbClr val="569CD6"/>
                </a:solidFill>
                <a:effectLst/>
                <a:latin typeface="Consolas" panose="020B0609020204030204" pitchFamily="49" charset="0"/>
              </a:rPr>
              <a:t>OVER</a:t>
            </a:r>
            <a:r>
              <a:rPr lang="en-US" b="0" dirty="0">
                <a:solidFill>
                  <a:srgbClr val="CCCCCC"/>
                </a:solidFill>
                <a:effectLst/>
                <a:latin typeface="Consolas" panose="020B0609020204030204" pitchFamily="49" charset="0"/>
              </a:rPr>
              <a:t> </a:t>
            </a:r>
            <a:r>
              <a:rPr lang="en-US" b="0" dirty="0">
                <a:solidFill>
                  <a:schemeClr val="tx1"/>
                </a:solidFill>
                <a:effectLst/>
                <a:latin typeface="Consolas" panose="020B0609020204030204" pitchFamily="49" charset="0"/>
              </a:rPr>
              <a:t>(</a:t>
            </a:r>
          </a:p>
          <a:p>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PARTITION</a:t>
            </a: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BY</a:t>
            </a:r>
            <a:r>
              <a:rPr lang="en-US" b="0" dirty="0">
                <a:solidFill>
                  <a:srgbClr val="CCCCCC"/>
                </a:solidFill>
                <a:effectLst/>
                <a:latin typeface="Consolas" panose="020B0609020204030204" pitchFamily="49" charset="0"/>
              </a:rPr>
              <a:t> </a:t>
            </a:r>
            <a:r>
              <a:rPr lang="en-US" b="0" dirty="0">
                <a:solidFill>
                  <a:schemeClr val="tx1"/>
                </a:solidFill>
                <a:effectLst/>
                <a:latin typeface="Consolas" panose="020B0609020204030204" pitchFamily="49" charset="0"/>
              </a:rPr>
              <a:t>fiscal_year </a:t>
            </a:r>
          </a:p>
          <a:p>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ORDER BY</a:t>
            </a:r>
            <a:r>
              <a:rPr lang="en-US" b="0" dirty="0">
                <a:solidFill>
                  <a:srgbClr val="CCCCCC"/>
                </a:solidFill>
                <a:effectLst/>
                <a:latin typeface="Consolas" panose="020B0609020204030204" pitchFamily="49" charset="0"/>
              </a:rPr>
              <a:t> </a:t>
            </a:r>
            <a:r>
              <a:rPr lang="en-US" b="0" dirty="0">
                <a:solidFill>
                  <a:schemeClr val="tx1"/>
                </a:solidFill>
                <a:effectLst/>
                <a:latin typeface="Consolas" panose="020B0609020204030204" pitchFamily="49" charset="0"/>
              </a:rPr>
              <a:t>sale</a:t>
            </a:r>
          </a:p>
          <a:p>
            <a:r>
              <a:rPr lang="en-US" b="0" dirty="0">
                <a:solidFill>
                  <a:srgbClr val="CCCCCC"/>
                </a:solidFill>
                <a:effectLst/>
                <a:latin typeface="Consolas" panose="020B0609020204030204" pitchFamily="49" charset="0"/>
              </a:rPr>
              <a:t>   </a:t>
            </a:r>
            <a:r>
              <a:rPr lang="en-US" b="0" dirty="0">
                <a:solidFill>
                  <a:schemeClr val="tx1"/>
                </a:solidFill>
                <a:effectLst/>
                <a:latin typeface="Consolas" panose="020B0609020204030204" pitchFamily="49" charset="0"/>
              </a:rPr>
              <a:t>) percentile </a:t>
            </a:r>
          </a:p>
          <a:p>
            <a:r>
              <a:rPr lang="en-US" b="0" dirty="0">
                <a:solidFill>
                  <a:srgbClr val="569CD6"/>
                </a:solidFill>
                <a:effectLst/>
                <a:latin typeface="Consolas" panose="020B0609020204030204" pitchFamily="49" charset="0"/>
              </a:rPr>
              <a:t> FROM</a:t>
            </a:r>
            <a:r>
              <a:rPr lang="en-US" b="0" dirty="0">
                <a:solidFill>
                  <a:srgbClr val="CCCCCC"/>
                </a:solidFill>
                <a:effectLst/>
                <a:latin typeface="Consolas" panose="020B0609020204030204" pitchFamily="49" charset="0"/>
              </a:rPr>
              <a:t> </a:t>
            </a:r>
          </a:p>
          <a:p>
            <a:r>
              <a:rPr lang="en-US" b="0" dirty="0">
                <a:solidFill>
                  <a:srgbClr val="CCCCCC"/>
                </a:solidFill>
                <a:effectLst/>
                <a:latin typeface="Consolas" panose="020B0609020204030204" pitchFamily="49" charset="0"/>
              </a:rPr>
              <a:t>   </a:t>
            </a:r>
            <a:r>
              <a:rPr lang="en-US" b="0" dirty="0">
                <a:solidFill>
                  <a:schemeClr val="tx1"/>
                </a:solidFill>
                <a:effectLst/>
                <a:latin typeface="Consolas" panose="020B0609020204030204" pitchFamily="49" charset="0"/>
              </a:rPr>
              <a:t>sales;</a:t>
            </a:r>
          </a:p>
          <a:p>
            <a:pPr algn="ctr"/>
            <a:endParaRPr lang="en-US" dirty="0"/>
          </a:p>
        </p:txBody>
      </p:sp>
    </p:spTree>
    <p:extLst>
      <p:ext uri="{BB962C8B-B14F-4D97-AF65-F5344CB8AC3E}">
        <p14:creationId xmlns:p14="http://schemas.microsoft.com/office/powerpoint/2010/main" val="42552200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F352D9-C554-81D6-D4E2-646DB5826FE0}"/>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C668BDC-47C8-A807-C935-F5DDCBC3E455}"/>
              </a:ext>
            </a:extLst>
          </p:cNvPr>
          <p:cNvSpPr>
            <a:spLocks noGrp="1"/>
          </p:cNvSpPr>
          <p:nvPr>
            <p:ph type="sldNum" sz="quarter" idx="12"/>
          </p:nvPr>
        </p:nvSpPr>
        <p:spPr/>
        <p:txBody>
          <a:bodyPr/>
          <a:lstStyle/>
          <a:p>
            <a:fld id="{713D42A4-E5A2-4AC2-9302-87AAE92CED3E}" type="slidenum">
              <a:rPr lang="en-US" smtClean="0"/>
              <a:t>16</a:t>
            </a:fld>
            <a:endParaRPr lang="en-US"/>
          </a:p>
        </p:txBody>
      </p:sp>
      <p:sp>
        <p:nvSpPr>
          <p:cNvPr id="5" name="Title 1">
            <a:extLst>
              <a:ext uri="{FF2B5EF4-FFF2-40B4-BE49-F238E27FC236}">
                <a16:creationId xmlns:a16="http://schemas.microsoft.com/office/drawing/2014/main" id="{2DBEF6E4-7A1A-AEAA-2BEA-346042D0207C}"/>
              </a:ext>
            </a:extLst>
          </p:cNvPr>
          <p:cNvSpPr>
            <a:spLocks noGrp="1"/>
          </p:cNvSpPr>
          <p:nvPr>
            <p:ph type="title"/>
          </p:nvPr>
        </p:nvSpPr>
        <p:spPr>
          <a:xfrm>
            <a:off x="838200" y="365125"/>
            <a:ext cx="10515600" cy="1325563"/>
          </a:xfrm>
        </p:spPr>
        <p:txBody>
          <a:bodyPr>
            <a:normAutofit/>
          </a:bodyPr>
          <a:lstStyle/>
          <a:p>
            <a:r>
              <a:rPr lang="en-US" sz="3800" b="1" dirty="0">
                <a:solidFill>
                  <a:schemeClr val="accent1">
                    <a:lumMod val="60000"/>
                    <a:lumOff val="40000"/>
                  </a:schemeClr>
                </a:solidFill>
              </a:rPr>
              <a:t>PERCENT_RANK Function</a:t>
            </a:r>
            <a:endParaRPr lang="en-US" sz="3800" dirty="0">
              <a:solidFill>
                <a:schemeClr val="accent1">
                  <a:lumMod val="60000"/>
                  <a:lumOff val="40000"/>
                </a:schemeClr>
              </a:solidFill>
            </a:endParaRPr>
          </a:p>
        </p:txBody>
      </p:sp>
      <p:sp>
        <p:nvSpPr>
          <p:cNvPr id="6" name="TextBox 5">
            <a:extLst>
              <a:ext uri="{FF2B5EF4-FFF2-40B4-BE49-F238E27FC236}">
                <a16:creationId xmlns:a16="http://schemas.microsoft.com/office/drawing/2014/main" id="{8C0B7154-8190-BE2E-B7D0-A83086244988}"/>
              </a:ext>
            </a:extLst>
          </p:cNvPr>
          <p:cNvSpPr txBox="1"/>
          <p:nvPr/>
        </p:nvSpPr>
        <p:spPr>
          <a:xfrm>
            <a:off x="960582" y="1609732"/>
            <a:ext cx="10732654" cy="720436"/>
          </a:xfrm>
          <a:prstGeom prst="rect">
            <a:avLst/>
          </a:prstGeom>
          <a:noFill/>
        </p:spPr>
        <p:txBody>
          <a:bodyPr wrap="square" rtlCol="0">
            <a:spAutoFit/>
          </a:bodyPr>
          <a:lstStyle/>
          <a:p>
            <a:endParaRPr lang="en-US" dirty="0"/>
          </a:p>
        </p:txBody>
      </p:sp>
      <p:sp>
        <p:nvSpPr>
          <p:cNvPr id="3" name="Rectangle 2">
            <a:extLst>
              <a:ext uri="{FF2B5EF4-FFF2-40B4-BE49-F238E27FC236}">
                <a16:creationId xmlns:a16="http://schemas.microsoft.com/office/drawing/2014/main" id="{BD0793F1-91CC-B5A4-3F6D-476DD6ED197B}"/>
              </a:ext>
            </a:extLst>
          </p:cNvPr>
          <p:cNvSpPr/>
          <p:nvPr/>
        </p:nvSpPr>
        <p:spPr>
          <a:xfrm>
            <a:off x="960582" y="2091843"/>
            <a:ext cx="4692086" cy="562751"/>
          </a:xfrm>
          <a:prstGeom prst="rect">
            <a:avLst/>
          </a:prstGeom>
          <a:solidFill>
            <a:schemeClr val="accent4">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Rectangle 7">
            <a:extLst>
              <a:ext uri="{FF2B5EF4-FFF2-40B4-BE49-F238E27FC236}">
                <a16:creationId xmlns:a16="http://schemas.microsoft.com/office/drawing/2014/main" id="{CB8E2B39-E758-CDAB-4386-37AD8929F85D}"/>
              </a:ext>
            </a:extLst>
          </p:cNvPr>
          <p:cNvSpPr/>
          <p:nvPr/>
        </p:nvSpPr>
        <p:spPr>
          <a:xfrm>
            <a:off x="960582" y="2722859"/>
            <a:ext cx="4682843" cy="933880"/>
          </a:xfrm>
          <a:prstGeom prst="rect">
            <a:avLst/>
          </a:prstGeom>
          <a:noFill/>
          <a:ln w="190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E0ED37E-F1D4-FD3B-B549-6C93ECEC1FF3}"/>
              </a:ext>
            </a:extLst>
          </p:cNvPr>
          <p:cNvSpPr/>
          <p:nvPr/>
        </p:nvSpPr>
        <p:spPr>
          <a:xfrm>
            <a:off x="965203" y="3725004"/>
            <a:ext cx="4682843" cy="933880"/>
          </a:xfrm>
          <a:prstGeom prst="rect">
            <a:avLst/>
          </a:prstGeom>
          <a:noFill/>
          <a:ln w="190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BA8EA37-9414-BF9D-D828-04E5513DAB62}"/>
              </a:ext>
            </a:extLst>
          </p:cNvPr>
          <p:cNvSpPr/>
          <p:nvPr/>
        </p:nvSpPr>
        <p:spPr>
          <a:xfrm>
            <a:off x="969825" y="4727147"/>
            <a:ext cx="4682843" cy="933880"/>
          </a:xfrm>
          <a:prstGeom prst="rect">
            <a:avLst/>
          </a:prstGeom>
          <a:noFill/>
          <a:ln w="190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7EF43FFB-3606-FB87-5764-8E914EAAD29A}"/>
              </a:ext>
            </a:extLst>
          </p:cNvPr>
          <p:cNvSpPr txBox="1"/>
          <p:nvPr/>
        </p:nvSpPr>
        <p:spPr>
          <a:xfrm>
            <a:off x="1006763" y="2176900"/>
            <a:ext cx="4962236" cy="3535648"/>
          </a:xfrm>
          <a:prstGeom prst="rect">
            <a:avLst/>
          </a:prstGeom>
          <a:noFill/>
        </p:spPr>
        <p:txBody>
          <a:bodyPr wrap="square" rtlCol="0">
            <a:spAutoFit/>
          </a:bodyPr>
          <a:lstStyle/>
          <a:p>
            <a:pPr>
              <a:lnSpc>
                <a:spcPct val="120000"/>
              </a:lnSpc>
            </a:pPr>
            <a:r>
              <a:rPr lang="en-US" dirty="0"/>
              <a:t>Employee        FYear             Sale            Percentile</a:t>
            </a:r>
          </a:p>
          <a:p>
            <a:pPr>
              <a:lnSpc>
                <a:spcPct val="50000"/>
              </a:lnSpc>
            </a:pPr>
            <a:r>
              <a:rPr lang="en-US" dirty="0"/>
              <a:t> </a:t>
            </a:r>
          </a:p>
          <a:p>
            <a:pPr>
              <a:lnSpc>
                <a:spcPct val="120000"/>
              </a:lnSpc>
            </a:pPr>
            <a:r>
              <a:rPr lang="en-US" dirty="0"/>
              <a:t>Bob                      2016             100.00                 0              </a:t>
            </a:r>
          </a:p>
          <a:p>
            <a:pPr>
              <a:lnSpc>
                <a:spcPct val="120000"/>
              </a:lnSpc>
            </a:pPr>
            <a:r>
              <a:rPr lang="en-US" dirty="0"/>
              <a:t>Alice                    2016             150.00             0.5              </a:t>
            </a:r>
          </a:p>
          <a:p>
            <a:pPr>
              <a:lnSpc>
                <a:spcPct val="120000"/>
              </a:lnSpc>
            </a:pPr>
            <a:r>
              <a:rPr lang="en-US" dirty="0"/>
              <a:t>John                     2016             200.00                 1              </a:t>
            </a:r>
          </a:p>
          <a:p>
            <a:pPr>
              <a:lnSpc>
                <a:spcPct val="120000"/>
              </a:lnSpc>
            </a:pPr>
            <a:r>
              <a:rPr lang="en-US" dirty="0"/>
              <a:t>Alice                    2017             100.00                 0              </a:t>
            </a:r>
          </a:p>
          <a:p>
            <a:pPr>
              <a:lnSpc>
                <a:spcPct val="120000"/>
              </a:lnSpc>
            </a:pPr>
            <a:r>
              <a:rPr lang="en-US" dirty="0"/>
              <a:t>Bob                      2017             150.00             0.5           </a:t>
            </a:r>
          </a:p>
          <a:p>
            <a:pPr>
              <a:lnSpc>
                <a:spcPct val="120000"/>
              </a:lnSpc>
            </a:pPr>
            <a:r>
              <a:rPr lang="en-US" dirty="0"/>
              <a:t>John                     2017             150.00             0.5          </a:t>
            </a:r>
          </a:p>
          <a:p>
            <a:pPr>
              <a:lnSpc>
                <a:spcPct val="120000"/>
              </a:lnSpc>
            </a:pPr>
            <a:r>
              <a:rPr lang="en-US" dirty="0"/>
              <a:t>Alice                    2018              200.00                0              </a:t>
            </a:r>
          </a:p>
          <a:p>
            <a:pPr>
              <a:lnSpc>
                <a:spcPct val="120000"/>
              </a:lnSpc>
            </a:pPr>
            <a:r>
              <a:rPr lang="en-US" dirty="0"/>
              <a:t>Bob                      2018              200.00                0           </a:t>
            </a:r>
          </a:p>
          <a:p>
            <a:pPr>
              <a:lnSpc>
                <a:spcPct val="120000"/>
              </a:lnSpc>
            </a:pPr>
            <a:r>
              <a:rPr lang="en-US" dirty="0"/>
              <a:t>John                     2018              250.00                1            </a:t>
            </a:r>
          </a:p>
        </p:txBody>
      </p:sp>
      <p:sp>
        <p:nvSpPr>
          <p:cNvPr id="18" name="Rectangle 17">
            <a:extLst>
              <a:ext uri="{FF2B5EF4-FFF2-40B4-BE49-F238E27FC236}">
                <a16:creationId xmlns:a16="http://schemas.microsoft.com/office/drawing/2014/main" id="{932B2163-1CC2-4419-4D43-849DE8D2FB08}"/>
              </a:ext>
            </a:extLst>
          </p:cNvPr>
          <p:cNvSpPr/>
          <p:nvPr/>
        </p:nvSpPr>
        <p:spPr>
          <a:xfrm>
            <a:off x="6525506" y="2077990"/>
            <a:ext cx="4692086" cy="562751"/>
          </a:xfrm>
          <a:prstGeom prst="rect">
            <a:avLst/>
          </a:prstGeom>
          <a:solidFill>
            <a:schemeClr val="accent5">
              <a:lumMod val="40000"/>
              <a:lumOff val="6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 name="TextBox 22">
            <a:extLst>
              <a:ext uri="{FF2B5EF4-FFF2-40B4-BE49-F238E27FC236}">
                <a16:creationId xmlns:a16="http://schemas.microsoft.com/office/drawing/2014/main" id="{55D039A6-06D6-0D6C-BD28-1D14ADC45282}"/>
              </a:ext>
            </a:extLst>
          </p:cNvPr>
          <p:cNvSpPr txBox="1"/>
          <p:nvPr/>
        </p:nvSpPr>
        <p:spPr>
          <a:xfrm>
            <a:off x="6571687" y="2163047"/>
            <a:ext cx="4962236" cy="3535648"/>
          </a:xfrm>
          <a:prstGeom prst="rect">
            <a:avLst/>
          </a:prstGeom>
          <a:noFill/>
        </p:spPr>
        <p:txBody>
          <a:bodyPr wrap="square" rtlCol="0">
            <a:spAutoFit/>
          </a:bodyPr>
          <a:lstStyle/>
          <a:p>
            <a:pPr>
              <a:lnSpc>
                <a:spcPct val="120000"/>
              </a:lnSpc>
            </a:pPr>
            <a:r>
              <a:rPr lang="en-US" dirty="0"/>
              <a:t>Employee        FYear             Sale            Percentile</a:t>
            </a:r>
          </a:p>
          <a:p>
            <a:pPr>
              <a:lnSpc>
                <a:spcPct val="50000"/>
              </a:lnSpc>
            </a:pPr>
            <a:r>
              <a:rPr lang="en-US" dirty="0"/>
              <a:t> </a:t>
            </a:r>
          </a:p>
          <a:p>
            <a:pPr>
              <a:lnSpc>
                <a:spcPct val="120000"/>
              </a:lnSpc>
            </a:pPr>
            <a:r>
              <a:rPr lang="en-US" dirty="0"/>
              <a:t>Alice                    2017             100.00                   0              </a:t>
            </a:r>
          </a:p>
          <a:p>
            <a:pPr>
              <a:lnSpc>
                <a:spcPct val="120000"/>
              </a:lnSpc>
            </a:pPr>
            <a:r>
              <a:rPr lang="en-US" dirty="0"/>
              <a:t>Bob                      2016             100.00                   0              </a:t>
            </a:r>
          </a:p>
          <a:p>
            <a:pPr>
              <a:lnSpc>
                <a:spcPct val="120000"/>
              </a:lnSpc>
            </a:pPr>
            <a:r>
              <a:rPr lang="en-US" dirty="0"/>
              <a:t>Alice                    2016             150.00            0.25            </a:t>
            </a:r>
          </a:p>
          <a:p>
            <a:pPr>
              <a:lnSpc>
                <a:spcPct val="120000"/>
              </a:lnSpc>
            </a:pPr>
            <a:r>
              <a:rPr lang="en-US" dirty="0"/>
              <a:t>Bob                      2017             150.00            0.25              </a:t>
            </a:r>
          </a:p>
          <a:p>
            <a:pPr>
              <a:lnSpc>
                <a:spcPct val="120000"/>
              </a:lnSpc>
            </a:pPr>
            <a:r>
              <a:rPr lang="en-US" dirty="0"/>
              <a:t>John                     2017             150.00            0.25           </a:t>
            </a:r>
          </a:p>
          <a:p>
            <a:pPr>
              <a:lnSpc>
                <a:spcPct val="120000"/>
              </a:lnSpc>
            </a:pPr>
            <a:r>
              <a:rPr lang="en-US" dirty="0"/>
              <a:t>Alice                    2018              200.00         0.625          </a:t>
            </a:r>
          </a:p>
          <a:p>
            <a:pPr>
              <a:lnSpc>
                <a:spcPct val="120000"/>
              </a:lnSpc>
            </a:pPr>
            <a:r>
              <a:rPr lang="en-US" dirty="0"/>
              <a:t>Bob                      2018              200.00         0.625              </a:t>
            </a:r>
          </a:p>
          <a:p>
            <a:pPr>
              <a:lnSpc>
                <a:spcPct val="120000"/>
              </a:lnSpc>
            </a:pPr>
            <a:r>
              <a:rPr lang="en-US" dirty="0"/>
              <a:t>John                     2016              200.00         0.625         </a:t>
            </a:r>
          </a:p>
          <a:p>
            <a:pPr>
              <a:lnSpc>
                <a:spcPct val="120000"/>
              </a:lnSpc>
            </a:pPr>
            <a:r>
              <a:rPr lang="en-US" dirty="0"/>
              <a:t>John                     2018              250.00                  1            </a:t>
            </a:r>
          </a:p>
        </p:txBody>
      </p:sp>
      <p:sp>
        <p:nvSpPr>
          <p:cNvPr id="24" name="Rectangle 23">
            <a:extLst>
              <a:ext uri="{FF2B5EF4-FFF2-40B4-BE49-F238E27FC236}">
                <a16:creationId xmlns:a16="http://schemas.microsoft.com/office/drawing/2014/main" id="{D190CC5C-EDB1-B002-5351-3186F5AE2C3C}"/>
              </a:ext>
            </a:extLst>
          </p:cNvPr>
          <p:cNvSpPr/>
          <p:nvPr/>
        </p:nvSpPr>
        <p:spPr>
          <a:xfrm>
            <a:off x="10113818" y="2722859"/>
            <a:ext cx="1103774" cy="2938168"/>
          </a:xfrm>
          <a:prstGeom prst="rect">
            <a:avLst/>
          </a:prstGeom>
          <a:no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3">
            <a:extLst>
              <a:ext uri="{FF2B5EF4-FFF2-40B4-BE49-F238E27FC236}">
                <a16:creationId xmlns:a16="http://schemas.microsoft.com/office/drawing/2014/main" id="{AF5C50CE-7E59-04C4-243D-7A4A918EE22F}"/>
              </a:ext>
            </a:extLst>
          </p:cNvPr>
          <p:cNvSpPr>
            <a:spLocks noChangeArrowheads="1"/>
          </p:cNvSpPr>
          <p:nvPr/>
        </p:nvSpPr>
        <p:spPr bwMode="auto">
          <a:xfrm>
            <a:off x="838200" y="1527035"/>
            <a:ext cx="4805225" cy="375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algn="just">
              <a:lnSpc>
                <a:spcPct val="107000"/>
              </a:lnSpc>
              <a:spcBef>
                <a:spcPts val="0"/>
              </a:spcBef>
              <a:spcAft>
                <a:spcPts val="800"/>
              </a:spcAft>
            </a:pPr>
            <a:r>
              <a:rPr kumimoji="0" lang="en-US" altLang="en-US" sz="1600" b="1" i="0" strike="noStrike" cap="none" normalizeH="0" baseline="0" dirty="0">
                <a:ln>
                  <a:noFill/>
                </a:ln>
                <a:effectLst/>
              </a:rPr>
              <a:t>Example 1: </a:t>
            </a:r>
            <a:r>
              <a:rPr kumimoji="0" lang="en-US" altLang="en-US" b="1" i="0" strike="noStrike" cap="none" normalizeH="0" baseline="0" dirty="0">
                <a:ln>
                  <a:noFill/>
                </a:ln>
                <a:latin typeface="Calibri" panose="020F0502020204030204" pitchFamily="34" charset="0"/>
                <a:cs typeface="Times New Roman" panose="02020603050405020304" pitchFamily="18" charset="0"/>
              </a:rPr>
              <a:t> </a:t>
            </a:r>
            <a:r>
              <a:rPr lang="en-US" sz="1600" b="1" dirty="0"/>
              <a:t>With Partition </a:t>
            </a:r>
            <a:r>
              <a:rPr lang="en-US" sz="1600" dirty="0"/>
              <a:t>by fiscal year.</a:t>
            </a:r>
            <a:endParaRPr kumimoji="0" lang="en-US" altLang="en-US" sz="1600" b="0" i="0" u="none" strike="noStrike" cap="none" normalizeH="0" baseline="0" dirty="0">
              <a:ln>
                <a:noFill/>
              </a:ln>
              <a:solidFill>
                <a:schemeClr val="tx1"/>
              </a:solidFill>
              <a:effectLst/>
            </a:endParaRPr>
          </a:p>
        </p:txBody>
      </p:sp>
      <p:sp>
        <p:nvSpPr>
          <p:cNvPr id="26" name="Rectangle 3">
            <a:extLst>
              <a:ext uri="{FF2B5EF4-FFF2-40B4-BE49-F238E27FC236}">
                <a16:creationId xmlns:a16="http://schemas.microsoft.com/office/drawing/2014/main" id="{1B720575-8E27-E23D-26E0-4A3FCAF2C2CD}"/>
              </a:ext>
            </a:extLst>
          </p:cNvPr>
          <p:cNvSpPr>
            <a:spLocks noChangeArrowheads="1"/>
          </p:cNvSpPr>
          <p:nvPr/>
        </p:nvSpPr>
        <p:spPr bwMode="auto">
          <a:xfrm>
            <a:off x="6430839" y="1538401"/>
            <a:ext cx="4805225" cy="375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algn="just">
              <a:lnSpc>
                <a:spcPct val="107000"/>
              </a:lnSpc>
              <a:spcBef>
                <a:spcPts val="0"/>
              </a:spcBef>
              <a:spcAft>
                <a:spcPts val="800"/>
              </a:spcAft>
            </a:pPr>
            <a:r>
              <a:rPr kumimoji="0" lang="en-US" altLang="en-US" sz="1600" b="1" i="0" strike="noStrike" cap="none" normalizeH="0" baseline="0" dirty="0">
                <a:ln>
                  <a:noFill/>
                </a:ln>
                <a:effectLst/>
              </a:rPr>
              <a:t>Example 2: </a:t>
            </a:r>
            <a:r>
              <a:rPr kumimoji="0" lang="en-US" altLang="en-US" b="1" i="0" strike="noStrike" cap="none" normalizeH="0" baseline="0" dirty="0">
                <a:ln>
                  <a:noFill/>
                </a:ln>
                <a:latin typeface="Calibri" panose="020F0502020204030204" pitchFamily="34" charset="0"/>
                <a:cs typeface="Times New Roman" panose="02020603050405020304" pitchFamily="18" charset="0"/>
              </a:rPr>
              <a:t> </a:t>
            </a:r>
            <a:r>
              <a:rPr lang="en-US" sz="1600" b="1" dirty="0"/>
              <a:t>Without Partition!</a:t>
            </a:r>
            <a:endParaRPr kumimoji="0" lang="en-US" altLang="en-US" sz="1600" b="1"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585642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3F56A4D-5C36-2336-8CEA-536697344CDD}"/>
              </a:ext>
            </a:extLst>
          </p:cNvPr>
          <p:cNvSpPr>
            <a:spLocks noGrp="1"/>
          </p:cNvSpPr>
          <p:nvPr>
            <p:ph type="sldNum" sz="quarter" idx="12"/>
          </p:nvPr>
        </p:nvSpPr>
        <p:spPr/>
        <p:txBody>
          <a:bodyPr/>
          <a:lstStyle/>
          <a:p>
            <a:fld id="{713D42A4-E5A2-4AC2-9302-87AAE92CED3E}" type="slidenum">
              <a:rPr lang="en-US" smtClean="0"/>
              <a:t>17</a:t>
            </a:fld>
            <a:endParaRPr lang="en-US"/>
          </a:p>
        </p:txBody>
      </p:sp>
      <p:sp>
        <p:nvSpPr>
          <p:cNvPr id="6" name="Rectangle 5">
            <a:extLst>
              <a:ext uri="{FF2B5EF4-FFF2-40B4-BE49-F238E27FC236}">
                <a16:creationId xmlns:a16="http://schemas.microsoft.com/office/drawing/2014/main" id="{36E40E31-9C74-3134-1812-30BFDA957CDA}"/>
              </a:ext>
            </a:extLst>
          </p:cNvPr>
          <p:cNvSpPr/>
          <p:nvPr/>
        </p:nvSpPr>
        <p:spPr>
          <a:xfrm>
            <a:off x="932874" y="1850280"/>
            <a:ext cx="10298544" cy="1659772"/>
          </a:xfrm>
          <a:prstGeom prst="rect">
            <a:avLst/>
          </a:prstGeom>
          <a:solidFill>
            <a:schemeClr val="bg1">
              <a:lumMod val="95000"/>
            </a:schemeClr>
          </a:solidFill>
          <a:ln>
            <a:solidFill>
              <a:schemeClr val="bg1">
                <a:lumMod val="85000"/>
              </a:schemeClr>
            </a:solidFill>
          </a:ln>
        </p:spPr>
        <p:style>
          <a:lnRef idx="2">
            <a:schemeClr val="accent1">
              <a:shade val="15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41DE8F68-1F17-41F2-621C-9D47AEEF987A}"/>
              </a:ext>
            </a:extLst>
          </p:cNvPr>
          <p:cNvSpPr>
            <a:spLocks noGrp="1"/>
          </p:cNvSpPr>
          <p:nvPr>
            <p:ph type="title"/>
          </p:nvPr>
        </p:nvSpPr>
        <p:spPr>
          <a:xfrm>
            <a:off x="838200" y="365125"/>
            <a:ext cx="10515600" cy="1325563"/>
          </a:xfrm>
        </p:spPr>
        <p:txBody>
          <a:bodyPr/>
          <a:lstStyle/>
          <a:p>
            <a:r>
              <a:rPr lang="en-US" b="1" dirty="0"/>
              <a:t>Class assignment - 1</a:t>
            </a:r>
          </a:p>
        </p:txBody>
      </p:sp>
      <p:sp>
        <p:nvSpPr>
          <p:cNvPr id="27" name="Rectangle 3">
            <a:extLst>
              <a:ext uri="{FF2B5EF4-FFF2-40B4-BE49-F238E27FC236}">
                <a16:creationId xmlns:a16="http://schemas.microsoft.com/office/drawing/2014/main" id="{23674676-F635-81BF-33EC-8E9C399AA0E5}"/>
              </a:ext>
            </a:extLst>
          </p:cNvPr>
          <p:cNvSpPr>
            <a:spLocks noChangeArrowheads="1"/>
          </p:cNvSpPr>
          <p:nvPr/>
        </p:nvSpPr>
        <p:spPr bwMode="auto">
          <a:xfrm>
            <a:off x="1161471" y="2165325"/>
            <a:ext cx="9620829" cy="2689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algn="just">
              <a:lnSpc>
                <a:spcPct val="107000"/>
              </a:lnSpc>
              <a:spcBef>
                <a:spcPts val="0"/>
              </a:spcBef>
              <a:spcAft>
                <a:spcPts val="800"/>
              </a:spcAft>
            </a:pPr>
            <a:r>
              <a:rPr lang="en-US" sz="2800" i="1" dirty="0"/>
              <a:t>Display Percentile Ranking of Areas of each Region (using Partition by Region!) of Azerbaijan Republic.</a:t>
            </a:r>
          </a:p>
          <a:p>
            <a:pPr marL="0" marR="0" algn="just">
              <a:lnSpc>
                <a:spcPct val="107000"/>
              </a:lnSpc>
              <a:spcBef>
                <a:spcPts val="0"/>
              </a:spcBef>
              <a:spcAft>
                <a:spcPts val="800"/>
              </a:spcAft>
            </a:pPr>
            <a:endParaRPr lang="en-US" altLang="en-US" sz="2800" i="1" dirty="0"/>
          </a:p>
          <a:p>
            <a:pPr algn="just">
              <a:lnSpc>
                <a:spcPct val="107000"/>
              </a:lnSpc>
              <a:spcAft>
                <a:spcPts val="800"/>
              </a:spcAft>
            </a:pPr>
            <a:r>
              <a:rPr lang="en-US" sz="2800" b="1" dirty="0">
                <a:solidFill>
                  <a:schemeClr val="accent5">
                    <a:lumMod val="60000"/>
                    <a:lumOff val="40000"/>
                  </a:schemeClr>
                </a:solidFill>
                <a:ea typeface="Calibri" panose="020F0502020204030204" pitchFamily="34" charset="0"/>
                <a:cs typeface="Times New Roman" panose="02020603050405020304" pitchFamily="18" charset="0"/>
              </a:rPr>
              <a:t>Database</a:t>
            </a:r>
            <a:r>
              <a:rPr lang="en-US" sz="2800" b="1" dirty="0">
                <a:solidFill>
                  <a:schemeClr val="accent5">
                    <a:lumMod val="60000"/>
                    <a:lumOff val="40000"/>
                  </a:schemeClr>
                </a:solidFill>
                <a:effectLst/>
                <a:ea typeface="Calibri" panose="020F0502020204030204" pitchFamily="34" charset="0"/>
                <a:cs typeface="Times New Roman" panose="02020603050405020304" pitchFamily="18" charset="0"/>
              </a:rPr>
              <a:t>: Azerbaijan</a:t>
            </a:r>
          </a:p>
          <a:p>
            <a:pPr algn="just">
              <a:lnSpc>
                <a:spcPct val="107000"/>
              </a:lnSpc>
              <a:spcAft>
                <a:spcPts val="800"/>
              </a:spcAft>
            </a:pPr>
            <a:r>
              <a:rPr kumimoji="0" lang="en-US" altLang="en-US" sz="2800" b="1" u="none" strike="noStrike" cap="none" normalizeH="0" baseline="0" dirty="0">
                <a:ln>
                  <a:noFill/>
                </a:ln>
                <a:solidFill>
                  <a:schemeClr val="accent5">
                    <a:lumMod val="60000"/>
                    <a:lumOff val="40000"/>
                  </a:schemeClr>
                </a:solidFill>
                <a:cs typeface="Times New Roman" panose="02020603050405020304" pitchFamily="18" charset="0"/>
              </a:rPr>
              <a:t>Table: administrative_divisions</a:t>
            </a:r>
            <a:endParaRPr kumimoji="0" lang="en-US" altLang="en-US" sz="280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9767378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68D942-DE6E-9C4F-9563-52A66AD0C0C3}"/>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A225700-B83D-8212-3F4A-1147269EA63B}"/>
              </a:ext>
            </a:extLst>
          </p:cNvPr>
          <p:cNvSpPr>
            <a:spLocks noGrp="1"/>
          </p:cNvSpPr>
          <p:nvPr>
            <p:ph type="sldNum" sz="quarter" idx="12"/>
          </p:nvPr>
        </p:nvSpPr>
        <p:spPr/>
        <p:txBody>
          <a:bodyPr/>
          <a:lstStyle/>
          <a:p>
            <a:fld id="{713D42A4-E5A2-4AC2-9302-87AAE92CED3E}" type="slidenum">
              <a:rPr lang="en-US" smtClean="0"/>
              <a:t>18</a:t>
            </a:fld>
            <a:endParaRPr lang="en-US"/>
          </a:p>
        </p:txBody>
      </p:sp>
      <p:sp>
        <p:nvSpPr>
          <p:cNvPr id="5" name="Title 1">
            <a:extLst>
              <a:ext uri="{FF2B5EF4-FFF2-40B4-BE49-F238E27FC236}">
                <a16:creationId xmlns:a16="http://schemas.microsoft.com/office/drawing/2014/main" id="{F0423EB5-02DF-534B-A5CE-F399585F50C5}"/>
              </a:ext>
            </a:extLst>
          </p:cNvPr>
          <p:cNvSpPr>
            <a:spLocks noGrp="1"/>
          </p:cNvSpPr>
          <p:nvPr>
            <p:ph type="title"/>
          </p:nvPr>
        </p:nvSpPr>
        <p:spPr>
          <a:xfrm>
            <a:off x="838200" y="365125"/>
            <a:ext cx="10515600" cy="1325563"/>
          </a:xfrm>
        </p:spPr>
        <p:txBody>
          <a:bodyPr>
            <a:normAutofit/>
          </a:bodyPr>
          <a:lstStyle/>
          <a:p>
            <a:r>
              <a:rPr lang="en-US" sz="3800" b="1" dirty="0">
                <a:solidFill>
                  <a:schemeClr val="accent1">
                    <a:lumMod val="60000"/>
                    <a:lumOff val="40000"/>
                  </a:schemeClr>
                </a:solidFill>
              </a:rPr>
              <a:t>LAG Function</a:t>
            </a:r>
            <a:endParaRPr lang="en-US" sz="3800" dirty="0">
              <a:solidFill>
                <a:schemeClr val="accent1">
                  <a:lumMod val="60000"/>
                  <a:lumOff val="40000"/>
                </a:schemeClr>
              </a:solidFill>
            </a:endParaRPr>
          </a:p>
        </p:txBody>
      </p:sp>
      <p:sp>
        <p:nvSpPr>
          <p:cNvPr id="6" name="TextBox 5">
            <a:extLst>
              <a:ext uri="{FF2B5EF4-FFF2-40B4-BE49-F238E27FC236}">
                <a16:creationId xmlns:a16="http://schemas.microsoft.com/office/drawing/2014/main" id="{0E5B3FE9-CFE6-54E6-E9FE-790BEF474769}"/>
              </a:ext>
            </a:extLst>
          </p:cNvPr>
          <p:cNvSpPr txBox="1"/>
          <p:nvPr/>
        </p:nvSpPr>
        <p:spPr>
          <a:xfrm>
            <a:off x="960582" y="1948873"/>
            <a:ext cx="10732654" cy="720436"/>
          </a:xfrm>
          <a:prstGeom prst="rect">
            <a:avLst/>
          </a:prstGeom>
          <a:noFill/>
        </p:spPr>
        <p:txBody>
          <a:bodyPr wrap="square" rtlCol="0">
            <a:spAutoFit/>
          </a:bodyPr>
          <a:lstStyle/>
          <a:p>
            <a:endParaRPr lang="en-US" dirty="0"/>
          </a:p>
        </p:txBody>
      </p:sp>
      <p:sp>
        <p:nvSpPr>
          <p:cNvPr id="7" name="Rectangle 3">
            <a:extLst>
              <a:ext uri="{FF2B5EF4-FFF2-40B4-BE49-F238E27FC236}">
                <a16:creationId xmlns:a16="http://schemas.microsoft.com/office/drawing/2014/main" id="{C7BDAC8F-8073-0ED7-2063-05DB35E1E3D6}"/>
              </a:ext>
            </a:extLst>
          </p:cNvPr>
          <p:cNvSpPr>
            <a:spLocks noChangeArrowheads="1"/>
          </p:cNvSpPr>
          <p:nvPr/>
        </p:nvSpPr>
        <p:spPr bwMode="auto">
          <a:xfrm>
            <a:off x="824346" y="1372029"/>
            <a:ext cx="10515600" cy="1033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a:lnSpc>
                <a:spcPct val="107000"/>
              </a:lnSpc>
              <a:spcBef>
                <a:spcPts val="0"/>
              </a:spcBef>
              <a:spcAft>
                <a:spcPts val="800"/>
              </a:spcAft>
            </a:pPr>
            <a:r>
              <a:rPr kumimoji="0" lang="en-US" altLang="en-US" sz="1600" b="0" i="0" strike="noStrike" cap="none" normalizeH="0" baseline="0" dirty="0">
                <a:ln>
                  <a:noFill/>
                </a:ln>
                <a:effectLst/>
              </a:rPr>
              <a:t>The </a:t>
            </a:r>
            <a:r>
              <a:rPr lang="en-US" altLang="en-US" sz="1600" b="1" dirty="0"/>
              <a:t>LAG</a:t>
            </a:r>
            <a:r>
              <a:rPr kumimoji="0" lang="en-US" altLang="en-US" sz="1600" b="1" i="0" strike="noStrike" cap="none" normalizeH="0" baseline="0" dirty="0">
                <a:ln>
                  <a:noFill/>
                </a:ln>
                <a:effectLst/>
              </a:rPr>
              <a:t>() </a:t>
            </a:r>
            <a:r>
              <a:rPr kumimoji="0" lang="en-US" altLang="en-US" sz="1600" i="0" strike="noStrike" cap="none" normalizeH="0" baseline="0" dirty="0">
                <a:ln>
                  <a:noFill/>
                </a:ln>
                <a:effectLst/>
              </a:rPr>
              <a:t>f</a:t>
            </a:r>
            <a:r>
              <a:rPr lang="en-US" sz="1800" dirty="0">
                <a:effectLst/>
                <a:latin typeface="Calibri" panose="020F0502020204030204" pitchFamily="34" charset="0"/>
                <a:ea typeface="Calibri" panose="020F0502020204030204" pitchFamily="34" charset="0"/>
                <a:cs typeface="Times New Roman" panose="02020603050405020304" pitchFamily="18" charset="0"/>
              </a:rPr>
              <a:t>unction is a </a:t>
            </a:r>
            <a:r>
              <a:rPr lang="en-US" sz="1800" u="sng" dirty="0">
                <a:effectLst/>
                <a:latin typeface="Calibri" panose="020F0502020204030204" pitchFamily="34" charset="0"/>
                <a:ea typeface="Calibri" panose="020F0502020204030204" pitchFamily="34" charset="0"/>
                <a:cs typeface="Times New Roman" panose="02020603050405020304" pitchFamily="18" charset="0"/>
              </a:rPr>
              <a:t>window function</a:t>
            </a:r>
            <a:r>
              <a:rPr lang="en-US" sz="1800" dirty="0">
                <a:effectLst/>
                <a:latin typeface="Calibri" panose="020F0502020204030204" pitchFamily="34" charset="0"/>
                <a:ea typeface="Calibri" panose="020F0502020204030204" pitchFamily="34" charset="0"/>
                <a:cs typeface="Times New Roman" panose="02020603050405020304" pitchFamily="18" charset="0"/>
              </a:rPr>
              <a:t> that allows you to access data from a previous row in a result set from the current row without using a </a:t>
            </a:r>
            <a:r>
              <a:rPr lang="en-US" sz="1800" u="sng" dirty="0">
                <a:effectLst/>
                <a:latin typeface="Calibri" panose="020F0502020204030204" pitchFamily="34" charset="0"/>
                <a:ea typeface="Calibri" panose="020F0502020204030204" pitchFamily="34" charset="0"/>
                <a:cs typeface="Times New Roman" panose="02020603050405020304" pitchFamily="18" charset="0"/>
              </a:rPr>
              <a:t>self-join</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endParaRPr>
          </a:p>
        </p:txBody>
      </p:sp>
      <p:sp>
        <p:nvSpPr>
          <p:cNvPr id="9" name="Rectangle 8">
            <a:extLst>
              <a:ext uri="{FF2B5EF4-FFF2-40B4-BE49-F238E27FC236}">
                <a16:creationId xmlns:a16="http://schemas.microsoft.com/office/drawing/2014/main" id="{D3C96F8C-FB06-68A5-07C2-3469AD7188CE}"/>
              </a:ext>
            </a:extLst>
          </p:cNvPr>
          <p:cNvSpPr/>
          <p:nvPr/>
        </p:nvSpPr>
        <p:spPr>
          <a:xfrm>
            <a:off x="932874" y="2202705"/>
            <a:ext cx="10298544" cy="1659772"/>
          </a:xfrm>
          <a:prstGeom prst="rect">
            <a:avLst/>
          </a:prstGeom>
          <a:solidFill>
            <a:schemeClr val="bg1">
              <a:lumMod val="95000"/>
            </a:schemeClr>
          </a:solidFill>
          <a:ln>
            <a:solidFill>
              <a:schemeClr val="bg1">
                <a:lumMod val="85000"/>
              </a:schemeClr>
            </a:solidFill>
          </a:ln>
        </p:spPr>
        <p:style>
          <a:lnRef idx="2">
            <a:schemeClr val="accent1">
              <a:shade val="15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0A1DFABF-E899-92B7-82C9-D2708B0547CA}"/>
              </a:ext>
            </a:extLst>
          </p:cNvPr>
          <p:cNvSpPr txBox="1"/>
          <p:nvPr/>
        </p:nvSpPr>
        <p:spPr>
          <a:xfrm>
            <a:off x="1062177" y="2246956"/>
            <a:ext cx="8876146" cy="1569340"/>
          </a:xfrm>
          <a:prstGeom prst="rect">
            <a:avLst/>
          </a:prstGeom>
          <a:noFill/>
        </p:spPr>
        <p:txBody>
          <a:bodyPr wrap="square" rtlCol="0">
            <a:spAutoFit/>
          </a:bodyPr>
          <a:lstStyle/>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a:solidFill>
                  <a:schemeClr val="accent5">
                    <a:lumMod val="60000"/>
                    <a:lumOff val="40000"/>
                  </a:schemeClr>
                </a:solidFill>
                <a:effectLst/>
                <a:latin typeface="Consolas" panose="020B0609020204030204" pitchFamily="49" charset="0"/>
                <a:ea typeface="Times New Roman" panose="02020603050405020304" pitchFamily="18" charset="0"/>
                <a:cs typeface="Times New Roman" panose="02020603050405020304" pitchFamily="18" charset="0"/>
              </a:rPr>
              <a:t>LAG(expression, offset, default_value) </a:t>
            </a:r>
            <a:endParaRPr lang="en-US" sz="1800" b="1" dirty="0">
              <a:solidFill>
                <a:schemeClr val="accent5">
                  <a:lumMod val="60000"/>
                  <a:lumOff val="40000"/>
                </a:schemeClr>
              </a:solidFill>
              <a:effectLst/>
              <a:latin typeface="Consolas" panose="020B0609020204030204" pitchFamily="49"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nsolas" panose="020B0609020204030204" pitchFamily="49" charset="0"/>
                <a:ea typeface="Times New Roman" panose="02020603050405020304" pitchFamily="18" charset="0"/>
                <a:cs typeface="Times New Roman" panose="02020603050405020304" pitchFamily="18" charset="0"/>
              </a:rPr>
              <a:t>OVER (</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nsolas" panose="020B0609020204030204" pitchFamily="49" charset="0"/>
                <a:ea typeface="Times New Roman" panose="02020603050405020304" pitchFamily="18" charset="0"/>
                <a:cs typeface="Times New Roman" panose="02020603050405020304" pitchFamily="18" charset="0"/>
              </a:rPr>
              <a:t>    PARTITION BY partition_expression</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nsolas" panose="020B0609020204030204" pitchFamily="49" charset="0"/>
                <a:ea typeface="Times New Roman" panose="02020603050405020304" pitchFamily="18" charset="0"/>
                <a:cs typeface="Times New Roman" panose="02020603050405020304" pitchFamily="18" charset="0"/>
              </a:rPr>
              <a:t>    ORDER BY order_expresion ASC|DESC</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nsolas" panose="020B0609020204030204" pitchFamily="49" charset="0"/>
                <a:ea typeface="Times New Roman" panose="02020603050405020304" pitchFamily="18" charset="0"/>
                <a:cs typeface="Times New Roman" panose="02020603050405020304" pitchFamily="18" charset="0"/>
              </a:rPr>
              <a:t>)</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A9A77796-CECD-A323-F072-D640799C1BA2}"/>
              </a:ext>
            </a:extLst>
          </p:cNvPr>
          <p:cNvGraphicFramePr>
            <a:graphicFrameLocks noGrp="1"/>
          </p:cNvGraphicFramePr>
          <p:nvPr>
            <p:extLst>
              <p:ext uri="{D42A27DB-BD31-4B8C-83A1-F6EECF244321}">
                <p14:modId xmlns:p14="http://schemas.microsoft.com/office/powerpoint/2010/main" val="3203093388"/>
              </p:ext>
            </p:extLst>
          </p:nvPr>
        </p:nvGraphicFramePr>
        <p:xfrm>
          <a:off x="932873" y="4082133"/>
          <a:ext cx="10298544" cy="2286000"/>
        </p:xfrm>
        <a:graphic>
          <a:graphicData uri="http://schemas.openxmlformats.org/drawingml/2006/table">
            <a:tbl>
              <a:tblPr firstRow="1" bandRow="1">
                <a:tableStyleId>{5FD0F851-EC5A-4D38-B0AD-8093EC10F338}</a:tableStyleId>
              </a:tblPr>
              <a:tblGrid>
                <a:gridCol w="2170545">
                  <a:extLst>
                    <a:ext uri="{9D8B030D-6E8A-4147-A177-3AD203B41FA5}">
                      <a16:colId xmlns:a16="http://schemas.microsoft.com/office/drawing/2014/main" val="2468540274"/>
                    </a:ext>
                  </a:extLst>
                </a:gridCol>
                <a:gridCol w="8127999">
                  <a:extLst>
                    <a:ext uri="{9D8B030D-6E8A-4147-A177-3AD203B41FA5}">
                      <a16:colId xmlns:a16="http://schemas.microsoft.com/office/drawing/2014/main" val="2346020874"/>
                    </a:ext>
                  </a:extLst>
                </a:gridCol>
              </a:tblGrid>
              <a:tr h="59888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tx1"/>
                          </a:solidFill>
                          <a:effectLst/>
                          <a:latin typeface="+mn-lt"/>
                          <a:ea typeface="+mn-ea"/>
                          <a:cs typeface="+mn-cs"/>
                        </a:rPr>
                        <a:t>expression</a:t>
                      </a:r>
                    </a:p>
                    <a:p>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kern="1200" dirty="0">
                          <a:solidFill>
                            <a:schemeClr val="tx1"/>
                          </a:solidFill>
                          <a:effectLst/>
                          <a:latin typeface="+mn-lt"/>
                          <a:ea typeface="+mn-ea"/>
                          <a:cs typeface="+mn-cs"/>
                        </a:rPr>
                        <a:t>The expression is a column or an expression from which you want to retrieve the previous value.</a:t>
                      </a:r>
                    </a:p>
                  </a:txBody>
                  <a:tcPr/>
                </a:tc>
                <a:extLst>
                  <a:ext uri="{0D108BD9-81ED-4DB2-BD59-A6C34878D82A}">
                    <a16:rowId xmlns:a16="http://schemas.microsoft.com/office/drawing/2014/main" val="2773083519"/>
                  </a:ext>
                </a:extLst>
              </a:tr>
              <a:tr h="59888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tx1"/>
                          </a:solidFill>
                          <a:effectLst/>
                          <a:latin typeface="+mn-lt"/>
                          <a:ea typeface="+mn-ea"/>
                          <a:cs typeface="+mn-cs"/>
                        </a:rPr>
                        <a:t>offset</a:t>
                      </a:r>
                      <a:endParaRPr lang="en-US" sz="1800" kern="1200" dirty="0">
                        <a:solidFill>
                          <a:schemeClr val="tx1"/>
                        </a:solidFill>
                        <a:effectLst/>
                        <a:latin typeface="+mn-lt"/>
                        <a:ea typeface="+mn-ea"/>
                        <a:cs typeface="+mn-cs"/>
                      </a:endParaRPr>
                    </a:p>
                    <a:p>
                      <a:endParaRPr lang="en-US" sz="1600" dirty="0"/>
                    </a:p>
                  </a:txBody>
                  <a:tcPr/>
                </a:tc>
                <a:tc>
                  <a:txBody>
                    <a:bodyPr/>
                    <a:lstStyle/>
                    <a:p>
                      <a:r>
                        <a:rPr lang="en-US" sz="1600" dirty="0"/>
                        <a:t>The offset is the number of rows to go back from the current row. The offset must be zero or a positive integer number.</a:t>
                      </a:r>
                    </a:p>
                    <a:p>
                      <a:r>
                        <a:rPr lang="en-US" sz="1600" dirty="0"/>
                        <a:t>If offset is zero, then the LAG() function returns the current row. If you don’t provide the offset argument, it defaults to 1.</a:t>
                      </a:r>
                    </a:p>
                  </a:txBody>
                  <a:tcPr/>
                </a:tc>
                <a:extLst>
                  <a:ext uri="{0D108BD9-81ED-4DB2-BD59-A6C34878D82A}">
                    <a16:rowId xmlns:a16="http://schemas.microsoft.com/office/drawing/2014/main" val="2014518311"/>
                  </a:ext>
                </a:extLst>
              </a:tr>
              <a:tr h="59888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tx1"/>
                          </a:solidFill>
                          <a:effectLst/>
                          <a:latin typeface="+mn-lt"/>
                          <a:ea typeface="+mn-ea"/>
                          <a:cs typeface="+mn-cs"/>
                        </a:rPr>
                        <a:t>default_value</a:t>
                      </a:r>
                      <a:endParaRPr lang="en-US" sz="1800" kern="1200" dirty="0">
                        <a:solidFill>
                          <a:schemeClr val="tx1"/>
                        </a:solidFill>
                        <a:effectLst/>
                        <a:latin typeface="+mn-lt"/>
                        <a:ea typeface="+mn-ea"/>
                        <a:cs typeface="+mn-cs"/>
                      </a:endParaRPr>
                    </a:p>
                    <a:p>
                      <a:endParaRPr lang="en-US" sz="1600" dirty="0"/>
                    </a:p>
                  </a:txBody>
                  <a:tcPr/>
                </a:tc>
                <a:tc>
                  <a:txBody>
                    <a:bodyPr/>
                    <a:lstStyle/>
                    <a:p>
                      <a:r>
                        <a:rPr lang="en-US" sz="1600" dirty="0"/>
                        <a:t>If there is no preceding row, then the LAG() function returns the default_value. If you omit the default_value, the LAG() function will return NULL.</a:t>
                      </a:r>
                      <a:endParaRPr lang="en-US" sz="1600" b="0" dirty="0"/>
                    </a:p>
                  </a:txBody>
                  <a:tcPr/>
                </a:tc>
                <a:extLst>
                  <a:ext uri="{0D108BD9-81ED-4DB2-BD59-A6C34878D82A}">
                    <a16:rowId xmlns:a16="http://schemas.microsoft.com/office/drawing/2014/main" val="1838496341"/>
                  </a:ext>
                </a:extLst>
              </a:tr>
            </a:tbl>
          </a:graphicData>
        </a:graphic>
      </p:graphicFrame>
    </p:spTree>
    <p:extLst>
      <p:ext uri="{BB962C8B-B14F-4D97-AF65-F5344CB8AC3E}">
        <p14:creationId xmlns:p14="http://schemas.microsoft.com/office/powerpoint/2010/main" val="6833707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9ECCF6-4CEB-E6A8-3BBB-E73BC3BFB2AF}"/>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664795E-76C0-E873-39C7-0F3AD1F81380}"/>
              </a:ext>
            </a:extLst>
          </p:cNvPr>
          <p:cNvSpPr>
            <a:spLocks noGrp="1"/>
          </p:cNvSpPr>
          <p:nvPr>
            <p:ph type="sldNum" sz="quarter" idx="12"/>
          </p:nvPr>
        </p:nvSpPr>
        <p:spPr/>
        <p:txBody>
          <a:bodyPr/>
          <a:lstStyle/>
          <a:p>
            <a:fld id="{713D42A4-E5A2-4AC2-9302-87AAE92CED3E}" type="slidenum">
              <a:rPr lang="en-US" smtClean="0"/>
              <a:t>19</a:t>
            </a:fld>
            <a:endParaRPr lang="en-US"/>
          </a:p>
        </p:txBody>
      </p:sp>
      <p:sp>
        <p:nvSpPr>
          <p:cNvPr id="5" name="Title 1">
            <a:extLst>
              <a:ext uri="{FF2B5EF4-FFF2-40B4-BE49-F238E27FC236}">
                <a16:creationId xmlns:a16="http://schemas.microsoft.com/office/drawing/2014/main" id="{D5631211-CC5A-091D-63C2-AFC410CF7F09}"/>
              </a:ext>
            </a:extLst>
          </p:cNvPr>
          <p:cNvSpPr>
            <a:spLocks noGrp="1"/>
          </p:cNvSpPr>
          <p:nvPr>
            <p:ph type="title"/>
          </p:nvPr>
        </p:nvSpPr>
        <p:spPr>
          <a:xfrm>
            <a:off x="838200" y="365125"/>
            <a:ext cx="10515600" cy="1325563"/>
          </a:xfrm>
        </p:spPr>
        <p:txBody>
          <a:bodyPr>
            <a:normAutofit/>
          </a:bodyPr>
          <a:lstStyle/>
          <a:p>
            <a:r>
              <a:rPr lang="en-US" sz="3800" b="1" dirty="0">
                <a:solidFill>
                  <a:schemeClr val="accent1">
                    <a:lumMod val="60000"/>
                    <a:lumOff val="40000"/>
                  </a:schemeClr>
                </a:solidFill>
              </a:rPr>
              <a:t>LAG Function</a:t>
            </a:r>
            <a:endParaRPr lang="en-US" sz="3800" dirty="0">
              <a:solidFill>
                <a:schemeClr val="accent1">
                  <a:lumMod val="60000"/>
                  <a:lumOff val="40000"/>
                </a:schemeClr>
              </a:solidFill>
            </a:endParaRPr>
          </a:p>
        </p:txBody>
      </p:sp>
      <p:sp>
        <p:nvSpPr>
          <p:cNvPr id="6" name="TextBox 5">
            <a:extLst>
              <a:ext uri="{FF2B5EF4-FFF2-40B4-BE49-F238E27FC236}">
                <a16:creationId xmlns:a16="http://schemas.microsoft.com/office/drawing/2014/main" id="{E5CB68A2-51E9-00A4-71FD-FB2ADB2444AD}"/>
              </a:ext>
            </a:extLst>
          </p:cNvPr>
          <p:cNvSpPr txBox="1"/>
          <p:nvPr/>
        </p:nvSpPr>
        <p:spPr>
          <a:xfrm>
            <a:off x="960582" y="1777423"/>
            <a:ext cx="10732654" cy="720436"/>
          </a:xfrm>
          <a:prstGeom prst="rect">
            <a:avLst/>
          </a:prstGeom>
          <a:noFill/>
        </p:spPr>
        <p:txBody>
          <a:bodyPr wrap="square" rtlCol="0">
            <a:spAutoFit/>
          </a:bodyPr>
          <a:lstStyle/>
          <a:p>
            <a:endParaRPr lang="en-US" dirty="0"/>
          </a:p>
        </p:txBody>
      </p:sp>
      <p:sp>
        <p:nvSpPr>
          <p:cNvPr id="7" name="Rectangle 3">
            <a:extLst>
              <a:ext uri="{FF2B5EF4-FFF2-40B4-BE49-F238E27FC236}">
                <a16:creationId xmlns:a16="http://schemas.microsoft.com/office/drawing/2014/main" id="{BA58C6CD-1419-75B3-4C37-2C193DDE4D69}"/>
              </a:ext>
            </a:extLst>
          </p:cNvPr>
          <p:cNvSpPr>
            <a:spLocks noChangeArrowheads="1"/>
          </p:cNvSpPr>
          <p:nvPr/>
        </p:nvSpPr>
        <p:spPr bwMode="auto">
          <a:xfrm>
            <a:off x="824346" y="1415435"/>
            <a:ext cx="10515600" cy="737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07000"/>
              </a:lnSpc>
              <a:spcAft>
                <a:spcPts val="800"/>
              </a:spcAft>
            </a:pPr>
            <a:r>
              <a:rPr kumimoji="0" lang="en-US" altLang="en-US" sz="1600" b="1" i="0" strike="noStrike" cap="none" normalizeH="0" baseline="0" dirty="0">
                <a:ln>
                  <a:noFill/>
                </a:ln>
                <a:effectLst/>
              </a:rPr>
              <a:t>Example 1: </a:t>
            </a:r>
            <a:r>
              <a:rPr lang="en-US" sz="1800" dirty="0">
                <a:effectLst/>
                <a:latin typeface="Calibri" panose="020F0502020204030204" pitchFamily="34" charset="0"/>
                <a:ea typeface="Calibri" panose="020F0502020204030204" pitchFamily="34" charset="0"/>
                <a:cs typeface="Times New Roman" panose="02020603050405020304" pitchFamily="18" charset="0"/>
              </a:rPr>
              <a:t>The following example uses the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LAG function </a:t>
            </a:r>
            <a:r>
              <a:rPr lang="en-US" sz="1800" dirty="0">
                <a:effectLst/>
                <a:latin typeface="Calibri" panose="020F0502020204030204" pitchFamily="34" charset="0"/>
                <a:ea typeface="Calibri" panose="020F0502020204030204" pitchFamily="34" charset="0"/>
                <a:cs typeface="Times New Roman" panose="02020603050405020304" pitchFamily="18" charset="0"/>
              </a:rPr>
              <a:t>to compare the sales of a year with the previous one</a:t>
            </a:r>
            <a:r>
              <a:rPr kumimoji="0" lang="en-US" altLang="en-US" sz="1600" b="0" i="0" strike="noStrike" cap="none" normalizeH="0" baseline="0" dirty="0">
                <a:ln>
                  <a:noFill/>
                </a:ln>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endParaRPr>
          </a:p>
        </p:txBody>
      </p:sp>
      <p:sp>
        <p:nvSpPr>
          <p:cNvPr id="9" name="Rectangle 8">
            <a:extLst>
              <a:ext uri="{FF2B5EF4-FFF2-40B4-BE49-F238E27FC236}">
                <a16:creationId xmlns:a16="http://schemas.microsoft.com/office/drawing/2014/main" id="{541DE2FD-861F-AD58-F2EA-6EA35CE558AA}"/>
              </a:ext>
            </a:extLst>
          </p:cNvPr>
          <p:cNvSpPr/>
          <p:nvPr/>
        </p:nvSpPr>
        <p:spPr>
          <a:xfrm>
            <a:off x="932874" y="2031254"/>
            <a:ext cx="4867562" cy="3531965"/>
          </a:xfrm>
          <a:prstGeom prst="rect">
            <a:avLst/>
          </a:prstGeom>
          <a:solidFill>
            <a:schemeClr val="bg1">
              <a:lumMod val="95000"/>
            </a:schemeClr>
          </a:solidFill>
          <a:ln>
            <a:solidFill>
              <a:schemeClr val="bg1">
                <a:lumMod val="85000"/>
              </a:schemeClr>
            </a:solidFill>
          </a:ln>
        </p:spPr>
        <p:style>
          <a:lnRef idx="2">
            <a:schemeClr val="accent1">
              <a:shade val="15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7CCEDB50-BFC5-DDE3-9564-7A832C09CBCF}"/>
              </a:ext>
            </a:extLst>
          </p:cNvPr>
          <p:cNvSpPr txBox="1"/>
          <p:nvPr/>
        </p:nvSpPr>
        <p:spPr>
          <a:xfrm>
            <a:off x="1071413" y="2241759"/>
            <a:ext cx="8876146" cy="2862322"/>
          </a:xfrm>
          <a:prstGeom prst="rect">
            <a:avLst/>
          </a:prstGeom>
          <a:noFill/>
        </p:spPr>
        <p:txBody>
          <a:bodyPr wrap="square" rtlCol="0">
            <a:spAutoFit/>
          </a:bodyPr>
          <a:lstStyle/>
          <a:p>
            <a:r>
              <a:rPr lang="en-US" b="0" dirty="0">
                <a:solidFill>
                  <a:srgbClr val="569CD6"/>
                </a:solidFill>
                <a:effectLst/>
                <a:latin typeface="Consolas" panose="020B0609020204030204" pitchFamily="49" charset="0"/>
              </a:rPr>
              <a:t>SELECT</a:t>
            </a:r>
            <a:r>
              <a:rPr lang="en-US" b="0" dirty="0">
                <a:solidFill>
                  <a:srgbClr val="CCCCCC"/>
                </a:solidFill>
                <a:effectLst/>
                <a:latin typeface="Consolas" panose="020B0609020204030204" pitchFamily="49" charset="0"/>
              </a:rPr>
              <a:t> </a:t>
            </a:r>
          </a:p>
          <a:p>
            <a:r>
              <a:rPr lang="en-US" b="0" dirty="0">
                <a:solidFill>
                  <a:srgbClr val="CCCCCC"/>
                </a:solidFill>
                <a:effectLst/>
                <a:latin typeface="Consolas" panose="020B0609020204030204" pitchFamily="49" charset="0"/>
              </a:rPr>
              <a:t>  </a:t>
            </a:r>
            <a:r>
              <a:rPr lang="en-US" b="0" dirty="0">
                <a:effectLst/>
                <a:latin typeface="Consolas" panose="020B0609020204030204" pitchFamily="49" charset="0"/>
              </a:rPr>
              <a:t>sales_employee, </a:t>
            </a:r>
          </a:p>
          <a:p>
            <a:r>
              <a:rPr lang="en-US" b="0" dirty="0">
                <a:effectLst/>
                <a:latin typeface="Consolas" panose="020B0609020204030204" pitchFamily="49" charset="0"/>
              </a:rPr>
              <a:t>  fiscal_year, </a:t>
            </a:r>
          </a:p>
          <a:p>
            <a:r>
              <a:rPr lang="en-US" b="0" dirty="0">
                <a:effectLst/>
                <a:latin typeface="Consolas" panose="020B0609020204030204" pitchFamily="49" charset="0"/>
              </a:rPr>
              <a:t>  sale, </a:t>
            </a:r>
          </a:p>
          <a:p>
            <a:r>
              <a:rPr lang="en-US" b="0" dirty="0">
                <a:solidFill>
                  <a:srgbClr val="CCCCCC"/>
                </a:solidFill>
                <a:effectLst/>
                <a:latin typeface="Consolas" panose="020B0609020204030204" pitchFamily="49" charset="0"/>
              </a:rPr>
              <a:t>  </a:t>
            </a:r>
            <a:r>
              <a:rPr lang="en-US" b="1" dirty="0">
                <a:solidFill>
                  <a:schemeClr val="accent5">
                    <a:lumMod val="60000"/>
                    <a:lumOff val="40000"/>
                  </a:schemeClr>
                </a:solidFill>
                <a:effectLst/>
                <a:latin typeface="Consolas" panose="020B0609020204030204" pitchFamily="49" charset="0"/>
              </a:rPr>
              <a:t>LAG(sale, 1, 0) </a:t>
            </a:r>
            <a:r>
              <a:rPr lang="en-US" b="0" dirty="0">
                <a:solidFill>
                  <a:srgbClr val="569CD6"/>
                </a:solidFill>
                <a:effectLst/>
                <a:latin typeface="Consolas" panose="020B0609020204030204" pitchFamily="49" charset="0"/>
              </a:rPr>
              <a:t>OVER</a:t>
            </a:r>
            <a:r>
              <a:rPr lang="en-US" b="0" dirty="0">
                <a:solidFill>
                  <a:srgbClr val="CCCCCC"/>
                </a:solidFill>
                <a:effectLst/>
                <a:latin typeface="Consolas" panose="020B0609020204030204" pitchFamily="49" charset="0"/>
              </a:rPr>
              <a:t> </a:t>
            </a:r>
            <a:r>
              <a:rPr lang="en-US" b="0" dirty="0">
                <a:effectLst/>
                <a:latin typeface="Consolas" panose="020B0609020204030204" pitchFamily="49" charset="0"/>
              </a:rPr>
              <a:t>(</a:t>
            </a:r>
          </a:p>
          <a:p>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PARTITION</a:t>
            </a: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BY</a:t>
            </a:r>
            <a:r>
              <a:rPr lang="en-US" b="0" dirty="0">
                <a:solidFill>
                  <a:srgbClr val="CCCCCC"/>
                </a:solidFill>
                <a:effectLst/>
                <a:latin typeface="Consolas" panose="020B0609020204030204" pitchFamily="49" charset="0"/>
              </a:rPr>
              <a:t> </a:t>
            </a:r>
            <a:r>
              <a:rPr lang="en-US" b="0" dirty="0">
                <a:effectLst/>
                <a:latin typeface="Consolas" panose="020B0609020204030204" pitchFamily="49" charset="0"/>
              </a:rPr>
              <a:t>sales_employee </a:t>
            </a:r>
          </a:p>
          <a:p>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ORDER BY</a:t>
            </a:r>
            <a:r>
              <a:rPr lang="en-US" b="0" dirty="0">
                <a:solidFill>
                  <a:srgbClr val="CCCCCC"/>
                </a:solidFill>
                <a:effectLst/>
                <a:latin typeface="Consolas" panose="020B0609020204030204" pitchFamily="49" charset="0"/>
              </a:rPr>
              <a:t> </a:t>
            </a:r>
            <a:r>
              <a:rPr lang="en-US" b="0" dirty="0">
                <a:effectLst/>
                <a:latin typeface="Consolas" panose="020B0609020204030204" pitchFamily="49" charset="0"/>
              </a:rPr>
              <a:t>fiscal_year</a:t>
            </a:r>
          </a:p>
          <a:p>
            <a:r>
              <a:rPr lang="en-US" b="0" dirty="0">
                <a:solidFill>
                  <a:srgbClr val="CCCCCC"/>
                </a:solidFill>
                <a:effectLst/>
                <a:latin typeface="Consolas" panose="020B0609020204030204" pitchFamily="49" charset="0"/>
              </a:rPr>
              <a:t>  </a:t>
            </a:r>
            <a:r>
              <a:rPr lang="en-US" b="0" dirty="0">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'Pr_Y_sale'</a:t>
            </a:r>
            <a:r>
              <a:rPr lang="en-US" b="0" dirty="0">
                <a:solidFill>
                  <a:srgbClr val="CCCCCC"/>
                </a:solidFill>
                <a:effectLst/>
                <a:latin typeface="Consolas" panose="020B0609020204030204" pitchFamily="49" charset="0"/>
              </a:rPr>
              <a:t> </a:t>
            </a:r>
          </a:p>
          <a:p>
            <a:r>
              <a:rPr lang="en-US" b="0" dirty="0">
                <a:solidFill>
                  <a:srgbClr val="569CD6"/>
                </a:solidFill>
                <a:effectLst/>
                <a:latin typeface="Consolas" panose="020B0609020204030204" pitchFamily="49" charset="0"/>
              </a:rPr>
              <a:t>FROM</a:t>
            </a:r>
            <a:r>
              <a:rPr lang="en-US" b="0" dirty="0">
                <a:solidFill>
                  <a:srgbClr val="CCCCCC"/>
                </a:solidFill>
                <a:effectLst/>
                <a:latin typeface="Consolas" panose="020B0609020204030204" pitchFamily="49" charset="0"/>
              </a:rPr>
              <a:t> </a:t>
            </a:r>
          </a:p>
          <a:p>
            <a:r>
              <a:rPr lang="en-US" b="0" dirty="0">
                <a:solidFill>
                  <a:srgbClr val="CCCCCC"/>
                </a:solidFill>
                <a:effectLst/>
                <a:latin typeface="Consolas" panose="020B0609020204030204" pitchFamily="49" charset="0"/>
              </a:rPr>
              <a:t>  </a:t>
            </a:r>
            <a:r>
              <a:rPr lang="en-US" b="0" dirty="0">
                <a:effectLst/>
                <a:latin typeface="Consolas" panose="020B0609020204030204" pitchFamily="49" charset="0"/>
              </a:rPr>
              <a:t>sales;</a:t>
            </a:r>
          </a:p>
        </p:txBody>
      </p:sp>
      <p:sp>
        <p:nvSpPr>
          <p:cNvPr id="12" name="Rectangle 11">
            <a:extLst>
              <a:ext uri="{FF2B5EF4-FFF2-40B4-BE49-F238E27FC236}">
                <a16:creationId xmlns:a16="http://schemas.microsoft.com/office/drawing/2014/main" id="{52DA3E09-6442-4C7A-60BA-A351A86CDBEE}"/>
              </a:ext>
            </a:extLst>
          </p:cNvPr>
          <p:cNvSpPr/>
          <p:nvPr/>
        </p:nvSpPr>
        <p:spPr>
          <a:xfrm>
            <a:off x="6567040" y="1994036"/>
            <a:ext cx="4692086" cy="562751"/>
          </a:xfrm>
          <a:prstGeom prst="rect">
            <a:avLst/>
          </a:prstGeom>
          <a:solidFill>
            <a:schemeClr val="accent4">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Rectangle 12">
            <a:extLst>
              <a:ext uri="{FF2B5EF4-FFF2-40B4-BE49-F238E27FC236}">
                <a16:creationId xmlns:a16="http://schemas.microsoft.com/office/drawing/2014/main" id="{A1C1232F-B051-5B39-5210-EF6257EA6D4E}"/>
              </a:ext>
            </a:extLst>
          </p:cNvPr>
          <p:cNvSpPr/>
          <p:nvPr/>
        </p:nvSpPr>
        <p:spPr>
          <a:xfrm>
            <a:off x="6567040" y="2625052"/>
            <a:ext cx="4682843" cy="933880"/>
          </a:xfrm>
          <a:prstGeom prst="rect">
            <a:avLst/>
          </a:prstGeom>
          <a:noFill/>
          <a:ln w="190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D265A4A-C3DB-D0B8-6766-C949C0FBF22D}"/>
              </a:ext>
            </a:extLst>
          </p:cNvPr>
          <p:cNvSpPr/>
          <p:nvPr/>
        </p:nvSpPr>
        <p:spPr>
          <a:xfrm>
            <a:off x="6571661" y="3627197"/>
            <a:ext cx="4682843" cy="933880"/>
          </a:xfrm>
          <a:prstGeom prst="rect">
            <a:avLst/>
          </a:prstGeom>
          <a:noFill/>
          <a:ln w="190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17B6C85-9D6D-FABE-A549-E8362566552C}"/>
              </a:ext>
            </a:extLst>
          </p:cNvPr>
          <p:cNvSpPr/>
          <p:nvPr/>
        </p:nvSpPr>
        <p:spPr>
          <a:xfrm>
            <a:off x="6576283" y="4629340"/>
            <a:ext cx="4682843" cy="933880"/>
          </a:xfrm>
          <a:prstGeom prst="rect">
            <a:avLst/>
          </a:prstGeom>
          <a:noFill/>
          <a:ln w="190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81E82AE9-945F-4415-98A4-A602EBDEA0DD}"/>
              </a:ext>
            </a:extLst>
          </p:cNvPr>
          <p:cNvSpPr txBox="1"/>
          <p:nvPr/>
        </p:nvSpPr>
        <p:spPr>
          <a:xfrm>
            <a:off x="6613237" y="2077161"/>
            <a:ext cx="4962236" cy="3535648"/>
          </a:xfrm>
          <a:prstGeom prst="rect">
            <a:avLst/>
          </a:prstGeom>
          <a:noFill/>
        </p:spPr>
        <p:txBody>
          <a:bodyPr wrap="square" rtlCol="0">
            <a:spAutoFit/>
          </a:bodyPr>
          <a:lstStyle/>
          <a:p>
            <a:pPr>
              <a:lnSpc>
                <a:spcPct val="120000"/>
              </a:lnSpc>
            </a:pPr>
            <a:r>
              <a:rPr lang="en-US" dirty="0"/>
              <a:t>Employee        FYear             Sale            Pr_Y_sale</a:t>
            </a:r>
          </a:p>
          <a:p>
            <a:pPr>
              <a:lnSpc>
                <a:spcPct val="50000"/>
              </a:lnSpc>
            </a:pPr>
            <a:r>
              <a:rPr lang="en-US" dirty="0"/>
              <a:t> </a:t>
            </a:r>
          </a:p>
          <a:p>
            <a:pPr>
              <a:lnSpc>
                <a:spcPct val="120000"/>
              </a:lnSpc>
            </a:pPr>
            <a:r>
              <a:rPr lang="en-US" dirty="0"/>
              <a:t>Alice                    2016             150.00              0.00              </a:t>
            </a:r>
          </a:p>
          <a:p>
            <a:pPr>
              <a:lnSpc>
                <a:spcPct val="120000"/>
              </a:lnSpc>
            </a:pPr>
            <a:r>
              <a:rPr lang="en-US" dirty="0"/>
              <a:t>Alice                    2017             100.00         150.00              </a:t>
            </a:r>
          </a:p>
          <a:p>
            <a:pPr>
              <a:lnSpc>
                <a:spcPct val="120000"/>
              </a:lnSpc>
            </a:pPr>
            <a:r>
              <a:rPr lang="en-US" dirty="0"/>
              <a:t>Alice                    2018             200.00         100.00              </a:t>
            </a:r>
          </a:p>
          <a:p>
            <a:pPr>
              <a:lnSpc>
                <a:spcPct val="120000"/>
              </a:lnSpc>
            </a:pPr>
            <a:r>
              <a:rPr lang="en-US" dirty="0"/>
              <a:t>Bob                      2016             100.00              0.00              </a:t>
            </a:r>
          </a:p>
          <a:p>
            <a:pPr>
              <a:lnSpc>
                <a:spcPct val="120000"/>
              </a:lnSpc>
            </a:pPr>
            <a:r>
              <a:rPr lang="en-US" dirty="0"/>
              <a:t>Bob                      2017             150.00         100.00           </a:t>
            </a:r>
          </a:p>
          <a:p>
            <a:pPr>
              <a:lnSpc>
                <a:spcPct val="120000"/>
              </a:lnSpc>
            </a:pPr>
            <a:r>
              <a:rPr lang="en-US" dirty="0"/>
              <a:t>Bob                      2018             200.00         150.00          </a:t>
            </a:r>
          </a:p>
          <a:p>
            <a:pPr>
              <a:lnSpc>
                <a:spcPct val="120000"/>
              </a:lnSpc>
            </a:pPr>
            <a:r>
              <a:rPr lang="en-US" dirty="0"/>
              <a:t>John                    2016              200.00              0.00              </a:t>
            </a:r>
          </a:p>
          <a:p>
            <a:pPr>
              <a:lnSpc>
                <a:spcPct val="120000"/>
              </a:lnSpc>
            </a:pPr>
            <a:r>
              <a:rPr lang="en-US" dirty="0"/>
              <a:t>John                    2017              150.00         200.00           </a:t>
            </a:r>
          </a:p>
          <a:p>
            <a:pPr>
              <a:lnSpc>
                <a:spcPct val="120000"/>
              </a:lnSpc>
            </a:pPr>
            <a:r>
              <a:rPr lang="en-US" dirty="0"/>
              <a:t>John                    2018              250.00         150.00            </a:t>
            </a:r>
          </a:p>
        </p:txBody>
      </p:sp>
      <p:cxnSp>
        <p:nvCxnSpPr>
          <p:cNvPr id="17" name="Straight Arrow Connector 16">
            <a:extLst>
              <a:ext uri="{FF2B5EF4-FFF2-40B4-BE49-F238E27FC236}">
                <a16:creationId xmlns:a16="http://schemas.microsoft.com/office/drawing/2014/main" id="{BA6D7860-6D45-F3E6-0931-9EC3B81644F3}"/>
              </a:ext>
            </a:extLst>
          </p:cNvPr>
          <p:cNvCxnSpPr>
            <a:cxnSpLocks/>
          </p:cNvCxnSpPr>
          <p:nvPr/>
        </p:nvCxnSpPr>
        <p:spPr>
          <a:xfrm flipH="1" flipV="1">
            <a:off x="9918984" y="2766003"/>
            <a:ext cx="377541" cy="348672"/>
          </a:xfrm>
          <a:prstGeom prst="straightConnector1">
            <a:avLst/>
          </a:prstGeom>
          <a:ln>
            <a:solidFill>
              <a:srgbClr val="FF0000"/>
            </a:solidFill>
            <a:headEnd type="arrow"/>
            <a:tailEnd type="none"/>
          </a:ln>
        </p:spPr>
        <p:style>
          <a:lnRef idx="3">
            <a:schemeClr val="accent2"/>
          </a:lnRef>
          <a:fillRef idx="0">
            <a:schemeClr val="accent2"/>
          </a:fillRef>
          <a:effectRef idx="2">
            <a:schemeClr val="accent2"/>
          </a:effectRef>
          <a:fontRef idx="minor">
            <a:schemeClr val="tx1"/>
          </a:fontRef>
        </p:style>
      </p:cxnSp>
      <p:cxnSp>
        <p:nvCxnSpPr>
          <p:cNvPr id="20" name="Straight Arrow Connector 19">
            <a:extLst>
              <a:ext uri="{FF2B5EF4-FFF2-40B4-BE49-F238E27FC236}">
                <a16:creationId xmlns:a16="http://schemas.microsoft.com/office/drawing/2014/main" id="{51AEBD42-9234-A72E-EA5B-BFBF01CD97FB}"/>
              </a:ext>
            </a:extLst>
          </p:cNvPr>
          <p:cNvCxnSpPr>
            <a:cxnSpLocks/>
          </p:cNvCxnSpPr>
          <p:nvPr/>
        </p:nvCxnSpPr>
        <p:spPr>
          <a:xfrm flipH="1" flipV="1">
            <a:off x="9909459" y="3099378"/>
            <a:ext cx="377541" cy="348672"/>
          </a:xfrm>
          <a:prstGeom prst="straightConnector1">
            <a:avLst/>
          </a:prstGeom>
          <a:ln>
            <a:solidFill>
              <a:srgbClr val="FF0000"/>
            </a:solidFill>
            <a:headEnd type="arrow"/>
            <a:tailEnd type="none"/>
          </a:ln>
        </p:spPr>
        <p:style>
          <a:lnRef idx="3">
            <a:schemeClr val="accent2"/>
          </a:lnRef>
          <a:fillRef idx="0">
            <a:schemeClr val="accent2"/>
          </a:fillRef>
          <a:effectRef idx="2">
            <a:schemeClr val="accent2"/>
          </a:effectRef>
          <a:fontRef idx="minor">
            <a:schemeClr val="tx1"/>
          </a:fontRef>
        </p:style>
      </p:cxnSp>
      <p:cxnSp>
        <p:nvCxnSpPr>
          <p:cNvPr id="21" name="Straight Arrow Connector 20">
            <a:extLst>
              <a:ext uri="{FF2B5EF4-FFF2-40B4-BE49-F238E27FC236}">
                <a16:creationId xmlns:a16="http://schemas.microsoft.com/office/drawing/2014/main" id="{B16B0E77-E3DF-A796-BE14-F33FD1774093}"/>
              </a:ext>
            </a:extLst>
          </p:cNvPr>
          <p:cNvCxnSpPr>
            <a:cxnSpLocks/>
          </p:cNvCxnSpPr>
          <p:nvPr/>
        </p:nvCxnSpPr>
        <p:spPr>
          <a:xfrm flipH="1" flipV="1">
            <a:off x="9909459" y="3747078"/>
            <a:ext cx="377541" cy="348672"/>
          </a:xfrm>
          <a:prstGeom prst="straightConnector1">
            <a:avLst/>
          </a:prstGeom>
          <a:ln>
            <a:solidFill>
              <a:srgbClr val="FF0000"/>
            </a:solidFill>
            <a:headEnd type="arrow"/>
            <a:tailEnd type="none"/>
          </a:ln>
        </p:spPr>
        <p:style>
          <a:lnRef idx="3">
            <a:schemeClr val="accent2"/>
          </a:lnRef>
          <a:fillRef idx="0">
            <a:schemeClr val="accent2"/>
          </a:fillRef>
          <a:effectRef idx="2">
            <a:schemeClr val="accent2"/>
          </a:effectRef>
          <a:fontRef idx="minor">
            <a:schemeClr val="tx1"/>
          </a:fontRef>
        </p:style>
      </p:cxnSp>
      <p:cxnSp>
        <p:nvCxnSpPr>
          <p:cNvPr id="22" name="Straight Arrow Connector 21">
            <a:extLst>
              <a:ext uri="{FF2B5EF4-FFF2-40B4-BE49-F238E27FC236}">
                <a16:creationId xmlns:a16="http://schemas.microsoft.com/office/drawing/2014/main" id="{CD2184B6-F8AB-834D-3B59-14142F639A0C}"/>
              </a:ext>
            </a:extLst>
          </p:cNvPr>
          <p:cNvCxnSpPr>
            <a:cxnSpLocks/>
          </p:cNvCxnSpPr>
          <p:nvPr/>
        </p:nvCxnSpPr>
        <p:spPr>
          <a:xfrm flipH="1" flipV="1">
            <a:off x="9899934" y="4080453"/>
            <a:ext cx="377541" cy="348672"/>
          </a:xfrm>
          <a:prstGeom prst="straightConnector1">
            <a:avLst/>
          </a:prstGeom>
          <a:ln>
            <a:solidFill>
              <a:srgbClr val="FF0000"/>
            </a:solidFill>
            <a:headEnd type="arrow"/>
            <a:tailEnd type="none"/>
          </a:ln>
        </p:spPr>
        <p:style>
          <a:lnRef idx="3">
            <a:schemeClr val="accent2"/>
          </a:lnRef>
          <a:fillRef idx="0">
            <a:schemeClr val="accent2"/>
          </a:fillRef>
          <a:effectRef idx="2">
            <a:schemeClr val="accent2"/>
          </a:effectRef>
          <a:fontRef idx="minor">
            <a:schemeClr val="tx1"/>
          </a:fontRef>
        </p:style>
      </p:cxnSp>
      <p:cxnSp>
        <p:nvCxnSpPr>
          <p:cNvPr id="23" name="Straight Arrow Connector 22">
            <a:extLst>
              <a:ext uri="{FF2B5EF4-FFF2-40B4-BE49-F238E27FC236}">
                <a16:creationId xmlns:a16="http://schemas.microsoft.com/office/drawing/2014/main" id="{6A205FAC-D6A1-A604-F2AF-6508E4FADF4F}"/>
              </a:ext>
            </a:extLst>
          </p:cNvPr>
          <p:cNvCxnSpPr>
            <a:cxnSpLocks/>
          </p:cNvCxnSpPr>
          <p:nvPr/>
        </p:nvCxnSpPr>
        <p:spPr>
          <a:xfrm flipH="1" flipV="1">
            <a:off x="9918984" y="4747203"/>
            <a:ext cx="377541" cy="348672"/>
          </a:xfrm>
          <a:prstGeom prst="straightConnector1">
            <a:avLst/>
          </a:prstGeom>
          <a:ln>
            <a:solidFill>
              <a:srgbClr val="FF0000"/>
            </a:solidFill>
            <a:headEnd type="arrow"/>
            <a:tailEnd type="none"/>
          </a:ln>
        </p:spPr>
        <p:style>
          <a:lnRef idx="3">
            <a:schemeClr val="accent2"/>
          </a:lnRef>
          <a:fillRef idx="0">
            <a:schemeClr val="accent2"/>
          </a:fillRef>
          <a:effectRef idx="2">
            <a:schemeClr val="accent2"/>
          </a:effectRef>
          <a:fontRef idx="minor">
            <a:schemeClr val="tx1"/>
          </a:fontRef>
        </p:style>
      </p:cxnSp>
      <p:cxnSp>
        <p:nvCxnSpPr>
          <p:cNvPr id="24" name="Straight Arrow Connector 23">
            <a:extLst>
              <a:ext uri="{FF2B5EF4-FFF2-40B4-BE49-F238E27FC236}">
                <a16:creationId xmlns:a16="http://schemas.microsoft.com/office/drawing/2014/main" id="{1847F3CD-4ECB-5CE2-8387-D2016CEAA244}"/>
              </a:ext>
            </a:extLst>
          </p:cNvPr>
          <p:cNvCxnSpPr>
            <a:cxnSpLocks/>
          </p:cNvCxnSpPr>
          <p:nvPr/>
        </p:nvCxnSpPr>
        <p:spPr>
          <a:xfrm flipH="1" flipV="1">
            <a:off x="9909459" y="5080578"/>
            <a:ext cx="377541" cy="348672"/>
          </a:xfrm>
          <a:prstGeom prst="straightConnector1">
            <a:avLst/>
          </a:prstGeom>
          <a:ln>
            <a:solidFill>
              <a:srgbClr val="FF0000"/>
            </a:solidFill>
            <a:headEnd type="arrow"/>
            <a:tailEnd type="none"/>
          </a:ln>
        </p:spPr>
        <p:style>
          <a:lnRef idx="3">
            <a:schemeClr val="accent2"/>
          </a:lnRef>
          <a:fillRef idx="0">
            <a:schemeClr val="accent2"/>
          </a:fillRef>
          <a:effectRef idx="2">
            <a:schemeClr val="accent2"/>
          </a:effectRef>
          <a:fontRef idx="minor">
            <a:schemeClr val="tx1"/>
          </a:fontRef>
        </p:style>
      </p:cxnSp>
      <p:sp>
        <p:nvSpPr>
          <p:cNvPr id="25" name="TextBox 24">
            <a:extLst>
              <a:ext uri="{FF2B5EF4-FFF2-40B4-BE49-F238E27FC236}">
                <a16:creationId xmlns:a16="http://schemas.microsoft.com/office/drawing/2014/main" id="{C365726F-08D3-001B-B494-A80725F8F729}"/>
              </a:ext>
            </a:extLst>
          </p:cNvPr>
          <p:cNvSpPr txBox="1"/>
          <p:nvPr/>
        </p:nvSpPr>
        <p:spPr>
          <a:xfrm>
            <a:off x="824346" y="5806043"/>
            <a:ext cx="3672095" cy="338554"/>
          </a:xfrm>
          <a:prstGeom prst="rect">
            <a:avLst/>
          </a:prstGeom>
          <a:noFill/>
        </p:spPr>
        <p:txBody>
          <a:bodyPr wrap="none" rtlCol="0">
            <a:spAutoFit/>
          </a:bodyPr>
          <a:lstStyle/>
          <a:p>
            <a:r>
              <a:rPr lang="en-US" sz="1600" dirty="0"/>
              <a:t>Note: ‘</a:t>
            </a:r>
            <a:r>
              <a:rPr lang="en-US" sz="1600" b="1" dirty="0"/>
              <a:t>Pr_Y_Sale’ </a:t>
            </a:r>
            <a:r>
              <a:rPr lang="en-US" sz="1600" dirty="0"/>
              <a:t>is </a:t>
            </a:r>
            <a:r>
              <a:rPr lang="en-US" sz="1600" b="1" dirty="0">
                <a:solidFill>
                  <a:schemeClr val="accent5">
                    <a:lumMod val="60000"/>
                    <a:lumOff val="40000"/>
                  </a:schemeClr>
                </a:solidFill>
              </a:rPr>
              <a:t>Previous Year Sale</a:t>
            </a:r>
          </a:p>
        </p:txBody>
      </p:sp>
    </p:spTree>
    <p:extLst>
      <p:ext uri="{BB962C8B-B14F-4D97-AF65-F5344CB8AC3E}">
        <p14:creationId xmlns:p14="http://schemas.microsoft.com/office/powerpoint/2010/main" val="3158755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F3C7E-AF3E-0CE5-8A5B-172C81F7FCC8}"/>
              </a:ext>
            </a:extLst>
          </p:cNvPr>
          <p:cNvSpPr>
            <a:spLocks noGrp="1"/>
          </p:cNvSpPr>
          <p:nvPr>
            <p:ph type="title"/>
          </p:nvPr>
        </p:nvSpPr>
        <p:spPr>
          <a:xfrm>
            <a:off x="838200" y="466724"/>
            <a:ext cx="10515600" cy="1325563"/>
          </a:xfrm>
        </p:spPr>
        <p:txBody>
          <a:bodyPr>
            <a:normAutofit/>
          </a:bodyPr>
          <a:lstStyle/>
          <a:p>
            <a:r>
              <a:rPr lang="en-US" sz="3800" b="1" dirty="0"/>
              <a:t>SQL </a:t>
            </a:r>
            <a:r>
              <a:rPr lang="en-US" sz="3800" b="1" dirty="0">
                <a:solidFill>
                  <a:schemeClr val="accent5">
                    <a:lumMod val="60000"/>
                    <a:lumOff val="40000"/>
                  </a:schemeClr>
                </a:solidFill>
              </a:rPr>
              <a:t>PARTITION BY </a:t>
            </a:r>
            <a:r>
              <a:rPr lang="en-US" sz="3800" b="1" dirty="0"/>
              <a:t>Clause overview</a:t>
            </a:r>
            <a:br>
              <a:rPr lang="en-US" sz="3800" b="1" dirty="0"/>
            </a:br>
            <a:endParaRPr lang="en-US" sz="3800" dirty="0"/>
          </a:p>
        </p:txBody>
      </p:sp>
      <p:sp>
        <p:nvSpPr>
          <p:cNvPr id="3" name="Content Placeholder 2">
            <a:extLst>
              <a:ext uri="{FF2B5EF4-FFF2-40B4-BE49-F238E27FC236}">
                <a16:creationId xmlns:a16="http://schemas.microsoft.com/office/drawing/2014/main" id="{376A1337-B51F-D35C-9AFF-CC1A7C35EBDC}"/>
              </a:ext>
            </a:extLst>
          </p:cNvPr>
          <p:cNvSpPr>
            <a:spLocks noGrp="1"/>
          </p:cNvSpPr>
          <p:nvPr>
            <p:ph idx="1"/>
          </p:nvPr>
        </p:nvSpPr>
        <p:spPr>
          <a:xfrm>
            <a:off x="838200" y="1561384"/>
            <a:ext cx="10515600" cy="991466"/>
          </a:xfrm>
        </p:spPr>
        <p:txBody>
          <a:bodyPr>
            <a:normAutofit/>
          </a:bodyPr>
          <a:lstStyle/>
          <a:p>
            <a:pPr marL="0" indent="0" algn="just">
              <a:buNone/>
            </a:pPr>
            <a:r>
              <a:rPr lang="en-US" sz="2200" dirty="0"/>
              <a:t>We use </a:t>
            </a:r>
            <a:r>
              <a:rPr lang="en-US" sz="2200" b="1" dirty="0"/>
              <a:t>SQL PARTITION BY </a:t>
            </a:r>
            <a:r>
              <a:rPr lang="en-US" sz="2200" dirty="0"/>
              <a:t>to divide the result set into partitions and perform computation on each subset of partitioned data. </a:t>
            </a:r>
          </a:p>
        </p:txBody>
      </p:sp>
      <p:sp>
        <p:nvSpPr>
          <p:cNvPr id="4" name="Content Placeholder 2">
            <a:extLst>
              <a:ext uri="{FF2B5EF4-FFF2-40B4-BE49-F238E27FC236}">
                <a16:creationId xmlns:a16="http://schemas.microsoft.com/office/drawing/2014/main" id="{0F52C649-869D-AECD-0208-87DC5390C9E4}"/>
              </a:ext>
            </a:extLst>
          </p:cNvPr>
          <p:cNvSpPr txBox="1">
            <a:spLocks/>
          </p:cNvSpPr>
          <p:nvPr/>
        </p:nvSpPr>
        <p:spPr>
          <a:xfrm>
            <a:off x="838200" y="2933267"/>
            <a:ext cx="10515600" cy="36430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endParaRPr lang="en-US" dirty="0"/>
          </a:p>
        </p:txBody>
      </p:sp>
      <p:graphicFrame>
        <p:nvGraphicFramePr>
          <p:cNvPr id="6" name="Table 5">
            <a:extLst>
              <a:ext uri="{FF2B5EF4-FFF2-40B4-BE49-F238E27FC236}">
                <a16:creationId xmlns:a16="http://schemas.microsoft.com/office/drawing/2014/main" id="{C95A2FAC-9640-02AF-3C96-072734F478BE}"/>
              </a:ext>
            </a:extLst>
          </p:cNvPr>
          <p:cNvGraphicFramePr>
            <a:graphicFrameLocks noGrp="1"/>
          </p:cNvGraphicFramePr>
          <p:nvPr>
            <p:extLst>
              <p:ext uri="{D42A27DB-BD31-4B8C-83A1-F6EECF244321}">
                <p14:modId xmlns:p14="http://schemas.microsoft.com/office/powerpoint/2010/main" val="2977788616"/>
              </p:ext>
            </p:extLst>
          </p:nvPr>
        </p:nvGraphicFramePr>
        <p:xfrm>
          <a:off x="838200" y="2625084"/>
          <a:ext cx="10515600" cy="3572960"/>
        </p:xfrm>
        <a:graphic>
          <a:graphicData uri="http://schemas.openxmlformats.org/drawingml/2006/table">
            <a:tbl>
              <a:tblPr firstRow="1" bandRow="1">
                <a:tableStyleId>{68D230F3-CF80-4859-8CE7-A43EE81993B5}</a:tableStyleId>
              </a:tblPr>
              <a:tblGrid>
                <a:gridCol w="5257800">
                  <a:extLst>
                    <a:ext uri="{9D8B030D-6E8A-4147-A177-3AD203B41FA5}">
                      <a16:colId xmlns:a16="http://schemas.microsoft.com/office/drawing/2014/main" val="3251860284"/>
                    </a:ext>
                  </a:extLst>
                </a:gridCol>
                <a:gridCol w="5257800">
                  <a:extLst>
                    <a:ext uri="{9D8B030D-6E8A-4147-A177-3AD203B41FA5}">
                      <a16:colId xmlns:a16="http://schemas.microsoft.com/office/drawing/2014/main" val="2072326197"/>
                    </a:ext>
                  </a:extLst>
                </a:gridCol>
              </a:tblGrid>
              <a:tr h="474368">
                <a:tc>
                  <a:txBody>
                    <a:bodyPr/>
                    <a:lstStyle/>
                    <a:p>
                      <a:r>
                        <a:rPr lang="en-US" b="1" dirty="0"/>
                        <a:t>GROUP BY</a:t>
                      </a:r>
                      <a:endParaRPr lang="en-US" dirty="0"/>
                    </a:p>
                  </a:txBody>
                  <a:tcPr/>
                </a:tc>
                <a:tc>
                  <a:txBody>
                    <a:bodyPr/>
                    <a:lstStyle/>
                    <a:p>
                      <a:r>
                        <a:rPr lang="en-US" dirty="0"/>
                        <a:t>SQL PARTITION BY</a:t>
                      </a:r>
                    </a:p>
                  </a:txBody>
                  <a:tcPr/>
                </a:tc>
                <a:extLst>
                  <a:ext uri="{0D108BD9-81ED-4DB2-BD59-A6C34878D82A}">
                    <a16:rowId xmlns:a16="http://schemas.microsoft.com/office/drawing/2014/main" val="1835625039"/>
                  </a:ext>
                </a:extLst>
              </a:tr>
              <a:tr h="84007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get a limited number of records using the Group By clause </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get all records in a table using the PARTITION BY clause. </a:t>
                      </a:r>
                    </a:p>
                    <a:p>
                      <a:endParaRPr lang="en-US" dirty="0"/>
                    </a:p>
                  </a:txBody>
                  <a:tcPr/>
                </a:tc>
                <a:extLst>
                  <a:ext uri="{0D108BD9-81ED-4DB2-BD59-A6C34878D82A}">
                    <a16:rowId xmlns:a16="http://schemas.microsoft.com/office/drawing/2014/main" val="557440712"/>
                  </a:ext>
                </a:extLst>
              </a:tr>
              <a:tr h="109209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gives one row per group in result set. For example, we get a result for each group of (customers, regions … ) in the GROUP BY clause.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gives aggregated columns with each record in the specified table. </a:t>
                      </a:r>
                    </a:p>
                  </a:txBody>
                  <a:tcPr/>
                </a:tc>
                <a:extLst>
                  <a:ext uri="{0D108BD9-81ED-4DB2-BD59-A6C34878D82A}">
                    <a16:rowId xmlns:a16="http://schemas.microsoft.com/office/drawing/2014/main" val="3082735689"/>
                  </a:ext>
                </a:extLst>
              </a:tr>
              <a:tr h="1092096">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have 15 records in the Orders table. In the query output of SQL PARTITION BY, we also get 15 rows along with Min, Max and average values. </a:t>
                      </a:r>
                    </a:p>
                  </a:txBody>
                  <a:tcPr/>
                </a:tc>
                <a:extLst>
                  <a:ext uri="{0D108BD9-81ED-4DB2-BD59-A6C34878D82A}">
                    <a16:rowId xmlns:a16="http://schemas.microsoft.com/office/drawing/2014/main" val="4253636187"/>
                  </a:ext>
                </a:extLst>
              </a:tr>
            </a:tbl>
          </a:graphicData>
        </a:graphic>
      </p:graphicFrame>
      <p:sp>
        <p:nvSpPr>
          <p:cNvPr id="7" name="Slide Number Placeholder 6">
            <a:extLst>
              <a:ext uri="{FF2B5EF4-FFF2-40B4-BE49-F238E27FC236}">
                <a16:creationId xmlns:a16="http://schemas.microsoft.com/office/drawing/2014/main" id="{D614C392-39CA-209C-D07C-B2B4C17E2C3F}"/>
              </a:ext>
            </a:extLst>
          </p:cNvPr>
          <p:cNvSpPr>
            <a:spLocks noGrp="1"/>
          </p:cNvSpPr>
          <p:nvPr>
            <p:ph type="sldNum" sz="quarter" idx="12"/>
          </p:nvPr>
        </p:nvSpPr>
        <p:spPr/>
        <p:txBody>
          <a:bodyPr/>
          <a:lstStyle/>
          <a:p>
            <a:fld id="{713D42A4-E5A2-4AC2-9302-87AAE92CED3E}" type="slidenum">
              <a:rPr lang="en-US" smtClean="0"/>
              <a:t>2</a:t>
            </a:fld>
            <a:endParaRPr lang="en-US"/>
          </a:p>
        </p:txBody>
      </p:sp>
    </p:spTree>
    <p:extLst>
      <p:ext uri="{BB962C8B-B14F-4D97-AF65-F5344CB8AC3E}">
        <p14:creationId xmlns:p14="http://schemas.microsoft.com/office/powerpoint/2010/main" val="39543156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BDFAC3A-A636-0D70-4110-FC1D395FA603}"/>
              </a:ext>
            </a:extLst>
          </p:cNvPr>
          <p:cNvSpPr/>
          <p:nvPr/>
        </p:nvSpPr>
        <p:spPr>
          <a:xfrm>
            <a:off x="932874" y="1850280"/>
            <a:ext cx="10298544" cy="1659772"/>
          </a:xfrm>
          <a:prstGeom prst="rect">
            <a:avLst/>
          </a:prstGeom>
          <a:solidFill>
            <a:schemeClr val="bg1">
              <a:lumMod val="95000"/>
            </a:schemeClr>
          </a:solidFill>
          <a:ln>
            <a:solidFill>
              <a:schemeClr val="bg1">
                <a:lumMod val="85000"/>
              </a:schemeClr>
            </a:solidFill>
          </a:ln>
        </p:spPr>
        <p:style>
          <a:lnRef idx="2">
            <a:schemeClr val="accent1">
              <a:shade val="15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05AE86-5FE2-0BAD-F2A5-91865CE249A5}"/>
              </a:ext>
            </a:extLst>
          </p:cNvPr>
          <p:cNvSpPr>
            <a:spLocks noGrp="1"/>
          </p:cNvSpPr>
          <p:nvPr>
            <p:ph type="title"/>
          </p:nvPr>
        </p:nvSpPr>
        <p:spPr/>
        <p:txBody>
          <a:bodyPr/>
          <a:lstStyle/>
          <a:p>
            <a:r>
              <a:rPr lang="en-US" b="1" dirty="0"/>
              <a:t>Class assignment - 2</a:t>
            </a:r>
          </a:p>
        </p:txBody>
      </p:sp>
      <p:sp>
        <p:nvSpPr>
          <p:cNvPr id="4" name="Slide Number Placeholder 3">
            <a:extLst>
              <a:ext uri="{FF2B5EF4-FFF2-40B4-BE49-F238E27FC236}">
                <a16:creationId xmlns:a16="http://schemas.microsoft.com/office/drawing/2014/main" id="{F10B06BD-1C64-69C4-79A1-AA767A994D0D}"/>
              </a:ext>
            </a:extLst>
          </p:cNvPr>
          <p:cNvSpPr>
            <a:spLocks noGrp="1"/>
          </p:cNvSpPr>
          <p:nvPr>
            <p:ph type="sldNum" sz="quarter" idx="12"/>
          </p:nvPr>
        </p:nvSpPr>
        <p:spPr/>
        <p:txBody>
          <a:bodyPr/>
          <a:lstStyle/>
          <a:p>
            <a:fld id="{713D42A4-E5A2-4AC2-9302-87AAE92CED3E}" type="slidenum">
              <a:rPr lang="en-US" smtClean="0"/>
              <a:t>20</a:t>
            </a:fld>
            <a:endParaRPr lang="en-US"/>
          </a:p>
        </p:txBody>
      </p:sp>
      <p:sp>
        <p:nvSpPr>
          <p:cNvPr id="5" name="Rectangle 3">
            <a:extLst>
              <a:ext uri="{FF2B5EF4-FFF2-40B4-BE49-F238E27FC236}">
                <a16:creationId xmlns:a16="http://schemas.microsoft.com/office/drawing/2014/main" id="{8EA54429-46D0-2FC0-FC0B-D22DD2E0D756}"/>
              </a:ext>
            </a:extLst>
          </p:cNvPr>
          <p:cNvSpPr>
            <a:spLocks noChangeArrowheads="1"/>
          </p:cNvSpPr>
          <p:nvPr/>
        </p:nvSpPr>
        <p:spPr bwMode="auto">
          <a:xfrm>
            <a:off x="1181533" y="2091454"/>
            <a:ext cx="9801225" cy="2675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ct val="107000"/>
              </a:lnSpc>
              <a:spcAft>
                <a:spcPts val="800"/>
              </a:spcAft>
            </a:pPr>
            <a:r>
              <a:rPr lang="en-US" sz="2800" b="0" i="1" dirty="0">
                <a:effectLst/>
                <a:ea typeface="Times New Roman" panose="02020603050405020304" pitchFamily="18" charset="0"/>
              </a:rPr>
              <a:t>Try to display comparison of sales of the “current” year with the “previous” year.</a:t>
            </a:r>
          </a:p>
          <a:p>
            <a:pPr algn="just">
              <a:lnSpc>
                <a:spcPct val="107000"/>
              </a:lnSpc>
              <a:spcAft>
                <a:spcPts val="800"/>
              </a:spcAft>
            </a:pPr>
            <a:endParaRPr lang="en-US" sz="2800" dirty="0">
              <a:ea typeface="Calibri" panose="020F0502020204030204" pitchFamily="34" charset="0"/>
              <a:cs typeface="Times New Roman" panose="02020603050405020304" pitchFamily="18" charset="0"/>
            </a:endParaRPr>
          </a:p>
          <a:p>
            <a:pPr algn="just">
              <a:lnSpc>
                <a:spcPct val="107000"/>
              </a:lnSpc>
              <a:spcAft>
                <a:spcPts val="800"/>
              </a:spcAft>
            </a:pPr>
            <a:r>
              <a:rPr lang="en-US" sz="2800" b="1" dirty="0">
                <a:solidFill>
                  <a:schemeClr val="accent5">
                    <a:lumMod val="60000"/>
                    <a:lumOff val="40000"/>
                  </a:schemeClr>
                </a:solidFill>
                <a:effectLst/>
                <a:ea typeface="Calibri" panose="020F0502020204030204" pitchFamily="34" charset="0"/>
                <a:cs typeface="Times New Roman" panose="02020603050405020304" pitchFamily="18" charset="0"/>
              </a:rPr>
              <a:t>Hint: </a:t>
            </a:r>
            <a:r>
              <a:rPr lang="en-US" sz="2800" dirty="0">
                <a:effectLst/>
                <a:ea typeface="Calibri" panose="020F0502020204030204" pitchFamily="34" charset="0"/>
                <a:cs typeface="Times New Roman" panose="02020603050405020304" pitchFamily="18" charset="0"/>
              </a:rPr>
              <a:t>You can use 2 </a:t>
            </a:r>
            <a:r>
              <a:rPr lang="en-US" sz="2800" dirty="0">
                <a:solidFill>
                  <a:schemeClr val="accent5">
                    <a:lumMod val="60000"/>
                    <a:lumOff val="40000"/>
                  </a:schemeClr>
                </a:solidFill>
                <a:effectLst/>
                <a:ea typeface="Calibri" panose="020F0502020204030204" pitchFamily="34" charset="0"/>
                <a:cs typeface="Times New Roman" panose="02020603050405020304" pitchFamily="18" charset="0"/>
              </a:rPr>
              <a:t>LAG() </a:t>
            </a:r>
            <a:r>
              <a:rPr lang="en-US" sz="2800" dirty="0">
                <a:effectLst/>
                <a:ea typeface="Calibri" panose="020F0502020204030204" pitchFamily="34" charset="0"/>
                <a:cs typeface="Times New Roman" panose="02020603050405020304" pitchFamily="18" charset="0"/>
              </a:rPr>
              <a:t>functions.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8905264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C1F5D9-8A04-4269-61FD-B78CB7E81D01}"/>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1765B6F-BBA5-0B89-D65A-8DEE09663037}"/>
              </a:ext>
            </a:extLst>
          </p:cNvPr>
          <p:cNvSpPr>
            <a:spLocks noGrp="1"/>
          </p:cNvSpPr>
          <p:nvPr>
            <p:ph type="sldNum" sz="quarter" idx="12"/>
          </p:nvPr>
        </p:nvSpPr>
        <p:spPr/>
        <p:txBody>
          <a:bodyPr/>
          <a:lstStyle/>
          <a:p>
            <a:fld id="{713D42A4-E5A2-4AC2-9302-87AAE92CED3E}" type="slidenum">
              <a:rPr lang="en-US" smtClean="0"/>
              <a:t>21</a:t>
            </a:fld>
            <a:endParaRPr lang="en-US"/>
          </a:p>
        </p:txBody>
      </p:sp>
      <p:sp>
        <p:nvSpPr>
          <p:cNvPr id="5" name="Title 1">
            <a:extLst>
              <a:ext uri="{FF2B5EF4-FFF2-40B4-BE49-F238E27FC236}">
                <a16:creationId xmlns:a16="http://schemas.microsoft.com/office/drawing/2014/main" id="{56A3932A-401B-0E63-37C7-344E909A0D83}"/>
              </a:ext>
            </a:extLst>
          </p:cNvPr>
          <p:cNvSpPr>
            <a:spLocks noGrp="1"/>
          </p:cNvSpPr>
          <p:nvPr>
            <p:ph type="title"/>
          </p:nvPr>
        </p:nvSpPr>
        <p:spPr>
          <a:xfrm>
            <a:off x="838200" y="365125"/>
            <a:ext cx="10515600" cy="1325563"/>
          </a:xfrm>
        </p:spPr>
        <p:txBody>
          <a:bodyPr>
            <a:normAutofit/>
          </a:bodyPr>
          <a:lstStyle/>
          <a:p>
            <a:r>
              <a:rPr lang="en-US" sz="3800" b="1" dirty="0">
                <a:solidFill>
                  <a:schemeClr val="accent1">
                    <a:lumMod val="60000"/>
                    <a:lumOff val="40000"/>
                  </a:schemeClr>
                </a:solidFill>
              </a:rPr>
              <a:t>LAG Function</a:t>
            </a:r>
            <a:endParaRPr lang="en-US" sz="3800" dirty="0">
              <a:solidFill>
                <a:schemeClr val="accent1">
                  <a:lumMod val="60000"/>
                  <a:lumOff val="40000"/>
                </a:schemeClr>
              </a:solidFill>
            </a:endParaRPr>
          </a:p>
        </p:txBody>
      </p:sp>
      <p:sp>
        <p:nvSpPr>
          <p:cNvPr id="6" name="TextBox 5">
            <a:extLst>
              <a:ext uri="{FF2B5EF4-FFF2-40B4-BE49-F238E27FC236}">
                <a16:creationId xmlns:a16="http://schemas.microsoft.com/office/drawing/2014/main" id="{E8C81D20-627C-E315-CBA5-82DA6A1CFC17}"/>
              </a:ext>
            </a:extLst>
          </p:cNvPr>
          <p:cNvSpPr txBox="1"/>
          <p:nvPr/>
        </p:nvSpPr>
        <p:spPr>
          <a:xfrm>
            <a:off x="960582" y="1777423"/>
            <a:ext cx="10732654" cy="720436"/>
          </a:xfrm>
          <a:prstGeom prst="rect">
            <a:avLst/>
          </a:prstGeom>
          <a:noFill/>
        </p:spPr>
        <p:txBody>
          <a:bodyPr wrap="square" rtlCol="0">
            <a:spAutoFit/>
          </a:bodyPr>
          <a:lstStyle/>
          <a:p>
            <a:endParaRPr lang="en-US" dirty="0"/>
          </a:p>
        </p:txBody>
      </p:sp>
      <p:sp>
        <p:nvSpPr>
          <p:cNvPr id="7" name="Rectangle 3">
            <a:extLst>
              <a:ext uri="{FF2B5EF4-FFF2-40B4-BE49-F238E27FC236}">
                <a16:creationId xmlns:a16="http://schemas.microsoft.com/office/drawing/2014/main" id="{B9493D4F-116A-9D27-F53B-87233175D30A}"/>
              </a:ext>
            </a:extLst>
          </p:cNvPr>
          <p:cNvSpPr>
            <a:spLocks noChangeArrowheads="1"/>
          </p:cNvSpPr>
          <p:nvPr/>
        </p:nvSpPr>
        <p:spPr bwMode="auto">
          <a:xfrm>
            <a:off x="824346" y="1303868"/>
            <a:ext cx="10515600" cy="1367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07000"/>
              </a:lnSpc>
              <a:spcAft>
                <a:spcPts val="800"/>
              </a:spcAft>
            </a:pPr>
            <a:r>
              <a:rPr kumimoji="0" lang="en-US" altLang="en-US" sz="1600" b="1" i="0" strike="noStrike" cap="none" normalizeH="0" baseline="0" dirty="0">
                <a:ln>
                  <a:noFill/>
                </a:ln>
                <a:effectLst/>
              </a:rPr>
              <a:t>Example 2: </a:t>
            </a:r>
            <a:r>
              <a:rPr lang="en-US" sz="1600" b="1" dirty="0">
                <a:effectLst/>
                <a:ea typeface="Times New Roman" panose="02020603050405020304" pitchFamily="18" charset="0"/>
              </a:rPr>
              <a:t>Using multiple LAG functions</a:t>
            </a:r>
            <a:r>
              <a:rPr lang="en-US" sz="1600" b="0" dirty="0">
                <a:effectLst/>
                <a:ea typeface="Times New Roman" panose="02020603050405020304" pitchFamily="18" charset="0"/>
              </a:rPr>
              <a:t>. To compare the sales of the “current” year with the previous year, you can use an additional LAG() function as follows:</a:t>
            </a:r>
            <a:endParaRPr lang="en-US" sz="1600" b="1" dirty="0">
              <a:effectLst/>
              <a:ea typeface="Times New Roman" panose="02020603050405020304" pitchFamily="18" charset="0"/>
            </a:endParaRPr>
          </a:p>
          <a:p>
            <a:pPr>
              <a:lnSpc>
                <a:spcPct val="107000"/>
              </a:lnSpc>
              <a:spcAft>
                <a:spcPts val="800"/>
              </a:spcAft>
            </a:pPr>
            <a:endParaRPr lang="en-US" sz="1800" dirty="0">
              <a:effectLst/>
              <a:ea typeface="Calibri" panose="020F0502020204030204" pitchFamily="34"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endParaRPr>
          </a:p>
        </p:txBody>
      </p:sp>
      <p:sp>
        <p:nvSpPr>
          <p:cNvPr id="9" name="Rectangle 8">
            <a:extLst>
              <a:ext uri="{FF2B5EF4-FFF2-40B4-BE49-F238E27FC236}">
                <a16:creationId xmlns:a16="http://schemas.microsoft.com/office/drawing/2014/main" id="{A097901E-FA16-6988-E188-8C9231D829F3}"/>
              </a:ext>
            </a:extLst>
          </p:cNvPr>
          <p:cNvSpPr/>
          <p:nvPr/>
        </p:nvSpPr>
        <p:spPr>
          <a:xfrm>
            <a:off x="932874" y="2050304"/>
            <a:ext cx="4368799" cy="3581555"/>
          </a:xfrm>
          <a:prstGeom prst="rect">
            <a:avLst/>
          </a:prstGeom>
          <a:solidFill>
            <a:schemeClr val="bg1">
              <a:lumMod val="95000"/>
            </a:schemeClr>
          </a:solidFill>
          <a:ln>
            <a:solidFill>
              <a:schemeClr val="bg1">
                <a:lumMod val="85000"/>
              </a:schemeClr>
            </a:solidFill>
          </a:ln>
        </p:spPr>
        <p:style>
          <a:lnRef idx="2">
            <a:schemeClr val="accent1">
              <a:shade val="15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8A7D3F4C-C98D-6C03-B219-4595EF97D21B}"/>
              </a:ext>
            </a:extLst>
          </p:cNvPr>
          <p:cNvSpPr txBox="1"/>
          <p:nvPr/>
        </p:nvSpPr>
        <p:spPr>
          <a:xfrm>
            <a:off x="1106054" y="2064331"/>
            <a:ext cx="3927764" cy="3539430"/>
          </a:xfrm>
          <a:prstGeom prst="rect">
            <a:avLst/>
          </a:prstGeom>
          <a:noFill/>
        </p:spPr>
        <p:txBody>
          <a:bodyPr wrap="square" rtlCol="0">
            <a:spAutoFit/>
          </a:bodyPr>
          <a:lstStyle/>
          <a:p>
            <a:r>
              <a:rPr lang="en-US" sz="1600" b="0" dirty="0">
                <a:solidFill>
                  <a:srgbClr val="569CD6"/>
                </a:solidFill>
                <a:effectLst/>
                <a:latin typeface="Consolas" panose="020B0609020204030204" pitchFamily="49" charset="0"/>
              </a:rPr>
              <a:t>SELECT</a:t>
            </a:r>
            <a:r>
              <a:rPr lang="en-US" sz="1600" b="0" dirty="0">
                <a:solidFill>
                  <a:srgbClr val="CCCCCC"/>
                </a:solidFill>
                <a:effectLst/>
                <a:latin typeface="Consolas" panose="020B0609020204030204" pitchFamily="49" charset="0"/>
              </a:rPr>
              <a:t> </a:t>
            </a:r>
          </a:p>
          <a:p>
            <a:r>
              <a:rPr lang="en-US" sz="1600" b="0" dirty="0">
                <a:solidFill>
                  <a:srgbClr val="CCCCCC"/>
                </a:solidFill>
                <a:effectLst/>
                <a:latin typeface="Consolas" panose="020B0609020204030204" pitchFamily="49" charset="0"/>
              </a:rPr>
              <a:t>  </a:t>
            </a:r>
            <a:r>
              <a:rPr lang="en-US" sz="1600" b="0" dirty="0">
                <a:effectLst/>
                <a:latin typeface="Consolas" panose="020B0609020204030204" pitchFamily="49" charset="0"/>
              </a:rPr>
              <a:t>sales_employee, </a:t>
            </a:r>
          </a:p>
          <a:p>
            <a:r>
              <a:rPr lang="en-US" sz="1600" b="0" dirty="0">
                <a:effectLst/>
                <a:latin typeface="Consolas" panose="020B0609020204030204" pitchFamily="49" charset="0"/>
              </a:rPr>
              <a:t>  fiscal_year, </a:t>
            </a:r>
          </a:p>
          <a:p>
            <a:r>
              <a:rPr lang="en-US" sz="1600" b="0" dirty="0">
                <a:effectLst/>
                <a:latin typeface="Consolas" panose="020B0609020204030204" pitchFamily="49" charset="0"/>
              </a:rPr>
              <a:t>  sale, </a:t>
            </a:r>
          </a:p>
          <a:p>
            <a:r>
              <a:rPr lang="en-US" sz="1600" b="0" dirty="0">
                <a:solidFill>
                  <a:srgbClr val="CCCCCC"/>
                </a:solidFill>
                <a:effectLst/>
                <a:latin typeface="Consolas" panose="020B0609020204030204" pitchFamily="49" charset="0"/>
              </a:rPr>
              <a:t>  </a:t>
            </a:r>
            <a:r>
              <a:rPr lang="en-US" sz="1600" b="0" dirty="0">
                <a:solidFill>
                  <a:schemeClr val="accent5">
                    <a:lumMod val="60000"/>
                    <a:lumOff val="40000"/>
                  </a:schemeClr>
                </a:solidFill>
                <a:effectLst/>
                <a:latin typeface="Consolas" panose="020B0609020204030204" pitchFamily="49" charset="0"/>
              </a:rPr>
              <a:t>LAG(sale, 1, 0) </a:t>
            </a:r>
            <a:r>
              <a:rPr lang="en-US" sz="1600" b="0" dirty="0">
                <a:solidFill>
                  <a:srgbClr val="569CD6"/>
                </a:solidFill>
                <a:effectLst/>
                <a:latin typeface="Consolas" panose="020B0609020204030204" pitchFamily="49" charset="0"/>
              </a:rPr>
              <a:t>OVER</a:t>
            </a:r>
            <a:r>
              <a:rPr lang="en-US" sz="1600" b="0" dirty="0">
                <a:solidFill>
                  <a:srgbClr val="CCCCCC"/>
                </a:solidFill>
                <a:effectLst/>
                <a:latin typeface="Consolas" panose="020B0609020204030204" pitchFamily="49" charset="0"/>
              </a:rPr>
              <a:t> (</a:t>
            </a:r>
          </a:p>
          <a:p>
            <a:r>
              <a:rPr lang="en-US" sz="1600" b="0" dirty="0">
                <a:solidFill>
                  <a:srgbClr val="CCCCCC"/>
                </a:solidFill>
                <a:effectLst/>
                <a:latin typeface="Consolas" panose="020B0609020204030204" pitchFamily="49" charset="0"/>
              </a:rPr>
              <a:t>    </a:t>
            </a:r>
            <a:r>
              <a:rPr lang="en-US" sz="1600" b="0" dirty="0">
                <a:solidFill>
                  <a:srgbClr val="569CD6"/>
                </a:solidFill>
                <a:effectLst/>
                <a:latin typeface="Consolas" panose="020B0609020204030204" pitchFamily="49" charset="0"/>
              </a:rPr>
              <a:t>PARTITION</a:t>
            </a:r>
            <a:r>
              <a:rPr lang="en-US" sz="1600" b="0" dirty="0">
                <a:solidFill>
                  <a:srgbClr val="CCCCCC"/>
                </a:solidFill>
                <a:effectLst/>
                <a:latin typeface="Consolas" panose="020B0609020204030204" pitchFamily="49" charset="0"/>
              </a:rPr>
              <a:t> </a:t>
            </a:r>
            <a:r>
              <a:rPr lang="en-US" sz="1600" b="0" dirty="0">
                <a:solidFill>
                  <a:srgbClr val="569CD6"/>
                </a:solidFill>
                <a:effectLst/>
                <a:latin typeface="Consolas" panose="020B0609020204030204" pitchFamily="49" charset="0"/>
              </a:rPr>
              <a:t>BY</a:t>
            </a:r>
            <a:r>
              <a:rPr lang="en-US" sz="1600" b="0" dirty="0">
                <a:solidFill>
                  <a:srgbClr val="CCCCCC"/>
                </a:solidFill>
                <a:effectLst/>
                <a:latin typeface="Consolas" panose="020B0609020204030204" pitchFamily="49" charset="0"/>
              </a:rPr>
              <a:t> </a:t>
            </a:r>
            <a:r>
              <a:rPr lang="en-US" sz="1600" b="0" dirty="0">
                <a:effectLst/>
                <a:latin typeface="Consolas" panose="020B0609020204030204" pitchFamily="49" charset="0"/>
              </a:rPr>
              <a:t>sales_employee </a:t>
            </a:r>
          </a:p>
          <a:p>
            <a:r>
              <a:rPr lang="en-US" sz="1600" b="0" dirty="0">
                <a:solidFill>
                  <a:srgbClr val="CCCCCC"/>
                </a:solidFill>
                <a:effectLst/>
                <a:latin typeface="Consolas" panose="020B0609020204030204" pitchFamily="49" charset="0"/>
              </a:rPr>
              <a:t>    </a:t>
            </a:r>
            <a:r>
              <a:rPr lang="en-US" sz="1600" b="0" dirty="0">
                <a:solidFill>
                  <a:srgbClr val="569CD6"/>
                </a:solidFill>
                <a:effectLst/>
                <a:latin typeface="Consolas" panose="020B0609020204030204" pitchFamily="49" charset="0"/>
              </a:rPr>
              <a:t>ORDER BY</a:t>
            </a:r>
            <a:r>
              <a:rPr lang="en-US" sz="1600" b="0" dirty="0">
                <a:solidFill>
                  <a:srgbClr val="CCCCCC"/>
                </a:solidFill>
                <a:effectLst/>
                <a:latin typeface="Consolas" panose="020B0609020204030204" pitchFamily="49" charset="0"/>
              </a:rPr>
              <a:t> </a:t>
            </a:r>
            <a:r>
              <a:rPr lang="en-US" sz="1600" b="0" dirty="0">
                <a:effectLst/>
                <a:latin typeface="Consolas" panose="020B0609020204030204" pitchFamily="49" charset="0"/>
              </a:rPr>
              <a:t>fiscal_year</a:t>
            </a:r>
          </a:p>
          <a:p>
            <a:r>
              <a:rPr lang="en-US" sz="1600" b="0" dirty="0">
                <a:solidFill>
                  <a:srgbClr val="CCCCCC"/>
                </a:solidFill>
                <a:effectLst/>
                <a:latin typeface="Consolas" panose="020B0609020204030204" pitchFamily="49" charset="0"/>
              </a:rPr>
              <a:t>  </a:t>
            </a:r>
            <a:r>
              <a:rPr lang="en-US" sz="1600" b="0" dirty="0">
                <a:effectLst/>
                <a:latin typeface="Consolas" panose="020B0609020204030204" pitchFamily="49" charset="0"/>
              </a:rPr>
              <a:t>)</a:t>
            </a:r>
            <a:r>
              <a:rPr lang="en-US" sz="1600" b="0" dirty="0">
                <a:solidFill>
                  <a:srgbClr val="CCCCCC"/>
                </a:solidFill>
                <a:effectLst/>
                <a:latin typeface="Consolas" panose="020B0609020204030204" pitchFamily="49" charset="0"/>
              </a:rPr>
              <a:t> </a:t>
            </a:r>
            <a:r>
              <a:rPr lang="en-US" sz="1600" b="0" dirty="0">
                <a:solidFill>
                  <a:srgbClr val="569CD6"/>
                </a:solidFill>
                <a:effectLst/>
                <a:latin typeface="Consolas" panose="020B0609020204030204" pitchFamily="49" charset="0"/>
              </a:rPr>
              <a:t>AS</a:t>
            </a:r>
            <a:r>
              <a:rPr lang="en-US" sz="1600" b="0" dirty="0">
                <a:solidFill>
                  <a:srgbClr val="CCCCCC"/>
                </a:solidFill>
                <a:effectLst/>
                <a:latin typeface="Consolas" panose="020B0609020204030204" pitchFamily="49" charset="0"/>
              </a:rPr>
              <a:t> </a:t>
            </a:r>
            <a:r>
              <a:rPr lang="en-US" sz="1600" dirty="0">
                <a:latin typeface="Consolas" panose="020B0609020204030204" pitchFamily="49" charset="0"/>
              </a:rPr>
              <a:t>Pr</a:t>
            </a:r>
            <a:r>
              <a:rPr lang="en-US" sz="1600" b="0" dirty="0">
                <a:effectLst/>
                <a:latin typeface="Consolas" panose="020B0609020204030204" pitchFamily="49" charset="0"/>
              </a:rPr>
              <a:t>_</a:t>
            </a:r>
            <a:r>
              <a:rPr lang="en-US" sz="1600" dirty="0">
                <a:latin typeface="Consolas" panose="020B0609020204030204" pitchFamily="49" charset="0"/>
              </a:rPr>
              <a:t>Y</a:t>
            </a:r>
            <a:r>
              <a:rPr lang="en-US" sz="1600" b="0" dirty="0">
                <a:effectLst/>
                <a:latin typeface="Consolas" panose="020B0609020204030204" pitchFamily="49" charset="0"/>
              </a:rPr>
              <a:t>_sale,</a:t>
            </a:r>
          </a:p>
          <a:p>
            <a:r>
              <a:rPr lang="en-US" sz="1600" b="0" dirty="0">
                <a:solidFill>
                  <a:srgbClr val="CCCCCC"/>
                </a:solidFill>
                <a:effectLst/>
                <a:latin typeface="Consolas" panose="020B0609020204030204" pitchFamily="49" charset="0"/>
              </a:rPr>
              <a:t>  </a:t>
            </a:r>
            <a:r>
              <a:rPr lang="en-US" sz="1600" b="0" dirty="0">
                <a:solidFill>
                  <a:schemeClr val="accent5">
                    <a:lumMod val="60000"/>
                    <a:lumOff val="40000"/>
                  </a:schemeClr>
                </a:solidFill>
                <a:effectLst/>
                <a:latin typeface="Consolas" panose="020B0609020204030204" pitchFamily="49" charset="0"/>
              </a:rPr>
              <a:t>sale - LAG(sale, 1, 0) </a:t>
            </a:r>
            <a:r>
              <a:rPr lang="en-US" sz="1600" b="0" dirty="0">
                <a:solidFill>
                  <a:srgbClr val="569CD6"/>
                </a:solidFill>
                <a:effectLst/>
                <a:latin typeface="Consolas" panose="020B0609020204030204" pitchFamily="49" charset="0"/>
              </a:rPr>
              <a:t>OVER</a:t>
            </a:r>
            <a:r>
              <a:rPr lang="en-US" sz="1600" b="0" dirty="0">
                <a:solidFill>
                  <a:srgbClr val="CCCCCC"/>
                </a:solidFill>
                <a:effectLst/>
                <a:latin typeface="Consolas" panose="020B0609020204030204" pitchFamily="49" charset="0"/>
              </a:rPr>
              <a:t> </a:t>
            </a:r>
            <a:r>
              <a:rPr lang="en-US" sz="1600" b="0" dirty="0">
                <a:effectLst/>
                <a:latin typeface="Consolas" panose="020B0609020204030204" pitchFamily="49" charset="0"/>
              </a:rPr>
              <a:t>(</a:t>
            </a:r>
          </a:p>
          <a:p>
            <a:r>
              <a:rPr lang="en-US" sz="1600" b="0" dirty="0">
                <a:solidFill>
                  <a:srgbClr val="CCCCCC"/>
                </a:solidFill>
                <a:effectLst/>
                <a:latin typeface="Consolas" panose="020B0609020204030204" pitchFamily="49" charset="0"/>
              </a:rPr>
              <a:t>    </a:t>
            </a:r>
            <a:r>
              <a:rPr lang="en-US" sz="1600" b="0" dirty="0">
                <a:solidFill>
                  <a:srgbClr val="569CD6"/>
                </a:solidFill>
                <a:effectLst/>
                <a:latin typeface="Consolas" panose="020B0609020204030204" pitchFamily="49" charset="0"/>
              </a:rPr>
              <a:t>PARTITION</a:t>
            </a:r>
            <a:r>
              <a:rPr lang="en-US" sz="1600" b="0" dirty="0">
                <a:solidFill>
                  <a:srgbClr val="CCCCCC"/>
                </a:solidFill>
                <a:effectLst/>
                <a:latin typeface="Consolas" panose="020B0609020204030204" pitchFamily="49" charset="0"/>
              </a:rPr>
              <a:t> </a:t>
            </a:r>
            <a:r>
              <a:rPr lang="en-US" sz="1600" b="0" dirty="0">
                <a:solidFill>
                  <a:srgbClr val="569CD6"/>
                </a:solidFill>
                <a:effectLst/>
                <a:latin typeface="Consolas" panose="020B0609020204030204" pitchFamily="49" charset="0"/>
              </a:rPr>
              <a:t>BY</a:t>
            </a:r>
            <a:r>
              <a:rPr lang="en-US" sz="1600" b="0" dirty="0">
                <a:solidFill>
                  <a:srgbClr val="CCCCCC"/>
                </a:solidFill>
                <a:effectLst/>
                <a:latin typeface="Consolas" panose="020B0609020204030204" pitchFamily="49" charset="0"/>
              </a:rPr>
              <a:t> </a:t>
            </a:r>
            <a:r>
              <a:rPr lang="en-US" sz="1600" b="0" dirty="0">
                <a:effectLst/>
                <a:latin typeface="Consolas" panose="020B0609020204030204" pitchFamily="49" charset="0"/>
              </a:rPr>
              <a:t>sales_employee </a:t>
            </a:r>
          </a:p>
          <a:p>
            <a:r>
              <a:rPr lang="en-US" sz="1600" b="0" dirty="0">
                <a:solidFill>
                  <a:srgbClr val="CCCCCC"/>
                </a:solidFill>
                <a:effectLst/>
                <a:latin typeface="Consolas" panose="020B0609020204030204" pitchFamily="49" charset="0"/>
              </a:rPr>
              <a:t>    </a:t>
            </a:r>
            <a:r>
              <a:rPr lang="en-US" sz="1600" b="0" dirty="0">
                <a:solidFill>
                  <a:srgbClr val="569CD6"/>
                </a:solidFill>
                <a:effectLst/>
                <a:latin typeface="Consolas" panose="020B0609020204030204" pitchFamily="49" charset="0"/>
              </a:rPr>
              <a:t>ORDER BY</a:t>
            </a:r>
            <a:r>
              <a:rPr lang="en-US" sz="1600" b="0" dirty="0">
                <a:solidFill>
                  <a:srgbClr val="CCCCCC"/>
                </a:solidFill>
                <a:effectLst/>
                <a:latin typeface="Consolas" panose="020B0609020204030204" pitchFamily="49" charset="0"/>
              </a:rPr>
              <a:t> </a:t>
            </a:r>
            <a:r>
              <a:rPr lang="en-US" sz="1600" b="0" dirty="0">
                <a:effectLst/>
                <a:latin typeface="Consolas" panose="020B0609020204030204" pitchFamily="49" charset="0"/>
              </a:rPr>
              <a:t>fiscal_year</a:t>
            </a:r>
          </a:p>
          <a:p>
            <a:r>
              <a:rPr lang="en-US" sz="1600" b="0" dirty="0">
                <a:solidFill>
                  <a:srgbClr val="CCCCCC"/>
                </a:solidFill>
                <a:effectLst/>
                <a:latin typeface="Consolas" panose="020B0609020204030204" pitchFamily="49" charset="0"/>
              </a:rPr>
              <a:t>  </a:t>
            </a:r>
            <a:r>
              <a:rPr lang="en-US" sz="1600" b="0" dirty="0">
                <a:effectLst/>
                <a:latin typeface="Consolas" panose="020B0609020204030204" pitchFamily="49" charset="0"/>
              </a:rPr>
              <a:t>)</a:t>
            </a:r>
            <a:r>
              <a:rPr lang="en-US" sz="1600" b="0" dirty="0">
                <a:solidFill>
                  <a:srgbClr val="CCCCCC"/>
                </a:solidFill>
                <a:effectLst/>
                <a:latin typeface="Consolas" panose="020B0609020204030204" pitchFamily="49" charset="0"/>
              </a:rPr>
              <a:t> </a:t>
            </a:r>
            <a:r>
              <a:rPr lang="en-US" sz="1600" b="0" dirty="0">
                <a:solidFill>
                  <a:srgbClr val="569CD6"/>
                </a:solidFill>
                <a:effectLst/>
                <a:latin typeface="Consolas" panose="020B0609020204030204" pitchFamily="49" charset="0"/>
              </a:rPr>
              <a:t>AS</a:t>
            </a:r>
            <a:r>
              <a:rPr lang="en-US" sz="1600" b="0" dirty="0">
                <a:solidFill>
                  <a:srgbClr val="CCCCCC"/>
                </a:solidFill>
                <a:effectLst/>
                <a:latin typeface="Consolas" panose="020B0609020204030204" pitchFamily="49" charset="0"/>
              </a:rPr>
              <a:t> </a:t>
            </a:r>
            <a:r>
              <a:rPr lang="en-US" sz="1600" b="0" dirty="0">
                <a:effectLst/>
                <a:latin typeface="Consolas" panose="020B0609020204030204" pitchFamily="49" charset="0"/>
              </a:rPr>
              <a:t>vs_</a:t>
            </a:r>
            <a:r>
              <a:rPr lang="en-US" sz="1600" dirty="0">
                <a:latin typeface="Consolas" panose="020B0609020204030204" pitchFamily="49" charset="0"/>
              </a:rPr>
              <a:t>Pr</a:t>
            </a:r>
            <a:r>
              <a:rPr lang="en-US" sz="1600" b="0" dirty="0">
                <a:effectLst/>
                <a:latin typeface="Consolas" panose="020B0609020204030204" pitchFamily="49" charset="0"/>
              </a:rPr>
              <a:t>_year</a:t>
            </a:r>
          </a:p>
          <a:p>
            <a:r>
              <a:rPr lang="en-US" sz="1600" b="0" dirty="0">
                <a:solidFill>
                  <a:srgbClr val="569CD6"/>
                </a:solidFill>
                <a:effectLst/>
                <a:latin typeface="Consolas" panose="020B0609020204030204" pitchFamily="49" charset="0"/>
              </a:rPr>
              <a:t>FROM</a:t>
            </a:r>
            <a:r>
              <a:rPr lang="en-US" sz="1600" b="0" dirty="0">
                <a:solidFill>
                  <a:srgbClr val="CCCCCC"/>
                </a:solidFill>
                <a:effectLst/>
                <a:latin typeface="Consolas" panose="020B0609020204030204" pitchFamily="49" charset="0"/>
              </a:rPr>
              <a:t> </a:t>
            </a:r>
          </a:p>
          <a:p>
            <a:r>
              <a:rPr lang="en-US" sz="1600" b="0" dirty="0">
                <a:solidFill>
                  <a:srgbClr val="CCCCCC"/>
                </a:solidFill>
                <a:effectLst/>
                <a:latin typeface="Consolas" panose="020B0609020204030204" pitchFamily="49" charset="0"/>
              </a:rPr>
              <a:t>  </a:t>
            </a:r>
            <a:r>
              <a:rPr lang="en-US" sz="1600" b="0" dirty="0">
                <a:effectLst/>
                <a:latin typeface="Consolas" panose="020B0609020204030204" pitchFamily="49" charset="0"/>
              </a:rPr>
              <a:t>sales;</a:t>
            </a:r>
          </a:p>
        </p:txBody>
      </p:sp>
      <p:sp>
        <p:nvSpPr>
          <p:cNvPr id="12" name="Rectangle 11">
            <a:extLst>
              <a:ext uri="{FF2B5EF4-FFF2-40B4-BE49-F238E27FC236}">
                <a16:creationId xmlns:a16="http://schemas.microsoft.com/office/drawing/2014/main" id="{F5A55AA9-160F-69CB-80CB-5011A2515A2C}"/>
              </a:ext>
            </a:extLst>
          </p:cNvPr>
          <p:cNvSpPr/>
          <p:nvPr/>
        </p:nvSpPr>
        <p:spPr>
          <a:xfrm>
            <a:off x="5597221" y="2013086"/>
            <a:ext cx="5763506" cy="562751"/>
          </a:xfrm>
          <a:prstGeom prst="rect">
            <a:avLst/>
          </a:prstGeom>
          <a:solidFill>
            <a:schemeClr val="accent5">
              <a:lumMod val="40000"/>
              <a:lumOff val="6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Rectangle 12">
            <a:extLst>
              <a:ext uri="{FF2B5EF4-FFF2-40B4-BE49-F238E27FC236}">
                <a16:creationId xmlns:a16="http://schemas.microsoft.com/office/drawing/2014/main" id="{FE4DC986-4A18-6DE3-B3A1-C530D3E05871}"/>
              </a:ext>
            </a:extLst>
          </p:cNvPr>
          <p:cNvSpPr/>
          <p:nvPr/>
        </p:nvSpPr>
        <p:spPr>
          <a:xfrm>
            <a:off x="5597221" y="2644102"/>
            <a:ext cx="5742725" cy="933880"/>
          </a:xfrm>
          <a:prstGeom prst="rect">
            <a:avLst/>
          </a:prstGeom>
          <a:noFill/>
          <a:ln w="190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EF906EF-63D4-AE2A-2AE0-09745A7D740B}"/>
              </a:ext>
            </a:extLst>
          </p:cNvPr>
          <p:cNvSpPr/>
          <p:nvPr/>
        </p:nvSpPr>
        <p:spPr>
          <a:xfrm>
            <a:off x="5601842" y="3646247"/>
            <a:ext cx="5738104" cy="933880"/>
          </a:xfrm>
          <a:prstGeom prst="rect">
            <a:avLst/>
          </a:prstGeom>
          <a:noFill/>
          <a:ln w="190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09308BC-29CD-1BF4-755E-DBD193407D51}"/>
              </a:ext>
            </a:extLst>
          </p:cNvPr>
          <p:cNvSpPr/>
          <p:nvPr/>
        </p:nvSpPr>
        <p:spPr>
          <a:xfrm>
            <a:off x="5606464" y="4648390"/>
            <a:ext cx="5733482" cy="933880"/>
          </a:xfrm>
          <a:prstGeom prst="rect">
            <a:avLst/>
          </a:prstGeom>
          <a:noFill/>
          <a:ln w="190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51E857B6-4217-F728-9C6E-FD28DC9E16C9}"/>
              </a:ext>
            </a:extLst>
          </p:cNvPr>
          <p:cNvSpPr txBox="1"/>
          <p:nvPr/>
        </p:nvSpPr>
        <p:spPr>
          <a:xfrm>
            <a:off x="5643418" y="2096211"/>
            <a:ext cx="6049818" cy="3535648"/>
          </a:xfrm>
          <a:prstGeom prst="rect">
            <a:avLst/>
          </a:prstGeom>
          <a:noFill/>
        </p:spPr>
        <p:txBody>
          <a:bodyPr wrap="square" rtlCol="0">
            <a:spAutoFit/>
          </a:bodyPr>
          <a:lstStyle/>
          <a:p>
            <a:pPr>
              <a:lnSpc>
                <a:spcPct val="120000"/>
              </a:lnSpc>
            </a:pPr>
            <a:r>
              <a:rPr lang="en-US" dirty="0"/>
              <a:t>Employee        FYear             Sale            Pr_sale        vs_Pr_year</a:t>
            </a:r>
          </a:p>
          <a:p>
            <a:pPr>
              <a:lnSpc>
                <a:spcPct val="50000"/>
              </a:lnSpc>
            </a:pPr>
            <a:r>
              <a:rPr lang="en-US" dirty="0"/>
              <a:t> </a:t>
            </a:r>
          </a:p>
          <a:p>
            <a:pPr>
              <a:lnSpc>
                <a:spcPct val="120000"/>
              </a:lnSpc>
            </a:pPr>
            <a:r>
              <a:rPr lang="en-US" dirty="0"/>
              <a:t>Alice                    2016             150.00              0.00           150.00             </a:t>
            </a:r>
          </a:p>
          <a:p>
            <a:pPr>
              <a:lnSpc>
                <a:spcPct val="120000"/>
              </a:lnSpc>
            </a:pPr>
            <a:r>
              <a:rPr lang="en-US" dirty="0"/>
              <a:t>Alice                    2017             100.00         150.00            -50.00</a:t>
            </a:r>
          </a:p>
          <a:p>
            <a:pPr>
              <a:lnSpc>
                <a:spcPct val="120000"/>
              </a:lnSpc>
            </a:pPr>
            <a:r>
              <a:rPr lang="en-US" dirty="0"/>
              <a:t>Alice                    2018             200.00         100.00           100.00 </a:t>
            </a:r>
          </a:p>
          <a:p>
            <a:pPr>
              <a:lnSpc>
                <a:spcPct val="120000"/>
              </a:lnSpc>
            </a:pPr>
            <a:r>
              <a:rPr lang="en-US" dirty="0"/>
              <a:t>Bob                      2016             100.00              0.00            100.00     </a:t>
            </a:r>
          </a:p>
          <a:p>
            <a:pPr>
              <a:lnSpc>
                <a:spcPct val="120000"/>
              </a:lnSpc>
            </a:pPr>
            <a:r>
              <a:rPr lang="en-US" dirty="0"/>
              <a:t>Bob                      2017             150.00         100.00              50.00</a:t>
            </a:r>
          </a:p>
          <a:p>
            <a:pPr>
              <a:lnSpc>
                <a:spcPct val="120000"/>
              </a:lnSpc>
            </a:pPr>
            <a:r>
              <a:rPr lang="en-US" dirty="0"/>
              <a:t>Bob                      2018             200.00         150.00              50.00</a:t>
            </a:r>
          </a:p>
          <a:p>
            <a:pPr>
              <a:lnSpc>
                <a:spcPct val="120000"/>
              </a:lnSpc>
            </a:pPr>
            <a:r>
              <a:rPr lang="en-US" dirty="0"/>
              <a:t>John                    2016              200.00              0.00            200.00</a:t>
            </a:r>
          </a:p>
          <a:p>
            <a:pPr>
              <a:lnSpc>
                <a:spcPct val="120000"/>
              </a:lnSpc>
            </a:pPr>
            <a:r>
              <a:rPr lang="en-US" dirty="0"/>
              <a:t>John                    2017              150.00         200.00            -50.00</a:t>
            </a:r>
          </a:p>
          <a:p>
            <a:pPr>
              <a:lnSpc>
                <a:spcPct val="120000"/>
              </a:lnSpc>
            </a:pPr>
            <a:r>
              <a:rPr lang="en-US" dirty="0"/>
              <a:t>John                    2018              250.00         150.00           100.00</a:t>
            </a:r>
          </a:p>
        </p:txBody>
      </p:sp>
      <p:cxnSp>
        <p:nvCxnSpPr>
          <p:cNvPr id="3" name="Straight Arrow Connector 2">
            <a:extLst>
              <a:ext uri="{FF2B5EF4-FFF2-40B4-BE49-F238E27FC236}">
                <a16:creationId xmlns:a16="http://schemas.microsoft.com/office/drawing/2014/main" id="{DE2DF45C-5325-B8A9-655C-942EC7FCC5F2}"/>
              </a:ext>
            </a:extLst>
          </p:cNvPr>
          <p:cNvCxnSpPr/>
          <p:nvPr/>
        </p:nvCxnSpPr>
        <p:spPr>
          <a:xfrm>
            <a:off x="8940800" y="3098800"/>
            <a:ext cx="360219" cy="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 name="Straight Arrow Connector 9">
            <a:extLst>
              <a:ext uri="{FF2B5EF4-FFF2-40B4-BE49-F238E27FC236}">
                <a16:creationId xmlns:a16="http://schemas.microsoft.com/office/drawing/2014/main" id="{564CF422-62B8-BD56-D2D8-BC3D3346FF0E}"/>
              </a:ext>
            </a:extLst>
          </p:cNvPr>
          <p:cNvCxnSpPr/>
          <p:nvPr/>
        </p:nvCxnSpPr>
        <p:spPr>
          <a:xfrm>
            <a:off x="10090728" y="3112659"/>
            <a:ext cx="360219" cy="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 name="Straight Arrow Connector 10">
            <a:extLst>
              <a:ext uri="{FF2B5EF4-FFF2-40B4-BE49-F238E27FC236}">
                <a16:creationId xmlns:a16="http://schemas.microsoft.com/office/drawing/2014/main" id="{81D5E5F9-12F1-AA41-5EEC-8A1D5A61B146}"/>
              </a:ext>
            </a:extLst>
          </p:cNvPr>
          <p:cNvCxnSpPr/>
          <p:nvPr/>
        </p:nvCxnSpPr>
        <p:spPr>
          <a:xfrm>
            <a:off x="8954656" y="2761677"/>
            <a:ext cx="360219" cy="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Arrow Connector 16">
            <a:extLst>
              <a:ext uri="{FF2B5EF4-FFF2-40B4-BE49-F238E27FC236}">
                <a16:creationId xmlns:a16="http://schemas.microsoft.com/office/drawing/2014/main" id="{66E270C6-F2ED-1F01-4DFA-B228836C64C5}"/>
              </a:ext>
            </a:extLst>
          </p:cNvPr>
          <p:cNvCxnSpPr/>
          <p:nvPr/>
        </p:nvCxnSpPr>
        <p:spPr>
          <a:xfrm>
            <a:off x="10104584" y="2775536"/>
            <a:ext cx="360219" cy="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Straight Arrow Connector 17">
            <a:extLst>
              <a:ext uri="{FF2B5EF4-FFF2-40B4-BE49-F238E27FC236}">
                <a16:creationId xmlns:a16="http://schemas.microsoft.com/office/drawing/2014/main" id="{DC2E8850-4E92-27D2-8CB8-87D978A80F3C}"/>
              </a:ext>
            </a:extLst>
          </p:cNvPr>
          <p:cNvCxnSpPr/>
          <p:nvPr/>
        </p:nvCxnSpPr>
        <p:spPr>
          <a:xfrm>
            <a:off x="8950040" y="3440544"/>
            <a:ext cx="360219" cy="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 name="Straight Arrow Connector 18">
            <a:extLst>
              <a:ext uri="{FF2B5EF4-FFF2-40B4-BE49-F238E27FC236}">
                <a16:creationId xmlns:a16="http://schemas.microsoft.com/office/drawing/2014/main" id="{B9CD1CCA-B867-B9C5-2AB6-69C3900E3C59}"/>
              </a:ext>
            </a:extLst>
          </p:cNvPr>
          <p:cNvCxnSpPr/>
          <p:nvPr/>
        </p:nvCxnSpPr>
        <p:spPr>
          <a:xfrm>
            <a:off x="10099968" y="3454403"/>
            <a:ext cx="360219" cy="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0" name="TextBox 19">
            <a:extLst>
              <a:ext uri="{FF2B5EF4-FFF2-40B4-BE49-F238E27FC236}">
                <a16:creationId xmlns:a16="http://schemas.microsoft.com/office/drawing/2014/main" id="{CB5142EA-C155-616C-5C44-53BC2F0A43A2}"/>
              </a:ext>
            </a:extLst>
          </p:cNvPr>
          <p:cNvSpPr txBox="1"/>
          <p:nvPr/>
        </p:nvSpPr>
        <p:spPr>
          <a:xfrm>
            <a:off x="824346" y="5806043"/>
            <a:ext cx="9626601" cy="338554"/>
          </a:xfrm>
          <a:prstGeom prst="rect">
            <a:avLst/>
          </a:prstGeom>
          <a:noFill/>
        </p:spPr>
        <p:txBody>
          <a:bodyPr wrap="square" rtlCol="0">
            <a:spAutoFit/>
          </a:bodyPr>
          <a:lstStyle/>
          <a:p>
            <a:r>
              <a:rPr lang="en-US" sz="1600" dirty="0"/>
              <a:t>Note: ‘</a:t>
            </a:r>
            <a:r>
              <a:rPr lang="en-US" sz="1600" b="1" dirty="0"/>
              <a:t>Pr_Y_Sale’ </a:t>
            </a:r>
            <a:r>
              <a:rPr lang="en-US" sz="1600" dirty="0"/>
              <a:t>is </a:t>
            </a:r>
            <a:r>
              <a:rPr lang="en-US" sz="1600" b="1" dirty="0">
                <a:solidFill>
                  <a:schemeClr val="accent5">
                    <a:lumMod val="60000"/>
                    <a:lumOff val="40000"/>
                  </a:schemeClr>
                </a:solidFill>
              </a:rPr>
              <a:t>Previous Year Sale </a:t>
            </a:r>
            <a:r>
              <a:rPr lang="en-US" sz="1600" b="1" dirty="0"/>
              <a:t>; ‘vs_Pr_year’ </a:t>
            </a:r>
            <a:r>
              <a:rPr lang="en-US" sz="1600" dirty="0"/>
              <a:t>is</a:t>
            </a:r>
            <a:r>
              <a:rPr lang="en-US" sz="1600" b="1" dirty="0"/>
              <a:t> </a:t>
            </a:r>
            <a:r>
              <a:rPr lang="en-US" sz="1600" b="1" dirty="0">
                <a:solidFill>
                  <a:schemeClr val="accent5">
                    <a:lumMod val="60000"/>
                    <a:lumOff val="40000"/>
                  </a:schemeClr>
                </a:solidFill>
              </a:rPr>
              <a:t>vs Previous Year Sale</a:t>
            </a:r>
          </a:p>
        </p:txBody>
      </p:sp>
    </p:spTree>
    <p:extLst>
      <p:ext uri="{BB962C8B-B14F-4D97-AF65-F5344CB8AC3E}">
        <p14:creationId xmlns:p14="http://schemas.microsoft.com/office/powerpoint/2010/main" val="9323967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8F29D6-0B3D-62C3-B1C6-8D8E2A9D3439}"/>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EA2251-5FC5-CE3B-B2B9-F9443A1BFB06}"/>
              </a:ext>
            </a:extLst>
          </p:cNvPr>
          <p:cNvSpPr>
            <a:spLocks noGrp="1"/>
          </p:cNvSpPr>
          <p:nvPr>
            <p:ph type="sldNum" sz="quarter" idx="12"/>
          </p:nvPr>
        </p:nvSpPr>
        <p:spPr/>
        <p:txBody>
          <a:bodyPr/>
          <a:lstStyle/>
          <a:p>
            <a:fld id="{713D42A4-E5A2-4AC2-9302-87AAE92CED3E}" type="slidenum">
              <a:rPr lang="en-US" smtClean="0"/>
              <a:t>22</a:t>
            </a:fld>
            <a:endParaRPr lang="en-US"/>
          </a:p>
        </p:txBody>
      </p:sp>
      <p:sp>
        <p:nvSpPr>
          <p:cNvPr id="5" name="Title 1">
            <a:extLst>
              <a:ext uri="{FF2B5EF4-FFF2-40B4-BE49-F238E27FC236}">
                <a16:creationId xmlns:a16="http://schemas.microsoft.com/office/drawing/2014/main" id="{4951DAC3-DF38-2C80-0630-BBC44DD8014D}"/>
              </a:ext>
            </a:extLst>
          </p:cNvPr>
          <p:cNvSpPr>
            <a:spLocks noGrp="1"/>
          </p:cNvSpPr>
          <p:nvPr>
            <p:ph type="title"/>
          </p:nvPr>
        </p:nvSpPr>
        <p:spPr>
          <a:xfrm>
            <a:off x="838200" y="365125"/>
            <a:ext cx="10515600" cy="1325563"/>
          </a:xfrm>
        </p:spPr>
        <p:txBody>
          <a:bodyPr>
            <a:normAutofit/>
          </a:bodyPr>
          <a:lstStyle/>
          <a:p>
            <a:r>
              <a:rPr lang="en-US" sz="3800" b="1" dirty="0">
                <a:solidFill>
                  <a:schemeClr val="accent1">
                    <a:lumMod val="60000"/>
                    <a:lumOff val="40000"/>
                  </a:schemeClr>
                </a:solidFill>
              </a:rPr>
              <a:t>LEAD Function</a:t>
            </a:r>
            <a:endParaRPr lang="en-US" sz="3800" dirty="0">
              <a:solidFill>
                <a:schemeClr val="accent1">
                  <a:lumMod val="60000"/>
                  <a:lumOff val="40000"/>
                </a:schemeClr>
              </a:solidFill>
            </a:endParaRPr>
          </a:p>
        </p:txBody>
      </p:sp>
      <p:sp>
        <p:nvSpPr>
          <p:cNvPr id="6" name="TextBox 5">
            <a:extLst>
              <a:ext uri="{FF2B5EF4-FFF2-40B4-BE49-F238E27FC236}">
                <a16:creationId xmlns:a16="http://schemas.microsoft.com/office/drawing/2014/main" id="{81D9E930-FB4A-0D64-E5CD-0534901B5124}"/>
              </a:ext>
            </a:extLst>
          </p:cNvPr>
          <p:cNvSpPr txBox="1"/>
          <p:nvPr/>
        </p:nvSpPr>
        <p:spPr>
          <a:xfrm>
            <a:off x="960582" y="1948873"/>
            <a:ext cx="10732654" cy="720436"/>
          </a:xfrm>
          <a:prstGeom prst="rect">
            <a:avLst/>
          </a:prstGeom>
          <a:noFill/>
        </p:spPr>
        <p:txBody>
          <a:bodyPr wrap="square" rtlCol="0">
            <a:spAutoFit/>
          </a:bodyPr>
          <a:lstStyle/>
          <a:p>
            <a:endParaRPr lang="en-US" dirty="0"/>
          </a:p>
        </p:txBody>
      </p:sp>
      <p:sp>
        <p:nvSpPr>
          <p:cNvPr id="7" name="Rectangle 3">
            <a:extLst>
              <a:ext uri="{FF2B5EF4-FFF2-40B4-BE49-F238E27FC236}">
                <a16:creationId xmlns:a16="http://schemas.microsoft.com/office/drawing/2014/main" id="{83C893DA-A42B-095C-547B-B27E56FCA154}"/>
              </a:ext>
            </a:extLst>
          </p:cNvPr>
          <p:cNvSpPr>
            <a:spLocks noChangeArrowheads="1"/>
          </p:cNvSpPr>
          <p:nvPr/>
        </p:nvSpPr>
        <p:spPr bwMode="auto">
          <a:xfrm>
            <a:off x="824346" y="1520210"/>
            <a:ext cx="10515600" cy="737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a:lnSpc>
                <a:spcPct val="107000"/>
              </a:lnSpc>
              <a:spcBef>
                <a:spcPts val="0"/>
              </a:spcBef>
              <a:spcAft>
                <a:spcPts val="800"/>
              </a:spcAft>
            </a:pPr>
            <a:r>
              <a:rPr kumimoji="0" lang="en-US" altLang="en-US" sz="1600" b="0" i="0" strike="noStrike" cap="none" normalizeH="0" baseline="0" dirty="0">
                <a:ln>
                  <a:noFill/>
                </a:ln>
                <a:effectLst/>
              </a:rPr>
              <a:t>The </a:t>
            </a:r>
            <a:r>
              <a:rPr lang="en-US" altLang="en-US" sz="1600" b="1" dirty="0"/>
              <a:t>LEAD</a:t>
            </a:r>
            <a:r>
              <a:rPr kumimoji="0" lang="en-US" altLang="en-US" sz="1600" b="1" i="0" strike="noStrike" cap="none" normalizeH="0" baseline="0" dirty="0">
                <a:ln>
                  <a:noFill/>
                </a:ln>
                <a:effectLst/>
              </a:rPr>
              <a:t>() </a:t>
            </a:r>
            <a:r>
              <a:rPr kumimoji="0" lang="en-US" altLang="en-US" sz="1600" i="0" strike="noStrike" cap="none" normalizeH="0" baseline="0" dirty="0">
                <a:ln>
                  <a:noFill/>
                </a:ln>
                <a:effectLst/>
              </a:rPr>
              <a:t>f</a:t>
            </a:r>
            <a:r>
              <a:rPr lang="en-US" sz="1800" dirty="0">
                <a:effectLst/>
                <a:latin typeface="Calibri" panose="020F0502020204030204" pitchFamily="34" charset="0"/>
                <a:ea typeface="Calibri" panose="020F0502020204030204" pitchFamily="34" charset="0"/>
                <a:cs typeface="Times New Roman" panose="02020603050405020304" pitchFamily="18" charset="0"/>
              </a:rPr>
              <a:t>unction is a </a:t>
            </a:r>
            <a:r>
              <a:rPr lang="en-US" sz="1800" u="sng" dirty="0">
                <a:effectLst/>
                <a:latin typeface="Calibri" panose="020F0502020204030204" pitchFamily="34" charset="0"/>
                <a:ea typeface="Calibri" panose="020F0502020204030204" pitchFamily="34" charset="0"/>
                <a:cs typeface="Times New Roman" panose="02020603050405020304" pitchFamily="18" charset="0"/>
              </a:rPr>
              <a:t>window function</a:t>
            </a:r>
            <a:r>
              <a:rPr lang="en-US" sz="1800" dirty="0">
                <a:effectLst/>
                <a:latin typeface="Calibri" panose="020F0502020204030204" pitchFamily="34" charset="0"/>
                <a:ea typeface="Calibri" panose="020F0502020204030204" pitchFamily="34" charset="0"/>
                <a:cs typeface="Times New Roman" panose="02020603050405020304" pitchFamily="18" charset="0"/>
              </a:rPr>
              <a:t> that allows you to access data from the next row in a result set.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endParaRPr>
          </a:p>
        </p:txBody>
      </p:sp>
      <p:sp>
        <p:nvSpPr>
          <p:cNvPr id="9" name="Rectangle 8">
            <a:extLst>
              <a:ext uri="{FF2B5EF4-FFF2-40B4-BE49-F238E27FC236}">
                <a16:creationId xmlns:a16="http://schemas.microsoft.com/office/drawing/2014/main" id="{69D99FD1-CF95-5FA4-CE85-FEAFCD76B545}"/>
              </a:ext>
            </a:extLst>
          </p:cNvPr>
          <p:cNvSpPr/>
          <p:nvPr/>
        </p:nvSpPr>
        <p:spPr>
          <a:xfrm>
            <a:off x="932874" y="2202705"/>
            <a:ext cx="10298544" cy="1659772"/>
          </a:xfrm>
          <a:prstGeom prst="rect">
            <a:avLst/>
          </a:prstGeom>
          <a:solidFill>
            <a:schemeClr val="bg1">
              <a:lumMod val="95000"/>
            </a:schemeClr>
          </a:solidFill>
          <a:ln>
            <a:solidFill>
              <a:schemeClr val="bg1">
                <a:lumMod val="85000"/>
              </a:schemeClr>
            </a:solidFill>
          </a:ln>
        </p:spPr>
        <p:style>
          <a:lnRef idx="2">
            <a:schemeClr val="accent1">
              <a:shade val="15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A87FDB64-7A7F-E2B7-719E-97C53E844E72}"/>
              </a:ext>
            </a:extLst>
          </p:cNvPr>
          <p:cNvSpPr txBox="1"/>
          <p:nvPr/>
        </p:nvSpPr>
        <p:spPr>
          <a:xfrm>
            <a:off x="1062177" y="2246956"/>
            <a:ext cx="8876146" cy="1569340"/>
          </a:xfrm>
          <a:prstGeom prst="rect">
            <a:avLst/>
          </a:prstGeom>
          <a:noFill/>
        </p:spPr>
        <p:txBody>
          <a:bodyPr wrap="square" rtlCol="0">
            <a:spAutoFit/>
          </a:bodyPr>
          <a:lstStyle/>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a:solidFill>
                  <a:schemeClr val="accent5">
                    <a:lumMod val="60000"/>
                    <a:lumOff val="40000"/>
                  </a:schemeClr>
                </a:solidFill>
                <a:effectLst/>
                <a:latin typeface="Consolas" panose="020B0609020204030204" pitchFamily="49" charset="0"/>
                <a:ea typeface="Times New Roman" panose="02020603050405020304" pitchFamily="18" charset="0"/>
                <a:cs typeface="Times New Roman" panose="02020603050405020304" pitchFamily="18" charset="0"/>
              </a:rPr>
              <a:t>LEAD(expression, offset, default_value) </a:t>
            </a:r>
            <a:endParaRPr lang="en-US" sz="1800" b="1" dirty="0">
              <a:solidFill>
                <a:schemeClr val="accent5">
                  <a:lumMod val="60000"/>
                  <a:lumOff val="40000"/>
                </a:schemeClr>
              </a:solidFill>
              <a:effectLst/>
              <a:latin typeface="Consolas" panose="020B0609020204030204" pitchFamily="49"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nsolas" panose="020B0609020204030204" pitchFamily="49" charset="0"/>
                <a:ea typeface="Times New Roman" panose="02020603050405020304" pitchFamily="18" charset="0"/>
                <a:cs typeface="Times New Roman" panose="02020603050405020304" pitchFamily="18" charset="0"/>
              </a:rPr>
              <a:t>OVER (</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nsolas" panose="020B0609020204030204" pitchFamily="49" charset="0"/>
                <a:ea typeface="Times New Roman" panose="02020603050405020304" pitchFamily="18" charset="0"/>
                <a:cs typeface="Times New Roman" panose="02020603050405020304" pitchFamily="18" charset="0"/>
              </a:rPr>
              <a:t>    PARTITION BY partition_expression</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nsolas" panose="020B0609020204030204" pitchFamily="49" charset="0"/>
                <a:ea typeface="Times New Roman" panose="02020603050405020304" pitchFamily="18" charset="0"/>
                <a:cs typeface="Times New Roman" panose="02020603050405020304" pitchFamily="18" charset="0"/>
              </a:rPr>
              <a:t>    ORDER BY order_expresion ASC|DESC</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nsolas" panose="020B0609020204030204" pitchFamily="49" charset="0"/>
                <a:ea typeface="Times New Roman" panose="02020603050405020304" pitchFamily="18" charset="0"/>
                <a:cs typeface="Times New Roman" panose="02020603050405020304" pitchFamily="18" charset="0"/>
              </a:rPr>
              <a:t>)</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359C7FE2-6D94-C540-C584-F909BC113EB1}"/>
              </a:ext>
            </a:extLst>
          </p:cNvPr>
          <p:cNvGraphicFramePr>
            <a:graphicFrameLocks noGrp="1"/>
          </p:cNvGraphicFramePr>
          <p:nvPr>
            <p:extLst>
              <p:ext uri="{D42A27DB-BD31-4B8C-83A1-F6EECF244321}">
                <p14:modId xmlns:p14="http://schemas.microsoft.com/office/powerpoint/2010/main" val="1707109208"/>
              </p:ext>
            </p:extLst>
          </p:nvPr>
        </p:nvGraphicFramePr>
        <p:xfrm>
          <a:off x="932873" y="4082133"/>
          <a:ext cx="10298544" cy="2031442"/>
        </p:xfrm>
        <a:graphic>
          <a:graphicData uri="http://schemas.openxmlformats.org/drawingml/2006/table">
            <a:tbl>
              <a:tblPr firstRow="1" bandRow="1">
                <a:tableStyleId>{5FD0F851-EC5A-4D38-B0AD-8093EC10F338}</a:tableStyleId>
              </a:tblPr>
              <a:tblGrid>
                <a:gridCol w="2170545">
                  <a:extLst>
                    <a:ext uri="{9D8B030D-6E8A-4147-A177-3AD203B41FA5}">
                      <a16:colId xmlns:a16="http://schemas.microsoft.com/office/drawing/2014/main" val="2468540274"/>
                    </a:ext>
                  </a:extLst>
                </a:gridCol>
                <a:gridCol w="8127999">
                  <a:extLst>
                    <a:ext uri="{9D8B030D-6E8A-4147-A177-3AD203B41FA5}">
                      <a16:colId xmlns:a16="http://schemas.microsoft.com/office/drawing/2014/main" val="2346020874"/>
                    </a:ext>
                  </a:extLst>
                </a:gridCol>
              </a:tblGrid>
              <a:tr h="59888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tx1"/>
                          </a:solidFill>
                          <a:effectLst/>
                          <a:latin typeface="+mn-lt"/>
                          <a:ea typeface="+mn-ea"/>
                          <a:cs typeface="+mn-cs"/>
                        </a:rPr>
                        <a:t>expression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kern="1200" dirty="0">
                          <a:solidFill>
                            <a:schemeClr val="tx1"/>
                          </a:solidFill>
                          <a:effectLst/>
                          <a:latin typeface="+mn-lt"/>
                          <a:ea typeface="+mn-ea"/>
                          <a:cs typeface="+mn-cs"/>
                        </a:rPr>
                        <a:t>The expression is a column or an expression from which you want to retrieve the next value.</a:t>
                      </a:r>
                    </a:p>
                  </a:txBody>
                  <a:tcPr/>
                </a:tc>
                <a:extLst>
                  <a:ext uri="{0D108BD9-81ED-4DB2-BD59-A6C34878D82A}">
                    <a16:rowId xmlns:a16="http://schemas.microsoft.com/office/drawing/2014/main" val="2773083519"/>
                  </a:ext>
                </a:extLst>
              </a:tr>
              <a:tr h="59888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tx1"/>
                          </a:solidFill>
                          <a:effectLst/>
                          <a:latin typeface="+mn-lt"/>
                          <a:ea typeface="+mn-ea"/>
                          <a:cs typeface="+mn-cs"/>
                        </a:rPr>
                        <a:t>offset</a:t>
                      </a:r>
                      <a:endParaRPr lang="en-US" sz="1800" kern="1200" dirty="0">
                        <a:solidFill>
                          <a:schemeClr val="tx1"/>
                        </a:solidFill>
                        <a:effectLst/>
                        <a:latin typeface="+mn-lt"/>
                        <a:ea typeface="+mn-ea"/>
                        <a:cs typeface="+mn-cs"/>
                      </a:endParaRPr>
                    </a:p>
                    <a:p>
                      <a:endParaRPr lang="en-US" sz="1600" dirty="0"/>
                    </a:p>
                  </a:txBody>
                  <a:tcPr/>
                </a:tc>
                <a:tc>
                  <a:txBody>
                    <a:bodyPr/>
                    <a:lstStyle/>
                    <a:p>
                      <a:r>
                        <a:rPr lang="en-US" sz="1600" dirty="0"/>
                        <a:t>The offset specifies the number of rows to look ahead. If you skip it, it defaults to 1, which is the immediate row.</a:t>
                      </a:r>
                    </a:p>
                  </a:txBody>
                  <a:tcPr/>
                </a:tc>
                <a:extLst>
                  <a:ext uri="{0D108BD9-81ED-4DB2-BD59-A6C34878D82A}">
                    <a16:rowId xmlns:a16="http://schemas.microsoft.com/office/drawing/2014/main" val="2014518311"/>
                  </a:ext>
                </a:extLst>
              </a:tr>
              <a:tr h="59888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tx1"/>
                          </a:solidFill>
                          <a:effectLst/>
                          <a:latin typeface="+mn-lt"/>
                          <a:ea typeface="+mn-ea"/>
                          <a:cs typeface="+mn-cs"/>
                        </a:rPr>
                        <a:t>default_value</a:t>
                      </a:r>
                      <a:endParaRPr lang="en-US" sz="1800" kern="1200" dirty="0">
                        <a:solidFill>
                          <a:schemeClr val="tx1"/>
                        </a:solidFill>
                        <a:effectLst/>
                        <a:latin typeface="+mn-lt"/>
                        <a:ea typeface="+mn-ea"/>
                        <a:cs typeface="+mn-cs"/>
                      </a:endParaRPr>
                    </a:p>
                    <a:p>
                      <a:endParaRPr lang="en-US" sz="1600" dirty="0"/>
                    </a:p>
                  </a:txBody>
                  <a:tcPr/>
                </a:tc>
                <a:tc>
                  <a:txBody>
                    <a:bodyPr/>
                    <a:lstStyle/>
                    <a:p>
                      <a:r>
                        <a:rPr lang="en-US" sz="1600" dirty="0"/>
                        <a:t>This is the default value if there is no next row. For example, the last row in the result set (or in a partition) will not have the next row.</a:t>
                      </a:r>
                    </a:p>
                    <a:p>
                      <a:r>
                        <a:rPr lang="en-US" sz="1600" dirty="0"/>
                        <a:t>If you don’t specify the default_value, it’ll default to NULL.</a:t>
                      </a:r>
                    </a:p>
                  </a:txBody>
                  <a:tcPr/>
                </a:tc>
                <a:extLst>
                  <a:ext uri="{0D108BD9-81ED-4DB2-BD59-A6C34878D82A}">
                    <a16:rowId xmlns:a16="http://schemas.microsoft.com/office/drawing/2014/main" val="1838496341"/>
                  </a:ext>
                </a:extLst>
              </a:tr>
            </a:tbl>
          </a:graphicData>
        </a:graphic>
      </p:graphicFrame>
    </p:spTree>
    <p:extLst>
      <p:ext uri="{BB962C8B-B14F-4D97-AF65-F5344CB8AC3E}">
        <p14:creationId xmlns:p14="http://schemas.microsoft.com/office/powerpoint/2010/main" val="19441696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E87658-30B2-6D82-63F6-318EC72C12F0}"/>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688758E-D597-D92D-D70B-65E4B65915F1}"/>
              </a:ext>
            </a:extLst>
          </p:cNvPr>
          <p:cNvSpPr>
            <a:spLocks noGrp="1"/>
          </p:cNvSpPr>
          <p:nvPr>
            <p:ph type="sldNum" sz="quarter" idx="12"/>
          </p:nvPr>
        </p:nvSpPr>
        <p:spPr/>
        <p:txBody>
          <a:bodyPr/>
          <a:lstStyle/>
          <a:p>
            <a:fld id="{713D42A4-E5A2-4AC2-9302-87AAE92CED3E}" type="slidenum">
              <a:rPr lang="en-US" smtClean="0"/>
              <a:t>23</a:t>
            </a:fld>
            <a:endParaRPr lang="en-US"/>
          </a:p>
        </p:txBody>
      </p:sp>
      <p:sp>
        <p:nvSpPr>
          <p:cNvPr id="5" name="Title 1">
            <a:extLst>
              <a:ext uri="{FF2B5EF4-FFF2-40B4-BE49-F238E27FC236}">
                <a16:creationId xmlns:a16="http://schemas.microsoft.com/office/drawing/2014/main" id="{5D7343DF-97A8-9C87-711F-6603C908AAA2}"/>
              </a:ext>
            </a:extLst>
          </p:cNvPr>
          <p:cNvSpPr>
            <a:spLocks noGrp="1"/>
          </p:cNvSpPr>
          <p:nvPr>
            <p:ph type="title"/>
          </p:nvPr>
        </p:nvSpPr>
        <p:spPr>
          <a:xfrm>
            <a:off x="838200" y="365125"/>
            <a:ext cx="10515600" cy="1325563"/>
          </a:xfrm>
        </p:spPr>
        <p:txBody>
          <a:bodyPr>
            <a:normAutofit/>
          </a:bodyPr>
          <a:lstStyle/>
          <a:p>
            <a:r>
              <a:rPr lang="en-US" sz="3800" b="1" dirty="0">
                <a:solidFill>
                  <a:schemeClr val="accent1">
                    <a:lumMod val="60000"/>
                    <a:lumOff val="40000"/>
                  </a:schemeClr>
                </a:solidFill>
              </a:rPr>
              <a:t>LEAD Function</a:t>
            </a:r>
            <a:endParaRPr lang="en-US" sz="3800" dirty="0">
              <a:solidFill>
                <a:schemeClr val="accent1">
                  <a:lumMod val="60000"/>
                  <a:lumOff val="40000"/>
                </a:schemeClr>
              </a:solidFill>
            </a:endParaRPr>
          </a:p>
        </p:txBody>
      </p:sp>
      <p:sp>
        <p:nvSpPr>
          <p:cNvPr id="7" name="Rectangle 3">
            <a:extLst>
              <a:ext uri="{FF2B5EF4-FFF2-40B4-BE49-F238E27FC236}">
                <a16:creationId xmlns:a16="http://schemas.microsoft.com/office/drawing/2014/main" id="{60D8DA76-93D9-2A08-E392-21F78B7B1396}"/>
              </a:ext>
            </a:extLst>
          </p:cNvPr>
          <p:cNvSpPr>
            <a:spLocks noChangeArrowheads="1"/>
          </p:cNvSpPr>
          <p:nvPr/>
        </p:nvSpPr>
        <p:spPr bwMode="auto">
          <a:xfrm>
            <a:off x="824346" y="1431882"/>
            <a:ext cx="10515600" cy="704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07000"/>
              </a:lnSpc>
              <a:spcAft>
                <a:spcPts val="800"/>
              </a:spcAft>
            </a:pPr>
            <a:r>
              <a:rPr kumimoji="0" lang="en-US" altLang="en-US" sz="1600" b="1" i="0" strike="noStrike" cap="none" normalizeH="0" baseline="0" dirty="0">
                <a:ln>
                  <a:noFill/>
                </a:ln>
                <a:effectLst/>
              </a:rPr>
              <a:t>Example 1: </a:t>
            </a:r>
            <a:r>
              <a:rPr lang="en-US" sz="1600" dirty="0">
                <a:effectLst/>
                <a:ea typeface="Calibri" panose="020F0502020204030204" pitchFamily="34" charset="0"/>
                <a:cs typeface="Times New Roman" panose="02020603050405020304" pitchFamily="18" charset="0"/>
              </a:rPr>
              <a:t>The following example uses the </a:t>
            </a:r>
            <a:r>
              <a:rPr lang="en-US" sz="1600" b="1" dirty="0">
                <a:effectLst/>
                <a:ea typeface="Calibri" panose="020F0502020204030204" pitchFamily="34" charset="0"/>
                <a:cs typeface="Times New Roman" panose="02020603050405020304" pitchFamily="18" charset="0"/>
              </a:rPr>
              <a:t>LEAD </a:t>
            </a:r>
            <a:r>
              <a:rPr lang="en-US" sz="1600" b="1" dirty="0"/>
              <a:t>function </a:t>
            </a:r>
            <a:r>
              <a:rPr lang="en-US" sz="1600" dirty="0"/>
              <a:t>to pull the sales of the next row into the current row</a:t>
            </a:r>
            <a:endParaRPr lang="en-US" sz="1600" dirty="0">
              <a:effectLst/>
              <a:ea typeface="Calibri" panose="020F0502020204030204" pitchFamily="34"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endParaRPr>
          </a:p>
        </p:txBody>
      </p:sp>
      <p:sp>
        <p:nvSpPr>
          <p:cNvPr id="9" name="Rectangle 8">
            <a:extLst>
              <a:ext uri="{FF2B5EF4-FFF2-40B4-BE49-F238E27FC236}">
                <a16:creationId xmlns:a16="http://schemas.microsoft.com/office/drawing/2014/main" id="{2AD48EBF-A54B-E633-950F-9C33175FFAFD}"/>
              </a:ext>
            </a:extLst>
          </p:cNvPr>
          <p:cNvSpPr/>
          <p:nvPr/>
        </p:nvSpPr>
        <p:spPr>
          <a:xfrm>
            <a:off x="932874" y="2040779"/>
            <a:ext cx="4867562" cy="3531965"/>
          </a:xfrm>
          <a:prstGeom prst="rect">
            <a:avLst/>
          </a:prstGeom>
          <a:solidFill>
            <a:schemeClr val="bg1">
              <a:lumMod val="95000"/>
            </a:schemeClr>
          </a:solidFill>
          <a:ln>
            <a:solidFill>
              <a:schemeClr val="bg1">
                <a:lumMod val="85000"/>
              </a:schemeClr>
            </a:solidFill>
          </a:ln>
        </p:spPr>
        <p:style>
          <a:lnRef idx="2">
            <a:schemeClr val="accent1">
              <a:shade val="15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7296A58-9CE1-092B-C443-4ABF5141AC93}"/>
              </a:ext>
            </a:extLst>
          </p:cNvPr>
          <p:cNvSpPr txBox="1"/>
          <p:nvPr/>
        </p:nvSpPr>
        <p:spPr>
          <a:xfrm>
            <a:off x="1071413" y="2251284"/>
            <a:ext cx="8876146" cy="2862322"/>
          </a:xfrm>
          <a:prstGeom prst="rect">
            <a:avLst/>
          </a:prstGeom>
          <a:noFill/>
        </p:spPr>
        <p:txBody>
          <a:bodyPr wrap="square" rtlCol="0">
            <a:spAutoFit/>
          </a:bodyPr>
          <a:lstStyle/>
          <a:p>
            <a:r>
              <a:rPr lang="en-US" b="0" dirty="0">
                <a:solidFill>
                  <a:srgbClr val="569CD6"/>
                </a:solidFill>
                <a:effectLst/>
                <a:latin typeface="Consolas" panose="020B0609020204030204" pitchFamily="49" charset="0"/>
              </a:rPr>
              <a:t>SELECT</a:t>
            </a:r>
            <a:r>
              <a:rPr lang="en-US" b="0" dirty="0">
                <a:solidFill>
                  <a:srgbClr val="CCCCCC"/>
                </a:solidFill>
                <a:effectLst/>
                <a:latin typeface="Consolas" panose="020B0609020204030204" pitchFamily="49" charset="0"/>
              </a:rPr>
              <a:t> </a:t>
            </a:r>
          </a:p>
          <a:p>
            <a:r>
              <a:rPr lang="en-US" b="0" dirty="0">
                <a:solidFill>
                  <a:srgbClr val="CCCCCC"/>
                </a:solidFill>
                <a:effectLst/>
                <a:latin typeface="Consolas" panose="020B0609020204030204" pitchFamily="49" charset="0"/>
              </a:rPr>
              <a:t>  </a:t>
            </a:r>
            <a:r>
              <a:rPr lang="en-US" b="0" dirty="0">
                <a:effectLst/>
                <a:latin typeface="Consolas" panose="020B0609020204030204" pitchFamily="49" charset="0"/>
              </a:rPr>
              <a:t>sales_employee, </a:t>
            </a:r>
          </a:p>
          <a:p>
            <a:r>
              <a:rPr lang="en-US" b="0" dirty="0">
                <a:effectLst/>
                <a:latin typeface="Consolas" panose="020B0609020204030204" pitchFamily="49" charset="0"/>
              </a:rPr>
              <a:t>  fiscal_year, </a:t>
            </a:r>
          </a:p>
          <a:p>
            <a:r>
              <a:rPr lang="en-US" b="0" dirty="0">
                <a:effectLst/>
                <a:latin typeface="Consolas" panose="020B0609020204030204" pitchFamily="49" charset="0"/>
              </a:rPr>
              <a:t>  sale, </a:t>
            </a:r>
          </a:p>
          <a:p>
            <a:r>
              <a:rPr lang="en-US" b="0" dirty="0">
                <a:solidFill>
                  <a:srgbClr val="CCCCCC"/>
                </a:solidFill>
                <a:effectLst/>
                <a:latin typeface="Consolas" panose="020B0609020204030204" pitchFamily="49" charset="0"/>
              </a:rPr>
              <a:t>  </a:t>
            </a:r>
            <a:r>
              <a:rPr lang="en-US" b="1" dirty="0">
                <a:solidFill>
                  <a:schemeClr val="accent5">
                    <a:lumMod val="60000"/>
                    <a:lumOff val="40000"/>
                  </a:schemeClr>
                </a:solidFill>
                <a:effectLst/>
                <a:latin typeface="Consolas" panose="020B0609020204030204" pitchFamily="49" charset="0"/>
              </a:rPr>
              <a:t>LEAD(sale) </a:t>
            </a:r>
            <a:r>
              <a:rPr lang="en-US" b="0" dirty="0">
                <a:solidFill>
                  <a:srgbClr val="569CD6"/>
                </a:solidFill>
                <a:effectLst/>
                <a:latin typeface="Consolas" panose="020B0609020204030204" pitchFamily="49" charset="0"/>
              </a:rPr>
              <a:t>OVER</a:t>
            </a:r>
            <a:r>
              <a:rPr lang="en-US" b="0" dirty="0">
                <a:solidFill>
                  <a:srgbClr val="CCCCCC"/>
                </a:solidFill>
                <a:effectLst/>
                <a:latin typeface="Consolas" panose="020B0609020204030204" pitchFamily="49" charset="0"/>
              </a:rPr>
              <a:t> </a:t>
            </a:r>
            <a:r>
              <a:rPr lang="en-US" b="0" dirty="0">
                <a:effectLst/>
                <a:latin typeface="Consolas" panose="020B0609020204030204" pitchFamily="49" charset="0"/>
              </a:rPr>
              <a:t>(</a:t>
            </a:r>
          </a:p>
          <a:p>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PARTITION</a:t>
            </a: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BY</a:t>
            </a:r>
            <a:r>
              <a:rPr lang="en-US" b="0" dirty="0">
                <a:solidFill>
                  <a:srgbClr val="CCCCCC"/>
                </a:solidFill>
                <a:effectLst/>
                <a:latin typeface="Consolas" panose="020B0609020204030204" pitchFamily="49" charset="0"/>
              </a:rPr>
              <a:t> </a:t>
            </a:r>
            <a:r>
              <a:rPr lang="en-US" b="0" dirty="0">
                <a:effectLst/>
                <a:latin typeface="Consolas" panose="020B0609020204030204" pitchFamily="49" charset="0"/>
              </a:rPr>
              <a:t>sales_employee </a:t>
            </a:r>
          </a:p>
          <a:p>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ORDER BY</a:t>
            </a:r>
            <a:r>
              <a:rPr lang="en-US" b="0" dirty="0">
                <a:solidFill>
                  <a:srgbClr val="CCCCCC"/>
                </a:solidFill>
                <a:effectLst/>
                <a:latin typeface="Consolas" panose="020B0609020204030204" pitchFamily="49" charset="0"/>
              </a:rPr>
              <a:t> </a:t>
            </a:r>
            <a:r>
              <a:rPr lang="en-US" b="0" dirty="0">
                <a:effectLst/>
                <a:latin typeface="Consolas" panose="020B0609020204030204" pitchFamily="49" charset="0"/>
              </a:rPr>
              <a:t>fiscal_year</a:t>
            </a:r>
          </a:p>
          <a:p>
            <a:r>
              <a:rPr lang="en-US" b="0" dirty="0">
                <a:solidFill>
                  <a:srgbClr val="CCCCCC"/>
                </a:solidFill>
                <a:effectLst/>
                <a:latin typeface="Consolas" panose="020B0609020204030204" pitchFamily="49" charset="0"/>
              </a:rPr>
              <a:t>  </a:t>
            </a:r>
            <a:r>
              <a:rPr lang="en-US" b="0" dirty="0">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'Nx_Y_sale'</a:t>
            </a:r>
            <a:r>
              <a:rPr lang="en-US" b="0" dirty="0">
                <a:solidFill>
                  <a:srgbClr val="CCCCCC"/>
                </a:solidFill>
                <a:effectLst/>
                <a:latin typeface="Consolas" panose="020B0609020204030204" pitchFamily="49" charset="0"/>
              </a:rPr>
              <a:t> </a:t>
            </a:r>
          </a:p>
          <a:p>
            <a:r>
              <a:rPr lang="en-US" b="0" dirty="0">
                <a:solidFill>
                  <a:srgbClr val="569CD6"/>
                </a:solidFill>
                <a:effectLst/>
                <a:latin typeface="Consolas" panose="020B0609020204030204" pitchFamily="49" charset="0"/>
              </a:rPr>
              <a:t>FROM</a:t>
            </a:r>
            <a:r>
              <a:rPr lang="en-US" b="0" dirty="0">
                <a:solidFill>
                  <a:srgbClr val="CCCCCC"/>
                </a:solidFill>
                <a:effectLst/>
                <a:latin typeface="Consolas" panose="020B0609020204030204" pitchFamily="49" charset="0"/>
              </a:rPr>
              <a:t> </a:t>
            </a:r>
          </a:p>
          <a:p>
            <a:r>
              <a:rPr lang="en-US" b="0" dirty="0">
                <a:solidFill>
                  <a:srgbClr val="CCCCCC"/>
                </a:solidFill>
                <a:effectLst/>
                <a:latin typeface="Consolas" panose="020B0609020204030204" pitchFamily="49" charset="0"/>
              </a:rPr>
              <a:t>  </a:t>
            </a:r>
            <a:r>
              <a:rPr lang="en-US" b="0" dirty="0">
                <a:effectLst/>
                <a:latin typeface="Consolas" panose="020B0609020204030204" pitchFamily="49" charset="0"/>
              </a:rPr>
              <a:t>sales;</a:t>
            </a:r>
          </a:p>
        </p:txBody>
      </p:sp>
      <p:sp>
        <p:nvSpPr>
          <p:cNvPr id="12" name="Rectangle 11">
            <a:extLst>
              <a:ext uri="{FF2B5EF4-FFF2-40B4-BE49-F238E27FC236}">
                <a16:creationId xmlns:a16="http://schemas.microsoft.com/office/drawing/2014/main" id="{1635F69A-0009-14B5-1121-2F36F401220D}"/>
              </a:ext>
            </a:extLst>
          </p:cNvPr>
          <p:cNvSpPr/>
          <p:nvPr/>
        </p:nvSpPr>
        <p:spPr>
          <a:xfrm>
            <a:off x="6567040" y="2003561"/>
            <a:ext cx="4692086" cy="562751"/>
          </a:xfrm>
          <a:prstGeom prst="rect">
            <a:avLst/>
          </a:prstGeom>
          <a:solidFill>
            <a:schemeClr val="accent5">
              <a:lumMod val="40000"/>
              <a:lumOff val="6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Rectangle 12">
            <a:extLst>
              <a:ext uri="{FF2B5EF4-FFF2-40B4-BE49-F238E27FC236}">
                <a16:creationId xmlns:a16="http://schemas.microsoft.com/office/drawing/2014/main" id="{FA2D0448-BC75-9618-FD82-69B9A7184323}"/>
              </a:ext>
            </a:extLst>
          </p:cNvPr>
          <p:cNvSpPr/>
          <p:nvPr/>
        </p:nvSpPr>
        <p:spPr>
          <a:xfrm>
            <a:off x="6567040" y="2634577"/>
            <a:ext cx="4682843" cy="933880"/>
          </a:xfrm>
          <a:prstGeom prst="rect">
            <a:avLst/>
          </a:prstGeom>
          <a:noFill/>
          <a:ln w="190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328029-EB7F-359A-B209-B537C15BC972}"/>
              </a:ext>
            </a:extLst>
          </p:cNvPr>
          <p:cNvSpPr/>
          <p:nvPr/>
        </p:nvSpPr>
        <p:spPr>
          <a:xfrm>
            <a:off x="6571661" y="3636722"/>
            <a:ext cx="4682843" cy="933880"/>
          </a:xfrm>
          <a:prstGeom prst="rect">
            <a:avLst/>
          </a:prstGeom>
          <a:noFill/>
          <a:ln w="190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AC7E9FB-A616-4B7D-BA76-8094F61DED6B}"/>
              </a:ext>
            </a:extLst>
          </p:cNvPr>
          <p:cNvSpPr/>
          <p:nvPr/>
        </p:nvSpPr>
        <p:spPr>
          <a:xfrm>
            <a:off x="6576283" y="4638865"/>
            <a:ext cx="4682843" cy="933880"/>
          </a:xfrm>
          <a:prstGeom prst="rect">
            <a:avLst/>
          </a:prstGeom>
          <a:noFill/>
          <a:ln w="190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6D28B2AE-F7B1-000C-DF2A-13366A4D9D72}"/>
              </a:ext>
            </a:extLst>
          </p:cNvPr>
          <p:cNvSpPr txBox="1"/>
          <p:nvPr/>
        </p:nvSpPr>
        <p:spPr>
          <a:xfrm>
            <a:off x="6613237" y="2086686"/>
            <a:ext cx="4962236" cy="3535648"/>
          </a:xfrm>
          <a:prstGeom prst="rect">
            <a:avLst/>
          </a:prstGeom>
          <a:noFill/>
        </p:spPr>
        <p:txBody>
          <a:bodyPr wrap="square" rtlCol="0">
            <a:spAutoFit/>
          </a:bodyPr>
          <a:lstStyle/>
          <a:p>
            <a:pPr>
              <a:lnSpc>
                <a:spcPct val="120000"/>
              </a:lnSpc>
            </a:pPr>
            <a:r>
              <a:rPr lang="en-US" dirty="0"/>
              <a:t>Employee        FYear             Sale            Nx_Y_sale</a:t>
            </a:r>
          </a:p>
          <a:p>
            <a:pPr>
              <a:lnSpc>
                <a:spcPct val="50000"/>
              </a:lnSpc>
            </a:pPr>
            <a:r>
              <a:rPr lang="en-US" dirty="0"/>
              <a:t> </a:t>
            </a:r>
          </a:p>
          <a:p>
            <a:pPr>
              <a:lnSpc>
                <a:spcPct val="120000"/>
              </a:lnSpc>
            </a:pPr>
            <a:r>
              <a:rPr lang="en-US" dirty="0"/>
              <a:t>Alice                    2016             150.00         100.00              </a:t>
            </a:r>
          </a:p>
          <a:p>
            <a:pPr>
              <a:lnSpc>
                <a:spcPct val="120000"/>
              </a:lnSpc>
            </a:pPr>
            <a:r>
              <a:rPr lang="en-US" dirty="0"/>
              <a:t>Alice                    2017             100.00         200.00              </a:t>
            </a:r>
          </a:p>
          <a:p>
            <a:pPr>
              <a:lnSpc>
                <a:spcPct val="120000"/>
              </a:lnSpc>
            </a:pPr>
            <a:r>
              <a:rPr lang="en-US" dirty="0"/>
              <a:t>Alice                    2018             200.00            NULL              </a:t>
            </a:r>
          </a:p>
          <a:p>
            <a:pPr>
              <a:lnSpc>
                <a:spcPct val="120000"/>
              </a:lnSpc>
            </a:pPr>
            <a:r>
              <a:rPr lang="en-US" dirty="0"/>
              <a:t>Bob                      2016             100.00        150.00              </a:t>
            </a:r>
          </a:p>
          <a:p>
            <a:pPr>
              <a:lnSpc>
                <a:spcPct val="120000"/>
              </a:lnSpc>
            </a:pPr>
            <a:r>
              <a:rPr lang="en-US" dirty="0"/>
              <a:t>Bob                      2017             150.00         200.00           </a:t>
            </a:r>
          </a:p>
          <a:p>
            <a:pPr>
              <a:lnSpc>
                <a:spcPct val="120000"/>
              </a:lnSpc>
            </a:pPr>
            <a:r>
              <a:rPr lang="en-US" dirty="0"/>
              <a:t>Bob                      2018             200.00            NULL          </a:t>
            </a:r>
          </a:p>
          <a:p>
            <a:pPr>
              <a:lnSpc>
                <a:spcPct val="120000"/>
              </a:lnSpc>
            </a:pPr>
            <a:r>
              <a:rPr lang="en-US" dirty="0"/>
              <a:t>John                    2016              200.00         150.00              </a:t>
            </a:r>
          </a:p>
          <a:p>
            <a:pPr>
              <a:lnSpc>
                <a:spcPct val="120000"/>
              </a:lnSpc>
            </a:pPr>
            <a:r>
              <a:rPr lang="en-US" dirty="0"/>
              <a:t>John                    2017              150.00         250.00           </a:t>
            </a:r>
          </a:p>
          <a:p>
            <a:pPr>
              <a:lnSpc>
                <a:spcPct val="120000"/>
              </a:lnSpc>
            </a:pPr>
            <a:r>
              <a:rPr lang="en-US" dirty="0"/>
              <a:t>John                    2018              250.00            NULL            </a:t>
            </a:r>
          </a:p>
        </p:txBody>
      </p:sp>
      <p:cxnSp>
        <p:nvCxnSpPr>
          <p:cNvPr id="11" name="Straight Arrow Connector 10">
            <a:extLst>
              <a:ext uri="{FF2B5EF4-FFF2-40B4-BE49-F238E27FC236}">
                <a16:creationId xmlns:a16="http://schemas.microsoft.com/office/drawing/2014/main" id="{01D0C193-2972-5793-1F54-030A4541EAFD}"/>
              </a:ext>
            </a:extLst>
          </p:cNvPr>
          <p:cNvCxnSpPr/>
          <p:nvPr/>
        </p:nvCxnSpPr>
        <p:spPr>
          <a:xfrm flipH="1">
            <a:off x="9901380" y="2766003"/>
            <a:ext cx="360219" cy="323273"/>
          </a:xfrm>
          <a:prstGeom prst="straightConnector1">
            <a:avLst/>
          </a:prstGeom>
          <a:ln>
            <a:solidFill>
              <a:srgbClr val="FF0000"/>
            </a:solidFill>
            <a:headEnd type="arrow"/>
            <a:tailEnd type="none"/>
          </a:ln>
        </p:spPr>
        <p:style>
          <a:lnRef idx="3">
            <a:schemeClr val="accent2"/>
          </a:lnRef>
          <a:fillRef idx="0">
            <a:schemeClr val="accent2"/>
          </a:fillRef>
          <a:effectRef idx="2">
            <a:schemeClr val="accent2"/>
          </a:effectRef>
          <a:fontRef idx="minor">
            <a:schemeClr val="tx1"/>
          </a:fontRef>
        </p:style>
      </p:cxnSp>
      <p:cxnSp>
        <p:nvCxnSpPr>
          <p:cNvPr id="17" name="Straight Arrow Connector 16">
            <a:extLst>
              <a:ext uri="{FF2B5EF4-FFF2-40B4-BE49-F238E27FC236}">
                <a16:creationId xmlns:a16="http://schemas.microsoft.com/office/drawing/2014/main" id="{40A8EEBC-2A1C-3025-511D-23C235B37239}"/>
              </a:ext>
            </a:extLst>
          </p:cNvPr>
          <p:cNvCxnSpPr/>
          <p:nvPr/>
        </p:nvCxnSpPr>
        <p:spPr>
          <a:xfrm flipH="1">
            <a:off x="9906002" y="3112363"/>
            <a:ext cx="360219" cy="323273"/>
          </a:xfrm>
          <a:prstGeom prst="straightConnector1">
            <a:avLst/>
          </a:prstGeom>
          <a:ln>
            <a:solidFill>
              <a:srgbClr val="FF0000"/>
            </a:solidFill>
            <a:headEnd type="arrow"/>
            <a:tailEnd type="none"/>
          </a:ln>
        </p:spPr>
        <p:style>
          <a:lnRef idx="3">
            <a:schemeClr val="accent2"/>
          </a:lnRef>
          <a:fillRef idx="0">
            <a:schemeClr val="accent2"/>
          </a:fillRef>
          <a:effectRef idx="2">
            <a:schemeClr val="accent2"/>
          </a:effectRef>
          <a:fontRef idx="minor">
            <a:schemeClr val="tx1"/>
          </a:fontRef>
        </p:style>
      </p:cxnSp>
      <p:cxnSp>
        <p:nvCxnSpPr>
          <p:cNvPr id="18" name="Straight Arrow Connector 17">
            <a:extLst>
              <a:ext uri="{FF2B5EF4-FFF2-40B4-BE49-F238E27FC236}">
                <a16:creationId xmlns:a16="http://schemas.microsoft.com/office/drawing/2014/main" id="{0B294ABB-625C-C9EA-E02F-2F0F15A870DD}"/>
              </a:ext>
            </a:extLst>
          </p:cNvPr>
          <p:cNvCxnSpPr/>
          <p:nvPr/>
        </p:nvCxnSpPr>
        <p:spPr>
          <a:xfrm flipH="1">
            <a:off x="9882915" y="3763522"/>
            <a:ext cx="360219" cy="323273"/>
          </a:xfrm>
          <a:prstGeom prst="straightConnector1">
            <a:avLst/>
          </a:prstGeom>
          <a:ln>
            <a:solidFill>
              <a:srgbClr val="FF0000"/>
            </a:solidFill>
            <a:headEnd type="arrow"/>
            <a:tailEnd type="none"/>
          </a:ln>
        </p:spPr>
        <p:style>
          <a:lnRef idx="3">
            <a:schemeClr val="accent2"/>
          </a:lnRef>
          <a:fillRef idx="0">
            <a:schemeClr val="accent2"/>
          </a:fillRef>
          <a:effectRef idx="2">
            <a:schemeClr val="accent2"/>
          </a:effectRef>
          <a:fontRef idx="minor">
            <a:schemeClr val="tx1"/>
          </a:fontRef>
        </p:style>
      </p:cxnSp>
      <p:cxnSp>
        <p:nvCxnSpPr>
          <p:cNvPr id="19" name="Straight Arrow Connector 18">
            <a:extLst>
              <a:ext uri="{FF2B5EF4-FFF2-40B4-BE49-F238E27FC236}">
                <a16:creationId xmlns:a16="http://schemas.microsoft.com/office/drawing/2014/main" id="{51A7E511-D585-73D9-DBD2-DFCDE0CF869B}"/>
              </a:ext>
            </a:extLst>
          </p:cNvPr>
          <p:cNvCxnSpPr/>
          <p:nvPr/>
        </p:nvCxnSpPr>
        <p:spPr>
          <a:xfrm flipH="1">
            <a:off x="9887534" y="4100649"/>
            <a:ext cx="360219" cy="323273"/>
          </a:xfrm>
          <a:prstGeom prst="straightConnector1">
            <a:avLst/>
          </a:prstGeom>
          <a:ln>
            <a:solidFill>
              <a:srgbClr val="FF0000"/>
            </a:solidFill>
            <a:headEnd type="arrow"/>
            <a:tailEnd type="none"/>
          </a:ln>
        </p:spPr>
        <p:style>
          <a:lnRef idx="3">
            <a:schemeClr val="accent2"/>
          </a:lnRef>
          <a:fillRef idx="0">
            <a:schemeClr val="accent2"/>
          </a:fillRef>
          <a:effectRef idx="2">
            <a:schemeClr val="accent2"/>
          </a:effectRef>
          <a:fontRef idx="minor">
            <a:schemeClr val="tx1"/>
          </a:fontRef>
        </p:style>
      </p:cxnSp>
      <p:cxnSp>
        <p:nvCxnSpPr>
          <p:cNvPr id="22" name="Straight Arrow Connector 21">
            <a:extLst>
              <a:ext uri="{FF2B5EF4-FFF2-40B4-BE49-F238E27FC236}">
                <a16:creationId xmlns:a16="http://schemas.microsoft.com/office/drawing/2014/main" id="{D8C993E8-4D6A-3594-EDD0-C8DDF357F675}"/>
              </a:ext>
            </a:extLst>
          </p:cNvPr>
          <p:cNvCxnSpPr/>
          <p:nvPr/>
        </p:nvCxnSpPr>
        <p:spPr>
          <a:xfrm flipH="1">
            <a:off x="9911490" y="4735072"/>
            <a:ext cx="360219" cy="323273"/>
          </a:xfrm>
          <a:prstGeom prst="straightConnector1">
            <a:avLst/>
          </a:prstGeom>
          <a:ln>
            <a:solidFill>
              <a:srgbClr val="FF0000"/>
            </a:solidFill>
            <a:headEnd type="arrow"/>
            <a:tailEnd type="none"/>
          </a:ln>
        </p:spPr>
        <p:style>
          <a:lnRef idx="3">
            <a:schemeClr val="accent2"/>
          </a:lnRef>
          <a:fillRef idx="0">
            <a:schemeClr val="accent2"/>
          </a:fillRef>
          <a:effectRef idx="2">
            <a:schemeClr val="accent2"/>
          </a:effectRef>
          <a:fontRef idx="minor">
            <a:schemeClr val="tx1"/>
          </a:fontRef>
        </p:style>
      </p:cxnSp>
      <p:cxnSp>
        <p:nvCxnSpPr>
          <p:cNvPr id="23" name="Straight Arrow Connector 22">
            <a:extLst>
              <a:ext uri="{FF2B5EF4-FFF2-40B4-BE49-F238E27FC236}">
                <a16:creationId xmlns:a16="http://schemas.microsoft.com/office/drawing/2014/main" id="{8F4B4CA2-4C0A-647E-6472-13403C6E0AA6}"/>
              </a:ext>
            </a:extLst>
          </p:cNvPr>
          <p:cNvCxnSpPr/>
          <p:nvPr/>
        </p:nvCxnSpPr>
        <p:spPr>
          <a:xfrm flipH="1">
            <a:off x="9916109" y="5072199"/>
            <a:ext cx="360219" cy="323273"/>
          </a:xfrm>
          <a:prstGeom prst="straightConnector1">
            <a:avLst/>
          </a:prstGeom>
          <a:ln>
            <a:solidFill>
              <a:srgbClr val="FF0000"/>
            </a:solidFill>
            <a:headEnd type="arrow"/>
            <a:tailEnd type="none"/>
          </a:ln>
        </p:spPr>
        <p:style>
          <a:lnRef idx="3">
            <a:schemeClr val="accent2"/>
          </a:lnRef>
          <a:fillRef idx="0">
            <a:schemeClr val="accent2"/>
          </a:fillRef>
          <a:effectRef idx="2">
            <a:schemeClr val="accent2"/>
          </a:effectRef>
          <a:fontRef idx="minor">
            <a:schemeClr val="tx1"/>
          </a:fontRef>
        </p:style>
      </p:cxnSp>
      <p:sp>
        <p:nvSpPr>
          <p:cNvPr id="24" name="TextBox 23">
            <a:extLst>
              <a:ext uri="{FF2B5EF4-FFF2-40B4-BE49-F238E27FC236}">
                <a16:creationId xmlns:a16="http://schemas.microsoft.com/office/drawing/2014/main" id="{25232E77-F0F8-30CA-DE46-2C07908C08FF}"/>
              </a:ext>
            </a:extLst>
          </p:cNvPr>
          <p:cNvSpPr txBox="1"/>
          <p:nvPr/>
        </p:nvSpPr>
        <p:spPr>
          <a:xfrm>
            <a:off x="824346" y="5806043"/>
            <a:ext cx="3352200" cy="338554"/>
          </a:xfrm>
          <a:prstGeom prst="rect">
            <a:avLst/>
          </a:prstGeom>
          <a:noFill/>
        </p:spPr>
        <p:txBody>
          <a:bodyPr wrap="none" rtlCol="0">
            <a:spAutoFit/>
          </a:bodyPr>
          <a:lstStyle/>
          <a:p>
            <a:r>
              <a:rPr lang="en-US" sz="1600" dirty="0"/>
              <a:t>Note: ‘</a:t>
            </a:r>
            <a:r>
              <a:rPr lang="en-US" sz="1600" b="1" dirty="0"/>
              <a:t>Nx_Y_Sale’ </a:t>
            </a:r>
            <a:r>
              <a:rPr lang="en-US" sz="1600" dirty="0"/>
              <a:t>is </a:t>
            </a:r>
            <a:r>
              <a:rPr lang="en-US" sz="1600" b="1" dirty="0">
                <a:solidFill>
                  <a:schemeClr val="accent5">
                    <a:lumMod val="60000"/>
                    <a:lumOff val="40000"/>
                  </a:schemeClr>
                </a:solidFill>
              </a:rPr>
              <a:t>Next Year Sale</a:t>
            </a:r>
          </a:p>
        </p:txBody>
      </p:sp>
    </p:spTree>
    <p:extLst>
      <p:ext uri="{BB962C8B-B14F-4D97-AF65-F5344CB8AC3E}">
        <p14:creationId xmlns:p14="http://schemas.microsoft.com/office/powerpoint/2010/main" val="40713811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4FA10C-B89A-B322-5486-A36199983DDD}"/>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6F1429-2058-4CB3-2385-08E3F8A1C18D}"/>
              </a:ext>
            </a:extLst>
          </p:cNvPr>
          <p:cNvSpPr>
            <a:spLocks noGrp="1"/>
          </p:cNvSpPr>
          <p:nvPr>
            <p:ph type="sldNum" sz="quarter" idx="12"/>
          </p:nvPr>
        </p:nvSpPr>
        <p:spPr/>
        <p:txBody>
          <a:bodyPr/>
          <a:lstStyle/>
          <a:p>
            <a:fld id="{713D42A4-E5A2-4AC2-9302-87AAE92CED3E}" type="slidenum">
              <a:rPr lang="en-US" smtClean="0"/>
              <a:t>24</a:t>
            </a:fld>
            <a:endParaRPr lang="en-US"/>
          </a:p>
        </p:txBody>
      </p:sp>
      <p:sp>
        <p:nvSpPr>
          <p:cNvPr id="5" name="Title 1">
            <a:extLst>
              <a:ext uri="{FF2B5EF4-FFF2-40B4-BE49-F238E27FC236}">
                <a16:creationId xmlns:a16="http://schemas.microsoft.com/office/drawing/2014/main" id="{CB14D9EE-95DE-F7A0-D3A8-34231CBC06D0}"/>
              </a:ext>
            </a:extLst>
          </p:cNvPr>
          <p:cNvSpPr>
            <a:spLocks noGrp="1"/>
          </p:cNvSpPr>
          <p:nvPr>
            <p:ph type="title"/>
          </p:nvPr>
        </p:nvSpPr>
        <p:spPr>
          <a:xfrm>
            <a:off x="838200" y="365125"/>
            <a:ext cx="10515600" cy="1325563"/>
          </a:xfrm>
        </p:spPr>
        <p:txBody>
          <a:bodyPr>
            <a:normAutofit/>
          </a:bodyPr>
          <a:lstStyle/>
          <a:p>
            <a:r>
              <a:rPr lang="en-US" sz="3800" b="1" dirty="0">
                <a:solidFill>
                  <a:schemeClr val="accent1">
                    <a:lumMod val="60000"/>
                    <a:lumOff val="40000"/>
                  </a:schemeClr>
                </a:solidFill>
              </a:rPr>
              <a:t>FIRST_VALUE Function</a:t>
            </a:r>
            <a:endParaRPr lang="en-US" sz="3800" dirty="0">
              <a:solidFill>
                <a:schemeClr val="accent1">
                  <a:lumMod val="60000"/>
                  <a:lumOff val="40000"/>
                </a:schemeClr>
              </a:solidFill>
            </a:endParaRPr>
          </a:p>
        </p:txBody>
      </p:sp>
      <p:sp>
        <p:nvSpPr>
          <p:cNvPr id="6" name="TextBox 5">
            <a:extLst>
              <a:ext uri="{FF2B5EF4-FFF2-40B4-BE49-F238E27FC236}">
                <a16:creationId xmlns:a16="http://schemas.microsoft.com/office/drawing/2014/main" id="{E2558BC8-66BB-CC34-0EDC-4A9BACD1C6DC}"/>
              </a:ext>
            </a:extLst>
          </p:cNvPr>
          <p:cNvSpPr txBox="1"/>
          <p:nvPr/>
        </p:nvSpPr>
        <p:spPr>
          <a:xfrm>
            <a:off x="960582" y="1948873"/>
            <a:ext cx="10732654" cy="720436"/>
          </a:xfrm>
          <a:prstGeom prst="rect">
            <a:avLst/>
          </a:prstGeom>
          <a:noFill/>
        </p:spPr>
        <p:txBody>
          <a:bodyPr wrap="square" rtlCol="0">
            <a:spAutoFit/>
          </a:bodyPr>
          <a:lstStyle/>
          <a:p>
            <a:endParaRPr lang="en-US" dirty="0"/>
          </a:p>
        </p:txBody>
      </p:sp>
      <p:sp>
        <p:nvSpPr>
          <p:cNvPr id="7" name="Rectangle 3">
            <a:extLst>
              <a:ext uri="{FF2B5EF4-FFF2-40B4-BE49-F238E27FC236}">
                <a16:creationId xmlns:a16="http://schemas.microsoft.com/office/drawing/2014/main" id="{1026A03A-D596-349F-A610-9AD956AA48AC}"/>
              </a:ext>
            </a:extLst>
          </p:cNvPr>
          <p:cNvSpPr>
            <a:spLocks noChangeArrowheads="1"/>
          </p:cNvSpPr>
          <p:nvPr/>
        </p:nvSpPr>
        <p:spPr bwMode="auto">
          <a:xfrm>
            <a:off x="824346" y="1399453"/>
            <a:ext cx="10515600" cy="674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a:lnSpc>
                <a:spcPct val="107000"/>
              </a:lnSpc>
              <a:spcBef>
                <a:spcPts val="0"/>
              </a:spcBef>
              <a:spcAft>
                <a:spcPts val="800"/>
              </a:spcAft>
            </a:pPr>
            <a:r>
              <a:rPr kumimoji="0" lang="en-US" altLang="en-US" sz="1600" b="0" i="0" strike="noStrike" cap="none" normalizeH="0" baseline="0" dirty="0">
                <a:ln>
                  <a:noFill/>
                </a:ln>
                <a:effectLst/>
              </a:rPr>
              <a:t>The </a:t>
            </a:r>
            <a:r>
              <a:rPr lang="en-US" altLang="en-US" sz="1600" b="1" dirty="0"/>
              <a:t>FIRST_VALUE</a:t>
            </a:r>
            <a:r>
              <a:rPr kumimoji="0" lang="en-US" altLang="en-US" sz="1600" b="1" i="0" strike="noStrike" cap="none" normalizeH="0" baseline="0" dirty="0">
                <a:ln>
                  <a:noFill/>
                </a:ln>
                <a:effectLst/>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is a </a:t>
            </a:r>
            <a:r>
              <a:rPr lang="en-US" sz="1800" u="sng" dirty="0">
                <a:effectLst/>
                <a:latin typeface="Calibri" panose="020F0502020204030204" pitchFamily="34" charset="0"/>
                <a:ea typeface="Calibri" panose="020F0502020204030204" pitchFamily="34" charset="0"/>
                <a:cs typeface="Times New Roman" panose="02020603050405020304" pitchFamily="18" charset="0"/>
              </a:rPr>
              <a:t>window function</a:t>
            </a:r>
            <a:r>
              <a:rPr lang="en-US" sz="1800" dirty="0">
                <a:effectLst/>
                <a:latin typeface="Calibri" panose="020F0502020204030204" pitchFamily="34" charset="0"/>
                <a:ea typeface="Calibri" panose="020F0502020204030204" pitchFamily="34" charset="0"/>
                <a:cs typeface="Times New Roman" panose="02020603050405020304" pitchFamily="18" charset="0"/>
              </a:rPr>
              <a:t> that allows you to select the first row of a window frame, partition, or result set.</a:t>
            </a:r>
            <a:endParaRPr kumimoji="0" lang="en-US" altLang="en-US" sz="1600" b="0" i="0" u="none" strike="noStrike" cap="none" normalizeH="0" baseline="0" dirty="0">
              <a:ln>
                <a:noFill/>
              </a:ln>
              <a:solidFill>
                <a:schemeClr val="tx1"/>
              </a:solidFill>
              <a:effectLst/>
            </a:endParaRPr>
          </a:p>
        </p:txBody>
      </p:sp>
      <p:sp>
        <p:nvSpPr>
          <p:cNvPr id="9" name="Rectangle 8">
            <a:extLst>
              <a:ext uri="{FF2B5EF4-FFF2-40B4-BE49-F238E27FC236}">
                <a16:creationId xmlns:a16="http://schemas.microsoft.com/office/drawing/2014/main" id="{6D546F7A-E8E9-E7CD-099A-7E45302064E3}"/>
              </a:ext>
            </a:extLst>
          </p:cNvPr>
          <p:cNvSpPr/>
          <p:nvPr/>
        </p:nvSpPr>
        <p:spPr>
          <a:xfrm>
            <a:off x="932874" y="2145555"/>
            <a:ext cx="10298544" cy="1879428"/>
          </a:xfrm>
          <a:prstGeom prst="rect">
            <a:avLst/>
          </a:prstGeom>
          <a:solidFill>
            <a:schemeClr val="bg1">
              <a:lumMod val="95000"/>
            </a:schemeClr>
          </a:solidFill>
          <a:ln>
            <a:solidFill>
              <a:schemeClr val="bg1">
                <a:lumMod val="85000"/>
              </a:schemeClr>
            </a:solidFill>
          </a:ln>
        </p:spPr>
        <p:style>
          <a:lnRef idx="2">
            <a:schemeClr val="accent1">
              <a:shade val="15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CE7F649D-FCF2-F493-8CC3-1546D45DA30F}"/>
              </a:ext>
            </a:extLst>
          </p:cNvPr>
          <p:cNvSpPr txBox="1"/>
          <p:nvPr/>
        </p:nvSpPr>
        <p:spPr>
          <a:xfrm>
            <a:off x="1062177" y="2161231"/>
            <a:ext cx="8876146" cy="1855829"/>
          </a:xfrm>
          <a:prstGeom prst="rect">
            <a:avLst/>
          </a:prstGeom>
          <a:noFill/>
        </p:spPr>
        <p:txBody>
          <a:bodyPr wrap="square" rtlCol="0">
            <a:spAutoFit/>
          </a:bodyPr>
          <a:lstStyle/>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a:solidFill>
                  <a:schemeClr val="accent5">
                    <a:lumMod val="60000"/>
                    <a:lumOff val="40000"/>
                  </a:schemeClr>
                </a:solidFill>
                <a:latin typeface="Consolas" panose="020B0609020204030204" pitchFamily="49" charset="0"/>
                <a:ea typeface="Times New Roman" panose="02020603050405020304" pitchFamily="18" charset="0"/>
                <a:cs typeface="Times New Roman" panose="02020603050405020304" pitchFamily="18" charset="0"/>
              </a:rPr>
              <a:t>FIRST_VALUE</a:t>
            </a:r>
            <a:r>
              <a:rPr lang="en-US" sz="1800" b="1" dirty="0">
                <a:solidFill>
                  <a:schemeClr val="accent5">
                    <a:lumMod val="60000"/>
                    <a:lumOff val="40000"/>
                  </a:schemeClr>
                </a:solidFill>
                <a:effectLst/>
                <a:latin typeface="Consolas" panose="020B0609020204030204" pitchFamily="49" charset="0"/>
                <a:ea typeface="Times New Roman" panose="02020603050405020304" pitchFamily="18" charset="0"/>
                <a:cs typeface="Times New Roman" panose="02020603050405020304" pitchFamily="18" charset="0"/>
              </a:rPr>
              <a:t>(expression) </a:t>
            </a:r>
            <a:endParaRPr lang="en-US" sz="1800" b="1" dirty="0">
              <a:solidFill>
                <a:schemeClr val="accent5">
                  <a:lumMod val="60000"/>
                  <a:lumOff val="40000"/>
                </a:schemeClr>
              </a:solidFill>
              <a:effectLst/>
              <a:latin typeface="Consolas" panose="020B0609020204030204" pitchFamily="49"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nsolas" panose="020B0609020204030204" pitchFamily="49" charset="0"/>
                <a:ea typeface="Times New Roman" panose="02020603050405020304" pitchFamily="18" charset="0"/>
                <a:cs typeface="Times New Roman" panose="02020603050405020304" pitchFamily="18" charset="0"/>
              </a:rPr>
              <a:t>OVER (</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nsolas" panose="020B0609020204030204" pitchFamily="49" charset="0"/>
                <a:ea typeface="Times New Roman" panose="02020603050405020304" pitchFamily="18" charset="0"/>
                <a:cs typeface="Times New Roman" panose="02020603050405020304" pitchFamily="18" charset="0"/>
              </a:rPr>
              <a:t>    [partition_clause]</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dirty="0">
                <a:latin typeface="Consolas" panose="020B0609020204030204" pitchFamily="49" charset="0"/>
                <a:ea typeface="Times New Roman" panose="02020603050405020304" pitchFamily="18" charset="0"/>
                <a:cs typeface="Times New Roman" panose="02020603050405020304" pitchFamily="18" charset="0"/>
              </a:rPr>
              <a:t>order</a:t>
            </a:r>
            <a:r>
              <a:rPr lang="en-US" sz="1800" dirty="0">
                <a:effectLst/>
                <a:latin typeface="Consolas" panose="020B0609020204030204" pitchFamily="49" charset="0"/>
                <a:ea typeface="Times New Roman" panose="02020603050405020304" pitchFamily="18" charset="0"/>
                <a:cs typeface="Times New Roman" panose="02020603050405020304" pitchFamily="18" charset="0"/>
              </a:rPr>
              <a:t>_clause]</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a:t>
            </a:r>
            <a:r>
              <a:rPr lang="en-US" sz="1800" dirty="0">
                <a:effectLst/>
                <a:latin typeface="Consolas" panose="020B0609020204030204" pitchFamily="49" charset="0"/>
                <a:ea typeface="Times New Roman" panose="02020603050405020304" pitchFamily="18" charset="0"/>
                <a:cs typeface="Times New Roman" panose="02020603050405020304" pitchFamily="18" charset="0"/>
              </a:rPr>
              <a:t>[frame_clause]</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nsolas" panose="020B0609020204030204" pitchFamily="49" charset="0"/>
                <a:ea typeface="Times New Roman" panose="02020603050405020304" pitchFamily="18" charset="0"/>
                <a:cs typeface="Times New Roman" panose="02020603050405020304" pitchFamily="18" charset="0"/>
              </a:rPr>
              <a:t>)</a:t>
            </a: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DCF3098B-4B64-D955-1491-638276124307}"/>
              </a:ext>
            </a:extLst>
          </p:cNvPr>
          <p:cNvGraphicFramePr>
            <a:graphicFrameLocks noGrp="1"/>
          </p:cNvGraphicFramePr>
          <p:nvPr>
            <p:extLst>
              <p:ext uri="{D42A27DB-BD31-4B8C-83A1-F6EECF244321}">
                <p14:modId xmlns:p14="http://schemas.microsoft.com/office/powerpoint/2010/main" val="1401145771"/>
              </p:ext>
            </p:extLst>
          </p:nvPr>
        </p:nvGraphicFramePr>
        <p:xfrm>
          <a:off x="932873" y="4225008"/>
          <a:ext cx="10298544" cy="2031442"/>
        </p:xfrm>
        <a:graphic>
          <a:graphicData uri="http://schemas.openxmlformats.org/drawingml/2006/table">
            <a:tbl>
              <a:tblPr firstRow="1" bandRow="1">
                <a:tableStyleId>{5FD0F851-EC5A-4D38-B0AD-8093EC10F338}</a:tableStyleId>
              </a:tblPr>
              <a:tblGrid>
                <a:gridCol w="2170545">
                  <a:extLst>
                    <a:ext uri="{9D8B030D-6E8A-4147-A177-3AD203B41FA5}">
                      <a16:colId xmlns:a16="http://schemas.microsoft.com/office/drawing/2014/main" val="2468540274"/>
                    </a:ext>
                  </a:extLst>
                </a:gridCol>
                <a:gridCol w="8127999">
                  <a:extLst>
                    <a:ext uri="{9D8B030D-6E8A-4147-A177-3AD203B41FA5}">
                      <a16:colId xmlns:a16="http://schemas.microsoft.com/office/drawing/2014/main" val="2346020874"/>
                    </a:ext>
                  </a:extLst>
                </a:gridCol>
              </a:tblGrid>
              <a:tr h="59888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tx1"/>
                          </a:solidFill>
                          <a:effectLst/>
                          <a:latin typeface="+mn-lt"/>
                          <a:ea typeface="+mn-ea"/>
                          <a:cs typeface="+mn-cs"/>
                        </a:rPr>
                        <a:t>expression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t>The FIRST_VALUE() function returns the value of the expression from the first row of the window frame.</a:t>
                      </a:r>
                      <a:endParaRPr lang="en-US" sz="1600" b="0" kern="1200" dirty="0">
                        <a:solidFill>
                          <a:schemeClr val="tx1"/>
                        </a:solidFill>
                        <a:effectLst/>
                        <a:latin typeface="+mn-lt"/>
                        <a:ea typeface="+mn-ea"/>
                        <a:cs typeface="+mn-cs"/>
                      </a:endParaRPr>
                    </a:p>
                  </a:txBody>
                  <a:tcPr/>
                </a:tc>
                <a:extLst>
                  <a:ext uri="{0D108BD9-81ED-4DB2-BD59-A6C34878D82A}">
                    <a16:rowId xmlns:a16="http://schemas.microsoft.com/office/drawing/2014/main" val="2773083519"/>
                  </a:ext>
                </a:extLst>
              </a:tr>
              <a:tr h="59888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tx1"/>
                          </a:solidFill>
                          <a:effectLst/>
                          <a:latin typeface="+mn-lt"/>
                          <a:ea typeface="+mn-ea"/>
                          <a:cs typeface="+mn-cs"/>
                        </a:rPr>
                        <a:t>partition_clause</a:t>
                      </a:r>
                      <a:endParaRPr lang="en-US" sz="1800" kern="1200" dirty="0">
                        <a:solidFill>
                          <a:schemeClr val="tx1"/>
                        </a:solidFill>
                        <a:effectLst/>
                        <a:latin typeface="+mn-lt"/>
                        <a:ea typeface="+mn-ea"/>
                        <a:cs typeface="+mn-cs"/>
                      </a:endParaRPr>
                    </a:p>
                    <a:p>
                      <a:endParaRPr lang="en-US" sz="1600" dirty="0"/>
                    </a:p>
                  </a:txBody>
                  <a:tcPr/>
                </a:tc>
                <a:tc>
                  <a:txBody>
                    <a:bodyPr/>
                    <a:lstStyle/>
                    <a:p>
                      <a:r>
                        <a:rPr lang="en-US" sz="1600" dirty="0"/>
                        <a:t>The partition_clause clause divides the rows of the result sets into partitions to which the function applies independently. &lt; </a:t>
                      </a:r>
                      <a:r>
                        <a:rPr lang="en-US" sz="1600" i="1" dirty="0"/>
                        <a:t>PARTITION BY expr1, expr2, ...&gt;</a:t>
                      </a:r>
                    </a:p>
                  </a:txBody>
                  <a:tcPr/>
                </a:tc>
                <a:extLst>
                  <a:ext uri="{0D108BD9-81ED-4DB2-BD59-A6C34878D82A}">
                    <a16:rowId xmlns:a16="http://schemas.microsoft.com/office/drawing/2014/main" val="2014518311"/>
                  </a:ext>
                </a:extLst>
              </a:tr>
              <a:tr h="59888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tx1"/>
                          </a:solidFill>
                          <a:effectLst/>
                          <a:latin typeface="+mn-lt"/>
                          <a:ea typeface="+mn-ea"/>
                          <a:cs typeface="+mn-cs"/>
                        </a:rPr>
                        <a:t>order_clause</a:t>
                      </a:r>
                      <a:endParaRPr lang="en-US" sz="1800" kern="1200" dirty="0">
                        <a:solidFill>
                          <a:schemeClr val="tx1"/>
                        </a:solidFill>
                        <a:effectLst/>
                        <a:latin typeface="+mn-lt"/>
                        <a:ea typeface="+mn-ea"/>
                        <a:cs typeface="+mn-cs"/>
                      </a:endParaRPr>
                    </a:p>
                    <a:p>
                      <a:endParaRPr lang="en-US" sz="1600" dirty="0"/>
                    </a:p>
                  </a:txBody>
                  <a:tcPr/>
                </a:tc>
                <a:tc>
                  <a:txBody>
                    <a:bodyPr/>
                    <a:lstStyle/>
                    <a:p>
                      <a:r>
                        <a:rPr lang="en-US" sz="1600" dirty="0"/>
                        <a:t>The order_clause clause specifies the logical order of rows in each partition on which the FIRST_VALUE() function operates. </a:t>
                      </a:r>
                    </a:p>
                    <a:p>
                      <a:r>
                        <a:rPr lang="en-US" sz="1600" i="1" dirty="0"/>
                        <a:t>ORDER BY expr1 [ASC|DESC], expr2 [ASC|DESC], ...</a:t>
                      </a:r>
                    </a:p>
                  </a:txBody>
                  <a:tcPr/>
                </a:tc>
                <a:extLst>
                  <a:ext uri="{0D108BD9-81ED-4DB2-BD59-A6C34878D82A}">
                    <a16:rowId xmlns:a16="http://schemas.microsoft.com/office/drawing/2014/main" val="1838496341"/>
                  </a:ext>
                </a:extLst>
              </a:tr>
            </a:tbl>
          </a:graphicData>
        </a:graphic>
      </p:graphicFrame>
    </p:spTree>
    <p:extLst>
      <p:ext uri="{BB962C8B-B14F-4D97-AF65-F5344CB8AC3E}">
        <p14:creationId xmlns:p14="http://schemas.microsoft.com/office/powerpoint/2010/main" val="27777834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53020A-BCD2-A826-B3F2-7E3583552D62}"/>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F916E2A-C22C-B166-F5E6-39BD65738C65}"/>
              </a:ext>
            </a:extLst>
          </p:cNvPr>
          <p:cNvSpPr>
            <a:spLocks noGrp="1"/>
          </p:cNvSpPr>
          <p:nvPr>
            <p:ph type="sldNum" sz="quarter" idx="12"/>
          </p:nvPr>
        </p:nvSpPr>
        <p:spPr/>
        <p:txBody>
          <a:bodyPr/>
          <a:lstStyle/>
          <a:p>
            <a:fld id="{713D42A4-E5A2-4AC2-9302-87AAE92CED3E}" type="slidenum">
              <a:rPr lang="en-US" smtClean="0"/>
              <a:t>25</a:t>
            </a:fld>
            <a:endParaRPr lang="en-US" dirty="0"/>
          </a:p>
        </p:txBody>
      </p:sp>
      <p:sp>
        <p:nvSpPr>
          <p:cNvPr id="5" name="Title 1">
            <a:extLst>
              <a:ext uri="{FF2B5EF4-FFF2-40B4-BE49-F238E27FC236}">
                <a16:creationId xmlns:a16="http://schemas.microsoft.com/office/drawing/2014/main" id="{0A87D06F-83BD-0385-C01E-EC70AB436848}"/>
              </a:ext>
            </a:extLst>
          </p:cNvPr>
          <p:cNvSpPr>
            <a:spLocks noGrp="1"/>
          </p:cNvSpPr>
          <p:nvPr>
            <p:ph type="title"/>
          </p:nvPr>
        </p:nvSpPr>
        <p:spPr>
          <a:xfrm>
            <a:off x="838200" y="365125"/>
            <a:ext cx="10515600" cy="1325563"/>
          </a:xfrm>
        </p:spPr>
        <p:txBody>
          <a:bodyPr>
            <a:normAutofit/>
          </a:bodyPr>
          <a:lstStyle/>
          <a:p>
            <a:r>
              <a:rPr lang="en-US" sz="3800" b="1" dirty="0">
                <a:solidFill>
                  <a:schemeClr val="accent1">
                    <a:lumMod val="60000"/>
                    <a:lumOff val="40000"/>
                  </a:schemeClr>
                </a:solidFill>
              </a:rPr>
              <a:t>FIRST_VALUE Function</a:t>
            </a:r>
            <a:endParaRPr lang="en-US" sz="3800" dirty="0">
              <a:solidFill>
                <a:schemeClr val="accent1">
                  <a:lumMod val="60000"/>
                  <a:lumOff val="40000"/>
                </a:schemeClr>
              </a:solidFill>
            </a:endParaRPr>
          </a:p>
        </p:txBody>
      </p:sp>
      <p:sp>
        <p:nvSpPr>
          <p:cNvPr id="7" name="Rectangle 3">
            <a:extLst>
              <a:ext uri="{FF2B5EF4-FFF2-40B4-BE49-F238E27FC236}">
                <a16:creationId xmlns:a16="http://schemas.microsoft.com/office/drawing/2014/main" id="{B785E554-502F-1DD6-C640-39874A7A13E4}"/>
              </a:ext>
            </a:extLst>
          </p:cNvPr>
          <p:cNvSpPr>
            <a:spLocks noChangeArrowheads="1"/>
          </p:cNvSpPr>
          <p:nvPr/>
        </p:nvSpPr>
        <p:spPr bwMode="auto">
          <a:xfrm>
            <a:off x="824346" y="1431882"/>
            <a:ext cx="10515600" cy="704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07000"/>
              </a:lnSpc>
              <a:spcAft>
                <a:spcPts val="800"/>
              </a:spcAft>
            </a:pPr>
            <a:r>
              <a:rPr kumimoji="0" lang="en-US" altLang="en-US" sz="1600" b="1" i="0" strike="noStrike" cap="none" normalizeH="0" baseline="0" dirty="0">
                <a:ln>
                  <a:noFill/>
                </a:ln>
                <a:effectLst/>
              </a:rPr>
              <a:t>Example 1: </a:t>
            </a:r>
            <a:r>
              <a:rPr lang="en-US" sz="1600" dirty="0">
                <a:effectLst/>
                <a:ea typeface="Calibri" panose="020F0502020204030204" pitchFamily="34" charset="0"/>
                <a:cs typeface="Times New Roman" panose="02020603050405020304" pitchFamily="18" charset="0"/>
              </a:rPr>
              <a:t>The following example uses the </a:t>
            </a:r>
            <a:r>
              <a:rPr lang="en-US" sz="1600" b="1" dirty="0">
                <a:effectLst/>
                <a:ea typeface="Calibri" panose="020F0502020204030204" pitchFamily="34" charset="0"/>
                <a:cs typeface="Times New Roman" panose="02020603050405020304" pitchFamily="18" charset="0"/>
              </a:rPr>
              <a:t>FIRST_VALUE </a:t>
            </a:r>
            <a:r>
              <a:rPr lang="en-US" sz="1600" b="1" dirty="0"/>
              <a:t>function </a:t>
            </a:r>
            <a:r>
              <a:rPr lang="en-US" sz="1600" dirty="0"/>
              <a:t>with partition!</a:t>
            </a:r>
            <a:endParaRPr lang="en-US" sz="1600" dirty="0">
              <a:effectLst/>
              <a:ea typeface="Calibri" panose="020F0502020204030204" pitchFamily="34"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endParaRPr>
          </a:p>
        </p:txBody>
      </p:sp>
      <p:sp>
        <p:nvSpPr>
          <p:cNvPr id="9" name="Rectangle 8">
            <a:extLst>
              <a:ext uri="{FF2B5EF4-FFF2-40B4-BE49-F238E27FC236}">
                <a16:creationId xmlns:a16="http://schemas.microsoft.com/office/drawing/2014/main" id="{2C8E8F1D-0DD2-C57C-BA84-D8A0F98DDE81}"/>
              </a:ext>
            </a:extLst>
          </p:cNvPr>
          <p:cNvSpPr/>
          <p:nvPr/>
        </p:nvSpPr>
        <p:spPr>
          <a:xfrm>
            <a:off x="932874" y="2040779"/>
            <a:ext cx="4867562" cy="3531965"/>
          </a:xfrm>
          <a:prstGeom prst="rect">
            <a:avLst/>
          </a:prstGeom>
          <a:solidFill>
            <a:schemeClr val="bg1">
              <a:lumMod val="95000"/>
            </a:schemeClr>
          </a:solidFill>
          <a:ln>
            <a:solidFill>
              <a:schemeClr val="bg1">
                <a:lumMod val="85000"/>
              </a:schemeClr>
            </a:solidFill>
          </a:ln>
        </p:spPr>
        <p:style>
          <a:lnRef idx="2">
            <a:schemeClr val="accent1">
              <a:shade val="15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6816453-5B38-248F-DBC1-6B41CDA8936A}"/>
              </a:ext>
            </a:extLst>
          </p:cNvPr>
          <p:cNvSpPr txBox="1"/>
          <p:nvPr/>
        </p:nvSpPr>
        <p:spPr>
          <a:xfrm>
            <a:off x="1071413" y="2251284"/>
            <a:ext cx="8876146" cy="2862322"/>
          </a:xfrm>
          <a:prstGeom prst="rect">
            <a:avLst/>
          </a:prstGeom>
          <a:noFill/>
        </p:spPr>
        <p:txBody>
          <a:bodyPr wrap="square" rtlCol="0">
            <a:spAutoFit/>
          </a:bodyPr>
          <a:lstStyle/>
          <a:p>
            <a:r>
              <a:rPr lang="en-US" b="0" dirty="0">
                <a:solidFill>
                  <a:srgbClr val="569CD6"/>
                </a:solidFill>
                <a:effectLst/>
                <a:latin typeface="Consolas" panose="020B0609020204030204" pitchFamily="49" charset="0"/>
              </a:rPr>
              <a:t>SELECT</a:t>
            </a:r>
            <a:r>
              <a:rPr lang="en-US" b="0" dirty="0">
                <a:solidFill>
                  <a:srgbClr val="CCCCCC"/>
                </a:solidFill>
                <a:effectLst/>
                <a:latin typeface="Consolas" panose="020B0609020204030204" pitchFamily="49" charset="0"/>
              </a:rPr>
              <a:t> </a:t>
            </a:r>
          </a:p>
          <a:p>
            <a:r>
              <a:rPr lang="en-US" b="0" dirty="0">
                <a:solidFill>
                  <a:srgbClr val="CCCCCC"/>
                </a:solidFill>
                <a:effectLst/>
                <a:latin typeface="Consolas" panose="020B0609020204030204" pitchFamily="49" charset="0"/>
              </a:rPr>
              <a:t>  </a:t>
            </a:r>
            <a:r>
              <a:rPr lang="en-US" b="0" dirty="0">
                <a:effectLst/>
                <a:latin typeface="Consolas" panose="020B0609020204030204" pitchFamily="49" charset="0"/>
              </a:rPr>
              <a:t>sales_employee, </a:t>
            </a:r>
          </a:p>
          <a:p>
            <a:r>
              <a:rPr lang="en-US" b="0" dirty="0">
                <a:effectLst/>
                <a:latin typeface="Consolas" panose="020B0609020204030204" pitchFamily="49" charset="0"/>
              </a:rPr>
              <a:t>  fiscal_year, </a:t>
            </a:r>
          </a:p>
          <a:p>
            <a:r>
              <a:rPr lang="en-US" b="0" dirty="0">
                <a:effectLst/>
                <a:latin typeface="Consolas" panose="020B0609020204030204" pitchFamily="49" charset="0"/>
              </a:rPr>
              <a:t>  sale, </a:t>
            </a:r>
          </a:p>
          <a:p>
            <a:r>
              <a:rPr lang="en-US" b="0" dirty="0">
                <a:solidFill>
                  <a:srgbClr val="CCCCCC"/>
                </a:solidFill>
                <a:effectLst/>
                <a:latin typeface="Consolas" panose="020B0609020204030204" pitchFamily="49" charset="0"/>
              </a:rPr>
              <a:t>  </a:t>
            </a:r>
            <a:r>
              <a:rPr lang="en-US" b="1" dirty="0">
                <a:solidFill>
                  <a:schemeClr val="accent5">
                    <a:lumMod val="60000"/>
                    <a:lumOff val="40000"/>
                  </a:schemeClr>
                </a:solidFill>
                <a:latin typeface="Consolas" panose="020B0609020204030204" pitchFamily="49" charset="0"/>
              </a:rPr>
              <a:t>FIRST_VALUE</a:t>
            </a:r>
            <a:r>
              <a:rPr lang="en-US" b="1" dirty="0">
                <a:solidFill>
                  <a:schemeClr val="accent5">
                    <a:lumMod val="60000"/>
                    <a:lumOff val="40000"/>
                  </a:schemeClr>
                </a:solidFill>
                <a:effectLst/>
                <a:latin typeface="Consolas" panose="020B0609020204030204" pitchFamily="49" charset="0"/>
              </a:rPr>
              <a:t>(sales_employee) </a:t>
            </a:r>
            <a:r>
              <a:rPr lang="en-US" b="0" dirty="0">
                <a:solidFill>
                  <a:srgbClr val="569CD6"/>
                </a:solidFill>
                <a:effectLst/>
                <a:latin typeface="Consolas" panose="020B0609020204030204" pitchFamily="49" charset="0"/>
              </a:rPr>
              <a:t>OVER</a:t>
            </a:r>
            <a:r>
              <a:rPr lang="en-US" b="0" dirty="0">
                <a:solidFill>
                  <a:srgbClr val="CCCCCC"/>
                </a:solidFill>
                <a:effectLst/>
                <a:latin typeface="Consolas" panose="020B0609020204030204" pitchFamily="49" charset="0"/>
              </a:rPr>
              <a:t> </a:t>
            </a:r>
            <a:r>
              <a:rPr lang="en-US" b="0" dirty="0">
                <a:effectLst/>
                <a:latin typeface="Consolas" panose="020B0609020204030204" pitchFamily="49" charset="0"/>
              </a:rPr>
              <a:t>(</a:t>
            </a:r>
          </a:p>
          <a:p>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PARTITION</a:t>
            </a: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BY</a:t>
            </a:r>
            <a:r>
              <a:rPr lang="en-US" b="0" dirty="0">
                <a:solidFill>
                  <a:srgbClr val="CCCCCC"/>
                </a:solidFill>
                <a:effectLst/>
                <a:latin typeface="Consolas" panose="020B0609020204030204" pitchFamily="49" charset="0"/>
              </a:rPr>
              <a:t> </a:t>
            </a:r>
            <a:r>
              <a:rPr lang="en-US" dirty="0">
                <a:latin typeface="Consolas" panose="020B0609020204030204" pitchFamily="49" charset="0"/>
              </a:rPr>
              <a:t>fiscal_year</a:t>
            </a:r>
            <a:endParaRPr lang="en-US" b="0" dirty="0">
              <a:effectLst/>
              <a:latin typeface="Consolas" panose="020B0609020204030204" pitchFamily="49" charset="0"/>
            </a:endParaRPr>
          </a:p>
          <a:p>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ORDER BY</a:t>
            </a:r>
            <a:r>
              <a:rPr lang="en-US" b="0" dirty="0">
                <a:solidFill>
                  <a:srgbClr val="CCCCCC"/>
                </a:solidFill>
                <a:effectLst/>
                <a:latin typeface="Consolas" panose="020B0609020204030204" pitchFamily="49" charset="0"/>
              </a:rPr>
              <a:t> </a:t>
            </a:r>
            <a:r>
              <a:rPr lang="en-US" b="0" dirty="0">
                <a:effectLst/>
                <a:latin typeface="Consolas" panose="020B0609020204030204" pitchFamily="49" charset="0"/>
              </a:rPr>
              <a:t>sales_employee</a:t>
            </a:r>
          </a:p>
          <a:p>
            <a:r>
              <a:rPr lang="en-US" b="0" dirty="0">
                <a:solidFill>
                  <a:srgbClr val="CCCCCC"/>
                </a:solidFill>
                <a:effectLst/>
                <a:latin typeface="Consolas" panose="020B0609020204030204" pitchFamily="49" charset="0"/>
              </a:rPr>
              <a:t>  </a:t>
            </a:r>
            <a:r>
              <a:rPr lang="en-US" b="0" dirty="0">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a:t>
            </a:r>
            <a:r>
              <a:rPr lang="en-US" dirty="0">
                <a:solidFill>
                  <a:srgbClr val="CE9178"/>
                </a:solidFill>
                <a:latin typeface="Consolas" panose="020B0609020204030204" pitchFamily="49" charset="0"/>
              </a:rPr>
              <a:t>min</a:t>
            </a:r>
            <a:r>
              <a:rPr lang="en-US" b="0" dirty="0">
                <a:solidFill>
                  <a:srgbClr val="CE9178"/>
                </a:solidFill>
                <a:effectLst/>
                <a:latin typeface="Consolas" panose="020B0609020204030204" pitchFamily="49" charset="0"/>
              </a:rPr>
              <a:t>_sale'</a:t>
            </a:r>
            <a:r>
              <a:rPr lang="en-US" b="0" dirty="0">
                <a:solidFill>
                  <a:srgbClr val="CCCCCC"/>
                </a:solidFill>
                <a:effectLst/>
                <a:latin typeface="Consolas" panose="020B0609020204030204" pitchFamily="49" charset="0"/>
              </a:rPr>
              <a:t> </a:t>
            </a:r>
          </a:p>
          <a:p>
            <a:r>
              <a:rPr lang="en-US" b="0" dirty="0">
                <a:solidFill>
                  <a:srgbClr val="569CD6"/>
                </a:solidFill>
                <a:effectLst/>
                <a:latin typeface="Consolas" panose="020B0609020204030204" pitchFamily="49" charset="0"/>
              </a:rPr>
              <a:t>FROM</a:t>
            </a:r>
            <a:r>
              <a:rPr lang="en-US" b="0" dirty="0">
                <a:solidFill>
                  <a:srgbClr val="CCCCCC"/>
                </a:solidFill>
                <a:effectLst/>
                <a:latin typeface="Consolas" panose="020B0609020204030204" pitchFamily="49" charset="0"/>
              </a:rPr>
              <a:t> </a:t>
            </a:r>
          </a:p>
          <a:p>
            <a:r>
              <a:rPr lang="en-US" b="0" dirty="0">
                <a:solidFill>
                  <a:srgbClr val="CCCCCC"/>
                </a:solidFill>
                <a:effectLst/>
                <a:latin typeface="Consolas" panose="020B0609020204030204" pitchFamily="49" charset="0"/>
              </a:rPr>
              <a:t>  </a:t>
            </a:r>
            <a:r>
              <a:rPr lang="en-US" b="0" dirty="0">
                <a:effectLst/>
                <a:latin typeface="Consolas" panose="020B0609020204030204" pitchFamily="49" charset="0"/>
              </a:rPr>
              <a:t>sales;</a:t>
            </a:r>
          </a:p>
        </p:txBody>
      </p:sp>
      <p:sp>
        <p:nvSpPr>
          <p:cNvPr id="12" name="Rectangle 11">
            <a:extLst>
              <a:ext uri="{FF2B5EF4-FFF2-40B4-BE49-F238E27FC236}">
                <a16:creationId xmlns:a16="http://schemas.microsoft.com/office/drawing/2014/main" id="{C7407E3F-00B3-E5FD-51C1-B0537C3F4C65}"/>
              </a:ext>
            </a:extLst>
          </p:cNvPr>
          <p:cNvSpPr/>
          <p:nvPr/>
        </p:nvSpPr>
        <p:spPr>
          <a:xfrm>
            <a:off x="6567040" y="2003561"/>
            <a:ext cx="4692086" cy="562751"/>
          </a:xfrm>
          <a:prstGeom prst="rect">
            <a:avLst/>
          </a:prstGeom>
          <a:solidFill>
            <a:schemeClr val="accent5">
              <a:lumMod val="40000"/>
              <a:lumOff val="6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Rectangle 12">
            <a:extLst>
              <a:ext uri="{FF2B5EF4-FFF2-40B4-BE49-F238E27FC236}">
                <a16:creationId xmlns:a16="http://schemas.microsoft.com/office/drawing/2014/main" id="{CEDC7C16-2F8A-6989-8278-B5ACED39B3F3}"/>
              </a:ext>
            </a:extLst>
          </p:cNvPr>
          <p:cNvSpPr/>
          <p:nvPr/>
        </p:nvSpPr>
        <p:spPr>
          <a:xfrm>
            <a:off x="6567040" y="2634577"/>
            <a:ext cx="4682843" cy="933880"/>
          </a:xfrm>
          <a:prstGeom prst="rect">
            <a:avLst/>
          </a:prstGeom>
          <a:noFill/>
          <a:ln w="190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6468BDA-CCA8-DC7F-5BD9-9F9CA7A3B025}"/>
              </a:ext>
            </a:extLst>
          </p:cNvPr>
          <p:cNvSpPr/>
          <p:nvPr/>
        </p:nvSpPr>
        <p:spPr>
          <a:xfrm>
            <a:off x="6571661" y="3636722"/>
            <a:ext cx="4682843" cy="933880"/>
          </a:xfrm>
          <a:prstGeom prst="rect">
            <a:avLst/>
          </a:prstGeom>
          <a:noFill/>
          <a:ln w="190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7CD898B-AFFB-FB29-AC1C-EC9B26D20DA1}"/>
              </a:ext>
            </a:extLst>
          </p:cNvPr>
          <p:cNvSpPr/>
          <p:nvPr/>
        </p:nvSpPr>
        <p:spPr>
          <a:xfrm>
            <a:off x="6576283" y="4638865"/>
            <a:ext cx="4682843" cy="933880"/>
          </a:xfrm>
          <a:prstGeom prst="rect">
            <a:avLst/>
          </a:prstGeom>
          <a:noFill/>
          <a:ln w="190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17AF9969-B573-C1D7-2CA4-D984F133AAC2}"/>
              </a:ext>
            </a:extLst>
          </p:cNvPr>
          <p:cNvSpPr txBox="1"/>
          <p:nvPr/>
        </p:nvSpPr>
        <p:spPr>
          <a:xfrm>
            <a:off x="824346" y="5806043"/>
            <a:ext cx="11044947" cy="338554"/>
          </a:xfrm>
          <a:prstGeom prst="rect">
            <a:avLst/>
          </a:prstGeom>
          <a:noFill/>
        </p:spPr>
        <p:txBody>
          <a:bodyPr wrap="none" rtlCol="0">
            <a:spAutoFit/>
          </a:bodyPr>
          <a:lstStyle/>
          <a:p>
            <a:r>
              <a:rPr lang="en-US" sz="1600" b="1" dirty="0"/>
              <a:t>Note: </a:t>
            </a:r>
            <a:r>
              <a:rPr lang="en-US" sz="1600" dirty="0"/>
              <a:t>As a minimum value for each partition, we can see Alice. How can we prove it? Let’s concat Employee name with sale!</a:t>
            </a:r>
            <a:endParaRPr lang="en-US" sz="1600" b="1" dirty="0">
              <a:solidFill>
                <a:schemeClr val="accent5">
                  <a:lumMod val="60000"/>
                  <a:lumOff val="40000"/>
                </a:schemeClr>
              </a:solidFill>
            </a:endParaRPr>
          </a:p>
        </p:txBody>
      </p:sp>
      <p:cxnSp>
        <p:nvCxnSpPr>
          <p:cNvPr id="3" name="Straight Arrow Connector 2">
            <a:extLst>
              <a:ext uri="{FF2B5EF4-FFF2-40B4-BE49-F238E27FC236}">
                <a16:creationId xmlns:a16="http://schemas.microsoft.com/office/drawing/2014/main" id="{1A7D9041-844B-0437-BD06-00948A39EB3E}"/>
              </a:ext>
            </a:extLst>
          </p:cNvPr>
          <p:cNvCxnSpPr/>
          <p:nvPr/>
        </p:nvCxnSpPr>
        <p:spPr>
          <a:xfrm>
            <a:off x="6753225" y="2771775"/>
            <a:ext cx="3457575" cy="0"/>
          </a:xfrm>
          <a:prstGeom prst="straightConnector1">
            <a:avLst/>
          </a:prstGeom>
          <a:ln>
            <a:solidFill>
              <a:srgbClr val="FFFF00"/>
            </a:solidFill>
            <a:tailEnd type="triangle"/>
          </a:ln>
        </p:spPr>
        <p:style>
          <a:lnRef idx="3">
            <a:schemeClr val="accent1"/>
          </a:lnRef>
          <a:fillRef idx="0">
            <a:schemeClr val="accent1"/>
          </a:fillRef>
          <a:effectRef idx="2">
            <a:schemeClr val="accent1"/>
          </a:effectRef>
          <a:fontRef idx="minor">
            <a:schemeClr val="tx1"/>
          </a:fontRef>
        </p:style>
      </p:cxnSp>
      <p:cxnSp>
        <p:nvCxnSpPr>
          <p:cNvPr id="6" name="Straight Arrow Connector 5">
            <a:extLst>
              <a:ext uri="{FF2B5EF4-FFF2-40B4-BE49-F238E27FC236}">
                <a16:creationId xmlns:a16="http://schemas.microsoft.com/office/drawing/2014/main" id="{C720B0BB-AB92-E623-9DD4-270A3CE4A409}"/>
              </a:ext>
            </a:extLst>
          </p:cNvPr>
          <p:cNvCxnSpPr/>
          <p:nvPr/>
        </p:nvCxnSpPr>
        <p:spPr>
          <a:xfrm>
            <a:off x="6762750" y="3771900"/>
            <a:ext cx="3457575" cy="0"/>
          </a:xfrm>
          <a:prstGeom prst="straightConnector1">
            <a:avLst/>
          </a:prstGeom>
          <a:ln>
            <a:solidFill>
              <a:srgbClr val="FFFF00"/>
            </a:solidFill>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a:extLst>
              <a:ext uri="{FF2B5EF4-FFF2-40B4-BE49-F238E27FC236}">
                <a16:creationId xmlns:a16="http://schemas.microsoft.com/office/drawing/2014/main" id="{13630092-8D40-BECE-4D70-7C26F6F9DEE4}"/>
              </a:ext>
            </a:extLst>
          </p:cNvPr>
          <p:cNvCxnSpPr/>
          <p:nvPr/>
        </p:nvCxnSpPr>
        <p:spPr>
          <a:xfrm>
            <a:off x="6743700" y="4743450"/>
            <a:ext cx="3457575" cy="0"/>
          </a:xfrm>
          <a:prstGeom prst="straightConnector1">
            <a:avLst/>
          </a:prstGeom>
          <a:ln>
            <a:solidFill>
              <a:srgbClr val="FFFF00"/>
            </a:solidFill>
            <a:tailEnd type="triangle"/>
          </a:ln>
        </p:spPr>
        <p:style>
          <a:lnRef idx="3">
            <a:schemeClr val="accent1"/>
          </a:lnRef>
          <a:fillRef idx="0">
            <a:schemeClr val="accent1"/>
          </a:fillRef>
          <a:effectRef idx="2">
            <a:schemeClr val="accent1"/>
          </a:effectRef>
          <a:fontRef idx="minor">
            <a:schemeClr val="tx1"/>
          </a:fontRef>
        </p:style>
      </p:cxnSp>
      <p:sp>
        <p:nvSpPr>
          <p:cNvPr id="16" name="TextBox 15">
            <a:extLst>
              <a:ext uri="{FF2B5EF4-FFF2-40B4-BE49-F238E27FC236}">
                <a16:creationId xmlns:a16="http://schemas.microsoft.com/office/drawing/2014/main" id="{D6ABA9B6-7829-886B-300F-0DA79AFE4961}"/>
              </a:ext>
            </a:extLst>
          </p:cNvPr>
          <p:cNvSpPr txBox="1"/>
          <p:nvPr/>
        </p:nvSpPr>
        <p:spPr>
          <a:xfrm>
            <a:off x="6613237" y="2086686"/>
            <a:ext cx="4962236" cy="3535648"/>
          </a:xfrm>
          <a:prstGeom prst="rect">
            <a:avLst/>
          </a:prstGeom>
          <a:noFill/>
        </p:spPr>
        <p:txBody>
          <a:bodyPr wrap="square" rtlCol="0">
            <a:spAutoFit/>
          </a:bodyPr>
          <a:lstStyle/>
          <a:p>
            <a:pPr>
              <a:lnSpc>
                <a:spcPct val="120000"/>
              </a:lnSpc>
            </a:pPr>
            <a:r>
              <a:rPr lang="en-US" dirty="0"/>
              <a:t>Employee        FYear             Sale            min_sale</a:t>
            </a:r>
          </a:p>
          <a:p>
            <a:pPr>
              <a:lnSpc>
                <a:spcPct val="50000"/>
              </a:lnSpc>
            </a:pPr>
            <a:r>
              <a:rPr lang="en-US" dirty="0"/>
              <a:t> </a:t>
            </a:r>
          </a:p>
          <a:p>
            <a:pPr>
              <a:lnSpc>
                <a:spcPct val="120000"/>
              </a:lnSpc>
            </a:pPr>
            <a:r>
              <a:rPr lang="en-US" dirty="0"/>
              <a:t>Alice                   2016             150.00         Alice              </a:t>
            </a:r>
          </a:p>
          <a:p>
            <a:pPr>
              <a:lnSpc>
                <a:spcPct val="120000"/>
              </a:lnSpc>
            </a:pPr>
            <a:r>
              <a:rPr lang="en-US" dirty="0"/>
              <a:t>Bob                     2016             100.00         Alice              </a:t>
            </a:r>
          </a:p>
          <a:p>
            <a:pPr>
              <a:lnSpc>
                <a:spcPct val="120000"/>
              </a:lnSpc>
            </a:pPr>
            <a:r>
              <a:rPr lang="en-US" dirty="0"/>
              <a:t>John                    2016             200.00         Alice              </a:t>
            </a:r>
          </a:p>
          <a:p>
            <a:pPr>
              <a:lnSpc>
                <a:spcPct val="120000"/>
              </a:lnSpc>
            </a:pPr>
            <a:r>
              <a:rPr lang="en-US" dirty="0"/>
              <a:t>Alice                   2017             100.00         Alice              </a:t>
            </a:r>
          </a:p>
          <a:p>
            <a:pPr>
              <a:lnSpc>
                <a:spcPct val="120000"/>
              </a:lnSpc>
            </a:pPr>
            <a:r>
              <a:rPr lang="en-US" dirty="0"/>
              <a:t>Bob                     2017             150.00         Alice           </a:t>
            </a:r>
          </a:p>
          <a:p>
            <a:pPr>
              <a:lnSpc>
                <a:spcPct val="120000"/>
              </a:lnSpc>
            </a:pPr>
            <a:r>
              <a:rPr lang="en-US" dirty="0"/>
              <a:t>John                    2017             150.00         Alice          </a:t>
            </a:r>
          </a:p>
          <a:p>
            <a:pPr>
              <a:lnSpc>
                <a:spcPct val="120000"/>
              </a:lnSpc>
            </a:pPr>
            <a:r>
              <a:rPr lang="en-US" dirty="0"/>
              <a:t>Alice                   2018              200.00        Alice              </a:t>
            </a:r>
          </a:p>
          <a:p>
            <a:pPr>
              <a:lnSpc>
                <a:spcPct val="120000"/>
              </a:lnSpc>
            </a:pPr>
            <a:r>
              <a:rPr lang="en-US" dirty="0"/>
              <a:t>Bob                     2018              200.00        Alice           </a:t>
            </a:r>
          </a:p>
          <a:p>
            <a:pPr>
              <a:lnSpc>
                <a:spcPct val="120000"/>
              </a:lnSpc>
            </a:pPr>
            <a:r>
              <a:rPr lang="en-US" dirty="0"/>
              <a:t>John                    2018              250.00        Alice            </a:t>
            </a:r>
          </a:p>
        </p:txBody>
      </p:sp>
    </p:spTree>
    <p:extLst>
      <p:ext uri="{BB962C8B-B14F-4D97-AF65-F5344CB8AC3E}">
        <p14:creationId xmlns:p14="http://schemas.microsoft.com/office/powerpoint/2010/main" val="3645029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4BFA13-FA9A-0EB0-CAAB-82F3BAD5D992}"/>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B1538A3E-52AD-E5BE-49C3-AD8061445076}"/>
              </a:ext>
            </a:extLst>
          </p:cNvPr>
          <p:cNvSpPr/>
          <p:nvPr/>
        </p:nvSpPr>
        <p:spPr>
          <a:xfrm>
            <a:off x="932874" y="1850280"/>
            <a:ext cx="10298544" cy="1659772"/>
          </a:xfrm>
          <a:prstGeom prst="rect">
            <a:avLst/>
          </a:prstGeom>
          <a:solidFill>
            <a:schemeClr val="bg1">
              <a:lumMod val="95000"/>
            </a:schemeClr>
          </a:solidFill>
          <a:ln>
            <a:solidFill>
              <a:schemeClr val="bg1">
                <a:lumMod val="85000"/>
              </a:schemeClr>
            </a:solidFill>
          </a:ln>
        </p:spPr>
        <p:style>
          <a:lnRef idx="2">
            <a:schemeClr val="accent1">
              <a:shade val="15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E3AB22-D6AB-0FD2-4770-45765C481A76}"/>
              </a:ext>
            </a:extLst>
          </p:cNvPr>
          <p:cNvSpPr>
            <a:spLocks noGrp="1"/>
          </p:cNvSpPr>
          <p:nvPr>
            <p:ph type="title"/>
          </p:nvPr>
        </p:nvSpPr>
        <p:spPr/>
        <p:txBody>
          <a:bodyPr/>
          <a:lstStyle/>
          <a:p>
            <a:r>
              <a:rPr lang="en-US" b="1" dirty="0"/>
              <a:t>Class assignment - 3</a:t>
            </a:r>
          </a:p>
        </p:txBody>
      </p:sp>
      <p:sp>
        <p:nvSpPr>
          <p:cNvPr id="4" name="Slide Number Placeholder 3">
            <a:extLst>
              <a:ext uri="{FF2B5EF4-FFF2-40B4-BE49-F238E27FC236}">
                <a16:creationId xmlns:a16="http://schemas.microsoft.com/office/drawing/2014/main" id="{F130321C-DE4E-12D1-A162-970D9142789E}"/>
              </a:ext>
            </a:extLst>
          </p:cNvPr>
          <p:cNvSpPr>
            <a:spLocks noGrp="1"/>
          </p:cNvSpPr>
          <p:nvPr>
            <p:ph type="sldNum" sz="quarter" idx="12"/>
          </p:nvPr>
        </p:nvSpPr>
        <p:spPr/>
        <p:txBody>
          <a:bodyPr/>
          <a:lstStyle/>
          <a:p>
            <a:fld id="{713D42A4-E5A2-4AC2-9302-87AAE92CED3E}" type="slidenum">
              <a:rPr lang="en-US" smtClean="0"/>
              <a:t>26</a:t>
            </a:fld>
            <a:endParaRPr lang="en-US"/>
          </a:p>
        </p:txBody>
      </p:sp>
      <p:sp>
        <p:nvSpPr>
          <p:cNvPr id="5" name="Rectangle 3">
            <a:extLst>
              <a:ext uri="{FF2B5EF4-FFF2-40B4-BE49-F238E27FC236}">
                <a16:creationId xmlns:a16="http://schemas.microsoft.com/office/drawing/2014/main" id="{1F937CB0-46D4-F661-F47F-DBA13DA34547}"/>
              </a:ext>
            </a:extLst>
          </p:cNvPr>
          <p:cNvSpPr>
            <a:spLocks noChangeArrowheads="1"/>
          </p:cNvSpPr>
          <p:nvPr/>
        </p:nvSpPr>
        <p:spPr bwMode="auto">
          <a:xfrm>
            <a:off x="1181533" y="2040158"/>
            <a:ext cx="9801225" cy="27776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ct val="107000"/>
              </a:lnSpc>
              <a:spcAft>
                <a:spcPts val="800"/>
              </a:spcAft>
            </a:pPr>
            <a:r>
              <a:rPr lang="en-US" sz="2800" i="1" dirty="0">
                <a:ea typeface="Times New Roman" panose="02020603050405020304" pitchFamily="18" charset="0"/>
              </a:rPr>
              <a:t>Using </a:t>
            </a:r>
            <a:r>
              <a:rPr lang="en-US" sz="2800" b="1" i="1" dirty="0">
                <a:ea typeface="Times New Roman" panose="02020603050405020304" pitchFamily="18" charset="0"/>
              </a:rPr>
              <a:t>partition by</a:t>
            </a:r>
            <a:r>
              <a:rPr lang="en-US" sz="2800" i="1" dirty="0">
                <a:ea typeface="Times New Roman" panose="02020603050405020304" pitchFamily="18" charset="0"/>
              </a:rPr>
              <a:t> fiscal_year, display </a:t>
            </a:r>
            <a:r>
              <a:rPr lang="en-US" sz="2800" b="1" i="1" dirty="0">
                <a:ea typeface="Times New Roman" panose="02020603050405020304" pitchFamily="18" charset="0"/>
              </a:rPr>
              <a:t>min sale </a:t>
            </a:r>
            <a:r>
              <a:rPr lang="en-US" sz="2800" i="1" dirty="0">
                <a:ea typeface="Times New Roman" panose="02020603050405020304" pitchFamily="18" charset="0"/>
              </a:rPr>
              <a:t>alongside with </a:t>
            </a:r>
          </a:p>
          <a:p>
            <a:pPr algn="just">
              <a:lnSpc>
                <a:spcPct val="107000"/>
              </a:lnSpc>
              <a:spcAft>
                <a:spcPts val="800"/>
              </a:spcAft>
            </a:pPr>
            <a:r>
              <a:rPr lang="en-US" sz="2800" i="1" dirty="0">
                <a:ea typeface="Times New Roman" panose="02020603050405020304" pitchFamily="18" charset="0"/>
              </a:rPr>
              <a:t>e</a:t>
            </a:r>
            <a:r>
              <a:rPr lang="en-US" sz="2800" b="0" i="1" dirty="0">
                <a:effectLst/>
                <a:ea typeface="Times New Roman" panose="02020603050405020304" pitchFamily="18" charset="0"/>
              </a:rPr>
              <a:t>mployee name and </a:t>
            </a:r>
            <a:r>
              <a:rPr lang="en-US" sz="2800" b="1" i="1" dirty="0">
                <a:effectLst/>
                <a:ea typeface="Times New Roman" panose="02020603050405020304" pitchFamily="18" charset="0"/>
              </a:rPr>
              <a:t>max sale </a:t>
            </a:r>
            <a:r>
              <a:rPr lang="en-US" sz="2800" b="0" i="1" dirty="0">
                <a:effectLst/>
                <a:ea typeface="Times New Roman" panose="02020603050405020304" pitchFamily="18" charset="0"/>
              </a:rPr>
              <a:t>alongside with employee name.</a:t>
            </a:r>
          </a:p>
          <a:p>
            <a:pPr algn="just">
              <a:lnSpc>
                <a:spcPct val="107000"/>
              </a:lnSpc>
              <a:spcAft>
                <a:spcPts val="800"/>
              </a:spcAft>
            </a:pPr>
            <a:endParaRPr lang="en-US" sz="2800" dirty="0">
              <a:ea typeface="Calibri" panose="020F0502020204030204" pitchFamily="34" charset="0"/>
              <a:cs typeface="Times New Roman" panose="02020603050405020304" pitchFamily="18" charset="0"/>
            </a:endParaRPr>
          </a:p>
          <a:p>
            <a:pPr algn="just">
              <a:lnSpc>
                <a:spcPct val="107000"/>
              </a:lnSpc>
              <a:spcAft>
                <a:spcPts val="800"/>
              </a:spcAft>
            </a:pPr>
            <a:r>
              <a:rPr lang="en-US" sz="2800" b="1" dirty="0">
                <a:solidFill>
                  <a:schemeClr val="accent5">
                    <a:lumMod val="60000"/>
                    <a:lumOff val="40000"/>
                  </a:schemeClr>
                </a:solidFill>
                <a:effectLst/>
                <a:ea typeface="Calibri" panose="020F0502020204030204" pitchFamily="34" charset="0"/>
                <a:cs typeface="Times New Roman" panose="02020603050405020304" pitchFamily="18" charset="0"/>
              </a:rPr>
              <a:t>Hint: </a:t>
            </a:r>
            <a:r>
              <a:rPr lang="en-US" sz="2800" dirty="0">
                <a:effectLst/>
                <a:ea typeface="Calibri" panose="020F0502020204030204" pitchFamily="34" charset="0"/>
                <a:cs typeface="Times New Roman" panose="02020603050405020304" pitchFamily="18" charset="0"/>
              </a:rPr>
              <a:t>You can use 2 </a:t>
            </a:r>
            <a:r>
              <a:rPr lang="en-US" sz="2800" dirty="0">
                <a:solidFill>
                  <a:schemeClr val="accent5">
                    <a:lumMod val="60000"/>
                    <a:lumOff val="40000"/>
                  </a:schemeClr>
                </a:solidFill>
                <a:effectLst/>
                <a:ea typeface="Calibri" panose="020F0502020204030204" pitchFamily="34" charset="0"/>
                <a:cs typeface="Times New Roman" panose="02020603050405020304" pitchFamily="18" charset="0"/>
              </a:rPr>
              <a:t>window </a:t>
            </a:r>
            <a:r>
              <a:rPr lang="en-US" sz="2800" dirty="0">
                <a:effectLst/>
                <a:ea typeface="Calibri" panose="020F0502020204030204" pitchFamily="34" charset="0"/>
                <a:cs typeface="Times New Roman" panose="02020603050405020304" pitchFamily="18" charset="0"/>
              </a:rPr>
              <a:t>functions…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947592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436A4A6A-8FCA-E9E4-E8FB-8B37EA680DDF}"/>
              </a:ext>
            </a:extLst>
          </p:cNvPr>
          <p:cNvSpPr/>
          <p:nvPr/>
        </p:nvSpPr>
        <p:spPr>
          <a:xfrm>
            <a:off x="812800" y="2385288"/>
            <a:ext cx="6031345" cy="2929577"/>
          </a:xfrm>
          <a:prstGeom prst="rect">
            <a:avLst/>
          </a:prstGeom>
          <a:solidFill>
            <a:schemeClr val="bg1">
              <a:lumMod val="95000"/>
            </a:schemeClr>
          </a:solidFill>
          <a:ln>
            <a:solidFill>
              <a:schemeClr val="bg1">
                <a:lumMod val="85000"/>
              </a:schemeClr>
            </a:solidFill>
          </a:ln>
        </p:spPr>
        <p:style>
          <a:lnRef idx="2">
            <a:schemeClr val="accent1">
              <a:shade val="15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83376CC-7DFD-1D3B-AE86-93D28F13DBD8}"/>
              </a:ext>
            </a:extLst>
          </p:cNvPr>
          <p:cNvSpPr txBox="1"/>
          <p:nvPr/>
        </p:nvSpPr>
        <p:spPr>
          <a:xfrm>
            <a:off x="812800" y="1209959"/>
            <a:ext cx="10529455" cy="923330"/>
          </a:xfrm>
          <a:prstGeom prst="rect">
            <a:avLst/>
          </a:prstGeom>
          <a:noFill/>
        </p:spPr>
        <p:txBody>
          <a:bodyPr wrap="square" rtlCol="0">
            <a:spAutoFit/>
          </a:bodyPr>
          <a:lstStyle/>
          <a:p>
            <a:r>
              <a:rPr kumimoji="0" lang="en-US" altLang="en-US" sz="1800" b="0" i="0" u="none" strike="noStrike" cap="none" normalizeH="0" baseline="0" dirty="0">
                <a:ln>
                  <a:noFill/>
                </a:ln>
                <a:solidFill>
                  <a:schemeClr val="tx1"/>
                </a:solidFill>
                <a:effectLst/>
              </a:rPr>
              <a:t>Like the aggregate functions with the </a:t>
            </a:r>
            <a:r>
              <a:rPr kumimoji="0" lang="en-US" altLang="en-US" sz="1800" b="1" i="0" u="none" strike="noStrike" cap="none" normalizeH="0" baseline="0" dirty="0">
                <a:ln>
                  <a:noFill/>
                </a:ln>
                <a:solidFill>
                  <a:schemeClr val="accent5">
                    <a:lumMod val="60000"/>
                    <a:lumOff val="40000"/>
                  </a:schemeClr>
                </a:solidFill>
                <a:effectLst/>
              </a:rPr>
              <a:t>GROUP BY </a:t>
            </a:r>
            <a:r>
              <a:rPr kumimoji="0" lang="en-US" altLang="en-US" sz="1800" b="0" i="0" u="none" strike="noStrike" cap="none" normalizeH="0" baseline="0" dirty="0">
                <a:ln>
                  <a:noFill/>
                </a:ln>
                <a:solidFill>
                  <a:schemeClr val="tx1"/>
                </a:solidFill>
                <a:effectLst/>
              </a:rPr>
              <a:t>clause, </a:t>
            </a:r>
            <a:r>
              <a:rPr kumimoji="0" lang="en-US" altLang="en-US" sz="1800" b="1" i="0" u="none" strike="noStrike" cap="none" normalizeH="0" baseline="0" dirty="0">
                <a:ln>
                  <a:noFill/>
                </a:ln>
                <a:solidFill>
                  <a:schemeClr val="accent5">
                    <a:lumMod val="60000"/>
                    <a:lumOff val="40000"/>
                  </a:schemeClr>
                </a:solidFill>
                <a:effectLst/>
              </a:rPr>
              <a:t>WINDOW Functions </a:t>
            </a:r>
            <a:r>
              <a:rPr kumimoji="0" lang="en-US" altLang="en-US" sz="1800" b="0" i="0" u="none" strike="noStrike" cap="none" normalizeH="0" baseline="0" dirty="0">
                <a:ln>
                  <a:noFill/>
                </a:ln>
                <a:solidFill>
                  <a:schemeClr val="tx1"/>
                </a:solidFill>
                <a:effectLst/>
              </a:rPr>
              <a:t>also operate on a subset of rows, but they do not reduce the number of rows returned by the query. </a:t>
            </a:r>
          </a:p>
          <a:p>
            <a:endParaRPr lang="en-US" dirty="0"/>
          </a:p>
        </p:txBody>
      </p:sp>
      <p:sp>
        <p:nvSpPr>
          <p:cNvPr id="15" name="Rectangle 3">
            <a:extLst>
              <a:ext uri="{FF2B5EF4-FFF2-40B4-BE49-F238E27FC236}">
                <a16:creationId xmlns:a16="http://schemas.microsoft.com/office/drawing/2014/main" id="{330E10BA-9B26-768E-F136-C44DE3EF36C5}"/>
              </a:ext>
            </a:extLst>
          </p:cNvPr>
          <p:cNvSpPr>
            <a:spLocks noChangeArrowheads="1"/>
          </p:cNvSpPr>
          <p:nvPr/>
        </p:nvSpPr>
        <p:spPr bwMode="auto">
          <a:xfrm>
            <a:off x="960579" y="2708853"/>
            <a:ext cx="7573819"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2">
                    <a:lumMod val="50000"/>
                    <a:lumOff val="50000"/>
                  </a:schemeClr>
                </a:solidFill>
                <a:effectLst/>
                <a:latin typeface="Consolas" panose="020B0609020204030204" pitchFamily="49" charset="0"/>
              </a:rPr>
              <a:t>SELECT</a:t>
            </a:r>
            <a:r>
              <a:rPr kumimoji="0" lang="en-US" altLang="en-US" b="0" i="0" u="none" strike="noStrike" cap="none" normalizeH="0" baseline="0" dirty="0">
                <a:ln>
                  <a:noFill/>
                </a:ln>
                <a:solidFill>
                  <a:schemeClr val="tx1"/>
                </a:solidFill>
                <a:effectLst/>
                <a:latin typeface="Consolas" panose="020B0609020204030204" pitchFamily="49" charset="0"/>
              </a:rPr>
              <a:t> fiscal_year, sales_employee,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onsolas" panose="020B0609020204030204" pitchFamily="49" charset="0"/>
              </a:rPr>
              <a:t>   sale,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onsolas" panose="020B0609020204030204" pitchFamily="49" charset="0"/>
              </a:rPr>
              <a:t>   </a:t>
            </a:r>
            <a:r>
              <a:rPr kumimoji="0" lang="en-US" altLang="en-US" b="0" i="0" u="none" strike="noStrike" cap="none" normalizeH="0" baseline="0" dirty="0">
                <a:ln>
                  <a:noFill/>
                </a:ln>
                <a:solidFill>
                  <a:schemeClr val="tx2">
                    <a:lumMod val="50000"/>
                    <a:lumOff val="50000"/>
                  </a:schemeClr>
                </a:solidFill>
                <a:effectLst/>
                <a:latin typeface="Consolas" panose="020B0609020204030204" pitchFamily="49" charset="0"/>
              </a:rPr>
              <a:t>SUM</a:t>
            </a:r>
            <a:r>
              <a:rPr kumimoji="0" lang="en-US" altLang="en-US" b="0" i="0" u="none" strike="noStrike" cap="none" normalizeH="0" baseline="0" dirty="0">
                <a:ln>
                  <a:noFill/>
                </a:ln>
                <a:solidFill>
                  <a:schemeClr val="tx1"/>
                </a:solidFill>
                <a:effectLst/>
                <a:latin typeface="Consolas" panose="020B0609020204030204" pitchFamily="49" charset="0"/>
              </a:rPr>
              <a:t>(sale) </a:t>
            </a:r>
            <a:r>
              <a:rPr kumimoji="0" lang="en-US" altLang="en-US" b="0" i="0" u="none" strike="noStrike" cap="none" normalizeH="0" baseline="0" dirty="0">
                <a:ln>
                  <a:noFill/>
                </a:ln>
                <a:solidFill>
                  <a:schemeClr val="accent5">
                    <a:lumMod val="60000"/>
                    <a:lumOff val="40000"/>
                  </a:schemeClr>
                </a:solidFill>
                <a:effectLst/>
                <a:latin typeface="Consolas" panose="020B0609020204030204" pitchFamily="49" charset="0"/>
              </a:rPr>
              <a:t>OVER </a:t>
            </a:r>
            <a:r>
              <a:rPr kumimoji="0" lang="en-US" altLang="en-US" b="0" i="0" u="none" strike="noStrike" cap="none" normalizeH="0" baseline="0" dirty="0">
                <a:ln>
                  <a:noFill/>
                </a:ln>
                <a:solidFill>
                  <a:schemeClr val="tx1"/>
                </a:solidFill>
                <a:effectLst/>
                <a:latin typeface="Consolas" panose="020B0609020204030204" pitchFamily="49" charset="0"/>
              </a:rPr>
              <a:t>(</a:t>
            </a:r>
            <a:r>
              <a:rPr kumimoji="0" lang="en-US" altLang="en-US" b="0" i="0" u="none" strike="noStrike" cap="none" normalizeH="0" baseline="0" dirty="0">
                <a:ln>
                  <a:noFill/>
                </a:ln>
                <a:solidFill>
                  <a:schemeClr val="accent5">
                    <a:lumMod val="60000"/>
                    <a:lumOff val="40000"/>
                  </a:schemeClr>
                </a:solidFill>
                <a:effectLst/>
                <a:latin typeface="Consolas" panose="020B0609020204030204" pitchFamily="49" charset="0"/>
              </a:rPr>
              <a:t>PARTITION BY </a:t>
            </a:r>
            <a:r>
              <a:rPr kumimoji="0" lang="en-US" altLang="en-US" b="0" i="0" u="none" strike="noStrike" cap="none" normalizeH="0" baseline="0" dirty="0">
                <a:ln>
                  <a:noFill/>
                </a:ln>
                <a:solidFill>
                  <a:schemeClr val="tx1"/>
                </a:solidFill>
                <a:effectLst/>
                <a:latin typeface="Consolas" panose="020B0609020204030204" pitchFamily="49" charset="0"/>
              </a:rPr>
              <a:t>fiscal_year)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Consolas" panose="020B0609020204030204" pitchFamily="49" charset="0"/>
              </a:rPr>
              <a:t>   </a:t>
            </a:r>
            <a:r>
              <a:rPr kumimoji="0" lang="en-US" altLang="en-US" b="0" i="0" u="none" strike="noStrike" cap="none" normalizeH="0" baseline="0" dirty="0">
                <a:ln>
                  <a:noFill/>
                </a:ln>
                <a:solidFill>
                  <a:schemeClr val="tx1"/>
                </a:solidFill>
                <a:effectLst/>
                <a:latin typeface="Consolas" panose="020B0609020204030204" pitchFamily="49" charset="0"/>
              </a:rPr>
              <a:t>total_sales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2">
                    <a:lumMod val="50000"/>
                    <a:lumOff val="50000"/>
                  </a:schemeClr>
                </a:solidFill>
                <a:effectLst/>
                <a:latin typeface="Consolas" panose="020B0609020204030204" pitchFamily="49" charset="0"/>
              </a:rPr>
              <a:t>FROM</a:t>
            </a:r>
            <a:r>
              <a:rPr kumimoji="0" lang="en-US" altLang="en-US" b="0" i="0" u="none" strike="noStrike" cap="none" normalizeH="0" baseline="0" dirty="0">
                <a:ln>
                  <a:noFill/>
                </a:ln>
                <a:solidFill>
                  <a:schemeClr val="tx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onsolas" panose="020B0609020204030204" pitchFamily="49" charset="0"/>
              </a:rPr>
              <a:t>   sales; </a:t>
            </a:r>
          </a:p>
        </p:txBody>
      </p:sp>
      <p:pic>
        <p:nvPicPr>
          <p:cNvPr id="17" name="Picture 16" descr="A screenshot of a data&#10;&#10;Description automatically generated">
            <a:extLst>
              <a:ext uri="{FF2B5EF4-FFF2-40B4-BE49-F238E27FC236}">
                <a16:creationId xmlns:a16="http://schemas.microsoft.com/office/drawing/2014/main" id="{49278030-1923-67A7-A892-A4C49198E4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1939" y="2366817"/>
            <a:ext cx="4407333" cy="2948049"/>
          </a:xfrm>
          <a:prstGeom prst="rect">
            <a:avLst/>
          </a:prstGeom>
        </p:spPr>
      </p:pic>
      <p:sp>
        <p:nvSpPr>
          <p:cNvPr id="19" name="TextBox 18">
            <a:extLst>
              <a:ext uri="{FF2B5EF4-FFF2-40B4-BE49-F238E27FC236}">
                <a16:creationId xmlns:a16="http://schemas.microsoft.com/office/drawing/2014/main" id="{8491F1E0-8C78-BB1C-11A3-5ED1FB1CD1F4}"/>
              </a:ext>
            </a:extLst>
          </p:cNvPr>
          <p:cNvSpPr txBox="1"/>
          <p:nvPr/>
        </p:nvSpPr>
        <p:spPr>
          <a:xfrm>
            <a:off x="812800" y="548436"/>
            <a:ext cx="2729017" cy="461665"/>
          </a:xfrm>
          <a:prstGeom prst="rect">
            <a:avLst/>
          </a:prstGeom>
          <a:noFill/>
        </p:spPr>
        <p:txBody>
          <a:bodyPr wrap="none" rtlCol="0">
            <a:spAutoFit/>
          </a:bodyPr>
          <a:lstStyle/>
          <a:p>
            <a:r>
              <a:rPr lang="en-US" sz="2400" b="1" dirty="0">
                <a:solidFill>
                  <a:schemeClr val="accent5">
                    <a:lumMod val="60000"/>
                    <a:lumOff val="40000"/>
                  </a:schemeClr>
                </a:solidFill>
              </a:rPr>
              <a:t>SQL PARTITION BY</a:t>
            </a:r>
            <a:endParaRPr lang="en-US" sz="2400" dirty="0">
              <a:solidFill>
                <a:schemeClr val="accent5">
                  <a:lumMod val="60000"/>
                  <a:lumOff val="40000"/>
                </a:schemeClr>
              </a:solidFill>
            </a:endParaRPr>
          </a:p>
        </p:txBody>
      </p:sp>
      <p:sp>
        <p:nvSpPr>
          <p:cNvPr id="20" name="Slide Number Placeholder 19">
            <a:extLst>
              <a:ext uri="{FF2B5EF4-FFF2-40B4-BE49-F238E27FC236}">
                <a16:creationId xmlns:a16="http://schemas.microsoft.com/office/drawing/2014/main" id="{B3BDCD11-5133-7C58-5C02-E6E4F72F6164}"/>
              </a:ext>
            </a:extLst>
          </p:cNvPr>
          <p:cNvSpPr>
            <a:spLocks noGrp="1"/>
          </p:cNvSpPr>
          <p:nvPr>
            <p:ph type="sldNum" sz="quarter" idx="12"/>
          </p:nvPr>
        </p:nvSpPr>
        <p:spPr/>
        <p:txBody>
          <a:bodyPr/>
          <a:lstStyle/>
          <a:p>
            <a:fld id="{713D42A4-E5A2-4AC2-9302-87AAE92CED3E}" type="slidenum">
              <a:rPr lang="en-US" smtClean="0"/>
              <a:t>3</a:t>
            </a:fld>
            <a:endParaRPr lang="en-US"/>
          </a:p>
        </p:txBody>
      </p:sp>
    </p:spTree>
    <p:extLst>
      <p:ext uri="{BB962C8B-B14F-4D97-AF65-F5344CB8AC3E}">
        <p14:creationId xmlns:p14="http://schemas.microsoft.com/office/powerpoint/2010/main" val="1351280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A2E30F6-29AB-6DAF-3565-EC5BEFC1D1C4}"/>
              </a:ext>
            </a:extLst>
          </p:cNvPr>
          <p:cNvSpPr/>
          <p:nvPr/>
        </p:nvSpPr>
        <p:spPr>
          <a:xfrm>
            <a:off x="838200" y="5131975"/>
            <a:ext cx="10076874" cy="797502"/>
          </a:xfrm>
          <a:prstGeom prst="rect">
            <a:avLst/>
          </a:prstGeom>
          <a:solidFill>
            <a:schemeClr val="bg1">
              <a:lumMod val="95000"/>
            </a:schemeClr>
          </a:solidFill>
          <a:ln>
            <a:solidFill>
              <a:schemeClr val="bg1">
                <a:lumMod val="85000"/>
              </a:schemeClr>
            </a:solidFill>
          </a:ln>
        </p:spPr>
        <p:style>
          <a:lnRef idx="2">
            <a:schemeClr val="accent1">
              <a:shade val="15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FF38D13-1403-8E1E-8F07-AF47595CA849}"/>
              </a:ext>
            </a:extLst>
          </p:cNvPr>
          <p:cNvSpPr>
            <a:spLocks noGrp="1"/>
          </p:cNvSpPr>
          <p:nvPr>
            <p:ph idx="1"/>
          </p:nvPr>
        </p:nvSpPr>
        <p:spPr>
          <a:xfrm>
            <a:off x="838200" y="5225121"/>
            <a:ext cx="10515600" cy="797502"/>
          </a:xfrm>
        </p:spPr>
        <p:txBody>
          <a:bodyPr>
            <a:normAutofit/>
          </a:bodyPr>
          <a:lstStyle/>
          <a:p>
            <a:pPr marL="0" indent="0">
              <a:buNone/>
            </a:pPr>
            <a:r>
              <a:rPr lang="en-US" sz="1800" b="1" i="1" dirty="0">
                <a:solidFill>
                  <a:schemeClr val="accent5">
                    <a:lumMod val="60000"/>
                    <a:lumOff val="40000"/>
                  </a:schemeClr>
                </a:solidFill>
              </a:rPr>
              <a:t>Note : </a:t>
            </a:r>
            <a:r>
              <a:rPr lang="en-US" sz="1800" i="1" dirty="0"/>
              <a:t>MySQL has supported window functions since version 8.0, allowing you to solve query problems more easily and with better performance.</a:t>
            </a:r>
          </a:p>
          <a:p>
            <a:pPr marL="0" indent="0">
              <a:buNone/>
            </a:pPr>
            <a:endParaRPr lang="en-US" sz="1800" dirty="0"/>
          </a:p>
        </p:txBody>
      </p:sp>
      <p:sp>
        <p:nvSpPr>
          <p:cNvPr id="4" name="Title 3">
            <a:extLst>
              <a:ext uri="{FF2B5EF4-FFF2-40B4-BE49-F238E27FC236}">
                <a16:creationId xmlns:a16="http://schemas.microsoft.com/office/drawing/2014/main" id="{B30BBB30-2C86-0DAA-04EA-FF0F7275C050}"/>
              </a:ext>
            </a:extLst>
          </p:cNvPr>
          <p:cNvSpPr txBox="1">
            <a:spLocks noGrp="1"/>
          </p:cNvSpPr>
          <p:nvPr>
            <p:ph type="title"/>
          </p:nvPr>
        </p:nvSpPr>
        <p:spPr>
          <a:xfrm>
            <a:off x="810492" y="495219"/>
            <a:ext cx="4890185" cy="622030"/>
          </a:xfrm>
          <a:prstGeom prst="rect">
            <a:avLst/>
          </a:prstGeom>
          <a:noFill/>
        </p:spPr>
        <p:txBody>
          <a:bodyPr wrap="none" rtlCol="0">
            <a:spAutoFit/>
          </a:bodyPr>
          <a:lstStyle/>
          <a:p>
            <a:r>
              <a:rPr lang="en-US" sz="3800" b="1" dirty="0">
                <a:solidFill>
                  <a:schemeClr val="accent5">
                    <a:lumMod val="60000"/>
                    <a:lumOff val="40000"/>
                  </a:schemeClr>
                </a:solidFill>
              </a:rPr>
              <a:t>WINDOW FUNCTIONS</a:t>
            </a:r>
            <a:endParaRPr lang="en-US" sz="3800" dirty="0">
              <a:solidFill>
                <a:schemeClr val="accent5">
                  <a:lumMod val="60000"/>
                  <a:lumOff val="40000"/>
                </a:schemeClr>
              </a:solidFill>
            </a:endParaRPr>
          </a:p>
        </p:txBody>
      </p:sp>
      <p:sp>
        <p:nvSpPr>
          <p:cNvPr id="5" name="TextBox 4">
            <a:extLst>
              <a:ext uri="{FF2B5EF4-FFF2-40B4-BE49-F238E27FC236}">
                <a16:creationId xmlns:a16="http://schemas.microsoft.com/office/drawing/2014/main" id="{D562BEDC-05CD-8BCA-6FE9-6C76960B7029}"/>
              </a:ext>
            </a:extLst>
          </p:cNvPr>
          <p:cNvSpPr txBox="1"/>
          <p:nvPr/>
        </p:nvSpPr>
        <p:spPr>
          <a:xfrm>
            <a:off x="810492" y="1376221"/>
            <a:ext cx="10104582" cy="3693319"/>
          </a:xfrm>
          <a:prstGeom prst="rect">
            <a:avLst/>
          </a:prstGeom>
          <a:noFill/>
        </p:spPr>
        <p:txBody>
          <a:bodyPr wrap="square" rtlCol="0">
            <a:spAutoFit/>
          </a:bodyPr>
          <a:lstStyle/>
          <a:p>
            <a:pPr algn="just"/>
            <a:r>
              <a:rPr lang="en-US" b="1" dirty="0"/>
              <a:t>In SQL, there are basically two types of window functions – Aggregate window functions and Analytical window functions. </a:t>
            </a:r>
          </a:p>
          <a:p>
            <a:endParaRPr lang="en-US" dirty="0"/>
          </a:p>
          <a:p>
            <a:pPr algn="just">
              <a:buFont typeface="Arial" panose="020B0604020202020204" pitchFamily="34" charset="0"/>
              <a:buChar char="•"/>
            </a:pPr>
            <a:r>
              <a:rPr lang="en-US" b="1" dirty="0">
                <a:solidFill>
                  <a:schemeClr val="accent5">
                    <a:lumMod val="60000"/>
                    <a:lumOff val="40000"/>
                  </a:schemeClr>
                </a:solidFill>
              </a:rPr>
              <a:t> Aggregate Window Functions</a:t>
            </a:r>
            <a:r>
              <a:rPr lang="en-US" dirty="0">
                <a:solidFill>
                  <a:schemeClr val="accent5">
                    <a:lumMod val="60000"/>
                    <a:lumOff val="40000"/>
                  </a:schemeClr>
                </a:solidFill>
              </a:rPr>
              <a:t> </a:t>
            </a:r>
            <a:r>
              <a:rPr lang="en-US" dirty="0"/>
              <a:t>– As the name suggests, these types of window functions calculate the aggregated values of a group of rows from the table. Some examples of aggregate window functions are SUM, AVG, MIN, MAX etc. You need to use the GROUP BY clause in order to use these aggregate window functions with some other columns. This usually returns a scalar value </a:t>
            </a:r>
          </a:p>
          <a:p>
            <a:endParaRPr lang="en-US" dirty="0"/>
          </a:p>
          <a:p>
            <a:pPr algn="just">
              <a:buFont typeface="Arial" panose="020B0604020202020204" pitchFamily="34" charset="0"/>
              <a:buChar char="•"/>
            </a:pPr>
            <a:r>
              <a:rPr lang="en-US" b="1" dirty="0"/>
              <a:t> </a:t>
            </a:r>
            <a:r>
              <a:rPr lang="en-US" b="1" dirty="0">
                <a:solidFill>
                  <a:schemeClr val="accent5">
                    <a:lumMod val="60000"/>
                    <a:lumOff val="40000"/>
                  </a:schemeClr>
                </a:solidFill>
              </a:rPr>
              <a:t>Analytical Window Functions</a:t>
            </a:r>
            <a:r>
              <a:rPr lang="en-US" dirty="0">
                <a:solidFill>
                  <a:schemeClr val="accent5">
                    <a:lumMod val="60000"/>
                    <a:lumOff val="40000"/>
                  </a:schemeClr>
                </a:solidFill>
              </a:rPr>
              <a:t> </a:t>
            </a:r>
            <a:r>
              <a:rPr lang="en-US" dirty="0"/>
              <a:t>– These types of functions are used to calculate some window based on the current row and then calculate the results based on that window of records. The result is often returned in the form of multiple records in SQL. Common examples include RANK, DENSE_RANK, CUME_DIST, RANK, LEAD, LAG, etc. </a:t>
            </a:r>
          </a:p>
          <a:p>
            <a:endParaRPr lang="en-US" dirty="0"/>
          </a:p>
        </p:txBody>
      </p:sp>
      <p:sp>
        <p:nvSpPr>
          <p:cNvPr id="6" name="Slide Number Placeholder 5">
            <a:extLst>
              <a:ext uri="{FF2B5EF4-FFF2-40B4-BE49-F238E27FC236}">
                <a16:creationId xmlns:a16="http://schemas.microsoft.com/office/drawing/2014/main" id="{8DC94BE0-B571-5A62-02AF-2348CEB42F93}"/>
              </a:ext>
            </a:extLst>
          </p:cNvPr>
          <p:cNvSpPr>
            <a:spLocks noGrp="1"/>
          </p:cNvSpPr>
          <p:nvPr>
            <p:ph type="sldNum" sz="quarter" idx="12"/>
          </p:nvPr>
        </p:nvSpPr>
        <p:spPr/>
        <p:txBody>
          <a:bodyPr/>
          <a:lstStyle/>
          <a:p>
            <a:fld id="{713D42A4-E5A2-4AC2-9302-87AAE92CED3E}" type="slidenum">
              <a:rPr lang="en-US" smtClean="0"/>
              <a:t>4</a:t>
            </a:fld>
            <a:endParaRPr lang="en-US"/>
          </a:p>
        </p:txBody>
      </p:sp>
    </p:spTree>
    <p:extLst>
      <p:ext uri="{BB962C8B-B14F-4D97-AF65-F5344CB8AC3E}">
        <p14:creationId xmlns:p14="http://schemas.microsoft.com/office/powerpoint/2010/main" val="649635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9C7C4E11-9434-3F79-C946-90982EBE7B65}"/>
              </a:ext>
            </a:extLst>
          </p:cNvPr>
          <p:cNvSpPr>
            <a:spLocks noChangeArrowheads="1"/>
          </p:cNvSpPr>
          <p:nvPr/>
        </p:nvSpPr>
        <p:spPr bwMode="auto">
          <a:xfrm>
            <a:off x="840511" y="1190074"/>
            <a:ext cx="1067723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1600" dirty="0"/>
              <a:t>Note that window functions are performed on the result set after all </a:t>
            </a:r>
            <a:r>
              <a:rPr kumimoji="0" lang="en-US" altLang="en-US" sz="1600" b="0" i="0" u="none" strike="noStrike" cap="none" normalizeH="0" baseline="0" dirty="0">
                <a:ln>
                  <a:noFill/>
                </a:ln>
                <a:solidFill>
                  <a:schemeClr val="accent5">
                    <a:lumMod val="60000"/>
                    <a:lumOff val="40000"/>
                  </a:schemeClr>
                </a:solidFill>
                <a:effectLst/>
              </a:rPr>
              <a:t>JOIN</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a:ln>
                  <a:noFill/>
                </a:ln>
                <a:solidFill>
                  <a:schemeClr val="accent5">
                    <a:lumMod val="60000"/>
                    <a:lumOff val="40000"/>
                  </a:schemeClr>
                </a:solidFill>
                <a:effectLst/>
              </a:rPr>
              <a:t>WHERE</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a:ln>
                  <a:noFill/>
                </a:ln>
                <a:solidFill>
                  <a:schemeClr val="accent5">
                    <a:lumMod val="60000"/>
                    <a:lumOff val="40000"/>
                  </a:schemeClr>
                </a:solidFill>
                <a:effectLst/>
              </a:rPr>
              <a:t>GROUP BY</a:t>
            </a:r>
            <a:r>
              <a:rPr lang="en-US" altLang="en-US" sz="1600" dirty="0"/>
              <a:t> </a:t>
            </a:r>
            <a:r>
              <a:rPr kumimoji="0" lang="en-US" altLang="en-US" sz="1600" b="0" i="0" u="none" strike="noStrike" cap="none" normalizeH="0" baseline="0" dirty="0">
                <a:ln>
                  <a:noFill/>
                </a:ln>
                <a:solidFill>
                  <a:schemeClr val="tx1"/>
                </a:solidFill>
                <a:effectLst/>
              </a:rPr>
              <a:t> and </a:t>
            </a:r>
            <a:r>
              <a:rPr kumimoji="0" lang="en-US" altLang="en-US" sz="1600" b="0" i="0" u="none" strike="noStrike" cap="none" normalizeH="0" baseline="0" dirty="0">
                <a:ln>
                  <a:noFill/>
                </a:ln>
                <a:solidFill>
                  <a:schemeClr val="accent5">
                    <a:lumMod val="60000"/>
                    <a:lumOff val="40000"/>
                  </a:schemeClr>
                </a:solidFill>
                <a:effectLst/>
              </a:rPr>
              <a:t>HAVING</a:t>
            </a:r>
            <a:r>
              <a:rPr kumimoji="0" lang="en-US" altLang="en-US" sz="1600" b="0" i="0" u="none" strike="noStrike" cap="none" normalizeH="0" baseline="0" dirty="0">
                <a:ln>
                  <a:noFill/>
                </a:ln>
                <a:solidFill>
                  <a:schemeClr val="tx1"/>
                </a:solidFill>
                <a:effectLst/>
              </a:rPr>
              <a:t> clauses and before the </a:t>
            </a:r>
            <a:r>
              <a:rPr kumimoji="0" lang="en-US" altLang="en-US" sz="1600" b="0" i="0" u="none" strike="noStrike" cap="none" normalizeH="0" baseline="0" dirty="0">
                <a:ln>
                  <a:noFill/>
                </a:ln>
                <a:solidFill>
                  <a:schemeClr val="accent5">
                    <a:lumMod val="60000"/>
                    <a:lumOff val="40000"/>
                  </a:schemeClr>
                </a:solidFill>
                <a:effectLst/>
              </a:rPr>
              <a:t>ORDER BY</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a:ln>
                  <a:noFill/>
                </a:ln>
                <a:solidFill>
                  <a:schemeClr val="accent5">
                    <a:lumMod val="60000"/>
                    <a:lumOff val="40000"/>
                  </a:schemeClr>
                </a:solidFill>
                <a:effectLst/>
              </a:rPr>
              <a:t>LIMIT</a:t>
            </a:r>
            <a:r>
              <a:rPr kumimoji="0" lang="en-US" altLang="en-US" sz="1600" b="0" i="0" u="none" strike="noStrike" cap="none" normalizeH="0" baseline="0" dirty="0">
                <a:ln>
                  <a:noFill/>
                </a:ln>
                <a:solidFill>
                  <a:schemeClr val="tx1"/>
                </a:solidFill>
                <a:effectLst/>
              </a:rPr>
              <a:t> and </a:t>
            </a:r>
            <a:r>
              <a:rPr kumimoji="0" lang="en-US" altLang="en-US" sz="1600" b="0" i="0" u="none" strike="noStrike" cap="none" normalizeH="0" baseline="0" dirty="0">
                <a:ln>
                  <a:noFill/>
                </a:ln>
                <a:solidFill>
                  <a:schemeClr val="accent5">
                    <a:lumMod val="60000"/>
                    <a:lumOff val="40000"/>
                  </a:schemeClr>
                </a:solidFill>
                <a:effectLst/>
              </a:rPr>
              <a:t>SELECT DISTINCT</a:t>
            </a:r>
            <a:r>
              <a:rPr kumimoji="0" lang="en-US" altLang="en-US" sz="1600" b="0" i="0" u="none" strike="noStrike" cap="none" normalizeH="0" baseline="0" dirty="0">
                <a:ln>
                  <a:noFill/>
                </a:ln>
                <a:solidFill>
                  <a:schemeClr val="tx1"/>
                </a:solidFill>
                <a:effectLst/>
              </a:rPr>
              <a:t>. </a:t>
            </a:r>
            <a:endParaRPr lang="en-US" altLang="en-US" sz="1600" dirty="0"/>
          </a:p>
        </p:txBody>
      </p:sp>
      <p:sp>
        <p:nvSpPr>
          <p:cNvPr id="8" name="Rectangle 7">
            <a:extLst>
              <a:ext uri="{FF2B5EF4-FFF2-40B4-BE49-F238E27FC236}">
                <a16:creationId xmlns:a16="http://schemas.microsoft.com/office/drawing/2014/main" id="{E38A76CD-585E-9FD2-0CB2-6A67ADE40C7F}"/>
              </a:ext>
            </a:extLst>
          </p:cNvPr>
          <p:cNvSpPr/>
          <p:nvPr/>
        </p:nvSpPr>
        <p:spPr>
          <a:xfrm>
            <a:off x="905163" y="3428999"/>
            <a:ext cx="10418614" cy="2011219"/>
          </a:xfrm>
          <a:prstGeom prst="rect">
            <a:avLst/>
          </a:prstGeom>
          <a:solidFill>
            <a:schemeClr val="bg1">
              <a:lumMod val="95000"/>
            </a:schemeClr>
          </a:solidFill>
          <a:ln>
            <a:solidFill>
              <a:schemeClr val="bg1">
                <a:lumMod val="85000"/>
              </a:schemeClr>
            </a:solidFill>
          </a:ln>
        </p:spPr>
        <p:style>
          <a:lnRef idx="2">
            <a:schemeClr val="accent1">
              <a:shade val="15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7" name="Rectangle 2">
            <a:extLst>
              <a:ext uri="{FF2B5EF4-FFF2-40B4-BE49-F238E27FC236}">
                <a16:creationId xmlns:a16="http://schemas.microsoft.com/office/drawing/2014/main" id="{6811E56F-733C-7D70-8E79-A76D43233717}"/>
              </a:ext>
            </a:extLst>
          </p:cNvPr>
          <p:cNvSpPr>
            <a:spLocks noChangeArrowheads="1"/>
          </p:cNvSpPr>
          <p:nvPr/>
        </p:nvSpPr>
        <p:spPr bwMode="auto">
          <a:xfrm>
            <a:off x="868223" y="2311875"/>
            <a:ext cx="6714832"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rPr>
              <a:t>Window function syntax</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rPr>
              <a:t>The general syntax of calling a window function is as follows: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onsolas" panose="020B0609020204030204" pitchFamily="49" charset="0"/>
                <a:cs typeface="Courier New" panose="02070309020205020404" pitchFamily="49" charset="0"/>
              </a:rPr>
              <a:t>  </a:t>
            </a:r>
            <a:r>
              <a:rPr kumimoji="0" lang="en-US" altLang="en-US" b="0" i="0" u="none" strike="noStrike" cap="none" normalizeH="0" baseline="0" dirty="0" err="1">
                <a:ln>
                  <a:noFill/>
                </a:ln>
                <a:solidFill>
                  <a:schemeClr val="tx1"/>
                </a:solidFill>
                <a:effectLst/>
                <a:latin typeface="Consolas" panose="020B0609020204030204" pitchFamily="49" charset="0"/>
                <a:cs typeface="Courier New" panose="02070309020205020404" pitchFamily="49" charset="0"/>
              </a:rPr>
              <a:t>window_function_name</a:t>
            </a:r>
            <a:r>
              <a:rPr kumimoji="0" lang="en-US" altLang="en-US" b="0" i="0" u="none" strike="noStrike" cap="none" normalizeH="0" baseline="0" dirty="0">
                <a:ln>
                  <a:noFill/>
                </a:ln>
                <a:solidFill>
                  <a:schemeClr val="tx1"/>
                </a:solidFill>
                <a:effectLst/>
                <a:latin typeface="Consolas" panose="020B0609020204030204" pitchFamily="49" charset="0"/>
                <a:cs typeface="Courier New" panose="02070309020205020404" pitchFamily="49" charset="0"/>
              </a:rPr>
              <a:t>(expression) </a:t>
            </a:r>
            <a:r>
              <a:rPr kumimoji="0" lang="en-US" altLang="en-US" b="0" i="0" u="none" strike="noStrike" cap="none" normalizeH="0" baseline="0" dirty="0">
                <a:ln>
                  <a:noFill/>
                </a:ln>
                <a:solidFill>
                  <a:schemeClr val="tx2">
                    <a:lumMod val="50000"/>
                    <a:lumOff val="50000"/>
                  </a:schemeClr>
                </a:solidFill>
                <a:effectLst/>
                <a:latin typeface="Consolas" panose="020B0609020204030204" pitchFamily="49" charset="0"/>
                <a:cs typeface="Courier New" panose="02070309020205020404" pitchFamily="49" charset="0"/>
              </a:rPr>
              <a:t>OVER</a:t>
            </a:r>
            <a:r>
              <a:rPr kumimoji="0" lang="en-US" altLang="en-US" b="0" i="0" u="none" strike="noStrike" cap="none" normalizeH="0" baseline="0" dirty="0">
                <a:ln>
                  <a:noFill/>
                </a:ln>
                <a:solidFill>
                  <a:schemeClr val="tx1"/>
                </a:solidFill>
                <a:effectLst/>
                <a:latin typeface="Consolas" panose="020B0609020204030204" pitchFamily="49" charset="0"/>
                <a:cs typeface="Courier New" panose="020703090202050204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onsolas" panose="020B0609020204030204" pitchFamily="49" charset="0"/>
                <a:cs typeface="Courier New" panose="02070309020205020404" pitchFamily="49" charset="0"/>
              </a:rPr>
              <a:t>         [</a:t>
            </a:r>
            <a:r>
              <a:rPr kumimoji="0" lang="en-US" altLang="en-US" b="0" i="0" u="none" strike="noStrike" cap="none" normalizeH="0" baseline="0" dirty="0" err="1">
                <a:ln>
                  <a:noFill/>
                </a:ln>
                <a:solidFill>
                  <a:schemeClr val="tx1"/>
                </a:solidFill>
                <a:effectLst/>
                <a:latin typeface="Consolas" panose="020B0609020204030204" pitchFamily="49" charset="0"/>
                <a:cs typeface="Courier New" panose="02070309020205020404" pitchFamily="49" charset="0"/>
              </a:rPr>
              <a:t>partition_defintion</a:t>
            </a:r>
            <a:r>
              <a:rPr kumimoji="0" lang="en-US" altLang="en-US" b="0" i="0" u="none" strike="noStrike" cap="none" normalizeH="0" baseline="0" dirty="0">
                <a:ln>
                  <a:noFill/>
                </a:ln>
                <a:solidFill>
                  <a:schemeClr val="tx1"/>
                </a:solidFill>
                <a:effectLst/>
                <a:latin typeface="Consolas" panose="020B06090202040302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Consolas" panose="020B0609020204030204" pitchFamily="49" charset="0"/>
                <a:cs typeface="Courier New" panose="02070309020205020404" pitchFamily="49" charset="0"/>
              </a:rPr>
              <a:t>         </a:t>
            </a:r>
            <a:r>
              <a:rPr kumimoji="0" lang="en-US" altLang="en-US" b="0" i="0" u="none" strike="noStrike" cap="none" normalizeH="0" baseline="0" dirty="0">
                <a:ln>
                  <a:noFill/>
                </a:ln>
                <a:solidFill>
                  <a:schemeClr val="tx1"/>
                </a:solidFill>
                <a:effectLst/>
                <a:latin typeface="Consolas" panose="020B0609020204030204" pitchFamily="49" charset="0"/>
                <a:cs typeface="Courier New" panose="02070309020205020404" pitchFamily="49" charset="0"/>
              </a:rPr>
              <a:t>[</a:t>
            </a:r>
            <a:r>
              <a:rPr kumimoji="0" lang="en-US" altLang="en-US" b="0" i="0" u="none" strike="noStrike" cap="none" normalizeH="0" baseline="0" dirty="0" err="1">
                <a:ln>
                  <a:noFill/>
                </a:ln>
                <a:solidFill>
                  <a:schemeClr val="tx1"/>
                </a:solidFill>
                <a:effectLst/>
                <a:latin typeface="Consolas" panose="020B0609020204030204" pitchFamily="49" charset="0"/>
                <a:cs typeface="Courier New" panose="02070309020205020404" pitchFamily="49" charset="0"/>
              </a:rPr>
              <a:t>order_definition</a:t>
            </a:r>
            <a:r>
              <a:rPr kumimoji="0" lang="en-US" altLang="en-US" b="0" i="0" u="none" strike="noStrike" cap="none" normalizeH="0" baseline="0" dirty="0">
                <a:ln>
                  <a:noFill/>
                </a:ln>
                <a:solidFill>
                  <a:schemeClr val="tx1"/>
                </a:solidFill>
                <a:effectLst/>
                <a:latin typeface="Consolas" panose="020B06090202040302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Consolas" panose="020B0609020204030204" pitchFamily="49" charset="0"/>
                <a:cs typeface="Courier New" panose="02070309020205020404" pitchFamily="49" charset="0"/>
              </a:rPr>
              <a:t>         </a:t>
            </a:r>
            <a:r>
              <a:rPr kumimoji="0" lang="en-US" altLang="en-US" b="0" i="0" u="none" strike="noStrike" cap="none" normalizeH="0" baseline="0" dirty="0">
                <a:ln>
                  <a:noFill/>
                </a:ln>
                <a:solidFill>
                  <a:schemeClr val="tx1"/>
                </a:solidFill>
                <a:effectLst/>
                <a:latin typeface="Consolas" panose="020B0609020204030204" pitchFamily="49" charset="0"/>
                <a:cs typeface="Courier New" panose="02070309020205020404" pitchFamily="49" charset="0"/>
              </a:rPr>
              <a:t>[</a:t>
            </a:r>
            <a:r>
              <a:rPr kumimoji="0" lang="en-US" altLang="en-US" b="0" i="0" u="none" strike="noStrike" cap="none" normalizeH="0" baseline="0" dirty="0" err="1">
                <a:ln>
                  <a:noFill/>
                </a:ln>
                <a:solidFill>
                  <a:schemeClr val="tx1"/>
                </a:solidFill>
                <a:effectLst/>
                <a:latin typeface="Consolas" panose="020B0609020204030204" pitchFamily="49" charset="0"/>
                <a:cs typeface="Courier New" panose="02070309020205020404" pitchFamily="49" charset="0"/>
              </a:rPr>
              <a:t>frame_definition</a:t>
            </a:r>
            <a:r>
              <a:rPr kumimoji="0" lang="en-US" altLang="en-US" b="0" i="0" u="none" strike="noStrike" cap="none" normalizeH="0" baseline="0" dirty="0">
                <a:ln>
                  <a:noFill/>
                </a:ln>
                <a:solidFill>
                  <a:schemeClr val="tx1"/>
                </a:solidFill>
                <a:effectLst/>
                <a:latin typeface="Consolas" panose="020B06090202040302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onsolas" panose="020B0609020204030204" pitchFamily="49" charset="0"/>
                <a:cs typeface="Courier New" panose="02070309020205020404" pitchFamily="49" charset="0"/>
              </a:rPr>
              <a:t>  ) </a:t>
            </a:r>
          </a:p>
        </p:txBody>
      </p:sp>
      <p:sp>
        <p:nvSpPr>
          <p:cNvPr id="9" name="Title 3">
            <a:extLst>
              <a:ext uri="{FF2B5EF4-FFF2-40B4-BE49-F238E27FC236}">
                <a16:creationId xmlns:a16="http://schemas.microsoft.com/office/drawing/2014/main" id="{F68B1BBD-60BD-1FB3-7F31-94093CB2CA75}"/>
              </a:ext>
            </a:extLst>
          </p:cNvPr>
          <p:cNvSpPr txBox="1">
            <a:spLocks noGrp="1"/>
          </p:cNvSpPr>
          <p:nvPr>
            <p:ph type="title"/>
          </p:nvPr>
        </p:nvSpPr>
        <p:spPr>
          <a:xfrm>
            <a:off x="810492" y="592810"/>
            <a:ext cx="3156954" cy="426848"/>
          </a:xfrm>
          <a:prstGeom prst="rect">
            <a:avLst/>
          </a:prstGeom>
          <a:noFill/>
        </p:spPr>
        <p:txBody>
          <a:bodyPr wrap="none" rtlCol="0">
            <a:spAutoFit/>
          </a:bodyPr>
          <a:lstStyle/>
          <a:p>
            <a:r>
              <a:rPr lang="en-US" sz="2400" b="1" dirty="0">
                <a:solidFill>
                  <a:schemeClr val="accent5">
                    <a:lumMod val="60000"/>
                    <a:lumOff val="40000"/>
                  </a:schemeClr>
                </a:solidFill>
              </a:rPr>
              <a:t>WINDOW FUNCTIONS</a:t>
            </a:r>
            <a:endParaRPr lang="en-US" sz="2400" dirty="0">
              <a:solidFill>
                <a:schemeClr val="accent5">
                  <a:lumMod val="60000"/>
                  <a:lumOff val="40000"/>
                </a:schemeClr>
              </a:solidFill>
            </a:endParaRPr>
          </a:p>
        </p:txBody>
      </p:sp>
      <p:sp>
        <p:nvSpPr>
          <p:cNvPr id="10" name="Slide Number Placeholder 9">
            <a:extLst>
              <a:ext uri="{FF2B5EF4-FFF2-40B4-BE49-F238E27FC236}">
                <a16:creationId xmlns:a16="http://schemas.microsoft.com/office/drawing/2014/main" id="{000C9090-3901-A255-BD1A-F88BC16C55AE}"/>
              </a:ext>
            </a:extLst>
          </p:cNvPr>
          <p:cNvSpPr>
            <a:spLocks noGrp="1"/>
          </p:cNvSpPr>
          <p:nvPr>
            <p:ph type="sldNum" sz="quarter" idx="12"/>
          </p:nvPr>
        </p:nvSpPr>
        <p:spPr/>
        <p:txBody>
          <a:bodyPr/>
          <a:lstStyle/>
          <a:p>
            <a:fld id="{713D42A4-E5A2-4AC2-9302-87AAE92CED3E}" type="slidenum">
              <a:rPr lang="en-US" smtClean="0"/>
              <a:t>5</a:t>
            </a:fld>
            <a:endParaRPr lang="en-US"/>
          </a:p>
        </p:txBody>
      </p:sp>
    </p:spTree>
    <p:extLst>
      <p:ext uri="{BB962C8B-B14F-4D97-AF65-F5344CB8AC3E}">
        <p14:creationId xmlns:p14="http://schemas.microsoft.com/office/powerpoint/2010/main" val="1778326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8E2B3656-08A2-4120-805D-2AB317058C27}"/>
              </a:ext>
            </a:extLst>
          </p:cNvPr>
          <p:cNvSpPr txBox="1">
            <a:spLocks noGrp="1"/>
          </p:cNvSpPr>
          <p:nvPr>
            <p:ph type="title"/>
          </p:nvPr>
        </p:nvSpPr>
        <p:spPr>
          <a:xfrm>
            <a:off x="810492" y="592810"/>
            <a:ext cx="3156954" cy="426848"/>
          </a:xfrm>
          <a:prstGeom prst="rect">
            <a:avLst/>
          </a:prstGeom>
          <a:noFill/>
        </p:spPr>
        <p:txBody>
          <a:bodyPr wrap="none" rtlCol="0">
            <a:spAutoFit/>
          </a:bodyPr>
          <a:lstStyle/>
          <a:p>
            <a:r>
              <a:rPr lang="en-US" sz="2400" b="1" dirty="0">
                <a:solidFill>
                  <a:schemeClr val="accent5">
                    <a:lumMod val="60000"/>
                    <a:lumOff val="40000"/>
                  </a:schemeClr>
                </a:solidFill>
              </a:rPr>
              <a:t>WINDOW FUNCTIONS</a:t>
            </a:r>
            <a:endParaRPr lang="en-US" sz="2400" dirty="0">
              <a:solidFill>
                <a:schemeClr val="accent5">
                  <a:lumMod val="60000"/>
                  <a:lumOff val="40000"/>
                </a:schemeClr>
              </a:solidFill>
            </a:endParaRPr>
          </a:p>
        </p:txBody>
      </p:sp>
      <p:sp>
        <p:nvSpPr>
          <p:cNvPr id="8" name="TextBox 7">
            <a:extLst>
              <a:ext uri="{FF2B5EF4-FFF2-40B4-BE49-F238E27FC236}">
                <a16:creationId xmlns:a16="http://schemas.microsoft.com/office/drawing/2014/main" id="{F590B28C-C36D-781B-E672-8280DBBE694C}"/>
              </a:ext>
            </a:extLst>
          </p:cNvPr>
          <p:cNvSpPr txBox="1"/>
          <p:nvPr/>
        </p:nvSpPr>
        <p:spPr>
          <a:xfrm>
            <a:off x="828964" y="1167687"/>
            <a:ext cx="10326254"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mj-lt"/>
              </a:rPr>
              <a:t>If you don’t specify the </a:t>
            </a:r>
            <a:r>
              <a:rPr kumimoji="0" lang="en-US" altLang="en-US" b="0" i="0" u="none" strike="noStrike" cap="none" normalizeH="0" baseline="0" dirty="0" err="1">
                <a:ln>
                  <a:noFill/>
                </a:ln>
                <a:solidFill>
                  <a:schemeClr val="tx1"/>
                </a:solidFill>
                <a:effectLst/>
                <a:latin typeface="+mj-lt"/>
              </a:rPr>
              <a:t>frame_definition</a:t>
            </a:r>
            <a:r>
              <a:rPr kumimoji="0" lang="en-US" altLang="en-US" b="0" i="0" u="none" strike="noStrike" cap="none" normalizeH="0" baseline="0" dirty="0">
                <a:ln>
                  <a:noFill/>
                </a:ln>
                <a:solidFill>
                  <a:schemeClr val="tx1"/>
                </a:solidFill>
                <a:effectLst/>
                <a:latin typeface="+mj-lt"/>
              </a:rPr>
              <a:t> in the </a:t>
            </a:r>
            <a:r>
              <a:rPr kumimoji="0" lang="en-US" altLang="en-US" b="0" i="0" u="none" strike="noStrike" cap="none" normalizeH="0" baseline="0" dirty="0">
                <a:ln>
                  <a:noFill/>
                </a:ln>
                <a:solidFill>
                  <a:schemeClr val="accent5">
                    <a:lumMod val="60000"/>
                    <a:lumOff val="40000"/>
                  </a:schemeClr>
                </a:solidFill>
                <a:effectLst/>
                <a:latin typeface="+mj-lt"/>
              </a:rPr>
              <a:t>OVER</a:t>
            </a:r>
            <a:r>
              <a:rPr kumimoji="0" lang="en-US" altLang="en-US" b="0" i="0" u="none" strike="noStrike" cap="none" normalizeH="0" baseline="0" dirty="0">
                <a:ln>
                  <a:noFill/>
                </a:ln>
                <a:solidFill>
                  <a:schemeClr val="tx1"/>
                </a:solidFill>
                <a:effectLst/>
                <a:latin typeface="+mj-lt"/>
              </a:rPr>
              <a:t> clause, then MySQL uses the following frame by default: </a:t>
            </a:r>
          </a:p>
        </p:txBody>
      </p:sp>
      <p:sp>
        <p:nvSpPr>
          <p:cNvPr id="11" name="Rectangle 10">
            <a:extLst>
              <a:ext uri="{FF2B5EF4-FFF2-40B4-BE49-F238E27FC236}">
                <a16:creationId xmlns:a16="http://schemas.microsoft.com/office/drawing/2014/main" id="{3DAFAA6D-9AE8-5164-114F-A3661F4EC879}"/>
              </a:ext>
            </a:extLst>
          </p:cNvPr>
          <p:cNvSpPr/>
          <p:nvPr/>
        </p:nvSpPr>
        <p:spPr>
          <a:xfrm>
            <a:off x="901008" y="1648104"/>
            <a:ext cx="6515791" cy="513213"/>
          </a:xfrm>
          <a:prstGeom prst="rect">
            <a:avLst/>
          </a:prstGeom>
          <a:solidFill>
            <a:schemeClr val="bg1">
              <a:lumMod val="95000"/>
            </a:schemeClr>
          </a:solidFill>
          <a:ln>
            <a:solidFill>
              <a:schemeClr val="bg1">
                <a:lumMod val="85000"/>
              </a:schemeClr>
            </a:solidFill>
          </a:ln>
        </p:spPr>
        <p:style>
          <a:lnRef idx="2">
            <a:schemeClr val="accent1">
              <a:shade val="15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10" name="Rectangle 2">
            <a:extLst>
              <a:ext uri="{FF2B5EF4-FFF2-40B4-BE49-F238E27FC236}">
                <a16:creationId xmlns:a16="http://schemas.microsoft.com/office/drawing/2014/main" id="{9203BC44-D0CC-0189-3622-96EF542BFB10}"/>
              </a:ext>
            </a:extLst>
          </p:cNvPr>
          <p:cNvSpPr>
            <a:spLocks noChangeArrowheads="1"/>
          </p:cNvSpPr>
          <p:nvPr/>
        </p:nvSpPr>
        <p:spPr bwMode="auto">
          <a:xfrm>
            <a:off x="980789" y="1735372"/>
            <a:ext cx="579517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onsolas" panose="020B0609020204030204" pitchFamily="49" charset="0"/>
                <a:cs typeface="Courier New" panose="02070309020205020404" pitchFamily="49" charset="0"/>
              </a:rPr>
              <a:t>RANGE BETWEEN UNBOUNDED PRECEDING AND CURRENT ROW </a:t>
            </a:r>
          </a:p>
        </p:txBody>
      </p:sp>
      <p:pic>
        <p:nvPicPr>
          <p:cNvPr id="13" name="Picture 12" descr="A diagram of a diagram&#10;&#10;Description automatically generated">
            <a:extLst>
              <a:ext uri="{FF2B5EF4-FFF2-40B4-BE49-F238E27FC236}">
                <a16:creationId xmlns:a16="http://schemas.microsoft.com/office/drawing/2014/main" id="{1A595B1A-4D0B-BCFC-B475-3D94E1357F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6587" y="2462938"/>
            <a:ext cx="5838825" cy="4181475"/>
          </a:xfrm>
          <a:prstGeom prst="rect">
            <a:avLst/>
          </a:prstGeom>
        </p:spPr>
      </p:pic>
      <p:sp>
        <p:nvSpPr>
          <p:cNvPr id="14" name="Slide Number Placeholder 13">
            <a:extLst>
              <a:ext uri="{FF2B5EF4-FFF2-40B4-BE49-F238E27FC236}">
                <a16:creationId xmlns:a16="http://schemas.microsoft.com/office/drawing/2014/main" id="{0604625B-A33F-DD7F-A593-C7DBB616187C}"/>
              </a:ext>
            </a:extLst>
          </p:cNvPr>
          <p:cNvSpPr>
            <a:spLocks noGrp="1"/>
          </p:cNvSpPr>
          <p:nvPr>
            <p:ph type="sldNum" sz="quarter" idx="12"/>
          </p:nvPr>
        </p:nvSpPr>
        <p:spPr/>
        <p:txBody>
          <a:bodyPr/>
          <a:lstStyle/>
          <a:p>
            <a:fld id="{713D42A4-E5A2-4AC2-9302-87AAE92CED3E}" type="slidenum">
              <a:rPr lang="en-US" smtClean="0"/>
              <a:t>6</a:t>
            </a:fld>
            <a:endParaRPr lang="en-US"/>
          </a:p>
        </p:txBody>
      </p:sp>
    </p:spTree>
    <p:extLst>
      <p:ext uri="{BB962C8B-B14F-4D97-AF65-F5344CB8AC3E}">
        <p14:creationId xmlns:p14="http://schemas.microsoft.com/office/powerpoint/2010/main" val="777421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8B69D9-B107-052B-34E3-04DC206405D4}"/>
              </a:ext>
            </a:extLst>
          </p:cNvPr>
          <p:cNvSpPr txBox="1">
            <a:spLocks noGrp="1"/>
          </p:cNvSpPr>
          <p:nvPr>
            <p:ph type="title"/>
          </p:nvPr>
        </p:nvSpPr>
        <p:spPr>
          <a:xfrm>
            <a:off x="810492" y="592810"/>
            <a:ext cx="3597460" cy="426848"/>
          </a:xfrm>
          <a:prstGeom prst="rect">
            <a:avLst/>
          </a:prstGeom>
          <a:noFill/>
        </p:spPr>
        <p:txBody>
          <a:bodyPr wrap="none" rtlCol="0">
            <a:spAutoFit/>
          </a:bodyPr>
          <a:lstStyle/>
          <a:p>
            <a:r>
              <a:rPr lang="en-US" sz="2400" b="1" dirty="0">
                <a:solidFill>
                  <a:schemeClr val="accent5">
                    <a:lumMod val="60000"/>
                    <a:lumOff val="40000"/>
                  </a:schemeClr>
                </a:solidFill>
              </a:rPr>
              <a:t>WINDOW FUNCTION LIST</a:t>
            </a:r>
            <a:endParaRPr lang="en-US" sz="2400" dirty="0">
              <a:solidFill>
                <a:schemeClr val="accent5">
                  <a:lumMod val="60000"/>
                  <a:lumOff val="40000"/>
                </a:schemeClr>
              </a:solidFill>
            </a:endParaRPr>
          </a:p>
        </p:txBody>
      </p:sp>
      <p:graphicFrame>
        <p:nvGraphicFramePr>
          <p:cNvPr id="6" name="Table 5">
            <a:extLst>
              <a:ext uri="{FF2B5EF4-FFF2-40B4-BE49-F238E27FC236}">
                <a16:creationId xmlns:a16="http://schemas.microsoft.com/office/drawing/2014/main" id="{3937EAAB-D665-967F-ECB4-E6878BAE5A90}"/>
              </a:ext>
            </a:extLst>
          </p:cNvPr>
          <p:cNvGraphicFramePr>
            <a:graphicFrameLocks noGrp="1"/>
          </p:cNvGraphicFramePr>
          <p:nvPr>
            <p:extLst>
              <p:ext uri="{D42A27DB-BD31-4B8C-83A1-F6EECF244321}">
                <p14:modId xmlns:p14="http://schemas.microsoft.com/office/powerpoint/2010/main" val="231510988"/>
              </p:ext>
            </p:extLst>
          </p:nvPr>
        </p:nvGraphicFramePr>
        <p:xfrm>
          <a:off x="923636" y="1246138"/>
          <a:ext cx="10603345" cy="5108483"/>
        </p:xfrm>
        <a:graphic>
          <a:graphicData uri="http://schemas.openxmlformats.org/drawingml/2006/table">
            <a:tbl>
              <a:tblPr firstRow="1" bandRow="1">
                <a:tableStyleId>{68D230F3-CF80-4859-8CE7-A43EE81993B5}</a:tableStyleId>
              </a:tblPr>
              <a:tblGrid>
                <a:gridCol w="2021052">
                  <a:extLst>
                    <a:ext uri="{9D8B030D-6E8A-4147-A177-3AD203B41FA5}">
                      <a16:colId xmlns:a16="http://schemas.microsoft.com/office/drawing/2014/main" val="3168637853"/>
                    </a:ext>
                  </a:extLst>
                </a:gridCol>
                <a:gridCol w="8582293">
                  <a:extLst>
                    <a:ext uri="{9D8B030D-6E8A-4147-A177-3AD203B41FA5}">
                      <a16:colId xmlns:a16="http://schemas.microsoft.com/office/drawing/2014/main" val="1524781559"/>
                    </a:ext>
                  </a:extLst>
                </a:gridCol>
              </a:tblGrid>
              <a:tr h="455369">
                <a:tc>
                  <a:txBody>
                    <a:bodyPr/>
                    <a:lstStyle/>
                    <a:p>
                      <a:r>
                        <a:rPr lang="en-US" sz="1600" dirty="0">
                          <a:solidFill>
                            <a:schemeClr val="accent5">
                              <a:lumMod val="60000"/>
                              <a:lumOff val="40000"/>
                            </a:schemeClr>
                          </a:solidFill>
                        </a:rPr>
                        <a:t>NAME</a:t>
                      </a:r>
                    </a:p>
                  </a:txBody>
                  <a:tcPr anchor="ctr"/>
                </a:tc>
                <a:tc>
                  <a:txBody>
                    <a:bodyPr/>
                    <a:lstStyle/>
                    <a:p>
                      <a:r>
                        <a:rPr lang="en-US" sz="1600" dirty="0">
                          <a:solidFill>
                            <a:schemeClr val="accent5">
                              <a:lumMod val="60000"/>
                              <a:lumOff val="40000"/>
                            </a:schemeClr>
                          </a:solidFill>
                        </a:rPr>
                        <a:t>FUNCTION DESCRIPTION</a:t>
                      </a:r>
                    </a:p>
                  </a:txBody>
                  <a:tcPr anchor="ctr"/>
                </a:tc>
                <a:extLst>
                  <a:ext uri="{0D108BD9-81ED-4DB2-BD59-A6C34878D82A}">
                    <a16:rowId xmlns:a16="http://schemas.microsoft.com/office/drawing/2014/main" val="3026254591"/>
                  </a:ext>
                </a:extLst>
              </a:tr>
              <a:tr h="455369">
                <a:tc>
                  <a:txBody>
                    <a:bodyPr/>
                    <a:lstStyle/>
                    <a:p>
                      <a:r>
                        <a:rPr lang="en-US" sz="1600" b="1" dirty="0"/>
                        <a:t>CUME_DIST</a:t>
                      </a:r>
                    </a:p>
                  </a:txBody>
                  <a:tcPr anchor="ctr"/>
                </a:tc>
                <a:tc>
                  <a:txBody>
                    <a:bodyPr/>
                    <a:lstStyle/>
                    <a:p>
                      <a:pPr algn="just"/>
                      <a:r>
                        <a:rPr lang="en-US" sz="1600" dirty="0"/>
                        <a:t>Calculates the cumulative distribution of a value in a set of values.</a:t>
                      </a:r>
                    </a:p>
                  </a:txBody>
                  <a:tcPr anchor="ctr"/>
                </a:tc>
                <a:extLst>
                  <a:ext uri="{0D108BD9-81ED-4DB2-BD59-A6C34878D82A}">
                    <a16:rowId xmlns:a16="http://schemas.microsoft.com/office/drawing/2014/main" val="229804001"/>
                  </a:ext>
                </a:extLst>
              </a:tr>
              <a:tr h="600521">
                <a:tc>
                  <a:txBody>
                    <a:bodyPr/>
                    <a:lstStyle/>
                    <a:p>
                      <a:r>
                        <a:rPr lang="en-US" sz="1600" b="1" dirty="0"/>
                        <a:t>DENSE_RANK</a:t>
                      </a:r>
                    </a:p>
                  </a:txBody>
                  <a:tcPr anchor="ctr"/>
                </a:tc>
                <a:tc>
                  <a:txBody>
                    <a:bodyPr/>
                    <a:lstStyle/>
                    <a:p>
                      <a:pPr algn="just"/>
                      <a:r>
                        <a:rPr lang="en-US" sz="1600" dirty="0"/>
                        <a:t>Assigns a rank to every row within its partition based on the ORDER BY clause. It assigns the same rank to the rows with equal values. </a:t>
                      </a:r>
                    </a:p>
                  </a:txBody>
                  <a:tcPr anchor="ctr"/>
                </a:tc>
                <a:extLst>
                  <a:ext uri="{0D108BD9-81ED-4DB2-BD59-A6C34878D82A}">
                    <a16:rowId xmlns:a16="http://schemas.microsoft.com/office/drawing/2014/main" val="1701734755"/>
                  </a:ext>
                </a:extLst>
              </a:tr>
              <a:tr h="591916">
                <a:tc>
                  <a:txBody>
                    <a:bodyPr/>
                    <a:lstStyle/>
                    <a:p>
                      <a:r>
                        <a:rPr lang="en-US" sz="1600" b="1" dirty="0"/>
                        <a:t>RANK</a:t>
                      </a:r>
                    </a:p>
                  </a:txBody>
                  <a:tcPr anchor="ctr"/>
                </a:tc>
                <a:tc>
                  <a:txBody>
                    <a:bodyPr/>
                    <a:lstStyle/>
                    <a:p>
                      <a:r>
                        <a:rPr lang="en-US" sz="1600" dirty="0"/>
                        <a:t>Similar to the DENSE_RANK() function except that there are gaps in the sequence of ranked values when two or more rows have the same rank.</a:t>
                      </a:r>
                    </a:p>
                  </a:txBody>
                  <a:tcPr anchor="ctr"/>
                </a:tc>
                <a:extLst>
                  <a:ext uri="{0D108BD9-81ED-4DB2-BD59-A6C34878D82A}">
                    <a16:rowId xmlns:a16="http://schemas.microsoft.com/office/drawing/2014/main" val="2433716186"/>
                  </a:ext>
                </a:extLst>
              </a:tr>
              <a:tr h="455369">
                <a:tc>
                  <a:txBody>
                    <a:bodyPr/>
                    <a:lstStyle/>
                    <a:p>
                      <a:r>
                        <a:rPr lang="en-US" sz="1600" b="1" dirty="0"/>
                        <a:t>PERCENT_RANK</a:t>
                      </a:r>
                    </a:p>
                  </a:txBody>
                  <a:tcPr anchor="ctr"/>
                </a:tc>
                <a:tc>
                  <a:txBody>
                    <a:bodyPr/>
                    <a:lstStyle/>
                    <a:p>
                      <a:r>
                        <a:rPr lang="en-US" sz="1600" dirty="0"/>
                        <a:t>Calculates the percentile rank of a row in a partition or result set</a:t>
                      </a:r>
                    </a:p>
                  </a:txBody>
                  <a:tcPr anchor="ctr"/>
                </a:tc>
                <a:extLst>
                  <a:ext uri="{0D108BD9-81ED-4DB2-BD59-A6C34878D82A}">
                    <a16:rowId xmlns:a16="http://schemas.microsoft.com/office/drawing/2014/main" val="3729715481"/>
                  </a:ext>
                </a:extLst>
              </a:tr>
              <a:tr h="455369">
                <a:tc>
                  <a:txBody>
                    <a:bodyPr/>
                    <a:lstStyle/>
                    <a:p>
                      <a:r>
                        <a:rPr lang="en-US" sz="1600" b="1" dirty="0"/>
                        <a:t>FIRST_VALUE</a:t>
                      </a:r>
                    </a:p>
                  </a:txBody>
                  <a:tcPr anchor="ctr"/>
                </a:tc>
                <a:tc>
                  <a:txBody>
                    <a:bodyPr/>
                    <a:lstStyle/>
                    <a:p>
                      <a:r>
                        <a:rPr lang="en-US" sz="1600" dirty="0"/>
                        <a:t>Returns the value of the specified expression with respect to the first row in the window frame.</a:t>
                      </a:r>
                    </a:p>
                  </a:txBody>
                  <a:tcPr anchor="ctr"/>
                </a:tc>
                <a:extLst>
                  <a:ext uri="{0D108BD9-81ED-4DB2-BD59-A6C34878D82A}">
                    <a16:rowId xmlns:a16="http://schemas.microsoft.com/office/drawing/2014/main" val="3916337342"/>
                  </a:ext>
                </a:extLst>
              </a:tr>
              <a:tr h="455369">
                <a:tc>
                  <a:txBody>
                    <a:bodyPr/>
                    <a:lstStyle/>
                    <a:p>
                      <a:r>
                        <a:rPr lang="en-US" sz="1600" b="1" dirty="0"/>
                        <a:t>LAST_VALUE</a:t>
                      </a:r>
                    </a:p>
                  </a:txBody>
                  <a:tcPr anchor="ctr"/>
                </a:tc>
                <a:tc>
                  <a:txBody>
                    <a:bodyPr/>
                    <a:lstStyle/>
                    <a:p>
                      <a:r>
                        <a:rPr lang="en-US" sz="1600" dirty="0"/>
                        <a:t>Returns the value of the specified expression with respect to the last row in the window frame.</a:t>
                      </a:r>
                    </a:p>
                  </a:txBody>
                  <a:tcPr anchor="ctr"/>
                </a:tc>
                <a:extLst>
                  <a:ext uri="{0D108BD9-81ED-4DB2-BD59-A6C34878D82A}">
                    <a16:rowId xmlns:a16="http://schemas.microsoft.com/office/drawing/2014/main" val="642233346"/>
                  </a:ext>
                </a:extLst>
              </a:tr>
              <a:tr h="455369">
                <a:tc>
                  <a:txBody>
                    <a:bodyPr/>
                    <a:lstStyle/>
                    <a:p>
                      <a:r>
                        <a:rPr lang="en-US" sz="1600" b="1" dirty="0"/>
                        <a:t>ROW_NUMBER</a:t>
                      </a:r>
                    </a:p>
                  </a:txBody>
                  <a:tcPr anchor="ctr"/>
                </a:tc>
                <a:tc>
                  <a:txBody>
                    <a:bodyPr/>
                    <a:lstStyle/>
                    <a:p>
                      <a:r>
                        <a:rPr lang="en-US" sz="1600" dirty="0"/>
                        <a:t>Assigns a sequential integer to every row within its partition</a:t>
                      </a:r>
                    </a:p>
                  </a:txBody>
                  <a:tcPr anchor="ctr"/>
                </a:tc>
                <a:extLst>
                  <a:ext uri="{0D108BD9-81ED-4DB2-BD59-A6C34878D82A}">
                    <a16:rowId xmlns:a16="http://schemas.microsoft.com/office/drawing/2014/main" val="199317714"/>
                  </a:ext>
                </a:extLst>
              </a:tr>
              <a:tr h="591916">
                <a:tc>
                  <a:txBody>
                    <a:bodyPr/>
                    <a:lstStyle/>
                    <a:p>
                      <a:r>
                        <a:rPr lang="en-US" sz="1600" b="1" dirty="0"/>
                        <a:t>LAG</a:t>
                      </a:r>
                    </a:p>
                  </a:txBody>
                  <a:tcPr anchor="ctr"/>
                </a:tc>
                <a:tc>
                  <a:txBody>
                    <a:bodyPr/>
                    <a:lstStyle/>
                    <a:p>
                      <a:r>
                        <a:rPr lang="en-US" sz="1600" dirty="0"/>
                        <a:t>Returns the value of the Nth row before the current row in a partition. It returns NULL if no preceding row exists.</a:t>
                      </a:r>
                    </a:p>
                  </a:txBody>
                  <a:tcPr anchor="ctr"/>
                </a:tc>
                <a:extLst>
                  <a:ext uri="{0D108BD9-81ED-4DB2-BD59-A6C34878D82A}">
                    <a16:rowId xmlns:a16="http://schemas.microsoft.com/office/drawing/2014/main" val="979190143"/>
                  </a:ext>
                </a:extLst>
              </a:tr>
              <a:tr h="591916">
                <a:tc>
                  <a:txBody>
                    <a:bodyPr/>
                    <a:lstStyle/>
                    <a:p>
                      <a:r>
                        <a:rPr lang="en-US" sz="1600" b="1" dirty="0"/>
                        <a:t>LEAD</a:t>
                      </a:r>
                    </a:p>
                  </a:txBody>
                  <a:tcPr anchor="ctr"/>
                </a:tc>
                <a:tc>
                  <a:txBody>
                    <a:bodyPr/>
                    <a:lstStyle/>
                    <a:p>
                      <a:r>
                        <a:rPr lang="en-US" sz="1600" dirty="0"/>
                        <a:t>Returns the value of the Nth row after the current row in a partition. It returns NULL if no subsequent row exists</a:t>
                      </a:r>
                    </a:p>
                  </a:txBody>
                  <a:tcPr anchor="ctr"/>
                </a:tc>
                <a:extLst>
                  <a:ext uri="{0D108BD9-81ED-4DB2-BD59-A6C34878D82A}">
                    <a16:rowId xmlns:a16="http://schemas.microsoft.com/office/drawing/2014/main" val="3881840112"/>
                  </a:ext>
                </a:extLst>
              </a:tr>
            </a:tbl>
          </a:graphicData>
        </a:graphic>
      </p:graphicFrame>
      <p:sp>
        <p:nvSpPr>
          <p:cNvPr id="7" name="Slide Number Placeholder 6">
            <a:extLst>
              <a:ext uri="{FF2B5EF4-FFF2-40B4-BE49-F238E27FC236}">
                <a16:creationId xmlns:a16="http://schemas.microsoft.com/office/drawing/2014/main" id="{EB972356-84BF-A541-54B9-3201CD651809}"/>
              </a:ext>
            </a:extLst>
          </p:cNvPr>
          <p:cNvSpPr>
            <a:spLocks noGrp="1"/>
          </p:cNvSpPr>
          <p:nvPr>
            <p:ph type="sldNum" sz="quarter" idx="12"/>
          </p:nvPr>
        </p:nvSpPr>
        <p:spPr/>
        <p:txBody>
          <a:bodyPr/>
          <a:lstStyle/>
          <a:p>
            <a:fld id="{713D42A4-E5A2-4AC2-9302-87AAE92CED3E}" type="slidenum">
              <a:rPr lang="en-US" smtClean="0"/>
              <a:t>7</a:t>
            </a:fld>
            <a:endParaRPr lang="en-US" dirty="0"/>
          </a:p>
        </p:txBody>
      </p:sp>
    </p:spTree>
    <p:extLst>
      <p:ext uri="{BB962C8B-B14F-4D97-AF65-F5344CB8AC3E}">
        <p14:creationId xmlns:p14="http://schemas.microsoft.com/office/powerpoint/2010/main" val="332002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87669-BEDF-4468-11CA-F2388256202F}"/>
              </a:ext>
            </a:extLst>
          </p:cNvPr>
          <p:cNvSpPr>
            <a:spLocks noGrp="1"/>
          </p:cNvSpPr>
          <p:nvPr>
            <p:ph type="title"/>
          </p:nvPr>
        </p:nvSpPr>
        <p:spPr/>
        <p:txBody>
          <a:bodyPr>
            <a:normAutofit/>
          </a:bodyPr>
          <a:lstStyle/>
          <a:p>
            <a:r>
              <a:rPr lang="en-US" sz="3800" b="1" dirty="0">
                <a:solidFill>
                  <a:schemeClr val="accent1">
                    <a:lumMod val="60000"/>
                    <a:lumOff val="40000"/>
                  </a:schemeClr>
                </a:solidFill>
              </a:rPr>
              <a:t>ROW_NUMBER Function</a:t>
            </a:r>
            <a:endParaRPr lang="en-US" sz="3800" dirty="0">
              <a:solidFill>
                <a:schemeClr val="accent1">
                  <a:lumMod val="60000"/>
                  <a:lumOff val="40000"/>
                </a:schemeClr>
              </a:solidFill>
            </a:endParaRPr>
          </a:p>
        </p:txBody>
      </p:sp>
      <p:sp>
        <p:nvSpPr>
          <p:cNvPr id="4" name="Slide Number Placeholder 3">
            <a:extLst>
              <a:ext uri="{FF2B5EF4-FFF2-40B4-BE49-F238E27FC236}">
                <a16:creationId xmlns:a16="http://schemas.microsoft.com/office/drawing/2014/main" id="{3F8A3B56-7D33-AA15-F17D-A90746B9D46A}"/>
              </a:ext>
            </a:extLst>
          </p:cNvPr>
          <p:cNvSpPr>
            <a:spLocks noGrp="1"/>
          </p:cNvSpPr>
          <p:nvPr>
            <p:ph type="sldNum" sz="quarter" idx="12"/>
          </p:nvPr>
        </p:nvSpPr>
        <p:spPr/>
        <p:txBody>
          <a:bodyPr/>
          <a:lstStyle/>
          <a:p>
            <a:fld id="{713D42A4-E5A2-4AC2-9302-87AAE92CED3E}" type="slidenum">
              <a:rPr lang="en-US" smtClean="0"/>
              <a:t>8</a:t>
            </a:fld>
            <a:endParaRPr lang="en-US"/>
          </a:p>
        </p:txBody>
      </p:sp>
      <p:sp>
        <p:nvSpPr>
          <p:cNvPr id="8" name="TextBox 7">
            <a:extLst>
              <a:ext uri="{FF2B5EF4-FFF2-40B4-BE49-F238E27FC236}">
                <a16:creationId xmlns:a16="http://schemas.microsoft.com/office/drawing/2014/main" id="{5F4A3932-DB7E-B479-1BA4-BEAB835D8741}"/>
              </a:ext>
            </a:extLst>
          </p:cNvPr>
          <p:cNvSpPr txBox="1"/>
          <p:nvPr/>
        </p:nvSpPr>
        <p:spPr>
          <a:xfrm>
            <a:off x="960582" y="1948873"/>
            <a:ext cx="10732654" cy="720436"/>
          </a:xfrm>
          <a:prstGeom prst="rect">
            <a:avLst/>
          </a:prstGeom>
          <a:noFill/>
        </p:spPr>
        <p:txBody>
          <a:bodyPr wrap="square" rtlCol="0">
            <a:spAutoFit/>
          </a:bodyPr>
          <a:lstStyle/>
          <a:p>
            <a:endParaRPr lang="en-US" dirty="0"/>
          </a:p>
        </p:txBody>
      </p:sp>
      <p:sp>
        <p:nvSpPr>
          <p:cNvPr id="9" name="Rectangle 3">
            <a:extLst>
              <a:ext uri="{FF2B5EF4-FFF2-40B4-BE49-F238E27FC236}">
                <a16:creationId xmlns:a16="http://schemas.microsoft.com/office/drawing/2014/main" id="{491FB51A-D661-BB89-8448-8AB767097D84}"/>
              </a:ext>
            </a:extLst>
          </p:cNvPr>
          <p:cNvSpPr>
            <a:spLocks noChangeArrowheads="1"/>
          </p:cNvSpPr>
          <p:nvPr/>
        </p:nvSpPr>
        <p:spPr bwMode="auto">
          <a:xfrm>
            <a:off x="838200" y="1379617"/>
            <a:ext cx="105156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rPr>
              <a:t>The </a:t>
            </a:r>
            <a:r>
              <a:rPr kumimoji="0" lang="en-US" altLang="en-US" sz="1600" b="1" i="0" u="none" strike="noStrike" cap="none" normalizeH="0" baseline="0" dirty="0">
                <a:ln>
                  <a:noFill/>
                </a:ln>
                <a:solidFill>
                  <a:schemeClr val="tx1"/>
                </a:solidFill>
                <a:effectLst/>
              </a:rPr>
              <a:t>ROW_NUMBER() </a:t>
            </a:r>
            <a:r>
              <a:rPr kumimoji="0" lang="en-US" altLang="en-US" sz="1600" b="0" i="0" u="none" strike="noStrike" cap="none" normalizeH="0" baseline="0" dirty="0">
                <a:ln>
                  <a:noFill/>
                </a:ln>
                <a:solidFill>
                  <a:schemeClr val="tx1"/>
                </a:solidFill>
                <a:effectLst/>
              </a:rPr>
              <a:t>is a window function or analytic function that assigns a sequential number to each row in the result set. The first number begins with one. </a:t>
            </a:r>
          </a:p>
        </p:txBody>
      </p:sp>
      <p:sp>
        <p:nvSpPr>
          <p:cNvPr id="11" name="Rectangle 10">
            <a:extLst>
              <a:ext uri="{FF2B5EF4-FFF2-40B4-BE49-F238E27FC236}">
                <a16:creationId xmlns:a16="http://schemas.microsoft.com/office/drawing/2014/main" id="{CF477EA0-A28D-5F99-82AE-55A64B430B14}"/>
              </a:ext>
            </a:extLst>
          </p:cNvPr>
          <p:cNvSpPr/>
          <p:nvPr/>
        </p:nvSpPr>
        <p:spPr>
          <a:xfrm>
            <a:off x="932874" y="2056322"/>
            <a:ext cx="10298544" cy="513213"/>
          </a:xfrm>
          <a:prstGeom prst="rect">
            <a:avLst/>
          </a:prstGeom>
          <a:solidFill>
            <a:schemeClr val="bg1">
              <a:lumMod val="95000"/>
            </a:schemeClr>
          </a:solidFill>
          <a:ln>
            <a:solidFill>
              <a:schemeClr val="bg1">
                <a:lumMod val="85000"/>
              </a:schemeClr>
            </a:solidFill>
          </a:ln>
        </p:spPr>
        <p:style>
          <a:lnRef idx="2">
            <a:schemeClr val="accent1">
              <a:shade val="15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5BE1A262-3F96-B744-B8F7-A7D08C38A6F7}"/>
              </a:ext>
            </a:extLst>
          </p:cNvPr>
          <p:cNvSpPr txBox="1"/>
          <p:nvPr/>
        </p:nvSpPr>
        <p:spPr>
          <a:xfrm>
            <a:off x="1006761" y="2133610"/>
            <a:ext cx="8876146" cy="338554"/>
          </a:xfrm>
          <a:prstGeom prst="rect">
            <a:avLst/>
          </a:prstGeom>
          <a:noFill/>
        </p:spPr>
        <p:txBody>
          <a:bodyPr wrap="square" rtlCol="0">
            <a:spAutoFit/>
          </a:bodyPr>
          <a:lstStyle/>
          <a:p>
            <a:r>
              <a:rPr lang="en-US" sz="1600" b="1" dirty="0">
                <a:solidFill>
                  <a:schemeClr val="accent5">
                    <a:lumMod val="60000"/>
                    <a:lumOff val="40000"/>
                  </a:schemeClr>
                </a:solidFill>
                <a:latin typeface="Consolas" panose="020B0609020204030204" pitchFamily="49" charset="0"/>
                <a:cs typeface="Courier New" panose="02070309020205020404" pitchFamily="49" charset="0"/>
              </a:rPr>
              <a:t>ROW_NUMBER() </a:t>
            </a:r>
            <a:r>
              <a:rPr lang="en-US" sz="1600" dirty="0">
                <a:latin typeface="Consolas" panose="020B0609020204030204" pitchFamily="49" charset="0"/>
                <a:cs typeface="Courier New" panose="02070309020205020404" pitchFamily="49" charset="0"/>
              </a:rPr>
              <a:t>OVER (&lt;partition_definition&gt; &lt;order_definition&gt;)</a:t>
            </a:r>
          </a:p>
        </p:txBody>
      </p:sp>
      <p:sp>
        <p:nvSpPr>
          <p:cNvPr id="12" name="Rectangle 11">
            <a:extLst>
              <a:ext uri="{FF2B5EF4-FFF2-40B4-BE49-F238E27FC236}">
                <a16:creationId xmlns:a16="http://schemas.microsoft.com/office/drawing/2014/main" id="{A9B70A41-16D8-E289-7C61-523404006808}"/>
              </a:ext>
            </a:extLst>
          </p:cNvPr>
          <p:cNvSpPr/>
          <p:nvPr/>
        </p:nvSpPr>
        <p:spPr>
          <a:xfrm>
            <a:off x="928258" y="3751190"/>
            <a:ext cx="6368469" cy="2390903"/>
          </a:xfrm>
          <a:prstGeom prst="rect">
            <a:avLst/>
          </a:prstGeom>
          <a:solidFill>
            <a:schemeClr val="bg1">
              <a:lumMod val="95000"/>
            </a:schemeClr>
          </a:solidFill>
          <a:ln>
            <a:solidFill>
              <a:schemeClr val="bg1">
                <a:lumMod val="85000"/>
              </a:schemeClr>
            </a:solidFill>
          </a:ln>
        </p:spPr>
        <p:style>
          <a:lnRef idx="2">
            <a:schemeClr val="accent1">
              <a:shade val="15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DABDD68F-A70B-28C5-A1C6-D0E9328F901C}"/>
              </a:ext>
            </a:extLst>
          </p:cNvPr>
          <p:cNvSpPr txBox="1"/>
          <p:nvPr/>
        </p:nvSpPr>
        <p:spPr>
          <a:xfrm>
            <a:off x="1089894" y="3980875"/>
            <a:ext cx="8331200" cy="1754326"/>
          </a:xfrm>
          <a:prstGeom prst="rect">
            <a:avLst/>
          </a:prstGeom>
          <a:noFill/>
        </p:spPr>
        <p:txBody>
          <a:bodyPr wrap="square" rtlCol="0">
            <a:spAutoFit/>
          </a:bodyPr>
          <a:lstStyle/>
          <a:p>
            <a:r>
              <a:rPr lang="en-US" b="0" dirty="0">
                <a:solidFill>
                  <a:srgbClr val="569CD6"/>
                </a:solidFill>
                <a:effectLst/>
                <a:latin typeface="Consolas" panose="020B0609020204030204" pitchFamily="49" charset="0"/>
                <a:cs typeface="Courier New" panose="02070309020205020404" pitchFamily="49" charset="0"/>
              </a:rPr>
              <a:t>SELECT</a:t>
            </a:r>
            <a:r>
              <a:rPr lang="en-US" b="0" dirty="0">
                <a:solidFill>
                  <a:srgbClr val="CCCCCC"/>
                </a:solidFill>
                <a:effectLst/>
                <a:latin typeface="Consolas" panose="020B0609020204030204" pitchFamily="49" charset="0"/>
                <a:cs typeface="Courier New" panose="02070309020205020404" pitchFamily="49" charset="0"/>
              </a:rPr>
              <a:t> </a:t>
            </a:r>
            <a:r>
              <a:rPr lang="en-US" b="0" dirty="0">
                <a:effectLst/>
                <a:latin typeface="Consolas" panose="020B0609020204030204" pitchFamily="49" charset="0"/>
                <a:cs typeface="Courier New" panose="02070309020205020404" pitchFamily="49" charset="0"/>
              </a:rPr>
              <a:t>fiscal_year, sales_employee, sale,</a:t>
            </a:r>
          </a:p>
          <a:p>
            <a:r>
              <a:rPr lang="en-US" b="0" dirty="0">
                <a:solidFill>
                  <a:srgbClr val="CCCCCC"/>
                </a:solidFill>
                <a:effectLst/>
                <a:latin typeface="Consolas" panose="020B0609020204030204" pitchFamily="49" charset="0"/>
                <a:cs typeface="Courier New" panose="02070309020205020404" pitchFamily="49" charset="0"/>
              </a:rPr>
              <a:t>    </a:t>
            </a:r>
            <a:r>
              <a:rPr lang="en-US" b="0" dirty="0">
                <a:solidFill>
                  <a:schemeClr val="accent5">
                    <a:lumMod val="60000"/>
                    <a:lumOff val="40000"/>
                  </a:schemeClr>
                </a:solidFill>
                <a:effectLst/>
                <a:latin typeface="Consolas" panose="020B0609020204030204" pitchFamily="49" charset="0"/>
                <a:cs typeface="Courier New" panose="02070309020205020404" pitchFamily="49" charset="0"/>
              </a:rPr>
              <a:t>ROW_NUMBER() </a:t>
            </a:r>
            <a:r>
              <a:rPr lang="en-US" b="0" dirty="0">
                <a:solidFill>
                  <a:srgbClr val="569CD6"/>
                </a:solidFill>
                <a:effectLst/>
                <a:latin typeface="Consolas" panose="020B0609020204030204" pitchFamily="49" charset="0"/>
                <a:cs typeface="Courier New" panose="02070309020205020404" pitchFamily="49" charset="0"/>
              </a:rPr>
              <a:t>OVER</a:t>
            </a:r>
            <a:r>
              <a:rPr lang="en-US" b="0" dirty="0">
                <a:effectLst/>
                <a:latin typeface="Consolas" panose="020B0609020204030204" pitchFamily="49" charset="0"/>
                <a:cs typeface="Courier New" panose="02070309020205020404" pitchFamily="49" charset="0"/>
              </a:rPr>
              <a:t>(</a:t>
            </a:r>
            <a:r>
              <a:rPr lang="en-US" b="0" dirty="0">
                <a:solidFill>
                  <a:srgbClr val="569CD6"/>
                </a:solidFill>
                <a:effectLst/>
                <a:latin typeface="Consolas" panose="020B0609020204030204" pitchFamily="49" charset="0"/>
                <a:cs typeface="Courier New" panose="02070309020205020404" pitchFamily="49" charset="0"/>
              </a:rPr>
              <a:t>PARTITION</a:t>
            </a:r>
            <a:r>
              <a:rPr lang="en-US" b="0" dirty="0">
                <a:solidFill>
                  <a:srgbClr val="CCCCCC"/>
                </a:solidFill>
                <a:effectLst/>
                <a:latin typeface="Consolas" panose="020B0609020204030204" pitchFamily="49" charset="0"/>
                <a:cs typeface="Courier New" panose="02070309020205020404" pitchFamily="49" charset="0"/>
              </a:rPr>
              <a:t> </a:t>
            </a:r>
            <a:r>
              <a:rPr lang="en-US" b="0" dirty="0">
                <a:solidFill>
                  <a:srgbClr val="569CD6"/>
                </a:solidFill>
                <a:effectLst/>
                <a:latin typeface="Consolas" panose="020B0609020204030204" pitchFamily="49" charset="0"/>
                <a:cs typeface="Courier New" panose="02070309020205020404" pitchFamily="49" charset="0"/>
              </a:rPr>
              <a:t>BY</a:t>
            </a:r>
            <a:r>
              <a:rPr lang="en-US" b="0" dirty="0">
                <a:solidFill>
                  <a:srgbClr val="CCCCCC"/>
                </a:solidFill>
                <a:effectLst/>
                <a:latin typeface="Consolas" panose="020B0609020204030204" pitchFamily="49" charset="0"/>
                <a:cs typeface="Courier New" panose="02070309020205020404" pitchFamily="49" charset="0"/>
              </a:rPr>
              <a:t> </a:t>
            </a:r>
            <a:r>
              <a:rPr lang="en-US" b="0" dirty="0">
                <a:effectLst/>
                <a:latin typeface="Consolas" panose="020B0609020204030204" pitchFamily="49" charset="0"/>
                <a:cs typeface="Courier New" panose="02070309020205020404" pitchFamily="49" charset="0"/>
              </a:rPr>
              <a:t>fiscal_year) </a:t>
            </a:r>
          </a:p>
          <a:p>
            <a:r>
              <a:rPr lang="en-US" b="0" dirty="0">
                <a:solidFill>
                  <a:srgbClr val="569CD6"/>
                </a:solidFill>
                <a:effectLst/>
                <a:latin typeface="Consolas" panose="020B0609020204030204" pitchFamily="49" charset="0"/>
                <a:cs typeface="Courier New" panose="02070309020205020404" pitchFamily="49" charset="0"/>
              </a:rPr>
              <a:t>    as </a:t>
            </a:r>
            <a:r>
              <a:rPr lang="en-US" b="0" dirty="0">
                <a:effectLst/>
                <a:latin typeface="Consolas" panose="020B0609020204030204" pitchFamily="49" charset="0"/>
                <a:cs typeface="Courier New" panose="02070309020205020404" pitchFamily="49" charset="0"/>
              </a:rPr>
              <a:t>row_num</a:t>
            </a:r>
          </a:p>
          <a:p>
            <a:r>
              <a:rPr lang="en-US" b="0" dirty="0">
                <a:solidFill>
                  <a:srgbClr val="569CD6"/>
                </a:solidFill>
                <a:effectLst/>
                <a:latin typeface="Consolas" panose="020B0609020204030204" pitchFamily="49" charset="0"/>
                <a:cs typeface="Courier New" panose="02070309020205020404" pitchFamily="49" charset="0"/>
              </a:rPr>
              <a:t>FROM</a:t>
            </a:r>
            <a:r>
              <a:rPr lang="en-US" b="0" dirty="0">
                <a:solidFill>
                  <a:srgbClr val="CCCCCC"/>
                </a:solidFill>
                <a:effectLst/>
                <a:latin typeface="Consolas" panose="020B0609020204030204" pitchFamily="49" charset="0"/>
                <a:cs typeface="Courier New" panose="02070309020205020404" pitchFamily="49" charset="0"/>
              </a:rPr>
              <a:t> </a:t>
            </a:r>
          </a:p>
          <a:p>
            <a:r>
              <a:rPr lang="en-US" b="0" dirty="0">
                <a:solidFill>
                  <a:srgbClr val="CCCCCC"/>
                </a:solidFill>
                <a:effectLst/>
                <a:latin typeface="Consolas" panose="020B0609020204030204" pitchFamily="49" charset="0"/>
                <a:cs typeface="Courier New" panose="02070309020205020404" pitchFamily="49" charset="0"/>
              </a:rPr>
              <a:t>    </a:t>
            </a:r>
            <a:r>
              <a:rPr lang="en-US" b="0" dirty="0">
                <a:effectLst/>
                <a:latin typeface="Consolas" panose="020B0609020204030204" pitchFamily="49" charset="0"/>
                <a:cs typeface="Courier New" panose="02070309020205020404" pitchFamily="49" charset="0"/>
              </a:rPr>
              <a:t>sales;</a:t>
            </a:r>
          </a:p>
          <a:p>
            <a:endParaRPr lang="en-US" dirty="0">
              <a:latin typeface="Consolas" panose="020B0609020204030204" pitchFamily="49" charset="0"/>
              <a:cs typeface="Courier New" panose="02070309020205020404" pitchFamily="49" charset="0"/>
            </a:endParaRPr>
          </a:p>
        </p:txBody>
      </p:sp>
      <p:sp>
        <p:nvSpPr>
          <p:cNvPr id="14" name="Rectangle 3">
            <a:extLst>
              <a:ext uri="{FF2B5EF4-FFF2-40B4-BE49-F238E27FC236}">
                <a16:creationId xmlns:a16="http://schemas.microsoft.com/office/drawing/2014/main" id="{9A5CBAEB-5EE3-FECC-F7B3-CEF813AFB8B5}"/>
              </a:ext>
            </a:extLst>
          </p:cNvPr>
          <p:cNvSpPr>
            <a:spLocks noChangeArrowheads="1"/>
          </p:cNvSpPr>
          <p:nvPr/>
        </p:nvSpPr>
        <p:spPr bwMode="auto">
          <a:xfrm>
            <a:off x="852053" y="3145259"/>
            <a:ext cx="10515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rPr>
              <a:t>Example 1: </a:t>
            </a:r>
            <a:r>
              <a:rPr kumimoji="0" lang="en-US" altLang="en-US" b="0" i="0" u="none" strike="noStrike" cap="none" normalizeH="0" baseline="0" dirty="0">
                <a:ln>
                  <a:noFill/>
                </a:ln>
                <a:solidFill>
                  <a:schemeClr val="tx1"/>
                </a:solidFill>
                <a:effectLst/>
              </a:rPr>
              <a:t>Simple use case</a:t>
            </a:r>
          </a:p>
        </p:txBody>
      </p:sp>
      <p:graphicFrame>
        <p:nvGraphicFramePr>
          <p:cNvPr id="16" name="Table 15">
            <a:extLst>
              <a:ext uri="{FF2B5EF4-FFF2-40B4-BE49-F238E27FC236}">
                <a16:creationId xmlns:a16="http://schemas.microsoft.com/office/drawing/2014/main" id="{EA0F7DB4-21C2-105F-AED4-63D7132C2334}"/>
              </a:ext>
            </a:extLst>
          </p:cNvPr>
          <p:cNvGraphicFramePr>
            <a:graphicFrameLocks noGrp="1"/>
          </p:cNvGraphicFramePr>
          <p:nvPr>
            <p:extLst>
              <p:ext uri="{D42A27DB-BD31-4B8C-83A1-F6EECF244321}">
                <p14:modId xmlns:p14="http://schemas.microsoft.com/office/powerpoint/2010/main" val="3137339505"/>
              </p:ext>
            </p:extLst>
          </p:nvPr>
        </p:nvGraphicFramePr>
        <p:xfrm>
          <a:off x="7919832" y="3407344"/>
          <a:ext cx="3773404" cy="2804346"/>
        </p:xfrm>
        <a:graphic>
          <a:graphicData uri="http://schemas.openxmlformats.org/drawingml/2006/table">
            <a:tbl>
              <a:tblPr>
                <a:tableStyleId>{2D5ABB26-0587-4C30-8999-92F81FD0307C}</a:tableStyleId>
              </a:tblPr>
              <a:tblGrid>
                <a:gridCol w="943351">
                  <a:extLst>
                    <a:ext uri="{9D8B030D-6E8A-4147-A177-3AD203B41FA5}">
                      <a16:colId xmlns:a16="http://schemas.microsoft.com/office/drawing/2014/main" val="3378446761"/>
                    </a:ext>
                  </a:extLst>
                </a:gridCol>
                <a:gridCol w="943351">
                  <a:extLst>
                    <a:ext uri="{9D8B030D-6E8A-4147-A177-3AD203B41FA5}">
                      <a16:colId xmlns:a16="http://schemas.microsoft.com/office/drawing/2014/main" val="3241153421"/>
                    </a:ext>
                  </a:extLst>
                </a:gridCol>
                <a:gridCol w="943351">
                  <a:extLst>
                    <a:ext uri="{9D8B030D-6E8A-4147-A177-3AD203B41FA5}">
                      <a16:colId xmlns:a16="http://schemas.microsoft.com/office/drawing/2014/main" val="4265581851"/>
                    </a:ext>
                  </a:extLst>
                </a:gridCol>
                <a:gridCol w="943351">
                  <a:extLst>
                    <a:ext uri="{9D8B030D-6E8A-4147-A177-3AD203B41FA5}">
                      <a16:colId xmlns:a16="http://schemas.microsoft.com/office/drawing/2014/main" val="2071598222"/>
                    </a:ext>
                  </a:extLst>
                </a:gridCol>
              </a:tblGrid>
              <a:tr h="311594">
                <a:tc>
                  <a:txBody>
                    <a:bodyPr/>
                    <a:lstStyle/>
                    <a:p>
                      <a:r>
                        <a:rPr lang="en-US" sz="1400" b="0" dirty="0"/>
                        <a:t>2016</a:t>
                      </a:r>
                    </a:p>
                  </a:txBody>
                  <a:tcPr marL="77899" marR="77899" marT="38949" marB="38949" anchor="ctr"/>
                </a:tc>
                <a:tc>
                  <a:txBody>
                    <a:bodyPr/>
                    <a:lstStyle/>
                    <a:p>
                      <a:r>
                        <a:rPr lang="en-US" sz="1400" b="0"/>
                        <a:t>Alice</a:t>
                      </a:r>
                    </a:p>
                  </a:txBody>
                  <a:tcPr marL="77899" marR="77899" marT="38949" marB="38949" anchor="ctr"/>
                </a:tc>
                <a:tc>
                  <a:txBody>
                    <a:bodyPr/>
                    <a:lstStyle/>
                    <a:p>
                      <a:r>
                        <a:rPr lang="en-US" sz="1400" b="0"/>
                        <a:t>150.00</a:t>
                      </a:r>
                    </a:p>
                  </a:txBody>
                  <a:tcPr marL="77899" marR="77899" marT="38949" marB="38949" anchor="ctr"/>
                </a:tc>
                <a:tc>
                  <a:txBody>
                    <a:bodyPr/>
                    <a:lstStyle/>
                    <a:p>
                      <a:r>
                        <a:rPr lang="en-US" sz="1400" b="0" dirty="0"/>
                        <a:t>1</a:t>
                      </a:r>
                    </a:p>
                  </a:txBody>
                  <a:tcPr marL="77899" marR="77899" marT="38949" marB="38949" anchor="ctr"/>
                </a:tc>
                <a:extLst>
                  <a:ext uri="{0D108BD9-81ED-4DB2-BD59-A6C34878D82A}">
                    <a16:rowId xmlns:a16="http://schemas.microsoft.com/office/drawing/2014/main" val="1075081497"/>
                  </a:ext>
                </a:extLst>
              </a:tr>
              <a:tr h="311594">
                <a:tc>
                  <a:txBody>
                    <a:bodyPr/>
                    <a:lstStyle/>
                    <a:p>
                      <a:r>
                        <a:rPr lang="en-US" sz="1400" b="0"/>
                        <a:t>2016</a:t>
                      </a:r>
                    </a:p>
                  </a:txBody>
                  <a:tcPr marL="77899" marR="77899" marT="38949" marB="38949" anchor="ctr"/>
                </a:tc>
                <a:tc>
                  <a:txBody>
                    <a:bodyPr/>
                    <a:lstStyle/>
                    <a:p>
                      <a:r>
                        <a:rPr lang="en-US" sz="1400" b="0" dirty="0"/>
                        <a:t>Bob</a:t>
                      </a:r>
                    </a:p>
                  </a:txBody>
                  <a:tcPr marL="77899" marR="77899" marT="38949" marB="38949" anchor="ctr"/>
                </a:tc>
                <a:tc>
                  <a:txBody>
                    <a:bodyPr/>
                    <a:lstStyle/>
                    <a:p>
                      <a:r>
                        <a:rPr lang="en-US" sz="1400" b="0"/>
                        <a:t>100.00</a:t>
                      </a:r>
                    </a:p>
                  </a:txBody>
                  <a:tcPr marL="77899" marR="77899" marT="38949" marB="38949" anchor="ctr"/>
                </a:tc>
                <a:tc>
                  <a:txBody>
                    <a:bodyPr/>
                    <a:lstStyle/>
                    <a:p>
                      <a:r>
                        <a:rPr lang="en-US" sz="1400" b="0" dirty="0"/>
                        <a:t>2</a:t>
                      </a:r>
                    </a:p>
                  </a:txBody>
                  <a:tcPr marL="77899" marR="77899" marT="38949" marB="38949" anchor="ctr"/>
                </a:tc>
                <a:extLst>
                  <a:ext uri="{0D108BD9-81ED-4DB2-BD59-A6C34878D82A}">
                    <a16:rowId xmlns:a16="http://schemas.microsoft.com/office/drawing/2014/main" val="3833787080"/>
                  </a:ext>
                </a:extLst>
              </a:tr>
              <a:tr h="311594">
                <a:tc>
                  <a:txBody>
                    <a:bodyPr/>
                    <a:lstStyle/>
                    <a:p>
                      <a:r>
                        <a:rPr lang="en-US" sz="1400" b="0"/>
                        <a:t>2016</a:t>
                      </a:r>
                    </a:p>
                  </a:txBody>
                  <a:tcPr marL="77899" marR="77899" marT="38949" marB="38949" anchor="ctr"/>
                </a:tc>
                <a:tc>
                  <a:txBody>
                    <a:bodyPr/>
                    <a:lstStyle/>
                    <a:p>
                      <a:r>
                        <a:rPr lang="en-US" sz="1400" b="0"/>
                        <a:t>John</a:t>
                      </a:r>
                    </a:p>
                  </a:txBody>
                  <a:tcPr marL="77899" marR="77899" marT="38949" marB="38949" anchor="ctr"/>
                </a:tc>
                <a:tc>
                  <a:txBody>
                    <a:bodyPr/>
                    <a:lstStyle/>
                    <a:p>
                      <a:r>
                        <a:rPr lang="en-US" sz="1400" b="0"/>
                        <a:t>200.00</a:t>
                      </a:r>
                    </a:p>
                  </a:txBody>
                  <a:tcPr marL="77899" marR="77899" marT="38949" marB="38949" anchor="ctr"/>
                </a:tc>
                <a:tc>
                  <a:txBody>
                    <a:bodyPr/>
                    <a:lstStyle/>
                    <a:p>
                      <a:r>
                        <a:rPr lang="en-US" sz="1400" b="0"/>
                        <a:t>3</a:t>
                      </a:r>
                    </a:p>
                  </a:txBody>
                  <a:tcPr marL="77899" marR="77899" marT="38949" marB="38949" anchor="ctr"/>
                </a:tc>
                <a:extLst>
                  <a:ext uri="{0D108BD9-81ED-4DB2-BD59-A6C34878D82A}">
                    <a16:rowId xmlns:a16="http://schemas.microsoft.com/office/drawing/2014/main" val="4187714412"/>
                  </a:ext>
                </a:extLst>
              </a:tr>
              <a:tr h="311594">
                <a:tc>
                  <a:txBody>
                    <a:bodyPr/>
                    <a:lstStyle/>
                    <a:p>
                      <a:r>
                        <a:rPr lang="en-US" sz="1400" b="0"/>
                        <a:t>2017</a:t>
                      </a:r>
                    </a:p>
                  </a:txBody>
                  <a:tcPr marL="77899" marR="77899" marT="38949" marB="38949" anchor="ctr"/>
                </a:tc>
                <a:tc>
                  <a:txBody>
                    <a:bodyPr/>
                    <a:lstStyle/>
                    <a:p>
                      <a:r>
                        <a:rPr lang="en-US" sz="1400" b="0"/>
                        <a:t>Alice</a:t>
                      </a:r>
                    </a:p>
                  </a:txBody>
                  <a:tcPr marL="77899" marR="77899" marT="38949" marB="38949" anchor="ctr"/>
                </a:tc>
                <a:tc>
                  <a:txBody>
                    <a:bodyPr/>
                    <a:lstStyle/>
                    <a:p>
                      <a:r>
                        <a:rPr lang="en-US" sz="1400" b="0"/>
                        <a:t>100.00</a:t>
                      </a:r>
                    </a:p>
                  </a:txBody>
                  <a:tcPr marL="77899" marR="77899" marT="38949" marB="38949" anchor="ctr"/>
                </a:tc>
                <a:tc>
                  <a:txBody>
                    <a:bodyPr/>
                    <a:lstStyle/>
                    <a:p>
                      <a:r>
                        <a:rPr lang="en-US" sz="1400" b="0"/>
                        <a:t>1</a:t>
                      </a:r>
                    </a:p>
                  </a:txBody>
                  <a:tcPr marL="77899" marR="77899" marT="38949" marB="38949" anchor="ctr"/>
                </a:tc>
                <a:extLst>
                  <a:ext uri="{0D108BD9-81ED-4DB2-BD59-A6C34878D82A}">
                    <a16:rowId xmlns:a16="http://schemas.microsoft.com/office/drawing/2014/main" val="551002472"/>
                  </a:ext>
                </a:extLst>
              </a:tr>
              <a:tr h="311594">
                <a:tc>
                  <a:txBody>
                    <a:bodyPr/>
                    <a:lstStyle/>
                    <a:p>
                      <a:r>
                        <a:rPr lang="en-US" sz="1400" b="0"/>
                        <a:t>2017</a:t>
                      </a:r>
                    </a:p>
                  </a:txBody>
                  <a:tcPr marL="77899" marR="77899" marT="38949" marB="38949" anchor="ctr"/>
                </a:tc>
                <a:tc>
                  <a:txBody>
                    <a:bodyPr/>
                    <a:lstStyle/>
                    <a:p>
                      <a:r>
                        <a:rPr lang="en-US" sz="1400" b="0"/>
                        <a:t>Bob</a:t>
                      </a:r>
                    </a:p>
                  </a:txBody>
                  <a:tcPr marL="77899" marR="77899" marT="38949" marB="38949" anchor="ctr"/>
                </a:tc>
                <a:tc>
                  <a:txBody>
                    <a:bodyPr/>
                    <a:lstStyle/>
                    <a:p>
                      <a:r>
                        <a:rPr lang="en-US" sz="1400" b="0"/>
                        <a:t>150.00</a:t>
                      </a:r>
                    </a:p>
                  </a:txBody>
                  <a:tcPr marL="77899" marR="77899" marT="38949" marB="38949" anchor="ctr"/>
                </a:tc>
                <a:tc>
                  <a:txBody>
                    <a:bodyPr/>
                    <a:lstStyle/>
                    <a:p>
                      <a:r>
                        <a:rPr lang="en-US" sz="1400" b="0"/>
                        <a:t>2</a:t>
                      </a:r>
                    </a:p>
                  </a:txBody>
                  <a:tcPr marL="77899" marR="77899" marT="38949" marB="38949" anchor="ctr"/>
                </a:tc>
                <a:extLst>
                  <a:ext uri="{0D108BD9-81ED-4DB2-BD59-A6C34878D82A}">
                    <a16:rowId xmlns:a16="http://schemas.microsoft.com/office/drawing/2014/main" val="3270763256"/>
                  </a:ext>
                </a:extLst>
              </a:tr>
              <a:tr h="311594">
                <a:tc>
                  <a:txBody>
                    <a:bodyPr/>
                    <a:lstStyle/>
                    <a:p>
                      <a:r>
                        <a:rPr lang="en-US" sz="1400" b="0"/>
                        <a:t>2017</a:t>
                      </a:r>
                    </a:p>
                  </a:txBody>
                  <a:tcPr marL="77899" marR="77899" marT="38949" marB="38949" anchor="ctr"/>
                </a:tc>
                <a:tc>
                  <a:txBody>
                    <a:bodyPr/>
                    <a:lstStyle/>
                    <a:p>
                      <a:r>
                        <a:rPr lang="en-US" sz="1400" b="0"/>
                        <a:t>John</a:t>
                      </a:r>
                    </a:p>
                  </a:txBody>
                  <a:tcPr marL="77899" marR="77899" marT="38949" marB="38949" anchor="ctr"/>
                </a:tc>
                <a:tc>
                  <a:txBody>
                    <a:bodyPr/>
                    <a:lstStyle/>
                    <a:p>
                      <a:r>
                        <a:rPr lang="en-US" sz="1400" b="0"/>
                        <a:t>150.00</a:t>
                      </a:r>
                    </a:p>
                  </a:txBody>
                  <a:tcPr marL="77899" marR="77899" marT="38949" marB="38949" anchor="ctr"/>
                </a:tc>
                <a:tc>
                  <a:txBody>
                    <a:bodyPr/>
                    <a:lstStyle/>
                    <a:p>
                      <a:r>
                        <a:rPr lang="en-US" sz="1400" b="0"/>
                        <a:t>3</a:t>
                      </a:r>
                    </a:p>
                  </a:txBody>
                  <a:tcPr marL="77899" marR="77899" marT="38949" marB="38949" anchor="ctr"/>
                </a:tc>
                <a:extLst>
                  <a:ext uri="{0D108BD9-81ED-4DB2-BD59-A6C34878D82A}">
                    <a16:rowId xmlns:a16="http://schemas.microsoft.com/office/drawing/2014/main" val="728716363"/>
                  </a:ext>
                </a:extLst>
              </a:tr>
              <a:tr h="311594">
                <a:tc>
                  <a:txBody>
                    <a:bodyPr/>
                    <a:lstStyle/>
                    <a:p>
                      <a:r>
                        <a:rPr lang="en-US" sz="1400" b="0"/>
                        <a:t>2018</a:t>
                      </a:r>
                    </a:p>
                  </a:txBody>
                  <a:tcPr marL="77899" marR="77899" marT="38949" marB="38949" anchor="ctr"/>
                </a:tc>
                <a:tc>
                  <a:txBody>
                    <a:bodyPr/>
                    <a:lstStyle/>
                    <a:p>
                      <a:r>
                        <a:rPr lang="en-US" sz="1400" b="0" dirty="0"/>
                        <a:t>Alice</a:t>
                      </a:r>
                    </a:p>
                  </a:txBody>
                  <a:tcPr marL="77899" marR="77899" marT="38949" marB="38949" anchor="ctr"/>
                </a:tc>
                <a:tc>
                  <a:txBody>
                    <a:bodyPr/>
                    <a:lstStyle/>
                    <a:p>
                      <a:r>
                        <a:rPr lang="en-US" sz="1400" b="0"/>
                        <a:t>200.00</a:t>
                      </a:r>
                    </a:p>
                  </a:txBody>
                  <a:tcPr marL="77899" marR="77899" marT="38949" marB="38949" anchor="ctr"/>
                </a:tc>
                <a:tc>
                  <a:txBody>
                    <a:bodyPr/>
                    <a:lstStyle/>
                    <a:p>
                      <a:r>
                        <a:rPr lang="en-US" sz="1400" b="0"/>
                        <a:t>1</a:t>
                      </a:r>
                    </a:p>
                  </a:txBody>
                  <a:tcPr marL="77899" marR="77899" marT="38949" marB="38949" anchor="ctr"/>
                </a:tc>
                <a:extLst>
                  <a:ext uri="{0D108BD9-81ED-4DB2-BD59-A6C34878D82A}">
                    <a16:rowId xmlns:a16="http://schemas.microsoft.com/office/drawing/2014/main" val="4053989915"/>
                  </a:ext>
                </a:extLst>
              </a:tr>
              <a:tr h="311594">
                <a:tc>
                  <a:txBody>
                    <a:bodyPr/>
                    <a:lstStyle/>
                    <a:p>
                      <a:r>
                        <a:rPr lang="en-US" sz="1400" b="0"/>
                        <a:t>2018</a:t>
                      </a:r>
                    </a:p>
                  </a:txBody>
                  <a:tcPr marL="77899" marR="77899" marT="38949" marB="38949" anchor="ctr"/>
                </a:tc>
                <a:tc>
                  <a:txBody>
                    <a:bodyPr/>
                    <a:lstStyle/>
                    <a:p>
                      <a:r>
                        <a:rPr lang="en-US" sz="1400" b="0"/>
                        <a:t>Bob</a:t>
                      </a:r>
                    </a:p>
                  </a:txBody>
                  <a:tcPr marL="77899" marR="77899" marT="38949" marB="38949" anchor="ctr"/>
                </a:tc>
                <a:tc>
                  <a:txBody>
                    <a:bodyPr/>
                    <a:lstStyle/>
                    <a:p>
                      <a:r>
                        <a:rPr lang="en-US" sz="1400" b="0"/>
                        <a:t>200.00</a:t>
                      </a:r>
                    </a:p>
                  </a:txBody>
                  <a:tcPr marL="77899" marR="77899" marT="38949" marB="38949" anchor="ctr"/>
                </a:tc>
                <a:tc>
                  <a:txBody>
                    <a:bodyPr/>
                    <a:lstStyle/>
                    <a:p>
                      <a:r>
                        <a:rPr lang="en-US" sz="1400" b="0"/>
                        <a:t>2</a:t>
                      </a:r>
                    </a:p>
                  </a:txBody>
                  <a:tcPr marL="77899" marR="77899" marT="38949" marB="38949" anchor="ctr"/>
                </a:tc>
                <a:extLst>
                  <a:ext uri="{0D108BD9-81ED-4DB2-BD59-A6C34878D82A}">
                    <a16:rowId xmlns:a16="http://schemas.microsoft.com/office/drawing/2014/main" val="3693877685"/>
                  </a:ext>
                </a:extLst>
              </a:tr>
              <a:tr h="311594">
                <a:tc>
                  <a:txBody>
                    <a:bodyPr/>
                    <a:lstStyle/>
                    <a:p>
                      <a:r>
                        <a:rPr lang="en-US" sz="1400" b="0"/>
                        <a:t>2018</a:t>
                      </a:r>
                    </a:p>
                  </a:txBody>
                  <a:tcPr marL="77899" marR="77899" marT="38949" marB="38949" anchor="ctr"/>
                </a:tc>
                <a:tc>
                  <a:txBody>
                    <a:bodyPr/>
                    <a:lstStyle/>
                    <a:p>
                      <a:r>
                        <a:rPr lang="en-US" sz="1400" b="0"/>
                        <a:t>John</a:t>
                      </a:r>
                    </a:p>
                  </a:txBody>
                  <a:tcPr marL="77899" marR="77899" marT="38949" marB="38949" anchor="ctr"/>
                </a:tc>
                <a:tc>
                  <a:txBody>
                    <a:bodyPr/>
                    <a:lstStyle/>
                    <a:p>
                      <a:r>
                        <a:rPr lang="en-US" sz="1400" b="0"/>
                        <a:t>250.00</a:t>
                      </a:r>
                    </a:p>
                  </a:txBody>
                  <a:tcPr marL="77899" marR="77899" marT="38949" marB="38949" anchor="ctr"/>
                </a:tc>
                <a:tc>
                  <a:txBody>
                    <a:bodyPr/>
                    <a:lstStyle/>
                    <a:p>
                      <a:r>
                        <a:rPr lang="en-US" sz="1400" b="0" dirty="0"/>
                        <a:t>3</a:t>
                      </a:r>
                    </a:p>
                  </a:txBody>
                  <a:tcPr marL="77899" marR="77899" marT="38949" marB="38949" anchor="ctr"/>
                </a:tc>
                <a:extLst>
                  <a:ext uri="{0D108BD9-81ED-4DB2-BD59-A6C34878D82A}">
                    <a16:rowId xmlns:a16="http://schemas.microsoft.com/office/drawing/2014/main" val="2165561640"/>
                  </a:ext>
                </a:extLst>
              </a:tr>
            </a:tbl>
          </a:graphicData>
        </a:graphic>
      </p:graphicFrame>
      <p:graphicFrame>
        <p:nvGraphicFramePr>
          <p:cNvPr id="17" name="Table 16">
            <a:extLst>
              <a:ext uri="{FF2B5EF4-FFF2-40B4-BE49-F238E27FC236}">
                <a16:creationId xmlns:a16="http://schemas.microsoft.com/office/drawing/2014/main" id="{AFB36FFC-8C12-8F4C-5393-06ECFE47CDC0}"/>
              </a:ext>
            </a:extLst>
          </p:cNvPr>
          <p:cNvGraphicFramePr>
            <a:graphicFrameLocks noGrp="1"/>
          </p:cNvGraphicFramePr>
          <p:nvPr>
            <p:extLst>
              <p:ext uri="{D42A27DB-BD31-4B8C-83A1-F6EECF244321}">
                <p14:modId xmlns:p14="http://schemas.microsoft.com/office/powerpoint/2010/main" val="2712877134"/>
              </p:ext>
            </p:extLst>
          </p:nvPr>
        </p:nvGraphicFramePr>
        <p:xfrm>
          <a:off x="7919831" y="3065610"/>
          <a:ext cx="3985840" cy="311594"/>
        </p:xfrm>
        <a:graphic>
          <a:graphicData uri="http://schemas.openxmlformats.org/drawingml/2006/table">
            <a:tbl>
              <a:tblPr>
                <a:tableStyleId>{2D5ABB26-0587-4C30-8999-92F81FD0307C}</a:tableStyleId>
              </a:tblPr>
              <a:tblGrid>
                <a:gridCol w="697696">
                  <a:extLst>
                    <a:ext uri="{9D8B030D-6E8A-4147-A177-3AD203B41FA5}">
                      <a16:colId xmlns:a16="http://schemas.microsoft.com/office/drawing/2014/main" val="1380754651"/>
                    </a:ext>
                  </a:extLst>
                </a:gridCol>
                <a:gridCol w="1062182">
                  <a:extLst>
                    <a:ext uri="{9D8B030D-6E8A-4147-A177-3AD203B41FA5}">
                      <a16:colId xmlns:a16="http://schemas.microsoft.com/office/drawing/2014/main" val="65494069"/>
                    </a:ext>
                  </a:extLst>
                </a:gridCol>
                <a:gridCol w="683491">
                  <a:extLst>
                    <a:ext uri="{9D8B030D-6E8A-4147-A177-3AD203B41FA5}">
                      <a16:colId xmlns:a16="http://schemas.microsoft.com/office/drawing/2014/main" val="2886810473"/>
                    </a:ext>
                  </a:extLst>
                </a:gridCol>
                <a:gridCol w="1542471">
                  <a:extLst>
                    <a:ext uri="{9D8B030D-6E8A-4147-A177-3AD203B41FA5}">
                      <a16:colId xmlns:a16="http://schemas.microsoft.com/office/drawing/2014/main" val="1197525641"/>
                    </a:ext>
                  </a:extLst>
                </a:gridCol>
              </a:tblGrid>
              <a:tr h="311594">
                <a:tc>
                  <a:txBody>
                    <a:bodyPr/>
                    <a:lstStyle/>
                    <a:p>
                      <a:r>
                        <a:rPr lang="en-US" sz="1400" b="1" dirty="0"/>
                        <a:t>year</a:t>
                      </a:r>
                    </a:p>
                  </a:txBody>
                  <a:tcPr marL="77899" marR="77899" marT="38949" marB="38949" anchor="ctr"/>
                </a:tc>
                <a:tc>
                  <a:txBody>
                    <a:bodyPr/>
                    <a:lstStyle/>
                    <a:p>
                      <a:r>
                        <a:rPr lang="en-US" sz="1400" b="1" dirty="0"/>
                        <a:t>employee</a:t>
                      </a:r>
                    </a:p>
                  </a:txBody>
                  <a:tcPr marL="77899" marR="77899" marT="38949" marB="38949" anchor="ctr"/>
                </a:tc>
                <a:tc>
                  <a:txBody>
                    <a:bodyPr/>
                    <a:lstStyle/>
                    <a:p>
                      <a:r>
                        <a:rPr lang="en-US" sz="1400" b="1" dirty="0"/>
                        <a:t>  sale</a:t>
                      </a:r>
                    </a:p>
                  </a:txBody>
                  <a:tcPr marL="77899" marR="77899" marT="38949" marB="38949" anchor="ctr"/>
                </a:tc>
                <a:tc>
                  <a:txBody>
                    <a:bodyPr/>
                    <a:lstStyle/>
                    <a:p>
                      <a:r>
                        <a:rPr lang="en-US" sz="1400" b="1" dirty="0"/>
                        <a:t>  row_n</a:t>
                      </a:r>
                    </a:p>
                  </a:txBody>
                  <a:tcPr marL="77899" marR="77899" marT="38949" marB="38949" anchor="ctr"/>
                </a:tc>
                <a:extLst>
                  <a:ext uri="{0D108BD9-81ED-4DB2-BD59-A6C34878D82A}">
                    <a16:rowId xmlns:a16="http://schemas.microsoft.com/office/drawing/2014/main" val="71525078"/>
                  </a:ext>
                </a:extLst>
              </a:tr>
            </a:tbl>
          </a:graphicData>
        </a:graphic>
      </p:graphicFrame>
      <p:sp>
        <p:nvSpPr>
          <p:cNvPr id="18" name="Rectangle 17">
            <a:extLst>
              <a:ext uri="{FF2B5EF4-FFF2-40B4-BE49-F238E27FC236}">
                <a16:creationId xmlns:a16="http://schemas.microsoft.com/office/drawing/2014/main" id="{A1F70671-FE59-FAAE-6A40-259AF78A0DE0}"/>
              </a:ext>
            </a:extLst>
          </p:cNvPr>
          <p:cNvSpPr/>
          <p:nvPr/>
        </p:nvSpPr>
        <p:spPr>
          <a:xfrm>
            <a:off x="7919831" y="3429000"/>
            <a:ext cx="3080678" cy="856673"/>
          </a:xfrm>
          <a:prstGeom prst="rect">
            <a:avLst/>
          </a:prstGeom>
          <a:noFill/>
          <a:ln w="28575">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249AF17-D3F5-FD22-909B-FB0B5E2BEC91}"/>
              </a:ext>
            </a:extLst>
          </p:cNvPr>
          <p:cNvSpPr/>
          <p:nvPr/>
        </p:nvSpPr>
        <p:spPr>
          <a:xfrm>
            <a:off x="7915216" y="4394190"/>
            <a:ext cx="3080678" cy="856673"/>
          </a:xfrm>
          <a:prstGeom prst="rect">
            <a:avLst/>
          </a:prstGeom>
          <a:noFill/>
          <a:ln w="28575">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976580A-E588-2994-A0F5-146F3D7BF2A8}"/>
              </a:ext>
            </a:extLst>
          </p:cNvPr>
          <p:cNvSpPr/>
          <p:nvPr/>
        </p:nvSpPr>
        <p:spPr>
          <a:xfrm>
            <a:off x="7910598" y="5331683"/>
            <a:ext cx="3080678" cy="856673"/>
          </a:xfrm>
          <a:prstGeom prst="rect">
            <a:avLst/>
          </a:prstGeom>
          <a:noFill/>
          <a:ln w="28575">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6028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629DC770-122A-6359-CC4E-A2ABC18DE961}"/>
              </a:ext>
            </a:extLst>
          </p:cNvPr>
          <p:cNvSpPr/>
          <p:nvPr/>
        </p:nvSpPr>
        <p:spPr>
          <a:xfrm>
            <a:off x="928258" y="2356509"/>
            <a:ext cx="10166927" cy="2390903"/>
          </a:xfrm>
          <a:prstGeom prst="rect">
            <a:avLst/>
          </a:prstGeom>
          <a:solidFill>
            <a:schemeClr val="bg1">
              <a:lumMod val="95000"/>
            </a:schemeClr>
          </a:solidFill>
          <a:ln>
            <a:solidFill>
              <a:schemeClr val="bg1">
                <a:lumMod val="85000"/>
              </a:schemeClr>
            </a:solidFill>
          </a:ln>
        </p:spPr>
        <p:style>
          <a:lnRef idx="2">
            <a:schemeClr val="accent1">
              <a:shade val="15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51043D3D-7F91-AE2C-560A-F04CDA3CA52E}"/>
              </a:ext>
            </a:extLst>
          </p:cNvPr>
          <p:cNvSpPr>
            <a:spLocks noGrp="1"/>
          </p:cNvSpPr>
          <p:nvPr>
            <p:ph type="sldNum" sz="quarter" idx="12"/>
          </p:nvPr>
        </p:nvSpPr>
        <p:spPr/>
        <p:txBody>
          <a:bodyPr/>
          <a:lstStyle/>
          <a:p>
            <a:fld id="{713D42A4-E5A2-4AC2-9302-87AAE92CED3E}" type="slidenum">
              <a:rPr lang="en-US" smtClean="0"/>
              <a:t>9</a:t>
            </a:fld>
            <a:endParaRPr lang="en-US"/>
          </a:p>
        </p:txBody>
      </p:sp>
      <p:sp>
        <p:nvSpPr>
          <p:cNvPr id="5" name="Title 1">
            <a:extLst>
              <a:ext uri="{FF2B5EF4-FFF2-40B4-BE49-F238E27FC236}">
                <a16:creationId xmlns:a16="http://schemas.microsoft.com/office/drawing/2014/main" id="{60B75351-578C-0C15-60EA-B478D2D23F56}"/>
              </a:ext>
            </a:extLst>
          </p:cNvPr>
          <p:cNvSpPr>
            <a:spLocks noGrp="1"/>
          </p:cNvSpPr>
          <p:nvPr>
            <p:ph type="title"/>
          </p:nvPr>
        </p:nvSpPr>
        <p:spPr>
          <a:xfrm>
            <a:off x="838200" y="365125"/>
            <a:ext cx="10515600" cy="1325563"/>
          </a:xfrm>
        </p:spPr>
        <p:txBody>
          <a:bodyPr>
            <a:normAutofit/>
          </a:bodyPr>
          <a:lstStyle/>
          <a:p>
            <a:r>
              <a:rPr lang="en-US" sz="3800" b="1" dirty="0">
                <a:solidFill>
                  <a:schemeClr val="accent1">
                    <a:lumMod val="60000"/>
                    <a:lumOff val="40000"/>
                  </a:schemeClr>
                </a:solidFill>
              </a:rPr>
              <a:t>ROW_NUMBER Function</a:t>
            </a:r>
            <a:endParaRPr lang="en-US" sz="3800" dirty="0">
              <a:solidFill>
                <a:schemeClr val="accent1">
                  <a:lumMod val="60000"/>
                  <a:lumOff val="40000"/>
                </a:schemeClr>
              </a:solidFill>
            </a:endParaRPr>
          </a:p>
        </p:txBody>
      </p:sp>
      <p:sp>
        <p:nvSpPr>
          <p:cNvPr id="6" name="Rectangle 3">
            <a:extLst>
              <a:ext uri="{FF2B5EF4-FFF2-40B4-BE49-F238E27FC236}">
                <a16:creationId xmlns:a16="http://schemas.microsoft.com/office/drawing/2014/main" id="{EA49C9A5-6E71-B537-C0A4-717AEB2DC961}"/>
              </a:ext>
            </a:extLst>
          </p:cNvPr>
          <p:cNvSpPr>
            <a:spLocks noChangeArrowheads="1"/>
          </p:cNvSpPr>
          <p:nvPr/>
        </p:nvSpPr>
        <p:spPr bwMode="auto">
          <a:xfrm>
            <a:off x="838200" y="1487338"/>
            <a:ext cx="10515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rPr>
              <a:t>Example 2: Different syntax, but the same result!</a:t>
            </a:r>
          </a:p>
        </p:txBody>
      </p:sp>
      <p:sp>
        <p:nvSpPr>
          <p:cNvPr id="10" name="Oval 9">
            <a:extLst>
              <a:ext uri="{FF2B5EF4-FFF2-40B4-BE49-F238E27FC236}">
                <a16:creationId xmlns:a16="http://schemas.microsoft.com/office/drawing/2014/main" id="{E5D94A11-661B-EA8D-A966-A8A80BE891CA}"/>
              </a:ext>
            </a:extLst>
          </p:cNvPr>
          <p:cNvSpPr/>
          <p:nvPr/>
        </p:nvSpPr>
        <p:spPr>
          <a:xfrm>
            <a:off x="3823852" y="2923467"/>
            <a:ext cx="424873" cy="424873"/>
          </a:xfrm>
          <a:prstGeom prst="ellipse">
            <a:avLst/>
          </a:prstGeom>
          <a:solidFill>
            <a:srgbClr val="FFFF00"/>
          </a:solidFill>
          <a:ln>
            <a:solidFill>
              <a:srgbClr val="FFFF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1" name="Rectangle 10">
            <a:extLst>
              <a:ext uri="{FF2B5EF4-FFF2-40B4-BE49-F238E27FC236}">
                <a16:creationId xmlns:a16="http://schemas.microsoft.com/office/drawing/2014/main" id="{D15FFD42-31C9-4EA4-E2B0-ABDDF56B83D9}"/>
              </a:ext>
            </a:extLst>
          </p:cNvPr>
          <p:cNvSpPr/>
          <p:nvPr/>
        </p:nvSpPr>
        <p:spPr>
          <a:xfrm>
            <a:off x="1096815" y="3805382"/>
            <a:ext cx="1239983" cy="346165"/>
          </a:xfrm>
          <a:prstGeom prst="rect">
            <a:avLst/>
          </a:prstGeom>
          <a:solidFill>
            <a:srgbClr val="FFFF0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CA7821D1-0143-4BE2-C5F4-2469FA073624}"/>
              </a:ext>
            </a:extLst>
          </p:cNvPr>
          <p:cNvSpPr txBox="1"/>
          <p:nvPr/>
        </p:nvSpPr>
        <p:spPr>
          <a:xfrm>
            <a:off x="1106051" y="2683455"/>
            <a:ext cx="7668491" cy="1477328"/>
          </a:xfrm>
          <a:prstGeom prst="rect">
            <a:avLst/>
          </a:prstGeom>
          <a:noFill/>
        </p:spPr>
        <p:txBody>
          <a:bodyPr wrap="square">
            <a:spAutoFit/>
          </a:bodyPr>
          <a:lstStyle/>
          <a:p>
            <a:r>
              <a:rPr lang="en-US" b="0" dirty="0">
                <a:solidFill>
                  <a:srgbClr val="569CD6"/>
                </a:solidFill>
                <a:effectLst/>
                <a:latin typeface="Consolas" panose="020B0609020204030204" pitchFamily="49" charset="0"/>
              </a:rPr>
              <a:t>SELECT</a:t>
            </a:r>
            <a:r>
              <a:rPr lang="en-US" b="0" dirty="0">
                <a:solidFill>
                  <a:srgbClr val="CCCCCC"/>
                </a:solidFill>
                <a:effectLst/>
                <a:latin typeface="Consolas" panose="020B0609020204030204" pitchFamily="49" charset="0"/>
              </a:rPr>
              <a:t> </a:t>
            </a:r>
            <a:r>
              <a:rPr lang="en-US" b="0" dirty="0">
                <a:effectLst/>
                <a:latin typeface="Consolas" panose="020B0609020204030204" pitchFamily="49" charset="0"/>
              </a:rPr>
              <a:t>fiscal_year, sales_employee, sale,</a:t>
            </a:r>
          </a:p>
          <a:p>
            <a:r>
              <a:rPr lang="en-US" b="0" dirty="0">
                <a:solidFill>
                  <a:srgbClr val="CCCCCC"/>
                </a:solidFill>
                <a:effectLst/>
                <a:latin typeface="Consolas" panose="020B0609020204030204" pitchFamily="49" charset="0"/>
              </a:rPr>
              <a:t>    </a:t>
            </a:r>
            <a:r>
              <a:rPr lang="en-US" b="0" dirty="0">
                <a:solidFill>
                  <a:schemeClr val="accent5">
                    <a:lumMod val="60000"/>
                    <a:lumOff val="40000"/>
                  </a:schemeClr>
                </a:solidFill>
                <a:effectLst/>
                <a:latin typeface="Consolas" panose="020B0609020204030204" pitchFamily="49" charset="0"/>
              </a:rPr>
              <a:t>ROW_NUMBER() </a:t>
            </a:r>
            <a:r>
              <a:rPr lang="en-US" b="0" dirty="0">
                <a:solidFill>
                  <a:srgbClr val="569CD6"/>
                </a:solidFill>
                <a:effectLst/>
                <a:latin typeface="Consolas" panose="020B0609020204030204" pitchFamily="49" charset="0"/>
              </a:rPr>
              <a:t>OVER</a:t>
            </a:r>
            <a:r>
              <a:rPr lang="en-US" b="0" dirty="0">
                <a:solidFill>
                  <a:srgbClr val="CCCCCC"/>
                </a:solidFill>
                <a:effectLst/>
                <a:latin typeface="Consolas" panose="020B0609020204030204" pitchFamily="49" charset="0"/>
              </a:rPr>
              <a:t> </a:t>
            </a:r>
            <a:r>
              <a:rPr lang="en-US" b="0" dirty="0">
                <a:effectLst/>
                <a:latin typeface="Consolas" panose="020B0609020204030204" pitchFamily="49" charset="0"/>
              </a:rPr>
              <a:t>W</a:t>
            </a: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as</a:t>
            </a:r>
            <a:r>
              <a:rPr lang="en-US" b="0" dirty="0">
                <a:solidFill>
                  <a:srgbClr val="CCCCCC"/>
                </a:solidFill>
                <a:effectLst/>
                <a:latin typeface="Consolas" panose="020B0609020204030204" pitchFamily="49" charset="0"/>
              </a:rPr>
              <a:t> </a:t>
            </a:r>
            <a:r>
              <a:rPr lang="en-US" b="0" dirty="0">
                <a:effectLst/>
                <a:latin typeface="Consolas" panose="020B0609020204030204" pitchFamily="49" charset="0"/>
              </a:rPr>
              <a:t>row_num</a:t>
            </a:r>
          </a:p>
          <a:p>
            <a:r>
              <a:rPr lang="en-US" b="0" dirty="0">
                <a:solidFill>
                  <a:srgbClr val="569CD6"/>
                </a:solidFill>
                <a:effectLst/>
                <a:latin typeface="Consolas" panose="020B0609020204030204" pitchFamily="49" charset="0"/>
              </a:rPr>
              <a:t>FROM</a:t>
            </a:r>
            <a:r>
              <a:rPr lang="en-US" b="0" dirty="0">
                <a:solidFill>
                  <a:srgbClr val="CCCCCC"/>
                </a:solidFill>
                <a:effectLst/>
                <a:latin typeface="Consolas" panose="020B0609020204030204" pitchFamily="49" charset="0"/>
              </a:rPr>
              <a:t> </a:t>
            </a:r>
          </a:p>
          <a:p>
            <a:r>
              <a:rPr lang="en-US" b="0" dirty="0">
                <a:solidFill>
                  <a:srgbClr val="CCCCCC"/>
                </a:solidFill>
                <a:effectLst/>
                <a:latin typeface="Consolas" panose="020B0609020204030204" pitchFamily="49" charset="0"/>
              </a:rPr>
              <a:t>    </a:t>
            </a:r>
            <a:r>
              <a:rPr lang="en-US" b="0" dirty="0">
                <a:effectLst/>
                <a:latin typeface="Consolas" panose="020B0609020204030204" pitchFamily="49" charset="0"/>
              </a:rPr>
              <a:t>sales</a:t>
            </a:r>
          </a:p>
          <a:p>
            <a:r>
              <a:rPr lang="en-US" b="0" dirty="0">
                <a:effectLst/>
                <a:latin typeface="Consolas" panose="020B0609020204030204" pitchFamily="49" charset="0"/>
              </a:rPr>
              <a:t>WINDOW W</a:t>
            </a: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as</a:t>
            </a:r>
            <a:r>
              <a:rPr lang="en-US" b="0" dirty="0">
                <a:effectLst/>
                <a:latin typeface="Consolas" panose="020B0609020204030204" pitchFamily="49" charset="0"/>
              </a:rPr>
              <a:t>(</a:t>
            </a:r>
            <a:r>
              <a:rPr lang="en-US" b="0" dirty="0">
                <a:solidFill>
                  <a:srgbClr val="569CD6"/>
                </a:solidFill>
                <a:effectLst/>
                <a:latin typeface="Consolas" panose="020B0609020204030204" pitchFamily="49" charset="0"/>
              </a:rPr>
              <a:t>PARTITION</a:t>
            </a: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BY</a:t>
            </a:r>
            <a:r>
              <a:rPr lang="en-US" b="0" dirty="0">
                <a:solidFill>
                  <a:srgbClr val="CCCCCC"/>
                </a:solidFill>
                <a:effectLst/>
                <a:latin typeface="Consolas" panose="020B0609020204030204" pitchFamily="49" charset="0"/>
              </a:rPr>
              <a:t> </a:t>
            </a:r>
            <a:r>
              <a:rPr lang="en-US" b="0" dirty="0">
                <a:effectLst/>
                <a:latin typeface="Consolas" panose="020B0609020204030204" pitchFamily="49" charset="0"/>
              </a:rPr>
              <a:t>fiscal_year </a:t>
            </a:r>
            <a:r>
              <a:rPr lang="en-US" b="0" dirty="0">
                <a:solidFill>
                  <a:srgbClr val="569CD6"/>
                </a:solidFill>
                <a:effectLst/>
                <a:latin typeface="Consolas" panose="020B0609020204030204" pitchFamily="49" charset="0"/>
              </a:rPr>
              <a:t>order by</a:t>
            </a:r>
            <a:r>
              <a:rPr lang="en-US" b="0" dirty="0">
                <a:solidFill>
                  <a:srgbClr val="CCCCCC"/>
                </a:solidFill>
                <a:effectLst/>
                <a:latin typeface="Consolas" panose="020B0609020204030204" pitchFamily="49" charset="0"/>
              </a:rPr>
              <a:t> </a:t>
            </a:r>
            <a:r>
              <a:rPr lang="en-US" b="0" dirty="0">
                <a:effectLst/>
                <a:latin typeface="Consolas" panose="020B0609020204030204" pitchFamily="49" charset="0"/>
              </a:rPr>
              <a:t>sale</a:t>
            </a: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desc</a:t>
            </a:r>
            <a:r>
              <a:rPr lang="en-US" b="0" dirty="0">
                <a:effectLst/>
                <a:latin typeface="Consolas" panose="020B0609020204030204" pitchFamily="49" charset="0"/>
              </a:rPr>
              <a:t>);</a:t>
            </a:r>
          </a:p>
        </p:txBody>
      </p:sp>
      <p:cxnSp>
        <p:nvCxnSpPr>
          <p:cNvPr id="16" name="Straight Arrow Connector 15">
            <a:extLst>
              <a:ext uri="{FF2B5EF4-FFF2-40B4-BE49-F238E27FC236}">
                <a16:creationId xmlns:a16="http://schemas.microsoft.com/office/drawing/2014/main" id="{58DD39A6-FC69-D032-7099-C09DB2947E43}"/>
              </a:ext>
            </a:extLst>
          </p:cNvPr>
          <p:cNvCxnSpPr/>
          <p:nvPr/>
        </p:nvCxnSpPr>
        <p:spPr>
          <a:xfrm flipH="1">
            <a:off x="2336798" y="3269672"/>
            <a:ext cx="1551709" cy="53571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2837319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2A00A1FD82668409E1B8913E1C4A5D0" ma:contentTypeVersion="9" ma:contentTypeDescription="Create a new document." ma:contentTypeScope="" ma:versionID="81ba52634570d36bf46fc429be1888ce">
  <xsd:schema xmlns:xsd="http://www.w3.org/2001/XMLSchema" xmlns:xs="http://www.w3.org/2001/XMLSchema" xmlns:p="http://schemas.microsoft.com/office/2006/metadata/properties" xmlns:ns2="ee9d8cb1-4e04-4419-a46b-8d3e1eddb77e" xmlns:ns3="2d184e56-38c7-451b-96d5-8c44170582e1" targetNamespace="http://schemas.microsoft.com/office/2006/metadata/properties" ma:root="true" ma:fieldsID="a862a93a5872747e50ef8aa46f3f00b8" ns2:_="" ns3:_="">
    <xsd:import namespace="ee9d8cb1-4e04-4419-a46b-8d3e1eddb77e"/>
    <xsd:import namespace="2d184e56-38c7-451b-96d5-8c44170582e1"/>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e9d8cb1-4e04-4419-a46b-8d3e1eddb77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61a70cca-bf58-4c61-a712-8cbff91b9340" ma:termSetId="09814cd3-568e-fe90-9814-8d621ff8fb84" ma:anchorId="fba54fb3-c3e1-fe81-a776-ca4b69148c4d" ma:open="true" ma:isKeyword="false">
      <xsd:complexType>
        <xsd:sequence>
          <xsd:element ref="pc:Terms" minOccurs="0" maxOccurs="1"/>
        </xsd:sequence>
      </xsd:complex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d184e56-38c7-451b-96d5-8c44170582e1"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7dc4cfb0-2019-4a22-a74d-2ab88d44796c}" ma:internalName="TaxCatchAll" ma:showField="CatchAllData" ma:web="2d184e56-38c7-451b-96d5-8c44170582e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ee9d8cb1-4e04-4419-a46b-8d3e1eddb77e">
      <Terms xmlns="http://schemas.microsoft.com/office/infopath/2007/PartnerControls"/>
    </lcf76f155ced4ddcb4097134ff3c332f>
    <TaxCatchAll xmlns="2d184e56-38c7-451b-96d5-8c44170582e1" xsi:nil="true"/>
  </documentManagement>
</p:properties>
</file>

<file path=customXml/itemProps1.xml><?xml version="1.0" encoding="utf-8"?>
<ds:datastoreItem xmlns:ds="http://schemas.openxmlformats.org/officeDocument/2006/customXml" ds:itemID="{6DC98F3E-5542-4C4E-A168-E44609D76B23}"/>
</file>

<file path=customXml/itemProps2.xml><?xml version="1.0" encoding="utf-8"?>
<ds:datastoreItem xmlns:ds="http://schemas.openxmlformats.org/officeDocument/2006/customXml" ds:itemID="{84034B79-3BB0-4C96-A90D-26216F937147}"/>
</file>

<file path=customXml/itemProps3.xml><?xml version="1.0" encoding="utf-8"?>
<ds:datastoreItem xmlns:ds="http://schemas.openxmlformats.org/officeDocument/2006/customXml" ds:itemID="{17A5880A-C831-4C1B-ABF7-D589C19E0CC6}"/>
</file>

<file path=docProps/app.xml><?xml version="1.0" encoding="utf-8"?>
<Properties xmlns="http://schemas.openxmlformats.org/officeDocument/2006/extended-properties" xmlns:vt="http://schemas.openxmlformats.org/officeDocument/2006/docPropsVTypes">
  <TotalTime>4641</TotalTime>
  <Words>2894</Words>
  <Application>Microsoft Office PowerPoint</Application>
  <PresentationFormat>Widescreen</PresentationFormat>
  <Paragraphs>407</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Aptos Display</vt:lpstr>
      <vt:lpstr>Times New Roman</vt:lpstr>
      <vt:lpstr>Aptos</vt:lpstr>
      <vt:lpstr>Arial Unicode MS</vt:lpstr>
      <vt:lpstr>Calibri</vt:lpstr>
      <vt:lpstr>Consolas</vt:lpstr>
      <vt:lpstr>Office Theme</vt:lpstr>
      <vt:lpstr>SQL Analytics I</vt:lpstr>
      <vt:lpstr>SQL PARTITION BY Clause overview </vt:lpstr>
      <vt:lpstr>PowerPoint Presentation</vt:lpstr>
      <vt:lpstr>WINDOW FUNCTIONS</vt:lpstr>
      <vt:lpstr>WINDOW FUNCTIONS</vt:lpstr>
      <vt:lpstr>WINDOW FUNCTIONS</vt:lpstr>
      <vt:lpstr>WINDOW FUNCTION LIST</vt:lpstr>
      <vt:lpstr>ROW_NUMBER Function</vt:lpstr>
      <vt:lpstr>ROW_NUMBER Function</vt:lpstr>
      <vt:lpstr>DENSE_RANK Function</vt:lpstr>
      <vt:lpstr>DENSE_RANK Function</vt:lpstr>
      <vt:lpstr>RANK Function</vt:lpstr>
      <vt:lpstr>RANK Function</vt:lpstr>
      <vt:lpstr>PERCENT_RANK Function</vt:lpstr>
      <vt:lpstr>PERCENT_RANK Function</vt:lpstr>
      <vt:lpstr>PERCENT_RANK Function</vt:lpstr>
      <vt:lpstr>Class assignment - 1</vt:lpstr>
      <vt:lpstr>LAG Function</vt:lpstr>
      <vt:lpstr>LAG Function</vt:lpstr>
      <vt:lpstr>Class assignment - 2</vt:lpstr>
      <vt:lpstr>LAG Function</vt:lpstr>
      <vt:lpstr>LEAD Function</vt:lpstr>
      <vt:lpstr>LEAD Function</vt:lpstr>
      <vt:lpstr>FIRST_VALUE Function</vt:lpstr>
      <vt:lpstr>FIRST_VALUE Function</vt:lpstr>
      <vt:lpstr>Class assignment - 3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Mahammad Sharifov</dc:creator>
  <cp:lastModifiedBy>Mahammad Sharifov</cp:lastModifiedBy>
  <cp:revision>222</cp:revision>
  <dcterms:created xsi:type="dcterms:W3CDTF">2024-02-27T09:24:37Z</dcterms:created>
  <dcterms:modified xsi:type="dcterms:W3CDTF">2024-03-02T19:50:52Z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0x01010012A00A1FD82668409E1B8913E1C4A5D0</vt:lpwstr>
  </property>
</Properties>
</file>