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a:srgbClr val="CCFFFF"/>
    <a:srgbClr val="CCFFCC"/>
    <a:srgbClr val="996633"/>
    <a:srgbClr val="FAFAFA"/>
    <a:srgbClr val="FFFFCC"/>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11798-ED2C-B5AA-5B12-36E990CADC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3733C8-47EC-24DD-FCB6-C66A78FBA4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7077DD4-E904-B8C5-AA3E-2735DEA1EED9}"/>
              </a:ext>
            </a:extLst>
          </p:cNvPr>
          <p:cNvSpPr>
            <a:spLocks noGrp="1"/>
          </p:cNvSpPr>
          <p:nvPr>
            <p:ph type="dt" sz="half" idx="10"/>
          </p:nvPr>
        </p:nvSpPr>
        <p:spPr/>
        <p:txBody>
          <a:bodyPr/>
          <a:lstStyle/>
          <a:p>
            <a:fld id="{B386D68B-722E-4F7B-A2B9-B5DC7ED06B49}" type="datetimeFigureOut">
              <a:rPr lang="en-US" smtClean="0"/>
              <a:t>3/15/2024</a:t>
            </a:fld>
            <a:endParaRPr lang="en-US"/>
          </a:p>
        </p:txBody>
      </p:sp>
      <p:sp>
        <p:nvSpPr>
          <p:cNvPr id="5" name="Footer Placeholder 4">
            <a:extLst>
              <a:ext uri="{FF2B5EF4-FFF2-40B4-BE49-F238E27FC236}">
                <a16:creationId xmlns:a16="http://schemas.microsoft.com/office/drawing/2014/main" id="{CA4EBA56-A1F0-A54B-6586-64AA546F4A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7CE838-7FB5-F8D7-5889-60565C0894CB}"/>
              </a:ext>
            </a:extLst>
          </p:cNvPr>
          <p:cNvSpPr>
            <a:spLocks noGrp="1"/>
          </p:cNvSpPr>
          <p:nvPr>
            <p:ph type="sldNum" sz="quarter" idx="12"/>
          </p:nvPr>
        </p:nvSpPr>
        <p:spPr/>
        <p:txBody>
          <a:bodyPr/>
          <a:lstStyle/>
          <a:p>
            <a:fld id="{4D358035-6C4F-47F9-994A-CB9C001CEDA7}" type="slidenum">
              <a:rPr lang="en-US" smtClean="0"/>
              <a:t>‹#›</a:t>
            </a:fld>
            <a:endParaRPr lang="en-US"/>
          </a:p>
        </p:txBody>
      </p:sp>
    </p:spTree>
    <p:extLst>
      <p:ext uri="{BB962C8B-B14F-4D97-AF65-F5344CB8AC3E}">
        <p14:creationId xmlns:p14="http://schemas.microsoft.com/office/powerpoint/2010/main" val="3935568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E8544-0183-DD5B-9825-B19FE2F58F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2906BD-EA4D-8196-A1F2-0CA07B7AE2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D65622-580F-49C6-76C8-9534F7F6F8D4}"/>
              </a:ext>
            </a:extLst>
          </p:cNvPr>
          <p:cNvSpPr>
            <a:spLocks noGrp="1"/>
          </p:cNvSpPr>
          <p:nvPr>
            <p:ph type="dt" sz="half" idx="10"/>
          </p:nvPr>
        </p:nvSpPr>
        <p:spPr/>
        <p:txBody>
          <a:bodyPr/>
          <a:lstStyle/>
          <a:p>
            <a:fld id="{B386D68B-722E-4F7B-A2B9-B5DC7ED06B49}" type="datetimeFigureOut">
              <a:rPr lang="en-US" smtClean="0"/>
              <a:t>3/15/2024</a:t>
            </a:fld>
            <a:endParaRPr lang="en-US"/>
          </a:p>
        </p:txBody>
      </p:sp>
      <p:sp>
        <p:nvSpPr>
          <p:cNvPr id="5" name="Footer Placeholder 4">
            <a:extLst>
              <a:ext uri="{FF2B5EF4-FFF2-40B4-BE49-F238E27FC236}">
                <a16:creationId xmlns:a16="http://schemas.microsoft.com/office/drawing/2014/main" id="{D08A4038-EB9B-CB87-507F-25A4CA71C5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1D33D7-A431-4739-4AC8-340F0DBA5AD9}"/>
              </a:ext>
            </a:extLst>
          </p:cNvPr>
          <p:cNvSpPr>
            <a:spLocks noGrp="1"/>
          </p:cNvSpPr>
          <p:nvPr>
            <p:ph type="sldNum" sz="quarter" idx="12"/>
          </p:nvPr>
        </p:nvSpPr>
        <p:spPr/>
        <p:txBody>
          <a:bodyPr/>
          <a:lstStyle/>
          <a:p>
            <a:fld id="{4D358035-6C4F-47F9-994A-CB9C001CEDA7}" type="slidenum">
              <a:rPr lang="en-US" smtClean="0"/>
              <a:t>‹#›</a:t>
            </a:fld>
            <a:endParaRPr lang="en-US"/>
          </a:p>
        </p:txBody>
      </p:sp>
    </p:spTree>
    <p:extLst>
      <p:ext uri="{BB962C8B-B14F-4D97-AF65-F5344CB8AC3E}">
        <p14:creationId xmlns:p14="http://schemas.microsoft.com/office/powerpoint/2010/main" val="4150675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9BD4BA-5738-7BA6-343A-2730334C54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FEE139-479C-565A-E06C-1F14CE6B3E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0D4A3B-C1DE-3853-43C5-1927BC745D9F}"/>
              </a:ext>
            </a:extLst>
          </p:cNvPr>
          <p:cNvSpPr>
            <a:spLocks noGrp="1"/>
          </p:cNvSpPr>
          <p:nvPr>
            <p:ph type="dt" sz="half" idx="10"/>
          </p:nvPr>
        </p:nvSpPr>
        <p:spPr/>
        <p:txBody>
          <a:bodyPr/>
          <a:lstStyle/>
          <a:p>
            <a:fld id="{B386D68B-722E-4F7B-A2B9-B5DC7ED06B49}" type="datetimeFigureOut">
              <a:rPr lang="en-US" smtClean="0"/>
              <a:t>3/15/2024</a:t>
            </a:fld>
            <a:endParaRPr lang="en-US"/>
          </a:p>
        </p:txBody>
      </p:sp>
      <p:sp>
        <p:nvSpPr>
          <p:cNvPr id="5" name="Footer Placeholder 4">
            <a:extLst>
              <a:ext uri="{FF2B5EF4-FFF2-40B4-BE49-F238E27FC236}">
                <a16:creationId xmlns:a16="http://schemas.microsoft.com/office/drawing/2014/main" id="{6CFD7279-02DA-842F-BC42-98C2B2A0EF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C9839B-6461-27B3-5697-E5DBA59A4D44}"/>
              </a:ext>
            </a:extLst>
          </p:cNvPr>
          <p:cNvSpPr>
            <a:spLocks noGrp="1"/>
          </p:cNvSpPr>
          <p:nvPr>
            <p:ph type="sldNum" sz="quarter" idx="12"/>
          </p:nvPr>
        </p:nvSpPr>
        <p:spPr/>
        <p:txBody>
          <a:bodyPr/>
          <a:lstStyle/>
          <a:p>
            <a:fld id="{4D358035-6C4F-47F9-994A-CB9C001CEDA7}" type="slidenum">
              <a:rPr lang="en-US" smtClean="0"/>
              <a:t>‹#›</a:t>
            </a:fld>
            <a:endParaRPr lang="en-US"/>
          </a:p>
        </p:txBody>
      </p:sp>
    </p:spTree>
    <p:extLst>
      <p:ext uri="{BB962C8B-B14F-4D97-AF65-F5344CB8AC3E}">
        <p14:creationId xmlns:p14="http://schemas.microsoft.com/office/powerpoint/2010/main" val="1308678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754E5-59F3-7D27-5799-9879F3CC9B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FC5F6B-1CA2-B316-9FCB-C4B08398E1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3A7BDF-B9A9-6716-825E-820A95A4EFB1}"/>
              </a:ext>
            </a:extLst>
          </p:cNvPr>
          <p:cNvSpPr>
            <a:spLocks noGrp="1"/>
          </p:cNvSpPr>
          <p:nvPr>
            <p:ph type="dt" sz="half" idx="10"/>
          </p:nvPr>
        </p:nvSpPr>
        <p:spPr/>
        <p:txBody>
          <a:bodyPr/>
          <a:lstStyle/>
          <a:p>
            <a:fld id="{B386D68B-722E-4F7B-A2B9-B5DC7ED06B49}" type="datetimeFigureOut">
              <a:rPr lang="en-US" smtClean="0"/>
              <a:t>3/15/2024</a:t>
            </a:fld>
            <a:endParaRPr lang="en-US"/>
          </a:p>
        </p:txBody>
      </p:sp>
      <p:sp>
        <p:nvSpPr>
          <p:cNvPr id="5" name="Footer Placeholder 4">
            <a:extLst>
              <a:ext uri="{FF2B5EF4-FFF2-40B4-BE49-F238E27FC236}">
                <a16:creationId xmlns:a16="http://schemas.microsoft.com/office/drawing/2014/main" id="{11A1955F-8F11-741F-7DEE-D5CB8FB40D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6E5870-AC32-B070-90B1-F08C8FDECD9D}"/>
              </a:ext>
            </a:extLst>
          </p:cNvPr>
          <p:cNvSpPr>
            <a:spLocks noGrp="1"/>
          </p:cNvSpPr>
          <p:nvPr>
            <p:ph type="sldNum" sz="quarter" idx="12"/>
          </p:nvPr>
        </p:nvSpPr>
        <p:spPr/>
        <p:txBody>
          <a:bodyPr/>
          <a:lstStyle/>
          <a:p>
            <a:fld id="{4D358035-6C4F-47F9-994A-CB9C001CEDA7}" type="slidenum">
              <a:rPr lang="en-US" smtClean="0"/>
              <a:t>‹#›</a:t>
            </a:fld>
            <a:endParaRPr lang="en-US"/>
          </a:p>
        </p:txBody>
      </p:sp>
    </p:spTree>
    <p:extLst>
      <p:ext uri="{BB962C8B-B14F-4D97-AF65-F5344CB8AC3E}">
        <p14:creationId xmlns:p14="http://schemas.microsoft.com/office/powerpoint/2010/main" val="4285004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EA3E0-C9DE-9FFB-DA63-7860A8DB36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1A3F224-C2A7-956B-8EA8-DB28352439E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030442-C697-1E66-DE50-EF0B0F6EED5E}"/>
              </a:ext>
            </a:extLst>
          </p:cNvPr>
          <p:cNvSpPr>
            <a:spLocks noGrp="1"/>
          </p:cNvSpPr>
          <p:nvPr>
            <p:ph type="dt" sz="half" idx="10"/>
          </p:nvPr>
        </p:nvSpPr>
        <p:spPr/>
        <p:txBody>
          <a:bodyPr/>
          <a:lstStyle/>
          <a:p>
            <a:fld id="{B386D68B-722E-4F7B-A2B9-B5DC7ED06B49}" type="datetimeFigureOut">
              <a:rPr lang="en-US" smtClean="0"/>
              <a:t>3/15/2024</a:t>
            </a:fld>
            <a:endParaRPr lang="en-US"/>
          </a:p>
        </p:txBody>
      </p:sp>
      <p:sp>
        <p:nvSpPr>
          <p:cNvPr id="5" name="Footer Placeholder 4">
            <a:extLst>
              <a:ext uri="{FF2B5EF4-FFF2-40B4-BE49-F238E27FC236}">
                <a16:creationId xmlns:a16="http://schemas.microsoft.com/office/drawing/2014/main" id="{846194FF-93AA-1EFE-0242-90A26B846F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BFBCD-6293-34CC-C06D-F2E1E5EEC7F7}"/>
              </a:ext>
            </a:extLst>
          </p:cNvPr>
          <p:cNvSpPr>
            <a:spLocks noGrp="1"/>
          </p:cNvSpPr>
          <p:nvPr>
            <p:ph type="sldNum" sz="quarter" idx="12"/>
          </p:nvPr>
        </p:nvSpPr>
        <p:spPr/>
        <p:txBody>
          <a:bodyPr/>
          <a:lstStyle/>
          <a:p>
            <a:fld id="{4D358035-6C4F-47F9-994A-CB9C001CEDA7}" type="slidenum">
              <a:rPr lang="en-US" smtClean="0"/>
              <a:t>‹#›</a:t>
            </a:fld>
            <a:endParaRPr lang="en-US"/>
          </a:p>
        </p:txBody>
      </p:sp>
    </p:spTree>
    <p:extLst>
      <p:ext uri="{BB962C8B-B14F-4D97-AF65-F5344CB8AC3E}">
        <p14:creationId xmlns:p14="http://schemas.microsoft.com/office/powerpoint/2010/main" val="2745719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36FFB-1C97-A11E-9F44-3BCF0C4217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4D52A4-D490-FF14-8884-A29DCFD457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7C3AE21-E007-DAC6-E04B-F77F67ADFF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2C54ABC-8CDD-49A7-A4B1-1C9EAFC35414}"/>
              </a:ext>
            </a:extLst>
          </p:cNvPr>
          <p:cNvSpPr>
            <a:spLocks noGrp="1"/>
          </p:cNvSpPr>
          <p:nvPr>
            <p:ph type="dt" sz="half" idx="10"/>
          </p:nvPr>
        </p:nvSpPr>
        <p:spPr/>
        <p:txBody>
          <a:bodyPr/>
          <a:lstStyle/>
          <a:p>
            <a:fld id="{B386D68B-722E-4F7B-A2B9-B5DC7ED06B49}" type="datetimeFigureOut">
              <a:rPr lang="en-US" smtClean="0"/>
              <a:t>3/15/2024</a:t>
            </a:fld>
            <a:endParaRPr lang="en-US"/>
          </a:p>
        </p:txBody>
      </p:sp>
      <p:sp>
        <p:nvSpPr>
          <p:cNvPr id="6" name="Footer Placeholder 5">
            <a:extLst>
              <a:ext uri="{FF2B5EF4-FFF2-40B4-BE49-F238E27FC236}">
                <a16:creationId xmlns:a16="http://schemas.microsoft.com/office/drawing/2014/main" id="{08CD3EDB-B49A-A3B0-48B8-BCB358EA94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2E3127-FED7-1F88-3CFD-CE8E789B0606}"/>
              </a:ext>
            </a:extLst>
          </p:cNvPr>
          <p:cNvSpPr>
            <a:spLocks noGrp="1"/>
          </p:cNvSpPr>
          <p:nvPr>
            <p:ph type="sldNum" sz="quarter" idx="12"/>
          </p:nvPr>
        </p:nvSpPr>
        <p:spPr/>
        <p:txBody>
          <a:bodyPr/>
          <a:lstStyle/>
          <a:p>
            <a:fld id="{4D358035-6C4F-47F9-994A-CB9C001CEDA7}" type="slidenum">
              <a:rPr lang="en-US" smtClean="0"/>
              <a:t>‹#›</a:t>
            </a:fld>
            <a:endParaRPr lang="en-US"/>
          </a:p>
        </p:txBody>
      </p:sp>
    </p:spTree>
    <p:extLst>
      <p:ext uri="{BB962C8B-B14F-4D97-AF65-F5344CB8AC3E}">
        <p14:creationId xmlns:p14="http://schemas.microsoft.com/office/powerpoint/2010/main" val="904124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B35EE-61BC-3032-3CDE-AE9B183248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E32FB1-03BD-4DC4-D92F-0D5A089922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B84921-7760-DB51-7A0B-D7F6D9F219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180C55-8A0A-B2C6-E279-1AB45598B2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A0058D-5AED-D233-08AE-67DE4C8DE3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ABFC53-6ECB-75FA-FB8B-F0A5A956A358}"/>
              </a:ext>
            </a:extLst>
          </p:cNvPr>
          <p:cNvSpPr>
            <a:spLocks noGrp="1"/>
          </p:cNvSpPr>
          <p:nvPr>
            <p:ph type="dt" sz="half" idx="10"/>
          </p:nvPr>
        </p:nvSpPr>
        <p:spPr/>
        <p:txBody>
          <a:bodyPr/>
          <a:lstStyle/>
          <a:p>
            <a:fld id="{B386D68B-722E-4F7B-A2B9-B5DC7ED06B49}" type="datetimeFigureOut">
              <a:rPr lang="en-US" smtClean="0"/>
              <a:t>3/15/2024</a:t>
            </a:fld>
            <a:endParaRPr lang="en-US"/>
          </a:p>
        </p:txBody>
      </p:sp>
      <p:sp>
        <p:nvSpPr>
          <p:cNvPr id="8" name="Footer Placeholder 7">
            <a:extLst>
              <a:ext uri="{FF2B5EF4-FFF2-40B4-BE49-F238E27FC236}">
                <a16:creationId xmlns:a16="http://schemas.microsoft.com/office/drawing/2014/main" id="{64450272-D62E-B976-E977-1233827211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D7A7EE-07EF-F98E-3329-F072CD982CCA}"/>
              </a:ext>
            </a:extLst>
          </p:cNvPr>
          <p:cNvSpPr>
            <a:spLocks noGrp="1"/>
          </p:cNvSpPr>
          <p:nvPr>
            <p:ph type="sldNum" sz="quarter" idx="12"/>
          </p:nvPr>
        </p:nvSpPr>
        <p:spPr/>
        <p:txBody>
          <a:bodyPr/>
          <a:lstStyle/>
          <a:p>
            <a:fld id="{4D358035-6C4F-47F9-994A-CB9C001CEDA7}" type="slidenum">
              <a:rPr lang="en-US" smtClean="0"/>
              <a:t>‹#›</a:t>
            </a:fld>
            <a:endParaRPr lang="en-US"/>
          </a:p>
        </p:txBody>
      </p:sp>
    </p:spTree>
    <p:extLst>
      <p:ext uri="{BB962C8B-B14F-4D97-AF65-F5344CB8AC3E}">
        <p14:creationId xmlns:p14="http://schemas.microsoft.com/office/powerpoint/2010/main" val="3664693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7ABFD-639F-85B7-221F-B8C56ED1002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4EA6EF-1FE2-E8B0-753B-EFF63B51ECDF}"/>
              </a:ext>
            </a:extLst>
          </p:cNvPr>
          <p:cNvSpPr>
            <a:spLocks noGrp="1"/>
          </p:cNvSpPr>
          <p:nvPr>
            <p:ph type="dt" sz="half" idx="10"/>
          </p:nvPr>
        </p:nvSpPr>
        <p:spPr/>
        <p:txBody>
          <a:bodyPr/>
          <a:lstStyle/>
          <a:p>
            <a:fld id="{B386D68B-722E-4F7B-A2B9-B5DC7ED06B49}" type="datetimeFigureOut">
              <a:rPr lang="en-US" smtClean="0"/>
              <a:t>3/15/2024</a:t>
            </a:fld>
            <a:endParaRPr lang="en-US"/>
          </a:p>
        </p:txBody>
      </p:sp>
      <p:sp>
        <p:nvSpPr>
          <p:cNvPr id="4" name="Footer Placeholder 3">
            <a:extLst>
              <a:ext uri="{FF2B5EF4-FFF2-40B4-BE49-F238E27FC236}">
                <a16:creationId xmlns:a16="http://schemas.microsoft.com/office/drawing/2014/main" id="{CDEA2912-4187-0FBC-78B6-E964D2166E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607C77-039E-4B59-B37F-81D03717A503}"/>
              </a:ext>
            </a:extLst>
          </p:cNvPr>
          <p:cNvSpPr>
            <a:spLocks noGrp="1"/>
          </p:cNvSpPr>
          <p:nvPr>
            <p:ph type="sldNum" sz="quarter" idx="12"/>
          </p:nvPr>
        </p:nvSpPr>
        <p:spPr/>
        <p:txBody>
          <a:bodyPr/>
          <a:lstStyle/>
          <a:p>
            <a:fld id="{4D358035-6C4F-47F9-994A-CB9C001CEDA7}" type="slidenum">
              <a:rPr lang="en-US" smtClean="0"/>
              <a:t>‹#›</a:t>
            </a:fld>
            <a:endParaRPr lang="en-US"/>
          </a:p>
        </p:txBody>
      </p:sp>
    </p:spTree>
    <p:extLst>
      <p:ext uri="{BB962C8B-B14F-4D97-AF65-F5344CB8AC3E}">
        <p14:creationId xmlns:p14="http://schemas.microsoft.com/office/powerpoint/2010/main" val="2569189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7900B0-2C5E-4B8E-666D-C239320CBC86}"/>
              </a:ext>
            </a:extLst>
          </p:cNvPr>
          <p:cNvSpPr>
            <a:spLocks noGrp="1"/>
          </p:cNvSpPr>
          <p:nvPr>
            <p:ph type="dt" sz="half" idx="10"/>
          </p:nvPr>
        </p:nvSpPr>
        <p:spPr/>
        <p:txBody>
          <a:bodyPr/>
          <a:lstStyle/>
          <a:p>
            <a:fld id="{B386D68B-722E-4F7B-A2B9-B5DC7ED06B49}" type="datetimeFigureOut">
              <a:rPr lang="en-US" smtClean="0"/>
              <a:t>3/15/2024</a:t>
            </a:fld>
            <a:endParaRPr lang="en-US"/>
          </a:p>
        </p:txBody>
      </p:sp>
      <p:sp>
        <p:nvSpPr>
          <p:cNvPr id="3" name="Footer Placeholder 2">
            <a:extLst>
              <a:ext uri="{FF2B5EF4-FFF2-40B4-BE49-F238E27FC236}">
                <a16:creationId xmlns:a16="http://schemas.microsoft.com/office/drawing/2014/main" id="{8B02BEBE-FD0E-2432-C3FA-4811A1962F3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610EA7-D422-43AE-E0AB-EC2A28C6584F}"/>
              </a:ext>
            </a:extLst>
          </p:cNvPr>
          <p:cNvSpPr>
            <a:spLocks noGrp="1"/>
          </p:cNvSpPr>
          <p:nvPr>
            <p:ph type="sldNum" sz="quarter" idx="12"/>
          </p:nvPr>
        </p:nvSpPr>
        <p:spPr/>
        <p:txBody>
          <a:bodyPr/>
          <a:lstStyle/>
          <a:p>
            <a:fld id="{4D358035-6C4F-47F9-994A-CB9C001CEDA7}" type="slidenum">
              <a:rPr lang="en-US" smtClean="0"/>
              <a:t>‹#›</a:t>
            </a:fld>
            <a:endParaRPr lang="en-US"/>
          </a:p>
        </p:txBody>
      </p:sp>
    </p:spTree>
    <p:extLst>
      <p:ext uri="{BB962C8B-B14F-4D97-AF65-F5344CB8AC3E}">
        <p14:creationId xmlns:p14="http://schemas.microsoft.com/office/powerpoint/2010/main" val="658067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FBB3D-EA47-CA76-2D29-310AFDDCB5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3A65CA-4918-A2A1-E9B8-A36832E311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A6F113D-16E3-2F12-3562-E38F817296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371785-8F2B-CDEB-61FF-57406B5C29F6}"/>
              </a:ext>
            </a:extLst>
          </p:cNvPr>
          <p:cNvSpPr>
            <a:spLocks noGrp="1"/>
          </p:cNvSpPr>
          <p:nvPr>
            <p:ph type="dt" sz="half" idx="10"/>
          </p:nvPr>
        </p:nvSpPr>
        <p:spPr/>
        <p:txBody>
          <a:bodyPr/>
          <a:lstStyle/>
          <a:p>
            <a:fld id="{B386D68B-722E-4F7B-A2B9-B5DC7ED06B49}" type="datetimeFigureOut">
              <a:rPr lang="en-US" smtClean="0"/>
              <a:t>3/15/2024</a:t>
            </a:fld>
            <a:endParaRPr lang="en-US"/>
          </a:p>
        </p:txBody>
      </p:sp>
      <p:sp>
        <p:nvSpPr>
          <p:cNvPr id="6" name="Footer Placeholder 5">
            <a:extLst>
              <a:ext uri="{FF2B5EF4-FFF2-40B4-BE49-F238E27FC236}">
                <a16:creationId xmlns:a16="http://schemas.microsoft.com/office/drawing/2014/main" id="{B62C63EA-298D-4B22-D4D5-DD0B9D9F25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DD81F9-60E7-C71F-744A-E3AE50D231E2}"/>
              </a:ext>
            </a:extLst>
          </p:cNvPr>
          <p:cNvSpPr>
            <a:spLocks noGrp="1"/>
          </p:cNvSpPr>
          <p:nvPr>
            <p:ph type="sldNum" sz="quarter" idx="12"/>
          </p:nvPr>
        </p:nvSpPr>
        <p:spPr/>
        <p:txBody>
          <a:bodyPr/>
          <a:lstStyle/>
          <a:p>
            <a:fld id="{4D358035-6C4F-47F9-994A-CB9C001CEDA7}" type="slidenum">
              <a:rPr lang="en-US" smtClean="0"/>
              <a:t>‹#›</a:t>
            </a:fld>
            <a:endParaRPr lang="en-US"/>
          </a:p>
        </p:txBody>
      </p:sp>
    </p:spTree>
    <p:extLst>
      <p:ext uri="{BB962C8B-B14F-4D97-AF65-F5344CB8AC3E}">
        <p14:creationId xmlns:p14="http://schemas.microsoft.com/office/powerpoint/2010/main" val="430374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9126F-A026-A58A-BCF4-C1CB4F0595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39CF9E-85A8-6B33-62F0-F247926705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3968A0-8E78-BF0E-4D07-499D07DAA3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C16C7B-CAD8-E95C-3F77-7FEDC618599E}"/>
              </a:ext>
            </a:extLst>
          </p:cNvPr>
          <p:cNvSpPr>
            <a:spLocks noGrp="1"/>
          </p:cNvSpPr>
          <p:nvPr>
            <p:ph type="dt" sz="half" idx="10"/>
          </p:nvPr>
        </p:nvSpPr>
        <p:spPr/>
        <p:txBody>
          <a:bodyPr/>
          <a:lstStyle/>
          <a:p>
            <a:fld id="{B386D68B-722E-4F7B-A2B9-B5DC7ED06B49}" type="datetimeFigureOut">
              <a:rPr lang="en-US" smtClean="0"/>
              <a:t>3/15/2024</a:t>
            </a:fld>
            <a:endParaRPr lang="en-US"/>
          </a:p>
        </p:txBody>
      </p:sp>
      <p:sp>
        <p:nvSpPr>
          <p:cNvPr id="6" name="Footer Placeholder 5">
            <a:extLst>
              <a:ext uri="{FF2B5EF4-FFF2-40B4-BE49-F238E27FC236}">
                <a16:creationId xmlns:a16="http://schemas.microsoft.com/office/drawing/2014/main" id="{D764030F-AE2D-05E9-854C-701426853C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8DB2FD-AB8B-3E7D-DD3F-08EF9280BAEA}"/>
              </a:ext>
            </a:extLst>
          </p:cNvPr>
          <p:cNvSpPr>
            <a:spLocks noGrp="1"/>
          </p:cNvSpPr>
          <p:nvPr>
            <p:ph type="sldNum" sz="quarter" idx="12"/>
          </p:nvPr>
        </p:nvSpPr>
        <p:spPr/>
        <p:txBody>
          <a:bodyPr/>
          <a:lstStyle/>
          <a:p>
            <a:fld id="{4D358035-6C4F-47F9-994A-CB9C001CEDA7}" type="slidenum">
              <a:rPr lang="en-US" smtClean="0"/>
              <a:t>‹#›</a:t>
            </a:fld>
            <a:endParaRPr lang="en-US"/>
          </a:p>
        </p:txBody>
      </p:sp>
    </p:spTree>
    <p:extLst>
      <p:ext uri="{BB962C8B-B14F-4D97-AF65-F5344CB8AC3E}">
        <p14:creationId xmlns:p14="http://schemas.microsoft.com/office/powerpoint/2010/main" val="1992612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E95542-8E95-5B05-B0EF-2B0BA4F5CB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4D06D4-7032-6A78-A31C-9E4EF7E8E9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9367E3-6E5A-88F0-6294-F9C6EB9908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386D68B-722E-4F7B-A2B9-B5DC7ED06B49}" type="datetimeFigureOut">
              <a:rPr lang="en-US" smtClean="0"/>
              <a:t>3/15/2024</a:t>
            </a:fld>
            <a:endParaRPr lang="en-US"/>
          </a:p>
        </p:txBody>
      </p:sp>
      <p:sp>
        <p:nvSpPr>
          <p:cNvPr id="5" name="Footer Placeholder 4">
            <a:extLst>
              <a:ext uri="{FF2B5EF4-FFF2-40B4-BE49-F238E27FC236}">
                <a16:creationId xmlns:a16="http://schemas.microsoft.com/office/drawing/2014/main" id="{790AC0DC-68E2-A6C5-D2AF-00A3134420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ACED613-8E98-13DE-0462-0A21736EB6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D358035-6C4F-47F9-994A-CB9C001CEDA7}" type="slidenum">
              <a:rPr lang="en-US" smtClean="0"/>
              <a:t>‹#›</a:t>
            </a:fld>
            <a:endParaRPr lang="en-US"/>
          </a:p>
        </p:txBody>
      </p:sp>
    </p:spTree>
    <p:extLst>
      <p:ext uri="{BB962C8B-B14F-4D97-AF65-F5344CB8AC3E}">
        <p14:creationId xmlns:p14="http://schemas.microsoft.com/office/powerpoint/2010/main" val="1108604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D92992-C9CF-14D5-D745-FFC8FDD503AA}"/>
              </a:ext>
            </a:extLst>
          </p:cNvPr>
          <p:cNvSpPr>
            <a:spLocks noGrp="1"/>
          </p:cNvSpPr>
          <p:nvPr>
            <p:ph type="ctrTitle"/>
          </p:nvPr>
        </p:nvSpPr>
        <p:spPr>
          <a:xfrm>
            <a:off x="838200" y="1871398"/>
            <a:ext cx="10512552" cy="1350218"/>
          </a:xfrm>
        </p:spPr>
        <p:txBody>
          <a:bodyPr anchor="b">
            <a:normAutofit/>
          </a:bodyPr>
          <a:lstStyle/>
          <a:p>
            <a:pPr algn="l"/>
            <a:r>
              <a:rPr lang="en-US" sz="6600" b="1" dirty="0">
                <a:latin typeface="Arial" panose="020B0604020202020204" pitchFamily="34" charset="0"/>
                <a:cs typeface="Arial" panose="020B0604020202020204" pitchFamily="34" charset="0"/>
              </a:rPr>
              <a:t>SQL-ANALYTICS-II</a:t>
            </a:r>
          </a:p>
        </p:txBody>
      </p:sp>
      <p:sp>
        <p:nvSpPr>
          <p:cNvPr id="3" name="Subtitle 2">
            <a:extLst>
              <a:ext uri="{FF2B5EF4-FFF2-40B4-BE49-F238E27FC236}">
                <a16:creationId xmlns:a16="http://schemas.microsoft.com/office/drawing/2014/main" id="{98B38213-1919-32B1-B370-DEEF709BED56}"/>
              </a:ext>
            </a:extLst>
          </p:cNvPr>
          <p:cNvSpPr>
            <a:spLocks noGrp="1"/>
          </p:cNvSpPr>
          <p:nvPr>
            <p:ph type="subTitle" idx="1"/>
          </p:nvPr>
        </p:nvSpPr>
        <p:spPr>
          <a:xfrm>
            <a:off x="838200" y="3456724"/>
            <a:ext cx="10512552" cy="1126680"/>
          </a:xfrm>
        </p:spPr>
        <p:txBody>
          <a:bodyPr>
            <a:normAutofit/>
          </a:bodyPr>
          <a:lstStyle/>
          <a:p>
            <a:pPr algn="l"/>
            <a:r>
              <a:rPr lang="en-US" b="1" dirty="0">
                <a:effectLst/>
                <a:latin typeface="Arial" panose="020B0604020202020204" pitchFamily="34" charset="0"/>
                <a:cs typeface="Arial" panose="020B0604020202020204" pitchFamily="34" charset="0"/>
              </a:rPr>
              <a:t>SQL CTE (Common Table Expression)</a:t>
            </a:r>
          </a:p>
          <a:p>
            <a:pPr algn="l"/>
            <a:r>
              <a:rPr lang="en-US" b="1" dirty="0">
                <a:latin typeface="Arial" panose="020B0604020202020204" pitchFamily="34" charset="0"/>
                <a:cs typeface="Arial" panose="020B0604020202020204" pitchFamily="34" charset="0"/>
              </a:rPr>
              <a:t>SQL Temporary Tables</a:t>
            </a:r>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B6C9BFD-26A3-5B42-2BAE-9A0314640849}"/>
              </a:ext>
            </a:extLst>
          </p:cNvPr>
          <p:cNvSpPr txBox="1"/>
          <p:nvPr/>
        </p:nvSpPr>
        <p:spPr>
          <a:xfrm>
            <a:off x="838200" y="4997631"/>
            <a:ext cx="3852337" cy="646331"/>
          </a:xfrm>
          <a:prstGeom prst="rect">
            <a:avLst/>
          </a:prstGeom>
          <a:noFill/>
        </p:spPr>
        <p:txBody>
          <a:bodyPr wrap="none" rtlCol="0">
            <a:spAutoFit/>
          </a:bodyPr>
          <a:lstStyle/>
          <a:p>
            <a:r>
              <a:rPr lang="en-US" sz="1800" b="1" dirty="0">
                <a:latin typeface="Arial" panose="020B0604020202020204" pitchFamily="34" charset="0"/>
                <a:cs typeface="Arial" panose="020B0604020202020204" pitchFamily="34" charset="0"/>
              </a:rPr>
              <a:t>Assoc. Prof. Mahammad Sharifov</a:t>
            </a:r>
          </a:p>
          <a:p>
            <a:endParaRPr lang="en-US" b="1" dirty="0"/>
          </a:p>
        </p:txBody>
      </p:sp>
    </p:spTree>
    <p:extLst>
      <p:ext uri="{BB962C8B-B14F-4D97-AF65-F5344CB8AC3E}">
        <p14:creationId xmlns:p14="http://schemas.microsoft.com/office/powerpoint/2010/main" val="1450222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77063D-8004-5EDA-149F-B41E957A5399}"/>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939D6440-6C49-A42D-B091-F6DADBB67035}"/>
              </a:ext>
            </a:extLst>
          </p:cNvPr>
          <p:cNvSpPr>
            <a:spLocks noGrp="1"/>
          </p:cNvSpPr>
          <p:nvPr>
            <p:ph type="title"/>
          </p:nvPr>
        </p:nvSpPr>
        <p:spPr>
          <a:xfrm>
            <a:off x="838200" y="337416"/>
            <a:ext cx="10515600" cy="1325563"/>
          </a:xfrm>
        </p:spPr>
        <p:txBody>
          <a:bodyPr>
            <a:normAutofit/>
          </a:bodyPr>
          <a:lstStyle/>
          <a:p>
            <a:r>
              <a:rPr lang="en-US" sz="4200" b="1" dirty="0">
                <a:latin typeface="Arial" panose="020B0604020202020204" pitchFamily="34" charset="0"/>
                <a:cs typeface="Arial" panose="020B0604020202020204" pitchFamily="34" charset="0"/>
              </a:rPr>
              <a:t>1.3. Multiple</a:t>
            </a:r>
            <a:r>
              <a:rPr lang="en-US" sz="4200" b="1" dirty="0">
                <a:effectLst/>
                <a:latin typeface="Arial" panose="020B0604020202020204" pitchFamily="34" charset="0"/>
                <a:cs typeface="Arial" panose="020B0604020202020204" pitchFamily="34" charset="0"/>
              </a:rPr>
              <a:t> CTEs and JOIN / </a:t>
            </a:r>
            <a:r>
              <a:rPr lang="en-US" sz="4200" b="1" dirty="0">
                <a:solidFill>
                  <a:srgbClr val="FF33CC"/>
                </a:solidFill>
                <a:effectLst/>
                <a:latin typeface="Arial" panose="020B0604020202020204" pitchFamily="34" charset="0"/>
                <a:cs typeface="Arial" panose="020B0604020202020204" pitchFamily="34" charset="0"/>
              </a:rPr>
              <a:t>Example </a:t>
            </a:r>
            <a:r>
              <a:rPr lang="en-US" sz="4200" b="1" dirty="0">
                <a:solidFill>
                  <a:srgbClr val="FF33CC"/>
                </a:solidFill>
                <a:latin typeface="Arial" panose="020B0604020202020204" pitchFamily="34" charset="0"/>
                <a:cs typeface="Arial" panose="020B0604020202020204" pitchFamily="34" charset="0"/>
              </a:rPr>
              <a:t>4</a:t>
            </a:r>
            <a:endParaRPr lang="en-US" sz="4200" dirty="0">
              <a:solidFill>
                <a:srgbClr val="FF33CC"/>
              </a:solidFill>
            </a:endParaRPr>
          </a:p>
        </p:txBody>
      </p:sp>
      <p:sp>
        <p:nvSpPr>
          <p:cNvPr id="5" name="Rectangle 1">
            <a:extLst>
              <a:ext uri="{FF2B5EF4-FFF2-40B4-BE49-F238E27FC236}">
                <a16:creationId xmlns:a16="http://schemas.microsoft.com/office/drawing/2014/main" id="{386C15D6-0DCE-92A6-AFB7-4513B6C0E222}"/>
              </a:ext>
            </a:extLst>
          </p:cNvPr>
          <p:cNvSpPr>
            <a:spLocks noGrp="1" noChangeArrowheads="1"/>
          </p:cNvSpPr>
          <p:nvPr>
            <p:ph idx="1"/>
          </p:nvPr>
        </p:nvSpPr>
        <p:spPr bwMode="auto">
          <a:xfrm>
            <a:off x="838200" y="1388374"/>
            <a:ext cx="10515600" cy="10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800" b="1" dirty="0">
                <a:latin typeface="Arial" panose="020B0604020202020204" pitchFamily="34" charset="0"/>
              </a:rPr>
              <a:t>Example-4 : </a:t>
            </a:r>
            <a:r>
              <a:rPr kumimoji="0" lang="en-US" altLang="en-US" sz="1800" b="1" i="0" u="none" strike="noStrike" cap="none" normalizeH="0" baseline="0" dirty="0">
                <a:ln>
                  <a:noFill/>
                </a:ln>
                <a:solidFill>
                  <a:schemeClr val="tx1"/>
                </a:solidFill>
                <a:effectLst/>
                <a:latin typeface="Arial" panose="020B0604020202020204" pitchFamily="34" charset="0"/>
              </a:rPr>
              <a:t>The following example is creating two CTEs and joining them to get the Sales Representatives located in the USA, including their office information.</a:t>
            </a:r>
          </a:p>
          <a:p>
            <a:pPr marL="0" marR="0" lvl="0" indent="0" algn="just" defTabSz="914400" rtl="0" eaLnBrk="0" fontAlgn="base" latinLnBrk="0" hangingPunct="0">
              <a:lnSpc>
                <a:spcPct val="5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We’ll use the </a:t>
            </a:r>
            <a:r>
              <a:rPr kumimoji="0" lang="en-US" altLang="en-US" sz="1800" b="0" i="0" u="none" strike="noStrike" cap="none" normalizeH="0" baseline="0" dirty="0">
                <a:ln>
                  <a:noFill/>
                </a:ln>
                <a:solidFill>
                  <a:srgbClr val="FF33CC"/>
                </a:solidFill>
                <a:effectLst/>
                <a:latin typeface="Arial" panose="020B0604020202020204" pitchFamily="34" charset="0"/>
              </a:rPr>
              <a:t>offices</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0" i="0" u="none" strike="noStrike" cap="none" normalizeH="0" baseline="0" dirty="0">
                <a:ln>
                  <a:noFill/>
                </a:ln>
                <a:solidFill>
                  <a:srgbClr val="FF33CC"/>
                </a:solidFill>
                <a:effectLst/>
                <a:latin typeface="Arial" panose="020B0604020202020204" pitchFamily="34" charset="0"/>
              </a:rPr>
              <a:t>employees</a:t>
            </a:r>
            <a:r>
              <a:rPr kumimoji="0" lang="en-US" altLang="en-US" sz="1800" b="0" i="0" u="none" strike="noStrike" cap="none" normalizeH="0" baseline="0" dirty="0">
                <a:ln>
                  <a:noFill/>
                </a:ln>
                <a:solidFill>
                  <a:schemeClr val="tx1"/>
                </a:solidFill>
                <a:effectLst/>
                <a:latin typeface="Arial" panose="020B0604020202020204" pitchFamily="34" charset="0"/>
              </a:rPr>
              <a:t> from the sample database</a:t>
            </a:r>
          </a:p>
        </p:txBody>
      </p:sp>
      <p:sp>
        <p:nvSpPr>
          <p:cNvPr id="8" name="TextBox 7">
            <a:extLst>
              <a:ext uri="{FF2B5EF4-FFF2-40B4-BE49-F238E27FC236}">
                <a16:creationId xmlns:a16="http://schemas.microsoft.com/office/drawing/2014/main" id="{1D3FC30F-DEB9-25DE-4387-96BE4026E727}"/>
              </a:ext>
            </a:extLst>
          </p:cNvPr>
          <p:cNvSpPr txBox="1"/>
          <p:nvPr/>
        </p:nvSpPr>
        <p:spPr>
          <a:xfrm>
            <a:off x="904875" y="2996714"/>
            <a:ext cx="5781675" cy="2326278"/>
          </a:xfrm>
          <a:prstGeom prst="rect">
            <a:avLst/>
          </a:prstGeom>
          <a:solidFill>
            <a:srgbClr val="CCFFFF"/>
          </a:solidFill>
        </p:spPr>
        <p:txBody>
          <a:bodyPr wrap="square" rtlCol="0">
            <a:spAutoFit/>
          </a:bodyPr>
          <a:lstStyle/>
          <a:p>
            <a:r>
              <a:rPr lang="en-US" b="1" dirty="0">
                <a:latin typeface="Arial" panose="020B0604020202020204" pitchFamily="34" charset="0"/>
                <a:cs typeface="Arial" panose="020B0604020202020204" pitchFamily="34" charset="0"/>
              </a:rPr>
              <a:t>How it works:</a:t>
            </a:r>
          </a:p>
          <a:p>
            <a:pPr>
              <a:lnSpc>
                <a:spcPct val="50000"/>
              </a:lnSpc>
            </a:pPr>
            <a:endParaRPr lang="en-US"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solidFill>
                  <a:srgbClr val="FF33CC"/>
                </a:solidFill>
                <a:latin typeface="Arial" panose="020B0604020202020204" pitchFamily="34" charset="0"/>
                <a:cs typeface="Arial" panose="020B0604020202020204" pitchFamily="34" charset="0"/>
              </a:rPr>
              <a:t>CTE e:</a:t>
            </a:r>
            <a:r>
              <a:rPr lang="en-US" dirty="0">
                <a:latin typeface="Arial" panose="020B0604020202020204" pitchFamily="34" charset="0"/>
                <a:cs typeface="Arial" panose="020B0604020202020204" pitchFamily="34" charset="0"/>
              </a:rPr>
              <a:t> Retrieve employees whose job title is Sales Rep.</a:t>
            </a:r>
          </a:p>
          <a:p>
            <a:pPr>
              <a:lnSpc>
                <a:spcPct val="50000"/>
              </a:lnSpc>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solidFill>
                  <a:srgbClr val="FF33CC"/>
                </a:solidFill>
                <a:latin typeface="Arial" panose="020B0604020202020204" pitchFamily="34" charset="0"/>
                <a:cs typeface="Arial" panose="020B0604020202020204" pitchFamily="34" charset="0"/>
              </a:rPr>
              <a:t>CTE o: </a:t>
            </a:r>
            <a:r>
              <a:rPr lang="en-US" dirty="0">
                <a:latin typeface="Arial" panose="020B0604020202020204" pitchFamily="34" charset="0"/>
                <a:cs typeface="Arial" panose="020B0604020202020204" pitchFamily="34" charset="0"/>
              </a:rPr>
              <a:t>Retrieve offices located in the USA.</a:t>
            </a:r>
          </a:p>
          <a:p>
            <a:pPr>
              <a:lnSpc>
                <a:spcPct val="50000"/>
              </a:lnSpc>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solidFill>
                  <a:srgbClr val="FF33CC"/>
                </a:solidFill>
                <a:latin typeface="Arial" panose="020B0604020202020204" pitchFamily="34" charset="0"/>
                <a:cs typeface="Arial" panose="020B0604020202020204" pitchFamily="34" charset="0"/>
              </a:rPr>
              <a:t>Main query: </a:t>
            </a:r>
            <a:r>
              <a:rPr lang="en-US" dirty="0">
                <a:latin typeface="Arial" panose="020B0604020202020204" pitchFamily="34" charset="0"/>
                <a:cs typeface="Arial" panose="020B0604020202020204" pitchFamily="34" charset="0"/>
              </a:rPr>
              <a:t>Joins the CTE e and o using the officeCode column.</a:t>
            </a:r>
          </a:p>
          <a:p>
            <a:pPr>
              <a:lnSpc>
                <a:spcPct val="50000"/>
              </a:lnSpc>
            </a:pPr>
            <a:endParaRPr lang="en-US" b="1" dirty="0">
              <a:latin typeface="Arial" panose="020B0604020202020204" pitchFamily="34" charset="0"/>
              <a:cs typeface="Arial" panose="020B0604020202020204" pitchFamily="34" charset="0"/>
            </a:endParaRPr>
          </a:p>
        </p:txBody>
      </p:sp>
      <p:pic>
        <p:nvPicPr>
          <p:cNvPr id="6" name="Picture 5" descr="A diagram of a workflow">
            <a:extLst>
              <a:ext uri="{FF2B5EF4-FFF2-40B4-BE49-F238E27FC236}">
                <a16:creationId xmlns:a16="http://schemas.microsoft.com/office/drawing/2014/main" id="{65B54101-46FF-F199-8317-7C563E5394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9475" y="2996714"/>
            <a:ext cx="4247228" cy="2360742"/>
          </a:xfrm>
          <a:prstGeom prst="rect">
            <a:avLst/>
          </a:prstGeom>
        </p:spPr>
      </p:pic>
    </p:spTree>
    <p:extLst>
      <p:ext uri="{BB962C8B-B14F-4D97-AF65-F5344CB8AC3E}">
        <p14:creationId xmlns:p14="http://schemas.microsoft.com/office/powerpoint/2010/main" val="2843479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8F3A78-98F2-8BEA-7647-D248AC194493}"/>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E90EE917-A4B4-F493-BB62-186DA7331AEC}"/>
              </a:ext>
            </a:extLst>
          </p:cNvPr>
          <p:cNvSpPr>
            <a:spLocks noGrp="1"/>
          </p:cNvSpPr>
          <p:nvPr>
            <p:ph type="title"/>
          </p:nvPr>
        </p:nvSpPr>
        <p:spPr>
          <a:xfrm>
            <a:off x="838200" y="365125"/>
            <a:ext cx="10515600" cy="1325563"/>
          </a:xfrm>
        </p:spPr>
        <p:txBody>
          <a:bodyPr>
            <a:normAutofit/>
          </a:bodyPr>
          <a:lstStyle/>
          <a:p>
            <a:r>
              <a:rPr lang="en-US" sz="4200" b="1" dirty="0">
                <a:latin typeface="Arial" panose="020B0604020202020204" pitchFamily="34" charset="0"/>
                <a:cs typeface="Arial" panose="020B0604020202020204" pitchFamily="34" charset="0"/>
              </a:rPr>
              <a:t>1.3. Multiple</a:t>
            </a:r>
            <a:r>
              <a:rPr lang="en-US" sz="4200" b="1" dirty="0">
                <a:effectLst/>
                <a:latin typeface="Arial" panose="020B0604020202020204" pitchFamily="34" charset="0"/>
                <a:cs typeface="Arial" panose="020B0604020202020204" pitchFamily="34" charset="0"/>
              </a:rPr>
              <a:t> CTEs and JOIN / </a:t>
            </a:r>
            <a:r>
              <a:rPr lang="en-US" sz="4200" b="1" dirty="0">
                <a:solidFill>
                  <a:srgbClr val="FF33CC"/>
                </a:solidFill>
                <a:effectLst/>
                <a:latin typeface="Arial" panose="020B0604020202020204" pitchFamily="34" charset="0"/>
                <a:cs typeface="Arial" panose="020B0604020202020204" pitchFamily="34" charset="0"/>
              </a:rPr>
              <a:t>Example </a:t>
            </a:r>
            <a:r>
              <a:rPr lang="en-US" sz="4200" b="1" dirty="0">
                <a:solidFill>
                  <a:srgbClr val="FF33CC"/>
                </a:solidFill>
                <a:latin typeface="Arial" panose="020B0604020202020204" pitchFamily="34" charset="0"/>
                <a:cs typeface="Arial" panose="020B0604020202020204" pitchFamily="34" charset="0"/>
              </a:rPr>
              <a:t>4</a:t>
            </a:r>
            <a:endParaRPr lang="en-US" sz="4200" dirty="0">
              <a:solidFill>
                <a:srgbClr val="FF33CC"/>
              </a:solidFill>
            </a:endParaRPr>
          </a:p>
        </p:txBody>
      </p:sp>
      <p:sp>
        <p:nvSpPr>
          <p:cNvPr id="6" name="TextBox 5">
            <a:extLst>
              <a:ext uri="{FF2B5EF4-FFF2-40B4-BE49-F238E27FC236}">
                <a16:creationId xmlns:a16="http://schemas.microsoft.com/office/drawing/2014/main" id="{B1535DA7-D733-05BF-7201-1330328F0D90}"/>
              </a:ext>
            </a:extLst>
          </p:cNvPr>
          <p:cNvSpPr txBox="1"/>
          <p:nvPr/>
        </p:nvSpPr>
        <p:spPr>
          <a:xfrm>
            <a:off x="923636" y="2032288"/>
            <a:ext cx="5448589" cy="4031873"/>
          </a:xfrm>
          <a:prstGeom prst="rect">
            <a:avLst/>
          </a:prstGeom>
          <a:solidFill>
            <a:schemeClr val="bg1">
              <a:lumMod val="95000"/>
            </a:schemeClr>
          </a:solidFill>
        </p:spPr>
        <p:txBody>
          <a:bodyPr wrap="square" rtlCol="0">
            <a:spAutoFit/>
          </a:bodyPr>
          <a:lstStyle/>
          <a:p>
            <a:r>
              <a:rPr lang="en-US" sz="1600" b="0" dirty="0">
                <a:solidFill>
                  <a:srgbClr val="569CD6"/>
                </a:solidFill>
                <a:effectLst/>
                <a:latin typeface="Arial" panose="020B0604020202020204" pitchFamily="34" charset="0"/>
                <a:cs typeface="Arial" panose="020B0604020202020204" pitchFamily="34" charset="0"/>
              </a:rPr>
              <a:t>WITH</a:t>
            </a:r>
            <a:r>
              <a:rPr lang="en-US" sz="1600" b="0" dirty="0">
                <a:solidFill>
                  <a:srgbClr val="CCCCCC"/>
                </a:solidFill>
                <a:effectLst/>
                <a:latin typeface="Arial" panose="020B0604020202020204" pitchFamily="34" charset="0"/>
                <a:cs typeface="Arial" panose="020B0604020202020204" pitchFamily="34" charset="0"/>
              </a:rPr>
              <a:t> </a:t>
            </a:r>
            <a:r>
              <a:rPr lang="en-US" sz="1600" b="1" dirty="0">
                <a:solidFill>
                  <a:srgbClr val="FF33CC"/>
                </a:solidFill>
                <a:effectLst/>
                <a:latin typeface="Arial" panose="020B0604020202020204" pitchFamily="34" charset="0"/>
                <a:cs typeface="Arial" panose="020B0604020202020204" pitchFamily="34" charset="0"/>
              </a:rPr>
              <a:t>E</a:t>
            </a:r>
            <a:r>
              <a:rPr lang="en-US" sz="1600" b="0" dirty="0">
                <a:solidFill>
                  <a:srgbClr val="CCCCCC"/>
                </a:solidFill>
                <a:effectLst/>
                <a:latin typeface="Arial" panose="020B0604020202020204" pitchFamily="34" charset="0"/>
                <a:cs typeface="Arial" panose="020B0604020202020204" pitchFamily="34" charset="0"/>
              </a:rPr>
              <a:t> </a:t>
            </a:r>
            <a:r>
              <a:rPr lang="en-US" sz="1600" b="0" dirty="0">
                <a:solidFill>
                  <a:srgbClr val="569CD6"/>
                </a:solidFill>
                <a:effectLst/>
                <a:latin typeface="Arial" panose="020B0604020202020204" pitchFamily="34" charset="0"/>
                <a:cs typeface="Arial" panose="020B0604020202020204" pitchFamily="34" charset="0"/>
              </a:rPr>
              <a:t>AS</a:t>
            </a:r>
            <a:r>
              <a:rPr lang="en-US" sz="1600" b="0" dirty="0">
                <a:solidFill>
                  <a:srgbClr val="CCCCCC"/>
                </a:solidFill>
                <a:effectLst/>
                <a:latin typeface="Arial" panose="020B0604020202020204" pitchFamily="34" charset="0"/>
                <a:cs typeface="Arial" panose="020B0604020202020204" pitchFamily="34" charset="0"/>
              </a:rPr>
              <a:t> (</a:t>
            </a:r>
          </a:p>
          <a:p>
            <a:r>
              <a:rPr lang="en-US" sz="1600" b="0" dirty="0">
                <a:solidFill>
                  <a:srgbClr val="CCCCCC"/>
                </a:solidFill>
                <a:effectLst/>
                <a:latin typeface="Arial" panose="020B0604020202020204" pitchFamily="34" charset="0"/>
                <a:cs typeface="Arial" panose="020B0604020202020204" pitchFamily="34" charset="0"/>
              </a:rPr>
              <a:t>  </a:t>
            </a:r>
            <a:r>
              <a:rPr lang="en-US" sz="1600" b="0" dirty="0">
                <a:solidFill>
                  <a:srgbClr val="569CD6"/>
                </a:solidFill>
                <a:effectLst/>
                <a:latin typeface="Arial" panose="020B0604020202020204" pitchFamily="34" charset="0"/>
                <a:cs typeface="Arial" panose="020B0604020202020204" pitchFamily="34" charset="0"/>
              </a:rPr>
              <a:t>SELECT</a:t>
            </a:r>
            <a:r>
              <a:rPr lang="en-US" sz="1600" b="0" dirty="0">
                <a:solidFill>
                  <a:srgbClr val="CCCCCC"/>
                </a:solidFill>
                <a:effectLst/>
                <a:latin typeface="Arial" panose="020B0604020202020204" pitchFamily="34" charset="0"/>
                <a:cs typeface="Arial" panose="020B0604020202020204" pitchFamily="34" charset="0"/>
              </a:rPr>
              <a:t> </a:t>
            </a:r>
          </a:p>
          <a:p>
            <a:r>
              <a:rPr lang="en-US" sz="1600" b="0" dirty="0">
                <a:solidFill>
                  <a:srgbClr val="CCCCCC"/>
                </a:solidFill>
                <a:effectLst/>
                <a:latin typeface="Arial" panose="020B0604020202020204" pitchFamily="34" charset="0"/>
                <a:cs typeface="Arial" panose="020B0604020202020204" pitchFamily="34" charset="0"/>
              </a:rPr>
              <a:t>    </a:t>
            </a:r>
            <a:r>
              <a:rPr lang="en-US" sz="1600" b="0" dirty="0">
                <a:effectLst/>
                <a:latin typeface="Arial" panose="020B0604020202020204" pitchFamily="34" charset="0"/>
                <a:cs typeface="Arial" panose="020B0604020202020204" pitchFamily="34" charset="0"/>
              </a:rPr>
              <a:t>* </a:t>
            </a:r>
          </a:p>
          <a:p>
            <a:r>
              <a:rPr lang="en-US" sz="1600" b="0" dirty="0">
                <a:solidFill>
                  <a:srgbClr val="CCCCCC"/>
                </a:solidFill>
                <a:effectLst/>
                <a:latin typeface="Arial" panose="020B0604020202020204" pitchFamily="34" charset="0"/>
                <a:cs typeface="Arial" panose="020B0604020202020204" pitchFamily="34" charset="0"/>
              </a:rPr>
              <a:t>  </a:t>
            </a:r>
            <a:r>
              <a:rPr lang="en-US" sz="1600" b="0" dirty="0">
                <a:solidFill>
                  <a:srgbClr val="569CD6"/>
                </a:solidFill>
                <a:effectLst/>
                <a:latin typeface="Arial" panose="020B0604020202020204" pitchFamily="34" charset="0"/>
                <a:cs typeface="Arial" panose="020B0604020202020204" pitchFamily="34" charset="0"/>
              </a:rPr>
              <a:t>FROM</a:t>
            </a:r>
            <a:r>
              <a:rPr lang="en-US" sz="1600" b="0" dirty="0">
                <a:solidFill>
                  <a:srgbClr val="CCCCCC"/>
                </a:solidFill>
                <a:effectLst/>
                <a:latin typeface="Arial" panose="020B0604020202020204" pitchFamily="34" charset="0"/>
                <a:cs typeface="Arial" panose="020B0604020202020204" pitchFamily="34" charset="0"/>
              </a:rPr>
              <a:t> </a:t>
            </a:r>
          </a:p>
          <a:p>
            <a:r>
              <a:rPr lang="en-US" sz="1600" b="0" dirty="0">
                <a:solidFill>
                  <a:srgbClr val="CCCCCC"/>
                </a:solidFill>
                <a:effectLst/>
                <a:latin typeface="Arial" panose="020B0604020202020204" pitchFamily="34" charset="0"/>
                <a:cs typeface="Arial" panose="020B0604020202020204" pitchFamily="34" charset="0"/>
              </a:rPr>
              <a:t>    </a:t>
            </a:r>
            <a:r>
              <a:rPr lang="en-US" sz="1600" b="0" dirty="0">
                <a:effectLst/>
                <a:latin typeface="Arial" panose="020B0604020202020204" pitchFamily="34" charset="0"/>
                <a:cs typeface="Arial" panose="020B0604020202020204" pitchFamily="34" charset="0"/>
              </a:rPr>
              <a:t>employees </a:t>
            </a:r>
          </a:p>
          <a:p>
            <a:r>
              <a:rPr lang="en-US" sz="1600" b="0" dirty="0">
                <a:solidFill>
                  <a:srgbClr val="CCCCCC"/>
                </a:solidFill>
                <a:effectLst/>
                <a:latin typeface="Arial" panose="020B0604020202020204" pitchFamily="34" charset="0"/>
                <a:cs typeface="Arial" panose="020B0604020202020204" pitchFamily="34" charset="0"/>
              </a:rPr>
              <a:t>  </a:t>
            </a:r>
            <a:r>
              <a:rPr lang="en-US" sz="1600" b="0" dirty="0">
                <a:solidFill>
                  <a:srgbClr val="569CD6"/>
                </a:solidFill>
                <a:effectLst/>
                <a:latin typeface="Arial" panose="020B0604020202020204" pitchFamily="34" charset="0"/>
                <a:cs typeface="Arial" panose="020B0604020202020204" pitchFamily="34" charset="0"/>
              </a:rPr>
              <a:t>WHERE</a:t>
            </a:r>
            <a:r>
              <a:rPr lang="en-US" sz="1600" b="0" dirty="0">
                <a:solidFill>
                  <a:srgbClr val="CCCCCC"/>
                </a:solidFill>
                <a:effectLst/>
                <a:latin typeface="Arial" panose="020B0604020202020204" pitchFamily="34" charset="0"/>
                <a:cs typeface="Arial" panose="020B0604020202020204" pitchFamily="34" charset="0"/>
              </a:rPr>
              <a:t> </a:t>
            </a:r>
          </a:p>
          <a:p>
            <a:r>
              <a:rPr lang="en-US" sz="1600" b="0" dirty="0">
                <a:solidFill>
                  <a:srgbClr val="CCCCCC"/>
                </a:solidFill>
                <a:effectLst/>
                <a:latin typeface="Arial" panose="020B0604020202020204" pitchFamily="34" charset="0"/>
                <a:cs typeface="Arial" panose="020B0604020202020204" pitchFamily="34" charset="0"/>
              </a:rPr>
              <a:t>    </a:t>
            </a:r>
            <a:r>
              <a:rPr lang="en-US" sz="1600" b="0" dirty="0">
                <a:effectLst/>
                <a:latin typeface="Arial" panose="020B0604020202020204" pitchFamily="34" charset="0"/>
                <a:cs typeface="Arial" panose="020B0604020202020204" pitchFamily="34" charset="0"/>
              </a:rPr>
              <a:t>jobTitle =</a:t>
            </a:r>
            <a:r>
              <a:rPr lang="en-US" sz="1600" b="0" dirty="0">
                <a:solidFill>
                  <a:srgbClr val="CCCCCC"/>
                </a:solidFill>
                <a:effectLst/>
                <a:latin typeface="Arial" panose="020B0604020202020204" pitchFamily="34" charset="0"/>
                <a:cs typeface="Arial" panose="020B0604020202020204" pitchFamily="34" charset="0"/>
              </a:rPr>
              <a:t> </a:t>
            </a:r>
            <a:r>
              <a:rPr lang="en-US" sz="1600" b="0" dirty="0">
                <a:solidFill>
                  <a:schemeClr val="accent2"/>
                </a:solidFill>
                <a:effectLst/>
                <a:latin typeface="Arial" panose="020B0604020202020204" pitchFamily="34" charset="0"/>
                <a:cs typeface="Arial" panose="020B0604020202020204" pitchFamily="34" charset="0"/>
              </a:rPr>
              <a:t>'Sales Rep'</a:t>
            </a:r>
          </a:p>
          <a:p>
            <a:r>
              <a:rPr lang="en-US" sz="1600" b="0" dirty="0">
                <a:effectLst/>
                <a:latin typeface="Arial" panose="020B0604020202020204" pitchFamily="34" charset="0"/>
                <a:cs typeface="Arial" panose="020B0604020202020204" pitchFamily="34" charset="0"/>
              </a:rPr>
              <a:t>), </a:t>
            </a:r>
          </a:p>
          <a:p>
            <a:r>
              <a:rPr lang="en-US" sz="1600" b="1" dirty="0">
                <a:solidFill>
                  <a:srgbClr val="FF33CC"/>
                </a:solidFill>
                <a:effectLst/>
                <a:latin typeface="Arial" panose="020B0604020202020204" pitchFamily="34" charset="0"/>
                <a:cs typeface="Arial" panose="020B0604020202020204" pitchFamily="34" charset="0"/>
              </a:rPr>
              <a:t>O </a:t>
            </a:r>
            <a:r>
              <a:rPr lang="en-US" sz="1600" b="0" dirty="0">
                <a:solidFill>
                  <a:srgbClr val="569CD6"/>
                </a:solidFill>
                <a:effectLst/>
                <a:latin typeface="Arial" panose="020B0604020202020204" pitchFamily="34" charset="0"/>
                <a:cs typeface="Arial" panose="020B0604020202020204" pitchFamily="34" charset="0"/>
              </a:rPr>
              <a:t>AS</a:t>
            </a:r>
            <a:r>
              <a:rPr lang="en-US" sz="1600" b="0" dirty="0">
                <a:solidFill>
                  <a:srgbClr val="CCCCCC"/>
                </a:solidFill>
                <a:effectLst/>
                <a:latin typeface="Arial" panose="020B0604020202020204" pitchFamily="34" charset="0"/>
                <a:cs typeface="Arial" panose="020B0604020202020204" pitchFamily="34" charset="0"/>
              </a:rPr>
              <a:t> </a:t>
            </a:r>
            <a:r>
              <a:rPr lang="en-US" sz="1600" b="0" dirty="0">
                <a:effectLst/>
                <a:latin typeface="Arial" panose="020B0604020202020204" pitchFamily="34" charset="0"/>
                <a:cs typeface="Arial" panose="020B0604020202020204" pitchFamily="34" charset="0"/>
              </a:rPr>
              <a:t>(</a:t>
            </a:r>
          </a:p>
          <a:p>
            <a:r>
              <a:rPr lang="en-US" sz="1600" b="0" dirty="0">
                <a:solidFill>
                  <a:srgbClr val="CCCCCC"/>
                </a:solidFill>
                <a:effectLst/>
                <a:latin typeface="Arial" panose="020B0604020202020204" pitchFamily="34" charset="0"/>
                <a:cs typeface="Arial" panose="020B0604020202020204" pitchFamily="34" charset="0"/>
              </a:rPr>
              <a:t>  </a:t>
            </a:r>
            <a:r>
              <a:rPr lang="en-US" sz="1600" b="0" dirty="0">
                <a:solidFill>
                  <a:srgbClr val="569CD6"/>
                </a:solidFill>
                <a:effectLst/>
                <a:latin typeface="Arial" panose="020B0604020202020204" pitchFamily="34" charset="0"/>
                <a:cs typeface="Arial" panose="020B0604020202020204" pitchFamily="34" charset="0"/>
              </a:rPr>
              <a:t>SELECT</a:t>
            </a:r>
            <a:r>
              <a:rPr lang="en-US" sz="1600" b="0" dirty="0">
                <a:solidFill>
                  <a:srgbClr val="CCCCCC"/>
                </a:solidFill>
                <a:effectLst/>
                <a:latin typeface="Arial" panose="020B0604020202020204" pitchFamily="34" charset="0"/>
                <a:cs typeface="Arial" panose="020B0604020202020204" pitchFamily="34" charset="0"/>
              </a:rPr>
              <a:t> </a:t>
            </a:r>
          </a:p>
          <a:p>
            <a:r>
              <a:rPr lang="en-US" sz="1600" b="0" dirty="0">
                <a:effectLst/>
                <a:latin typeface="Arial" panose="020B0604020202020204" pitchFamily="34" charset="0"/>
                <a:cs typeface="Arial" panose="020B0604020202020204" pitchFamily="34" charset="0"/>
              </a:rPr>
              <a:t>    * </a:t>
            </a:r>
          </a:p>
          <a:p>
            <a:r>
              <a:rPr lang="en-US" sz="1600" b="0" dirty="0">
                <a:solidFill>
                  <a:srgbClr val="CCCCCC"/>
                </a:solidFill>
                <a:effectLst/>
                <a:latin typeface="Arial" panose="020B0604020202020204" pitchFamily="34" charset="0"/>
                <a:cs typeface="Arial" panose="020B0604020202020204" pitchFamily="34" charset="0"/>
              </a:rPr>
              <a:t>  </a:t>
            </a:r>
            <a:r>
              <a:rPr lang="en-US" sz="1600" b="0" dirty="0">
                <a:solidFill>
                  <a:srgbClr val="569CD6"/>
                </a:solidFill>
                <a:effectLst/>
                <a:latin typeface="Arial" panose="020B0604020202020204" pitchFamily="34" charset="0"/>
                <a:cs typeface="Arial" panose="020B0604020202020204" pitchFamily="34" charset="0"/>
              </a:rPr>
              <a:t>FROM</a:t>
            </a:r>
            <a:r>
              <a:rPr lang="en-US" sz="1600" b="0" dirty="0">
                <a:solidFill>
                  <a:srgbClr val="CCCCCC"/>
                </a:solidFill>
                <a:effectLst/>
                <a:latin typeface="Arial" panose="020B0604020202020204" pitchFamily="34" charset="0"/>
                <a:cs typeface="Arial" panose="020B0604020202020204" pitchFamily="34" charset="0"/>
              </a:rPr>
              <a:t> </a:t>
            </a:r>
          </a:p>
          <a:p>
            <a:r>
              <a:rPr lang="en-US" sz="1600" b="0" dirty="0">
                <a:solidFill>
                  <a:srgbClr val="CCCCCC"/>
                </a:solidFill>
                <a:effectLst/>
                <a:latin typeface="Arial" panose="020B0604020202020204" pitchFamily="34" charset="0"/>
                <a:cs typeface="Arial" panose="020B0604020202020204" pitchFamily="34" charset="0"/>
              </a:rPr>
              <a:t>    </a:t>
            </a:r>
            <a:r>
              <a:rPr lang="en-US" sz="1600" b="0" dirty="0">
                <a:effectLst/>
                <a:latin typeface="Arial" panose="020B0604020202020204" pitchFamily="34" charset="0"/>
                <a:cs typeface="Arial" panose="020B0604020202020204" pitchFamily="34" charset="0"/>
              </a:rPr>
              <a:t>offices </a:t>
            </a:r>
          </a:p>
          <a:p>
            <a:r>
              <a:rPr lang="en-US" sz="1600" b="0" dirty="0">
                <a:solidFill>
                  <a:srgbClr val="CCCCCC"/>
                </a:solidFill>
                <a:effectLst/>
                <a:latin typeface="Arial" panose="020B0604020202020204" pitchFamily="34" charset="0"/>
                <a:cs typeface="Arial" panose="020B0604020202020204" pitchFamily="34" charset="0"/>
              </a:rPr>
              <a:t>  </a:t>
            </a:r>
            <a:r>
              <a:rPr lang="en-US" sz="1600" b="0" dirty="0">
                <a:solidFill>
                  <a:srgbClr val="569CD6"/>
                </a:solidFill>
                <a:effectLst/>
                <a:latin typeface="Arial" panose="020B0604020202020204" pitchFamily="34" charset="0"/>
                <a:cs typeface="Arial" panose="020B0604020202020204" pitchFamily="34" charset="0"/>
              </a:rPr>
              <a:t>WHERE</a:t>
            </a:r>
            <a:r>
              <a:rPr lang="en-US" sz="1600" b="0" dirty="0">
                <a:solidFill>
                  <a:srgbClr val="CCCCCC"/>
                </a:solidFill>
                <a:effectLst/>
                <a:latin typeface="Arial" panose="020B0604020202020204" pitchFamily="34" charset="0"/>
                <a:cs typeface="Arial" panose="020B0604020202020204" pitchFamily="34" charset="0"/>
              </a:rPr>
              <a:t> </a:t>
            </a:r>
          </a:p>
          <a:p>
            <a:r>
              <a:rPr lang="en-US" sz="1600" b="0" dirty="0">
                <a:solidFill>
                  <a:srgbClr val="CCCCCC"/>
                </a:solidFill>
                <a:effectLst/>
                <a:latin typeface="Arial" panose="020B0604020202020204" pitchFamily="34" charset="0"/>
                <a:cs typeface="Arial" panose="020B0604020202020204" pitchFamily="34" charset="0"/>
              </a:rPr>
              <a:t>    </a:t>
            </a:r>
            <a:r>
              <a:rPr lang="en-US" sz="1600" b="0" dirty="0">
                <a:effectLst/>
                <a:latin typeface="Arial" panose="020B0604020202020204" pitchFamily="34" charset="0"/>
                <a:cs typeface="Arial" panose="020B0604020202020204" pitchFamily="34" charset="0"/>
              </a:rPr>
              <a:t>country = </a:t>
            </a:r>
            <a:r>
              <a:rPr lang="en-US" sz="1600" b="0" dirty="0">
                <a:solidFill>
                  <a:schemeClr val="accent2"/>
                </a:solidFill>
                <a:effectLst/>
                <a:latin typeface="Arial" panose="020B0604020202020204" pitchFamily="34" charset="0"/>
                <a:cs typeface="Arial" panose="020B0604020202020204" pitchFamily="34" charset="0"/>
              </a:rPr>
              <a:t>'USA'</a:t>
            </a:r>
          </a:p>
          <a:p>
            <a:r>
              <a:rPr lang="en-US" sz="1600" b="0" dirty="0">
                <a:effectLst/>
                <a:latin typeface="Arial" panose="020B0604020202020204" pitchFamily="34" charset="0"/>
                <a:cs typeface="Arial" panose="020B0604020202020204" pitchFamily="34" charset="0"/>
              </a:rPr>
              <a:t>) </a:t>
            </a:r>
          </a:p>
        </p:txBody>
      </p:sp>
      <p:sp>
        <p:nvSpPr>
          <p:cNvPr id="7" name="TextBox 6">
            <a:extLst>
              <a:ext uri="{FF2B5EF4-FFF2-40B4-BE49-F238E27FC236}">
                <a16:creationId xmlns:a16="http://schemas.microsoft.com/office/drawing/2014/main" id="{C4006102-9480-2374-BBCF-5756F6EC8932}"/>
              </a:ext>
            </a:extLst>
          </p:cNvPr>
          <p:cNvSpPr txBox="1"/>
          <p:nvPr/>
        </p:nvSpPr>
        <p:spPr>
          <a:xfrm>
            <a:off x="6687128" y="2023051"/>
            <a:ext cx="4352928" cy="1569660"/>
          </a:xfrm>
          <a:prstGeom prst="rect">
            <a:avLst/>
          </a:prstGeom>
          <a:solidFill>
            <a:schemeClr val="bg2"/>
          </a:solidFill>
        </p:spPr>
        <p:txBody>
          <a:bodyPr wrap="square" rtlCol="0">
            <a:spAutoFit/>
          </a:bodyPr>
          <a:lstStyle/>
          <a:p>
            <a:r>
              <a:rPr lang="en-US" sz="1600" b="0" dirty="0">
                <a:solidFill>
                  <a:srgbClr val="569CD6"/>
                </a:solidFill>
                <a:effectLst/>
                <a:latin typeface="Arial" panose="020B0604020202020204" pitchFamily="34" charset="0"/>
                <a:cs typeface="Arial" panose="020B0604020202020204" pitchFamily="34" charset="0"/>
              </a:rPr>
              <a:t>SELECT</a:t>
            </a:r>
            <a:r>
              <a:rPr lang="en-US" sz="1600" b="0" dirty="0">
                <a:solidFill>
                  <a:srgbClr val="CCCCCC"/>
                </a:solidFill>
                <a:effectLst/>
                <a:latin typeface="Arial" panose="020B0604020202020204" pitchFamily="34" charset="0"/>
                <a:cs typeface="Arial" panose="020B0604020202020204" pitchFamily="34" charset="0"/>
              </a:rPr>
              <a:t> </a:t>
            </a:r>
          </a:p>
          <a:p>
            <a:r>
              <a:rPr lang="en-US" sz="1600" b="0" dirty="0">
                <a:solidFill>
                  <a:srgbClr val="CCCCCC"/>
                </a:solidFill>
                <a:effectLst/>
                <a:latin typeface="Arial" panose="020B0604020202020204" pitchFamily="34" charset="0"/>
                <a:cs typeface="Arial" panose="020B0604020202020204" pitchFamily="34" charset="0"/>
              </a:rPr>
              <a:t>  </a:t>
            </a:r>
            <a:r>
              <a:rPr lang="en-US" sz="1600" b="0" dirty="0">
                <a:effectLst/>
                <a:latin typeface="Arial" panose="020B0604020202020204" pitchFamily="34" charset="0"/>
                <a:cs typeface="Arial" panose="020B0604020202020204" pitchFamily="34" charset="0"/>
              </a:rPr>
              <a:t>firstName, lastName, city, state, </a:t>
            </a:r>
          </a:p>
          <a:p>
            <a:r>
              <a:rPr lang="en-US" sz="1600" b="0" dirty="0">
                <a:effectLst/>
                <a:latin typeface="Arial" panose="020B0604020202020204" pitchFamily="34" charset="0"/>
                <a:cs typeface="Arial" panose="020B0604020202020204" pitchFamily="34" charset="0"/>
              </a:rPr>
              <a:t>  postalCode </a:t>
            </a:r>
          </a:p>
          <a:p>
            <a:r>
              <a:rPr lang="en-US" sz="1600" b="0" dirty="0">
                <a:solidFill>
                  <a:srgbClr val="569CD6"/>
                </a:solidFill>
                <a:effectLst/>
                <a:latin typeface="Arial" panose="020B0604020202020204" pitchFamily="34" charset="0"/>
                <a:cs typeface="Arial" panose="020B0604020202020204" pitchFamily="34" charset="0"/>
              </a:rPr>
              <a:t>FROM</a:t>
            </a:r>
            <a:r>
              <a:rPr lang="en-US" sz="1600" b="0" dirty="0">
                <a:solidFill>
                  <a:srgbClr val="CCCCCC"/>
                </a:solidFill>
                <a:effectLst/>
                <a:latin typeface="Arial" panose="020B0604020202020204" pitchFamily="34" charset="0"/>
                <a:cs typeface="Arial" panose="020B0604020202020204" pitchFamily="34" charset="0"/>
              </a:rPr>
              <a:t> </a:t>
            </a:r>
          </a:p>
          <a:p>
            <a:r>
              <a:rPr lang="en-US" sz="1600" b="0" dirty="0">
                <a:solidFill>
                  <a:srgbClr val="CCCCCC"/>
                </a:solidFill>
                <a:effectLst/>
                <a:latin typeface="Arial" panose="020B0604020202020204" pitchFamily="34" charset="0"/>
                <a:cs typeface="Arial" panose="020B0604020202020204" pitchFamily="34" charset="0"/>
              </a:rPr>
              <a:t> </a:t>
            </a:r>
            <a:r>
              <a:rPr lang="en-US" sz="1600" b="1" dirty="0">
                <a:solidFill>
                  <a:srgbClr val="FF33CC"/>
                </a:solidFill>
                <a:effectLst/>
                <a:latin typeface="Arial" panose="020B0604020202020204" pitchFamily="34" charset="0"/>
                <a:cs typeface="Arial" panose="020B0604020202020204" pitchFamily="34" charset="0"/>
              </a:rPr>
              <a:t> E </a:t>
            </a:r>
          </a:p>
          <a:p>
            <a:r>
              <a:rPr lang="en-US" sz="1600" b="0" dirty="0">
                <a:solidFill>
                  <a:srgbClr val="CCCCCC"/>
                </a:solidFill>
                <a:effectLst/>
                <a:latin typeface="Arial" panose="020B0604020202020204" pitchFamily="34" charset="0"/>
                <a:cs typeface="Arial" panose="020B0604020202020204" pitchFamily="34" charset="0"/>
              </a:rPr>
              <a:t>  </a:t>
            </a:r>
            <a:r>
              <a:rPr lang="en-US" sz="1600" b="0" dirty="0">
                <a:solidFill>
                  <a:srgbClr val="569CD6"/>
                </a:solidFill>
                <a:effectLst/>
                <a:latin typeface="Arial" panose="020B0604020202020204" pitchFamily="34" charset="0"/>
                <a:cs typeface="Arial" panose="020B0604020202020204" pitchFamily="34" charset="0"/>
              </a:rPr>
              <a:t>INNER JOIN</a:t>
            </a:r>
            <a:r>
              <a:rPr lang="en-US" sz="1600" b="0" dirty="0">
                <a:solidFill>
                  <a:srgbClr val="CCCCCC"/>
                </a:solidFill>
                <a:effectLst/>
                <a:latin typeface="Arial" panose="020B0604020202020204" pitchFamily="34" charset="0"/>
                <a:cs typeface="Arial" panose="020B0604020202020204" pitchFamily="34" charset="0"/>
              </a:rPr>
              <a:t> </a:t>
            </a:r>
            <a:r>
              <a:rPr lang="en-US" sz="1600" b="1" dirty="0">
                <a:solidFill>
                  <a:srgbClr val="FF33CC"/>
                </a:solidFill>
                <a:latin typeface="Arial" panose="020B0604020202020204" pitchFamily="34" charset="0"/>
                <a:cs typeface="Arial" panose="020B0604020202020204" pitchFamily="34" charset="0"/>
              </a:rPr>
              <a:t>O</a:t>
            </a:r>
            <a:r>
              <a:rPr lang="en-US" sz="1600" b="0" dirty="0">
                <a:solidFill>
                  <a:srgbClr val="CCCCCC"/>
                </a:solidFill>
                <a:effectLst/>
                <a:latin typeface="Arial" panose="020B0604020202020204" pitchFamily="34" charset="0"/>
                <a:cs typeface="Arial" panose="020B0604020202020204" pitchFamily="34" charset="0"/>
              </a:rPr>
              <a:t> </a:t>
            </a:r>
            <a:r>
              <a:rPr lang="en-US" sz="1600" b="0" dirty="0">
                <a:solidFill>
                  <a:srgbClr val="569CD6"/>
                </a:solidFill>
                <a:effectLst/>
                <a:latin typeface="Arial" panose="020B0604020202020204" pitchFamily="34" charset="0"/>
                <a:cs typeface="Arial" panose="020B0604020202020204" pitchFamily="34" charset="0"/>
              </a:rPr>
              <a:t>USING</a:t>
            </a:r>
            <a:r>
              <a:rPr lang="en-US" sz="1600" b="0" dirty="0">
                <a:solidFill>
                  <a:srgbClr val="CCCCCC"/>
                </a:solidFill>
                <a:effectLst/>
                <a:latin typeface="Arial" panose="020B0604020202020204" pitchFamily="34" charset="0"/>
                <a:cs typeface="Arial" panose="020B0604020202020204" pitchFamily="34" charset="0"/>
              </a:rPr>
              <a:t> </a:t>
            </a:r>
            <a:r>
              <a:rPr lang="en-US" sz="1600" b="0" dirty="0">
                <a:effectLst/>
                <a:latin typeface="Arial" panose="020B0604020202020204" pitchFamily="34" charset="0"/>
                <a:cs typeface="Arial" panose="020B0604020202020204" pitchFamily="34" charset="0"/>
              </a:rPr>
              <a:t>(officeCode);</a:t>
            </a:r>
          </a:p>
        </p:txBody>
      </p:sp>
      <p:sp>
        <p:nvSpPr>
          <p:cNvPr id="9" name="Rectangle 1">
            <a:extLst>
              <a:ext uri="{FF2B5EF4-FFF2-40B4-BE49-F238E27FC236}">
                <a16:creationId xmlns:a16="http://schemas.microsoft.com/office/drawing/2014/main" id="{C75CB365-FEC9-5C7E-8203-090B5481D791}"/>
              </a:ext>
            </a:extLst>
          </p:cNvPr>
          <p:cNvSpPr>
            <a:spLocks noGrp="1" noChangeArrowheads="1"/>
          </p:cNvSpPr>
          <p:nvPr>
            <p:ph idx="1"/>
          </p:nvPr>
        </p:nvSpPr>
        <p:spPr bwMode="auto">
          <a:xfrm>
            <a:off x="838200" y="1407137"/>
            <a:ext cx="10515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800" b="1" dirty="0">
                <a:latin typeface="Arial" panose="020B0604020202020204" pitchFamily="34" charset="0"/>
              </a:rPr>
              <a:t>Example-4 : </a:t>
            </a:r>
            <a:r>
              <a:rPr kumimoji="0" lang="en-US" altLang="en-US" sz="1800" b="1" i="0" u="none" strike="noStrike" cap="none" normalizeH="0" baseline="0" dirty="0">
                <a:ln>
                  <a:noFill/>
                </a:ln>
                <a:solidFill>
                  <a:schemeClr val="tx1"/>
                </a:solidFill>
                <a:effectLst/>
                <a:latin typeface="Arial" panose="020B0604020202020204" pitchFamily="34" charset="0"/>
              </a:rPr>
              <a:t>The following example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E24D6D53-E4C1-E7AC-6654-4C752A04D673}"/>
              </a:ext>
            </a:extLst>
          </p:cNvPr>
          <p:cNvPicPr>
            <a:picLocks noChangeAspect="1"/>
          </p:cNvPicPr>
          <p:nvPr/>
        </p:nvPicPr>
        <p:blipFill rotWithShape="1">
          <a:blip r:embed="rId2"/>
          <a:srcRect l="13750" t="39847" r="50547" b="26528"/>
          <a:stretch/>
        </p:blipFill>
        <p:spPr>
          <a:xfrm>
            <a:off x="6668077" y="3753318"/>
            <a:ext cx="4352927" cy="2306025"/>
          </a:xfrm>
          <a:prstGeom prst="rect">
            <a:avLst/>
          </a:prstGeom>
        </p:spPr>
      </p:pic>
    </p:spTree>
    <p:extLst>
      <p:ext uri="{BB962C8B-B14F-4D97-AF65-F5344CB8AC3E}">
        <p14:creationId xmlns:p14="http://schemas.microsoft.com/office/powerpoint/2010/main" val="1632845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4B57FAF-3329-A783-8DD3-F6FD209865B9}"/>
              </a:ext>
            </a:extLst>
          </p:cNvPr>
          <p:cNvSpPr>
            <a:spLocks noGrp="1"/>
          </p:cNvSpPr>
          <p:nvPr>
            <p:ph type="title"/>
          </p:nvPr>
        </p:nvSpPr>
        <p:spPr>
          <a:xfrm>
            <a:off x="838200" y="365125"/>
            <a:ext cx="10515600" cy="1325563"/>
          </a:xfrm>
        </p:spPr>
        <p:txBody>
          <a:bodyPr/>
          <a:lstStyle/>
          <a:p>
            <a:r>
              <a:rPr lang="en-US" sz="4400" b="1" dirty="0">
                <a:effectLst/>
                <a:latin typeface="Arial" panose="020B0604020202020204" pitchFamily="34" charset="0"/>
                <a:cs typeface="Arial" panose="020B0604020202020204" pitchFamily="34" charset="0"/>
              </a:rPr>
              <a:t>CTE Exercises / </a:t>
            </a:r>
            <a:r>
              <a:rPr lang="en-US" sz="4400" b="1" dirty="0">
                <a:solidFill>
                  <a:srgbClr val="FF33CC"/>
                </a:solidFill>
                <a:effectLst/>
                <a:latin typeface="Arial" panose="020B0604020202020204" pitchFamily="34" charset="0"/>
                <a:cs typeface="Arial" panose="020B0604020202020204" pitchFamily="34" charset="0"/>
              </a:rPr>
              <a:t>Exercise 1</a:t>
            </a:r>
            <a:endParaRPr lang="en-US" dirty="0">
              <a:solidFill>
                <a:srgbClr val="FF33CC"/>
              </a:solidFill>
            </a:endParaRPr>
          </a:p>
        </p:txBody>
      </p:sp>
      <p:sp>
        <p:nvSpPr>
          <p:cNvPr id="5" name="Rectangle 1">
            <a:extLst>
              <a:ext uri="{FF2B5EF4-FFF2-40B4-BE49-F238E27FC236}">
                <a16:creationId xmlns:a16="http://schemas.microsoft.com/office/drawing/2014/main" id="{A421DB4C-0665-3E7E-B3E0-0F2B06FD05E0}"/>
              </a:ext>
            </a:extLst>
          </p:cNvPr>
          <p:cNvSpPr>
            <a:spLocks noGrp="1" noChangeArrowheads="1"/>
          </p:cNvSpPr>
          <p:nvPr>
            <p:ph idx="1"/>
          </p:nvPr>
        </p:nvSpPr>
        <p:spPr bwMode="auto">
          <a:xfrm>
            <a:off x="838200" y="1452059"/>
            <a:ext cx="10515600" cy="1778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800" b="1" dirty="0">
                <a:latin typeface="Arial" panose="020B0604020202020204" pitchFamily="34" charset="0"/>
                <a:cs typeface="Arial" panose="020B0604020202020204" pitchFamily="34" charset="0"/>
              </a:rPr>
              <a:t>Using CTE try to solve the following sub-tasks:</a:t>
            </a:r>
          </a:p>
          <a:p>
            <a:r>
              <a:rPr lang="en-US" sz="1800" dirty="0">
                <a:latin typeface="Arial" panose="020B0604020202020204" pitchFamily="34" charset="0"/>
                <a:cs typeface="Arial" panose="020B0604020202020204" pitchFamily="34" charset="0"/>
              </a:rPr>
              <a:t>G</a:t>
            </a:r>
            <a:r>
              <a:rPr lang="en-US" sz="1800" b="0" dirty="0">
                <a:effectLst/>
                <a:latin typeface="Arial" panose="020B0604020202020204" pitchFamily="34" charset="0"/>
                <a:cs typeface="Arial" panose="020B0604020202020204" pitchFamily="34" charset="0"/>
              </a:rPr>
              <a:t>et sum of orders by each customer</a:t>
            </a:r>
          </a:p>
          <a:p>
            <a:r>
              <a:rPr lang="en-US" sz="1800" b="0" dirty="0">
                <a:effectLst/>
                <a:latin typeface="Arial" panose="020B0604020202020204" pitchFamily="34" charset="0"/>
                <a:cs typeface="Arial" panose="020B0604020202020204" pitchFamily="34" charset="0"/>
              </a:rPr>
              <a:t>Get number of orders by each customer</a:t>
            </a:r>
          </a:p>
          <a:p>
            <a:r>
              <a:rPr lang="en-US" sz="1800" b="0" dirty="0">
                <a:effectLst/>
                <a:latin typeface="Arial" panose="020B0604020202020204" pitchFamily="34" charset="0"/>
                <a:cs typeface="Arial" panose="020B0604020202020204" pitchFamily="34" charset="0"/>
              </a:rPr>
              <a:t>List of all products with productName (inline, comma separated)</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800" b="1" dirty="0">
                <a:latin typeface="Arial" panose="020B0604020202020204" pitchFamily="34" charset="0"/>
                <a:cs typeface="Arial" panose="020B0604020202020204" pitchFamily="34" charset="0"/>
              </a:rPr>
              <a:t> </a:t>
            </a:r>
            <a:endParaRPr kumimoji="0" lang="en-US" altLang="en-US" sz="1800" b="0" i="0" u="none" strike="noStrike" cap="none" normalizeH="0" baseline="0" dirty="0">
              <a:ln>
                <a:noFill/>
              </a:ln>
              <a:effectLst/>
              <a:latin typeface="Arial" panose="020B0604020202020204" pitchFamily="34" charset="0"/>
              <a:cs typeface="Arial" panose="020B0604020202020204" pitchFamily="34" charset="0"/>
            </a:endParaRPr>
          </a:p>
        </p:txBody>
      </p:sp>
      <p:graphicFrame>
        <p:nvGraphicFramePr>
          <p:cNvPr id="9" name="Table 8">
            <a:extLst>
              <a:ext uri="{FF2B5EF4-FFF2-40B4-BE49-F238E27FC236}">
                <a16:creationId xmlns:a16="http://schemas.microsoft.com/office/drawing/2014/main" id="{9CBC06F2-39F4-9633-CD9E-30C1288BCF5B}"/>
              </a:ext>
            </a:extLst>
          </p:cNvPr>
          <p:cNvGraphicFramePr>
            <a:graphicFrameLocks noGrp="1"/>
          </p:cNvGraphicFramePr>
          <p:nvPr>
            <p:extLst>
              <p:ext uri="{D42A27DB-BD31-4B8C-83A1-F6EECF244321}">
                <p14:modId xmlns:p14="http://schemas.microsoft.com/office/powerpoint/2010/main" val="537765156"/>
              </p:ext>
            </p:extLst>
          </p:nvPr>
        </p:nvGraphicFramePr>
        <p:xfrm>
          <a:off x="838199" y="3116707"/>
          <a:ext cx="10515599" cy="3261009"/>
        </p:xfrm>
        <a:graphic>
          <a:graphicData uri="http://schemas.openxmlformats.org/drawingml/2006/table">
            <a:tbl>
              <a:tblPr firstRow="1" bandRow="1">
                <a:tableStyleId>{BDBED569-4797-4DF1-A0F4-6AAB3CD982D8}</a:tableStyleId>
              </a:tblPr>
              <a:tblGrid>
                <a:gridCol w="1485901">
                  <a:extLst>
                    <a:ext uri="{9D8B030D-6E8A-4147-A177-3AD203B41FA5}">
                      <a16:colId xmlns:a16="http://schemas.microsoft.com/office/drawing/2014/main" val="2497253176"/>
                    </a:ext>
                  </a:extLst>
                </a:gridCol>
                <a:gridCol w="6086475">
                  <a:extLst>
                    <a:ext uri="{9D8B030D-6E8A-4147-A177-3AD203B41FA5}">
                      <a16:colId xmlns:a16="http://schemas.microsoft.com/office/drawing/2014/main" val="2371297191"/>
                    </a:ext>
                  </a:extLst>
                </a:gridCol>
                <a:gridCol w="1352550">
                  <a:extLst>
                    <a:ext uri="{9D8B030D-6E8A-4147-A177-3AD203B41FA5}">
                      <a16:colId xmlns:a16="http://schemas.microsoft.com/office/drawing/2014/main" val="3306183610"/>
                    </a:ext>
                  </a:extLst>
                </a:gridCol>
                <a:gridCol w="1590673">
                  <a:extLst>
                    <a:ext uri="{9D8B030D-6E8A-4147-A177-3AD203B41FA5}">
                      <a16:colId xmlns:a16="http://schemas.microsoft.com/office/drawing/2014/main" val="2193874264"/>
                    </a:ext>
                  </a:extLst>
                </a:gridCol>
              </a:tblGrid>
              <a:tr h="383127">
                <a:tc>
                  <a:txBody>
                    <a:bodyPr/>
                    <a:lstStyle/>
                    <a:p>
                      <a:r>
                        <a:rPr lang="en-US" sz="1600" dirty="0"/>
                        <a:t>orderNumber</a:t>
                      </a:r>
                      <a:endParaRPr lang="en-US" sz="1600" dirty="0">
                        <a:latin typeface="Arial" panose="020B0604020202020204" pitchFamily="34" charset="0"/>
                        <a:cs typeface="Arial" panose="020B0604020202020204" pitchFamily="34" charset="0"/>
                      </a:endParaRPr>
                    </a:p>
                  </a:txBody>
                  <a:tcPr/>
                </a:tc>
                <a:tc>
                  <a:txBody>
                    <a:bodyPr/>
                    <a:lstStyle/>
                    <a:p>
                      <a:r>
                        <a:rPr lang="en-US" sz="1600" dirty="0" err="1"/>
                        <a:t>allProducts</a:t>
                      </a:r>
                      <a:endParaRPr lang="en-US" sz="1600" dirty="0">
                        <a:latin typeface="Arial" panose="020B0604020202020204" pitchFamily="34" charset="0"/>
                        <a:cs typeface="Arial" panose="020B0604020202020204" pitchFamily="34" charset="0"/>
                      </a:endParaRPr>
                    </a:p>
                  </a:txBody>
                  <a:tcPr/>
                </a:tc>
                <a:tc>
                  <a:txBody>
                    <a:bodyPr/>
                    <a:lstStyle/>
                    <a:p>
                      <a:r>
                        <a:rPr lang="en-US" sz="1600" dirty="0" err="1"/>
                        <a:t>sumOrders</a:t>
                      </a:r>
                      <a:endParaRPr lang="en-US" sz="1600" dirty="0">
                        <a:latin typeface="Arial" panose="020B0604020202020204" pitchFamily="34" charset="0"/>
                        <a:cs typeface="Arial" panose="020B0604020202020204" pitchFamily="34" charset="0"/>
                      </a:endParaRPr>
                    </a:p>
                  </a:txBody>
                  <a:tcPr/>
                </a:tc>
                <a:tc>
                  <a:txBody>
                    <a:bodyPr/>
                    <a:lstStyle/>
                    <a:p>
                      <a:r>
                        <a:rPr lang="en-US" sz="1600" dirty="0" err="1"/>
                        <a:t>countOrders</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38954721"/>
                  </a:ext>
                </a:extLst>
              </a:tr>
              <a:tr h="383127">
                <a:tc>
                  <a:txBody>
                    <a:bodyPr/>
                    <a:lstStyle/>
                    <a:p>
                      <a:pPr algn="ctr"/>
                      <a:r>
                        <a:rPr lang="en-US" sz="1600" b="0" kern="1200" dirty="0">
                          <a:solidFill>
                            <a:schemeClr val="tx1"/>
                          </a:solidFill>
                          <a:effectLst/>
                        </a:rPr>
                        <a:t>10100</a:t>
                      </a:r>
                      <a:endParaRPr lang="en-US" sz="1600" dirty="0">
                        <a:latin typeface="Arial" panose="020B0604020202020204" pitchFamily="34" charset="0"/>
                        <a:cs typeface="Arial" panose="020B0604020202020204" pitchFamily="34" charset="0"/>
                      </a:endParaRPr>
                    </a:p>
                  </a:txBody>
                  <a:tcPr/>
                </a:tc>
                <a:tc>
                  <a:txBody>
                    <a:bodyPr/>
                    <a:lstStyle/>
                    <a:p>
                      <a:r>
                        <a:rPr lang="en-US" sz="1600" dirty="0"/>
                        <a:t>1917 Grand Touring Sedan,1911 Ford Town Car,1932 Alfa ……..</a:t>
                      </a:r>
                      <a:endParaRPr lang="en-US" sz="1600" dirty="0">
                        <a:latin typeface="Arial" panose="020B0604020202020204" pitchFamily="34" charset="0"/>
                        <a:cs typeface="Arial" panose="020B0604020202020204" pitchFamily="34" charset="0"/>
                      </a:endParaRPr>
                    </a:p>
                  </a:txBody>
                  <a:tcPr/>
                </a:tc>
                <a:tc>
                  <a:txBody>
                    <a:bodyPr/>
                    <a:lstStyle/>
                    <a:p>
                      <a:pPr algn="ctr"/>
                      <a:r>
                        <a:rPr lang="en-US" sz="1600" b="0" kern="1200" dirty="0">
                          <a:solidFill>
                            <a:schemeClr val="tx1"/>
                          </a:solidFill>
                          <a:effectLst/>
                        </a:rPr>
                        <a:t>10223.83</a:t>
                      </a:r>
                      <a:endParaRPr lang="en-US" sz="1600" dirty="0">
                        <a:latin typeface="Arial" panose="020B0604020202020204" pitchFamily="34" charset="0"/>
                        <a:cs typeface="Arial" panose="020B0604020202020204" pitchFamily="34" charset="0"/>
                      </a:endParaRPr>
                    </a:p>
                  </a:txBody>
                  <a:tcPr/>
                </a:tc>
                <a:tc>
                  <a:txBody>
                    <a:bodyPr/>
                    <a:lstStyle/>
                    <a:p>
                      <a:pPr algn="ctr"/>
                      <a:r>
                        <a:rPr lang="en-US" sz="1600" dirty="0"/>
                        <a:t>4</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498198009"/>
                  </a:ext>
                </a:extLst>
              </a:tr>
              <a:tr h="383127">
                <a:tc>
                  <a:txBody>
                    <a:bodyPr/>
                    <a:lstStyle/>
                    <a:p>
                      <a:pPr algn="ctr"/>
                      <a:r>
                        <a:rPr lang="en-US" sz="1600" b="0" kern="1200" dirty="0">
                          <a:solidFill>
                            <a:schemeClr val="tx1"/>
                          </a:solidFill>
                          <a:effectLst/>
                        </a:rPr>
                        <a:t>10101</a:t>
                      </a:r>
                      <a:endParaRPr lang="en-US" sz="1600" dirty="0">
                        <a:latin typeface="Arial" panose="020B0604020202020204" pitchFamily="34" charset="0"/>
                        <a:cs typeface="Arial" panose="020B0604020202020204" pitchFamily="34" charset="0"/>
                      </a:endParaRPr>
                    </a:p>
                  </a:txBody>
                  <a:tcPr/>
                </a:tc>
                <a:tc>
                  <a:txBody>
                    <a:bodyPr/>
                    <a:lstStyle/>
                    <a:p>
                      <a:r>
                        <a:rPr lang="en-US" sz="1600" dirty="0"/>
                        <a:t>1932 Model A Ford J-Coupe,1928 Mercedes-Benz SSK,1939 Chevrolet Deluxe Coupe ………</a:t>
                      </a:r>
                      <a:endParaRPr lang="en-US" sz="1600" dirty="0">
                        <a:latin typeface="Arial" panose="020B0604020202020204" pitchFamily="34" charset="0"/>
                        <a:cs typeface="Arial" panose="020B0604020202020204" pitchFamily="34" charset="0"/>
                      </a:endParaRPr>
                    </a:p>
                  </a:txBody>
                  <a:tcPr/>
                </a:tc>
                <a:tc>
                  <a:txBody>
                    <a:bodyPr/>
                    <a:lstStyle/>
                    <a:p>
                      <a:pPr algn="ctr"/>
                      <a:r>
                        <a:rPr lang="en-US" sz="1600" b="0" kern="1200" dirty="0">
                          <a:solidFill>
                            <a:schemeClr val="tx1"/>
                          </a:solidFill>
                          <a:effectLst/>
                        </a:rPr>
                        <a:t>10549.01</a:t>
                      </a:r>
                      <a:endParaRPr lang="en-US" sz="1600" dirty="0">
                        <a:latin typeface="Arial" panose="020B0604020202020204" pitchFamily="34" charset="0"/>
                        <a:cs typeface="Arial" panose="020B0604020202020204" pitchFamily="34" charset="0"/>
                      </a:endParaRPr>
                    </a:p>
                  </a:txBody>
                  <a:tcPr/>
                </a:tc>
                <a:tc>
                  <a:txBody>
                    <a:bodyPr/>
                    <a:lstStyle/>
                    <a:p>
                      <a:pPr algn="ctr"/>
                      <a:r>
                        <a:rPr lang="en-US" sz="1600" dirty="0"/>
                        <a:t>4</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780864109"/>
                  </a:ext>
                </a:extLst>
              </a:tr>
              <a:tr h="383127">
                <a:tc>
                  <a:txBody>
                    <a:bodyPr/>
                    <a:lstStyle/>
                    <a:p>
                      <a:pPr algn="ctr"/>
                      <a:r>
                        <a:rPr lang="en-US" sz="1600" b="0" kern="1200" dirty="0">
                          <a:solidFill>
                            <a:schemeClr val="tx1"/>
                          </a:solidFill>
                          <a:effectLst/>
                        </a:rPr>
                        <a:t>10102</a:t>
                      </a:r>
                      <a:endParaRPr lang="en-US" sz="1600" dirty="0">
                        <a:latin typeface="Arial" panose="020B0604020202020204" pitchFamily="34" charset="0"/>
                        <a:cs typeface="Arial" panose="020B0604020202020204" pitchFamily="34" charset="0"/>
                      </a:endParaRPr>
                    </a:p>
                  </a:txBody>
                  <a:tcPr/>
                </a:tc>
                <a:tc>
                  <a:txBody>
                    <a:bodyPr/>
                    <a:lstStyle/>
                    <a:p>
                      <a:r>
                        <a:rPr lang="en-US" sz="1600" b="0" kern="1200" dirty="0">
                          <a:solidFill>
                            <a:schemeClr val="tx1"/>
                          </a:solidFill>
                          <a:effectLst/>
                        </a:rPr>
                        <a:t>1937 Lincoln Berline,1936 Mercedes-Benz 500K Special</a:t>
                      </a:r>
                      <a:endParaRPr lang="en-US" sz="1600" dirty="0">
                        <a:latin typeface="Arial" panose="020B0604020202020204" pitchFamily="34" charset="0"/>
                        <a:cs typeface="Arial" panose="020B0604020202020204" pitchFamily="34" charset="0"/>
                      </a:endParaRPr>
                    </a:p>
                  </a:txBody>
                  <a:tcPr/>
                </a:tc>
                <a:tc>
                  <a:txBody>
                    <a:bodyPr/>
                    <a:lstStyle/>
                    <a:p>
                      <a:pPr algn="ctr"/>
                      <a:r>
                        <a:rPr lang="en-US" sz="1600" b="0" kern="1200" dirty="0">
                          <a:solidFill>
                            <a:schemeClr val="tx1"/>
                          </a:solidFill>
                          <a:effectLst/>
                        </a:rPr>
                        <a:t>5494.78</a:t>
                      </a:r>
                      <a:endParaRPr lang="en-US" sz="1600" dirty="0">
                        <a:latin typeface="Arial" panose="020B0604020202020204" pitchFamily="34" charset="0"/>
                        <a:cs typeface="Arial" panose="020B0604020202020204" pitchFamily="34" charset="0"/>
                      </a:endParaRPr>
                    </a:p>
                  </a:txBody>
                  <a:tcPr/>
                </a:tc>
                <a:tc>
                  <a:txBody>
                    <a:bodyPr/>
                    <a:lstStyle/>
                    <a:p>
                      <a:pPr algn="ctr"/>
                      <a:r>
                        <a:rPr lang="en-US" sz="1600" dirty="0"/>
                        <a:t>2</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394776603"/>
                  </a:ext>
                </a:extLst>
              </a:tr>
              <a:tr h="383127">
                <a:tc>
                  <a:txBody>
                    <a:bodyPr/>
                    <a:lstStyle/>
                    <a:p>
                      <a:pPr algn="ctr"/>
                      <a:r>
                        <a:rPr lang="en-US" sz="1600" b="0" kern="1200" dirty="0">
                          <a:solidFill>
                            <a:schemeClr val="tx1"/>
                          </a:solidFill>
                          <a:effectLst/>
                        </a:rPr>
                        <a:t>10103</a:t>
                      </a:r>
                      <a:endParaRPr lang="en-US" sz="1600" dirty="0">
                        <a:latin typeface="Arial" panose="020B0604020202020204" pitchFamily="34" charset="0"/>
                        <a:cs typeface="Arial" panose="020B0604020202020204" pitchFamily="34" charset="0"/>
                      </a:endParaRPr>
                    </a:p>
                  </a:txBody>
                  <a:tcPr/>
                </a:tc>
                <a:tc>
                  <a:txBody>
                    <a:bodyPr/>
                    <a:lstStyle/>
                    <a:p>
                      <a:r>
                        <a:rPr lang="nn-NO" sz="1600" dirty="0"/>
                        <a:t>1952 Alpine Renault 1300, 1962 LanciaA Delta 16V, 1958 </a:t>
                      </a:r>
                      <a:r>
                        <a:rPr lang="en-US" sz="1600" dirty="0"/>
                        <a:t>………</a:t>
                      </a:r>
                      <a:endParaRPr lang="en-US" sz="1600" dirty="0">
                        <a:latin typeface="Arial" panose="020B0604020202020204" pitchFamily="34" charset="0"/>
                        <a:cs typeface="Arial" panose="020B0604020202020204" pitchFamily="34" charset="0"/>
                      </a:endParaRPr>
                    </a:p>
                  </a:txBody>
                  <a:tcPr/>
                </a:tc>
                <a:tc>
                  <a:txBody>
                    <a:bodyPr/>
                    <a:lstStyle/>
                    <a:p>
                      <a:pPr algn="ctr"/>
                      <a:r>
                        <a:rPr lang="en-US" sz="1600" b="0" kern="1200" dirty="0">
                          <a:solidFill>
                            <a:schemeClr val="tx1"/>
                          </a:solidFill>
                          <a:effectLst/>
                        </a:rPr>
                        <a:t>50218.95</a:t>
                      </a:r>
                      <a:endParaRPr lang="en-US" sz="1600" dirty="0">
                        <a:latin typeface="Arial" panose="020B0604020202020204" pitchFamily="34" charset="0"/>
                        <a:cs typeface="Arial" panose="020B0604020202020204" pitchFamily="34" charset="0"/>
                      </a:endParaRPr>
                    </a:p>
                  </a:txBody>
                  <a:tcPr/>
                </a:tc>
                <a:tc>
                  <a:txBody>
                    <a:bodyPr/>
                    <a:lstStyle/>
                    <a:p>
                      <a:pPr algn="ctr"/>
                      <a:r>
                        <a:rPr lang="en-US" sz="1600" dirty="0"/>
                        <a:t>16</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804658366"/>
                  </a:ext>
                </a:extLst>
              </a:tr>
              <a:tr h="383127">
                <a:tc>
                  <a:txBody>
                    <a:bodyPr/>
                    <a:lstStyle/>
                    <a:p>
                      <a:pPr algn="ctr"/>
                      <a:r>
                        <a:rPr lang="en-US" sz="1600" b="0" kern="1200" dirty="0">
                          <a:solidFill>
                            <a:schemeClr val="tx1"/>
                          </a:solidFill>
                          <a:effectLst/>
                        </a:rPr>
                        <a:t>10104</a:t>
                      </a:r>
                      <a:endParaRPr lang="en-US" sz="1600" dirty="0">
                        <a:latin typeface="Arial" panose="020B0604020202020204" pitchFamily="34" charset="0"/>
                        <a:cs typeface="Arial" panose="020B0604020202020204" pitchFamily="34" charset="0"/>
                      </a:endParaRPr>
                    </a:p>
                  </a:txBody>
                  <a:tcPr/>
                </a:tc>
                <a:tc>
                  <a:txBody>
                    <a:bodyPr/>
                    <a:lstStyle/>
                    <a:p>
                      <a:r>
                        <a:rPr lang="en-US" sz="1600" b="0" kern="1200" dirty="0">
                          <a:solidFill>
                            <a:schemeClr val="tx1"/>
                          </a:solidFill>
                          <a:effectLst/>
                        </a:rPr>
                        <a:t>1969 </a:t>
                      </a:r>
                      <a:r>
                        <a:rPr lang="en-US" sz="1600" b="0" kern="1200" dirty="0" err="1">
                          <a:solidFill>
                            <a:schemeClr val="tx1"/>
                          </a:solidFill>
                          <a:effectLst/>
                        </a:rPr>
                        <a:t>Corvair</a:t>
                      </a:r>
                      <a:r>
                        <a:rPr lang="en-US" sz="1600" b="0" kern="1200" dirty="0">
                          <a:solidFill>
                            <a:schemeClr val="tx1"/>
                          </a:solidFill>
                          <a:effectLst/>
                        </a:rPr>
                        <a:t> Monza,1957 Chevy Pickup,1998 Chrysler </a:t>
                      </a:r>
                      <a:r>
                        <a:rPr lang="en-US" sz="1600" dirty="0"/>
                        <a:t>………</a:t>
                      </a:r>
                      <a:endParaRPr lang="en-US" sz="1600" dirty="0">
                        <a:latin typeface="Arial" panose="020B0604020202020204" pitchFamily="34" charset="0"/>
                        <a:cs typeface="Arial" panose="020B0604020202020204" pitchFamily="34" charset="0"/>
                      </a:endParaRPr>
                    </a:p>
                  </a:txBody>
                  <a:tcPr/>
                </a:tc>
                <a:tc>
                  <a:txBody>
                    <a:bodyPr/>
                    <a:lstStyle/>
                    <a:p>
                      <a:pPr algn="ctr"/>
                      <a:r>
                        <a:rPr lang="en-US" sz="1600" b="0" kern="1200" dirty="0">
                          <a:solidFill>
                            <a:schemeClr val="tx1"/>
                          </a:solidFill>
                          <a:effectLst/>
                        </a:rPr>
                        <a:t>40206.20</a:t>
                      </a:r>
                      <a:endParaRPr lang="en-US" sz="1600" dirty="0">
                        <a:latin typeface="Arial" panose="020B0604020202020204" pitchFamily="34" charset="0"/>
                        <a:cs typeface="Arial" panose="020B0604020202020204" pitchFamily="34" charset="0"/>
                      </a:endParaRPr>
                    </a:p>
                  </a:txBody>
                  <a:tcPr/>
                </a:tc>
                <a:tc>
                  <a:txBody>
                    <a:bodyPr/>
                    <a:lstStyle/>
                    <a:p>
                      <a:pPr algn="ctr"/>
                      <a:r>
                        <a:rPr lang="en-US" sz="1600" dirty="0"/>
                        <a:t>13</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03335690"/>
                  </a:ext>
                </a:extLst>
              </a:tr>
              <a:tr h="383127">
                <a:tc>
                  <a:txBody>
                    <a:bodyPr/>
                    <a:lstStyle/>
                    <a:p>
                      <a:pPr algn="ctr"/>
                      <a:r>
                        <a:rPr lang="en-US" sz="1600" b="0" kern="1200" dirty="0">
                          <a:solidFill>
                            <a:schemeClr val="tx1"/>
                          </a:solidFill>
                          <a:effectLst/>
                        </a:rPr>
                        <a:t>10105</a:t>
                      </a:r>
                      <a:endParaRPr lang="en-US" sz="1600" dirty="0">
                        <a:latin typeface="Arial" panose="020B0604020202020204" pitchFamily="34" charset="0"/>
                        <a:cs typeface="Arial" panose="020B0604020202020204" pitchFamily="34" charset="0"/>
                      </a:endParaRPr>
                    </a:p>
                  </a:txBody>
                  <a:tcPr/>
                </a:tc>
                <a:tc>
                  <a:txBody>
                    <a:bodyPr/>
                    <a:lstStyle/>
                    <a:p>
                      <a:r>
                        <a:rPr lang="it-IT" sz="1600" b="0" kern="1200" dirty="0">
                          <a:solidFill>
                            <a:schemeClr val="tx1"/>
                          </a:solidFill>
                          <a:effectLst/>
                        </a:rPr>
                        <a:t>1972 Alfa Romeo GTA,2001 Ferrari Enzo,1969 Ford Falcon </a:t>
                      </a:r>
                      <a:r>
                        <a:rPr lang="en-US" sz="1600" dirty="0"/>
                        <a:t>………</a:t>
                      </a:r>
                      <a:endParaRPr lang="en-US" sz="1600" dirty="0">
                        <a:latin typeface="Arial" panose="020B0604020202020204" pitchFamily="34" charset="0"/>
                        <a:cs typeface="Arial" panose="020B0604020202020204" pitchFamily="34" charset="0"/>
                      </a:endParaRPr>
                    </a:p>
                  </a:txBody>
                  <a:tcPr/>
                </a:tc>
                <a:tc>
                  <a:txBody>
                    <a:bodyPr/>
                    <a:lstStyle/>
                    <a:p>
                      <a:pPr algn="ctr"/>
                      <a:r>
                        <a:rPr lang="en-US" sz="1600" b="0" kern="1200" dirty="0">
                          <a:solidFill>
                            <a:schemeClr val="tx1"/>
                          </a:solidFill>
                          <a:effectLst/>
                        </a:rPr>
                        <a:t>53959.21</a:t>
                      </a:r>
                      <a:endParaRPr lang="en-US" sz="1600" dirty="0">
                        <a:latin typeface="Arial" panose="020B0604020202020204" pitchFamily="34" charset="0"/>
                        <a:cs typeface="Arial" panose="020B0604020202020204" pitchFamily="34" charset="0"/>
                      </a:endParaRPr>
                    </a:p>
                  </a:txBody>
                  <a:tcPr/>
                </a:tc>
                <a:tc>
                  <a:txBody>
                    <a:bodyPr/>
                    <a:lstStyle/>
                    <a:p>
                      <a:pPr algn="ctr"/>
                      <a:r>
                        <a:rPr lang="en-US" sz="1600" dirty="0"/>
                        <a:t>15</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479151752"/>
                  </a:ext>
                </a:extLst>
              </a:tr>
              <a:tr h="383127">
                <a:tc>
                  <a:txBody>
                    <a:bodyPr/>
                    <a:lstStyle/>
                    <a:p>
                      <a:pPr algn="ctr"/>
                      <a:r>
                        <a:rPr lang="en-US" sz="1600" b="0" kern="1200" dirty="0">
                          <a:solidFill>
                            <a:schemeClr val="tx1"/>
                          </a:solidFill>
                          <a:effectLst/>
                        </a:rPr>
                        <a:t>10106</a:t>
                      </a:r>
                      <a:endParaRPr lang="en-US" sz="1600" dirty="0">
                        <a:latin typeface="Arial" panose="020B0604020202020204" pitchFamily="34" charset="0"/>
                        <a:cs typeface="Arial" panose="020B0604020202020204" pitchFamily="34" charset="0"/>
                      </a:endParaRPr>
                    </a:p>
                  </a:txBody>
                  <a:tcPr/>
                </a:tc>
                <a:tc>
                  <a:txBody>
                    <a:bodyPr/>
                    <a:lstStyle/>
                    <a:p>
                      <a:r>
                        <a:rPr lang="en-US" sz="1600" b="0" kern="1200" dirty="0">
                          <a:solidFill>
                            <a:schemeClr val="tx1"/>
                          </a:solidFill>
                          <a:effectLst/>
                        </a:rPr>
                        <a:t>1980s Black Hawk Helicopter,P-51-D Mustang,1999 </a:t>
                      </a:r>
                      <a:r>
                        <a:rPr lang="en-US" sz="1600" dirty="0"/>
                        <a:t>………</a:t>
                      </a:r>
                      <a:endParaRPr lang="en-US" sz="1600" dirty="0">
                        <a:latin typeface="Arial" panose="020B0604020202020204" pitchFamily="34" charset="0"/>
                        <a:cs typeface="Arial" panose="020B0604020202020204" pitchFamily="34" charset="0"/>
                      </a:endParaRPr>
                    </a:p>
                  </a:txBody>
                  <a:tcPr/>
                </a:tc>
                <a:tc>
                  <a:txBody>
                    <a:bodyPr/>
                    <a:lstStyle/>
                    <a:p>
                      <a:pPr algn="ctr"/>
                      <a:r>
                        <a:rPr lang="en-US" sz="1600" b="0" kern="1200" dirty="0">
                          <a:solidFill>
                            <a:schemeClr val="tx1"/>
                          </a:solidFill>
                          <a:effectLst/>
                        </a:rPr>
                        <a:t>52151.81</a:t>
                      </a:r>
                      <a:endParaRPr lang="en-US" sz="1600" dirty="0">
                        <a:latin typeface="Arial" panose="020B0604020202020204" pitchFamily="34" charset="0"/>
                        <a:cs typeface="Arial" panose="020B0604020202020204" pitchFamily="34" charset="0"/>
                      </a:endParaRPr>
                    </a:p>
                  </a:txBody>
                  <a:tcPr/>
                </a:tc>
                <a:tc>
                  <a:txBody>
                    <a:bodyPr/>
                    <a:lstStyle/>
                    <a:p>
                      <a:pPr algn="ctr"/>
                      <a:r>
                        <a:rPr lang="en-US" sz="1600" dirty="0"/>
                        <a:t>18</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737647774"/>
                  </a:ext>
                </a:extLst>
              </a:tr>
            </a:tbl>
          </a:graphicData>
        </a:graphic>
      </p:graphicFrame>
    </p:spTree>
    <p:extLst>
      <p:ext uri="{BB962C8B-B14F-4D97-AF65-F5344CB8AC3E}">
        <p14:creationId xmlns:p14="http://schemas.microsoft.com/office/powerpoint/2010/main" val="2785718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91C25B-F580-F644-CB65-65D500CA4BF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0D8701D1-DF9A-A474-440B-90E36B13C17D}"/>
              </a:ext>
            </a:extLst>
          </p:cNvPr>
          <p:cNvSpPr>
            <a:spLocks noGrp="1"/>
          </p:cNvSpPr>
          <p:nvPr>
            <p:ph type="title"/>
          </p:nvPr>
        </p:nvSpPr>
        <p:spPr>
          <a:xfrm>
            <a:off x="838200" y="365125"/>
            <a:ext cx="10515600" cy="1325563"/>
          </a:xfrm>
        </p:spPr>
        <p:txBody>
          <a:bodyPr/>
          <a:lstStyle/>
          <a:p>
            <a:r>
              <a:rPr lang="en-US" sz="4400" b="1" dirty="0">
                <a:effectLst/>
                <a:latin typeface="Arial" panose="020B0604020202020204" pitchFamily="34" charset="0"/>
                <a:cs typeface="Arial" panose="020B0604020202020204" pitchFamily="34" charset="0"/>
              </a:rPr>
              <a:t>1. CTE / </a:t>
            </a:r>
            <a:r>
              <a:rPr lang="en-US" sz="4400" b="1" dirty="0">
                <a:solidFill>
                  <a:srgbClr val="FF33CC"/>
                </a:solidFill>
                <a:effectLst/>
                <a:latin typeface="Arial" panose="020B0604020202020204" pitchFamily="34" charset="0"/>
                <a:cs typeface="Arial" panose="020B0604020202020204" pitchFamily="34" charset="0"/>
              </a:rPr>
              <a:t>Exercises </a:t>
            </a:r>
            <a:r>
              <a:rPr lang="en-US" b="1" dirty="0">
                <a:solidFill>
                  <a:srgbClr val="FF33CC"/>
                </a:solidFill>
                <a:latin typeface="Arial" panose="020B0604020202020204" pitchFamily="34" charset="0"/>
                <a:cs typeface="Arial" panose="020B0604020202020204" pitchFamily="34" charset="0"/>
              </a:rPr>
              <a:t>1</a:t>
            </a:r>
            <a:r>
              <a:rPr lang="en-US" sz="4400" b="1" dirty="0">
                <a:solidFill>
                  <a:srgbClr val="FF33CC"/>
                </a:solidFill>
                <a:effectLst/>
                <a:latin typeface="Arial" panose="020B0604020202020204" pitchFamily="34" charset="0"/>
                <a:cs typeface="Arial" panose="020B0604020202020204" pitchFamily="34" charset="0"/>
              </a:rPr>
              <a:t>-5</a:t>
            </a:r>
            <a:endParaRPr lang="en-US" dirty="0">
              <a:solidFill>
                <a:srgbClr val="FF33CC"/>
              </a:solidFill>
            </a:endParaRPr>
          </a:p>
        </p:txBody>
      </p:sp>
      <p:sp>
        <p:nvSpPr>
          <p:cNvPr id="5" name="Rectangle 1">
            <a:extLst>
              <a:ext uri="{FF2B5EF4-FFF2-40B4-BE49-F238E27FC236}">
                <a16:creationId xmlns:a16="http://schemas.microsoft.com/office/drawing/2014/main" id="{95E38DE2-84F0-6F64-BA13-6BBE0445C76D}"/>
              </a:ext>
            </a:extLst>
          </p:cNvPr>
          <p:cNvSpPr>
            <a:spLocks noGrp="1" noChangeArrowheads="1"/>
          </p:cNvSpPr>
          <p:nvPr>
            <p:ph idx="1"/>
          </p:nvPr>
        </p:nvSpPr>
        <p:spPr bwMode="auto">
          <a:xfrm>
            <a:off x="838200" y="1826562"/>
            <a:ext cx="10515600" cy="411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indent="-457200">
              <a:lnSpc>
                <a:spcPct val="120000"/>
              </a:lnSpc>
              <a:buFont typeface="+mj-lt"/>
              <a:buAutoNum type="arabicPeriod"/>
            </a:pPr>
            <a:r>
              <a:rPr lang="en-US" sz="2400" dirty="0">
                <a:latin typeface="Arial" panose="020B0604020202020204" pitchFamily="34" charset="0"/>
                <a:cs typeface="Arial" panose="020B0604020202020204" pitchFamily="34" charset="0"/>
              </a:rPr>
              <a:t>B</a:t>
            </a:r>
            <a:r>
              <a:rPr lang="en-US" sz="2400" b="0" dirty="0">
                <a:effectLst/>
                <a:latin typeface="Arial" panose="020B0604020202020204" pitchFamily="34" charset="0"/>
                <a:cs typeface="Arial" panose="020B0604020202020204" pitchFamily="34" charset="0"/>
              </a:rPr>
              <a:t>y each </a:t>
            </a:r>
            <a:r>
              <a:rPr lang="en-US" sz="2400" b="0" dirty="0">
                <a:solidFill>
                  <a:srgbClr val="00B0F0"/>
                </a:solidFill>
                <a:effectLst/>
                <a:latin typeface="Arial" panose="020B0604020202020204" pitchFamily="34" charset="0"/>
                <a:cs typeface="Arial" panose="020B0604020202020204" pitchFamily="34" charset="0"/>
              </a:rPr>
              <a:t>productCode(name) </a:t>
            </a:r>
            <a:r>
              <a:rPr lang="en-US" sz="2400" b="0" dirty="0">
                <a:effectLst/>
                <a:latin typeface="Arial" panose="020B0604020202020204" pitchFamily="34" charset="0"/>
                <a:cs typeface="Arial" panose="020B0604020202020204" pitchFamily="34" charset="0"/>
              </a:rPr>
              <a:t>to find </a:t>
            </a:r>
            <a:r>
              <a:rPr lang="en-US" sz="2400" dirty="0">
                <a:solidFill>
                  <a:srgbClr val="FF33CC"/>
                </a:solidFill>
                <a:latin typeface="Arial" panose="020B0604020202020204" pitchFamily="34" charset="0"/>
                <a:cs typeface="Arial" panose="020B0604020202020204" pitchFamily="34" charset="0"/>
              </a:rPr>
              <a:t>SUM</a:t>
            </a:r>
            <a:r>
              <a:rPr lang="en-US" sz="2400" b="0" dirty="0">
                <a:effectLst/>
                <a:latin typeface="Arial" panose="020B0604020202020204" pitchFamily="34" charset="0"/>
                <a:cs typeface="Arial" panose="020B0604020202020204" pitchFamily="34" charset="0"/>
              </a:rPr>
              <a:t> of orders</a:t>
            </a:r>
          </a:p>
          <a:p>
            <a:pPr marL="457200" indent="-457200">
              <a:lnSpc>
                <a:spcPct val="120000"/>
              </a:lnSpc>
              <a:buFont typeface="+mj-lt"/>
              <a:buAutoNum type="arabicPeriod"/>
            </a:pPr>
            <a:r>
              <a:rPr lang="en-US" sz="2400" b="0" dirty="0">
                <a:effectLst/>
                <a:latin typeface="Arial" panose="020B0604020202020204" pitchFamily="34" charset="0"/>
                <a:cs typeface="Arial" panose="020B0604020202020204" pitchFamily="34" charset="0"/>
              </a:rPr>
              <a:t>By each </a:t>
            </a:r>
            <a:r>
              <a:rPr lang="en-US" sz="2400" b="0" dirty="0">
                <a:solidFill>
                  <a:srgbClr val="00B0F0"/>
                </a:solidFill>
                <a:effectLst/>
                <a:latin typeface="Arial" panose="020B0604020202020204" pitchFamily="34" charset="0"/>
                <a:cs typeface="Arial" panose="020B0604020202020204" pitchFamily="34" charset="0"/>
              </a:rPr>
              <a:t>productLine</a:t>
            </a:r>
            <a:r>
              <a:rPr lang="en-US" sz="2400" b="0" dirty="0">
                <a:effectLst/>
                <a:latin typeface="Arial" panose="020B0604020202020204" pitchFamily="34" charset="0"/>
                <a:cs typeface="Arial" panose="020B0604020202020204" pitchFamily="34" charset="0"/>
              </a:rPr>
              <a:t> to find </a:t>
            </a:r>
            <a:r>
              <a:rPr lang="en-US" sz="2400" dirty="0">
                <a:solidFill>
                  <a:srgbClr val="FF33CC"/>
                </a:solidFill>
                <a:latin typeface="Arial" panose="020B0604020202020204" pitchFamily="34" charset="0"/>
                <a:cs typeface="Arial" panose="020B0604020202020204" pitchFamily="34" charset="0"/>
              </a:rPr>
              <a:t>COUNT</a:t>
            </a:r>
            <a:r>
              <a:rPr lang="en-US" sz="2400" b="0" dirty="0">
                <a:effectLst/>
                <a:latin typeface="Arial" panose="020B0604020202020204" pitchFamily="34" charset="0"/>
                <a:cs typeface="Arial" panose="020B0604020202020204" pitchFamily="34" charset="0"/>
              </a:rPr>
              <a:t> of products</a:t>
            </a:r>
          </a:p>
          <a:p>
            <a:pPr marL="457200" indent="-457200">
              <a:lnSpc>
                <a:spcPct val="120000"/>
              </a:lnSpc>
              <a:buFont typeface="+mj-lt"/>
              <a:buAutoNum type="arabicPeriod"/>
            </a:pPr>
            <a:r>
              <a:rPr lang="en-US" sz="2400" b="0" dirty="0">
                <a:effectLst/>
                <a:latin typeface="Arial" panose="020B0604020202020204" pitchFamily="34" charset="0"/>
                <a:cs typeface="Arial" panose="020B0604020202020204" pitchFamily="34" charset="0"/>
              </a:rPr>
              <a:t>By each </a:t>
            </a:r>
            <a:r>
              <a:rPr lang="en-US" sz="2400" dirty="0">
                <a:solidFill>
                  <a:srgbClr val="00B0F0"/>
                </a:solidFill>
                <a:latin typeface="Arial" panose="020B0604020202020204" pitchFamily="34" charset="0"/>
                <a:cs typeface="Arial" panose="020B0604020202020204" pitchFamily="34" charset="0"/>
              </a:rPr>
              <a:t>orderNumber</a:t>
            </a:r>
            <a:r>
              <a:rPr lang="en-US" sz="2400" b="0" dirty="0">
                <a:effectLst/>
                <a:latin typeface="Arial" panose="020B0604020202020204" pitchFamily="34" charset="0"/>
                <a:cs typeface="Arial" panose="020B0604020202020204" pitchFamily="34" charset="0"/>
              </a:rPr>
              <a:t> to find </a:t>
            </a:r>
            <a:r>
              <a:rPr lang="en-US" sz="2400" dirty="0">
                <a:solidFill>
                  <a:srgbClr val="FF33CC"/>
                </a:solidFill>
                <a:latin typeface="Arial" panose="020B0604020202020204" pitchFamily="34" charset="0"/>
                <a:cs typeface="Arial" panose="020B0604020202020204" pitchFamily="34" charset="0"/>
              </a:rPr>
              <a:t>MIN</a:t>
            </a:r>
            <a:r>
              <a:rPr lang="en-US" sz="2400" b="0" dirty="0">
                <a:solidFill>
                  <a:srgbClr val="FF33CC"/>
                </a:solidFill>
                <a:effectLst/>
                <a:latin typeface="Arial" panose="020B0604020202020204" pitchFamily="34" charset="0"/>
                <a:cs typeface="Arial" panose="020B0604020202020204" pitchFamily="34" charset="0"/>
              </a:rPr>
              <a:t> price </a:t>
            </a:r>
            <a:r>
              <a:rPr lang="en-US" sz="2400" b="0" dirty="0">
                <a:effectLst/>
                <a:latin typeface="Arial" panose="020B0604020202020204" pitchFamily="34" charset="0"/>
                <a:cs typeface="Arial" panose="020B0604020202020204" pitchFamily="34" charset="0"/>
              </a:rPr>
              <a:t>of product, </a:t>
            </a:r>
            <a:r>
              <a:rPr lang="en-US" sz="2400" dirty="0">
                <a:solidFill>
                  <a:srgbClr val="FF33CC"/>
                </a:solidFill>
                <a:latin typeface="Arial" panose="020B0604020202020204" pitchFamily="34" charset="0"/>
                <a:cs typeface="Arial" panose="020B0604020202020204" pitchFamily="34" charset="0"/>
              </a:rPr>
              <a:t>MAX</a:t>
            </a:r>
            <a:r>
              <a:rPr lang="en-US" sz="2400" b="0" dirty="0">
                <a:solidFill>
                  <a:srgbClr val="FF33CC"/>
                </a:solidFill>
                <a:effectLst/>
                <a:latin typeface="Arial" panose="020B0604020202020204" pitchFamily="34" charset="0"/>
                <a:cs typeface="Arial" panose="020B0604020202020204" pitchFamily="34" charset="0"/>
              </a:rPr>
              <a:t> price </a:t>
            </a:r>
            <a:r>
              <a:rPr lang="en-US" sz="2400" b="0" dirty="0">
                <a:effectLst/>
                <a:latin typeface="Arial" panose="020B0604020202020204" pitchFamily="34" charset="0"/>
                <a:cs typeface="Arial" panose="020B0604020202020204" pitchFamily="34" charset="0"/>
              </a:rPr>
              <a:t>of product! (use window functions)</a:t>
            </a:r>
          </a:p>
          <a:p>
            <a:pPr marL="457200" indent="-457200">
              <a:lnSpc>
                <a:spcPct val="120000"/>
              </a:lnSpc>
              <a:buFont typeface="+mj-lt"/>
              <a:buAutoNum type="arabicPeriod"/>
            </a:pPr>
            <a:r>
              <a:rPr lang="en-US" sz="2400" b="0" dirty="0">
                <a:effectLst/>
                <a:latin typeface="Arial" panose="020B0604020202020204" pitchFamily="34" charset="0"/>
                <a:cs typeface="Arial" panose="020B0604020202020204" pitchFamily="34" charset="0"/>
              </a:rPr>
              <a:t>By each </a:t>
            </a:r>
            <a:r>
              <a:rPr lang="en-US" sz="2400" dirty="0" err="1">
                <a:solidFill>
                  <a:srgbClr val="00B0F0"/>
                </a:solidFill>
                <a:latin typeface="Arial" panose="020B0604020202020204" pitchFamily="34" charset="0"/>
                <a:cs typeface="Arial" panose="020B0604020202020204" pitchFamily="34" charset="0"/>
              </a:rPr>
              <a:t>orederNumber</a:t>
            </a:r>
            <a:r>
              <a:rPr lang="en-US" sz="2400" b="0" dirty="0">
                <a:effectLst/>
                <a:latin typeface="Arial" panose="020B0604020202020204" pitchFamily="34" charset="0"/>
                <a:cs typeface="Arial" panose="020B0604020202020204" pitchFamily="34" charset="0"/>
              </a:rPr>
              <a:t> to display </a:t>
            </a:r>
            <a:r>
              <a:rPr lang="en-US" sz="2400" b="0" dirty="0">
                <a:solidFill>
                  <a:srgbClr val="FF33CC"/>
                </a:solidFill>
                <a:effectLst/>
                <a:latin typeface="Arial" panose="020B0604020202020204" pitchFamily="34" charset="0"/>
                <a:cs typeface="Arial" panose="020B0604020202020204" pitchFamily="34" charset="0"/>
              </a:rPr>
              <a:t>RANK</a:t>
            </a:r>
            <a:r>
              <a:rPr lang="en-US" sz="2400" b="0" dirty="0">
                <a:effectLst/>
                <a:latin typeface="Arial" panose="020B0604020202020204" pitchFamily="34" charset="0"/>
                <a:cs typeface="Arial" panose="020B0604020202020204" pitchFamily="34" charset="0"/>
              </a:rPr>
              <a:t> and </a:t>
            </a:r>
            <a:r>
              <a:rPr lang="en-US" sz="2400" b="0" dirty="0">
                <a:solidFill>
                  <a:srgbClr val="FF33CC"/>
                </a:solidFill>
                <a:effectLst/>
                <a:latin typeface="Arial" panose="020B0604020202020204" pitchFamily="34" charset="0"/>
                <a:cs typeface="Arial" panose="020B0604020202020204" pitchFamily="34" charset="0"/>
              </a:rPr>
              <a:t>DENSE_RANK </a:t>
            </a:r>
            <a:r>
              <a:rPr lang="en-US" sz="2400" b="0" dirty="0">
                <a:effectLst/>
                <a:latin typeface="Arial" panose="020B0604020202020204" pitchFamily="34" charset="0"/>
                <a:cs typeface="Arial" panose="020B0604020202020204" pitchFamily="34" charset="0"/>
              </a:rPr>
              <a:t>(use window functions)</a:t>
            </a:r>
          </a:p>
          <a:p>
            <a:pPr marL="457200" indent="-457200">
              <a:lnSpc>
                <a:spcPct val="120000"/>
              </a:lnSpc>
              <a:buFont typeface="+mj-lt"/>
              <a:buAutoNum type="arabicPeriod"/>
            </a:pPr>
            <a:r>
              <a:rPr lang="en-US" sz="2400" b="0" dirty="0">
                <a:effectLst/>
                <a:latin typeface="Arial" panose="020B0604020202020204" pitchFamily="34" charset="0"/>
                <a:cs typeface="Arial" panose="020B0604020202020204" pitchFamily="34" charset="0"/>
              </a:rPr>
              <a:t>By each </a:t>
            </a:r>
            <a:r>
              <a:rPr lang="en-US" sz="2400" b="0" dirty="0">
                <a:solidFill>
                  <a:srgbClr val="00B0F0"/>
                </a:solidFill>
                <a:effectLst/>
                <a:latin typeface="Arial" panose="020B0604020202020204" pitchFamily="34" charset="0"/>
                <a:cs typeface="Arial" panose="020B0604020202020204" pitchFamily="34" charset="0"/>
              </a:rPr>
              <a:t>productLine</a:t>
            </a:r>
            <a:r>
              <a:rPr lang="en-US" sz="2400" b="0" dirty="0">
                <a:effectLst/>
                <a:latin typeface="Arial" panose="020B0604020202020204" pitchFamily="34" charset="0"/>
                <a:cs typeface="Arial" panose="020B0604020202020204" pitchFamily="34" charset="0"/>
              </a:rPr>
              <a:t> to display </a:t>
            </a:r>
            <a:r>
              <a:rPr lang="en-US" sz="2400" b="0" dirty="0">
                <a:solidFill>
                  <a:srgbClr val="FF33CC"/>
                </a:solidFill>
                <a:effectLst/>
                <a:latin typeface="Arial" panose="020B0604020202020204" pitchFamily="34" charset="0"/>
                <a:cs typeface="Arial" panose="020B0604020202020204" pitchFamily="34" charset="0"/>
              </a:rPr>
              <a:t>RANK </a:t>
            </a:r>
            <a:r>
              <a:rPr lang="en-US" sz="2400" b="0" dirty="0">
                <a:effectLst/>
                <a:latin typeface="Arial" panose="020B0604020202020204" pitchFamily="34" charset="0"/>
                <a:cs typeface="Arial" panose="020B0604020202020204" pitchFamily="34" charset="0"/>
              </a:rPr>
              <a:t>of buyPrice</a:t>
            </a:r>
            <a:r>
              <a:rPr lang="en-US" sz="2400" b="0" dirty="0">
                <a:solidFill>
                  <a:srgbClr val="FF33CC"/>
                </a:solidFill>
                <a:effectLst/>
                <a:latin typeface="Arial" panose="020B0604020202020204" pitchFamily="34" charset="0"/>
                <a:cs typeface="Arial" panose="020B0604020202020204" pitchFamily="34" charset="0"/>
              </a:rPr>
              <a:t>, MIN </a:t>
            </a:r>
            <a:r>
              <a:rPr lang="en-US" sz="2400" b="0" dirty="0">
                <a:effectLst/>
                <a:latin typeface="Arial" panose="020B0604020202020204" pitchFamily="34" charset="0"/>
                <a:cs typeface="Arial" panose="020B0604020202020204" pitchFamily="34" charset="0"/>
              </a:rPr>
              <a:t>and </a:t>
            </a:r>
            <a:r>
              <a:rPr lang="en-US" sz="2400" b="0" dirty="0">
                <a:solidFill>
                  <a:srgbClr val="FF33CC"/>
                </a:solidFill>
                <a:effectLst/>
                <a:latin typeface="Arial" panose="020B0604020202020204" pitchFamily="34" charset="0"/>
                <a:cs typeface="Arial" panose="020B0604020202020204" pitchFamily="34" charset="0"/>
              </a:rPr>
              <a:t>MAX</a:t>
            </a:r>
            <a:r>
              <a:rPr lang="en-US" sz="2400" b="0" dirty="0">
                <a:effectLst/>
                <a:latin typeface="Arial" panose="020B0604020202020204" pitchFamily="34" charset="0"/>
                <a:cs typeface="Arial" panose="020B0604020202020204" pitchFamily="34" charset="0"/>
              </a:rPr>
              <a:t> of buyPrices as well.</a:t>
            </a:r>
            <a:r>
              <a:rPr lang="en-US" altLang="en-US" sz="2400" b="1" dirty="0">
                <a:latin typeface="Arial" panose="020B0604020202020204" pitchFamily="34" charset="0"/>
                <a:cs typeface="Arial" panose="020B0604020202020204" pitchFamily="34" charset="0"/>
              </a:rPr>
              <a:t> </a:t>
            </a:r>
            <a:endParaRPr kumimoji="0" lang="en-US" altLang="en-US" sz="2400" b="0" i="0" u="none" strike="noStrike" cap="none" normalizeH="0" baseline="0" dirty="0">
              <a:ln>
                <a:noFill/>
              </a:ln>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8398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812643-A150-97AA-9E9A-0B49EFEFFE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459B0A-FA1D-8466-B04D-975141AA6559}"/>
              </a:ext>
            </a:extLst>
          </p:cNvPr>
          <p:cNvSpPr>
            <a:spLocks noGrp="1"/>
          </p:cNvSpPr>
          <p:nvPr>
            <p:ph type="title"/>
          </p:nvPr>
        </p:nvSpPr>
        <p:spPr>
          <a:xfrm>
            <a:off x="838200" y="365126"/>
            <a:ext cx="10515600" cy="1084984"/>
          </a:xfrm>
        </p:spPr>
        <p:txBody>
          <a:bodyPr>
            <a:normAutofit/>
          </a:bodyPr>
          <a:lstStyle/>
          <a:p>
            <a:r>
              <a:rPr lang="en-US" b="1" dirty="0">
                <a:latin typeface="Arial" panose="020B0604020202020204" pitchFamily="34" charset="0"/>
                <a:cs typeface="Arial" panose="020B0604020202020204" pitchFamily="34" charset="0"/>
              </a:rPr>
              <a:t>2</a:t>
            </a:r>
            <a:r>
              <a:rPr lang="en-US" b="1" dirty="0">
                <a:effectLst/>
                <a:latin typeface="Arial" panose="020B0604020202020204" pitchFamily="34" charset="0"/>
                <a:cs typeface="Arial" panose="020B0604020202020204" pitchFamily="34" charset="0"/>
              </a:rPr>
              <a:t>. SQL Temporary Tables /</a:t>
            </a:r>
            <a:r>
              <a:rPr lang="en-US" b="1" dirty="0">
                <a:solidFill>
                  <a:srgbClr val="FF33CC"/>
                </a:solidFill>
                <a:effectLst/>
                <a:latin typeface="Arial" panose="020B0604020202020204" pitchFamily="34" charset="0"/>
                <a:cs typeface="Arial" panose="020B0604020202020204" pitchFamily="34" charset="0"/>
              </a:rPr>
              <a:t> Definition</a:t>
            </a:r>
            <a:endParaRPr lang="en-US" dirty="0">
              <a:solidFill>
                <a:srgbClr val="FF33CC"/>
              </a:solidFill>
            </a:endParaRPr>
          </a:p>
        </p:txBody>
      </p:sp>
      <p:sp>
        <p:nvSpPr>
          <p:cNvPr id="5" name="TextBox 4">
            <a:extLst>
              <a:ext uri="{FF2B5EF4-FFF2-40B4-BE49-F238E27FC236}">
                <a16:creationId xmlns:a16="http://schemas.microsoft.com/office/drawing/2014/main" id="{6F40ED36-6DD5-4CE2-341D-437DD6CACB87}"/>
              </a:ext>
            </a:extLst>
          </p:cNvPr>
          <p:cNvSpPr txBox="1"/>
          <p:nvPr/>
        </p:nvSpPr>
        <p:spPr>
          <a:xfrm>
            <a:off x="838200" y="1547484"/>
            <a:ext cx="10132291" cy="646331"/>
          </a:xfrm>
          <a:prstGeom prst="rect">
            <a:avLst/>
          </a:prstGeom>
          <a:solidFill>
            <a:srgbClr val="CCFFFF"/>
          </a:solidFill>
        </p:spPr>
        <p:txBody>
          <a:bodyPr wrap="square" rtlCol="0">
            <a:spAutoFit/>
          </a:bodyPr>
          <a:lstStyle/>
          <a:p>
            <a:pPr algn="just"/>
            <a:r>
              <a:rPr lang="en-US" b="1" dirty="0">
                <a:latin typeface="Arial" panose="020B0604020202020204" pitchFamily="34" charset="0"/>
                <a:cs typeface="Arial" panose="020B0604020202020204" pitchFamily="34" charset="0"/>
              </a:rPr>
              <a:t>In SQL, a temporary table is a special type of table that allows you to store a temporary result set, which you can reuse several times in a single session.</a:t>
            </a:r>
            <a:endParaRPr lang="en-US" b="1" i="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81805D6E-7882-3EDE-2B38-06A59E7326D8}"/>
              </a:ext>
            </a:extLst>
          </p:cNvPr>
          <p:cNvSpPr txBox="1"/>
          <p:nvPr/>
        </p:nvSpPr>
        <p:spPr>
          <a:xfrm>
            <a:off x="838200" y="2452786"/>
            <a:ext cx="10383982" cy="3139321"/>
          </a:xfrm>
          <a:prstGeom prst="rect">
            <a:avLst/>
          </a:prstGeom>
          <a:noFill/>
        </p:spPr>
        <p:txBody>
          <a:bodyPr wrap="square" rtlCol="0">
            <a:spAutoFit/>
          </a:bodyPr>
          <a:lstStyle/>
          <a:p>
            <a:pPr algn="just"/>
            <a:r>
              <a:rPr lang="en-US" b="1" dirty="0">
                <a:latin typeface="Arial" panose="020B0604020202020204" pitchFamily="34" charset="0"/>
                <a:cs typeface="Arial" panose="020B0604020202020204" pitchFamily="34" charset="0"/>
              </a:rPr>
              <a:t>A MySQL temporary table has the following features:</a:t>
            </a:r>
          </a:p>
          <a:p>
            <a:pPr algn="just"/>
            <a:endParaRPr lang="en-US"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A temporary table is created by using CREATE TEMPORARY TABLE statement. </a:t>
            </a:r>
          </a:p>
          <a:p>
            <a:pPr algn="just"/>
            <a:endParaRPr lang="en-US"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MySQL removes the temporary table automatically when the session ends, or the connection is terminated. Also, you can use the  DROP TABLE statement to remove a temporary table</a:t>
            </a:r>
          </a:p>
          <a:p>
            <a:pPr algn="just"/>
            <a:r>
              <a:rPr lang="en-US" dirty="0">
                <a:latin typeface="Arial" panose="020B0604020202020204" pitchFamily="34" charset="0"/>
                <a:cs typeface="Arial" panose="020B0604020202020204" pitchFamily="34" charset="0"/>
              </a:rPr>
              <a:t> </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A temporary table is only available and accessible to the client that creates it. Different clients can create temporary tables with the same name without causing errors because only the client that creates the temporary table can see it. However, in the same session, two temporary tables cannot share the same name.</a:t>
            </a:r>
          </a:p>
        </p:txBody>
      </p:sp>
    </p:spTree>
    <p:extLst>
      <p:ext uri="{BB962C8B-B14F-4D97-AF65-F5344CB8AC3E}">
        <p14:creationId xmlns:p14="http://schemas.microsoft.com/office/powerpoint/2010/main" val="4170322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07EF60-7BE2-A7B4-747E-70C39E90A7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A7E697-92A6-3649-0440-0FFB03A6FCF8}"/>
              </a:ext>
            </a:extLst>
          </p:cNvPr>
          <p:cNvSpPr>
            <a:spLocks noGrp="1"/>
          </p:cNvSpPr>
          <p:nvPr>
            <p:ph type="title"/>
          </p:nvPr>
        </p:nvSpPr>
        <p:spPr>
          <a:xfrm>
            <a:off x="838200" y="365126"/>
            <a:ext cx="10515600" cy="1084984"/>
          </a:xfrm>
        </p:spPr>
        <p:txBody>
          <a:bodyPr>
            <a:normAutofit/>
          </a:bodyPr>
          <a:lstStyle/>
          <a:p>
            <a:r>
              <a:rPr lang="en-US" b="1" dirty="0">
                <a:latin typeface="Arial" panose="020B0604020202020204" pitchFamily="34" charset="0"/>
                <a:cs typeface="Arial" panose="020B0604020202020204" pitchFamily="34" charset="0"/>
              </a:rPr>
              <a:t>2</a:t>
            </a:r>
            <a:r>
              <a:rPr lang="en-US" b="1" dirty="0">
                <a:effectLst/>
                <a:latin typeface="Arial" panose="020B0604020202020204" pitchFamily="34" charset="0"/>
                <a:cs typeface="Arial" panose="020B0604020202020204" pitchFamily="34" charset="0"/>
              </a:rPr>
              <a:t>. SQL Temporary Tables / </a:t>
            </a:r>
            <a:r>
              <a:rPr lang="en-US" b="1" dirty="0">
                <a:solidFill>
                  <a:srgbClr val="FF33CC"/>
                </a:solidFill>
                <a:effectLst/>
                <a:latin typeface="Arial" panose="020B0604020202020204" pitchFamily="34" charset="0"/>
                <a:cs typeface="Arial" panose="020B0604020202020204" pitchFamily="34" charset="0"/>
              </a:rPr>
              <a:t>Definition</a:t>
            </a:r>
            <a:endParaRPr lang="en-US" dirty="0">
              <a:solidFill>
                <a:srgbClr val="FF33CC"/>
              </a:solidFill>
            </a:endParaRPr>
          </a:p>
        </p:txBody>
      </p:sp>
      <p:sp>
        <p:nvSpPr>
          <p:cNvPr id="5" name="TextBox 4">
            <a:extLst>
              <a:ext uri="{FF2B5EF4-FFF2-40B4-BE49-F238E27FC236}">
                <a16:creationId xmlns:a16="http://schemas.microsoft.com/office/drawing/2014/main" id="{D1D75621-A6C2-085B-9D20-385ED64B03E8}"/>
              </a:ext>
            </a:extLst>
          </p:cNvPr>
          <p:cNvSpPr txBox="1"/>
          <p:nvPr/>
        </p:nvSpPr>
        <p:spPr>
          <a:xfrm>
            <a:off x="904009" y="2927438"/>
            <a:ext cx="10383982" cy="923330"/>
          </a:xfrm>
          <a:prstGeom prst="rect">
            <a:avLst/>
          </a:prstGeom>
          <a:solidFill>
            <a:srgbClr val="CCFFFF"/>
          </a:solidFill>
        </p:spPr>
        <p:txBody>
          <a:bodyPr wrap="square" rtlCol="0">
            <a:spAutoFit/>
          </a:bodyPr>
          <a:lstStyle/>
          <a:p>
            <a:pPr algn="just"/>
            <a:r>
              <a:rPr lang="en-US" b="1" i="1" dirty="0">
                <a:latin typeface="Arial" panose="020B0604020202020204" pitchFamily="34" charset="0"/>
                <a:cs typeface="Arial" panose="020B0604020202020204" pitchFamily="34" charset="0"/>
              </a:rPr>
              <a:t>Note : Even though a temporary table can have the same name as a regular table, it is not recommended. Because this may lead to confusion and potentially cause an unexpected data loss.</a:t>
            </a:r>
          </a:p>
        </p:txBody>
      </p:sp>
      <p:sp>
        <p:nvSpPr>
          <p:cNvPr id="6" name="TextBox 5">
            <a:extLst>
              <a:ext uri="{FF2B5EF4-FFF2-40B4-BE49-F238E27FC236}">
                <a16:creationId xmlns:a16="http://schemas.microsoft.com/office/drawing/2014/main" id="{35AED0DC-F430-D287-B88F-0BA459DF6E41}"/>
              </a:ext>
            </a:extLst>
          </p:cNvPr>
          <p:cNvSpPr txBox="1"/>
          <p:nvPr/>
        </p:nvSpPr>
        <p:spPr>
          <a:xfrm>
            <a:off x="838200" y="1450110"/>
            <a:ext cx="10383982" cy="1477328"/>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A temporary table can have the same name as a regular table in a database. For example, if you create a temporary table named employees in the sample database, the existing employees table becomes inaccessible. Every query you issue against the employees table is now referring to the temporary table employees. </a:t>
            </a:r>
          </a:p>
          <a:p>
            <a:pPr algn="just"/>
            <a:endParaRPr lang="en-US"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6F7CF791-99FA-83BE-8032-750276BF0E19}"/>
              </a:ext>
            </a:extLst>
          </p:cNvPr>
          <p:cNvSpPr txBox="1"/>
          <p:nvPr/>
        </p:nvSpPr>
        <p:spPr>
          <a:xfrm>
            <a:off x="838200" y="4113929"/>
            <a:ext cx="10383982" cy="2031325"/>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For example, if the connection to the database server is lost and you reconnect to the server automatically, you cannot differentiate between the temporary table and the regular one.</a:t>
            </a:r>
          </a:p>
          <a:p>
            <a:pPr algn="just"/>
            <a:endParaRPr lang="en-US" dirty="0">
              <a:latin typeface="Arial" panose="020B0604020202020204" pitchFamily="34" charset="0"/>
              <a:cs typeface="Arial" panose="020B0604020202020204" pitchFamily="34" charset="0"/>
            </a:endParaRPr>
          </a:p>
          <a:p>
            <a:pPr algn="just"/>
            <a:r>
              <a:rPr lang="en-US" dirty="0">
                <a:solidFill>
                  <a:srgbClr val="FF0000"/>
                </a:solidFill>
                <a:latin typeface="Arial" panose="020B0604020202020204" pitchFamily="34" charset="0"/>
                <a:cs typeface="Arial" panose="020B0604020202020204" pitchFamily="34" charset="0"/>
              </a:rPr>
              <a:t>Then, you may issue a </a:t>
            </a:r>
            <a:r>
              <a:rPr lang="en-US" b="1" dirty="0">
                <a:solidFill>
                  <a:srgbClr val="FF0000"/>
                </a:solidFill>
                <a:latin typeface="Arial" panose="020B0604020202020204" pitchFamily="34" charset="0"/>
                <a:cs typeface="Arial" panose="020B0604020202020204" pitchFamily="34" charset="0"/>
              </a:rPr>
              <a:t>DROP TABLE  </a:t>
            </a:r>
            <a:r>
              <a:rPr lang="en-US" dirty="0">
                <a:solidFill>
                  <a:srgbClr val="FF0000"/>
                </a:solidFill>
                <a:latin typeface="Arial" panose="020B0604020202020204" pitchFamily="34" charset="0"/>
                <a:cs typeface="Arial" panose="020B0604020202020204" pitchFamily="34" charset="0"/>
              </a:rPr>
              <a:t>statement to remove the permanent table instead of the temporary table, which is not expected.</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To avoid this issue, you can use the </a:t>
            </a:r>
            <a:r>
              <a:rPr lang="en-US" b="1" dirty="0">
                <a:latin typeface="Arial" panose="020B0604020202020204" pitchFamily="34" charset="0"/>
                <a:cs typeface="Arial" panose="020B0604020202020204" pitchFamily="34" charset="0"/>
              </a:rPr>
              <a:t>DROP TEMPORARY TABLE</a:t>
            </a:r>
          </a:p>
        </p:txBody>
      </p:sp>
    </p:spTree>
    <p:extLst>
      <p:ext uri="{BB962C8B-B14F-4D97-AF65-F5344CB8AC3E}">
        <p14:creationId xmlns:p14="http://schemas.microsoft.com/office/powerpoint/2010/main" val="3381661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E4C115-2B9D-82E8-0950-BCF7CC7891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5C0DDF-D45B-057A-8C7D-D8AC41099AD5}"/>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2</a:t>
            </a:r>
            <a:r>
              <a:rPr lang="en-US" b="1" dirty="0">
                <a:effectLst/>
                <a:latin typeface="Arial" panose="020B0604020202020204" pitchFamily="34" charset="0"/>
                <a:cs typeface="Arial" panose="020B0604020202020204" pitchFamily="34" charset="0"/>
              </a:rPr>
              <a:t>. SQL Temporary Tables / </a:t>
            </a:r>
            <a:r>
              <a:rPr lang="en-US" b="1" dirty="0">
                <a:solidFill>
                  <a:srgbClr val="FF33CC"/>
                </a:solidFill>
                <a:effectLst/>
                <a:latin typeface="Arial" panose="020B0604020202020204" pitchFamily="34" charset="0"/>
                <a:cs typeface="Arial" panose="020B0604020202020204" pitchFamily="34" charset="0"/>
              </a:rPr>
              <a:t>Syntax</a:t>
            </a:r>
            <a:endParaRPr lang="en-US" dirty="0">
              <a:solidFill>
                <a:srgbClr val="FF33CC"/>
              </a:solidFill>
            </a:endParaRPr>
          </a:p>
        </p:txBody>
      </p:sp>
      <p:sp>
        <p:nvSpPr>
          <p:cNvPr id="8" name="TextBox 7">
            <a:extLst>
              <a:ext uri="{FF2B5EF4-FFF2-40B4-BE49-F238E27FC236}">
                <a16:creationId xmlns:a16="http://schemas.microsoft.com/office/drawing/2014/main" id="{3DF74CAC-13A1-49FF-3528-8705CCDA366D}"/>
              </a:ext>
            </a:extLst>
          </p:cNvPr>
          <p:cNvSpPr txBox="1"/>
          <p:nvPr/>
        </p:nvSpPr>
        <p:spPr>
          <a:xfrm>
            <a:off x="838200" y="3429000"/>
            <a:ext cx="5146964" cy="1754326"/>
          </a:xfrm>
          <a:prstGeom prst="rect">
            <a:avLst/>
          </a:prstGeom>
          <a:solidFill>
            <a:srgbClr val="CCFFFF"/>
          </a:solidFill>
        </p:spPr>
        <p:txBody>
          <a:bodyPr wrap="square" rtlCol="0">
            <a:spAutoFit/>
          </a:bodyPr>
          <a:lstStyle/>
          <a:p>
            <a:r>
              <a:rPr lang="en-US" dirty="0">
                <a:solidFill>
                  <a:srgbClr val="FF33CC"/>
                </a:solidFill>
                <a:effectLst/>
                <a:latin typeface="Arial" panose="020B0604020202020204" pitchFamily="34" charset="0"/>
                <a:cs typeface="Arial" panose="020B0604020202020204" pitchFamily="34" charset="0"/>
              </a:rPr>
              <a:t>CREATE TEMPORARY TABLE </a:t>
            </a:r>
            <a:r>
              <a:rPr lang="en-US" dirty="0">
                <a:effectLst/>
                <a:latin typeface="Arial" panose="020B0604020202020204" pitchFamily="34" charset="0"/>
                <a:cs typeface="Arial" panose="020B0604020202020204" pitchFamily="34" charset="0"/>
              </a:rPr>
              <a:t>table_name(</a:t>
            </a:r>
          </a:p>
          <a:p>
            <a:r>
              <a:rPr lang="en-US" dirty="0">
                <a:effectLst/>
                <a:latin typeface="Arial" panose="020B0604020202020204" pitchFamily="34" charset="0"/>
                <a:cs typeface="Arial" panose="020B0604020202020204" pitchFamily="34" charset="0"/>
              </a:rPr>
              <a:t>   column1 datatype </a:t>
            </a:r>
            <a:r>
              <a:rPr lang="en-US" dirty="0">
                <a:solidFill>
                  <a:srgbClr val="FF33CC"/>
                </a:solidFill>
                <a:effectLst/>
                <a:latin typeface="Arial" panose="020B0604020202020204" pitchFamily="34" charset="0"/>
                <a:cs typeface="Arial" panose="020B0604020202020204" pitchFamily="34" charset="0"/>
              </a:rPr>
              <a:t>constraints</a:t>
            </a:r>
            <a:r>
              <a:rPr lang="en-US" dirty="0">
                <a:effectLst/>
                <a:latin typeface="Arial" panose="020B0604020202020204" pitchFamily="34" charset="0"/>
                <a:cs typeface="Arial" panose="020B0604020202020204" pitchFamily="34" charset="0"/>
              </a:rPr>
              <a:t>,</a:t>
            </a:r>
          </a:p>
          <a:p>
            <a:r>
              <a:rPr lang="en-US" dirty="0">
                <a:effectLst/>
                <a:latin typeface="Arial" panose="020B0604020202020204" pitchFamily="34" charset="0"/>
                <a:cs typeface="Arial" panose="020B0604020202020204" pitchFamily="34" charset="0"/>
              </a:rPr>
              <a:t>   column1 datatype </a:t>
            </a:r>
            <a:r>
              <a:rPr lang="en-US" dirty="0">
                <a:solidFill>
                  <a:srgbClr val="FF33CC"/>
                </a:solidFill>
                <a:effectLst/>
                <a:latin typeface="Arial" panose="020B0604020202020204" pitchFamily="34" charset="0"/>
                <a:cs typeface="Arial" panose="020B0604020202020204" pitchFamily="34" charset="0"/>
              </a:rPr>
              <a:t>constraints</a:t>
            </a:r>
            <a:r>
              <a:rPr lang="en-US" dirty="0">
                <a:effectLst/>
                <a:latin typeface="Arial" panose="020B0604020202020204" pitchFamily="34" charset="0"/>
                <a:cs typeface="Arial" panose="020B0604020202020204" pitchFamily="34" charset="0"/>
              </a:rPr>
              <a:t>,</a:t>
            </a:r>
          </a:p>
          <a:p>
            <a:r>
              <a:rPr lang="en-US" dirty="0">
                <a:effectLst/>
                <a:latin typeface="Arial" panose="020B0604020202020204" pitchFamily="34" charset="0"/>
                <a:cs typeface="Arial" panose="020B0604020202020204" pitchFamily="34" charset="0"/>
              </a:rPr>
              <a:t>   ...,</a:t>
            </a:r>
          </a:p>
          <a:p>
            <a:r>
              <a:rPr lang="en-US" dirty="0">
                <a:effectLst/>
                <a:latin typeface="Arial" panose="020B0604020202020204" pitchFamily="34" charset="0"/>
                <a:cs typeface="Arial" panose="020B0604020202020204" pitchFamily="34" charset="0"/>
              </a:rPr>
              <a:t>   table_constraints</a:t>
            </a:r>
          </a:p>
          <a:p>
            <a:r>
              <a:rPr lang="en-US" dirty="0">
                <a:effectLst/>
                <a:latin typeface="Arial" panose="020B0604020202020204" pitchFamily="34" charset="0"/>
                <a:cs typeface="Arial" panose="020B0604020202020204" pitchFamily="34" charset="0"/>
              </a:rPr>
              <a:t>) ;</a:t>
            </a:r>
          </a:p>
        </p:txBody>
      </p:sp>
      <p:sp>
        <p:nvSpPr>
          <p:cNvPr id="11" name="Rectangle 1">
            <a:extLst>
              <a:ext uri="{FF2B5EF4-FFF2-40B4-BE49-F238E27FC236}">
                <a16:creationId xmlns:a16="http://schemas.microsoft.com/office/drawing/2014/main" id="{51BA7B8D-08FE-B3AE-D89E-5E77E22E0A32}"/>
              </a:ext>
            </a:extLst>
          </p:cNvPr>
          <p:cNvSpPr>
            <a:spLocks noGrp="1" noChangeArrowheads="1"/>
          </p:cNvSpPr>
          <p:nvPr>
            <p:ph idx="1"/>
          </p:nvPr>
        </p:nvSpPr>
        <p:spPr bwMode="auto">
          <a:xfrm>
            <a:off x="838200" y="1649545"/>
            <a:ext cx="5146964" cy="1287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10000"/>
              </a:lnSpc>
              <a:spcBef>
                <a:spcPct val="0"/>
              </a:spcBef>
              <a:spcAft>
                <a:spcPct val="0"/>
              </a:spcAft>
              <a:buClrTx/>
              <a:buSzTx/>
              <a:buFontTx/>
              <a:buNone/>
              <a:tabLst/>
            </a:pPr>
            <a:r>
              <a:rPr lang="en-US" altLang="en-US" sz="1800" b="1" u="sng" dirty="0">
                <a:solidFill>
                  <a:srgbClr val="FF33CC"/>
                </a:solidFill>
                <a:latin typeface="Arial" panose="020B0604020202020204" pitchFamily="34" charset="0"/>
              </a:rPr>
              <a:t>CASE 1 </a:t>
            </a:r>
            <a:r>
              <a:rPr lang="en-US" altLang="en-US" sz="1800" dirty="0">
                <a:latin typeface="Arial" panose="020B0604020202020204" pitchFamily="34" charset="0"/>
              </a:rPr>
              <a:t>:</a:t>
            </a:r>
            <a:r>
              <a:rPr lang="en-US" altLang="en-US" sz="1800" b="1" dirty="0">
                <a:solidFill>
                  <a:srgbClr val="FF33CC"/>
                </a:solidFill>
                <a:latin typeface="Arial" panose="020B0604020202020204" pitchFamily="34" charset="0"/>
              </a:rPr>
              <a:t> </a:t>
            </a:r>
            <a:r>
              <a:rPr lang="en-US" altLang="en-US" sz="1800" dirty="0">
                <a:latin typeface="Arial" panose="020B0604020202020204" pitchFamily="34" charset="0"/>
              </a:rPr>
              <a:t>The syntax of the </a:t>
            </a:r>
            <a:r>
              <a:rPr lang="en-US" altLang="en-US" sz="1800" dirty="0">
                <a:solidFill>
                  <a:srgbClr val="FF33CC"/>
                </a:solidFill>
                <a:latin typeface="Arial" panose="020B0604020202020204" pitchFamily="34" charset="0"/>
              </a:rPr>
              <a:t>CREATE TEMPORARY TABLE </a:t>
            </a:r>
            <a:r>
              <a:rPr lang="en-US" altLang="en-US" sz="1800" dirty="0">
                <a:latin typeface="Arial" panose="020B0604020202020204" pitchFamily="34" charset="0"/>
              </a:rPr>
              <a:t>statement is like the syntax of the CREATE TABLE statement except for the TEMPORARY keyword:</a:t>
            </a:r>
            <a:endParaRPr kumimoji="0" lang="en-US" altLang="en-US" sz="180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755D2C14-0BEA-6CE7-BA65-91E806F62920}"/>
              </a:ext>
            </a:extLst>
          </p:cNvPr>
          <p:cNvSpPr txBox="1"/>
          <p:nvPr/>
        </p:nvSpPr>
        <p:spPr>
          <a:xfrm>
            <a:off x="6262252" y="3429000"/>
            <a:ext cx="5146964" cy="1754326"/>
          </a:xfrm>
          <a:prstGeom prst="rect">
            <a:avLst/>
          </a:prstGeom>
          <a:solidFill>
            <a:srgbClr val="CCFFFF"/>
          </a:solidFill>
        </p:spPr>
        <p:txBody>
          <a:bodyPr wrap="square" rtlCol="0">
            <a:spAutoFit/>
          </a:bodyPr>
          <a:lstStyle/>
          <a:p>
            <a:r>
              <a:rPr lang="en-US" dirty="0">
                <a:solidFill>
                  <a:srgbClr val="FF33CC"/>
                </a:solidFill>
                <a:effectLst/>
                <a:latin typeface="Arial" panose="020B0604020202020204" pitchFamily="34" charset="0"/>
                <a:cs typeface="Arial" panose="020B0604020202020204" pitchFamily="34" charset="0"/>
              </a:rPr>
              <a:t>CREATE TEMPORARY TABLE </a:t>
            </a:r>
          </a:p>
          <a:p>
            <a:r>
              <a:rPr lang="en-US" dirty="0">
                <a:solidFill>
                  <a:srgbClr val="FF33CC"/>
                </a:solidFill>
                <a:latin typeface="Arial" panose="020B0604020202020204" pitchFamily="34" charset="0"/>
                <a:cs typeface="Arial" panose="020B0604020202020204" pitchFamily="34" charset="0"/>
              </a:rPr>
              <a:t>   </a:t>
            </a:r>
            <a:r>
              <a:rPr lang="en-US" dirty="0">
                <a:effectLst/>
                <a:latin typeface="Arial" panose="020B0604020202020204" pitchFamily="34" charset="0"/>
                <a:cs typeface="Arial" panose="020B0604020202020204" pitchFamily="34" charset="0"/>
              </a:rPr>
              <a:t>temp_table_name</a:t>
            </a:r>
          </a:p>
          <a:p>
            <a:r>
              <a:rPr lang="en-US" dirty="0">
                <a:solidFill>
                  <a:srgbClr val="FF33CC"/>
                </a:solidFill>
                <a:effectLst/>
                <a:latin typeface="Arial" panose="020B0604020202020204" pitchFamily="34" charset="0"/>
                <a:cs typeface="Arial" panose="020B0604020202020204" pitchFamily="34" charset="0"/>
              </a:rPr>
              <a:t>SELECT </a:t>
            </a:r>
            <a:r>
              <a:rPr lang="en-US" dirty="0">
                <a:effectLst/>
                <a:latin typeface="Arial" panose="020B0604020202020204" pitchFamily="34" charset="0"/>
                <a:cs typeface="Arial" panose="020B0604020202020204" pitchFamily="34" charset="0"/>
              </a:rPr>
              <a:t>*</a:t>
            </a:r>
            <a:r>
              <a:rPr lang="en-US" dirty="0">
                <a:solidFill>
                  <a:srgbClr val="FF33CC"/>
                </a:solidFill>
                <a:effectLst/>
                <a:latin typeface="Arial" panose="020B0604020202020204" pitchFamily="34" charset="0"/>
                <a:cs typeface="Arial" panose="020B0604020202020204" pitchFamily="34" charset="0"/>
              </a:rPr>
              <a:t> FROM </a:t>
            </a:r>
            <a:r>
              <a:rPr lang="en-US" dirty="0">
                <a:effectLst/>
                <a:latin typeface="Arial" panose="020B0604020202020204" pitchFamily="34" charset="0"/>
                <a:cs typeface="Arial" panose="020B0604020202020204" pitchFamily="34" charset="0"/>
              </a:rPr>
              <a:t>original_table</a:t>
            </a:r>
          </a:p>
          <a:p>
            <a:r>
              <a:rPr lang="en-US" dirty="0">
                <a:solidFill>
                  <a:srgbClr val="FF33CC"/>
                </a:solidFill>
                <a:effectLst/>
                <a:latin typeface="Arial" panose="020B0604020202020204" pitchFamily="34" charset="0"/>
                <a:cs typeface="Arial" panose="020B0604020202020204" pitchFamily="34" charset="0"/>
              </a:rPr>
              <a:t>LIMIT 0 </a:t>
            </a:r>
            <a:r>
              <a:rPr lang="en-US" dirty="0">
                <a:effectLst/>
                <a:latin typeface="Arial" panose="020B0604020202020204" pitchFamily="34" charset="0"/>
                <a:cs typeface="Arial" panose="020B0604020202020204" pitchFamily="34" charset="0"/>
              </a:rPr>
              <a:t>;</a:t>
            </a:r>
          </a:p>
          <a:p>
            <a:endParaRPr lang="en-US" dirty="0">
              <a:solidFill>
                <a:srgbClr val="FF33CC"/>
              </a:solidFill>
              <a:latin typeface="Arial" panose="020B0604020202020204" pitchFamily="34" charset="0"/>
              <a:cs typeface="Arial" panose="020B0604020202020204" pitchFamily="34" charset="0"/>
            </a:endParaRPr>
          </a:p>
          <a:p>
            <a:endParaRPr lang="en-US" dirty="0">
              <a:effectLst/>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6CE1A0C3-94B2-F463-2EA1-20707832A873}"/>
              </a:ext>
            </a:extLst>
          </p:cNvPr>
          <p:cNvSpPr txBox="1">
            <a:spLocks noChangeArrowheads="1"/>
          </p:cNvSpPr>
          <p:nvPr/>
        </p:nvSpPr>
        <p:spPr bwMode="auto">
          <a:xfrm>
            <a:off x="6262252" y="1662554"/>
            <a:ext cx="5146964" cy="982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10000"/>
              </a:lnSpc>
              <a:spcBef>
                <a:spcPct val="0"/>
              </a:spcBef>
              <a:spcAft>
                <a:spcPct val="0"/>
              </a:spcAft>
              <a:buFontTx/>
              <a:buNone/>
            </a:pPr>
            <a:r>
              <a:rPr lang="en-US" altLang="en-US" sz="1800" b="1" u="sng" dirty="0">
                <a:solidFill>
                  <a:srgbClr val="FF33CC"/>
                </a:solidFill>
                <a:latin typeface="Arial" panose="020B0604020202020204" pitchFamily="34" charset="0"/>
              </a:rPr>
              <a:t>CASE 2 </a:t>
            </a:r>
            <a:r>
              <a:rPr lang="en-US" altLang="en-US" sz="1800" dirty="0">
                <a:latin typeface="Arial" panose="020B0604020202020204" pitchFamily="34" charset="0"/>
              </a:rPr>
              <a:t>:</a:t>
            </a:r>
            <a:r>
              <a:rPr lang="en-US" altLang="en-US" sz="1800" b="1" dirty="0">
                <a:solidFill>
                  <a:srgbClr val="FF33CC"/>
                </a:solidFill>
                <a:latin typeface="Arial" panose="020B0604020202020204" pitchFamily="34" charset="0"/>
              </a:rPr>
              <a:t> </a:t>
            </a:r>
            <a:r>
              <a:rPr lang="en-US" altLang="en-US" sz="1800" dirty="0">
                <a:latin typeface="Arial" panose="020B0604020202020204" pitchFamily="34" charset="0"/>
              </a:rPr>
              <a:t>To create a temporary table whose </a:t>
            </a:r>
            <a:r>
              <a:rPr lang="en-US" altLang="en-US" sz="1800" b="1" dirty="0">
                <a:latin typeface="Arial" panose="020B0604020202020204" pitchFamily="34" charset="0"/>
              </a:rPr>
              <a:t>structure is based on an existing table</a:t>
            </a:r>
            <a:r>
              <a:rPr lang="en-US" altLang="en-US" sz="1800" dirty="0">
                <a:latin typeface="Arial" panose="020B0604020202020204" pitchFamily="34" charset="0"/>
              </a:rPr>
              <a:t>, we use the following syntax:</a:t>
            </a:r>
          </a:p>
        </p:txBody>
      </p:sp>
    </p:spTree>
    <p:extLst>
      <p:ext uri="{BB962C8B-B14F-4D97-AF65-F5344CB8AC3E}">
        <p14:creationId xmlns:p14="http://schemas.microsoft.com/office/powerpoint/2010/main" val="1281792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022EA7-A731-1426-35F0-2C244B4988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BD2488-7937-4E08-5821-9DC55EAA2964}"/>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2</a:t>
            </a:r>
            <a:r>
              <a:rPr lang="en-US" b="1" dirty="0">
                <a:effectLst/>
                <a:latin typeface="Arial" panose="020B0604020202020204" pitchFamily="34" charset="0"/>
                <a:cs typeface="Arial" panose="020B0604020202020204" pitchFamily="34" charset="0"/>
              </a:rPr>
              <a:t>. SQL Temporary Tables / </a:t>
            </a:r>
            <a:r>
              <a:rPr lang="en-US" sz="4400" b="1" dirty="0">
                <a:solidFill>
                  <a:srgbClr val="FF33CC"/>
                </a:solidFill>
                <a:effectLst/>
                <a:latin typeface="Arial" panose="020B0604020202020204" pitchFamily="34" charset="0"/>
                <a:cs typeface="Arial" panose="020B0604020202020204" pitchFamily="34" charset="0"/>
              </a:rPr>
              <a:t>Example 1</a:t>
            </a:r>
            <a:endParaRPr lang="en-US" dirty="0">
              <a:solidFill>
                <a:srgbClr val="FF33CC"/>
              </a:solidFill>
            </a:endParaRPr>
          </a:p>
        </p:txBody>
      </p:sp>
      <p:sp>
        <p:nvSpPr>
          <p:cNvPr id="3" name="TextBox 2">
            <a:extLst>
              <a:ext uri="{FF2B5EF4-FFF2-40B4-BE49-F238E27FC236}">
                <a16:creationId xmlns:a16="http://schemas.microsoft.com/office/drawing/2014/main" id="{3695E2F8-A3F7-9D64-D202-D06EC35232CD}"/>
              </a:ext>
            </a:extLst>
          </p:cNvPr>
          <p:cNvSpPr txBox="1"/>
          <p:nvPr/>
        </p:nvSpPr>
        <p:spPr>
          <a:xfrm>
            <a:off x="838200" y="2967187"/>
            <a:ext cx="5146964" cy="2585323"/>
          </a:xfrm>
          <a:prstGeom prst="rect">
            <a:avLst/>
          </a:prstGeom>
          <a:solidFill>
            <a:srgbClr val="CCFFFF"/>
          </a:solidFill>
        </p:spPr>
        <p:txBody>
          <a:bodyPr wrap="square" rtlCol="0">
            <a:spAutoFit/>
          </a:bodyPr>
          <a:lstStyle/>
          <a:p>
            <a:r>
              <a:rPr lang="en-US" dirty="0">
                <a:solidFill>
                  <a:srgbClr val="FF33CC"/>
                </a:solidFill>
                <a:effectLst/>
                <a:latin typeface="Arial" panose="020B0604020202020204" pitchFamily="34" charset="0"/>
                <a:cs typeface="Arial" panose="020B0604020202020204" pitchFamily="34" charset="0"/>
              </a:rPr>
              <a:t>CREATE TEMPORARY TABLE </a:t>
            </a:r>
            <a:r>
              <a:rPr lang="en-US" dirty="0">
                <a:effectLst/>
                <a:latin typeface="Arial" panose="020B0604020202020204" pitchFamily="34" charset="0"/>
                <a:cs typeface="Arial" panose="020B0604020202020204" pitchFamily="34" charset="0"/>
              </a:rPr>
              <a:t>credits(</a:t>
            </a:r>
          </a:p>
          <a:p>
            <a:r>
              <a:rPr lang="en-US" dirty="0">
                <a:solidFill>
                  <a:srgbClr val="FF33CC"/>
                </a:solidFill>
                <a:effectLst/>
                <a:latin typeface="Arial" panose="020B0604020202020204" pitchFamily="34" charset="0"/>
                <a:cs typeface="Arial" panose="020B0604020202020204" pitchFamily="34" charset="0"/>
              </a:rPr>
              <a:t>     </a:t>
            </a:r>
            <a:r>
              <a:rPr lang="en-US" dirty="0">
                <a:effectLst/>
                <a:latin typeface="Arial" panose="020B0604020202020204" pitchFamily="34" charset="0"/>
                <a:cs typeface="Arial" panose="020B0604020202020204" pitchFamily="34" charset="0"/>
              </a:rPr>
              <a:t>customerNumber</a:t>
            </a:r>
            <a:r>
              <a:rPr lang="en-US" dirty="0">
                <a:solidFill>
                  <a:srgbClr val="FF33CC"/>
                </a:solidFill>
                <a:effectLst/>
                <a:latin typeface="Arial" panose="020B0604020202020204" pitchFamily="34" charset="0"/>
                <a:cs typeface="Arial" panose="020B0604020202020204" pitchFamily="34" charset="0"/>
              </a:rPr>
              <a:t> INT </a:t>
            </a:r>
            <a:r>
              <a:rPr lang="en-US" dirty="0">
                <a:solidFill>
                  <a:schemeClr val="accent2"/>
                </a:solidFill>
                <a:effectLst/>
                <a:latin typeface="Arial" panose="020B0604020202020204" pitchFamily="34" charset="0"/>
                <a:cs typeface="Arial" panose="020B0604020202020204" pitchFamily="34" charset="0"/>
              </a:rPr>
              <a:t>PRIMARY KEY</a:t>
            </a:r>
            <a:r>
              <a:rPr lang="en-US" dirty="0">
                <a:effectLst/>
                <a:latin typeface="Arial" panose="020B0604020202020204" pitchFamily="34" charset="0"/>
                <a:cs typeface="Arial" panose="020B0604020202020204" pitchFamily="34" charset="0"/>
              </a:rPr>
              <a:t>,</a:t>
            </a:r>
            <a:r>
              <a:rPr lang="en-US" dirty="0">
                <a:solidFill>
                  <a:srgbClr val="FF33CC"/>
                </a:solidFill>
                <a:effectLst/>
                <a:latin typeface="Arial" panose="020B0604020202020204" pitchFamily="34" charset="0"/>
                <a:cs typeface="Arial" panose="020B0604020202020204" pitchFamily="34" charset="0"/>
              </a:rPr>
              <a:t> </a:t>
            </a:r>
          </a:p>
          <a:p>
            <a:r>
              <a:rPr lang="en-US" dirty="0">
                <a:solidFill>
                  <a:srgbClr val="FF33CC"/>
                </a:solidFill>
                <a:effectLst/>
                <a:latin typeface="Arial" panose="020B0604020202020204" pitchFamily="34" charset="0"/>
                <a:cs typeface="Arial" panose="020B0604020202020204" pitchFamily="34" charset="0"/>
              </a:rPr>
              <a:t>     </a:t>
            </a:r>
            <a:r>
              <a:rPr lang="en-US" dirty="0">
                <a:effectLst/>
                <a:latin typeface="Arial" panose="020B0604020202020204" pitchFamily="34" charset="0"/>
                <a:cs typeface="Arial" panose="020B0604020202020204" pitchFamily="34" charset="0"/>
              </a:rPr>
              <a:t>creditLimit</a:t>
            </a:r>
            <a:r>
              <a:rPr lang="en-US" dirty="0">
                <a:solidFill>
                  <a:srgbClr val="FF33CC"/>
                </a:solidFill>
                <a:effectLst/>
                <a:latin typeface="Arial" panose="020B0604020202020204" pitchFamily="34" charset="0"/>
                <a:cs typeface="Arial" panose="020B0604020202020204" pitchFamily="34" charset="0"/>
              </a:rPr>
              <a:t> DEC(10, 2)</a:t>
            </a:r>
          </a:p>
          <a:p>
            <a:r>
              <a:rPr lang="en-US" dirty="0">
                <a:effectLst/>
                <a:latin typeface="Arial" panose="020B0604020202020204" pitchFamily="34" charset="0"/>
                <a:cs typeface="Arial" panose="020B0604020202020204" pitchFamily="34" charset="0"/>
              </a:rPr>
              <a:t>) ;</a:t>
            </a:r>
          </a:p>
          <a:p>
            <a:endParaRPr lang="en-US" dirty="0">
              <a:latin typeface="Arial" panose="020B0604020202020204" pitchFamily="34" charset="0"/>
              <a:cs typeface="Arial" panose="020B0604020202020204" pitchFamily="34" charset="0"/>
            </a:endParaRPr>
          </a:p>
          <a:p>
            <a:endParaRPr lang="en-US" dirty="0">
              <a:effectLst/>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effectLst/>
              <a:latin typeface="Arial" panose="020B0604020202020204" pitchFamily="34" charset="0"/>
              <a:cs typeface="Arial" panose="020B0604020202020204" pitchFamily="34" charset="0"/>
            </a:endParaRPr>
          </a:p>
          <a:p>
            <a:endParaRPr lang="en-US" dirty="0">
              <a:effectLst/>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54DAD70F-B969-DB20-34E7-F38B2D018E00}"/>
              </a:ext>
            </a:extLst>
          </p:cNvPr>
          <p:cNvSpPr txBox="1"/>
          <p:nvPr/>
        </p:nvSpPr>
        <p:spPr>
          <a:xfrm>
            <a:off x="6262252" y="2967187"/>
            <a:ext cx="5146964" cy="2585323"/>
          </a:xfrm>
          <a:prstGeom prst="rect">
            <a:avLst/>
          </a:prstGeom>
          <a:solidFill>
            <a:srgbClr val="CCFFFF"/>
          </a:solidFill>
        </p:spPr>
        <p:txBody>
          <a:bodyPr wrap="square" rtlCol="0">
            <a:spAutoFit/>
          </a:bodyPr>
          <a:lstStyle/>
          <a:p>
            <a:r>
              <a:rPr lang="en-US" dirty="0">
                <a:solidFill>
                  <a:srgbClr val="FF33CC"/>
                </a:solidFill>
                <a:effectLst/>
                <a:latin typeface="Arial" panose="020B0604020202020204" pitchFamily="34" charset="0"/>
                <a:cs typeface="Arial" panose="020B0604020202020204" pitchFamily="34" charset="0"/>
              </a:rPr>
              <a:t>INSERT INTO </a:t>
            </a:r>
            <a:r>
              <a:rPr lang="en-US" dirty="0">
                <a:effectLst/>
                <a:latin typeface="Arial" panose="020B0604020202020204" pitchFamily="34" charset="0"/>
                <a:cs typeface="Arial" panose="020B0604020202020204" pitchFamily="34" charset="0"/>
              </a:rPr>
              <a:t>credits(customerNumber,</a:t>
            </a:r>
          </a:p>
          <a:p>
            <a:r>
              <a:rPr lang="en-US" dirty="0">
                <a:latin typeface="Arial" panose="020B0604020202020204" pitchFamily="34" charset="0"/>
                <a:cs typeface="Arial" panose="020B0604020202020204" pitchFamily="34" charset="0"/>
              </a:rPr>
              <a:t>    </a:t>
            </a:r>
            <a:r>
              <a:rPr lang="en-US" dirty="0">
                <a:effectLst/>
                <a:latin typeface="Arial" panose="020B0604020202020204" pitchFamily="34" charset="0"/>
                <a:cs typeface="Arial" panose="020B0604020202020204" pitchFamily="34" charset="0"/>
              </a:rPr>
              <a:t>creditLimit)</a:t>
            </a:r>
          </a:p>
          <a:p>
            <a:r>
              <a:rPr lang="en-US" dirty="0">
                <a:solidFill>
                  <a:srgbClr val="FF33CC"/>
                </a:solidFill>
                <a:effectLst/>
                <a:latin typeface="Arial" panose="020B0604020202020204" pitchFamily="34" charset="0"/>
                <a:cs typeface="Arial" panose="020B0604020202020204" pitchFamily="34" charset="0"/>
              </a:rPr>
              <a:t>SELECT </a:t>
            </a:r>
          </a:p>
          <a:p>
            <a:r>
              <a:rPr lang="en-US" dirty="0">
                <a:effectLst/>
                <a:latin typeface="Arial" panose="020B0604020202020204" pitchFamily="34" charset="0"/>
                <a:cs typeface="Arial" panose="020B0604020202020204" pitchFamily="34" charset="0"/>
              </a:rPr>
              <a:t>    customerNumber, </a:t>
            </a:r>
          </a:p>
          <a:p>
            <a:r>
              <a:rPr lang="en-US" dirty="0">
                <a:effectLst/>
                <a:latin typeface="Arial" panose="020B0604020202020204" pitchFamily="34" charset="0"/>
                <a:cs typeface="Arial" panose="020B0604020202020204" pitchFamily="34" charset="0"/>
              </a:rPr>
              <a:t>    creditLimit </a:t>
            </a:r>
          </a:p>
          <a:p>
            <a:r>
              <a:rPr lang="en-US" dirty="0">
                <a:solidFill>
                  <a:srgbClr val="FF33CC"/>
                </a:solidFill>
                <a:effectLst/>
                <a:latin typeface="Arial" panose="020B0604020202020204" pitchFamily="34" charset="0"/>
                <a:cs typeface="Arial" panose="020B0604020202020204" pitchFamily="34" charset="0"/>
              </a:rPr>
              <a:t>FROM </a:t>
            </a:r>
          </a:p>
          <a:p>
            <a:r>
              <a:rPr lang="en-US" dirty="0">
                <a:solidFill>
                  <a:srgbClr val="FF33CC"/>
                </a:solidFill>
                <a:effectLst/>
                <a:latin typeface="Arial" panose="020B0604020202020204" pitchFamily="34" charset="0"/>
                <a:cs typeface="Arial" panose="020B0604020202020204" pitchFamily="34" charset="0"/>
              </a:rPr>
              <a:t>    </a:t>
            </a:r>
            <a:r>
              <a:rPr lang="en-US" dirty="0">
                <a:effectLst/>
                <a:latin typeface="Arial" panose="020B0604020202020204" pitchFamily="34" charset="0"/>
                <a:cs typeface="Arial" panose="020B0604020202020204" pitchFamily="34" charset="0"/>
              </a:rPr>
              <a:t>customers </a:t>
            </a:r>
          </a:p>
          <a:p>
            <a:r>
              <a:rPr lang="en-US" dirty="0">
                <a:solidFill>
                  <a:srgbClr val="FF33CC"/>
                </a:solidFill>
                <a:effectLst/>
                <a:latin typeface="Arial" panose="020B0604020202020204" pitchFamily="34" charset="0"/>
                <a:cs typeface="Arial" panose="020B0604020202020204" pitchFamily="34" charset="0"/>
              </a:rPr>
              <a:t>WHERE </a:t>
            </a:r>
          </a:p>
          <a:p>
            <a:r>
              <a:rPr lang="en-US" dirty="0">
                <a:solidFill>
                  <a:srgbClr val="FF33CC"/>
                </a:solidFill>
                <a:effectLst/>
                <a:latin typeface="Arial" panose="020B0604020202020204" pitchFamily="34" charset="0"/>
                <a:cs typeface="Arial" panose="020B0604020202020204" pitchFamily="34" charset="0"/>
              </a:rPr>
              <a:t>    </a:t>
            </a:r>
            <a:r>
              <a:rPr lang="en-US" dirty="0">
                <a:effectLst/>
                <a:latin typeface="Arial" panose="020B0604020202020204" pitchFamily="34" charset="0"/>
                <a:cs typeface="Arial" panose="020B0604020202020204" pitchFamily="34" charset="0"/>
              </a:rPr>
              <a:t>creditLimit &gt; 0 ;</a:t>
            </a:r>
            <a:endParaRPr lang="en-US" dirty="0">
              <a:latin typeface="Arial" panose="020B0604020202020204" pitchFamily="34" charset="0"/>
              <a:cs typeface="Arial" panose="020B0604020202020204" pitchFamily="34" charset="0"/>
            </a:endParaRPr>
          </a:p>
        </p:txBody>
      </p:sp>
      <p:sp>
        <p:nvSpPr>
          <p:cNvPr id="7" name="Rectangle 1">
            <a:extLst>
              <a:ext uri="{FF2B5EF4-FFF2-40B4-BE49-F238E27FC236}">
                <a16:creationId xmlns:a16="http://schemas.microsoft.com/office/drawing/2014/main" id="{FF25D0BE-C023-3A66-5902-ED399A344090}"/>
              </a:ext>
            </a:extLst>
          </p:cNvPr>
          <p:cNvSpPr txBox="1">
            <a:spLocks noChangeArrowheads="1"/>
          </p:cNvSpPr>
          <p:nvPr/>
        </p:nvSpPr>
        <p:spPr bwMode="auto">
          <a:xfrm>
            <a:off x="6262252" y="1840040"/>
            <a:ext cx="514696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sz="1800" b="1" u="sng" dirty="0">
                <a:solidFill>
                  <a:srgbClr val="FF33CC"/>
                </a:solidFill>
                <a:latin typeface="Arial" panose="020B0604020202020204" pitchFamily="34" charset="0"/>
              </a:rPr>
              <a:t>STEP 2 </a:t>
            </a:r>
            <a:r>
              <a:rPr lang="en-US" altLang="en-US" sz="1800" dirty="0">
                <a:latin typeface="Arial" panose="020B0604020202020204" pitchFamily="34" charset="0"/>
              </a:rPr>
              <a:t>:</a:t>
            </a:r>
            <a:r>
              <a:rPr lang="en-US" altLang="en-US" sz="1800" b="1" dirty="0">
                <a:solidFill>
                  <a:srgbClr val="FF33CC"/>
                </a:solidFill>
                <a:latin typeface="Arial" panose="020B0604020202020204" pitchFamily="34" charset="0"/>
              </a:rPr>
              <a:t> </a:t>
            </a:r>
            <a:r>
              <a:rPr lang="en-US" altLang="en-US" sz="1800" dirty="0">
                <a:latin typeface="Arial" panose="020B0604020202020204" pitchFamily="34" charset="0"/>
              </a:rPr>
              <a:t>Then, insert rows from the customers table into the temporary table credits:</a:t>
            </a:r>
          </a:p>
        </p:txBody>
      </p:sp>
      <p:sp>
        <p:nvSpPr>
          <p:cNvPr id="9" name="Rectangle 1">
            <a:extLst>
              <a:ext uri="{FF2B5EF4-FFF2-40B4-BE49-F238E27FC236}">
                <a16:creationId xmlns:a16="http://schemas.microsoft.com/office/drawing/2014/main" id="{838F09BE-090E-900D-6972-9B1D15C5B848}"/>
              </a:ext>
            </a:extLst>
          </p:cNvPr>
          <p:cNvSpPr txBox="1">
            <a:spLocks noChangeArrowheads="1"/>
          </p:cNvSpPr>
          <p:nvPr/>
        </p:nvSpPr>
        <p:spPr bwMode="auto">
          <a:xfrm>
            <a:off x="782784" y="1840040"/>
            <a:ext cx="514696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sz="1800" b="1" u="sng" dirty="0">
                <a:solidFill>
                  <a:srgbClr val="FF33CC"/>
                </a:solidFill>
                <a:latin typeface="Arial" panose="020B0604020202020204" pitchFamily="34" charset="0"/>
              </a:rPr>
              <a:t>STEP 1 </a:t>
            </a:r>
            <a:r>
              <a:rPr lang="en-US" altLang="en-US" sz="1800" dirty="0">
                <a:latin typeface="Arial" panose="020B0604020202020204" pitchFamily="34" charset="0"/>
              </a:rPr>
              <a:t>:</a:t>
            </a:r>
            <a:r>
              <a:rPr lang="en-US" altLang="en-US" sz="1800" b="1" dirty="0">
                <a:solidFill>
                  <a:srgbClr val="FF33CC"/>
                </a:solidFill>
                <a:latin typeface="Arial" panose="020B0604020202020204" pitchFamily="34" charset="0"/>
              </a:rPr>
              <a:t> </a:t>
            </a:r>
            <a:r>
              <a:rPr lang="en-US" altLang="en-US" sz="1800" dirty="0">
                <a:latin typeface="Arial" panose="020B0604020202020204" pitchFamily="34" charset="0"/>
              </a:rPr>
              <a:t>First, create a new temporary table called credits that stores customers’ credits:</a:t>
            </a:r>
          </a:p>
        </p:txBody>
      </p:sp>
    </p:spTree>
    <p:extLst>
      <p:ext uri="{BB962C8B-B14F-4D97-AF65-F5344CB8AC3E}">
        <p14:creationId xmlns:p14="http://schemas.microsoft.com/office/powerpoint/2010/main" val="806491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310146-5B43-FCCB-6562-CE4BF07133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7C4FA0-4117-D9AB-C96D-489402817724}"/>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2</a:t>
            </a:r>
            <a:r>
              <a:rPr lang="en-US" b="1" dirty="0">
                <a:effectLst/>
                <a:latin typeface="Arial" panose="020B0604020202020204" pitchFamily="34" charset="0"/>
                <a:cs typeface="Arial" panose="020B0604020202020204" pitchFamily="34" charset="0"/>
              </a:rPr>
              <a:t>. SQL Temporary Tables / </a:t>
            </a:r>
            <a:r>
              <a:rPr lang="en-US" sz="4400" b="1" dirty="0">
                <a:solidFill>
                  <a:srgbClr val="FF33CC"/>
                </a:solidFill>
                <a:effectLst/>
                <a:latin typeface="Arial" panose="020B0604020202020204" pitchFamily="34" charset="0"/>
                <a:cs typeface="Arial" panose="020B0604020202020204" pitchFamily="34" charset="0"/>
              </a:rPr>
              <a:t>Example 1</a:t>
            </a:r>
            <a:endParaRPr lang="en-US" dirty="0">
              <a:solidFill>
                <a:srgbClr val="FF33CC"/>
              </a:solidFill>
            </a:endParaRPr>
          </a:p>
        </p:txBody>
      </p:sp>
      <p:sp>
        <p:nvSpPr>
          <p:cNvPr id="9" name="Rectangle 1">
            <a:extLst>
              <a:ext uri="{FF2B5EF4-FFF2-40B4-BE49-F238E27FC236}">
                <a16:creationId xmlns:a16="http://schemas.microsoft.com/office/drawing/2014/main" id="{74AB3D80-DA85-2DAF-5D2B-C702D1F369A4}"/>
              </a:ext>
            </a:extLst>
          </p:cNvPr>
          <p:cNvSpPr txBox="1">
            <a:spLocks noChangeArrowheads="1"/>
          </p:cNvSpPr>
          <p:nvPr/>
        </p:nvSpPr>
        <p:spPr bwMode="auto">
          <a:xfrm>
            <a:off x="838200" y="2717770"/>
            <a:ext cx="10571016" cy="2308324"/>
          </a:xfrm>
          <a:prstGeom prst="rect">
            <a:avLst/>
          </a:prstGeom>
          <a:solidFill>
            <a:srgbClr val="CCFFFF"/>
          </a:solidFill>
          <a:ln>
            <a:noFill/>
          </a:ln>
          <a:effec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sz="1800" b="1" u="sng" dirty="0">
                <a:solidFill>
                  <a:srgbClr val="FF33CC"/>
                </a:solidFill>
                <a:latin typeface="Arial" panose="020B0604020202020204" pitchFamily="34" charset="0"/>
              </a:rPr>
              <a:t>STEP 1 </a:t>
            </a:r>
            <a:r>
              <a:rPr lang="en-US" altLang="en-US" sz="1800" dirty="0">
                <a:latin typeface="Arial" panose="020B0604020202020204" pitchFamily="34" charset="0"/>
              </a:rPr>
              <a:t>:</a:t>
            </a:r>
            <a:r>
              <a:rPr lang="en-US" altLang="en-US" sz="1800" b="1" dirty="0">
                <a:solidFill>
                  <a:srgbClr val="FF33CC"/>
                </a:solidFill>
                <a:latin typeface="Arial" panose="020B0604020202020204" pitchFamily="34" charset="0"/>
              </a:rPr>
              <a:t> </a:t>
            </a:r>
            <a:r>
              <a:rPr lang="en-US" altLang="en-US" sz="1800" dirty="0">
                <a:latin typeface="Arial" panose="020B0604020202020204" pitchFamily="34" charset="0"/>
              </a:rPr>
              <a:t>First, write simple query with select statement to prove existence of temporary ‘credits’ table</a:t>
            </a:r>
          </a:p>
          <a:p>
            <a:pPr marL="0" indent="0" eaLnBrk="0" fontAlgn="base" hangingPunct="0">
              <a:lnSpc>
                <a:spcPct val="100000"/>
              </a:lnSpc>
              <a:spcBef>
                <a:spcPct val="0"/>
              </a:spcBef>
              <a:spcAft>
                <a:spcPct val="0"/>
              </a:spcAft>
              <a:buFontTx/>
              <a:buNone/>
            </a:pPr>
            <a:endParaRPr lang="en-US" altLang="en-US" sz="1800" dirty="0">
              <a:latin typeface="Arial" panose="020B0604020202020204" pitchFamily="34" charset="0"/>
            </a:endParaRPr>
          </a:p>
          <a:p>
            <a:pPr marL="0" indent="0" eaLnBrk="0" fontAlgn="base" hangingPunct="0">
              <a:lnSpc>
                <a:spcPct val="100000"/>
              </a:lnSpc>
              <a:spcBef>
                <a:spcPct val="0"/>
              </a:spcBef>
              <a:spcAft>
                <a:spcPct val="0"/>
              </a:spcAft>
              <a:buNone/>
            </a:pPr>
            <a:r>
              <a:rPr lang="en-US" altLang="en-US" sz="1800" b="1" u="sng" dirty="0">
                <a:solidFill>
                  <a:srgbClr val="FF33CC"/>
                </a:solidFill>
                <a:latin typeface="Arial" panose="020B0604020202020204" pitchFamily="34" charset="0"/>
              </a:rPr>
              <a:t>STEP 2 </a:t>
            </a:r>
            <a:r>
              <a:rPr lang="en-US" altLang="en-US" sz="1800" dirty="0">
                <a:latin typeface="Arial" panose="020B0604020202020204" pitchFamily="34" charset="0"/>
              </a:rPr>
              <a:t>:</a:t>
            </a:r>
            <a:r>
              <a:rPr lang="en-US" altLang="en-US" sz="1800" b="1" dirty="0">
                <a:solidFill>
                  <a:srgbClr val="FF33CC"/>
                </a:solidFill>
                <a:latin typeface="Arial" panose="020B0604020202020204" pitchFamily="34" charset="0"/>
              </a:rPr>
              <a:t> </a:t>
            </a:r>
            <a:r>
              <a:rPr lang="en-US" altLang="en-US" sz="1800" dirty="0">
                <a:latin typeface="Arial" panose="020B0604020202020204" pitchFamily="34" charset="0"/>
              </a:rPr>
              <a:t>Second, switch to different database, then come back to current database (</a:t>
            </a:r>
            <a:r>
              <a:rPr lang="en-US" altLang="en-US" sz="1800" dirty="0" err="1">
                <a:latin typeface="Arial" panose="020B0604020202020204" pitchFamily="34" charset="0"/>
              </a:rPr>
              <a:t>classicmodels</a:t>
            </a:r>
            <a:r>
              <a:rPr lang="en-US" altLang="en-US" sz="1800" dirty="0">
                <a:latin typeface="Arial" panose="020B0604020202020204" pitchFamily="34" charset="0"/>
              </a:rPr>
              <a:t>) and again test existence of ‘credits’ table</a:t>
            </a:r>
          </a:p>
          <a:p>
            <a:pPr marL="0" indent="0" eaLnBrk="0" fontAlgn="base" hangingPunct="0">
              <a:lnSpc>
                <a:spcPct val="100000"/>
              </a:lnSpc>
              <a:spcBef>
                <a:spcPct val="0"/>
              </a:spcBef>
              <a:spcAft>
                <a:spcPct val="0"/>
              </a:spcAft>
              <a:buNone/>
            </a:pPr>
            <a:endParaRPr lang="en-US" altLang="en-US" sz="1800" dirty="0">
              <a:latin typeface="Arial" panose="020B0604020202020204" pitchFamily="34" charset="0"/>
            </a:endParaRPr>
          </a:p>
          <a:p>
            <a:pPr marL="0" indent="0" eaLnBrk="0" fontAlgn="base" hangingPunct="0">
              <a:lnSpc>
                <a:spcPct val="100000"/>
              </a:lnSpc>
              <a:spcBef>
                <a:spcPct val="0"/>
              </a:spcBef>
              <a:spcAft>
                <a:spcPct val="0"/>
              </a:spcAft>
              <a:buNone/>
            </a:pPr>
            <a:r>
              <a:rPr lang="en-US" altLang="en-US" sz="1800" b="1" u="sng" dirty="0">
                <a:solidFill>
                  <a:srgbClr val="FF33CC"/>
                </a:solidFill>
                <a:latin typeface="Arial" panose="020B0604020202020204" pitchFamily="34" charset="0"/>
              </a:rPr>
              <a:t>STEP 3 </a:t>
            </a:r>
            <a:r>
              <a:rPr lang="en-US" altLang="en-US" sz="1800" dirty="0">
                <a:latin typeface="Arial" panose="020B0604020202020204" pitchFamily="34" charset="0"/>
              </a:rPr>
              <a:t>:</a:t>
            </a:r>
            <a:r>
              <a:rPr lang="en-US" altLang="en-US" sz="1800" b="1" dirty="0">
                <a:solidFill>
                  <a:srgbClr val="FF33CC"/>
                </a:solidFill>
                <a:latin typeface="Arial" panose="020B0604020202020204" pitchFamily="34" charset="0"/>
              </a:rPr>
              <a:t> </a:t>
            </a:r>
            <a:r>
              <a:rPr lang="en-US" altLang="en-US" sz="1800" dirty="0">
                <a:latin typeface="Arial" panose="020B0604020202020204" pitchFamily="34" charset="0"/>
              </a:rPr>
              <a:t>At the end, quit current session and reconnect to database again to test existence of ‘credits’ temporary table</a:t>
            </a:r>
          </a:p>
          <a:p>
            <a:pPr marL="0" indent="0" eaLnBrk="0" fontAlgn="base" hangingPunct="0">
              <a:lnSpc>
                <a:spcPct val="100000"/>
              </a:lnSpc>
              <a:spcBef>
                <a:spcPct val="0"/>
              </a:spcBef>
              <a:spcAft>
                <a:spcPct val="0"/>
              </a:spcAft>
              <a:buNone/>
            </a:pPr>
            <a:endParaRPr lang="en-US" altLang="en-US" sz="1800" dirty="0">
              <a:latin typeface="Arial" panose="020B0604020202020204" pitchFamily="34" charset="0"/>
            </a:endParaRPr>
          </a:p>
        </p:txBody>
      </p:sp>
      <p:sp>
        <p:nvSpPr>
          <p:cNvPr id="4" name="Rectangle 1">
            <a:extLst>
              <a:ext uri="{FF2B5EF4-FFF2-40B4-BE49-F238E27FC236}">
                <a16:creationId xmlns:a16="http://schemas.microsoft.com/office/drawing/2014/main" id="{31D851C2-BB95-FB00-086F-F2BAA3A9223F}"/>
              </a:ext>
            </a:extLst>
          </p:cNvPr>
          <p:cNvSpPr txBox="1">
            <a:spLocks noChangeArrowheads="1"/>
          </p:cNvSpPr>
          <p:nvPr/>
        </p:nvSpPr>
        <p:spPr bwMode="auto">
          <a:xfrm>
            <a:off x="782784" y="1964364"/>
            <a:ext cx="10515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sz="1800" b="1" dirty="0">
                <a:latin typeface="Arial" panose="020B0604020202020204" pitchFamily="34" charset="0"/>
              </a:rPr>
              <a:t>TESTING TEMPORARY TABLE </a:t>
            </a:r>
            <a:r>
              <a:rPr lang="en-US" altLang="en-US" sz="1800" b="1" dirty="0">
                <a:solidFill>
                  <a:srgbClr val="FF33CC"/>
                </a:solidFill>
                <a:latin typeface="Arial" panose="020B0604020202020204" pitchFamily="34" charset="0"/>
              </a:rPr>
              <a:t>: CREDITS</a:t>
            </a:r>
            <a:endParaRPr lang="en-US" altLang="en-US" sz="1800" dirty="0">
              <a:latin typeface="Arial" panose="020B0604020202020204" pitchFamily="34" charset="0"/>
            </a:endParaRPr>
          </a:p>
        </p:txBody>
      </p:sp>
    </p:spTree>
    <p:extLst>
      <p:ext uri="{BB962C8B-B14F-4D97-AF65-F5344CB8AC3E}">
        <p14:creationId xmlns:p14="http://schemas.microsoft.com/office/powerpoint/2010/main" val="33444474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E720F9-0E10-F99E-7CDF-280F289DC0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7A1445-13D5-1EB4-26E3-D448486F0122}"/>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2</a:t>
            </a:r>
            <a:r>
              <a:rPr lang="en-US" b="1" dirty="0">
                <a:effectLst/>
                <a:latin typeface="Arial" panose="020B0604020202020204" pitchFamily="34" charset="0"/>
                <a:cs typeface="Arial" panose="020B0604020202020204" pitchFamily="34" charset="0"/>
              </a:rPr>
              <a:t>. SQL Temporary Tables / </a:t>
            </a:r>
            <a:r>
              <a:rPr lang="en-US" sz="4400" b="1" dirty="0">
                <a:solidFill>
                  <a:srgbClr val="FF33CC"/>
                </a:solidFill>
                <a:effectLst/>
                <a:latin typeface="Arial" panose="020B0604020202020204" pitchFamily="34" charset="0"/>
                <a:cs typeface="Arial" panose="020B0604020202020204" pitchFamily="34" charset="0"/>
              </a:rPr>
              <a:t>Example </a:t>
            </a:r>
            <a:r>
              <a:rPr lang="en-US" b="1" dirty="0">
                <a:solidFill>
                  <a:srgbClr val="FF33CC"/>
                </a:solidFill>
                <a:latin typeface="Arial" panose="020B0604020202020204" pitchFamily="34" charset="0"/>
                <a:cs typeface="Arial" panose="020B0604020202020204" pitchFamily="34" charset="0"/>
              </a:rPr>
              <a:t>2</a:t>
            </a:r>
            <a:endParaRPr lang="en-US" dirty="0">
              <a:solidFill>
                <a:srgbClr val="FF33CC"/>
              </a:solidFill>
            </a:endParaRPr>
          </a:p>
        </p:txBody>
      </p:sp>
      <p:sp>
        <p:nvSpPr>
          <p:cNvPr id="3" name="TextBox 2">
            <a:extLst>
              <a:ext uri="{FF2B5EF4-FFF2-40B4-BE49-F238E27FC236}">
                <a16:creationId xmlns:a16="http://schemas.microsoft.com/office/drawing/2014/main" id="{D401ADDB-99F0-09D7-F69B-1DCBB1A28A03}"/>
              </a:ext>
            </a:extLst>
          </p:cNvPr>
          <p:cNvSpPr txBox="1"/>
          <p:nvPr/>
        </p:nvSpPr>
        <p:spPr>
          <a:xfrm>
            <a:off x="838200" y="2967187"/>
            <a:ext cx="5146964" cy="3115725"/>
          </a:xfrm>
          <a:prstGeom prst="rect">
            <a:avLst/>
          </a:prstGeom>
          <a:solidFill>
            <a:srgbClr val="CCFFFF"/>
          </a:solidFill>
        </p:spPr>
        <p:txBody>
          <a:bodyPr wrap="square" rtlCol="0">
            <a:spAutoFit/>
          </a:bodyPr>
          <a:lstStyle/>
          <a:p>
            <a:pPr>
              <a:lnSpc>
                <a:spcPct val="110000"/>
              </a:lnSpc>
            </a:pPr>
            <a:r>
              <a:rPr lang="en-US" dirty="0">
                <a:solidFill>
                  <a:srgbClr val="FF33CC"/>
                </a:solidFill>
                <a:effectLst/>
                <a:latin typeface="Arial" panose="020B0604020202020204" pitchFamily="34" charset="0"/>
                <a:cs typeface="Arial" panose="020B0604020202020204" pitchFamily="34" charset="0"/>
              </a:rPr>
              <a:t>CREATE TEMPORARY TABLE  </a:t>
            </a:r>
            <a:r>
              <a:rPr lang="en-US" dirty="0">
                <a:effectLst/>
                <a:latin typeface="Arial" panose="020B0604020202020204" pitchFamily="34" charset="0"/>
                <a:cs typeface="Arial" panose="020B0604020202020204" pitchFamily="34" charset="0"/>
              </a:rPr>
              <a:t>top_customers</a:t>
            </a:r>
          </a:p>
          <a:p>
            <a:pPr>
              <a:lnSpc>
                <a:spcPct val="110000"/>
              </a:lnSpc>
            </a:pPr>
            <a:r>
              <a:rPr lang="en-US" dirty="0">
                <a:solidFill>
                  <a:srgbClr val="FF33CC"/>
                </a:solidFill>
                <a:effectLst/>
                <a:latin typeface="Arial" panose="020B0604020202020204" pitchFamily="34" charset="0"/>
                <a:cs typeface="Arial" panose="020B0604020202020204" pitchFamily="34" charset="0"/>
              </a:rPr>
              <a:t>SELECT </a:t>
            </a:r>
            <a:r>
              <a:rPr lang="en-US" dirty="0">
                <a:effectLst/>
                <a:latin typeface="Arial" panose="020B0604020202020204" pitchFamily="34" charset="0"/>
                <a:cs typeface="Arial" panose="020B0604020202020204" pitchFamily="34" charset="0"/>
              </a:rPr>
              <a:t>p.customerNumber, </a:t>
            </a:r>
          </a:p>
          <a:p>
            <a:pPr>
              <a:lnSpc>
                <a:spcPct val="110000"/>
              </a:lnSpc>
            </a:pPr>
            <a:r>
              <a:rPr lang="en-US" dirty="0">
                <a:effectLst/>
                <a:latin typeface="Arial" panose="020B0604020202020204" pitchFamily="34" charset="0"/>
                <a:cs typeface="Arial" panose="020B0604020202020204" pitchFamily="34" charset="0"/>
              </a:rPr>
              <a:t>       	 c.customerName, </a:t>
            </a:r>
          </a:p>
          <a:p>
            <a:pPr>
              <a:lnSpc>
                <a:spcPct val="110000"/>
              </a:lnSpc>
            </a:pPr>
            <a:r>
              <a:rPr lang="en-US" dirty="0">
                <a:solidFill>
                  <a:srgbClr val="FF33CC"/>
                </a:solidFill>
                <a:effectLst/>
                <a:latin typeface="Arial" panose="020B0604020202020204" pitchFamily="34" charset="0"/>
                <a:cs typeface="Arial" panose="020B0604020202020204" pitchFamily="34" charset="0"/>
              </a:rPr>
              <a:t>       	 ROUND </a:t>
            </a:r>
            <a:r>
              <a:rPr lang="en-US" dirty="0">
                <a:effectLst/>
                <a:latin typeface="Arial" panose="020B0604020202020204" pitchFamily="34" charset="0"/>
                <a:cs typeface="Arial" panose="020B0604020202020204" pitchFamily="34" charset="0"/>
              </a:rPr>
              <a:t>( </a:t>
            </a:r>
            <a:r>
              <a:rPr lang="en-US" dirty="0">
                <a:solidFill>
                  <a:srgbClr val="FF33CC"/>
                </a:solidFill>
                <a:effectLst/>
                <a:latin typeface="Arial" panose="020B0604020202020204" pitchFamily="34" charset="0"/>
                <a:cs typeface="Arial" panose="020B0604020202020204" pitchFamily="34" charset="0"/>
              </a:rPr>
              <a:t>SUM</a:t>
            </a:r>
            <a:r>
              <a:rPr lang="en-US" dirty="0">
                <a:effectLst/>
                <a:latin typeface="Arial" panose="020B0604020202020204" pitchFamily="34" charset="0"/>
                <a:cs typeface="Arial" panose="020B0604020202020204" pitchFamily="34" charset="0"/>
              </a:rPr>
              <a:t>(p.amount), </a:t>
            </a:r>
            <a:r>
              <a:rPr lang="en-US" dirty="0">
                <a:solidFill>
                  <a:srgbClr val="FF33CC"/>
                </a:solidFill>
                <a:effectLst/>
                <a:latin typeface="Arial" panose="020B0604020202020204" pitchFamily="34" charset="0"/>
                <a:cs typeface="Arial" panose="020B0604020202020204" pitchFamily="34" charset="0"/>
              </a:rPr>
              <a:t>2</a:t>
            </a:r>
            <a:r>
              <a:rPr lang="en-US" dirty="0">
                <a:effectLst/>
                <a:latin typeface="Arial" panose="020B0604020202020204" pitchFamily="34" charset="0"/>
                <a:cs typeface="Arial" panose="020B0604020202020204" pitchFamily="34" charset="0"/>
              </a:rPr>
              <a:t>) sales</a:t>
            </a:r>
          </a:p>
          <a:p>
            <a:pPr>
              <a:lnSpc>
                <a:spcPct val="110000"/>
              </a:lnSpc>
            </a:pPr>
            <a:r>
              <a:rPr lang="en-US" dirty="0">
                <a:solidFill>
                  <a:srgbClr val="FF33CC"/>
                </a:solidFill>
                <a:effectLst/>
                <a:latin typeface="Arial" panose="020B0604020202020204" pitchFamily="34" charset="0"/>
                <a:cs typeface="Arial" panose="020B0604020202020204" pitchFamily="34" charset="0"/>
              </a:rPr>
              <a:t>FROM </a:t>
            </a:r>
            <a:r>
              <a:rPr lang="en-US" dirty="0">
                <a:effectLst/>
                <a:latin typeface="Arial" panose="020B0604020202020204" pitchFamily="34" charset="0"/>
                <a:cs typeface="Arial" panose="020B0604020202020204" pitchFamily="34" charset="0"/>
              </a:rPr>
              <a:t>payments p</a:t>
            </a:r>
          </a:p>
          <a:p>
            <a:pPr>
              <a:lnSpc>
                <a:spcPct val="110000"/>
              </a:lnSpc>
            </a:pPr>
            <a:r>
              <a:rPr lang="en-US" dirty="0">
                <a:solidFill>
                  <a:srgbClr val="FF33CC"/>
                </a:solidFill>
                <a:effectLst/>
                <a:latin typeface="Arial" panose="020B0604020202020204" pitchFamily="34" charset="0"/>
                <a:cs typeface="Arial" panose="020B0604020202020204" pitchFamily="34" charset="0"/>
              </a:rPr>
              <a:t>INNER JOIN </a:t>
            </a:r>
            <a:r>
              <a:rPr lang="en-US" dirty="0">
                <a:effectLst/>
                <a:latin typeface="Arial" panose="020B0604020202020204" pitchFamily="34" charset="0"/>
                <a:cs typeface="Arial" panose="020B0604020202020204" pitchFamily="34" charset="0"/>
              </a:rPr>
              <a:t>customers c</a:t>
            </a:r>
            <a:r>
              <a:rPr lang="en-US" dirty="0">
                <a:solidFill>
                  <a:srgbClr val="FF33CC"/>
                </a:solidFill>
                <a:effectLst/>
                <a:latin typeface="Arial" panose="020B0604020202020204" pitchFamily="34" charset="0"/>
                <a:cs typeface="Arial" panose="020B0604020202020204" pitchFamily="34" charset="0"/>
              </a:rPr>
              <a:t> ON </a:t>
            </a:r>
            <a:r>
              <a:rPr lang="en-US" dirty="0">
                <a:effectLst/>
                <a:latin typeface="Arial" panose="020B0604020202020204" pitchFamily="34" charset="0"/>
                <a:cs typeface="Arial" panose="020B0604020202020204" pitchFamily="34" charset="0"/>
              </a:rPr>
              <a:t>c.customerNumber = p.customerNumber</a:t>
            </a:r>
          </a:p>
          <a:p>
            <a:pPr>
              <a:lnSpc>
                <a:spcPct val="110000"/>
              </a:lnSpc>
            </a:pPr>
            <a:r>
              <a:rPr lang="en-US" dirty="0">
                <a:solidFill>
                  <a:srgbClr val="FF33CC"/>
                </a:solidFill>
                <a:effectLst/>
                <a:latin typeface="Arial" panose="020B0604020202020204" pitchFamily="34" charset="0"/>
                <a:cs typeface="Arial" panose="020B0604020202020204" pitchFamily="34" charset="0"/>
              </a:rPr>
              <a:t>GROUP BY </a:t>
            </a:r>
            <a:r>
              <a:rPr lang="en-US" dirty="0">
                <a:effectLst/>
                <a:latin typeface="Arial" panose="020B0604020202020204" pitchFamily="34" charset="0"/>
                <a:cs typeface="Arial" panose="020B0604020202020204" pitchFamily="34" charset="0"/>
              </a:rPr>
              <a:t>p.customerNumber</a:t>
            </a:r>
          </a:p>
          <a:p>
            <a:pPr>
              <a:lnSpc>
                <a:spcPct val="110000"/>
              </a:lnSpc>
            </a:pPr>
            <a:r>
              <a:rPr lang="en-US" dirty="0">
                <a:solidFill>
                  <a:srgbClr val="FF33CC"/>
                </a:solidFill>
                <a:effectLst/>
                <a:latin typeface="Arial" panose="020B0604020202020204" pitchFamily="34" charset="0"/>
                <a:cs typeface="Arial" panose="020B0604020202020204" pitchFamily="34" charset="0"/>
              </a:rPr>
              <a:t>ORDER BY </a:t>
            </a:r>
            <a:r>
              <a:rPr lang="en-US" dirty="0">
                <a:effectLst/>
                <a:latin typeface="Arial" panose="020B0604020202020204" pitchFamily="34" charset="0"/>
                <a:cs typeface="Arial" panose="020B0604020202020204" pitchFamily="34" charset="0"/>
              </a:rPr>
              <a:t>sales DESC</a:t>
            </a:r>
          </a:p>
          <a:p>
            <a:pPr>
              <a:lnSpc>
                <a:spcPct val="110000"/>
              </a:lnSpc>
            </a:pPr>
            <a:r>
              <a:rPr lang="en-US" dirty="0">
                <a:solidFill>
                  <a:srgbClr val="FF33CC"/>
                </a:solidFill>
                <a:effectLst/>
                <a:latin typeface="Arial" panose="020B0604020202020204" pitchFamily="34" charset="0"/>
                <a:cs typeface="Arial" panose="020B0604020202020204" pitchFamily="34" charset="0"/>
              </a:rPr>
              <a:t>LIMIT 10 ;</a:t>
            </a:r>
            <a:endParaRPr lang="en-US"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FC7327C0-02FC-1C5C-7664-E60E6AB1EA32}"/>
              </a:ext>
            </a:extLst>
          </p:cNvPr>
          <p:cNvSpPr txBox="1"/>
          <p:nvPr/>
        </p:nvSpPr>
        <p:spPr>
          <a:xfrm>
            <a:off x="6262252" y="2967187"/>
            <a:ext cx="5146964" cy="3115725"/>
          </a:xfrm>
          <a:prstGeom prst="rect">
            <a:avLst/>
          </a:prstGeom>
          <a:solidFill>
            <a:srgbClr val="CCFFFF"/>
          </a:solidFill>
        </p:spPr>
        <p:txBody>
          <a:bodyPr wrap="square" rtlCol="0">
            <a:spAutoFit/>
          </a:bodyPr>
          <a:lstStyle/>
          <a:p>
            <a:pPr>
              <a:lnSpc>
                <a:spcPct val="110000"/>
              </a:lnSpc>
            </a:pPr>
            <a:r>
              <a:rPr lang="en-US" dirty="0">
                <a:solidFill>
                  <a:srgbClr val="FF33CC"/>
                </a:solidFill>
                <a:effectLst/>
                <a:latin typeface="Arial" panose="020B0604020202020204" pitchFamily="34" charset="0"/>
                <a:cs typeface="Arial" panose="020B0604020202020204" pitchFamily="34" charset="0"/>
              </a:rPr>
              <a:t>SELECT </a:t>
            </a:r>
          </a:p>
          <a:p>
            <a:pPr>
              <a:lnSpc>
                <a:spcPct val="110000"/>
              </a:lnSpc>
            </a:pPr>
            <a:r>
              <a:rPr lang="en-US" dirty="0">
                <a:solidFill>
                  <a:srgbClr val="FF33CC"/>
                </a:solidFill>
                <a:effectLst/>
                <a:latin typeface="Arial" panose="020B0604020202020204" pitchFamily="34" charset="0"/>
                <a:cs typeface="Arial" panose="020B0604020202020204" pitchFamily="34" charset="0"/>
              </a:rPr>
              <a:t>    </a:t>
            </a:r>
            <a:r>
              <a:rPr lang="en-US" dirty="0">
                <a:effectLst/>
                <a:latin typeface="Arial" panose="020B0604020202020204" pitchFamily="34" charset="0"/>
                <a:cs typeface="Arial" panose="020B0604020202020204" pitchFamily="34" charset="0"/>
              </a:rPr>
              <a:t>customerNumber, </a:t>
            </a:r>
          </a:p>
          <a:p>
            <a:pPr>
              <a:lnSpc>
                <a:spcPct val="110000"/>
              </a:lnSpc>
            </a:pPr>
            <a:r>
              <a:rPr lang="en-US" dirty="0">
                <a:effectLst/>
                <a:latin typeface="Arial" panose="020B0604020202020204" pitchFamily="34" charset="0"/>
                <a:cs typeface="Arial" panose="020B0604020202020204" pitchFamily="34" charset="0"/>
              </a:rPr>
              <a:t>    customerName, </a:t>
            </a:r>
          </a:p>
          <a:p>
            <a:pPr>
              <a:lnSpc>
                <a:spcPct val="110000"/>
              </a:lnSpc>
            </a:pPr>
            <a:r>
              <a:rPr lang="en-US" dirty="0">
                <a:effectLst/>
                <a:latin typeface="Arial" panose="020B0604020202020204" pitchFamily="34" charset="0"/>
                <a:cs typeface="Arial" panose="020B0604020202020204" pitchFamily="34" charset="0"/>
              </a:rPr>
              <a:t>    sales</a:t>
            </a:r>
          </a:p>
          <a:p>
            <a:pPr>
              <a:lnSpc>
                <a:spcPct val="110000"/>
              </a:lnSpc>
            </a:pPr>
            <a:r>
              <a:rPr lang="en-US" dirty="0">
                <a:solidFill>
                  <a:srgbClr val="FF33CC"/>
                </a:solidFill>
                <a:effectLst/>
                <a:latin typeface="Arial" panose="020B0604020202020204" pitchFamily="34" charset="0"/>
                <a:cs typeface="Arial" panose="020B0604020202020204" pitchFamily="34" charset="0"/>
              </a:rPr>
              <a:t>FROM</a:t>
            </a:r>
          </a:p>
          <a:p>
            <a:pPr>
              <a:lnSpc>
                <a:spcPct val="110000"/>
              </a:lnSpc>
            </a:pPr>
            <a:r>
              <a:rPr lang="en-US" dirty="0">
                <a:solidFill>
                  <a:srgbClr val="FF33CC"/>
                </a:solidFill>
                <a:effectLst/>
                <a:latin typeface="Arial" panose="020B0604020202020204" pitchFamily="34" charset="0"/>
                <a:cs typeface="Arial" panose="020B0604020202020204" pitchFamily="34" charset="0"/>
              </a:rPr>
              <a:t>    </a:t>
            </a:r>
            <a:r>
              <a:rPr lang="en-US" dirty="0">
                <a:effectLst/>
                <a:latin typeface="Arial" panose="020B0604020202020204" pitchFamily="34" charset="0"/>
                <a:cs typeface="Arial" panose="020B0604020202020204" pitchFamily="34" charset="0"/>
              </a:rPr>
              <a:t>top_customers</a:t>
            </a:r>
          </a:p>
          <a:p>
            <a:pPr>
              <a:lnSpc>
                <a:spcPct val="110000"/>
              </a:lnSpc>
            </a:pPr>
            <a:r>
              <a:rPr lang="en-US" dirty="0">
                <a:solidFill>
                  <a:srgbClr val="FF33CC"/>
                </a:solidFill>
                <a:effectLst/>
                <a:latin typeface="Arial" panose="020B0604020202020204" pitchFamily="34" charset="0"/>
                <a:cs typeface="Arial" panose="020B0604020202020204" pitchFamily="34" charset="0"/>
              </a:rPr>
              <a:t>ORDER BY </a:t>
            </a:r>
            <a:r>
              <a:rPr lang="en-US" dirty="0">
                <a:effectLst/>
                <a:latin typeface="Arial" panose="020B0604020202020204" pitchFamily="34" charset="0"/>
                <a:cs typeface="Arial" panose="020B0604020202020204" pitchFamily="34" charset="0"/>
              </a:rPr>
              <a:t>sales ;</a:t>
            </a:r>
          </a:p>
          <a:p>
            <a:pPr>
              <a:lnSpc>
                <a:spcPct val="110000"/>
              </a:lnSpc>
            </a:pPr>
            <a:endParaRPr lang="en-US" dirty="0">
              <a:latin typeface="Arial" panose="020B0604020202020204" pitchFamily="34" charset="0"/>
              <a:cs typeface="Arial" panose="020B0604020202020204" pitchFamily="34" charset="0"/>
            </a:endParaRPr>
          </a:p>
          <a:p>
            <a:pPr>
              <a:lnSpc>
                <a:spcPct val="110000"/>
              </a:lnSpc>
            </a:pPr>
            <a:endParaRPr lang="en-US" dirty="0">
              <a:latin typeface="Arial" panose="020B0604020202020204" pitchFamily="34" charset="0"/>
              <a:cs typeface="Arial" panose="020B0604020202020204" pitchFamily="34" charset="0"/>
            </a:endParaRPr>
          </a:p>
          <a:p>
            <a:pPr>
              <a:lnSpc>
                <a:spcPct val="110000"/>
              </a:lnSpc>
            </a:pPr>
            <a:endParaRPr lang="en-US" dirty="0">
              <a:latin typeface="Arial" panose="020B0604020202020204" pitchFamily="34" charset="0"/>
              <a:cs typeface="Arial" panose="020B0604020202020204" pitchFamily="34" charset="0"/>
            </a:endParaRPr>
          </a:p>
        </p:txBody>
      </p:sp>
      <p:sp>
        <p:nvSpPr>
          <p:cNvPr id="9" name="Rectangle 1">
            <a:extLst>
              <a:ext uri="{FF2B5EF4-FFF2-40B4-BE49-F238E27FC236}">
                <a16:creationId xmlns:a16="http://schemas.microsoft.com/office/drawing/2014/main" id="{4EB14FB2-2474-4AF1-794E-7465CB7C0273}"/>
              </a:ext>
            </a:extLst>
          </p:cNvPr>
          <p:cNvSpPr txBox="1">
            <a:spLocks noChangeArrowheads="1"/>
          </p:cNvSpPr>
          <p:nvPr/>
        </p:nvSpPr>
        <p:spPr bwMode="auto">
          <a:xfrm>
            <a:off x="801256" y="1477826"/>
            <a:ext cx="10571016" cy="982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10000"/>
              </a:lnSpc>
              <a:spcBef>
                <a:spcPct val="0"/>
              </a:spcBef>
              <a:spcAft>
                <a:spcPct val="0"/>
              </a:spcAft>
              <a:buFontTx/>
              <a:buNone/>
            </a:pPr>
            <a:r>
              <a:rPr lang="en-US" altLang="en-US" sz="1800" b="1" u="sng" dirty="0">
                <a:solidFill>
                  <a:srgbClr val="FF33CC"/>
                </a:solidFill>
                <a:latin typeface="Arial" panose="020B0604020202020204" pitchFamily="34" charset="0"/>
              </a:rPr>
              <a:t>CASE 2 </a:t>
            </a:r>
            <a:r>
              <a:rPr lang="en-US" altLang="en-US" sz="1800" dirty="0">
                <a:latin typeface="Arial" panose="020B0604020202020204" pitchFamily="34" charset="0"/>
              </a:rPr>
              <a:t>:</a:t>
            </a:r>
            <a:r>
              <a:rPr lang="en-US" altLang="en-US" sz="1800" b="1" dirty="0">
                <a:solidFill>
                  <a:srgbClr val="FF33CC"/>
                </a:solidFill>
                <a:latin typeface="Arial" panose="020B0604020202020204" pitchFamily="34" charset="0"/>
              </a:rPr>
              <a:t> </a:t>
            </a:r>
            <a:r>
              <a:rPr lang="en-US" altLang="en-US" sz="1800" b="1" dirty="0">
                <a:latin typeface="Arial" panose="020B0604020202020204" pitchFamily="34" charset="0"/>
              </a:rPr>
              <a:t>Creating a temporary table whose structure is based on a query example:</a:t>
            </a:r>
          </a:p>
          <a:p>
            <a:pPr marL="0" indent="0" eaLnBrk="0" fontAlgn="base" hangingPunct="0">
              <a:lnSpc>
                <a:spcPct val="110000"/>
              </a:lnSpc>
              <a:spcBef>
                <a:spcPct val="0"/>
              </a:spcBef>
              <a:spcAft>
                <a:spcPct val="0"/>
              </a:spcAft>
              <a:buFontTx/>
              <a:buNone/>
            </a:pPr>
            <a:r>
              <a:rPr lang="en-US" altLang="en-US" sz="1800" dirty="0">
                <a:latin typeface="Arial" panose="020B0604020202020204" pitchFamily="34" charset="0"/>
              </a:rPr>
              <a:t>The following example creates a temporary table that stores the top 10 customers by revenue. </a:t>
            </a:r>
          </a:p>
          <a:p>
            <a:pPr marL="0" indent="0" eaLnBrk="0" fontAlgn="base" hangingPunct="0">
              <a:lnSpc>
                <a:spcPct val="110000"/>
              </a:lnSpc>
              <a:spcBef>
                <a:spcPct val="0"/>
              </a:spcBef>
              <a:spcAft>
                <a:spcPct val="0"/>
              </a:spcAft>
              <a:buFontTx/>
              <a:buNone/>
            </a:pPr>
            <a:r>
              <a:rPr lang="en-US" altLang="en-US" sz="1800" dirty="0">
                <a:latin typeface="Arial" panose="020B0604020202020204" pitchFamily="34" charset="0"/>
              </a:rPr>
              <a:t>The structure of the temporary table is derived from a SELECT statement:</a:t>
            </a:r>
          </a:p>
        </p:txBody>
      </p:sp>
    </p:spTree>
    <p:extLst>
      <p:ext uri="{BB962C8B-B14F-4D97-AF65-F5344CB8AC3E}">
        <p14:creationId xmlns:p14="http://schemas.microsoft.com/office/powerpoint/2010/main" val="3088810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15AE8-201D-393C-A932-A510798EE953}"/>
              </a:ext>
            </a:extLst>
          </p:cNvPr>
          <p:cNvSpPr>
            <a:spLocks noGrp="1"/>
          </p:cNvSpPr>
          <p:nvPr>
            <p:ph type="title"/>
          </p:nvPr>
        </p:nvSpPr>
        <p:spPr>
          <a:xfrm>
            <a:off x="838200" y="365126"/>
            <a:ext cx="10515600" cy="1084984"/>
          </a:xfrm>
        </p:spPr>
        <p:txBody>
          <a:bodyPr>
            <a:normAutofit/>
          </a:bodyPr>
          <a:lstStyle/>
          <a:p>
            <a:r>
              <a:rPr lang="en-US" sz="3600" b="1" dirty="0">
                <a:solidFill>
                  <a:srgbClr val="FF33CC"/>
                </a:solidFill>
                <a:effectLst/>
                <a:latin typeface="Arial" panose="020B0604020202020204" pitchFamily="34" charset="0"/>
                <a:cs typeface="Arial" panose="020B0604020202020204" pitchFamily="34" charset="0"/>
              </a:rPr>
              <a:t>1. SQL CTE (Common Table Expression)</a:t>
            </a:r>
            <a:br>
              <a:rPr lang="en-US" sz="3600" b="1" dirty="0">
                <a:solidFill>
                  <a:srgbClr val="FF33CC"/>
                </a:solidFill>
                <a:effectLst/>
                <a:latin typeface="Arial" panose="020B0604020202020204" pitchFamily="34" charset="0"/>
                <a:cs typeface="Arial" panose="020B0604020202020204" pitchFamily="34" charset="0"/>
              </a:rPr>
            </a:br>
            <a:endParaRPr lang="en-US" sz="3600" dirty="0">
              <a:solidFill>
                <a:srgbClr val="FF33CC"/>
              </a:solidFill>
            </a:endParaRPr>
          </a:p>
        </p:txBody>
      </p:sp>
      <p:sp>
        <p:nvSpPr>
          <p:cNvPr id="4" name="TextBox 3">
            <a:extLst>
              <a:ext uri="{FF2B5EF4-FFF2-40B4-BE49-F238E27FC236}">
                <a16:creationId xmlns:a16="http://schemas.microsoft.com/office/drawing/2014/main" id="{96044E2F-F926-CDD7-58C5-B6FCD06CF265}"/>
              </a:ext>
            </a:extLst>
          </p:cNvPr>
          <p:cNvSpPr txBox="1"/>
          <p:nvPr/>
        </p:nvSpPr>
        <p:spPr>
          <a:xfrm>
            <a:off x="838200" y="1265381"/>
            <a:ext cx="10280073" cy="923330"/>
          </a:xfrm>
          <a:prstGeom prst="rect">
            <a:avLst/>
          </a:prstGeom>
          <a:noFill/>
        </p:spPr>
        <p:txBody>
          <a:bodyPr wrap="square" rtlCol="0">
            <a:spAutoFit/>
          </a:bodyPr>
          <a:lstStyle/>
          <a:p>
            <a:pPr algn="just"/>
            <a:r>
              <a:rPr lang="en-US" b="1">
                <a:latin typeface="Arial" panose="020B0604020202020204" pitchFamily="34" charset="0"/>
                <a:cs typeface="Arial" panose="020B0604020202020204" pitchFamily="34" charset="0"/>
              </a:rPr>
              <a:t>A Common Table Expression (CTE) </a:t>
            </a:r>
            <a:r>
              <a:rPr lang="en-US">
                <a:latin typeface="Arial" panose="020B0604020202020204" pitchFamily="34" charset="0"/>
                <a:cs typeface="Arial" panose="020B0604020202020204" pitchFamily="34" charset="0"/>
              </a:rPr>
              <a:t>is the result set of a query which </a:t>
            </a:r>
            <a:r>
              <a:rPr lang="en-US" b="1">
                <a:latin typeface="Arial" panose="020B0604020202020204" pitchFamily="34" charset="0"/>
                <a:cs typeface="Arial" panose="020B0604020202020204" pitchFamily="34" charset="0"/>
              </a:rPr>
              <a:t>exists temporarily </a:t>
            </a:r>
            <a:r>
              <a:rPr lang="en-US">
                <a:latin typeface="Arial" panose="020B0604020202020204" pitchFamily="34" charset="0"/>
                <a:cs typeface="Arial" panose="020B0604020202020204" pitchFamily="34" charset="0"/>
              </a:rPr>
              <a:t>and for use only within the context of a larger query. Much like a derived table, the result of a </a:t>
            </a:r>
            <a:r>
              <a:rPr lang="en-US" b="1">
                <a:latin typeface="Arial" panose="020B0604020202020204" pitchFamily="34" charset="0"/>
                <a:cs typeface="Arial" panose="020B0604020202020204" pitchFamily="34" charset="0"/>
              </a:rPr>
              <a:t>CTE</a:t>
            </a:r>
            <a:r>
              <a:rPr lang="en-US">
                <a:latin typeface="Arial" panose="020B0604020202020204" pitchFamily="34" charset="0"/>
                <a:cs typeface="Arial" panose="020B0604020202020204" pitchFamily="34" charset="0"/>
              </a:rPr>
              <a:t> is not stored and exists only for the duration of the query.</a:t>
            </a:r>
            <a:endParaRPr lang="en-US"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4FB48893-1524-EF57-BCC2-E37DDD27E696}"/>
              </a:ext>
            </a:extLst>
          </p:cNvPr>
          <p:cNvSpPr txBox="1"/>
          <p:nvPr/>
        </p:nvSpPr>
        <p:spPr>
          <a:xfrm>
            <a:off x="838200" y="2660118"/>
            <a:ext cx="10132291" cy="1200329"/>
          </a:xfrm>
          <a:prstGeom prst="rect">
            <a:avLst/>
          </a:prstGeom>
          <a:solidFill>
            <a:srgbClr val="CCFFFF"/>
          </a:solidFill>
        </p:spPr>
        <p:txBody>
          <a:bodyPr wrap="square" rtlCol="0">
            <a:spAutoFit/>
          </a:bodyPr>
          <a:lstStyle/>
          <a:p>
            <a:pPr algn="just"/>
            <a:r>
              <a:rPr lang="en-US" b="1" i="1" dirty="0">
                <a:latin typeface="Arial" panose="020B0604020202020204" pitchFamily="34" charset="0"/>
                <a:cs typeface="Arial" panose="020B0604020202020204" pitchFamily="34" charset="0"/>
              </a:rPr>
              <a:t>CTEs</a:t>
            </a:r>
            <a:r>
              <a:rPr lang="en-US" i="1" dirty="0">
                <a:latin typeface="Arial" panose="020B0604020202020204" pitchFamily="34" charset="0"/>
                <a:cs typeface="Arial" panose="020B0604020202020204" pitchFamily="34" charset="0"/>
              </a:rPr>
              <a:t>, like database views and derived tables, enable users to more easily write and maintain complex queries via increased readability and simplification. </a:t>
            </a:r>
            <a:r>
              <a:rPr lang="en-US" b="1" i="1" dirty="0">
                <a:latin typeface="Arial" panose="020B0604020202020204" pitchFamily="34" charset="0"/>
                <a:cs typeface="Arial" panose="020B0604020202020204" pitchFamily="34" charset="0"/>
              </a:rPr>
              <a:t>This reduction in complexity is achieved by deconstructing ordinarily complex queries into simple blocks to be used, and reused, if necessary, in rewriting the query. </a:t>
            </a:r>
          </a:p>
        </p:txBody>
      </p:sp>
      <p:sp>
        <p:nvSpPr>
          <p:cNvPr id="6" name="TextBox 5">
            <a:extLst>
              <a:ext uri="{FF2B5EF4-FFF2-40B4-BE49-F238E27FC236}">
                <a16:creationId xmlns:a16="http://schemas.microsoft.com/office/drawing/2014/main" id="{575BE2EC-1C51-C36A-15A9-A3B6F680239B}"/>
              </a:ext>
            </a:extLst>
          </p:cNvPr>
          <p:cNvSpPr txBox="1"/>
          <p:nvPr/>
        </p:nvSpPr>
        <p:spPr>
          <a:xfrm>
            <a:off x="838200" y="4341090"/>
            <a:ext cx="10383982" cy="1477328"/>
          </a:xfrm>
          <a:prstGeom prst="rect">
            <a:avLst/>
          </a:prstGeom>
          <a:noFill/>
        </p:spPr>
        <p:txBody>
          <a:bodyPr wrap="square" rtlCol="0">
            <a:spAutoFit/>
          </a:bodyPr>
          <a:lstStyle/>
          <a:p>
            <a:pPr algn="just"/>
            <a:r>
              <a:rPr lang="en-US">
                <a:latin typeface="Arial" panose="020B0604020202020204" pitchFamily="34" charset="0"/>
                <a:cs typeface="Arial" panose="020B0604020202020204" pitchFamily="34" charset="0"/>
              </a:rPr>
              <a:t>Example use cases include:</a:t>
            </a:r>
          </a:p>
          <a:p>
            <a:pPr marL="285750" indent="-285750" algn="just">
              <a:buFont typeface="Arial" panose="020B0604020202020204" pitchFamily="34" charset="0"/>
              <a:buChar char="•"/>
            </a:pPr>
            <a:r>
              <a:rPr lang="en-US">
                <a:latin typeface="Arial" panose="020B0604020202020204" pitchFamily="34" charset="0"/>
                <a:cs typeface="Arial" panose="020B0604020202020204" pitchFamily="34" charset="0"/>
              </a:rPr>
              <a:t>Needing to reference a derived table multiple times in a single query</a:t>
            </a:r>
          </a:p>
          <a:p>
            <a:pPr marL="285750" indent="-285750" algn="just">
              <a:buFont typeface="Arial" panose="020B0604020202020204" pitchFamily="34" charset="0"/>
              <a:buChar char="•"/>
            </a:pPr>
            <a:r>
              <a:rPr lang="en-US">
                <a:latin typeface="Arial" panose="020B0604020202020204" pitchFamily="34" charset="0"/>
                <a:cs typeface="Arial" panose="020B0604020202020204" pitchFamily="34" charset="0"/>
              </a:rPr>
              <a:t>An alternative to creating a view in the database</a:t>
            </a:r>
          </a:p>
          <a:p>
            <a:pPr marL="285750" indent="-285750" algn="just">
              <a:buFont typeface="Arial" panose="020B0604020202020204" pitchFamily="34" charset="0"/>
              <a:buChar char="•"/>
            </a:pPr>
            <a:r>
              <a:rPr lang="en-US">
                <a:latin typeface="Arial" panose="020B0604020202020204" pitchFamily="34" charset="0"/>
                <a:cs typeface="Arial" panose="020B0604020202020204" pitchFamily="34" charset="0"/>
              </a:rPr>
              <a:t>Performing the same calculation multiple times over across multiple query components</a:t>
            </a:r>
          </a:p>
          <a:p>
            <a:endParaRPr lang="en-US" dirty="0"/>
          </a:p>
        </p:txBody>
      </p:sp>
    </p:spTree>
    <p:extLst>
      <p:ext uri="{BB962C8B-B14F-4D97-AF65-F5344CB8AC3E}">
        <p14:creationId xmlns:p14="http://schemas.microsoft.com/office/powerpoint/2010/main" val="2062888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1F775A-EAFF-C476-FBEC-62E7ED57F2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442C57-58D2-D1D9-DE83-00827E7D3743}"/>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2</a:t>
            </a:r>
            <a:r>
              <a:rPr lang="en-US" b="1" dirty="0">
                <a:effectLst/>
                <a:latin typeface="Arial" panose="020B0604020202020204" pitchFamily="34" charset="0"/>
                <a:cs typeface="Arial" panose="020B0604020202020204" pitchFamily="34" charset="0"/>
              </a:rPr>
              <a:t>. SQL Temporary Tables / </a:t>
            </a:r>
            <a:r>
              <a:rPr lang="en-US" sz="4400" b="1" dirty="0">
                <a:solidFill>
                  <a:srgbClr val="FF33CC"/>
                </a:solidFill>
                <a:effectLst/>
                <a:latin typeface="Arial" panose="020B0604020202020204" pitchFamily="34" charset="0"/>
                <a:cs typeface="Arial" panose="020B0604020202020204" pitchFamily="34" charset="0"/>
              </a:rPr>
              <a:t>Dropping</a:t>
            </a:r>
            <a:endParaRPr lang="en-US" dirty="0">
              <a:solidFill>
                <a:srgbClr val="FF33CC"/>
              </a:solidFill>
            </a:endParaRPr>
          </a:p>
        </p:txBody>
      </p:sp>
      <p:sp>
        <p:nvSpPr>
          <p:cNvPr id="9" name="Rectangle 1">
            <a:extLst>
              <a:ext uri="{FF2B5EF4-FFF2-40B4-BE49-F238E27FC236}">
                <a16:creationId xmlns:a16="http://schemas.microsoft.com/office/drawing/2014/main" id="{08D83378-9A3D-D109-ACE7-CADA9EDFEADB}"/>
              </a:ext>
            </a:extLst>
          </p:cNvPr>
          <p:cNvSpPr txBox="1">
            <a:spLocks noChangeArrowheads="1"/>
          </p:cNvSpPr>
          <p:nvPr/>
        </p:nvSpPr>
        <p:spPr bwMode="auto">
          <a:xfrm>
            <a:off x="810492" y="2726778"/>
            <a:ext cx="10571016" cy="923330"/>
          </a:xfrm>
          <a:prstGeom prst="rect">
            <a:avLst/>
          </a:prstGeom>
          <a:solidFill>
            <a:srgbClr val="CCFFFF"/>
          </a:solidFill>
          <a:ln>
            <a:noFill/>
          </a:ln>
          <a:effec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endParaRPr lang="en-US" altLang="en-US" sz="1800" dirty="0">
              <a:latin typeface="Arial" panose="020B0604020202020204" pitchFamily="34" charset="0"/>
            </a:endParaRPr>
          </a:p>
          <a:p>
            <a:pPr marL="0" indent="0" eaLnBrk="0" fontAlgn="base" hangingPunct="0">
              <a:lnSpc>
                <a:spcPct val="100000"/>
              </a:lnSpc>
              <a:spcBef>
                <a:spcPct val="0"/>
              </a:spcBef>
              <a:spcAft>
                <a:spcPct val="0"/>
              </a:spcAft>
              <a:buNone/>
            </a:pPr>
            <a:r>
              <a:rPr lang="en-US" altLang="en-US" sz="1800" dirty="0">
                <a:solidFill>
                  <a:srgbClr val="FF33CC"/>
                </a:solidFill>
                <a:latin typeface="Arial" panose="020B0604020202020204" pitchFamily="34" charset="0"/>
              </a:rPr>
              <a:t>DROP TEMPORARY TABLE  </a:t>
            </a:r>
            <a:r>
              <a:rPr lang="en-US" altLang="en-US" sz="1800" dirty="0">
                <a:latin typeface="Arial" panose="020B0604020202020204" pitchFamily="34" charset="0"/>
              </a:rPr>
              <a:t>table_name;</a:t>
            </a:r>
          </a:p>
          <a:p>
            <a:pPr marL="0" indent="0" eaLnBrk="0" fontAlgn="base" hangingPunct="0">
              <a:lnSpc>
                <a:spcPct val="100000"/>
              </a:lnSpc>
              <a:spcBef>
                <a:spcPct val="0"/>
              </a:spcBef>
              <a:spcAft>
                <a:spcPct val="0"/>
              </a:spcAft>
              <a:buNone/>
            </a:pPr>
            <a:endParaRPr lang="en-US" altLang="en-US" sz="1800" dirty="0">
              <a:latin typeface="Arial" panose="020B0604020202020204" pitchFamily="34" charset="0"/>
            </a:endParaRPr>
          </a:p>
        </p:txBody>
      </p:sp>
      <p:sp>
        <p:nvSpPr>
          <p:cNvPr id="4" name="Rectangle 1">
            <a:extLst>
              <a:ext uri="{FF2B5EF4-FFF2-40B4-BE49-F238E27FC236}">
                <a16:creationId xmlns:a16="http://schemas.microsoft.com/office/drawing/2014/main" id="{191CE0B5-8A3F-9EBA-353D-FDA8ECF33C6F}"/>
              </a:ext>
            </a:extLst>
          </p:cNvPr>
          <p:cNvSpPr txBox="1">
            <a:spLocks noChangeArrowheads="1"/>
          </p:cNvSpPr>
          <p:nvPr/>
        </p:nvSpPr>
        <p:spPr bwMode="auto">
          <a:xfrm>
            <a:off x="782784" y="1809964"/>
            <a:ext cx="10515600" cy="678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10000"/>
              </a:lnSpc>
              <a:spcBef>
                <a:spcPct val="0"/>
              </a:spcBef>
              <a:spcAft>
                <a:spcPct val="0"/>
              </a:spcAft>
              <a:buFontTx/>
              <a:buNone/>
            </a:pPr>
            <a:r>
              <a:rPr lang="en-US" altLang="en-US" sz="1800" b="1" dirty="0">
                <a:latin typeface="Arial" panose="020B0604020202020204" pitchFamily="34" charset="0"/>
              </a:rPr>
              <a:t>DROPPING TEMPORARY TABLE </a:t>
            </a:r>
            <a:r>
              <a:rPr lang="en-US" altLang="en-US" sz="1800" b="1" dirty="0">
                <a:solidFill>
                  <a:srgbClr val="FF33CC"/>
                </a:solidFill>
                <a:latin typeface="Arial" panose="020B0604020202020204" pitchFamily="34" charset="0"/>
              </a:rPr>
              <a:t>: You can use the DROP TABLE statement to remove temporary tables however it is good practice to add the TEMPORARY keyword as follows:</a:t>
            </a:r>
            <a:endParaRPr lang="en-US" altLang="en-US" sz="1800" dirty="0">
              <a:latin typeface="Arial" panose="020B0604020202020204" pitchFamily="34" charset="0"/>
            </a:endParaRPr>
          </a:p>
        </p:txBody>
      </p:sp>
    </p:spTree>
    <p:extLst>
      <p:ext uri="{BB962C8B-B14F-4D97-AF65-F5344CB8AC3E}">
        <p14:creationId xmlns:p14="http://schemas.microsoft.com/office/powerpoint/2010/main" val="19693273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24291A-DD4C-AD77-71BF-424636C2DD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0787B1-E817-51D7-B60E-BBE37968D142}"/>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2</a:t>
            </a:r>
            <a:r>
              <a:rPr lang="en-US" b="1" dirty="0">
                <a:effectLst/>
                <a:latin typeface="Arial" panose="020B0604020202020204" pitchFamily="34" charset="0"/>
                <a:cs typeface="Arial" panose="020B0604020202020204" pitchFamily="34" charset="0"/>
              </a:rPr>
              <a:t>. SQL Temporary Tables / </a:t>
            </a:r>
            <a:r>
              <a:rPr lang="en-US" b="1" dirty="0">
                <a:solidFill>
                  <a:srgbClr val="FF33CC"/>
                </a:solidFill>
                <a:latin typeface="Arial" panose="020B0604020202020204" pitchFamily="34" charset="0"/>
                <a:cs typeface="Arial" panose="020B0604020202020204" pitchFamily="34" charset="0"/>
              </a:rPr>
              <a:t>Exercises</a:t>
            </a:r>
            <a:endParaRPr lang="en-US" dirty="0">
              <a:solidFill>
                <a:srgbClr val="FF33CC"/>
              </a:solidFill>
            </a:endParaRPr>
          </a:p>
        </p:txBody>
      </p:sp>
      <p:sp>
        <p:nvSpPr>
          <p:cNvPr id="9" name="Rectangle 1">
            <a:extLst>
              <a:ext uri="{FF2B5EF4-FFF2-40B4-BE49-F238E27FC236}">
                <a16:creationId xmlns:a16="http://schemas.microsoft.com/office/drawing/2014/main" id="{DC85BDE7-7AC4-265D-A509-1394BD286CCD}"/>
              </a:ext>
            </a:extLst>
          </p:cNvPr>
          <p:cNvSpPr txBox="1">
            <a:spLocks noChangeArrowheads="1"/>
          </p:cNvSpPr>
          <p:nvPr/>
        </p:nvSpPr>
        <p:spPr bwMode="auto">
          <a:xfrm>
            <a:off x="838200" y="1759451"/>
            <a:ext cx="10571016" cy="4170372"/>
          </a:xfrm>
          <a:prstGeom prst="rect">
            <a:avLst/>
          </a:prstGeom>
          <a:solidFill>
            <a:srgbClr val="CCFFFF"/>
          </a:solidFill>
          <a:ln>
            <a:noFill/>
          </a:ln>
          <a:effec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800" b="1" u="sng" dirty="0">
                <a:solidFill>
                  <a:srgbClr val="FF33CC"/>
                </a:solidFill>
                <a:latin typeface="Arial" panose="020B0604020202020204" pitchFamily="34" charset="0"/>
                <a:cs typeface="Arial" panose="020B0604020202020204" pitchFamily="34" charset="0"/>
              </a:rPr>
              <a:t>EXERCISE 1 : </a:t>
            </a:r>
          </a:p>
          <a:p>
            <a:pPr marL="0" indent="0">
              <a:buNone/>
            </a:pPr>
            <a:r>
              <a:rPr lang="en-US" sz="1800" dirty="0">
                <a:latin typeface="Arial" panose="020B0604020202020204" pitchFamily="34" charset="0"/>
                <a:cs typeface="Arial" panose="020B0604020202020204" pitchFamily="34" charset="0"/>
              </a:rPr>
              <a:t>U</a:t>
            </a:r>
            <a:r>
              <a:rPr lang="en-US" sz="1800" b="0" dirty="0">
                <a:effectLst/>
                <a:latin typeface="Arial" panose="020B0604020202020204" pitchFamily="34" charset="0"/>
                <a:cs typeface="Arial" panose="020B0604020202020204" pitchFamily="34" charset="0"/>
              </a:rPr>
              <a:t>se the </a:t>
            </a:r>
            <a:r>
              <a:rPr lang="en-US" sz="1800" i="1" dirty="0">
                <a:effectLst/>
                <a:latin typeface="Arial" panose="020B0604020202020204" pitchFamily="34" charset="0"/>
                <a:cs typeface="Arial" panose="020B0604020202020204" pitchFamily="34" charset="0"/>
              </a:rPr>
              <a:t>customers</a:t>
            </a:r>
            <a:r>
              <a:rPr lang="en-US" sz="1800" b="0" dirty="0">
                <a:effectLst/>
                <a:latin typeface="Arial" panose="020B0604020202020204" pitchFamily="34" charset="0"/>
                <a:cs typeface="Arial" panose="020B0604020202020204" pitchFamily="34" charset="0"/>
              </a:rPr>
              <a:t> and </a:t>
            </a:r>
            <a:r>
              <a:rPr lang="en-US" sz="1800" i="1" dirty="0">
                <a:effectLst/>
                <a:latin typeface="Arial" panose="020B0604020202020204" pitchFamily="34" charset="0"/>
                <a:cs typeface="Arial" panose="020B0604020202020204" pitchFamily="34" charset="0"/>
              </a:rPr>
              <a:t>employees</a:t>
            </a:r>
            <a:r>
              <a:rPr lang="en-US" sz="1800" b="0" dirty="0">
                <a:effectLst/>
                <a:latin typeface="Arial" panose="020B0604020202020204" pitchFamily="34" charset="0"/>
                <a:cs typeface="Arial" panose="020B0604020202020204" pitchFamily="34" charset="0"/>
              </a:rPr>
              <a:t> from the sample database.</a:t>
            </a:r>
          </a:p>
          <a:p>
            <a:r>
              <a:rPr lang="en-US" sz="1800" b="0" dirty="0">
                <a:effectLst/>
                <a:latin typeface="Arial" panose="020B0604020202020204" pitchFamily="34" charset="0"/>
                <a:cs typeface="Arial" panose="020B0604020202020204" pitchFamily="34" charset="0"/>
              </a:rPr>
              <a:t>The following exercise should use </a:t>
            </a:r>
            <a:r>
              <a:rPr lang="en-US" sz="1800" b="1" dirty="0">
                <a:effectLst/>
                <a:latin typeface="Arial" panose="020B0604020202020204" pitchFamily="34" charset="0"/>
                <a:cs typeface="Arial" panose="020B0604020202020204" pitchFamily="34" charset="0"/>
              </a:rPr>
              <a:t>multiple CTEs </a:t>
            </a:r>
            <a:r>
              <a:rPr lang="en-US" sz="1800" b="0" dirty="0">
                <a:effectLst/>
                <a:latin typeface="Arial" panose="020B0604020202020204" pitchFamily="34" charset="0"/>
                <a:cs typeface="Arial" panose="020B0604020202020204" pitchFamily="34" charset="0"/>
              </a:rPr>
              <a:t>to map the customers with their respective sales representatives;</a:t>
            </a:r>
          </a:p>
          <a:p>
            <a:r>
              <a:rPr lang="en-US" altLang="en-US" sz="1800" dirty="0">
                <a:latin typeface="Arial" panose="020B0604020202020204" pitchFamily="34" charset="0"/>
                <a:cs typeface="Arial" panose="020B0604020202020204" pitchFamily="34" charset="0"/>
              </a:rPr>
              <a:t>Create </a:t>
            </a:r>
            <a:r>
              <a:rPr lang="en-US" altLang="en-US" sz="1800" b="1" dirty="0">
                <a:latin typeface="Arial" panose="020B0604020202020204" pitchFamily="34" charset="0"/>
                <a:cs typeface="Arial" panose="020B0604020202020204" pitchFamily="34" charset="0"/>
              </a:rPr>
              <a:t>Temporary Table </a:t>
            </a:r>
            <a:r>
              <a:rPr lang="en-US" altLang="en-US" sz="1800" dirty="0">
                <a:latin typeface="Arial" panose="020B0604020202020204" pitchFamily="34" charset="0"/>
                <a:cs typeface="Arial" panose="020B0604020202020204" pitchFamily="34" charset="0"/>
              </a:rPr>
              <a:t>from combining 2 CTE’s by select statement</a:t>
            </a:r>
          </a:p>
          <a:p>
            <a:pPr marL="0" indent="0" eaLnBrk="0" fontAlgn="base" hangingPunct="0">
              <a:lnSpc>
                <a:spcPct val="100000"/>
              </a:lnSpc>
              <a:spcBef>
                <a:spcPct val="0"/>
              </a:spcBef>
              <a:spcAft>
                <a:spcPct val="0"/>
              </a:spcAft>
              <a:buNone/>
            </a:pPr>
            <a:endParaRPr lang="en-US" altLang="en-US" sz="1800" dirty="0">
              <a:latin typeface="Arial" panose="020B0604020202020204" pitchFamily="34" charset="0"/>
            </a:endParaRPr>
          </a:p>
          <a:p>
            <a:pPr marL="0" indent="0" eaLnBrk="0" fontAlgn="base" hangingPunct="0">
              <a:lnSpc>
                <a:spcPct val="100000"/>
              </a:lnSpc>
              <a:spcBef>
                <a:spcPct val="0"/>
              </a:spcBef>
              <a:spcAft>
                <a:spcPct val="0"/>
              </a:spcAft>
              <a:buNone/>
            </a:pPr>
            <a:r>
              <a:rPr lang="en-US" altLang="en-US" sz="1800" b="1" u="sng" dirty="0">
                <a:solidFill>
                  <a:srgbClr val="FF33CC"/>
                </a:solidFill>
                <a:latin typeface="Arial" panose="020B0604020202020204" pitchFamily="34" charset="0"/>
              </a:rPr>
              <a:t>EXERCISE 2 :</a:t>
            </a:r>
          </a:p>
          <a:p>
            <a:pPr eaLnBrk="0" fontAlgn="base" hangingPunct="0">
              <a:lnSpc>
                <a:spcPct val="100000"/>
              </a:lnSpc>
              <a:spcBef>
                <a:spcPts val="600"/>
              </a:spcBef>
              <a:spcAft>
                <a:spcPct val="0"/>
              </a:spcAft>
            </a:pPr>
            <a:r>
              <a:rPr lang="en-US" sz="1800" dirty="0">
                <a:latin typeface="Arial" panose="020B0604020202020204" pitchFamily="34" charset="0"/>
                <a:cs typeface="Arial" panose="020B0604020202020204" pitchFamily="34" charset="0"/>
              </a:rPr>
              <a:t>Create </a:t>
            </a:r>
            <a:r>
              <a:rPr lang="en-US" sz="1800" b="1" dirty="0">
                <a:latin typeface="Arial" panose="020B0604020202020204" pitchFamily="34" charset="0"/>
                <a:cs typeface="Arial" panose="020B0604020202020204" pitchFamily="34" charset="0"/>
              </a:rPr>
              <a:t>Temporary Table </a:t>
            </a:r>
            <a:r>
              <a:rPr lang="en-US" sz="1800" dirty="0">
                <a:latin typeface="Arial" panose="020B0604020202020204" pitchFamily="34" charset="0"/>
                <a:cs typeface="Arial" panose="020B0604020202020204" pitchFamily="34" charset="0"/>
              </a:rPr>
              <a:t>by selecting (partition by) each </a:t>
            </a:r>
            <a:r>
              <a:rPr lang="en-US" sz="1800" i="1" dirty="0">
                <a:latin typeface="Arial" panose="020B0604020202020204" pitchFamily="34" charset="0"/>
                <a:cs typeface="Arial" panose="020B0604020202020204" pitchFamily="34" charset="0"/>
              </a:rPr>
              <a:t>orderNumber</a:t>
            </a:r>
            <a:r>
              <a:rPr lang="en-US" sz="1800" dirty="0">
                <a:latin typeface="Arial" panose="020B0604020202020204" pitchFamily="34" charset="0"/>
                <a:cs typeface="Arial" panose="020B0604020202020204" pitchFamily="34" charset="0"/>
              </a:rPr>
              <a:t> displaying with </a:t>
            </a:r>
            <a:r>
              <a:rPr lang="en-US" sz="1800" i="1" dirty="0">
                <a:latin typeface="Arial" panose="020B0604020202020204" pitchFamily="34" charset="0"/>
                <a:cs typeface="Arial" panose="020B0604020202020204" pitchFamily="34" charset="0"/>
              </a:rPr>
              <a:t>MIN price </a:t>
            </a:r>
            <a:r>
              <a:rPr lang="en-US" sz="1800" dirty="0">
                <a:latin typeface="Arial" panose="020B0604020202020204" pitchFamily="34" charset="0"/>
                <a:cs typeface="Arial" panose="020B0604020202020204" pitchFamily="34" charset="0"/>
              </a:rPr>
              <a:t>of order, </a:t>
            </a:r>
            <a:r>
              <a:rPr lang="en-US" sz="1800" i="1" dirty="0">
                <a:latin typeface="Arial" panose="020B0604020202020204" pitchFamily="34" charset="0"/>
                <a:cs typeface="Arial" panose="020B0604020202020204" pitchFamily="34" charset="0"/>
              </a:rPr>
              <a:t>MAX price </a:t>
            </a:r>
            <a:r>
              <a:rPr lang="en-US" sz="1800" dirty="0">
                <a:latin typeface="Arial" panose="020B0604020202020204" pitchFamily="34" charset="0"/>
                <a:cs typeface="Arial" panose="020B0604020202020204" pitchFamily="34" charset="0"/>
              </a:rPr>
              <a:t>of order;</a:t>
            </a:r>
          </a:p>
          <a:p>
            <a:pPr eaLnBrk="0" fontAlgn="base" hangingPunct="0">
              <a:lnSpc>
                <a:spcPct val="100000"/>
              </a:lnSpc>
              <a:spcBef>
                <a:spcPts val="600"/>
              </a:spcBef>
              <a:spcAft>
                <a:spcPct val="0"/>
              </a:spcAft>
            </a:pPr>
            <a:r>
              <a:rPr lang="en-US" altLang="en-US" sz="1800" dirty="0">
                <a:latin typeface="Arial" panose="020B0604020202020204" pitchFamily="34" charset="0"/>
                <a:cs typeface="Arial" panose="020B0604020202020204" pitchFamily="34" charset="0"/>
              </a:rPr>
              <a:t>Use select statement to display results </a:t>
            </a:r>
            <a:r>
              <a:rPr lang="en-US" altLang="en-US" sz="1800" b="1" dirty="0">
                <a:latin typeface="Arial" panose="020B0604020202020204" pitchFamily="34" charset="0"/>
                <a:cs typeface="Arial" panose="020B0604020202020204" pitchFamily="34" charset="0"/>
              </a:rPr>
              <a:t>by grouping </a:t>
            </a:r>
            <a:r>
              <a:rPr lang="en-US" sz="1800" i="1" dirty="0">
                <a:latin typeface="Arial" panose="020B0604020202020204" pitchFamily="34" charset="0"/>
                <a:cs typeface="Arial" panose="020B0604020202020204" pitchFamily="34" charset="0"/>
              </a:rPr>
              <a:t>orderNumber</a:t>
            </a:r>
            <a:r>
              <a:rPr lang="en-US" sz="1800" dirty="0">
                <a:latin typeface="Arial" panose="020B0604020202020204" pitchFamily="34" charset="0"/>
                <a:cs typeface="Arial" panose="020B0604020202020204" pitchFamily="34" charset="0"/>
              </a:rPr>
              <a:t> with </a:t>
            </a:r>
            <a:r>
              <a:rPr lang="en-US" sz="1800" i="1" dirty="0">
                <a:latin typeface="Arial" panose="020B0604020202020204" pitchFamily="34" charset="0"/>
                <a:cs typeface="Arial" panose="020B0604020202020204" pitchFamily="34" charset="0"/>
              </a:rPr>
              <a:t>MIN price of order </a:t>
            </a:r>
            <a:r>
              <a:rPr lang="en-US" sz="1800" dirty="0">
                <a:latin typeface="Arial" panose="020B0604020202020204" pitchFamily="34" charset="0"/>
                <a:cs typeface="Arial" panose="020B0604020202020204" pitchFamily="34" charset="0"/>
              </a:rPr>
              <a:t>and </a:t>
            </a:r>
            <a:r>
              <a:rPr lang="en-US" sz="1800" i="1" dirty="0">
                <a:latin typeface="Arial" panose="020B0604020202020204" pitchFamily="34" charset="0"/>
                <a:cs typeface="Arial" panose="020B0604020202020204" pitchFamily="34" charset="0"/>
              </a:rPr>
              <a:t>MAX price </a:t>
            </a:r>
            <a:r>
              <a:rPr lang="en-US" sz="1800" dirty="0">
                <a:latin typeface="Arial" panose="020B0604020202020204" pitchFamily="34" charset="0"/>
                <a:cs typeface="Arial" panose="020B0604020202020204" pitchFamily="34" charset="0"/>
              </a:rPr>
              <a:t>of orders;</a:t>
            </a:r>
          </a:p>
          <a:p>
            <a:pPr eaLnBrk="0" fontAlgn="base" hangingPunct="0">
              <a:lnSpc>
                <a:spcPct val="100000"/>
              </a:lnSpc>
              <a:spcBef>
                <a:spcPts val="600"/>
              </a:spcBef>
              <a:spcAft>
                <a:spcPct val="0"/>
              </a:spcAft>
            </a:pPr>
            <a:r>
              <a:rPr lang="en-US" altLang="en-US" sz="1800" dirty="0">
                <a:latin typeface="Arial" panose="020B0604020202020204" pitchFamily="34" charset="0"/>
                <a:cs typeface="Arial" panose="020B0604020202020204" pitchFamily="34" charset="0"/>
              </a:rPr>
              <a:t>Use select statement to select results from both </a:t>
            </a:r>
            <a:r>
              <a:rPr lang="en-US" altLang="en-US" sz="1800" b="1" dirty="0">
                <a:latin typeface="Arial" panose="020B0604020202020204" pitchFamily="34" charset="0"/>
                <a:cs typeface="Arial" panose="020B0604020202020204" pitchFamily="34" charset="0"/>
              </a:rPr>
              <a:t>Temporary Table </a:t>
            </a:r>
            <a:r>
              <a:rPr lang="en-US" altLang="en-US" sz="1800" dirty="0">
                <a:latin typeface="Arial" panose="020B0604020202020204" pitchFamily="34" charset="0"/>
                <a:cs typeface="Arial" panose="020B0604020202020204" pitchFamily="34" charset="0"/>
              </a:rPr>
              <a:t>and </a:t>
            </a:r>
            <a:r>
              <a:rPr lang="en-US" altLang="en-US" sz="1800" b="1" dirty="0">
                <a:latin typeface="Arial" panose="020B0604020202020204" pitchFamily="34" charset="0"/>
                <a:cs typeface="Arial" panose="020B0604020202020204" pitchFamily="34" charset="0"/>
              </a:rPr>
              <a:t>Permanent Table </a:t>
            </a:r>
            <a:r>
              <a:rPr lang="en-US" altLang="en-US" sz="1800" dirty="0">
                <a:latin typeface="Arial" panose="020B0604020202020204" pitchFamily="34" charset="0"/>
                <a:cs typeface="Arial" panose="020B0604020202020204" pitchFamily="34" charset="0"/>
              </a:rPr>
              <a:t>: </a:t>
            </a:r>
            <a:r>
              <a:rPr lang="en-US" altLang="en-US" sz="1800" i="1" dirty="0" err="1">
                <a:latin typeface="Arial" panose="020B0604020202020204" pitchFamily="34" charset="0"/>
                <a:cs typeface="Arial" panose="020B0604020202020204" pitchFamily="34" charset="0"/>
              </a:rPr>
              <a:t>oredrNumber</a:t>
            </a:r>
            <a:r>
              <a:rPr lang="en-US" altLang="en-US" sz="1800" i="1" dirty="0">
                <a:latin typeface="Arial" panose="020B0604020202020204" pitchFamily="34" charset="0"/>
                <a:cs typeface="Arial" panose="020B0604020202020204" pitchFamily="34" charset="0"/>
              </a:rPr>
              <a:t>, productName, MIN price </a:t>
            </a:r>
            <a:r>
              <a:rPr lang="en-US" altLang="en-US" sz="1800" dirty="0">
                <a:latin typeface="Arial" panose="020B0604020202020204" pitchFamily="34" charset="0"/>
                <a:cs typeface="Arial" panose="020B0604020202020204" pitchFamily="34" charset="0"/>
              </a:rPr>
              <a:t>and </a:t>
            </a:r>
            <a:r>
              <a:rPr lang="en-US" altLang="en-US" sz="1800" i="1" dirty="0">
                <a:latin typeface="Arial" panose="020B0604020202020204" pitchFamily="34" charset="0"/>
                <a:cs typeface="Arial" panose="020B0604020202020204" pitchFamily="34" charset="0"/>
              </a:rPr>
              <a:t>MAX price</a:t>
            </a:r>
            <a:endParaRPr lang="en-US" altLang="en-US" sz="1800" i="1" dirty="0">
              <a:latin typeface="Arial" panose="020B0604020202020204" pitchFamily="34" charset="0"/>
            </a:endParaRPr>
          </a:p>
        </p:txBody>
      </p:sp>
    </p:spTree>
    <p:extLst>
      <p:ext uri="{BB962C8B-B14F-4D97-AF65-F5344CB8AC3E}">
        <p14:creationId xmlns:p14="http://schemas.microsoft.com/office/powerpoint/2010/main" val="2948689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9A320C9-9735-4D13-8279-C1C674841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92544CF4-9B52-4A7B-A4B3-88C72729B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7126"/>
            <a:ext cx="11167447" cy="2018806"/>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E75862C5-5C00-4421-BC7B-9B7B86DBC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FC1C7A7C-702A-594E-1AC6-4CC264F3D158}"/>
              </a:ext>
            </a:extLst>
          </p:cNvPr>
          <p:cNvSpPr>
            <a:spLocks noGrp="1"/>
          </p:cNvSpPr>
          <p:nvPr>
            <p:ph type="title"/>
          </p:nvPr>
        </p:nvSpPr>
        <p:spPr>
          <a:xfrm>
            <a:off x="1115568" y="548640"/>
            <a:ext cx="10168128" cy="1179576"/>
          </a:xfrm>
        </p:spPr>
        <p:txBody>
          <a:bodyPr>
            <a:normAutofit/>
          </a:bodyPr>
          <a:lstStyle/>
          <a:p>
            <a:r>
              <a:rPr lang="en-US" sz="3700" b="1" dirty="0">
                <a:effectLst/>
                <a:latin typeface="Arial" panose="020B0604020202020204" pitchFamily="34" charset="0"/>
                <a:cs typeface="Arial" panose="020B0604020202020204" pitchFamily="34" charset="0"/>
              </a:rPr>
              <a:t>1. SQL CTE (Common Table Expression)</a:t>
            </a:r>
            <a:br>
              <a:rPr lang="en-US" sz="3700" b="1" dirty="0">
                <a:effectLst/>
                <a:latin typeface="Arial" panose="020B0604020202020204" pitchFamily="34" charset="0"/>
                <a:cs typeface="Arial" panose="020B0604020202020204" pitchFamily="34" charset="0"/>
              </a:rPr>
            </a:br>
            <a:endParaRPr lang="en-US" sz="3700" dirty="0"/>
          </a:p>
        </p:txBody>
      </p:sp>
      <p:sp>
        <p:nvSpPr>
          <p:cNvPr id="18" name="Rectangle 17">
            <a:extLst>
              <a:ext uri="{FF2B5EF4-FFF2-40B4-BE49-F238E27FC236}">
                <a16:creationId xmlns:a16="http://schemas.microsoft.com/office/drawing/2014/main" id="{089440EF-9BE9-4AE9-8C28-00B02296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TextBox 4">
            <a:extLst>
              <a:ext uri="{FF2B5EF4-FFF2-40B4-BE49-F238E27FC236}">
                <a16:creationId xmlns:a16="http://schemas.microsoft.com/office/drawing/2014/main" id="{EB62F9FE-29A6-251A-37C8-6100AF6B53B7}"/>
              </a:ext>
            </a:extLst>
          </p:cNvPr>
          <p:cNvSpPr txBox="1"/>
          <p:nvPr/>
        </p:nvSpPr>
        <p:spPr>
          <a:xfrm>
            <a:off x="1115568" y="2797451"/>
            <a:ext cx="10168128" cy="1603644"/>
          </a:xfrm>
          <a:prstGeom prst="rect">
            <a:avLst/>
          </a:prstGeom>
          <a:noFill/>
        </p:spPr>
        <p:txBody>
          <a:bodyPr wrap="square" rtlCol="0">
            <a:spAutoFit/>
          </a:bodyPr>
          <a:lstStyle/>
          <a:p>
            <a:pPr algn="just" defTabSz="896112">
              <a:spcAft>
                <a:spcPts val="600"/>
              </a:spcAft>
            </a:pPr>
            <a:r>
              <a:rPr lang="en-US" sz="1764" kern="1200">
                <a:solidFill>
                  <a:schemeClr val="tx1"/>
                </a:solidFill>
                <a:latin typeface="Arial" panose="020B0604020202020204" pitchFamily="34" charset="0"/>
                <a:ea typeface="+mn-ea"/>
                <a:cs typeface="Arial" panose="020B0604020202020204" pitchFamily="34" charset="0"/>
              </a:rPr>
              <a:t>The structure of a CTE includes the name, an optional column list, and a query that defines the CTE. After you define a CTE, you can use like a view in the </a:t>
            </a:r>
            <a:r>
              <a:rPr lang="en-US" sz="1764" i="1" kern="1200">
                <a:solidFill>
                  <a:schemeClr val="tx1"/>
                </a:solidFill>
                <a:latin typeface="Arial" panose="020B0604020202020204" pitchFamily="34" charset="0"/>
                <a:ea typeface="+mn-ea"/>
                <a:cs typeface="Arial" panose="020B0604020202020204" pitchFamily="34" charset="0"/>
              </a:rPr>
              <a:t>SELECT, INSERT, UPDATE, DELETE, </a:t>
            </a:r>
            <a:r>
              <a:rPr lang="en-US" sz="1764" kern="1200">
                <a:solidFill>
                  <a:schemeClr val="tx1"/>
                </a:solidFill>
                <a:latin typeface="Arial" panose="020B0604020202020204" pitchFamily="34" charset="0"/>
                <a:ea typeface="+mn-ea"/>
                <a:cs typeface="Arial" panose="020B0604020202020204" pitchFamily="34" charset="0"/>
              </a:rPr>
              <a:t>or </a:t>
            </a:r>
            <a:r>
              <a:rPr lang="en-US" sz="1764" i="1" kern="1200">
                <a:solidFill>
                  <a:schemeClr val="tx1"/>
                </a:solidFill>
                <a:latin typeface="Arial" panose="020B0604020202020204" pitchFamily="34" charset="0"/>
                <a:ea typeface="+mn-ea"/>
                <a:cs typeface="Arial" panose="020B0604020202020204" pitchFamily="34" charset="0"/>
              </a:rPr>
              <a:t>CREATE VIEW </a:t>
            </a:r>
            <a:r>
              <a:rPr lang="en-US" sz="1764" kern="1200">
                <a:solidFill>
                  <a:schemeClr val="tx1"/>
                </a:solidFill>
                <a:latin typeface="Arial" panose="020B0604020202020204" pitchFamily="34" charset="0"/>
                <a:ea typeface="+mn-ea"/>
                <a:cs typeface="Arial" panose="020B0604020202020204" pitchFamily="34" charset="0"/>
              </a:rPr>
              <a:t>statement.</a:t>
            </a:r>
          </a:p>
          <a:p>
            <a:pPr algn="just" defTabSz="896112">
              <a:spcAft>
                <a:spcPts val="600"/>
              </a:spcAft>
            </a:pPr>
            <a:endParaRPr lang="en-US" sz="1764" b="1" kern="1200">
              <a:solidFill>
                <a:schemeClr val="tx1"/>
              </a:solidFill>
              <a:latin typeface="Arial" panose="020B0604020202020204" pitchFamily="34" charset="0"/>
              <a:ea typeface="+mn-ea"/>
              <a:cs typeface="Arial" panose="020B0604020202020204" pitchFamily="34" charset="0"/>
            </a:endParaRPr>
          </a:p>
          <a:p>
            <a:pPr algn="just" defTabSz="896112">
              <a:spcAft>
                <a:spcPts val="600"/>
              </a:spcAft>
            </a:pPr>
            <a:r>
              <a:rPr lang="en-US" sz="1764" kern="1200">
                <a:solidFill>
                  <a:schemeClr val="tx1"/>
                </a:solidFill>
                <a:latin typeface="Arial" panose="020B0604020202020204" pitchFamily="34" charset="0"/>
                <a:ea typeface="+mn-ea"/>
                <a:cs typeface="Arial" panose="020B0604020202020204" pitchFamily="34" charset="0"/>
              </a:rPr>
              <a:t>The following illustrates the basic syntax of a CTE:</a:t>
            </a:r>
            <a:endParaRPr lang="en-US">
              <a:latin typeface="Arial" panose="020B0604020202020204" pitchFamily="34" charset="0"/>
              <a:cs typeface="Arial" panose="020B0604020202020204" pitchFamily="34" charset="0"/>
            </a:endParaRPr>
          </a:p>
        </p:txBody>
      </p:sp>
      <p:sp>
        <p:nvSpPr>
          <p:cNvPr id="7" name="Rectangle 2">
            <a:extLst>
              <a:ext uri="{FF2B5EF4-FFF2-40B4-BE49-F238E27FC236}">
                <a16:creationId xmlns:a16="http://schemas.microsoft.com/office/drawing/2014/main" id="{7127F04B-1246-5F4B-15E3-628341AEDFF8}"/>
              </a:ext>
            </a:extLst>
          </p:cNvPr>
          <p:cNvSpPr>
            <a:spLocks noChangeArrowheads="1"/>
          </p:cNvSpPr>
          <p:nvPr/>
        </p:nvSpPr>
        <p:spPr bwMode="auto">
          <a:xfrm>
            <a:off x="1115568" y="4437737"/>
            <a:ext cx="10168127" cy="1409104"/>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p>
            <a:pPr defTabSz="896112" eaLnBrk="0" fontAlgn="base" hangingPunct="0">
              <a:spcBef>
                <a:spcPct val="0"/>
              </a:spcBef>
              <a:spcAft>
                <a:spcPts val="600"/>
              </a:spcAft>
            </a:pPr>
            <a:r>
              <a:rPr lang="en-US" altLang="en-US" sz="1764" b="1" kern="1200">
                <a:solidFill>
                  <a:srgbClr val="A5007B"/>
                </a:solidFill>
                <a:latin typeface="Arial" panose="020B0604020202020204" pitchFamily="34" charset="0"/>
                <a:ea typeface="+mn-ea"/>
                <a:cs typeface="Arial" panose="020B0604020202020204" pitchFamily="34" charset="0"/>
              </a:rPr>
              <a:t>WITH</a:t>
            </a:r>
            <a:r>
              <a:rPr lang="en-US" altLang="en-US" sz="1764" b="1" kern="1200">
                <a:solidFill>
                  <a:schemeClr val="tx1"/>
                </a:solidFill>
                <a:latin typeface="Arial" panose="020B0604020202020204" pitchFamily="34" charset="0"/>
                <a:ea typeface="+mn-ea"/>
                <a:cs typeface="Arial" panose="020B0604020202020204" pitchFamily="34" charset="0"/>
              </a:rPr>
              <a:t> cte_name (column_list) </a:t>
            </a:r>
            <a:r>
              <a:rPr lang="en-US" altLang="en-US" sz="1764" b="1" kern="1200">
                <a:solidFill>
                  <a:srgbClr val="A5007B"/>
                </a:solidFill>
                <a:latin typeface="Arial" panose="020B0604020202020204" pitchFamily="34" charset="0"/>
                <a:ea typeface="+mn-ea"/>
                <a:cs typeface="Arial" panose="020B0604020202020204" pitchFamily="34" charset="0"/>
              </a:rPr>
              <a:t>AS</a:t>
            </a:r>
            <a:r>
              <a:rPr lang="en-US" altLang="en-US" sz="1764" b="1" kern="1200">
                <a:solidFill>
                  <a:schemeClr val="tx1"/>
                </a:solidFill>
                <a:latin typeface="Arial" panose="020B0604020202020204" pitchFamily="34" charset="0"/>
                <a:ea typeface="+mn-ea"/>
                <a:cs typeface="Arial" panose="020B0604020202020204" pitchFamily="34" charset="0"/>
              </a:rPr>
              <a:t> (</a:t>
            </a:r>
          </a:p>
          <a:p>
            <a:pPr defTabSz="896112" eaLnBrk="0" fontAlgn="base" hangingPunct="0">
              <a:spcBef>
                <a:spcPct val="0"/>
              </a:spcBef>
              <a:spcAft>
                <a:spcPts val="600"/>
              </a:spcAft>
            </a:pPr>
            <a:r>
              <a:rPr lang="en-US" altLang="en-US" sz="1764" b="1" kern="1200">
                <a:solidFill>
                  <a:schemeClr val="tx1"/>
                </a:solidFill>
                <a:latin typeface="Arial" panose="020B0604020202020204" pitchFamily="34" charset="0"/>
                <a:ea typeface="+mn-ea"/>
                <a:cs typeface="Arial" panose="020B0604020202020204" pitchFamily="34" charset="0"/>
              </a:rPr>
              <a:t>	</a:t>
            </a:r>
            <a:r>
              <a:rPr lang="en-US" altLang="en-US" sz="1764" b="1" kern="1200">
                <a:solidFill>
                  <a:srgbClr val="A5007B"/>
                </a:solidFill>
                <a:latin typeface="Arial" panose="020B0604020202020204" pitchFamily="34" charset="0"/>
                <a:ea typeface="+mn-ea"/>
                <a:cs typeface="Arial" panose="020B0604020202020204" pitchFamily="34" charset="0"/>
              </a:rPr>
              <a:t>query</a:t>
            </a:r>
            <a:r>
              <a:rPr lang="en-US" altLang="en-US" sz="1764" b="1" kern="1200">
                <a:solidFill>
                  <a:schemeClr val="tx1"/>
                </a:solidFill>
                <a:latin typeface="Arial" panose="020B0604020202020204" pitchFamily="34" charset="0"/>
                <a:ea typeface="+mn-ea"/>
                <a:cs typeface="Arial" panose="020B0604020202020204" pitchFamily="34" charset="0"/>
              </a:rPr>
              <a:t> </a:t>
            </a:r>
          </a:p>
          <a:p>
            <a:pPr defTabSz="896112" eaLnBrk="0" fontAlgn="base" hangingPunct="0">
              <a:spcBef>
                <a:spcPct val="0"/>
              </a:spcBef>
              <a:spcAft>
                <a:spcPts val="600"/>
              </a:spcAft>
            </a:pPr>
            <a:r>
              <a:rPr lang="en-US" altLang="en-US" sz="1764" b="1" kern="1200">
                <a:solidFill>
                  <a:schemeClr val="tx1"/>
                </a:solidFill>
                <a:latin typeface="Arial" panose="020B0604020202020204" pitchFamily="34" charset="0"/>
                <a:ea typeface="+mn-ea"/>
                <a:cs typeface="Arial" panose="020B0604020202020204" pitchFamily="34" charset="0"/>
              </a:rPr>
              <a:t>) </a:t>
            </a:r>
          </a:p>
          <a:p>
            <a:pPr defTabSz="896112" eaLnBrk="0" fontAlgn="base" hangingPunct="0">
              <a:spcBef>
                <a:spcPct val="0"/>
              </a:spcBef>
              <a:spcAft>
                <a:spcPts val="600"/>
              </a:spcAft>
            </a:pPr>
            <a:r>
              <a:rPr lang="en-US" altLang="en-US" sz="1764" b="1" kern="1200">
                <a:solidFill>
                  <a:srgbClr val="A5007B"/>
                </a:solidFill>
                <a:latin typeface="Arial" panose="020B0604020202020204" pitchFamily="34" charset="0"/>
                <a:ea typeface="+mn-ea"/>
                <a:cs typeface="Arial" panose="020B0604020202020204" pitchFamily="34" charset="0"/>
              </a:rPr>
              <a:t>SELECT</a:t>
            </a:r>
            <a:r>
              <a:rPr lang="en-US" altLang="en-US" sz="1764" b="1" kern="1200">
                <a:solidFill>
                  <a:schemeClr val="tx1"/>
                </a:solidFill>
                <a:latin typeface="Arial" panose="020B0604020202020204" pitchFamily="34" charset="0"/>
                <a:ea typeface="+mn-ea"/>
                <a:cs typeface="Arial" panose="020B0604020202020204" pitchFamily="34" charset="0"/>
              </a:rPr>
              <a:t> * </a:t>
            </a:r>
            <a:r>
              <a:rPr lang="en-US" altLang="en-US" sz="1764" b="1" kern="1200">
                <a:solidFill>
                  <a:srgbClr val="A5007B"/>
                </a:solidFill>
                <a:latin typeface="Arial" panose="020B0604020202020204" pitchFamily="34" charset="0"/>
                <a:ea typeface="+mn-ea"/>
                <a:cs typeface="Arial" panose="020B0604020202020204" pitchFamily="34" charset="0"/>
              </a:rPr>
              <a:t>FROM</a:t>
            </a:r>
            <a:r>
              <a:rPr lang="en-US" altLang="en-US" sz="1764" b="1" kern="1200">
                <a:solidFill>
                  <a:schemeClr val="tx1"/>
                </a:solidFill>
                <a:latin typeface="Arial" panose="020B0604020202020204" pitchFamily="34" charset="0"/>
                <a:ea typeface="+mn-ea"/>
                <a:cs typeface="Arial" panose="020B0604020202020204" pitchFamily="34" charset="0"/>
              </a:rPr>
              <a:t> cte_name; </a:t>
            </a:r>
            <a:endParaRPr kumimoji="0" lang="en-US" altLang="en-US" b="1"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62579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B6604B1-FCE8-CC46-F0AE-BC2128B55182}"/>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DDC435F7-15E4-2AC9-A9D2-EA24A2360733}"/>
              </a:ext>
            </a:extLst>
          </p:cNvPr>
          <p:cNvSpPr>
            <a:spLocks noGrp="1"/>
          </p:cNvSpPr>
          <p:nvPr>
            <p:ph type="title"/>
          </p:nvPr>
        </p:nvSpPr>
        <p:spPr>
          <a:xfrm>
            <a:off x="630936" y="639520"/>
            <a:ext cx="3429000" cy="1719072"/>
          </a:xfrm>
        </p:spPr>
        <p:txBody>
          <a:bodyPr vert="horz" lIns="91440" tIns="45720" rIns="91440" bIns="45720" rtlCol="0" anchor="b">
            <a:normAutofit fontScale="90000"/>
          </a:bodyPr>
          <a:lstStyle/>
          <a:p>
            <a:r>
              <a:rPr lang="en-US" sz="3000" b="1" kern="1200" dirty="0">
                <a:solidFill>
                  <a:schemeClr val="tx1"/>
                </a:solidFill>
                <a:effectLst/>
                <a:latin typeface="+mj-lt"/>
                <a:ea typeface="+mj-ea"/>
                <a:cs typeface="+mj-cs"/>
              </a:rPr>
              <a:t>1. SQL CTE (Common Table Expression)</a:t>
            </a:r>
            <a:br>
              <a:rPr lang="en-US" sz="3000" b="1" kern="1200" dirty="0">
                <a:solidFill>
                  <a:schemeClr val="tx1"/>
                </a:solidFill>
                <a:effectLst/>
                <a:latin typeface="+mj-lt"/>
                <a:ea typeface="+mj-ea"/>
                <a:cs typeface="+mj-cs"/>
              </a:rPr>
            </a:br>
            <a:endParaRPr lang="en-US" sz="3000" kern="1200" dirty="0">
              <a:solidFill>
                <a:schemeClr val="tx1"/>
              </a:solidFill>
              <a:latin typeface="+mj-lt"/>
              <a:ea typeface="+mj-ea"/>
              <a:cs typeface="+mj-cs"/>
            </a:endParaRP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63B4B27-B867-A46E-375F-7D7132B271D5}"/>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b="1" dirty="0"/>
              <a:t>The structure of database:</a:t>
            </a:r>
          </a:p>
          <a:p>
            <a:pPr indent="-228600">
              <a:lnSpc>
                <a:spcPct val="90000"/>
              </a:lnSpc>
              <a:spcAft>
                <a:spcPts val="600"/>
              </a:spcAft>
              <a:buFont typeface="Arial" panose="020B0604020202020204" pitchFamily="34" charset="0"/>
              <a:buChar char="•"/>
            </a:pPr>
            <a:endParaRPr lang="en-US" sz="2200" b="1" dirty="0"/>
          </a:p>
        </p:txBody>
      </p:sp>
      <p:pic>
        <p:nvPicPr>
          <p:cNvPr id="3" name="Picture 2" descr="A diagram of a company&#10;&#10;Description automatically generated">
            <a:extLst>
              <a:ext uri="{FF2B5EF4-FFF2-40B4-BE49-F238E27FC236}">
                <a16:creationId xmlns:a16="http://schemas.microsoft.com/office/drawing/2014/main" id="{ADBF8FAD-E504-88AD-D29A-40D87A427D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4788" y="640080"/>
            <a:ext cx="6442735" cy="5577840"/>
          </a:xfrm>
          <a:prstGeom prst="rect">
            <a:avLst/>
          </a:prstGeom>
        </p:spPr>
      </p:pic>
    </p:spTree>
    <p:extLst>
      <p:ext uri="{BB962C8B-B14F-4D97-AF65-F5344CB8AC3E}">
        <p14:creationId xmlns:p14="http://schemas.microsoft.com/office/powerpoint/2010/main" val="2851118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7E044-3994-2A69-876F-411F038AE00B}"/>
              </a:ext>
            </a:extLst>
          </p:cNvPr>
          <p:cNvSpPr>
            <a:spLocks noGrp="1"/>
          </p:cNvSpPr>
          <p:nvPr>
            <p:ph type="title"/>
          </p:nvPr>
        </p:nvSpPr>
        <p:spPr/>
        <p:txBody>
          <a:bodyPr/>
          <a:lstStyle/>
          <a:p>
            <a:r>
              <a:rPr lang="en-US" sz="4400" b="1" dirty="0">
                <a:effectLst/>
                <a:latin typeface="Arial" panose="020B0604020202020204" pitchFamily="34" charset="0"/>
                <a:cs typeface="Arial" panose="020B0604020202020204" pitchFamily="34" charset="0"/>
              </a:rPr>
              <a:t>1.1. SQL CTE / </a:t>
            </a:r>
            <a:r>
              <a:rPr lang="en-US" sz="4400" b="1" dirty="0">
                <a:solidFill>
                  <a:srgbClr val="FF33CC"/>
                </a:solidFill>
                <a:effectLst/>
                <a:latin typeface="Arial" panose="020B0604020202020204" pitchFamily="34" charset="0"/>
                <a:cs typeface="Arial" panose="020B0604020202020204" pitchFamily="34" charset="0"/>
              </a:rPr>
              <a:t>Example 1</a:t>
            </a:r>
            <a:endParaRPr lang="en-US" dirty="0">
              <a:solidFill>
                <a:srgbClr val="FF33CC"/>
              </a:solidFill>
            </a:endParaRPr>
          </a:p>
        </p:txBody>
      </p:sp>
      <p:sp>
        <p:nvSpPr>
          <p:cNvPr id="4" name="Rectangle 1">
            <a:extLst>
              <a:ext uri="{FF2B5EF4-FFF2-40B4-BE49-F238E27FC236}">
                <a16:creationId xmlns:a16="http://schemas.microsoft.com/office/drawing/2014/main" id="{F1DB2992-7D3A-46A7-10D8-67EFD7051CE9}"/>
              </a:ext>
            </a:extLst>
          </p:cNvPr>
          <p:cNvSpPr>
            <a:spLocks noGrp="1" noChangeArrowheads="1"/>
          </p:cNvSpPr>
          <p:nvPr>
            <p:ph idx="1"/>
          </p:nvPr>
        </p:nvSpPr>
        <p:spPr bwMode="auto">
          <a:xfrm>
            <a:off x="838200" y="1566899"/>
            <a:ext cx="779553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800" b="1" dirty="0">
                <a:latin typeface="Arial" panose="020B0604020202020204" pitchFamily="34" charset="0"/>
              </a:rPr>
              <a:t>Example-1 : </a:t>
            </a:r>
            <a:r>
              <a:rPr kumimoji="0" lang="en-US" altLang="en-US" sz="1800" b="1" i="0" u="none" strike="noStrike" cap="none" normalizeH="0" baseline="0" dirty="0">
                <a:ln>
                  <a:noFill/>
                </a:ln>
                <a:solidFill>
                  <a:schemeClr val="tx1"/>
                </a:solidFill>
                <a:effectLst/>
                <a:latin typeface="Arial" panose="020B0604020202020204" pitchFamily="34" charset="0"/>
              </a:rPr>
              <a:t>Basic MySQL CTE example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We’ll use the </a:t>
            </a:r>
            <a:r>
              <a:rPr kumimoji="0" lang="en-US" altLang="en-US" sz="1800" b="0" i="0" u="none" strike="noStrike" cap="none" normalizeH="0" baseline="0" dirty="0">
                <a:ln>
                  <a:noFill/>
                </a:ln>
                <a:solidFill>
                  <a:srgbClr val="FF33CC"/>
                </a:solidFill>
                <a:effectLst/>
                <a:latin typeface="Arial Unicode MS"/>
              </a:rPr>
              <a:t>customers</a:t>
            </a:r>
            <a:r>
              <a:rPr kumimoji="0" lang="en-US" altLang="en-US" sz="1800" b="0" i="0" u="none" strike="noStrike" cap="none" normalizeH="0" baseline="0" dirty="0">
                <a:ln>
                  <a:noFill/>
                </a:ln>
                <a:solidFill>
                  <a:schemeClr val="tx1"/>
                </a:solidFill>
                <a:effectLst/>
              </a:rPr>
              <a:t> table from the </a:t>
            </a:r>
            <a:r>
              <a:rPr kumimoji="0" lang="en-US" altLang="en-US" sz="1800" b="0" i="0" u="none" strike="noStrike" cap="none" normalizeH="0" baseline="0" dirty="0">
                <a:ln>
                  <a:noFill/>
                </a:ln>
                <a:solidFill>
                  <a:srgbClr val="FF33CC"/>
                </a:solidFill>
                <a:effectLst/>
                <a:latin typeface="Arial" panose="020B0604020202020204" pitchFamily="34" charset="0"/>
              </a:rPr>
              <a:t>sample database </a:t>
            </a:r>
            <a:r>
              <a:rPr kumimoji="0" lang="en-US" altLang="en-US" sz="1800" b="0" i="0" u="none" strike="noStrike" cap="none" normalizeH="0" baseline="0" dirty="0">
                <a:ln>
                  <a:noFill/>
                </a:ln>
                <a:solidFill>
                  <a:schemeClr val="tx1"/>
                </a:solidFill>
                <a:effectLst/>
                <a:latin typeface="Arial" panose="020B0604020202020204" pitchFamily="34" charset="0"/>
              </a:rPr>
              <a:t>for demonstration:</a:t>
            </a:r>
          </a:p>
        </p:txBody>
      </p:sp>
      <p:sp>
        <p:nvSpPr>
          <p:cNvPr id="11" name="TextBox 10">
            <a:extLst>
              <a:ext uri="{FF2B5EF4-FFF2-40B4-BE49-F238E27FC236}">
                <a16:creationId xmlns:a16="http://schemas.microsoft.com/office/drawing/2014/main" id="{EC3EA347-8C2C-CFC3-6BAB-793EC499E77B}"/>
              </a:ext>
            </a:extLst>
          </p:cNvPr>
          <p:cNvSpPr txBox="1"/>
          <p:nvPr/>
        </p:nvSpPr>
        <p:spPr>
          <a:xfrm>
            <a:off x="997527" y="2530763"/>
            <a:ext cx="5098473" cy="3539430"/>
          </a:xfrm>
          <a:prstGeom prst="rect">
            <a:avLst/>
          </a:prstGeom>
          <a:solidFill>
            <a:schemeClr val="bg1">
              <a:lumMod val="95000"/>
            </a:schemeClr>
          </a:solidFill>
        </p:spPr>
        <p:txBody>
          <a:bodyPr wrap="square" rtlCol="0">
            <a:spAutoFit/>
          </a:bodyPr>
          <a:lstStyle/>
          <a:p>
            <a:r>
              <a:rPr lang="en-US" sz="1600" b="0" dirty="0">
                <a:solidFill>
                  <a:srgbClr val="569CD6"/>
                </a:solidFill>
                <a:effectLst/>
                <a:latin typeface="Arial" panose="020B0604020202020204" pitchFamily="34" charset="0"/>
                <a:cs typeface="Arial" panose="020B0604020202020204" pitchFamily="34" charset="0"/>
              </a:rPr>
              <a:t>WITH</a:t>
            </a:r>
            <a:r>
              <a:rPr lang="en-US" sz="1600" b="0" dirty="0">
                <a:solidFill>
                  <a:srgbClr val="CCCCCC"/>
                </a:solidFill>
                <a:effectLst/>
                <a:latin typeface="Arial" panose="020B0604020202020204" pitchFamily="34" charset="0"/>
                <a:cs typeface="Arial" panose="020B0604020202020204" pitchFamily="34" charset="0"/>
              </a:rPr>
              <a:t> </a:t>
            </a:r>
            <a:r>
              <a:rPr lang="en-US" sz="1600" b="0" dirty="0">
                <a:solidFill>
                  <a:srgbClr val="FF33CC"/>
                </a:solidFill>
                <a:effectLst/>
                <a:latin typeface="Arial" panose="020B0604020202020204" pitchFamily="34" charset="0"/>
                <a:cs typeface="Arial" panose="020B0604020202020204" pitchFamily="34" charset="0"/>
              </a:rPr>
              <a:t>customers_in_usa </a:t>
            </a:r>
            <a:r>
              <a:rPr lang="en-US" sz="1600" b="0" dirty="0">
                <a:solidFill>
                  <a:srgbClr val="569CD6"/>
                </a:solidFill>
                <a:effectLst/>
                <a:latin typeface="Arial" panose="020B0604020202020204" pitchFamily="34" charset="0"/>
                <a:cs typeface="Arial" panose="020B0604020202020204" pitchFamily="34" charset="0"/>
              </a:rPr>
              <a:t>AS</a:t>
            </a:r>
            <a:r>
              <a:rPr lang="en-US" sz="1600" b="0" dirty="0">
                <a:solidFill>
                  <a:srgbClr val="CCCCCC"/>
                </a:solidFill>
                <a:effectLst/>
                <a:latin typeface="Arial" panose="020B0604020202020204" pitchFamily="34" charset="0"/>
                <a:cs typeface="Arial" panose="020B0604020202020204" pitchFamily="34" charset="0"/>
              </a:rPr>
              <a:t> </a:t>
            </a:r>
            <a:r>
              <a:rPr lang="en-US" sz="1600" b="0" dirty="0">
                <a:effectLst/>
                <a:latin typeface="Arial" panose="020B0604020202020204" pitchFamily="34" charset="0"/>
                <a:cs typeface="Arial" panose="020B0604020202020204" pitchFamily="34" charset="0"/>
              </a:rPr>
              <a:t>(</a:t>
            </a:r>
          </a:p>
          <a:p>
            <a:r>
              <a:rPr lang="en-US" sz="1600" b="0" dirty="0">
                <a:solidFill>
                  <a:srgbClr val="CCCCCC"/>
                </a:solidFill>
                <a:effectLst/>
                <a:latin typeface="Arial" panose="020B0604020202020204" pitchFamily="34" charset="0"/>
                <a:cs typeface="Arial" panose="020B0604020202020204" pitchFamily="34" charset="0"/>
              </a:rPr>
              <a:t>    </a:t>
            </a:r>
            <a:r>
              <a:rPr lang="en-US" sz="1600" b="0" dirty="0">
                <a:solidFill>
                  <a:srgbClr val="569CD6"/>
                </a:solidFill>
                <a:effectLst/>
                <a:latin typeface="Arial" panose="020B0604020202020204" pitchFamily="34" charset="0"/>
                <a:cs typeface="Arial" panose="020B0604020202020204" pitchFamily="34" charset="0"/>
              </a:rPr>
              <a:t>SELECT</a:t>
            </a:r>
            <a:r>
              <a:rPr lang="en-US" sz="1600" b="0" dirty="0">
                <a:solidFill>
                  <a:srgbClr val="CCCCCC"/>
                </a:solidFill>
                <a:effectLst/>
                <a:latin typeface="Arial" panose="020B0604020202020204" pitchFamily="34" charset="0"/>
                <a:cs typeface="Arial" panose="020B0604020202020204" pitchFamily="34" charset="0"/>
              </a:rPr>
              <a:t> </a:t>
            </a:r>
          </a:p>
          <a:p>
            <a:r>
              <a:rPr lang="en-US" sz="1600" b="0" dirty="0">
                <a:solidFill>
                  <a:srgbClr val="CCCCCC"/>
                </a:solidFill>
                <a:effectLst/>
                <a:latin typeface="Arial" panose="020B0604020202020204" pitchFamily="34" charset="0"/>
                <a:cs typeface="Arial" panose="020B0604020202020204" pitchFamily="34" charset="0"/>
              </a:rPr>
              <a:t>        </a:t>
            </a:r>
            <a:r>
              <a:rPr lang="en-US" sz="1600" b="0" dirty="0">
                <a:effectLst/>
                <a:latin typeface="Arial" panose="020B0604020202020204" pitchFamily="34" charset="0"/>
                <a:cs typeface="Arial" panose="020B0604020202020204" pitchFamily="34" charset="0"/>
              </a:rPr>
              <a:t>customerName, state</a:t>
            </a:r>
          </a:p>
          <a:p>
            <a:r>
              <a:rPr lang="en-US" sz="1600" b="0" dirty="0">
                <a:solidFill>
                  <a:srgbClr val="CCCCCC"/>
                </a:solidFill>
                <a:effectLst/>
                <a:latin typeface="Arial" panose="020B0604020202020204" pitchFamily="34" charset="0"/>
                <a:cs typeface="Arial" panose="020B0604020202020204" pitchFamily="34" charset="0"/>
              </a:rPr>
              <a:t>    </a:t>
            </a:r>
            <a:r>
              <a:rPr lang="en-US" sz="1600" b="0" dirty="0">
                <a:solidFill>
                  <a:srgbClr val="569CD6"/>
                </a:solidFill>
                <a:effectLst/>
                <a:latin typeface="Arial" panose="020B0604020202020204" pitchFamily="34" charset="0"/>
                <a:cs typeface="Arial" panose="020B0604020202020204" pitchFamily="34" charset="0"/>
              </a:rPr>
              <a:t>FROM</a:t>
            </a:r>
            <a:endParaRPr lang="en-US" sz="1600" b="0" dirty="0">
              <a:solidFill>
                <a:srgbClr val="CCCCCC"/>
              </a:solidFill>
              <a:effectLst/>
              <a:latin typeface="Arial" panose="020B0604020202020204" pitchFamily="34" charset="0"/>
              <a:cs typeface="Arial" panose="020B0604020202020204" pitchFamily="34" charset="0"/>
            </a:endParaRPr>
          </a:p>
          <a:p>
            <a:r>
              <a:rPr lang="en-US" sz="1600" b="0" dirty="0">
                <a:solidFill>
                  <a:srgbClr val="CCCCCC"/>
                </a:solidFill>
                <a:effectLst/>
                <a:latin typeface="Arial" panose="020B0604020202020204" pitchFamily="34" charset="0"/>
                <a:cs typeface="Arial" panose="020B0604020202020204" pitchFamily="34" charset="0"/>
              </a:rPr>
              <a:t>        </a:t>
            </a:r>
            <a:r>
              <a:rPr lang="en-US" sz="1600" b="0" dirty="0">
                <a:effectLst/>
                <a:latin typeface="Arial" panose="020B0604020202020204" pitchFamily="34" charset="0"/>
                <a:cs typeface="Arial" panose="020B0604020202020204" pitchFamily="34" charset="0"/>
              </a:rPr>
              <a:t>customers</a:t>
            </a:r>
          </a:p>
          <a:p>
            <a:r>
              <a:rPr lang="en-US" sz="1600" b="0" dirty="0">
                <a:solidFill>
                  <a:srgbClr val="CCCCCC"/>
                </a:solidFill>
                <a:effectLst/>
                <a:latin typeface="Arial" panose="020B0604020202020204" pitchFamily="34" charset="0"/>
                <a:cs typeface="Arial" panose="020B0604020202020204" pitchFamily="34" charset="0"/>
              </a:rPr>
              <a:t>    </a:t>
            </a:r>
            <a:r>
              <a:rPr lang="en-US" sz="1600" b="0" dirty="0">
                <a:solidFill>
                  <a:srgbClr val="569CD6"/>
                </a:solidFill>
                <a:effectLst/>
                <a:latin typeface="Arial" panose="020B0604020202020204" pitchFamily="34" charset="0"/>
                <a:cs typeface="Arial" panose="020B0604020202020204" pitchFamily="34" charset="0"/>
              </a:rPr>
              <a:t>WHERE</a:t>
            </a:r>
            <a:endParaRPr lang="en-US" sz="1600" b="0" dirty="0">
              <a:solidFill>
                <a:srgbClr val="CCCCCC"/>
              </a:solidFill>
              <a:effectLst/>
              <a:latin typeface="Arial" panose="020B0604020202020204" pitchFamily="34" charset="0"/>
              <a:cs typeface="Arial" panose="020B0604020202020204" pitchFamily="34" charset="0"/>
            </a:endParaRPr>
          </a:p>
          <a:p>
            <a:r>
              <a:rPr lang="en-US" sz="1600" b="0" dirty="0">
                <a:effectLst/>
                <a:latin typeface="Arial" panose="020B0604020202020204" pitchFamily="34" charset="0"/>
                <a:cs typeface="Arial" panose="020B0604020202020204" pitchFamily="34" charset="0"/>
              </a:rPr>
              <a:t>        country = </a:t>
            </a:r>
            <a:r>
              <a:rPr lang="en-US" sz="1600" b="0" dirty="0">
                <a:solidFill>
                  <a:srgbClr val="CE9178"/>
                </a:solidFill>
                <a:effectLst/>
                <a:latin typeface="Arial" panose="020B0604020202020204" pitchFamily="34" charset="0"/>
                <a:cs typeface="Arial" panose="020B0604020202020204" pitchFamily="34" charset="0"/>
              </a:rPr>
              <a:t>'USA'</a:t>
            </a:r>
            <a:endParaRPr lang="en-US" sz="1600" b="0" dirty="0">
              <a:solidFill>
                <a:srgbClr val="CCCCCC"/>
              </a:solidFill>
              <a:effectLst/>
              <a:latin typeface="Arial" panose="020B0604020202020204" pitchFamily="34" charset="0"/>
              <a:cs typeface="Arial" panose="020B0604020202020204" pitchFamily="34" charset="0"/>
            </a:endParaRPr>
          </a:p>
          <a:p>
            <a:r>
              <a:rPr lang="en-US" sz="1600" b="0" dirty="0">
                <a:effectLst/>
                <a:latin typeface="Arial" panose="020B0604020202020204" pitchFamily="34" charset="0"/>
                <a:cs typeface="Arial" panose="020B0604020202020204" pitchFamily="34" charset="0"/>
              </a:rPr>
              <a:t>) </a:t>
            </a:r>
            <a:r>
              <a:rPr lang="en-US" sz="1600" b="0" dirty="0">
                <a:solidFill>
                  <a:srgbClr val="569CD6"/>
                </a:solidFill>
                <a:effectLst/>
                <a:latin typeface="Arial" panose="020B0604020202020204" pitchFamily="34" charset="0"/>
                <a:cs typeface="Arial" panose="020B0604020202020204" pitchFamily="34" charset="0"/>
              </a:rPr>
              <a:t>SELECT</a:t>
            </a:r>
            <a:r>
              <a:rPr lang="en-US" sz="1600" b="0" dirty="0">
                <a:solidFill>
                  <a:srgbClr val="CCCCCC"/>
                </a:solidFill>
                <a:effectLst/>
                <a:latin typeface="Arial" panose="020B0604020202020204" pitchFamily="34" charset="0"/>
                <a:cs typeface="Arial" panose="020B0604020202020204" pitchFamily="34" charset="0"/>
              </a:rPr>
              <a:t> </a:t>
            </a:r>
          </a:p>
          <a:p>
            <a:r>
              <a:rPr lang="en-US" sz="1600" b="0" dirty="0">
                <a:solidFill>
                  <a:srgbClr val="CCCCCC"/>
                </a:solidFill>
                <a:effectLst/>
                <a:latin typeface="Arial" panose="020B0604020202020204" pitchFamily="34" charset="0"/>
                <a:cs typeface="Arial" panose="020B0604020202020204" pitchFamily="34" charset="0"/>
              </a:rPr>
              <a:t>    </a:t>
            </a:r>
            <a:r>
              <a:rPr lang="en-US" sz="1600" b="0" dirty="0">
                <a:effectLst/>
                <a:latin typeface="Arial" panose="020B0604020202020204" pitchFamily="34" charset="0"/>
                <a:cs typeface="Arial" panose="020B0604020202020204" pitchFamily="34" charset="0"/>
              </a:rPr>
              <a:t>customerName</a:t>
            </a:r>
          </a:p>
          <a:p>
            <a:r>
              <a:rPr lang="en-US" sz="1600" b="0" dirty="0">
                <a:solidFill>
                  <a:srgbClr val="CCCCCC"/>
                </a:solidFill>
                <a:effectLst/>
                <a:latin typeface="Arial" panose="020B0604020202020204" pitchFamily="34" charset="0"/>
                <a:cs typeface="Arial" panose="020B0604020202020204" pitchFamily="34" charset="0"/>
              </a:rPr>
              <a:t> </a:t>
            </a:r>
            <a:r>
              <a:rPr lang="en-US" sz="1600" b="0" dirty="0">
                <a:solidFill>
                  <a:srgbClr val="569CD6"/>
                </a:solidFill>
                <a:effectLst/>
                <a:latin typeface="Arial" panose="020B0604020202020204" pitchFamily="34" charset="0"/>
                <a:cs typeface="Arial" panose="020B0604020202020204" pitchFamily="34" charset="0"/>
              </a:rPr>
              <a:t>FROM</a:t>
            </a:r>
            <a:endParaRPr lang="en-US" sz="1600" b="0" dirty="0">
              <a:solidFill>
                <a:srgbClr val="CCCCCC"/>
              </a:solidFill>
              <a:effectLst/>
              <a:latin typeface="Arial" panose="020B0604020202020204" pitchFamily="34" charset="0"/>
              <a:cs typeface="Arial" panose="020B0604020202020204" pitchFamily="34" charset="0"/>
            </a:endParaRPr>
          </a:p>
          <a:p>
            <a:r>
              <a:rPr lang="en-US" sz="1600" b="0" dirty="0">
                <a:solidFill>
                  <a:srgbClr val="CCCCCC"/>
                </a:solidFill>
                <a:effectLst/>
                <a:latin typeface="Arial" panose="020B0604020202020204" pitchFamily="34" charset="0"/>
                <a:cs typeface="Arial" panose="020B0604020202020204" pitchFamily="34" charset="0"/>
              </a:rPr>
              <a:t>    </a:t>
            </a:r>
            <a:r>
              <a:rPr lang="en-US" sz="1600" b="0" dirty="0">
                <a:solidFill>
                  <a:srgbClr val="FF33CC"/>
                </a:solidFill>
                <a:effectLst/>
                <a:latin typeface="Arial" panose="020B0604020202020204" pitchFamily="34" charset="0"/>
                <a:cs typeface="Arial" panose="020B0604020202020204" pitchFamily="34" charset="0"/>
              </a:rPr>
              <a:t>customers_in_usa</a:t>
            </a:r>
          </a:p>
          <a:p>
            <a:r>
              <a:rPr lang="en-US" sz="1600" b="0" dirty="0">
                <a:solidFill>
                  <a:srgbClr val="CCCCCC"/>
                </a:solidFill>
                <a:effectLst/>
                <a:latin typeface="Arial" panose="020B0604020202020204" pitchFamily="34" charset="0"/>
                <a:cs typeface="Arial" panose="020B0604020202020204" pitchFamily="34" charset="0"/>
              </a:rPr>
              <a:t> </a:t>
            </a:r>
            <a:r>
              <a:rPr lang="en-US" sz="1600" b="0" dirty="0">
                <a:solidFill>
                  <a:srgbClr val="569CD6"/>
                </a:solidFill>
                <a:effectLst/>
                <a:latin typeface="Arial" panose="020B0604020202020204" pitchFamily="34" charset="0"/>
                <a:cs typeface="Arial" panose="020B0604020202020204" pitchFamily="34" charset="0"/>
              </a:rPr>
              <a:t>WHERE</a:t>
            </a:r>
            <a:endParaRPr lang="en-US" sz="1600" b="0" dirty="0">
              <a:solidFill>
                <a:srgbClr val="CCCCCC"/>
              </a:solidFill>
              <a:effectLst/>
              <a:latin typeface="Arial" panose="020B0604020202020204" pitchFamily="34" charset="0"/>
              <a:cs typeface="Arial" panose="020B0604020202020204" pitchFamily="34" charset="0"/>
            </a:endParaRPr>
          </a:p>
          <a:p>
            <a:r>
              <a:rPr lang="en-US" sz="1600" b="0" dirty="0">
                <a:solidFill>
                  <a:srgbClr val="CCCCCC"/>
                </a:solidFill>
                <a:effectLst/>
                <a:latin typeface="Arial" panose="020B0604020202020204" pitchFamily="34" charset="0"/>
                <a:cs typeface="Arial" panose="020B0604020202020204" pitchFamily="34" charset="0"/>
              </a:rPr>
              <a:t>    </a:t>
            </a:r>
            <a:r>
              <a:rPr lang="en-US" sz="1600" b="0" dirty="0">
                <a:solidFill>
                  <a:srgbClr val="569CD6"/>
                </a:solidFill>
                <a:effectLst/>
                <a:latin typeface="Arial" panose="020B0604020202020204" pitchFamily="34" charset="0"/>
                <a:cs typeface="Arial" panose="020B0604020202020204" pitchFamily="34" charset="0"/>
              </a:rPr>
              <a:t>state</a:t>
            </a:r>
            <a:r>
              <a:rPr lang="en-US" sz="1600" b="0" dirty="0">
                <a:solidFill>
                  <a:srgbClr val="CCCCCC"/>
                </a:solidFill>
                <a:effectLst/>
                <a:latin typeface="Arial" panose="020B0604020202020204" pitchFamily="34" charset="0"/>
                <a:cs typeface="Arial" panose="020B0604020202020204" pitchFamily="34" charset="0"/>
              </a:rPr>
              <a:t> </a:t>
            </a:r>
            <a:r>
              <a:rPr lang="en-US" sz="1600" b="0" dirty="0">
                <a:effectLst/>
                <a:latin typeface="Arial" panose="020B0604020202020204" pitchFamily="34" charset="0"/>
                <a:cs typeface="Arial" panose="020B0604020202020204" pitchFamily="34" charset="0"/>
              </a:rPr>
              <a:t>=</a:t>
            </a:r>
            <a:r>
              <a:rPr lang="en-US" sz="1600" b="0" dirty="0">
                <a:solidFill>
                  <a:srgbClr val="CCCCCC"/>
                </a:solidFill>
                <a:effectLst/>
                <a:latin typeface="Arial" panose="020B0604020202020204" pitchFamily="34" charset="0"/>
                <a:cs typeface="Arial" panose="020B0604020202020204" pitchFamily="34" charset="0"/>
              </a:rPr>
              <a:t> </a:t>
            </a:r>
            <a:r>
              <a:rPr lang="en-US" sz="1600" b="0" dirty="0">
                <a:solidFill>
                  <a:srgbClr val="CE9178"/>
                </a:solidFill>
                <a:effectLst/>
                <a:latin typeface="Arial" panose="020B0604020202020204" pitchFamily="34" charset="0"/>
                <a:cs typeface="Arial" panose="020B0604020202020204" pitchFamily="34" charset="0"/>
              </a:rPr>
              <a:t>'CA'</a:t>
            </a:r>
            <a:endParaRPr lang="en-US" sz="1600" b="0" dirty="0">
              <a:solidFill>
                <a:srgbClr val="CCCCCC"/>
              </a:solidFill>
              <a:effectLst/>
              <a:latin typeface="Arial" panose="020B0604020202020204" pitchFamily="34" charset="0"/>
              <a:cs typeface="Arial" panose="020B0604020202020204" pitchFamily="34" charset="0"/>
            </a:endParaRPr>
          </a:p>
          <a:p>
            <a:r>
              <a:rPr lang="en-US" sz="1600" b="0" dirty="0">
                <a:solidFill>
                  <a:srgbClr val="CCCCCC"/>
                </a:solidFill>
                <a:effectLst/>
                <a:latin typeface="Arial" panose="020B0604020202020204" pitchFamily="34" charset="0"/>
                <a:cs typeface="Arial" panose="020B0604020202020204" pitchFamily="34" charset="0"/>
              </a:rPr>
              <a:t> </a:t>
            </a:r>
            <a:r>
              <a:rPr lang="en-US" sz="1600" b="0" dirty="0">
                <a:solidFill>
                  <a:srgbClr val="569CD6"/>
                </a:solidFill>
                <a:effectLst/>
                <a:latin typeface="Arial" panose="020B0604020202020204" pitchFamily="34" charset="0"/>
                <a:cs typeface="Arial" panose="020B0604020202020204" pitchFamily="34" charset="0"/>
              </a:rPr>
              <a:t>ORDER BY</a:t>
            </a:r>
            <a:r>
              <a:rPr lang="en-US" sz="1600" b="0" dirty="0">
                <a:solidFill>
                  <a:srgbClr val="CCCCCC"/>
                </a:solidFill>
                <a:effectLst/>
                <a:latin typeface="Arial" panose="020B0604020202020204" pitchFamily="34" charset="0"/>
                <a:cs typeface="Arial" panose="020B0604020202020204" pitchFamily="34" charset="0"/>
              </a:rPr>
              <a:t> </a:t>
            </a:r>
            <a:r>
              <a:rPr lang="en-US" sz="1600" b="0" dirty="0">
                <a:effectLst/>
                <a:latin typeface="Arial" panose="020B0604020202020204" pitchFamily="34" charset="0"/>
                <a:cs typeface="Arial" panose="020B0604020202020204" pitchFamily="34" charset="0"/>
              </a:rPr>
              <a:t>customerName;</a:t>
            </a:r>
          </a:p>
        </p:txBody>
      </p:sp>
      <p:sp>
        <p:nvSpPr>
          <p:cNvPr id="12" name="TextBox 11">
            <a:extLst>
              <a:ext uri="{FF2B5EF4-FFF2-40B4-BE49-F238E27FC236}">
                <a16:creationId xmlns:a16="http://schemas.microsoft.com/office/drawing/2014/main" id="{564FCE07-E809-F72A-6B42-49B798CFE90B}"/>
              </a:ext>
            </a:extLst>
          </p:cNvPr>
          <p:cNvSpPr txBox="1"/>
          <p:nvPr/>
        </p:nvSpPr>
        <p:spPr>
          <a:xfrm>
            <a:off x="6345382" y="2530763"/>
            <a:ext cx="5008418" cy="3416320"/>
          </a:xfrm>
          <a:prstGeom prst="rect">
            <a:avLst/>
          </a:prstGeom>
          <a:solidFill>
            <a:srgbClr val="CCFFFF"/>
          </a:solidFill>
        </p:spPr>
        <p:txBody>
          <a:bodyPr wrap="square" rtlCol="0">
            <a:spAutoFit/>
          </a:bodyPr>
          <a:lstStyle/>
          <a:p>
            <a:pPr algn="just"/>
            <a:endParaRPr lang="en-US" b="1" dirty="0">
              <a:latin typeface="Arial" panose="020B0604020202020204" pitchFamily="34" charset="0"/>
              <a:cs typeface="Arial" panose="020B0604020202020204" pitchFamily="34" charset="0"/>
            </a:endParaRPr>
          </a:p>
          <a:p>
            <a:pPr algn="just"/>
            <a:r>
              <a:rPr lang="en-US" b="1" dirty="0">
                <a:latin typeface="Arial" panose="020B0604020202020204" pitchFamily="34" charset="0"/>
                <a:cs typeface="Arial" panose="020B0604020202020204" pitchFamily="34" charset="0"/>
              </a:rPr>
              <a:t>How it works:</a:t>
            </a:r>
          </a:p>
          <a:p>
            <a:endParaRPr lang="en-US"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First, define a CTE with the name </a:t>
            </a:r>
            <a:r>
              <a:rPr lang="en-US" dirty="0">
                <a:solidFill>
                  <a:srgbClr val="FF33CC"/>
                </a:solidFill>
                <a:latin typeface="Arial" panose="020B0604020202020204" pitchFamily="34" charset="0"/>
                <a:cs typeface="Arial" panose="020B0604020202020204" pitchFamily="34" charset="0"/>
              </a:rPr>
              <a:t>customers_in_usa </a:t>
            </a:r>
            <a:r>
              <a:rPr lang="en-US" dirty="0">
                <a:latin typeface="Arial" panose="020B0604020202020204" pitchFamily="34" charset="0"/>
                <a:cs typeface="Arial" panose="020B0604020202020204" pitchFamily="34" charset="0"/>
              </a:rPr>
              <a:t>that stores the customer name and state of customers in the USA. The defining query retrieves data from the customer's table.</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Second, select the </a:t>
            </a:r>
            <a:r>
              <a:rPr lang="en-US" dirty="0">
                <a:solidFill>
                  <a:srgbClr val="FF33CC"/>
                </a:solidFill>
                <a:latin typeface="Arial" panose="020B0604020202020204" pitchFamily="34" charset="0"/>
                <a:cs typeface="Arial" panose="020B0604020202020204" pitchFamily="34" charset="0"/>
              </a:rPr>
              <a:t>customers located in California </a:t>
            </a:r>
            <a:r>
              <a:rPr lang="en-US" dirty="0">
                <a:latin typeface="Arial" panose="020B0604020202020204" pitchFamily="34" charset="0"/>
                <a:cs typeface="Arial" panose="020B0604020202020204" pitchFamily="34" charset="0"/>
              </a:rPr>
              <a:t>from the CTE.</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80713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3001B-45FA-78E3-747C-6FD0E03DCDFE}"/>
              </a:ext>
            </a:extLst>
          </p:cNvPr>
          <p:cNvSpPr>
            <a:spLocks noGrp="1"/>
          </p:cNvSpPr>
          <p:nvPr>
            <p:ph type="title"/>
          </p:nvPr>
        </p:nvSpPr>
        <p:spPr/>
        <p:txBody>
          <a:bodyPr/>
          <a:lstStyle/>
          <a:p>
            <a:r>
              <a:rPr lang="en-US" sz="4400" b="1" dirty="0">
                <a:effectLst/>
                <a:latin typeface="Arial" panose="020B0604020202020204" pitchFamily="34" charset="0"/>
                <a:cs typeface="Arial" panose="020B0604020202020204" pitchFamily="34" charset="0"/>
              </a:rPr>
              <a:t>1.1. SQL CTE / </a:t>
            </a:r>
            <a:r>
              <a:rPr lang="en-US" sz="4400" b="1" dirty="0">
                <a:solidFill>
                  <a:srgbClr val="FF33CC"/>
                </a:solidFill>
                <a:effectLst/>
                <a:latin typeface="Arial" panose="020B0604020202020204" pitchFamily="34" charset="0"/>
                <a:cs typeface="Arial" panose="020B0604020202020204" pitchFamily="34" charset="0"/>
              </a:rPr>
              <a:t>Example 2</a:t>
            </a:r>
            <a:endParaRPr lang="en-US" dirty="0">
              <a:solidFill>
                <a:srgbClr val="FF33CC"/>
              </a:solidFill>
            </a:endParaRPr>
          </a:p>
        </p:txBody>
      </p:sp>
      <p:pic>
        <p:nvPicPr>
          <p:cNvPr id="7" name="Picture 6">
            <a:extLst>
              <a:ext uri="{FF2B5EF4-FFF2-40B4-BE49-F238E27FC236}">
                <a16:creationId xmlns:a16="http://schemas.microsoft.com/office/drawing/2014/main" id="{079F92A6-3142-ACA5-DEC2-8D2124D77E93}"/>
              </a:ext>
            </a:extLst>
          </p:cNvPr>
          <p:cNvPicPr>
            <a:picLocks noChangeAspect="1"/>
          </p:cNvPicPr>
          <p:nvPr/>
        </p:nvPicPr>
        <p:blipFill rotWithShape="1">
          <a:blip r:embed="rId2"/>
          <a:srcRect l="13750" t="37778" r="54765" b="30000"/>
          <a:stretch/>
        </p:blipFill>
        <p:spPr>
          <a:xfrm>
            <a:off x="7500513" y="2630487"/>
            <a:ext cx="4250305" cy="2446825"/>
          </a:xfrm>
          <a:prstGeom prst="rect">
            <a:avLst/>
          </a:prstGeom>
          <a:solidFill>
            <a:srgbClr val="FAFAFA"/>
          </a:solidFill>
        </p:spPr>
      </p:pic>
      <p:sp>
        <p:nvSpPr>
          <p:cNvPr id="8" name="TextBox 7">
            <a:extLst>
              <a:ext uri="{FF2B5EF4-FFF2-40B4-BE49-F238E27FC236}">
                <a16:creationId xmlns:a16="http://schemas.microsoft.com/office/drawing/2014/main" id="{C6CA3CAF-1DBE-9698-7FA4-6504CB7EA01A}"/>
              </a:ext>
            </a:extLst>
          </p:cNvPr>
          <p:cNvSpPr txBox="1"/>
          <p:nvPr/>
        </p:nvSpPr>
        <p:spPr>
          <a:xfrm>
            <a:off x="838200" y="2630489"/>
            <a:ext cx="6467475" cy="2446824"/>
          </a:xfrm>
          <a:prstGeom prst="rect">
            <a:avLst/>
          </a:prstGeom>
          <a:solidFill>
            <a:srgbClr val="CCFFFF"/>
          </a:solidFill>
        </p:spPr>
        <p:txBody>
          <a:bodyPr wrap="square" rtlCol="0">
            <a:spAutoFit/>
          </a:bodyPr>
          <a:lstStyle/>
          <a:p>
            <a:r>
              <a:rPr lang="en-US" b="1" dirty="0">
                <a:effectLst/>
                <a:latin typeface="Arial" panose="020B0604020202020204" pitchFamily="34" charset="0"/>
                <a:cs typeface="Arial" panose="020B0604020202020204" pitchFamily="34" charset="0"/>
              </a:rPr>
              <a:t>How it works:</a:t>
            </a:r>
          </a:p>
          <a:p>
            <a:r>
              <a:rPr lang="en-US" b="0" dirty="0">
                <a:effectLst/>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r>
              <a:rPr lang="en-US" b="0" dirty="0">
                <a:effectLst/>
                <a:latin typeface="Arial" panose="020B0604020202020204" pitchFamily="34" charset="0"/>
                <a:cs typeface="Arial" panose="020B0604020202020204" pitchFamily="34" charset="0"/>
              </a:rPr>
              <a:t>The following example uses a CTE to retrieve the </a:t>
            </a:r>
            <a:r>
              <a:rPr lang="en-US" b="1" dirty="0">
                <a:effectLst/>
                <a:latin typeface="Arial" panose="020B0604020202020204" pitchFamily="34" charset="0"/>
                <a:cs typeface="Arial" panose="020B0604020202020204" pitchFamily="34" charset="0"/>
              </a:rPr>
              <a:t>top 5 sales representatives </a:t>
            </a:r>
            <a:r>
              <a:rPr lang="en-US" b="0" dirty="0">
                <a:effectLst/>
                <a:latin typeface="Arial" panose="020B0604020202020204" pitchFamily="34" charset="0"/>
                <a:cs typeface="Arial" panose="020B0604020202020204" pitchFamily="34" charset="0"/>
              </a:rPr>
              <a:t>based on their total sales in the</a:t>
            </a:r>
          </a:p>
          <a:p>
            <a:r>
              <a:rPr lang="en-US" b="0" dirty="0">
                <a:effectLst/>
                <a:latin typeface="Arial" panose="020B0604020202020204" pitchFamily="34" charset="0"/>
                <a:cs typeface="Arial" panose="020B0604020202020204" pitchFamily="34" charset="0"/>
              </a:rPr>
              <a:t>     year 2003. </a:t>
            </a:r>
          </a:p>
          <a:p>
            <a:pPr>
              <a:lnSpc>
                <a:spcPct val="50000"/>
              </a:lnSpc>
            </a:pPr>
            <a:endParaRPr lang="en-US" b="0" dirty="0">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0" dirty="0">
                <a:effectLst/>
                <a:latin typeface="Arial" panose="020B0604020202020204" pitchFamily="34" charset="0"/>
                <a:cs typeface="Arial" panose="020B0604020202020204" pitchFamily="34" charset="0"/>
              </a:rPr>
              <a:t>Second, join the CTE with the employees table to include the first and last names of the sales representatives.</a:t>
            </a:r>
          </a:p>
          <a:p>
            <a:endParaRPr lang="en-US" b="0" dirty="0">
              <a:effectLst/>
              <a:latin typeface="Arial" panose="020B0604020202020204" pitchFamily="34" charset="0"/>
              <a:cs typeface="Arial" panose="020B0604020202020204" pitchFamily="34" charset="0"/>
            </a:endParaRPr>
          </a:p>
        </p:txBody>
      </p:sp>
      <p:sp>
        <p:nvSpPr>
          <p:cNvPr id="11" name="Rectangle 1">
            <a:extLst>
              <a:ext uri="{FF2B5EF4-FFF2-40B4-BE49-F238E27FC236}">
                <a16:creationId xmlns:a16="http://schemas.microsoft.com/office/drawing/2014/main" id="{BD64A779-C970-238F-8056-C62D531E42EC}"/>
              </a:ext>
            </a:extLst>
          </p:cNvPr>
          <p:cNvSpPr>
            <a:spLocks noGrp="1" noChangeArrowheads="1"/>
          </p:cNvSpPr>
          <p:nvPr>
            <p:ph idx="1"/>
          </p:nvPr>
        </p:nvSpPr>
        <p:spPr bwMode="auto">
          <a:xfrm>
            <a:off x="838200" y="1577001"/>
            <a:ext cx="105156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800" b="1" dirty="0">
                <a:latin typeface="Arial" panose="020B0604020202020204" pitchFamily="34" charset="0"/>
              </a:rPr>
              <a:t>Example-2 : </a:t>
            </a:r>
            <a:r>
              <a:rPr kumimoji="0" lang="en-US" altLang="en-US" sz="1800" b="1" i="0" u="none" strike="noStrike" cap="none" normalizeH="0" baseline="0" dirty="0">
                <a:ln>
                  <a:noFill/>
                </a:ln>
                <a:solidFill>
                  <a:schemeClr val="tx1"/>
                </a:solidFill>
                <a:effectLst/>
                <a:latin typeface="Arial" panose="020B0604020202020204" pitchFamily="34" charset="0"/>
              </a:rPr>
              <a:t> Getting top sales using a CTE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We’ll use the </a:t>
            </a:r>
            <a:r>
              <a:rPr kumimoji="0" lang="en-US" altLang="en-US" sz="1800" b="0" i="0" u="none" strike="noStrike" cap="none" normalizeH="0" baseline="0" dirty="0">
                <a:ln>
                  <a:noFill/>
                </a:ln>
                <a:solidFill>
                  <a:srgbClr val="FF33CC"/>
                </a:solidFill>
                <a:effectLst/>
                <a:latin typeface="Arial Unicode MS"/>
              </a:rPr>
              <a:t>orders, orderdetails, employees</a:t>
            </a:r>
            <a:r>
              <a:rPr kumimoji="0" lang="en-US" altLang="en-US" sz="1800" b="0" i="0" u="none" strike="noStrike" cap="none" normalizeH="0" baseline="0" dirty="0">
                <a:ln>
                  <a:noFill/>
                </a:ln>
                <a:solidFill>
                  <a:schemeClr val="tx1"/>
                </a:solidFill>
                <a:effectLst/>
              </a:rPr>
              <a:t> table from the </a:t>
            </a:r>
            <a:r>
              <a:rPr kumimoji="0" lang="en-US" altLang="en-US" sz="1800" b="0" i="0" u="none" strike="noStrike" cap="none" normalizeH="0" baseline="0" dirty="0">
                <a:ln>
                  <a:noFill/>
                </a:ln>
                <a:solidFill>
                  <a:srgbClr val="FF33CC"/>
                </a:solidFill>
                <a:effectLst/>
                <a:latin typeface="Arial" panose="020B0604020202020204" pitchFamily="34" charset="0"/>
              </a:rPr>
              <a:t>sample database </a:t>
            </a:r>
            <a:r>
              <a:rPr kumimoji="0" lang="en-US" altLang="en-US" sz="1800" b="0" i="0" u="none" strike="noStrike" cap="none" normalizeH="0" baseline="0" dirty="0">
                <a:ln>
                  <a:noFill/>
                </a:ln>
                <a:solidFill>
                  <a:schemeClr val="tx1"/>
                </a:solidFill>
                <a:effectLst/>
                <a:latin typeface="Arial" panose="020B0604020202020204" pitchFamily="34" charset="0"/>
              </a:rPr>
              <a:t>for demonstration:</a:t>
            </a:r>
          </a:p>
        </p:txBody>
      </p:sp>
    </p:spTree>
    <p:extLst>
      <p:ext uri="{BB962C8B-B14F-4D97-AF65-F5344CB8AC3E}">
        <p14:creationId xmlns:p14="http://schemas.microsoft.com/office/powerpoint/2010/main" val="1280663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8A85323-8DF5-6155-8DB9-4317C6BF0A5C}"/>
              </a:ext>
            </a:extLst>
          </p:cNvPr>
          <p:cNvSpPr>
            <a:spLocks noGrp="1"/>
          </p:cNvSpPr>
          <p:nvPr>
            <p:ph type="title"/>
          </p:nvPr>
        </p:nvSpPr>
        <p:spPr>
          <a:xfrm>
            <a:off x="838200" y="365125"/>
            <a:ext cx="10515600" cy="1325563"/>
          </a:xfrm>
        </p:spPr>
        <p:txBody>
          <a:bodyPr/>
          <a:lstStyle/>
          <a:p>
            <a:r>
              <a:rPr lang="en-US" sz="4400" b="1" dirty="0">
                <a:effectLst/>
                <a:latin typeface="Arial" panose="020B0604020202020204" pitchFamily="34" charset="0"/>
                <a:cs typeface="Arial" panose="020B0604020202020204" pitchFamily="34" charset="0"/>
              </a:rPr>
              <a:t>1.1. SQL CTE / </a:t>
            </a:r>
            <a:r>
              <a:rPr lang="en-US" sz="4400" b="1" dirty="0">
                <a:solidFill>
                  <a:srgbClr val="FF33CC"/>
                </a:solidFill>
                <a:effectLst/>
                <a:latin typeface="Arial" panose="020B0604020202020204" pitchFamily="34" charset="0"/>
                <a:cs typeface="Arial" panose="020B0604020202020204" pitchFamily="34" charset="0"/>
              </a:rPr>
              <a:t>Example 2</a:t>
            </a:r>
            <a:endParaRPr lang="en-US" dirty="0">
              <a:solidFill>
                <a:srgbClr val="FF33CC"/>
              </a:solidFill>
            </a:endParaRPr>
          </a:p>
        </p:txBody>
      </p:sp>
      <p:sp>
        <p:nvSpPr>
          <p:cNvPr id="5" name="Rectangle 1">
            <a:extLst>
              <a:ext uri="{FF2B5EF4-FFF2-40B4-BE49-F238E27FC236}">
                <a16:creationId xmlns:a16="http://schemas.microsoft.com/office/drawing/2014/main" id="{474CDF3D-33AB-ABB7-0F24-7CA81D4EC918}"/>
              </a:ext>
            </a:extLst>
          </p:cNvPr>
          <p:cNvSpPr>
            <a:spLocks noGrp="1" noChangeArrowheads="1"/>
          </p:cNvSpPr>
          <p:nvPr>
            <p:ph idx="1"/>
          </p:nvPr>
        </p:nvSpPr>
        <p:spPr bwMode="auto">
          <a:xfrm>
            <a:off x="838200" y="1506022"/>
            <a:ext cx="10515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800" b="1" dirty="0">
                <a:latin typeface="Arial" panose="020B0604020202020204" pitchFamily="34" charset="0"/>
              </a:rPr>
              <a:t>Example-2 : </a:t>
            </a:r>
            <a:r>
              <a:rPr kumimoji="0" lang="en-US" altLang="en-US" sz="1800" b="1" i="0" u="none" strike="noStrike" cap="none" normalizeH="0" baseline="0" dirty="0">
                <a:ln>
                  <a:noFill/>
                </a:ln>
                <a:solidFill>
                  <a:schemeClr val="tx1"/>
                </a:solidFill>
                <a:effectLst/>
                <a:latin typeface="Arial" panose="020B0604020202020204" pitchFamily="34" charset="0"/>
              </a:rPr>
              <a:t> Getting top sales using a CTE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BD7BD966-83B2-4A4E-3C36-0EA08AC31FBE}"/>
              </a:ext>
            </a:extLst>
          </p:cNvPr>
          <p:cNvSpPr txBox="1"/>
          <p:nvPr/>
        </p:nvSpPr>
        <p:spPr>
          <a:xfrm>
            <a:off x="923636" y="2032288"/>
            <a:ext cx="5495637" cy="4278094"/>
          </a:xfrm>
          <a:prstGeom prst="rect">
            <a:avLst/>
          </a:prstGeom>
          <a:solidFill>
            <a:schemeClr val="bg1">
              <a:lumMod val="95000"/>
            </a:schemeClr>
          </a:solidFill>
        </p:spPr>
        <p:txBody>
          <a:bodyPr wrap="square" rtlCol="0">
            <a:spAutoFit/>
          </a:bodyPr>
          <a:lstStyle/>
          <a:p>
            <a:r>
              <a:rPr lang="en-US" sz="1600" b="0" dirty="0">
                <a:solidFill>
                  <a:srgbClr val="569CD6"/>
                </a:solidFill>
                <a:effectLst/>
                <a:latin typeface="Arial" panose="020B0604020202020204" pitchFamily="34" charset="0"/>
                <a:cs typeface="Arial" panose="020B0604020202020204" pitchFamily="34" charset="0"/>
              </a:rPr>
              <a:t>WITH</a:t>
            </a:r>
            <a:r>
              <a:rPr lang="en-US" sz="1600" b="0" dirty="0">
                <a:solidFill>
                  <a:srgbClr val="FF33CC"/>
                </a:solidFill>
                <a:effectLst/>
                <a:latin typeface="Arial" panose="020B0604020202020204" pitchFamily="34" charset="0"/>
                <a:cs typeface="Arial" panose="020B0604020202020204" pitchFamily="34" charset="0"/>
              </a:rPr>
              <a:t> topsales2003 </a:t>
            </a:r>
            <a:r>
              <a:rPr lang="en-US" sz="1600" b="0" dirty="0">
                <a:solidFill>
                  <a:srgbClr val="569CD6"/>
                </a:solidFill>
                <a:effectLst/>
                <a:latin typeface="Arial" panose="020B0604020202020204" pitchFamily="34" charset="0"/>
                <a:cs typeface="Arial" panose="020B0604020202020204" pitchFamily="34" charset="0"/>
              </a:rPr>
              <a:t>AS</a:t>
            </a:r>
            <a:r>
              <a:rPr lang="en-US" sz="1600" b="0" dirty="0">
                <a:solidFill>
                  <a:srgbClr val="CCCCCC"/>
                </a:solidFill>
                <a:effectLst/>
                <a:latin typeface="Arial" panose="020B0604020202020204" pitchFamily="34" charset="0"/>
                <a:cs typeface="Arial" panose="020B0604020202020204" pitchFamily="34" charset="0"/>
              </a:rPr>
              <a:t> </a:t>
            </a:r>
            <a:r>
              <a:rPr lang="en-US" sz="1600" b="0" dirty="0">
                <a:effectLst/>
                <a:latin typeface="Arial" panose="020B0604020202020204" pitchFamily="34" charset="0"/>
                <a:cs typeface="Arial" panose="020B0604020202020204" pitchFamily="34" charset="0"/>
              </a:rPr>
              <a:t>(</a:t>
            </a:r>
          </a:p>
          <a:p>
            <a:r>
              <a:rPr lang="en-US" sz="1600" b="0" dirty="0">
                <a:solidFill>
                  <a:srgbClr val="CCCCCC"/>
                </a:solidFill>
                <a:effectLst/>
                <a:latin typeface="Arial" panose="020B0604020202020204" pitchFamily="34" charset="0"/>
                <a:cs typeface="Arial" panose="020B0604020202020204" pitchFamily="34" charset="0"/>
              </a:rPr>
              <a:t>    </a:t>
            </a:r>
            <a:r>
              <a:rPr lang="en-US" sz="1600" b="0" dirty="0">
                <a:solidFill>
                  <a:srgbClr val="569CD6"/>
                </a:solidFill>
                <a:effectLst/>
                <a:latin typeface="Arial" panose="020B0604020202020204" pitchFamily="34" charset="0"/>
                <a:cs typeface="Arial" panose="020B0604020202020204" pitchFamily="34" charset="0"/>
              </a:rPr>
              <a:t>SELECT</a:t>
            </a:r>
            <a:r>
              <a:rPr lang="en-US" sz="1600" b="0" dirty="0">
                <a:solidFill>
                  <a:srgbClr val="CCCCCC"/>
                </a:solidFill>
                <a:effectLst/>
                <a:latin typeface="Arial" panose="020B0604020202020204" pitchFamily="34" charset="0"/>
                <a:cs typeface="Arial" panose="020B0604020202020204" pitchFamily="34" charset="0"/>
              </a:rPr>
              <a:t> </a:t>
            </a:r>
          </a:p>
          <a:p>
            <a:r>
              <a:rPr lang="en-US" sz="1600" b="0" dirty="0">
                <a:solidFill>
                  <a:srgbClr val="CCCCCC"/>
                </a:solidFill>
                <a:effectLst/>
                <a:latin typeface="Arial" panose="020B0604020202020204" pitchFamily="34" charset="0"/>
                <a:cs typeface="Arial" panose="020B0604020202020204" pitchFamily="34" charset="0"/>
              </a:rPr>
              <a:t>        </a:t>
            </a:r>
            <a:r>
              <a:rPr lang="en-US" sz="1600" b="0" dirty="0">
                <a:effectLst/>
                <a:latin typeface="Arial" panose="020B0604020202020204" pitchFamily="34" charset="0"/>
                <a:cs typeface="Arial" panose="020B0604020202020204" pitchFamily="34" charset="0"/>
              </a:rPr>
              <a:t>salesRepEmployeeNumber employeeNumber,</a:t>
            </a:r>
          </a:p>
          <a:p>
            <a:r>
              <a:rPr lang="en-US" sz="1600" b="0" dirty="0">
                <a:solidFill>
                  <a:srgbClr val="CCCCCC"/>
                </a:solidFill>
                <a:effectLst/>
                <a:latin typeface="Arial" panose="020B0604020202020204" pitchFamily="34" charset="0"/>
                <a:cs typeface="Arial" panose="020B0604020202020204" pitchFamily="34" charset="0"/>
              </a:rPr>
              <a:t>        </a:t>
            </a:r>
            <a:r>
              <a:rPr lang="en-US" sz="1600" b="0" dirty="0">
                <a:solidFill>
                  <a:schemeClr val="accent2"/>
                </a:solidFill>
                <a:effectLst/>
                <a:latin typeface="Arial" panose="020B0604020202020204" pitchFamily="34" charset="0"/>
                <a:cs typeface="Arial" panose="020B0604020202020204" pitchFamily="34" charset="0"/>
              </a:rPr>
              <a:t>SUM</a:t>
            </a:r>
            <a:r>
              <a:rPr lang="en-US" sz="1600" b="0" dirty="0">
                <a:effectLst/>
                <a:latin typeface="Arial" panose="020B0604020202020204" pitchFamily="34" charset="0"/>
                <a:cs typeface="Arial" panose="020B0604020202020204" pitchFamily="34" charset="0"/>
              </a:rPr>
              <a:t>(quantityOrdered * priceEach) sales</a:t>
            </a:r>
          </a:p>
          <a:p>
            <a:r>
              <a:rPr lang="en-US" sz="1600" b="0" dirty="0">
                <a:solidFill>
                  <a:srgbClr val="CCCCCC"/>
                </a:solidFill>
                <a:effectLst/>
                <a:latin typeface="Arial" panose="020B0604020202020204" pitchFamily="34" charset="0"/>
                <a:cs typeface="Arial" panose="020B0604020202020204" pitchFamily="34" charset="0"/>
              </a:rPr>
              <a:t>    </a:t>
            </a:r>
            <a:r>
              <a:rPr lang="en-US" sz="1600" b="0" dirty="0">
                <a:solidFill>
                  <a:srgbClr val="569CD6"/>
                </a:solidFill>
                <a:effectLst/>
                <a:latin typeface="Arial" panose="020B0604020202020204" pitchFamily="34" charset="0"/>
                <a:cs typeface="Arial" panose="020B0604020202020204" pitchFamily="34" charset="0"/>
              </a:rPr>
              <a:t>FROM</a:t>
            </a:r>
            <a:endParaRPr lang="en-US" sz="1600" b="0" dirty="0">
              <a:solidFill>
                <a:srgbClr val="CCCCCC"/>
              </a:solidFill>
              <a:effectLst/>
              <a:latin typeface="Arial" panose="020B0604020202020204" pitchFamily="34" charset="0"/>
              <a:cs typeface="Arial" panose="020B0604020202020204" pitchFamily="34" charset="0"/>
            </a:endParaRPr>
          </a:p>
          <a:p>
            <a:r>
              <a:rPr lang="en-US" sz="1600" b="0" dirty="0">
                <a:solidFill>
                  <a:srgbClr val="CCCCCC"/>
                </a:solidFill>
                <a:effectLst/>
                <a:latin typeface="Arial" panose="020B0604020202020204" pitchFamily="34" charset="0"/>
                <a:cs typeface="Arial" panose="020B0604020202020204" pitchFamily="34" charset="0"/>
              </a:rPr>
              <a:t>        </a:t>
            </a:r>
            <a:r>
              <a:rPr lang="en-US" sz="1600" b="0" dirty="0">
                <a:effectLst/>
                <a:latin typeface="Arial" panose="020B0604020202020204" pitchFamily="34" charset="0"/>
                <a:cs typeface="Arial" panose="020B0604020202020204" pitchFamily="34" charset="0"/>
              </a:rPr>
              <a:t>orders</a:t>
            </a:r>
          </a:p>
          <a:p>
            <a:r>
              <a:rPr lang="en-US" sz="1600" b="0" dirty="0">
                <a:solidFill>
                  <a:srgbClr val="CCCCCC"/>
                </a:solidFill>
                <a:effectLst/>
                <a:latin typeface="Arial" panose="020B0604020202020204" pitchFamily="34" charset="0"/>
                <a:cs typeface="Arial" panose="020B0604020202020204" pitchFamily="34" charset="0"/>
              </a:rPr>
              <a:t>            </a:t>
            </a:r>
            <a:r>
              <a:rPr lang="en-US" sz="1600" b="0" dirty="0">
                <a:solidFill>
                  <a:srgbClr val="569CD6"/>
                </a:solidFill>
                <a:effectLst/>
                <a:latin typeface="Arial" panose="020B0604020202020204" pitchFamily="34" charset="0"/>
                <a:cs typeface="Arial" panose="020B0604020202020204" pitchFamily="34" charset="0"/>
              </a:rPr>
              <a:t>INNER JOIN</a:t>
            </a:r>
            <a:endParaRPr lang="en-US" sz="1600" b="0" dirty="0">
              <a:solidFill>
                <a:srgbClr val="CCCCCC"/>
              </a:solidFill>
              <a:effectLst/>
              <a:latin typeface="Arial" panose="020B0604020202020204" pitchFamily="34" charset="0"/>
              <a:cs typeface="Arial" panose="020B0604020202020204" pitchFamily="34" charset="0"/>
            </a:endParaRPr>
          </a:p>
          <a:p>
            <a:r>
              <a:rPr lang="en-US" sz="1600" b="0" dirty="0">
                <a:solidFill>
                  <a:srgbClr val="CCCCCC"/>
                </a:solidFill>
                <a:effectLst/>
                <a:latin typeface="Arial" panose="020B0604020202020204" pitchFamily="34" charset="0"/>
                <a:cs typeface="Arial" panose="020B0604020202020204" pitchFamily="34" charset="0"/>
              </a:rPr>
              <a:t>        </a:t>
            </a:r>
            <a:r>
              <a:rPr lang="en-US" sz="1600" b="0" dirty="0">
                <a:effectLst/>
                <a:latin typeface="Arial" panose="020B0604020202020204" pitchFamily="34" charset="0"/>
                <a:cs typeface="Arial" panose="020B0604020202020204" pitchFamily="34" charset="0"/>
              </a:rPr>
              <a:t>orderdetails</a:t>
            </a:r>
            <a:r>
              <a:rPr lang="en-US" sz="1600" b="0" dirty="0">
                <a:solidFill>
                  <a:srgbClr val="CCCCCC"/>
                </a:solidFill>
                <a:effectLst/>
                <a:latin typeface="Arial" panose="020B0604020202020204" pitchFamily="34" charset="0"/>
                <a:cs typeface="Arial" panose="020B0604020202020204" pitchFamily="34" charset="0"/>
              </a:rPr>
              <a:t> </a:t>
            </a:r>
            <a:r>
              <a:rPr lang="en-US" sz="1600" b="0" dirty="0">
                <a:solidFill>
                  <a:srgbClr val="569CD6"/>
                </a:solidFill>
                <a:effectLst/>
                <a:latin typeface="Arial" panose="020B0604020202020204" pitchFamily="34" charset="0"/>
                <a:cs typeface="Arial" panose="020B0604020202020204" pitchFamily="34" charset="0"/>
              </a:rPr>
              <a:t>USING</a:t>
            </a:r>
            <a:r>
              <a:rPr lang="en-US" sz="1600" b="0" dirty="0">
                <a:solidFill>
                  <a:srgbClr val="CCCCCC"/>
                </a:solidFill>
                <a:effectLst/>
                <a:latin typeface="Arial" panose="020B0604020202020204" pitchFamily="34" charset="0"/>
                <a:cs typeface="Arial" panose="020B0604020202020204" pitchFamily="34" charset="0"/>
              </a:rPr>
              <a:t> </a:t>
            </a:r>
            <a:r>
              <a:rPr lang="en-US" sz="1600" b="0" dirty="0">
                <a:effectLst/>
                <a:latin typeface="Arial" panose="020B0604020202020204" pitchFamily="34" charset="0"/>
                <a:cs typeface="Arial" panose="020B0604020202020204" pitchFamily="34" charset="0"/>
              </a:rPr>
              <a:t>(orderNumber)</a:t>
            </a:r>
          </a:p>
          <a:p>
            <a:r>
              <a:rPr lang="en-US" sz="1600" b="0" dirty="0">
                <a:solidFill>
                  <a:srgbClr val="CCCCCC"/>
                </a:solidFill>
                <a:effectLst/>
                <a:latin typeface="Arial" panose="020B0604020202020204" pitchFamily="34" charset="0"/>
                <a:cs typeface="Arial" panose="020B0604020202020204" pitchFamily="34" charset="0"/>
              </a:rPr>
              <a:t>            </a:t>
            </a:r>
            <a:r>
              <a:rPr lang="en-US" sz="1600" b="0" dirty="0">
                <a:solidFill>
                  <a:srgbClr val="569CD6"/>
                </a:solidFill>
                <a:effectLst/>
                <a:latin typeface="Arial" panose="020B0604020202020204" pitchFamily="34" charset="0"/>
                <a:cs typeface="Arial" panose="020B0604020202020204" pitchFamily="34" charset="0"/>
              </a:rPr>
              <a:t>INNER JOIN</a:t>
            </a:r>
            <a:endParaRPr lang="en-US" sz="1600" b="0" dirty="0">
              <a:solidFill>
                <a:srgbClr val="CCCCCC"/>
              </a:solidFill>
              <a:effectLst/>
              <a:latin typeface="Arial" panose="020B0604020202020204" pitchFamily="34" charset="0"/>
              <a:cs typeface="Arial" panose="020B0604020202020204" pitchFamily="34" charset="0"/>
            </a:endParaRPr>
          </a:p>
          <a:p>
            <a:r>
              <a:rPr lang="en-US" sz="1600" b="0" dirty="0">
                <a:solidFill>
                  <a:srgbClr val="CCCCCC"/>
                </a:solidFill>
                <a:effectLst/>
                <a:latin typeface="Arial" panose="020B0604020202020204" pitchFamily="34" charset="0"/>
                <a:cs typeface="Arial" panose="020B0604020202020204" pitchFamily="34" charset="0"/>
              </a:rPr>
              <a:t>        </a:t>
            </a:r>
            <a:r>
              <a:rPr lang="en-US" sz="1600" b="0" dirty="0">
                <a:effectLst/>
                <a:latin typeface="Arial" panose="020B0604020202020204" pitchFamily="34" charset="0"/>
                <a:cs typeface="Arial" panose="020B0604020202020204" pitchFamily="34" charset="0"/>
              </a:rPr>
              <a:t>customers </a:t>
            </a:r>
            <a:r>
              <a:rPr lang="en-US" sz="1600" b="0" dirty="0">
                <a:solidFill>
                  <a:srgbClr val="569CD6"/>
                </a:solidFill>
                <a:effectLst/>
                <a:latin typeface="Arial" panose="020B0604020202020204" pitchFamily="34" charset="0"/>
                <a:cs typeface="Arial" panose="020B0604020202020204" pitchFamily="34" charset="0"/>
              </a:rPr>
              <a:t>USING</a:t>
            </a:r>
            <a:r>
              <a:rPr lang="en-US" sz="1600" b="0" dirty="0">
                <a:solidFill>
                  <a:srgbClr val="CCCCCC"/>
                </a:solidFill>
                <a:effectLst/>
                <a:latin typeface="Arial" panose="020B0604020202020204" pitchFamily="34" charset="0"/>
                <a:cs typeface="Arial" panose="020B0604020202020204" pitchFamily="34" charset="0"/>
              </a:rPr>
              <a:t> </a:t>
            </a:r>
            <a:r>
              <a:rPr lang="en-US" sz="1600" b="0" dirty="0">
                <a:effectLst/>
                <a:latin typeface="Arial" panose="020B0604020202020204" pitchFamily="34" charset="0"/>
                <a:cs typeface="Arial" panose="020B0604020202020204" pitchFamily="34" charset="0"/>
              </a:rPr>
              <a:t>(customerNumber)</a:t>
            </a:r>
          </a:p>
          <a:p>
            <a:r>
              <a:rPr lang="en-US" sz="1600" b="0" dirty="0">
                <a:solidFill>
                  <a:srgbClr val="CCCCCC"/>
                </a:solidFill>
                <a:effectLst/>
                <a:latin typeface="Arial" panose="020B0604020202020204" pitchFamily="34" charset="0"/>
                <a:cs typeface="Arial" panose="020B0604020202020204" pitchFamily="34" charset="0"/>
              </a:rPr>
              <a:t>    </a:t>
            </a:r>
            <a:r>
              <a:rPr lang="en-US" sz="1600" b="0" dirty="0">
                <a:solidFill>
                  <a:srgbClr val="569CD6"/>
                </a:solidFill>
                <a:effectLst/>
                <a:latin typeface="Arial" panose="020B0604020202020204" pitchFamily="34" charset="0"/>
                <a:cs typeface="Arial" panose="020B0604020202020204" pitchFamily="34" charset="0"/>
              </a:rPr>
              <a:t>WHERE</a:t>
            </a:r>
            <a:endParaRPr lang="en-US" sz="1600" b="0" dirty="0">
              <a:solidFill>
                <a:srgbClr val="CCCCCC"/>
              </a:solidFill>
              <a:effectLst/>
              <a:latin typeface="Arial" panose="020B0604020202020204" pitchFamily="34" charset="0"/>
              <a:cs typeface="Arial" panose="020B0604020202020204" pitchFamily="34" charset="0"/>
            </a:endParaRPr>
          </a:p>
          <a:p>
            <a:r>
              <a:rPr lang="en-US" sz="1600" b="0" dirty="0">
                <a:solidFill>
                  <a:srgbClr val="CCCCCC"/>
                </a:solidFill>
                <a:effectLst/>
                <a:latin typeface="Arial" panose="020B0604020202020204" pitchFamily="34" charset="0"/>
                <a:cs typeface="Arial" panose="020B0604020202020204" pitchFamily="34" charset="0"/>
              </a:rPr>
              <a:t>        </a:t>
            </a:r>
            <a:r>
              <a:rPr lang="en-US" sz="1600" b="0" dirty="0">
                <a:effectLst/>
                <a:latin typeface="Arial" panose="020B0604020202020204" pitchFamily="34" charset="0"/>
                <a:cs typeface="Arial" panose="020B0604020202020204" pitchFamily="34" charset="0"/>
              </a:rPr>
              <a:t>YEAR(shippedDate) = </a:t>
            </a:r>
            <a:r>
              <a:rPr lang="en-US" sz="1600" b="0" dirty="0">
                <a:solidFill>
                  <a:schemeClr val="accent2"/>
                </a:solidFill>
                <a:effectLst/>
                <a:latin typeface="Arial" panose="020B0604020202020204" pitchFamily="34" charset="0"/>
                <a:cs typeface="Arial" panose="020B0604020202020204" pitchFamily="34" charset="0"/>
              </a:rPr>
              <a:t>2003</a:t>
            </a:r>
          </a:p>
          <a:p>
            <a:r>
              <a:rPr lang="en-US" sz="1600" b="0" dirty="0">
                <a:solidFill>
                  <a:srgbClr val="CCCCCC"/>
                </a:solidFill>
                <a:effectLst/>
                <a:latin typeface="Arial" panose="020B0604020202020204" pitchFamily="34" charset="0"/>
                <a:cs typeface="Arial" panose="020B0604020202020204" pitchFamily="34" charset="0"/>
              </a:rPr>
              <a:t>        </a:t>
            </a:r>
            <a:r>
              <a:rPr lang="en-US" sz="1600" b="0" dirty="0">
                <a:solidFill>
                  <a:srgbClr val="569CD6"/>
                </a:solidFill>
                <a:effectLst/>
                <a:latin typeface="Arial" panose="020B0604020202020204" pitchFamily="34" charset="0"/>
                <a:cs typeface="Arial" panose="020B0604020202020204" pitchFamily="34" charset="0"/>
              </a:rPr>
              <a:t>AND</a:t>
            </a:r>
            <a:r>
              <a:rPr lang="en-US" sz="1600" b="0" dirty="0">
                <a:solidFill>
                  <a:srgbClr val="CCCCCC"/>
                </a:solidFill>
                <a:effectLst/>
                <a:latin typeface="Arial" panose="020B0604020202020204" pitchFamily="34" charset="0"/>
                <a:cs typeface="Arial" panose="020B0604020202020204" pitchFamily="34" charset="0"/>
              </a:rPr>
              <a:t> </a:t>
            </a:r>
            <a:r>
              <a:rPr lang="en-US" sz="1600" b="0" dirty="0">
                <a:solidFill>
                  <a:srgbClr val="569CD6"/>
                </a:solidFill>
                <a:effectLst/>
                <a:latin typeface="Arial" panose="020B0604020202020204" pitchFamily="34" charset="0"/>
                <a:cs typeface="Arial" panose="020B0604020202020204" pitchFamily="34" charset="0"/>
              </a:rPr>
              <a:t>status</a:t>
            </a:r>
            <a:r>
              <a:rPr lang="en-US" sz="1600" b="0" dirty="0">
                <a:solidFill>
                  <a:srgbClr val="CCCCCC"/>
                </a:solidFill>
                <a:effectLst/>
                <a:latin typeface="Arial" panose="020B0604020202020204" pitchFamily="34" charset="0"/>
                <a:cs typeface="Arial" panose="020B0604020202020204" pitchFamily="34" charset="0"/>
              </a:rPr>
              <a:t> </a:t>
            </a:r>
            <a:r>
              <a:rPr lang="en-US" sz="1600" b="0" dirty="0">
                <a:effectLst/>
                <a:latin typeface="Arial" panose="020B0604020202020204" pitchFamily="34" charset="0"/>
                <a:cs typeface="Arial" panose="020B0604020202020204" pitchFamily="34" charset="0"/>
              </a:rPr>
              <a:t>=</a:t>
            </a:r>
            <a:r>
              <a:rPr lang="en-US" sz="1600" b="0" dirty="0">
                <a:solidFill>
                  <a:srgbClr val="CCCCCC"/>
                </a:solidFill>
                <a:effectLst/>
                <a:latin typeface="Arial" panose="020B0604020202020204" pitchFamily="34" charset="0"/>
                <a:cs typeface="Arial" panose="020B0604020202020204" pitchFamily="34" charset="0"/>
              </a:rPr>
              <a:t> </a:t>
            </a:r>
            <a:r>
              <a:rPr lang="en-US" sz="1600" b="0" dirty="0">
                <a:solidFill>
                  <a:schemeClr val="accent2"/>
                </a:solidFill>
                <a:effectLst/>
                <a:latin typeface="Arial" panose="020B0604020202020204" pitchFamily="34" charset="0"/>
                <a:cs typeface="Arial" panose="020B0604020202020204" pitchFamily="34" charset="0"/>
              </a:rPr>
              <a:t>'Shipped'</a:t>
            </a:r>
          </a:p>
          <a:p>
            <a:r>
              <a:rPr lang="en-US" sz="1600" b="0" dirty="0">
                <a:solidFill>
                  <a:srgbClr val="CCCCCC"/>
                </a:solidFill>
                <a:effectLst/>
                <a:latin typeface="Arial" panose="020B0604020202020204" pitchFamily="34" charset="0"/>
                <a:cs typeface="Arial" panose="020B0604020202020204" pitchFamily="34" charset="0"/>
              </a:rPr>
              <a:t>    </a:t>
            </a:r>
            <a:r>
              <a:rPr lang="en-US" sz="1600" b="0" dirty="0">
                <a:solidFill>
                  <a:srgbClr val="569CD6"/>
                </a:solidFill>
                <a:effectLst/>
                <a:latin typeface="Arial" panose="020B0604020202020204" pitchFamily="34" charset="0"/>
                <a:cs typeface="Arial" panose="020B0604020202020204" pitchFamily="34" charset="0"/>
              </a:rPr>
              <a:t>GROUP BY</a:t>
            </a:r>
            <a:r>
              <a:rPr lang="en-US" sz="1600" b="0" dirty="0">
                <a:solidFill>
                  <a:srgbClr val="CCCCCC"/>
                </a:solidFill>
                <a:effectLst/>
                <a:latin typeface="Arial" panose="020B0604020202020204" pitchFamily="34" charset="0"/>
                <a:cs typeface="Arial" panose="020B0604020202020204" pitchFamily="34" charset="0"/>
              </a:rPr>
              <a:t> </a:t>
            </a:r>
            <a:r>
              <a:rPr lang="en-US" sz="1600" b="0" dirty="0">
                <a:effectLst/>
                <a:latin typeface="Arial" panose="020B0604020202020204" pitchFamily="34" charset="0"/>
                <a:cs typeface="Arial" panose="020B0604020202020204" pitchFamily="34" charset="0"/>
              </a:rPr>
              <a:t>salesRepEmployeeNumber</a:t>
            </a:r>
          </a:p>
          <a:p>
            <a:r>
              <a:rPr lang="en-US" sz="1600" b="0" dirty="0">
                <a:solidFill>
                  <a:srgbClr val="CCCCCC"/>
                </a:solidFill>
                <a:effectLst/>
                <a:latin typeface="Arial" panose="020B0604020202020204" pitchFamily="34" charset="0"/>
                <a:cs typeface="Arial" panose="020B0604020202020204" pitchFamily="34" charset="0"/>
              </a:rPr>
              <a:t>    </a:t>
            </a:r>
            <a:r>
              <a:rPr lang="en-US" sz="1600" b="0" dirty="0">
                <a:solidFill>
                  <a:srgbClr val="569CD6"/>
                </a:solidFill>
                <a:effectLst/>
                <a:latin typeface="Arial" panose="020B0604020202020204" pitchFamily="34" charset="0"/>
                <a:cs typeface="Arial" panose="020B0604020202020204" pitchFamily="34" charset="0"/>
              </a:rPr>
              <a:t>ORDER BY</a:t>
            </a:r>
            <a:r>
              <a:rPr lang="en-US" sz="1600" b="0" dirty="0">
                <a:solidFill>
                  <a:srgbClr val="CCCCCC"/>
                </a:solidFill>
                <a:effectLst/>
                <a:latin typeface="Arial" panose="020B0604020202020204" pitchFamily="34" charset="0"/>
                <a:cs typeface="Arial" panose="020B0604020202020204" pitchFamily="34" charset="0"/>
              </a:rPr>
              <a:t> </a:t>
            </a:r>
            <a:r>
              <a:rPr lang="en-US" sz="1600" b="0" dirty="0">
                <a:effectLst/>
                <a:latin typeface="Arial" panose="020B0604020202020204" pitchFamily="34" charset="0"/>
                <a:cs typeface="Arial" panose="020B0604020202020204" pitchFamily="34" charset="0"/>
              </a:rPr>
              <a:t>sales</a:t>
            </a:r>
            <a:r>
              <a:rPr lang="en-US" sz="1600" b="0" dirty="0">
                <a:solidFill>
                  <a:srgbClr val="CCCCCC"/>
                </a:solidFill>
                <a:effectLst/>
                <a:latin typeface="Arial" panose="020B0604020202020204" pitchFamily="34" charset="0"/>
                <a:cs typeface="Arial" panose="020B0604020202020204" pitchFamily="34" charset="0"/>
              </a:rPr>
              <a:t> </a:t>
            </a:r>
            <a:r>
              <a:rPr lang="en-US" sz="1600" b="0" dirty="0">
                <a:solidFill>
                  <a:srgbClr val="569CD6"/>
                </a:solidFill>
                <a:effectLst/>
                <a:latin typeface="Arial" panose="020B0604020202020204" pitchFamily="34" charset="0"/>
                <a:cs typeface="Arial" panose="020B0604020202020204" pitchFamily="34" charset="0"/>
              </a:rPr>
              <a:t>DESC</a:t>
            </a:r>
            <a:endParaRPr lang="en-US" sz="1600" b="0" dirty="0">
              <a:solidFill>
                <a:srgbClr val="CCCCCC"/>
              </a:solidFill>
              <a:effectLst/>
              <a:latin typeface="Arial" panose="020B0604020202020204" pitchFamily="34" charset="0"/>
              <a:cs typeface="Arial" panose="020B0604020202020204" pitchFamily="34" charset="0"/>
            </a:endParaRPr>
          </a:p>
          <a:p>
            <a:r>
              <a:rPr lang="en-US" sz="1600" b="0" dirty="0">
                <a:solidFill>
                  <a:srgbClr val="CCCCCC"/>
                </a:solidFill>
                <a:effectLst/>
                <a:latin typeface="Arial" panose="020B0604020202020204" pitchFamily="34" charset="0"/>
                <a:cs typeface="Arial" panose="020B0604020202020204" pitchFamily="34" charset="0"/>
              </a:rPr>
              <a:t>    </a:t>
            </a:r>
            <a:r>
              <a:rPr lang="en-US" sz="1600" b="0" dirty="0">
                <a:solidFill>
                  <a:srgbClr val="569CD6"/>
                </a:solidFill>
                <a:effectLst/>
                <a:latin typeface="Arial" panose="020B0604020202020204" pitchFamily="34" charset="0"/>
                <a:cs typeface="Arial" panose="020B0604020202020204" pitchFamily="34" charset="0"/>
              </a:rPr>
              <a:t>LIMIT</a:t>
            </a:r>
            <a:r>
              <a:rPr lang="en-US" sz="1600" b="0" dirty="0">
                <a:solidFill>
                  <a:srgbClr val="CCCCCC"/>
                </a:solidFill>
                <a:effectLst/>
                <a:latin typeface="Arial" panose="020B0604020202020204" pitchFamily="34" charset="0"/>
                <a:cs typeface="Arial" panose="020B0604020202020204" pitchFamily="34" charset="0"/>
              </a:rPr>
              <a:t> </a:t>
            </a:r>
            <a:r>
              <a:rPr lang="en-US" sz="1600" b="0" dirty="0">
                <a:effectLst/>
                <a:latin typeface="Arial" panose="020B0604020202020204" pitchFamily="34" charset="0"/>
                <a:cs typeface="Arial" panose="020B0604020202020204" pitchFamily="34" charset="0"/>
              </a:rPr>
              <a:t>5</a:t>
            </a:r>
          </a:p>
          <a:p>
            <a:r>
              <a:rPr lang="en-US" sz="1600" b="0" dirty="0">
                <a:effectLst/>
                <a:latin typeface="Arial" panose="020B0604020202020204" pitchFamily="34" charset="0"/>
                <a:cs typeface="Arial" panose="020B0604020202020204" pitchFamily="34" charset="0"/>
              </a:rPr>
              <a:t>)</a:t>
            </a:r>
          </a:p>
        </p:txBody>
      </p:sp>
      <p:sp>
        <p:nvSpPr>
          <p:cNvPr id="7" name="TextBox 6">
            <a:extLst>
              <a:ext uri="{FF2B5EF4-FFF2-40B4-BE49-F238E27FC236}">
                <a16:creationId xmlns:a16="http://schemas.microsoft.com/office/drawing/2014/main" id="{97EC81D4-FB52-D2F2-9EBC-CC200D82D5B2}"/>
              </a:ext>
            </a:extLst>
          </p:cNvPr>
          <p:cNvSpPr txBox="1"/>
          <p:nvPr/>
        </p:nvSpPr>
        <p:spPr>
          <a:xfrm>
            <a:off x="6687127" y="2023052"/>
            <a:ext cx="4666673" cy="4278094"/>
          </a:xfrm>
          <a:prstGeom prst="rect">
            <a:avLst/>
          </a:prstGeom>
          <a:solidFill>
            <a:schemeClr val="bg2"/>
          </a:solidFill>
        </p:spPr>
        <p:txBody>
          <a:bodyPr wrap="square" rtlCol="0">
            <a:spAutoFit/>
          </a:bodyPr>
          <a:lstStyle/>
          <a:p>
            <a:r>
              <a:rPr lang="en-US" sz="1600" b="0" dirty="0">
                <a:solidFill>
                  <a:srgbClr val="569CD6"/>
                </a:solidFill>
                <a:effectLst/>
                <a:latin typeface="Arial" panose="020B0604020202020204" pitchFamily="34" charset="0"/>
                <a:cs typeface="Arial" panose="020B0604020202020204" pitchFamily="34" charset="0"/>
              </a:rPr>
              <a:t>SELECT</a:t>
            </a:r>
            <a:r>
              <a:rPr lang="en-US" sz="1600" b="0" dirty="0">
                <a:solidFill>
                  <a:srgbClr val="CCCCCC"/>
                </a:solidFill>
                <a:effectLst/>
                <a:latin typeface="Arial" panose="020B0604020202020204" pitchFamily="34" charset="0"/>
                <a:cs typeface="Arial" panose="020B0604020202020204" pitchFamily="34" charset="0"/>
              </a:rPr>
              <a:t> </a:t>
            </a:r>
          </a:p>
          <a:p>
            <a:r>
              <a:rPr lang="en-US" sz="1600" b="0" dirty="0">
                <a:solidFill>
                  <a:srgbClr val="CCCCCC"/>
                </a:solidFill>
                <a:effectLst/>
                <a:latin typeface="Arial" panose="020B0604020202020204" pitchFamily="34" charset="0"/>
                <a:cs typeface="Arial" panose="020B0604020202020204" pitchFamily="34" charset="0"/>
              </a:rPr>
              <a:t>    </a:t>
            </a:r>
            <a:r>
              <a:rPr lang="en-US" sz="1600" b="0" dirty="0">
                <a:effectLst/>
                <a:latin typeface="Arial" panose="020B0604020202020204" pitchFamily="34" charset="0"/>
                <a:cs typeface="Arial" panose="020B0604020202020204" pitchFamily="34" charset="0"/>
              </a:rPr>
              <a:t>employeeNumber, </a:t>
            </a:r>
          </a:p>
          <a:p>
            <a:r>
              <a:rPr lang="en-US" sz="1600" b="0" dirty="0">
                <a:effectLst/>
                <a:latin typeface="Arial" panose="020B0604020202020204" pitchFamily="34" charset="0"/>
                <a:cs typeface="Arial" panose="020B0604020202020204" pitchFamily="34" charset="0"/>
              </a:rPr>
              <a:t>    firstName, </a:t>
            </a:r>
          </a:p>
          <a:p>
            <a:r>
              <a:rPr lang="en-US" sz="1600" b="0" dirty="0">
                <a:effectLst/>
                <a:latin typeface="Arial" panose="020B0604020202020204" pitchFamily="34" charset="0"/>
                <a:cs typeface="Arial" panose="020B0604020202020204" pitchFamily="34" charset="0"/>
              </a:rPr>
              <a:t>    lastName, </a:t>
            </a:r>
          </a:p>
          <a:p>
            <a:r>
              <a:rPr lang="en-US" sz="1600" b="0" dirty="0">
                <a:effectLst/>
                <a:latin typeface="Arial" panose="020B0604020202020204" pitchFamily="34" charset="0"/>
                <a:cs typeface="Arial" panose="020B0604020202020204" pitchFamily="34" charset="0"/>
              </a:rPr>
              <a:t>    sales</a:t>
            </a:r>
          </a:p>
          <a:p>
            <a:r>
              <a:rPr lang="en-US" sz="1600" b="0" dirty="0">
                <a:solidFill>
                  <a:srgbClr val="569CD6"/>
                </a:solidFill>
                <a:effectLst/>
                <a:latin typeface="Arial" panose="020B0604020202020204" pitchFamily="34" charset="0"/>
                <a:cs typeface="Arial" panose="020B0604020202020204" pitchFamily="34" charset="0"/>
              </a:rPr>
              <a:t>FROM</a:t>
            </a:r>
            <a:endParaRPr lang="en-US" sz="1600" b="0" dirty="0">
              <a:solidFill>
                <a:srgbClr val="CCCCCC"/>
              </a:solidFill>
              <a:effectLst/>
              <a:latin typeface="Arial" panose="020B0604020202020204" pitchFamily="34" charset="0"/>
              <a:cs typeface="Arial" panose="020B0604020202020204" pitchFamily="34" charset="0"/>
            </a:endParaRPr>
          </a:p>
          <a:p>
            <a:r>
              <a:rPr lang="en-US" sz="1600" b="0" dirty="0">
                <a:solidFill>
                  <a:srgbClr val="CCCCCC"/>
                </a:solidFill>
                <a:effectLst/>
                <a:latin typeface="Arial" panose="020B0604020202020204" pitchFamily="34" charset="0"/>
                <a:cs typeface="Arial" panose="020B0604020202020204" pitchFamily="34" charset="0"/>
              </a:rPr>
              <a:t>    </a:t>
            </a:r>
            <a:r>
              <a:rPr lang="en-US" sz="1600" b="0" dirty="0">
                <a:effectLst/>
                <a:latin typeface="Arial" panose="020B0604020202020204" pitchFamily="34" charset="0"/>
                <a:cs typeface="Arial" panose="020B0604020202020204" pitchFamily="34" charset="0"/>
              </a:rPr>
              <a:t>employees</a:t>
            </a:r>
          </a:p>
          <a:p>
            <a:r>
              <a:rPr lang="en-US" sz="1600" b="0" dirty="0">
                <a:solidFill>
                  <a:srgbClr val="CCCCCC"/>
                </a:solidFill>
                <a:effectLst/>
                <a:latin typeface="Arial" panose="020B0604020202020204" pitchFamily="34" charset="0"/>
                <a:cs typeface="Arial" panose="020B0604020202020204" pitchFamily="34" charset="0"/>
              </a:rPr>
              <a:t>        </a:t>
            </a:r>
            <a:r>
              <a:rPr lang="en-US" sz="1600" b="0" dirty="0">
                <a:solidFill>
                  <a:srgbClr val="569CD6"/>
                </a:solidFill>
                <a:effectLst/>
                <a:latin typeface="Arial" panose="020B0604020202020204" pitchFamily="34" charset="0"/>
                <a:cs typeface="Arial" panose="020B0604020202020204" pitchFamily="34" charset="0"/>
              </a:rPr>
              <a:t>JOIN</a:t>
            </a:r>
            <a:endParaRPr lang="en-US" sz="1600" b="0" dirty="0">
              <a:solidFill>
                <a:srgbClr val="CCCCCC"/>
              </a:solidFill>
              <a:effectLst/>
              <a:latin typeface="Arial" panose="020B0604020202020204" pitchFamily="34" charset="0"/>
              <a:cs typeface="Arial" panose="020B0604020202020204" pitchFamily="34" charset="0"/>
            </a:endParaRPr>
          </a:p>
          <a:p>
            <a:r>
              <a:rPr lang="en-US" sz="1600" b="0" dirty="0">
                <a:solidFill>
                  <a:srgbClr val="CCCCCC"/>
                </a:solidFill>
                <a:effectLst/>
                <a:latin typeface="Arial" panose="020B0604020202020204" pitchFamily="34" charset="0"/>
                <a:cs typeface="Arial" panose="020B0604020202020204" pitchFamily="34" charset="0"/>
              </a:rPr>
              <a:t>    </a:t>
            </a:r>
            <a:r>
              <a:rPr lang="en-US" sz="1600" b="0" dirty="0">
                <a:solidFill>
                  <a:srgbClr val="FF33CC"/>
                </a:solidFill>
                <a:effectLst/>
                <a:latin typeface="Arial" panose="020B0604020202020204" pitchFamily="34" charset="0"/>
                <a:cs typeface="Arial" panose="020B0604020202020204" pitchFamily="34" charset="0"/>
              </a:rPr>
              <a:t>topsales2003</a:t>
            </a:r>
            <a:r>
              <a:rPr lang="en-US" sz="1600" b="0" dirty="0">
                <a:solidFill>
                  <a:srgbClr val="CCCCCC"/>
                </a:solidFill>
                <a:effectLst/>
                <a:latin typeface="Arial" panose="020B0604020202020204" pitchFamily="34" charset="0"/>
                <a:cs typeface="Arial" panose="020B0604020202020204" pitchFamily="34" charset="0"/>
              </a:rPr>
              <a:t> </a:t>
            </a:r>
            <a:r>
              <a:rPr lang="en-US" sz="1600" b="0" dirty="0">
                <a:solidFill>
                  <a:srgbClr val="569CD6"/>
                </a:solidFill>
                <a:effectLst/>
                <a:latin typeface="Arial" panose="020B0604020202020204" pitchFamily="34" charset="0"/>
                <a:cs typeface="Arial" panose="020B0604020202020204" pitchFamily="34" charset="0"/>
              </a:rPr>
              <a:t>USING</a:t>
            </a:r>
            <a:r>
              <a:rPr lang="en-US" sz="1600" b="0" dirty="0">
                <a:solidFill>
                  <a:srgbClr val="CCCCCC"/>
                </a:solidFill>
                <a:effectLst/>
                <a:latin typeface="Arial" panose="020B0604020202020204" pitchFamily="34" charset="0"/>
                <a:cs typeface="Arial" panose="020B0604020202020204" pitchFamily="34" charset="0"/>
              </a:rPr>
              <a:t> </a:t>
            </a:r>
            <a:r>
              <a:rPr lang="en-US" sz="1600" b="0" dirty="0">
                <a:effectLst/>
                <a:latin typeface="Arial" panose="020B0604020202020204" pitchFamily="34" charset="0"/>
                <a:cs typeface="Arial" panose="020B0604020202020204" pitchFamily="34" charset="0"/>
              </a:rPr>
              <a:t>(employeeNumber);</a:t>
            </a: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90717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1E5755-A983-0ADF-C503-8504F023D947}"/>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CCC91648-A07C-27DE-DEBB-E31DA1149053}"/>
              </a:ext>
            </a:extLst>
          </p:cNvPr>
          <p:cNvSpPr>
            <a:spLocks noGrp="1"/>
          </p:cNvSpPr>
          <p:nvPr>
            <p:ph type="title"/>
          </p:nvPr>
        </p:nvSpPr>
        <p:spPr>
          <a:xfrm>
            <a:off x="838200" y="365125"/>
            <a:ext cx="10515600" cy="1325563"/>
          </a:xfrm>
        </p:spPr>
        <p:txBody>
          <a:bodyPr/>
          <a:lstStyle/>
          <a:p>
            <a:r>
              <a:rPr lang="en-US" b="1" dirty="0">
                <a:latin typeface="Arial" panose="020B0604020202020204" pitchFamily="34" charset="0"/>
                <a:cs typeface="Arial" panose="020B0604020202020204" pitchFamily="34" charset="0"/>
              </a:rPr>
              <a:t>1.2. Multiple</a:t>
            </a:r>
            <a:r>
              <a:rPr lang="en-US" sz="4400" b="1" dirty="0">
                <a:effectLst/>
                <a:latin typeface="Arial" panose="020B0604020202020204" pitchFamily="34" charset="0"/>
                <a:cs typeface="Arial" panose="020B0604020202020204" pitchFamily="34" charset="0"/>
              </a:rPr>
              <a:t> CTEs / </a:t>
            </a:r>
            <a:r>
              <a:rPr lang="en-US" sz="4400" b="1" dirty="0">
                <a:solidFill>
                  <a:srgbClr val="FF33CC"/>
                </a:solidFill>
                <a:effectLst/>
                <a:latin typeface="Arial" panose="020B0604020202020204" pitchFamily="34" charset="0"/>
                <a:cs typeface="Arial" panose="020B0604020202020204" pitchFamily="34" charset="0"/>
              </a:rPr>
              <a:t>Example 3</a:t>
            </a:r>
            <a:endParaRPr lang="en-US" dirty="0">
              <a:solidFill>
                <a:srgbClr val="FF33CC"/>
              </a:solidFill>
            </a:endParaRPr>
          </a:p>
        </p:txBody>
      </p:sp>
      <p:sp>
        <p:nvSpPr>
          <p:cNvPr id="5" name="Rectangle 1">
            <a:extLst>
              <a:ext uri="{FF2B5EF4-FFF2-40B4-BE49-F238E27FC236}">
                <a16:creationId xmlns:a16="http://schemas.microsoft.com/office/drawing/2014/main" id="{45E6E41E-DAD6-6B87-4636-B3FB77C7D5B3}"/>
              </a:ext>
            </a:extLst>
          </p:cNvPr>
          <p:cNvSpPr>
            <a:spLocks noGrp="1" noChangeArrowheads="1"/>
          </p:cNvSpPr>
          <p:nvPr>
            <p:ph idx="1"/>
          </p:nvPr>
        </p:nvSpPr>
        <p:spPr bwMode="auto">
          <a:xfrm>
            <a:off x="838200" y="1388374"/>
            <a:ext cx="10515600" cy="10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800" b="1" dirty="0">
                <a:latin typeface="Arial" panose="020B0604020202020204" pitchFamily="34" charset="0"/>
              </a:rPr>
              <a:t>Example-3 : </a:t>
            </a:r>
            <a:r>
              <a:rPr kumimoji="0" lang="en-US" altLang="en-US" sz="1800" b="1" i="0" u="none" strike="noStrike" cap="none" normalizeH="0" baseline="0" dirty="0">
                <a:ln>
                  <a:noFill/>
                </a:ln>
                <a:solidFill>
                  <a:schemeClr val="tx1"/>
                </a:solidFill>
                <a:effectLst/>
                <a:latin typeface="Arial" panose="020B0604020202020204" pitchFamily="34" charset="0"/>
              </a:rPr>
              <a:t>The following example uses multiple CTEs to map the customers with their respective sales representatives.</a:t>
            </a:r>
          </a:p>
          <a:p>
            <a:pPr marL="0" marR="0" lvl="0" indent="0" algn="just" defTabSz="914400" rtl="0" eaLnBrk="0" fontAlgn="base" latinLnBrk="0" hangingPunct="0">
              <a:lnSpc>
                <a:spcPct val="5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We’ll use the </a:t>
            </a:r>
            <a:r>
              <a:rPr kumimoji="0" lang="en-US" altLang="en-US" sz="1800" b="0" i="0" u="none" strike="noStrike" cap="none" normalizeH="0" baseline="0" dirty="0">
                <a:ln>
                  <a:noFill/>
                </a:ln>
                <a:solidFill>
                  <a:srgbClr val="FF33CC"/>
                </a:solidFill>
                <a:effectLst/>
                <a:latin typeface="Arial" panose="020B0604020202020204" pitchFamily="34" charset="0"/>
              </a:rPr>
              <a:t>customers</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0" i="0" u="none" strike="noStrike" cap="none" normalizeH="0" baseline="0" dirty="0">
                <a:ln>
                  <a:noFill/>
                </a:ln>
                <a:solidFill>
                  <a:srgbClr val="FF33CC"/>
                </a:solidFill>
                <a:effectLst/>
                <a:latin typeface="Arial" panose="020B0604020202020204" pitchFamily="34" charset="0"/>
              </a:rPr>
              <a:t>employees</a:t>
            </a:r>
            <a:r>
              <a:rPr kumimoji="0" lang="en-US" altLang="en-US" sz="1800" b="0" i="0" u="none" strike="noStrike" cap="none" normalizeH="0" baseline="0" dirty="0">
                <a:ln>
                  <a:noFill/>
                </a:ln>
                <a:solidFill>
                  <a:schemeClr val="tx1"/>
                </a:solidFill>
                <a:effectLst/>
                <a:latin typeface="Arial" panose="020B0604020202020204" pitchFamily="34" charset="0"/>
              </a:rPr>
              <a:t> from the sample database</a:t>
            </a:r>
          </a:p>
        </p:txBody>
      </p:sp>
      <p:pic>
        <p:nvPicPr>
          <p:cNvPr id="3" name="Picture 2" descr="A diagram of a customer">
            <a:extLst>
              <a:ext uri="{FF2B5EF4-FFF2-40B4-BE49-F238E27FC236}">
                <a16:creationId xmlns:a16="http://schemas.microsoft.com/office/drawing/2014/main" id="{58C90441-0099-E3B0-154F-B1AB25E35B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9991" y="2907011"/>
            <a:ext cx="4123809" cy="2895238"/>
          </a:xfrm>
          <a:prstGeom prst="rect">
            <a:avLst/>
          </a:prstGeom>
        </p:spPr>
      </p:pic>
      <p:sp>
        <p:nvSpPr>
          <p:cNvPr id="8" name="TextBox 7">
            <a:extLst>
              <a:ext uri="{FF2B5EF4-FFF2-40B4-BE49-F238E27FC236}">
                <a16:creationId xmlns:a16="http://schemas.microsoft.com/office/drawing/2014/main" id="{A2FFFD99-0223-F6A6-960F-0A3CFBD983AA}"/>
              </a:ext>
            </a:extLst>
          </p:cNvPr>
          <p:cNvSpPr txBox="1"/>
          <p:nvPr/>
        </p:nvSpPr>
        <p:spPr>
          <a:xfrm>
            <a:off x="904875" y="2587139"/>
            <a:ext cx="5781675" cy="3693319"/>
          </a:xfrm>
          <a:prstGeom prst="rect">
            <a:avLst/>
          </a:prstGeom>
          <a:solidFill>
            <a:srgbClr val="CCFFFF"/>
          </a:solidFill>
        </p:spPr>
        <p:txBody>
          <a:bodyPr wrap="square" rtlCol="0">
            <a:spAutoFit/>
          </a:bodyPr>
          <a:lstStyle/>
          <a:p>
            <a:r>
              <a:rPr lang="en-US" b="1" dirty="0">
                <a:latin typeface="Arial" panose="020B0604020202020204" pitchFamily="34" charset="0"/>
                <a:cs typeface="Arial" panose="020B0604020202020204" pitchFamily="34" charset="0"/>
              </a:rPr>
              <a:t>How it works:</a:t>
            </a:r>
          </a:p>
          <a:p>
            <a:pPr>
              <a:lnSpc>
                <a:spcPct val="50000"/>
              </a:lnSpc>
            </a:pPr>
            <a:endParaRPr lang="en-US"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solidFill>
                  <a:srgbClr val="FF33CC"/>
                </a:solidFill>
                <a:latin typeface="Arial" panose="020B0604020202020204" pitchFamily="34" charset="0"/>
                <a:cs typeface="Arial" panose="020B0604020202020204" pitchFamily="34" charset="0"/>
              </a:rPr>
              <a:t>CTE salesrep</a:t>
            </a:r>
            <a:r>
              <a:rPr lang="en-US" dirty="0">
                <a:latin typeface="Arial" panose="020B0604020202020204" pitchFamily="34" charset="0"/>
                <a:cs typeface="Arial" panose="020B0604020202020204" pitchFamily="34" charset="0"/>
              </a:rPr>
              <a:t>: Select employeeNumber and concatenate the firstName and lastName columns to create a column named salesrepName, and include only employees with the job title 'Sales Rep’.</a:t>
            </a:r>
          </a:p>
          <a:p>
            <a:pPr>
              <a:lnSpc>
                <a:spcPct val="50000"/>
              </a:lnSpc>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solidFill>
                  <a:srgbClr val="FF33CC"/>
                </a:solidFill>
                <a:latin typeface="Arial" panose="020B0604020202020204" pitchFamily="34" charset="0"/>
                <a:cs typeface="Arial" panose="020B0604020202020204" pitchFamily="34" charset="0"/>
              </a:rPr>
              <a:t>CTE customer_salesrep</a:t>
            </a:r>
            <a:r>
              <a:rPr lang="en-US" dirty="0">
                <a:latin typeface="Arial" panose="020B0604020202020204" pitchFamily="34" charset="0"/>
                <a:cs typeface="Arial" panose="020B0604020202020204" pitchFamily="34" charset="0"/>
              </a:rPr>
              <a:t>: selects customerName and salesrepName by joining the customers table with the salesrep CTE based on the common column employeeNumber.</a:t>
            </a:r>
          </a:p>
          <a:p>
            <a:pPr>
              <a:lnSpc>
                <a:spcPct val="50000"/>
              </a:lnSpc>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solidFill>
                  <a:srgbClr val="FF33CC"/>
                </a:solidFill>
                <a:latin typeface="Arial" panose="020B0604020202020204" pitchFamily="34" charset="0"/>
                <a:cs typeface="Arial" panose="020B0604020202020204" pitchFamily="34" charset="0"/>
              </a:rPr>
              <a:t>Main query</a:t>
            </a:r>
            <a:r>
              <a:rPr lang="en-US" dirty="0">
                <a:latin typeface="Arial" panose="020B0604020202020204" pitchFamily="34" charset="0"/>
                <a:cs typeface="Arial" panose="020B0604020202020204" pitchFamily="34" charset="0"/>
              </a:rPr>
              <a:t>: Select all columns from the customer_salesrep CTE.</a:t>
            </a:r>
          </a:p>
        </p:txBody>
      </p:sp>
    </p:spTree>
    <p:extLst>
      <p:ext uri="{BB962C8B-B14F-4D97-AF65-F5344CB8AC3E}">
        <p14:creationId xmlns:p14="http://schemas.microsoft.com/office/powerpoint/2010/main" val="554796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FC174D-85C0-04D3-7C9B-0BBA6F73EAB7}"/>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FA9295FC-A8D7-1C2B-2CD4-84776463DA74}"/>
              </a:ext>
            </a:extLst>
          </p:cNvPr>
          <p:cNvSpPr>
            <a:spLocks noGrp="1"/>
          </p:cNvSpPr>
          <p:nvPr>
            <p:ph type="title"/>
          </p:nvPr>
        </p:nvSpPr>
        <p:spPr>
          <a:xfrm>
            <a:off x="838200" y="365125"/>
            <a:ext cx="10515600" cy="1325563"/>
          </a:xfrm>
        </p:spPr>
        <p:txBody>
          <a:bodyPr/>
          <a:lstStyle/>
          <a:p>
            <a:r>
              <a:rPr lang="en-US" b="1" dirty="0">
                <a:latin typeface="Arial" panose="020B0604020202020204" pitchFamily="34" charset="0"/>
                <a:cs typeface="Arial" panose="020B0604020202020204" pitchFamily="34" charset="0"/>
              </a:rPr>
              <a:t>1.2. Multiple</a:t>
            </a:r>
            <a:r>
              <a:rPr lang="en-US" sz="4400" b="1" dirty="0">
                <a:effectLst/>
                <a:latin typeface="Arial" panose="020B0604020202020204" pitchFamily="34" charset="0"/>
                <a:cs typeface="Arial" panose="020B0604020202020204" pitchFamily="34" charset="0"/>
              </a:rPr>
              <a:t> CTEs / </a:t>
            </a:r>
            <a:r>
              <a:rPr lang="en-US" sz="4400" b="1" dirty="0">
                <a:solidFill>
                  <a:srgbClr val="FF33CC"/>
                </a:solidFill>
                <a:effectLst/>
                <a:latin typeface="Arial" panose="020B0604020202020204" pitchFamily="34" charset="0"/>
                <a:cs typeface="Arial" panose="020B0604020202020204" pitchFamily="34" charset="0"/>
              </a:rPr>
              <a:t>Example 3</a:t>
            </a:r>
            <a:endParaRPr lang="en-US" dirty="0">
              <a:solidFill>
                <a:srgbClr val="FF33CC"/>
              </a:solidFill>
            </a:endParaRPr>
          </a:p>
        </p:txBody>
      </p:sp>
      <p:sp>
        <p:nvSpPr>
          <p:cNvPr id="5" name="Rectangle 1">
            <a:extLst>
              <a:ext uri="{FF2B5EF4-FFF2-40B4-BE49-F238E27FC236}">
                <a16:creationId xmlns:a16="http://schemas.microsoft.com/office/drawing/2014/main" id="{570C7084-F6C9-A8BF-8C5D-79C47170C99B}"/>
              </a:ext>
            </a:extLst>
          </p:cNvPr>
          <p:cNvSpPr>
            <a:spLocks noGrp="1" noChangeArrowheads="1"/>
          </p:cNvSpPr>
          <p:nvPr>
            <p:ph idx="1"/>
          </p:nvPr>
        </p:nvSpPr>
        <p:spPr bwMode="auto">
          <a:xfrm>
            <a:off x="838200" y="1367523"/>
            <a:ext cx="105156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800" b="1" dirty="0">
                <a:latin typeface="Arial" panose="020B0604020202020204" pitchFamily="34" charset="0"/>
              </a:rPr>
              <a:t>Example-3 : </a:t>
            </a:r>
            <a:r>
              <a:rPr kumimoji="0" lang="en-US" altLang="en-US" sz="1800" i="0" u="none" strike="noStrike" cap="none" normalizeH="0" baseline="0" dirty="0">
                <a:ln>
                  <a:noFill/>
                </a:ln>
                <a:solidFill>
                  <a:schemeClr val="tx1"/>
                </a:solidFill>
                <a:effectLst/>
                <a:latin typeface="Arial" panose="020B0604020202020204" pitchFamily="34" charset="0"/>
              </a:rPr>
              <a:t>The following example uses multiple CTEs to map the customers with their respective sales representatives</a:t>
            </a:r>
          </a:p>
        </p:txBody>
      </p:sp>
      <p:sp>
        <p:nvSpPr>
          <p:cNvPr id="6" name="TextBox 5">
            <a:extLst>
              <a:ext uri="{FF2B5EF4-FFF2-40B4-BE49-F238E27FC236}">
                <a16:creationId xmlns:a16="http://schemas.microsoft.com/office/drawing/2014/main" id="{6BA6783D-C4C5-AAA0-BE9B-68937B6C2E8B}"/>
              </a:ext>
            </a:extLst>
          </p:cNvPr>
          <p:cNvSpPr txBox="1"/>
          <p:nvPr/>
        </p:nvSpPr>
        <p:spPr>
          <a:xfrm>
            <a:off x="923636" y="2032288"/>
            <a:ext cx="5495637" cy="4524315"/>
          </a:xfrm>
          <a:prstGeom prst="rect">
            <a:avLst/>
          </a:prstGeom>
          <a:solidFill>
            <a:schemeClr val="bg1">
              <a:lumMod val="95000"/>
            </a:schemeClr>
          </a:solidFill>
        </p:spPr>
        <p:txBody>
          <a:bodyPr wrap="square" rtlCol="0">
            <a:spAutoFit/>
          </a:bodyPr>
          <a:lstStyle/>
          <a:p>
            <a:r>
              <a:rPr lang="en-US" sz="1600" b="0" dirty="0">
                <a:solidFill>
                  <a:srgbClr val="569CD6"/>
                </a:solidFill>
                <a:effectLst/>
                <a:latin typeface="Arial" panose="020B0604020202020204" pitchFamily="34" charset="0"/>
                <a:cs typeface="Arial" panose="020B0604020202020204" pitchFamily="34" charset="0"/>
              </a:rPr>
              <a:t>WITH</a:t>
            </a:r>
            <a:r>
              <a:rPr lang="en-US" sz="1600" b="0" dirty="0">
                <a:solidFill>
                  <a:srgbClr val="CCCCCC"/>
                </a:solidFill>
                <a:effectLst/>
                <a:latin typeface="Arial" panose="020B0604020202020204" pitchFamily="34" charset="0"/>
                <a:cs typeface="Arial" panose="020B0604020202020204" pitchFamily="34" charset="0"/>
              </a:rPr>
              <a:t> </a:t>
            </a:r>
            <a:r>
              <a:rPr lang="en-US" sz="1600" b="0" dirty="0">
                <a:solidFill>
                  <a:srgbClr val="FF33CC"/>
                </a:solidFill>
                <a:effectLst/>
                <a:latin typeface="Arial" panose="020B0604020202020204" pitchFamily="34" charset="0"/>
                <a:cs typeface="Arial" panose="020B0604020202020204" pitchFamily="34" charset="0"/>
              </a:rPr>
              <a:t>salesrep</a:t>
            </a:r>
            <a:r>
              <a:rPr lang="en-US" sz="1600" b="0" dirty="0">
                <a:effectLst/>
                <a:latin typeface="Arial" panose="020B0604020202020204" pitchFamily="34" charset="0"/>
                <a:cs typeface="Arial" panose="020B0604020202020204" pitchFamily="34" charset="0"/>
              </a:rPr>
              <a:t> </a:t>
            </a:r>
            <a:r>
              <a:rPr lang="en-US" sz="1600" b="0" dirty="0">
                <a:solidFill>
                  <a:srgbClr val="569CD6"/>
                </a:solidFill>
                <a:effectLst/>
                <a:latin typeface="Arial" panose="020B0604020202020204" pitchFamily="34" charset="0"/>
                <a:cs typeface="Arial" panose="020B0604020202020204" pitchFamily="34" charset="0"/>
              </a:rPr>
              <a:t>AS</a:t>
            </a:r>
            <a:r>
              <a:rPr lang="en-US" sz="1600" b="0" dirty="0">
                <a:solidFill>
                  <a:srgbClr val="CCCCCC"/>
                </a:solidFill>
                <a:effectLst/>
                <a:latin typeface="Arial" panose="020B0604020202020204" pitchFamily="34" charset="0"/>
                <a:cs typeface="Arial" panose="020B0604020202020204" pitchFamily="34" charset="0"/>
              </a:rPr>
              <a:t> </a:t>
            </a:r>
            <a:r>
              <a:rPr lang="en-US" sz="1600" b="0" dirty="0">
                <a:effectLst/>
                <a:latin typeface="Arial" panose="020B0604020202020204" pitchFamily="34" charset="0"/>
                <a:cs typeface="Arial" panose="020B0604020202020204" pitchFamily="34" charset="0"/>
              </a:rPr>
              <a:t>(</a:t>
            </a:r>
          </a:p>
          <a:p>
            <a:r>
              <a:rPr lang="en-US" sz="1600" b="0" dirty="0">
                <a:solidFill>
                  <a:srgbClr val="CCCCCC"/>
                </a:solidFill>
                <a:effectLst/>
                <a:latin typeface="Arial" panose="020B0604020202020204" pitchFamily="34" charset="0"/>
                <a:cs typeface="Arial" panose="020B0604020202020204" pitchFamily="34" charset="0"/>
              </a:rPr>
              <a:t>    </a:t>
            </a:r>
            <a:r>
              <a:rPr lang="en-US" sz="1600" b="0" dirty="0">
                <a:solidFill>
                  <a:srgbClr val="569CD6"/>
                </a:solidFill>
                <a:effectLst/>
                <a:latin typeface="Arial" panose="020B0604020202020204" pitchFamily="34" charset="0"/>
                <a:cs typeface="Arial" panose="020B0604020202020204" pitchFamily="34" charset="0"/>
              </a:rPr>
              <a:t>SELECT</a:t>
            </a:r>
            <a:r>
              <a:rPr lang="en-US" sz="1600" b="0" dirty="0">
                <a:solidFill>
                  <a:srgbClr val="CCCCCC"/>
                </a:solidFill>
                <a:effectLst/>
                <a:latin typeface="Arial" panose="020B0604020202020204" pitchFamily="34" charset="0"/>
                <a:cs typeface="Arial" panose="020B0604020202020204" pitchFamily="34" charset="0"/>
              </a:rPr>
              <a:t> </a:t>
            </a:r>
          </a:p>
          <a:p>
            <a:r>
              <a:rPr lang="en-US" sz="1600" b="0" dirty="0">
                <a:solidFill>
                  <a:srgbClr val="CCCCCC"/>
                </a:solidFill>
                <a:effectLst/>
                <a:latin typeface="Arial" panose="020B0604020202020204" pitchFamily="34" charset="0"/>
                <a:cs typeface="Arial" panose="020B0604020202020204" pitchFamily="34" charset="0"/>
              </a:rPr>
              <a:t>        </a:t>
            </a:r>
            <a:r>
              <a:rPr lang="en-US" sz="1600" b="0" dirty="0">
                <a:effectLst/>
                <a:latin typeface="Arial" panose="020B0604020202020204" pitchFamily="34" charset="0"/>
                <a:cs typeface="Arial" panose="020B0604020202020204" pitchFamily="34" charset="0"/>
              </a:rPr>
              <a:t>employeeNumber,</a:t>
            </a:r>
          </a:p>
          <a:p>
            <a:r>
              <a:rPr lang="en-US" sz="1600" b="0" dirty="0">
                <a:solidFill>
                  <a:srgbClr val="CCCCCC"/>
                </a:solidFill>
                <a:effectLst/>
                <a:latin typeface="Arial" panose="020B0604020202020204" pitchFamily="34" charset="0"/>
                <a:cs typeface="Arial" panose="020B0604020202020204" pitchFamily="34" charset="0"/>
              </a:rPr>
              <a:t>        </a:t>
            </a:r>
            <a:r>
              <a:rPr lang="en-US" sz="1600" b="0" dirty="0">
                <a:solidFill>
                  <a:schemeClr val="accent2"/>
                </a:solidFill>
                <a:effectLst/>
                <a:latin typeface="Arial" panose="020B0604020202020204" pitchFamily="34" charset="0"/>
                <a:cs typeface="Arial" panose="020B0604020202020204" pitchFamily="34" charset="0"/>
              </a:rPr>
              <a:t>CONCAT</a:t>
            </a:r>
            <a:r>
              <a:rPr lang="en-US" sz="1600" b="0" dirty="0">
                <a:effectLst/>
                <a:latin typeface="Arial" panose="020B0604020202020204" pitchFamily="34" charset="0"/>
                <a:cs typeface="Arial" panose="020B0604020202020204" pitchFamily="34" charset="0"/>
              </a:rPr>
              <a:t>(firstName, ' ', lastName) </a:t>
            </a:r>
            <a:r>
              <a:rPr lang="en-US" sz="1600" b="0" dirty="0">
                <a:solidFill>
                  <a:srgbClr val="569CD6"/>
                </a:solidFill>
                <a:effectLst/>
                <a:latin typeface="Arial" panose="020B0604020202020204" pitchFamily="34" charset="0"/>
                <a:cs typeface="Arial" panose="020B0604020202020204" pitchFamily="34" charset="0"/>
              </a:rPr>
              <a:t>AS</a:t>
            </a:r>
            <a:r>
              <a:rPr lang="en-US" sz="1600" b="0" dirty="0">
                <a:solidFill>
                  <a:srgbClr val="CCCCCC"/>
                </a:solidFill>
                <a:effectLst/>
                <a:latin typeface="Arial" panose="020B0604020202020204" pitchFamily="34" charset="0"/>
                <a:cs typeface="Arial" panose="020B0604020202020204" pitchFamily="34" charset="0"/>
              </a:rPr>
              <a:t> </a:t>
            </a:r>
            <a:r>
              <a:rPr lang="en-US" sz="1600" b="0" dirty="0">
                <a:effectLst/>
                <a:latin typeface="Arial" panose="020B0604020202020204" pitchFamily="34" charset="0"/>
                <a:cs typeface="Arial" panose="020B0604020202020204" pitchFamily="34" charset="0"/>
              </a:rPr>
              <a:t>salesrepName</a:t>
            </a:r>
          </a:p>
          <a:p>
            <a:r>
              <a:rPr lang="en-US" sz="1600" b="0" dirty="0">
                <a:solidFill>
                  <a:srgbClr val="CCCCCC"/>
                </a:solidFill>
                <a:effectLst/>
                <a:latin typeface="Arial" panose="020B0604020202020204" pitchFamily="34" charset="0"/>
                <a:cs typeface="Arial" panose="020B0604020202020204" pitchFamily="34" charset="0"/>
              </a:rPr>
              <a:t>    </a:t>
            </a:r>
            <a:r>
              <a:rPr lang="en-US" sz="1600" b="0" dirty="0">
                <a:solidFill>
                  <a:srgbClr val="569CD6"/>
                </a:solidFill>
                <a:effectLst/>
                <a:latin typeface="Arial" panose="020B0604020202020204" pitchFamily="34" charset="0"/>
                <a:cs typeface="Arial" panose="020B0604020202020204" pitchFamily="34" charset="0"/>
              </a:rPr>
              <a:t>FROM</a:t>
            </a:r>
            <a:endParaRPr lang="en-US" sz="1600" b="0" dirty="0">
              <a:solidFill>
                <a:srgbClr val="CCCCCC"/>
              </a:solidFill>
              <a:effectLst/>
              <a:latin typeface="Arial" panose="020B0604020202020204" pitchFamily="34" charset="0"/>
              <a:cs typeface="Arial" panose="020B0604020202020204" pitchFamily="34" charset="0"/>
            </a:endParaRPr>
          </a:p>
          <a:p>
            <a:r>
              <a:rPr lang="en-US" sz="1600" b="0" dirty="0">
                <a:solidFill>
                  <a:srgbClr val="CCCCCC"/>
                </a:solidFill>
                <a:effectLst/>
                <a:latin typeface="Arial" panose="020B0604020202020204" pitchFamily="34" charset="0"/>
                <a:cs typeface="Arial" panose="020B0604020202020204" pitchFamily="34" charset="0"/>
              </a:rPr>
              <a:t>        </a:t>
            </a:r>
            <a:r>
              <a:rPr lang="en-US" sz="1600" b="0" dirty="0">
                <a:effectLst/>
                <a:latin typeface="Arial" panose="020B0604020202020204" pitchFamily="34" charset="0"/>
                <a:cs typeface="Arial" panose="020B0604020202020204" pitchFamily="34" charset="0"/>
              </a:rPr>
              <a:t>employees</a:t>
            </a:r>
          </a:p>
          <a:p>
            <a:r>
              <a:rPr lang="en-US" sz="1600" b="0" dirty="0">
                <a:solidFill>
                  <a:srgbClr val="CCCCCC"/>
                </a:solidFill>
                <a:effectLst/>
                <a:latin typeface="Arial" panose="020B0604020202020204" pitchFamily="34" charset="0"/>
                <a:cs typeface="Arial" panose="020B0604020202020204" pitchFamily="34" charset="0"/>
              </a:rPr>
              <a:t>    </a:t>
            </a:r>
            <a:r>
              <a:rPr lang="en-US" sz="1600" b="0" dirty="0">
                <a:solidFill>
                  <a:srgbClr val="569CD6"/>
                </a:solidFill>
                <a:effectLst/>
                <a:latin typeface="Arial" panose="020B0604020202020204" pitchFamily="34" charset="0"/>
                <a:cs typeface="Arial" panose="020B0604020202020204" pitchFamily="34" charset="0"/>
              </a:rPr>
              <a:t>WHERE</a:t>
            </a:r>
            <a:endParaRPr lang="en-US" sz="1600" b="0" dirty="0">
              <a:solidFill>
                <a:srgbClr val="CCCCCC"/>
              </a:solidFill>
              <a:effectLst/>
              <a:latin typeface="Arial" panose="020B0604020202020204" pitchFamily="34" charset="0"/>
              <a:cs typeface="Arial" panose="020B0604020202020204" pitchFamily="34" charset="0"/>
            </a:endParaRPr>
          </a:p>
          <a:p>
            <a:r>
              <a:rPr lang="en-US" sz="1600" b="0" dirty="0">
                <a:solidFill>
                  <a:srgbClr val="CCCCCC"/>
                </a:solidFill>
                <a:effectLst/>
                <a:latin typeface="Arial" panose="020B0604020202020204" pitchFamily="34" charset="0"/>
                <a:cs typeface="Arial" panose="020B0604020202020204" pitchFamily="34" charset="0"/>
              </a:rPr>
              <a:t>        </a:t>
            </a:r>
            <a:r>
              <a:rPr lang="en-US" sz="1600" b="0" dirty="0">
                <a:effectLst/>
                <a:latin typeface="Arial" panose="020B0604020202020204" pitchFamily="34" charset="0"/>
                <a:cs typeface="Arial" panose="020B0604020202020204" pitchFamily="34" charset="0"/>
              </a:rPr>
              <a:t>jobTitle =</a:t>
            </a:r>
            <a:r>
              <a:rPr lang="en-US" sz="1600" b="0" dirty="0">
                <a:solidFill>
                  <a:srgbClr val="CCCCCC"/>
                </a:solidFill>
                <a:effectLst/>
                <a:latin typeface="Arial" panose="020B0604020202020204" pitchFamily="34" charset="0"/>
                <a:cs typeface="Arial" panose="020B0604020202020204" pitchFamily="34" charset="0"/>
              </a:rPr>
              <a:t> </a:t>
            </a:r>
            <a:r>
              <a:rPr lang="en-US" sz="1600" b="0" dirty="0">
                <a:solidFill>
                  <a:schemeClr val="accent2"/>
                </a:solidFill>
                <a:effectLst/>
                <a:latin typeface="Arial" panose="020B0604020202020204" pitchFamily="34" charset="0"/>
                <a:cs typeface="Arial" panose="020B0604020202020204" pitchFamily="34" charset="0"/>
              </a:rPr>
              <a:t>'Sales Rep’</a:t>
            </a:r>
          </a:p>
          <a:p>
            <a:r>
              <a:rPr lang="en-US" sz="1600" b="0" dirty="0">
                <a:effectLst/>
                <a:latin typeface="Arial" panose="020B0604020202020204" pitchFamily="34" charset="0"/>
                <a:cs typeface="Arial" panose="020B0604020202020204" pitchFamily="34" charset="0"/>
              </a:rPr>
              <a:t>) ,</a:t>
            </a:r>
          </a:p>
          <a:p>
            <a:r>
              <a:rPr lang="en-US" sz="1600" b="0" dirty="0">
                <a:solidFill>
                  <a:srgbClr val="FF33CC"/>
                </a:solidFill>
                <a:effectLst/>
                <a:latin typeface="Arial" panose="020B0604020202020204" pitchFamily="34" charset="0"/>
                <a:cs typeface="Arial" panose="020B0604020202020204" pitchFamily="34" charset="0"/>
              </a:rPr>
              <a:t>customer_salesrep </a:t>
            </a:r>
            <a:r>
              <a:rPr lang="en-US" sz="1600" b="0" dirty="0">
                <a:solidFill>
                  <a:srgbClr val="569CD6"/>
                </a:solidFill>
                <a:effectLst/>
                <a:latin typeface="Arial" panose="020B0604020202020204" pitchFamily="34" charset="0"/>
                <a:cs typeface="Arial" panose="020B0604020202020204" pitchFamily="34" charset="0"/>
              </a:rPr>
              <a:t>AS</a:t>
            </a:r>
            <a:r>
              <a:rPr lang="en-US" sz="1600" b="0" dirty="0">
                <a:solidFill>
                  <a:srgbClr val="CCCCCC"/>
                </a:solidFill>
                <a:effectLst/>
                <a:latin typeface="Arial" panose="020B0604020202020204" pitchFamily="34" charset="0"/>
                <a:cs typeface="Arial" panose="020B0604020202020204" pitchFamily="34" charset="0"/>
              </a:rPr>
              <a:t> (</a:t>
            </a:r>
          </a:p>
          <a:p>
            <a:r>
              <a:rPr lang="en-US" sz="1600" b="0" dirty="0">
                <a:solidFill>
                  <a:srgbClr val="CCCCCC"/>
                </a:solidFill>
                <a:effectLst/>
                <a:latin typeface="Arial" panose="020B0604020202020204" pitchFamily="34" charset="0"/>
                <a:cs typeface="Arial" panose="020B0604020202020204" pitchFamily="34" charset="0"/>
              </a:rPr>
              <a:t>    </a:t>
            </a:r>
            <a:r>
              <a:rPr lang="en-US" sz="1600" b="0" dirty="0">
                <a:solidFill>
                  <a:srgbClr val="569CD6"/>
                </a:solidFill>
                <a:effectLst/>
                <a:latin typeface="Arial" panose="020B0604020202020204" pitchFamily="34" charset="0"/>
                <a:cs typeface="Arial" panose="020B0604020202020204" pitchFamily="34" charset="0"/>
              </a:rPr>
              <a:t>SELECT</a:t>
            </a:r>
            <a:r>
              <a:rPr lang="en-US" sz="1600" b="0" dirty="0">
                <a:solidFill>
                  <a:srgbClr val="CCCCCC"/>
                </a:solidFill>
                <a:effectLst/>
                <a:latin typeface="Arial" panose="020B0604020202020204" pitchFamily="34" charset="0"/>
                <a:cs typeface="Arial" panose="020B0604020202020204" pitchFamily="34" charset="0"/>
              </a:rPr>
              <a:t> </a:t>
            </a:r>
          </a:p>
          <a:p>
            <a:r>
              <a:rPr lang="en-US" sz="1600" b="0" dirty="0">
                <a:solidFill>
                  <a:srgbClr val="CCCCCC"/>
                </a:solidFill>
                <a:effectLst/>
                <a:latin typeface="Arial" panose="020B0604020202020204" pitchFamily="34" charset="0"/>
                <a:cs typeface="Arial" panose="020B0604020202020204" pitchFamily="34" charset="0"/>
              </a:rPr>
              <a:t>        </a:t>
            </a:r>
            <a:r>
              <a:rPr lang="en-US" sz="1600" b="0" dirty="0">
                <a:effectLst/>
                <a:latin typeface="Arial" panose="020B0604020202020204" pitchFamily="34" charset="0"/>
                <a:cs typeface="Arial" panose="020B0604020202020204" pitchFamily="34" charset="0"/>
              </a:rPr>
              <a:t>customerName, salesrepName</a:t>
            </a:r>
          </a:p>
          <a:p>
            <a:r>
              <a:rPr lang="en-US" sz="1600" b="0" dirty="0">
                <a:solidFill>
                  <a:srgbClr val="CCCCCC"/>
                </a:solidFill>
                <a:effectLst/>
                <a:latin typeface="Arial" panose="020B0604020202020204" pitchFamily="34" charset="0"/>
                <a:cs typeface="Arial" panose="020B0604020202020204" pitchFamily="34" charset="0"/>
              </a:rPr>
              <a:t>    </a:t>
            </a:r>
            <a:r>
              <a:rPr lang="en-US" sz="1600" b="0" dirty="0">
                <a:solidFill>
                  <a:srgbClr val="569CD6"/>
                </a:solidFill>
                <a:effectLst/>
                <a:latin typeface="Arial" panose="020B0604020202020204" pitchFamily="34" charset="0"/>
                <a:cs typeface="Arial" panose="020B0604020202020204" pitchFamily="34" charset="0"/>
              </a:rPr>
              <a:t>FROM</a:t>
            </a:r>
            <a:endParaRPr lang="en-US" sz="1600" b="0" dirty="0">
              <a:solidFill>
                <a:srgbClr val="CCCCCC"/>
              </a:solidFill>
              <a:effectLst/>
              <a:latin typeface="Arial" panose="020B0604020202020204" pitchFamily="34" charset="0"/>
              <a:cs typeface="Arial" panose="020B0604020202020204" pitchFamily="34" charset="0"/>
            </a:endParaRPr>
          </a:p>
          <a:p>
            <a:r>
              <a:rPr lang="en-US" sz="1600" b="0" dirty="0">
                <a:solidFill>
                  <a:srgbClr val="CCCCCC"/>
                </a:solidFill>
                <a:effectLst/>
                <a:latin typeface="Arial" panose="020B0604020202020204" pitchFamily="34" charset="0"/>
                <a:cs typeface="Arial" panose="020B0604020202020204" pitchFamily="34" charset="0"/>
              </a:rPr>
              <a:t>        </a:t>
            </a:r>
            <a:r>
              <a:rPr lang="en-US" sz="1600" b="0" dirty="0">
                <a:effectLst/>
                <a:latin typeface="Arial" panose="020B0604020202020204" pitchFamily="34" charset="0"/>
                <a:cs typeface="Arial" panose="020B0604020202020204" pitchFamily="34" charset="0"/>
              </a:rPr>
              <a:t>customers</a:t>
            </a:r>
          </a:p>
          <a:p>
            <a:r>
              <a:rPr lang="en-US" sz="1600" b="0" dirty="0">
                <a:solidFill>
                  <a:srgbClr val="CCCCCC"/>
                </a:solidFill>
                <a:effectLst/>
                <a:latin typeface="Arial" panose="020B0604020202020204" pitchFamily="34" charset="0"/>
                <a:cs typeface="Arial" panose="020B0604020202020204" pitchFamily="34" charset="0"/>
              </a:rPr>
              <a:t>            </a:t>
            </a:r>
            <a:r>
              <a:rPr lang="en-US" sz="1600" b="0" dirty="0">
                <a:solidFill>
                  <a:srgbClr val="569CD6"/>
                </a:solidFill>
                <a:effectLst/>
                <a:latin typeface="Arial" panose="020B0604020202020204" pitchFamily="34" charset="0"/>
                <a:cs typeface="Arial" panose="020B0604020202020204" pitchFamily="34" charset="0"/>
              </a:rPr>
              <a:t>INNER JOIN</a:t>
            </a:r>
            <a:endParaRPr lang="en-US" sz="1600" b="0" dirty="0">
              <a:solidFill>
                <a:srgbClr val="CCCCCC"/>
              </a:solidFill>
              <a:effectLst/>
              <a:latin typeface="Arial" panose="020B0604020202020204" pitchFamily="34" charset="0"/>
              <a:cs typeface="Arial" panose="020B0604020202020204" pitchFamily="34" charset="0"/>
            </a:endParaRPr>
          </a:p>
          <a:p>
            <a:r>
              <a:rPr lang="en-US" sz="1600" b="0" dirty="0">
                <a:solidFill>
                  <a:srgbClr val="CCCCCC"/>
                </a:solidFill>
                <a:effectLst/>
                <a:latin typeface="Arial" panose="020B0604020202020204" pitchFamily="34" charset="0"/>
                <a:cs typeface="Arial" panose="020B0604020202020204" pitchFamily="34" charset="0"/>
              </a:rPr>
              <a:t>        </a:t>
            </a:r>
            <a:r>
              <a:rPr lang="en-US" sz="1600" b="0" dirty="0">
                <a:effectLst/>
                <a:latin typeface="Arial" panose="020B0604020202020204" pitchFamily="34" charset="0"/>
                <a:cs typeface="Arial" panose="020B0604020202020204" pitchFamily="34" charset="0"/>
              </a:rPr>
              <a:t>salesrep</a:t>
            </a:r>
            <a:r>
              <a:rPr lang="en-US" sz="1600" b="0" dirty="0">
                <a:solidFill>
                  <a:srgbClr val="CCCCCC"/>
                </a:solidFill>
                <a:effectLst/>
                <a:latin typeface="Arial" panose="020B0604020202020204" pitchFamily="34" charset="0"/>
                <a:cs typeface="Arial" panose="020B0604020202020204" pitchFamily="34" charset="0"/>
              </a:rPr>
              <a:t> </a:t>
            </a:r>
            <a:r>
              <a:rPr lang="en-US" sz="1600" b="0" dirty="0">
                <a:solidFill>
                  <a:srgbClr val="569CD6"/>
                </a:solidFill>
                <a:effectLst/>
                <a:latin typeface="Arial" panose="020B0604020202020204" pitchFamily="34" charset="0"/>
                <a:cs typeface="Arial" panose="020B0604020202020204" pitchFamily="34" charset="0"/>
              </a:rPr>
              <a:t>ON</a:t>
            </a:r>
            <a:r>
              <a:rPr lang="en-US" sz="1600" b="0" dirty="0">
                <a:solidFill>
                  <a:srgbClr val="CCCCCC"/>
                </a:solidFill>
                <a:effectLst/>
                <a:latin typeface="Arial" panose="020B0604020202020204" pitchFamily="34" charset="0"/>
                <a:cs typeface="Arial" panose="020B0604020202020204" pitchFamily="34" charset="0"/>
              </a:rPr>
              <a:t> </a:t>
            </a:r>
            <a:r>
              <a:rPr lang="en-US" sz="1600" b="0" dirty="0">
                <a:effectLst/>
                <a:latin typeface="Arial" panose="020B0604020202020204" pitchFamily="34" charset="0"/>
                <a:cs typeface="Arial" panose="020B0604020202020204" pitchFamily="34" charset="0"/>
              </a:rPr>
              <a:t>employeeNumber = </a:t>
            </a:r>
            <a:r>
              <a:rPr lang="en-US" sz="1600" b="0" dirty="0" err="1">
                <a:effectLst/>
                <a:latin typeface="Arial" panose="020B0604020202020204" pitchFamily="34" charset="0"/>
                <a:cs typeface="Arial" panose="020B0604020202020204" pitchFamily="34" charset="0"/>
              </a:rPr>
              <a:t>salesrepEmployeeNumber</a:t>
            </a:r>
            <a:endParaRPr lang="en-US" sz="1600" b="0" dirty="0">
              <a:effectLst/>
              <a:latin typeface="Arial" panose="020B0604020202020204" pitchFamily="34" charset="0"/>
              <a:cs typeface="Arial" panose="020B0604020202020204" pitchFamily="34" charset="0"/>
            </a:endParaRPr>
          </a:p>
          <a:p>
            <a:r>
              <a:rPr lang="en-US" sz="1600" b="0" dirty="0">
                <a:effectLst/>
                <a:latin typeface="Arial" panose="020B0604020202020204" pitchFamily="34" charset="0"/>
                <a:cs typeface="Arial" panose="020B0604020202020204" pitchFamily="34" charset="0"/>
              </a:rPr>
              <a:t>)</a:t>
            </a:r>
          </a:p>
        </p:txBody>
      </p:sp>
      <p:sp>
        <p:nvSpPr>
          <p:cNvPr id="7" name="TextBox 6">
            <a:extLst>
              <a:ext uri="{FF2B5EF4-FFF2-40B4-BE49-F238E27FC236}">
                <a16:creationId xmlns:a16="http://schemas.microsoft.com/office/drawing/2014/main" id="{926AE987-4381-E30A-C2BD-1C69C7501829}"/>
              </a:ext>
            </a:extLst>
          </p:cNvPr>
          <p:cNvSpPr txBox="1"/>
          <p:nvPr/>
        </p:nvSpPr>
        <p:spPr>
          <a:xfrm>
            <a:off x="6687127" y="2023052"/>
            <a:ext cx="4666673" cy="1323439"/>
          </a:xfrm>
          <a:prstGeom prst="rect">
            <a:avLst/>
          </a:prstGeom>
          <a:solidFill>
            <a:schemeClr val="bg2"/>
          </a:solidFill>
        </p:spPr>
        <p:txBody>
          <a:bodyPr wrap="square" rtlCol="0">
            <a:spAutoFit/>
          </a:bodyPr>
          <a:lstStyle/>
          <a:p>
            <a:r>
              <a:rPr lang="en-US" sz="1600" b="0" dirty="0">
                <a:solidFill>
                  <a:srgbClr val="569CD6"/>
                </a:solidFill>
                <a:effectLst/>
                <a:latin typeface="Arial" panose="020B0604020202020204" pitchFamily="34" charset="0"/>
                <a:cs typeface="Arial" panose="020B0604020202020204" pitchFamily="34" charset="0"/>
              </a:rPr>
              <a:t>SELECT</a:t>
            </a:r>
            <a:r>
              <a:rPr lang="en-US" sz="1600" b="0" dirty="0">
                <a:solidFill>
                  <a:srgbClr val="CCCCCC"/>
                </a:solidFill>
                <a:effectLst/>
                <a:latin typeface="Arial" panose="020B0604020202020204" pitchFamily="34" charset="0"/>
                <a:cs typeface="Arial" panose="020B0604020202020204" pitchFamily="34" charset="0"/>
              </a:rPr>
              <a:t> </a:t>
            </a:r>
          </a:p>
          <a:p>
            <a:r>
              <a:rPr lang="en-US" sz="1600" b="0" dirty="0">
                <a:effectLst/>
                <a:latin typeface="Arial" panose="020B0604020202020204" pitchFamily="34" charset="0"/>
                <a:cs typeface="Arial" panose="020B0604020202020204" pitchFamily="34" charset="0"/>
              </a:rPr>
              <a:t>    *</a:t>
            </a:r>
          </a:p>
          <a:p>
            <a:r>
              <a:rPr lang="en-US" sz="1600" b="0" dirty="0">
                <a:solidFill>
                  <a:srgbClr val="569CD6"/>
                </a:solidFill>
                <a:effectLst/>
                <a:latin typeface="Arial" panose="020B0604020202020204" pitchFamily="34" charset="0"/>
                <a:cs typeface="Arial" panose="020B0604020202020204" pitchFamily="34" charset="0"/>
              </a:rPr>
              <a:t>FROM</a:t>
            </a:r>
            <a:endParaRPr lang="en-US" sz="1600" b="0" dirty="0">
              <a:solidFill>
                <a:srgbClr val="CCCCCC"/>
              </a:solidFill>
              <a:effectLst/>
              <a:latin typeface="Arial" panose="020B0604020202020204" pitchFamily="34" charset="0"/>
              <a:cs typeface="Arial" panose="020B0604020202020204" pitchFamily="34" charset="0"/>
            </a:endParaRPr>
          </a:p>
          <a:p>
            <a:r>
              <a:rPr lang="en-US" sz="1600" b="0" dirty="0">
                <a:solidFill>
                  <a:srgbClr val="CCCCCC"/>
                </a:solidFill>
                <a:effectLst/>
                <a:latin typeface="Arial" panose="020B0604020202020204" pitchFamily="34" charset="0"/>
                <a:cs typeface="Arial" panose="020B0604020202020204" pitchFamily="34" charset="0"/>
              </a:rPr>
              <a:t>    </a:t>
            </a:r>
            <a:r>
              <a:rPr lang="en-US" sz="1600" b="0" dirty="0">
                <a:effectLst/>
                <a:latin typeface="Arial" panose="020B0604020202020204" pitchFamily="34" charset="0"/>
                <a:cs typeface="Arial" panose="020B0604020202020204" pitchFamily="34" charset="0"/>
              </a:rPr>
              <a:t>customer_salesrep</a:t>
            </a:r>
          </a:p>
          <a:p>
            <a:r>
              <a:rPr lang="en-US" sz="1600" b="0" dirty="0">
                <a:solidFill>
                  <a:srgbClr val="569CD6"/>
                </a:solidFill>
                <a:effectLst/>
                <a:latin typeface="Arial" panose="020B0604020202020204" pitchFamily="34" charset="0"/>
                <a:cs typeface="Arial" panose="020B0604020202020204" pitchFamily="34" charset="0"/>
              </a:rPr>
              <a:t>ORDER BY</a:t>
            </a:r>
            <a:r>
              <a:rPr lang="en-US" sz="1600" b="0" dirty="0">
                <a:solidFill>
                  <a:srgbClr val="CCCCCC"/>
                </a:solidFill>
                <a:effectLst/>
                <a:latin typeface="Arial" panose="020B0604020202020204" pitchFamily="34" charset="0"/>
                <a:cs typeface="Arial" panose="020B0604020202020204" pitchFamily="34" charset="0"/>
              </a:rPr>
              <a:t> </a:t>
            </a:r>
            <a:r>
              <a:rPr lang="en-US" sz="1600" b="0" dirty="0">
                <a:effectLst/>
                <a:latin typeface="Arial" panose="020B0604020202020204" pitchFamily="34" charset="0"/>
                <a:cs typeface="Arial" panose="020B0604020202020204" pitchFamily="34" charset="0"/>
              </a:rPr>
              <a:t>customerName;</a:t>
            </a:r>
          </a:p>
        </p:txBody>
      </p:sp>
      <p:pic>
        <p:nvPicPr>
          <p:cNvPr id="3" name="Picture 2">
            <a:extLst>
              <a:ext uri="{FF2B5EF4-FFF2-40B4-BE49-F238E27FC236}">
                <a16:creationId xmlns:a16="http://schemas.microsoft.com/office/drawing/2014/main" id="{0340D504-5EFE-10C9-31BC-685E4B93ACB8}"/>
              </a:ext>
            </a:extLst>
          </p:cNvPr>
          <p:cNvPicPr>
            <a:picLocks noChangeAspect="1"/>
          </p:cNvPicPr>
          <p:nvPr/>
        </p:nvPicPr>
        <p:blipFill rotWithShape="1">
          <a:blip r:embed="rId2"/>
          <a:srcRect l="14297" t="29365" r="53281" b="33889"/>
          <a:stretch/>
        </p:blipFill>
        <p:spPr>
          <a:xfrm>
            <a:off x="6687127" y="3518052"/>
            <a:ext cx="4666672" cy="2975106"/>
          </a:xfrm>
          <a:prstGeom prst="rect">
            <a:avLst/>
          </a:prstGeom>
        </p:spPr>
      </p:pic>
    </p:spTree>
    <p:extLst>
      <p:ext uri="{BB962C8B-B14F-4D97-AF65-F5344CB8AC3E}">
        <p14:creationId xmlns:p14="http://schemas.microsoft.com/office/powerpoint/2010/main" val="18816588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2A00A1FD82668409E1B8913E1C4A5D0" ma:contentTypeVersion="9" ma:contentTypeDescription="Create a new document." ma:contentTypeScope="" ma:versionID="81ba52634570d36bf46fc429be1888ce">
  <xsd:schema xmlns:xsd="http://www.w3.org/2001/XMLSchema" xmlns:xs="http://www.w3.org/2001/XMLSchema" xmlns:p="http://schemas.microsoft.com/office/2006/metadata/properties" xmlns:ns2="ee9d8cb1-4e04-4419-a46b-8d3e1eddb77e" xmlns:ns3="2d184e56-38c7-451b-96d5-8c44170582e1" targetNamespace="http://schemas.microsoft.com/office/2006/metadata/properties" ma:root="true" ma:fieldsID="a862a93a5872747e50ef8aa46f3f00b8" ns2:_="" ns3:_="">
    <xsd:import namespace="ee9d8cb1-4e04-4419-a46b-8d3e1eddb77e"/>
    <xsd:import namespace="2d184e56-38c7-451b-96d5-8c44170582e1"/>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9d8cb1-4e04-4419-a46b-8d3e1eddb77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61a70cca-bf58-4c61-a712-8cbff91b9340"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d184e56-38c7-451b-96d5-8c44170582e1"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7dc4cfb0-2019-4a22-a74d-2ab88d44796c}" ma:internalName="TaxCatchAll" ma:showField="CatchAllData" ma:web="2d184e56-38c7-451b-96d5-8c44170582e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e9d8cb1-4e04-4419-a46b-8d3e1eddb77e">
      <Terms xmlns="http://schemas.microsoft.com/office/infopath/2007/PartnerControls"/>
    </lcf76f155ced4ddcb4097134ff3c332f>
    <TaxCatchAll xmlns="2d184e56-38c7-451b-96d5-8c44170582e1" xsi:nil="true"/>
  </documentManagement>
</p:properties>
</file>

<file path=customXml/itemProps1.xml><?xml version="1.0" encoding="utf-8"?>
<ds:datastoreItem xmlns:ds="http://schemas.openxmlformats.org/officeDocument/2006/customXml" ds:itemID="{E471095E-0CBA-4203-8088-5D59228DED3A}"/>
</file>

<file path=customXml/itemProps2.xml><?xml version="1.0" encoding="utf-8"?>
<ds:datastoreItem xmlns:ds="http://schemas.openxmlformats.org/officeDocument/2006/customXml" ds:itemID="{011B70BE-9A50-46A9-82BC-08D2236283F7}"/>
</file>

<file path=customXml/itemProps3.xml><?xml version="1.0" encoding="utf-8"?>
<ds:datastoreItem xmlns:ds="http://schemas.openxmlformats.org/officeDocument/2006/customXml" ds:itemID="{C34A3E7B-8F58-477B-AFFC-A16D22D5E6DA}"/>
</file>

<file path=docProps/app.xml><?xml version="1.0" encoding="utf-8"?>
<Properties xmlns="http://schemas.openxmlformats.org/officeDocument/2006/extended-properties" xmlns:vt="http://schemas.openxmlformats.org/officeDocument/2006/docPropsVTypes">
  <TotalTime>2115</TotalTime>
  <Words>2057</Words>
  <Application>Microsoft Office PowerPoint</Application>
  <PresentationFormat>Widescreen</PresentationFormat>
  <Paragraphs>292</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Aptos</vt:lpstr>
      <vt:lpstr>Aptos Display</vt:lpstr>
      <vt:lpstr>Arial</vt:lpstr>
      <vt:lpstr>Arial Unicode MS</vt:lpstr>
      <vt:lpstr>Calibri</vt:lpstr>
      <vt:lpstr>Office Theme</vt:lpstr>
      <vt:lpstr>SQL-ANALYTICS-II</vt:lpstr>
      <vt:lpstr>1. SQL CTE (Common Table Expression) </vt:lpstr>
      <vt:lpstr>1. SQL CTE (Common Table Expression) </vt:lpstr>
      <vt:lpstr>1. SQL CTE (Common Table Expression) </vt:lpstr>
      <vt:lpstr>1.1. SQL CTE / Example 1</vt:lpstr>
      <vt:lpstr>1.1. SQL CTE / Example 2</vt:lpstr>
      <vt:lpstr>1.1. SQL CTE / Example 2</vt:lpstr>
      <vt:lpstr>1.2. Multiple CTEs / Example 3</vt:lpstr>
      <vt:lpstr>1.2. Multiple CTEs / Example 3</vt:lpstr>
      <vt:lpstr>1.3. Multiple CTEs and JOIN / Example 4</vt:lpstr>
      <vt:lpstr>1.3. Multiple CTEs and JOIN / Example 4</vt:lpstr>
      <vt:lpstr>CTE Exercises / Exercise 1</vt:lpstr>
      <vt:lpstr>1. CTE / Exercises 1-5</vt:lpstr>
      <vt:lpstr>2. SQL Temporary Tables / Definition</vt:lpstr>
      <vt:lpstr>2. SQL Temporary Tables / Definition</vt:lpstr>
      <vt:lpstr>2. SQL Temporary Tables / Syntax</vt:lpstr>
      <vt:lpstr>2. SQL Temporary Tables / Example 1</vt:lpstr>
      <vt:lpstr>2. SQL Temporary Tables / Example 1</vt:lpstr>
      <vt:lpstr>2. SQL Temporary Tables / Example 2</vt:lpstr>
      <vt:lpstr>2. SQL Temporary Tables / Dropping</vt:lpstr>
      <vt:lpstr>2. SQL Temporary Tables / Exercises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Mahammad Sharifov</dc:creator>
  <cp:lastModifiedBy>Mahammad Sharifov</cp:lastModifiedBy>
  <cp:revision>135</cp:revision>
  <dcterms:created xsi:type="dcterms:W3CDTF">2024-03-12T07:46:33Z</dcterms:created>
  <dcterms:modified xsi:type="dcterms:W3CDTF">2024-03-15T08:09:32Z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0x01010012A00A1FD82668409E1B8913E1C4A5D0</vt:lpwstr>
  </property>
</Properties>
</file>