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99" r:id="rId5"/>
    <p:sldId id="259" r:id="rId6"/>
    <p:sldId id="260" r:id="rId7"/>
    <p:sldId id="261"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29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94659"/>
  </p:normalViewPr>
  <p:slideViewPr>
    <p:cSldViewPr>
      <p:cViewPr varScale="1">
        <p:scale>
          <a:sx n="89" d="100"/>
          <a:sy n="89" d="100"/>
        </p:scale>
        <p:origin x="168" y="5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A7E179A-3CE0-46C2-842C-508A6D8E3BE4}" type="datetimeFigureOut">
              <a:rPr lang="en-US"/>
              <a:pPr>
                <a:defRPr/>
              </a:pPr>
              <a:t>10/21/20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0BA115B-F0F3-453A-B122-73523549AA43}" type="slidenum">
              <a:rPr lang="en-US"/>
              <a:pPr>
                <a:defRPr/>
              </a:pPr>
              <a:t>‹#›</a:t>
            </a:fld>
            <a:endParaRPr lang="en-US"/>
          </a:p>
        </p:txBody>
      </p:sp>
    </p:spTree>
    <p:extLst>
      <p:ext uri="{BB962C8B-B14F-4D97-AF65-F5344CB8AC3E}">
        <p14:creationId xmlns:p14="http://schemas.microsoft.com/office/powerpoint/2010/main" val="723077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422C12-5FBF-40B5-82DE-54D3037E645D}"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987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4452A3F-F2FB-4E6B-BDAE-44BD30723868}" type="slidenum">
              <a:rPr lang="en-US" sz="1200" smtClean="0"/>
              <a:pP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090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1B45237-F084-45E6-80E4-A44C61609E20}" type="slidenum">
              <a:rPr lang="en-US" sz="1200" smtClean="0"/>
              <a:pP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192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822C814-7057-4E47-9998-C05A10F60622}" type="slidenum">
              <a:rPr lang="en-US" sz="1200" smtClean="0"/>
              <a:pP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29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06D60862-1DA4-4285-9555-3E105AC0EB09}" type="slidenum">
              <a:rPr lang="en-US" sz="1200" smtClean="0"/>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397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97B794D-6ACF-4A5C-B0C2-F24F92215F89}" type="slidenum">
              <a:rPr lang="en-US" sz="1200" smtClean="0"/>
              <a:pPr/>
              <a:t>14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499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5A87E880-27DB-4C31-8643-634E4B66580D}" type="slidenum">
              <a:rPr lang="en-US" sz="1200" smtClean="0"/>
              <a:pPr/>
              <a:t>15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602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C0442910-A394-41B8-B381-73577EB1469C}" type="slidenum">
              <a:rPr lang="en-US" sz="1200" smtClean="0"/>
              <a:pP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704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391B1C2-23CE-4876-9BD9-C817B2F75F88}" type="slidenum">
              <a:rPr lang="en-US" sz="1200" smtClean="0"/>
              <a:pPr/>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806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95FE01AF-0FFF-4E0F-B377-9A0A448B588C}" type="slidenum">
              <a:rPr lang="en-US" sz="1200" smtClean="0"/>
              <a:pPr/>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909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35D0A2B-ECBF-4158-BC63-4ED1C1F7E70D}" type="slidenum">
              <a:rPr lang="en-US" sz="1200" smtClean="0"/>
              <a:pPr/>
              <a:t>19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A08B22-EAEC-427B-AFC2-0F1E3052E97A}"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4F9621F-F2F8-42A5-B6BE-AEA87083B57A}" type="slidenum">
              <a:rPr lang="en-US" sz="1200" smtClean="0"/>
              <a:pPr/>
              <a:t>20</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114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D1AB936-7BA4-445F-891A-38F6B883366C}" type="slidenum">
              <a:rPr lang="en-US" sz="1200" smtClean="0"/>
              <a:pPr/>
              <a:t>21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216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DE5E675-C4B0-4193-875E-A6C0C6B33C6E}" type="slidenum">
              <a:rPr lang="en-US" sz="1200" smtClean="0"/>
              <a:pPr/>
              <a:t>22</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318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F3FB6DB-1D07-4D5F-AC25-5A897CE68169}" type="slidenum">
              <a:rPr lang="en-US" sz="1200" smtClean="0"/>
              <a:pPr/>
              <a:t>23</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E89413B-C1A6-42AE-AC1C-74DEAA5DB63F}" type="slidenum">
              <a:rPr lang="en-US" sz="1200" smtClean="0"/>
              <a:pPr/>
              <a:t>24</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523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BBD22D3-DE33-4947-831A-0D629625B227}" type="slidenum">
              <a:rPr lang="en-US" sz="1200" smtClean="0"/>
              <a:pPr/>
              <a:t>25</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626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6E36A540-7126-4312-931D-2A3F95CC441A}" type="slidenum">
              <a:rPr lang="en-US" sz="1200" smtClean="0"/>
              <a:pPr/>
              <a:t>26</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4B2C7BE7-0493-46D2-A7CC-0B8FDA42C079}" type="slidenum">
              <a:rPr lang="en-US" sz="1200" smtClean="0"/>
              <a:pPr/>
              <a:t>27</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830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250A006D-A707-4C49-A8B5-206A07E882EB}" type="slidenum">
              <a:rPr lang="en-US" sz="1200" smtClean="0"/>
              <a:pPr/>
              <a:t>28</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933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2DD5068-A1A0-4E49-A417-B49A10012B1B}" type="slidenum">
              <a:rPr lang="en-US" sz="1200" smtClean="0"/>
              <a:pPr/>
              <a:t>29</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3AF343-1739-4970-B67D-2B84280925B5}" type="slidenum">
              <a:rPr lang="en-US"/>
              <a:pPr fontAlgn="base">
                <a:spcBef>
                  <a:spcPct val="0"/>
                </a:spcBef>
                <a:spcAft>
                  <a:spcPct val="0"/>
                </a:spcAft>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749B269-A524-4BB4-BE6A-B6DB4C6D6357}" type="slidenum">
              <a:rPr lang="en-US" sz="1200" smtClean="0"/>
              <a:pPr/>
              <a:t>30</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138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6830F168-C6F9-4E5F-BA84-D0C63F8A852A}" type="slidenum">
              <a:rPr lang="en-US" sz="1200" smtClean="0"/>
              <a:pPr/>
              <a:t>31</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75C473A4-7E84-4345-9438-93E8D9226F5C}" type="slidenum">
              <a:rPr lang="en-US" sz="1200" smtClean="0"/>
              <a:pPr/>
              <a:t>32</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342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C57491B-CF3D-4051-9986-C4E0E4E10F34}" type="slidenum">
              <a:rPr lang="en-US" sz="1200" smtClean="0"/>
              <a:pPr/>
              <a:t>33</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445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5C934EB-D26E-44BB-A9DE-99BF98B23800}" type="slidenum">
              <a:rPr lang="en-US" sz="1200" smtClean="0"/>
              <a:pPr/>
              <a:t>34</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547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EF280387-4E50-477A-968D-7A3F142D07BC}" type="slidenum">
              <a:rPr lang="en-US" sz="1200" smtClean="0"/>
              <a:pPr/>
              <a:t>35</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949D874C-F148-437C-BCA1-FF71C34D3B7A}" type="slidenum">
              <a:rPr lang="en-US" sz="1200" smtClean="0"/>
              <a:pPr/>
              <a:t>36</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2D7200CF-AD9C-4803-9160-8592A5791A40}" type="slidenum">
              <a:rPr lang="en-US" sz="1200" smtClean="0"/>
              <a:pPr/>
              <a:t>37</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8548"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C3A03D0-83D7-447E-8950-058C17617ADC}" type="slidenum">
              <a:rPr lang="en-US" sz="1200" smtClean="0"/>
              <a:pPr/>
              <a:t>38</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957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FD5CDD7C-B8C3-44B4-BD2C-314F6BD33668}" type="slidenum">
              <a:rPr lang="en-US" sz="1200" smtClean="0"/>
              <a:pPr/>
              <a:t>39</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3AF343-1739-4970-B67D-2B84280925B5}" type="slidenum">
              <a:rPr lang="en-US"/>
              <a:pPr fontAlgn="base">
                <a:spcBef>
                  <a:spcPct val="0"/>
                </a:spcBef>
                <a:spcAft>
                  <a:spcPct val="0"/>
                </a:spcAft>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10596"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CBDD0013-03E1-43BE-A2A7-A2EC9A68682A}" type="slidenum">
              <a:rPr lang="en-US" sz="1200" smtClean="0"/>
              <a:pPr/>
              <a:t>40</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11620"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834A82FD-C42D-4F38-AF0D-711F6B706900}" type="slidenum">
              <a:rPr lang="en-US" sz="1200" smtClean="0"/>
              <a:pPr/>
              <a:t>41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28CA2862-B70C-4673-A886-24D279170442}" type="slidenum">
              <a:rPr lang="en-US" sz="1200" smtClean="0"/>
              <a:pPr/>
              <a:t>42</a:t>
            </a:fld>
            <a:endParaRPr lang="en-US" sz="1200"/>
          </a:p>
        </p:txBody>
      </p:sp>
      <p:sp>
        <p:nvSpPr>
          <p:cNvPr id="11264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264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p>
            <a:pPr algn="r"/>
            <a:r>
              <a:rPr lang="en-US" sz="1200"/>
              <a:t>49</a:t>
            </a:r>
          </a:p>
        </p:txBody>
      </p:sp>
      <p:sp>
        <p:nvSpPr>
          <p:cNvPr id="11264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264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2647" name="Rectangle 6"/>
          <p:cNvSpPr>
            <a:spLocks noGrp="1" noRot="1" noChangeAspect="1" noChangeArrowheads="1" noTextEdit="1"/>
          </p:cNvSpPr>
          <p:nvPr>
            <p:ph type="sldImg"/>
          </p:nvPr>
        </p:nvSpPr>
        <p:spPr>
          <a:xfrm>
            <a:off x="1150938" y="692150"/>
            <a:ext cx="4556125" cy="3416300"/>
          </a:xfrm>
          <a:solidFill>
            <a:srgbClr val="FFFFFF"/>
          </a:solidFill>
          <a:ln w="12700"/>
        </p:spPr>
      </p:sp>
      <p:sp>
        <p:nvSpPr>
          <p:cNvPr id="112648" name="Rectangle 7"/>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D7F47242-E41A-409B-95BC-793B0379335E}" type="slidenum">
              <a:rPr lang="en-US" sz="1200" smtClean="0"/>
              <a:pPr/>
              <a:t>43</a:t>
            </a:fld>
            <a:endParaRPr lang="en-US" sz="1200"/>
          </a:p>
        </p:txBody>
      </p:sp>
      <p:sp>
        <p:nvSpPr>
          <p:cNvPr id="113667" name="Rectangle 102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3668" name="Rectangle 102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p>
            <a:pPr algn="r"/>
            <a:r>
              <a:rPr lang="en-US" sz="1200"/>
              <a:t>49</a:t>
            </a:r>
          </a:p>
        </p:txBody>
      </p:sp>
      <p:sp>
        <p:nvSpPr>
          <p:cNvPr id="113669" name="Rectangle 102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3670" name="Rectangle 102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113671" name="Rectangle 1030"/>
          <p:cNvSpPr>
            <a:spLocks noGrp="1" noRot="1" noChangeAspect="1" noChangeArrowheads="1" noTextEdit="1"/>
          </p:cNvSpPr>
          <p:nvPr>
            <p:ph type="sldImg"/>
          </p:nvPr>
        </p:nvSpPr>
        <p:spPr>
          <a:xfrm>
            <a:off x="1150938" y="692150"/>
            <a:ext cx="4556125" cy="3416300"/>
          </a:xfrm>
          <a:solidFill>
            <a:srgbClr val="FFFFFF"/>
          </a:solidFill>
          <a:ln w="12700"/>
        </p:spPr>
      </p:sp>
      <p:sp>
        <p:nvSpPr>
          <p:cNvPr id="113672" name="Rectangle 1031"/>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spcBef>
                <a:spcPct val="30000"/>
              </a:spcBef>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2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F4D616-A469-49AD-8EE9-F7597588219B}" type="slidenum">
              <a:rPr lang="en-US"/>
              <a:pPr fontAlgn="base">
                <a:spcBef>
                  <a:spcPct val="0"/>
                </a:spcBef>
                <a:spcAft>
                  <a:spcPct val="0"/>
                </a:spcAft>
                <a:defRPr/>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0EA667-F017-406B-A359-92BF17A6D314}" type="slidenum">
              <a:rPr lang="en-US"/>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F02E9B-3F83-46B3-AE39-12310B777057}" type="slidenum">
              <a:rPr lang="en-US"/>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62B9DA-0046-4836-8BBB-BF7E7CF94B1B}" type="slidenum">
              <a:rPr lang="en-US"/>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62B9DA-0046-4836-8BBB-BF7E7CF94B1B}" type="slidenum">
              <a:rPr lang="en-US"/>
              <a:pPr fontAlgn="base">
                <a:spcBef>
                  <a:spcPct val="0"/>
                </a:spcBef>
                <a:spcAft>
                  <a:spcPct val="0"/>
                </a:spcAft>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885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fld id="{14A622BB-174C-46B4-ACE2-C54C9C2D8D52}" type="slidenum">
              <a:rPr lang="en-US" sz="1200" smtClean="0"/>
              <a:pP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Cengage.gif"/>
          <p:cNvPicPr>
            <a:picLocks noChangeAspect="1"/>
          </p:cNvPicPr>
          <p:nvPr userDrawn="1"/>
        </p:nvPicPr>
        <p:blipFill>
          <a:blip r:embed="rId2" cstate="print"/>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Date Placeholder 3"/>
          <p:cNvSpPr>
            <a:spLocks noGrp="1"/>
          </p:cNvSpPr>
          <p:nvPr>
            <p:ph type="dt" sz="half" idx="10"/>
          </p:nvPr>
        </p:nvSpPr>
        <p:spPr/>
        <p:txBody>
          <a:bodyPr/>
          <a:lstStyle>
            <a:lvl1pPr>
              <a:defRPr/>
            </a:lvl1pPr>
          </a:lstStyle>
          <a:p>
            <a:pPr>
              <a:defRPr/>
            </a:pPr>
            <a:fld id="{A2B02CD9-5031-433D-8AA8-44A8133252FA}" type="datetime1">
              <a:rPr lang="en-US" smtClean="0"/>
              <a:pPr>
                <a:defRPr/>
              </a:pPr>
              <a:t>10/21/20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FA455E5-8A55-4C0E-89C7-FE88A4606C1E}" type="slidenum">
              <a:rPr lang="en-US"/>
              <a:pPr>
                <a:defRPr/>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99274" y="3959224"/>
            <a:ext cx="2244725" cy="28987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69FA52-BFAB-40CA-A425-A18E50FD9CF4}" type="datetime1">
              <a:rPr lang="en-US" smtClean="0"/>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472510-A83A-49FD-8C9A-88163450D0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B7B032-E4FE-43DA-8C07-5C93DB511A2B}" type="datetime1">
              <a:rPr lang="en-US" smtClean="0"/>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A690B5-B10B-40AB-B0CF-1C8892E97A6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7FA20A1-E0AD-493A-906D-74F78224474C}" type="datetime1">
              <a:rPr lang="en-US" smtClean="0"/>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DDD590-E984-4B13-A3DB-B56AB8404B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878A28-CFD0-47A3-97D8-40052B467381}" type="datetime1">
              <a:rPr lang="en-US" smtClean="0"/>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82D17D-6FE2-4D05-ABBC-734AD159498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6B134D-111F-4D78-887C-97C0BD86DC37}" type="datetime1">
              <a:rPr lang="en-US" smtClean="0"/>
              <a:pPr>
                <a:defRPr/>
              </a:pPr>
              <a:t>10/21/20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E723C3-A2CC-41B8-9A0C-B0CF5EF6BA9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9BB7BD1-75AC-4477-ADC2-00626E36F00A}" type="datetime1">
              <a:rPr lang="en-US" smtClean="0"/>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DE9101-B2BA-4BA1-94C7-7144A01B5CA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3BB495B-A085-4B0E-BFCC-66B28BF84CC5}" type="datetime1">
              <a:rPr lang="en-US" smtClean="0"/>
              <a:pPr>
                <a:defRPr/>
              </a:pPr>
              <a:t>10/21/20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32F614-0676-4807-9B47-10E44922EA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145EA62-23E0-4A8F-9FAB-5694EF10B72A}" type="datetime1">
              <a:rPr lang="en-US" smtClean="0"/>
              <a:pPr>
                <a:defRPr/>
              </a:pPr>
              <a:t>10/21/20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94FB3F1-9A82-4AB7-8ED8-9F2066984F3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612317-7B7E-461A-8C01-07CEFA951D80}" type="datetime1">
              <a:rPr lang="en-US" smtClean="0"/>
              <a:pPr>
                <a:defRPr/>
              </a:pPr>
              <a:t>10/21/20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478B962-75AA-4F0E-8C0B-4AEAE7B3A03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C257CD2-643A-458C-96D1-459C67E8581A}" type="datetime1">
              <a:rPr lang="en-US" smtClean="0"/>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E6B3A4-29C6-4EFF-BA2C-4BD2153D55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FC7E64-ED5E-4079-9CB1-AE1C1CB1D601}" type="datetime1">
              <a:rPr lang="en-US" smtClean="0"/>
              <a:pPr>
                <a:defRPr/>
              </a:pPr>
              <a:t>10/21/20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19F5F6-FC6B-4136-8588-DA5EC300BB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A2F518D-AF6A-45D4-86AD-4739ABF645D0}" type="datetime1">
              <a:rPr lang="en-US" smtClean="0"/>
              <a:pPr>
                <a:defRPr/>
              </a:pPr>
              <a:t>10/21/20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E34D221-B776-4530-B6FC-CEE42B3BA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dirty="0"/>
              <a:t>Systems Analysis and Design  9</a:t>
            </a:r>
            <a:r>
              <a:rPr lang="en-US" baseline="30000" dirty="0"/>
              <a:t>th</a:t>
            </a:r>
            <a:r>
              <a:rPr lang="en-US" dirty="0"/>
              <a:t> Edition</a:t>
            </a:r>
          </a:p>
        </p:txBody>
      </p:sp>
      <p:sp>
        <p:nvSpPr>
          <p:cNvPr id="15362" name="Subtitle 2"/>
          <p:cNvSpPr>
            <a:spLocks noGrp="1"/>
          </p:cNvSpPr>
          <p:nvPr>
            <p:ph type="subTitle" idx="1"/>
          </p:nvPr>
        </p:nvSpPr>
        <p:spPr/>
        <p:txBody>
          <a:bodyPr/>
          <a:lstStyle/>
          <a:p>
            <a:pPr algn="ctr" eaLnBrk="1" hangingPunct="1"/>
            <a:r>
              <a:rPr lang="en-US" dirty="0"/>
              <a:t>Chapter 3</a:t>
            </a:r>
          </a:p>
          <a:p>
            <a:pPr algn="ctr" eaLnBrk="1" hangingPunct="1"/>
            <a:r>
              <a:rPr lang="en-US" dirty="0">
                <a:solidFill>
                  <a:schemeClr val="tx1"/>
                </a:solidFill>
              </a:rPr>
              <a:t>Managing Systems Projects</a:t>
            </a:r>
          </a:p>
          <a:p>
            <a:pPr algn="ctr" eaLnBrk="1" hangingPunct="1"/>
            <a:r>
              <a:rPr lang="en-US" dirty="0">
                <a:solidFill>
                  <a:schemeClr val="tx1"/>
                </a:solidFill>
              </a:rPr>
              <a:t>Part 1</a:t>
            </a:r>
          </a:p>
        </p:txBody>
      </p:sp>
      <p:sp>
        <p:nvSpPr>
          <p:cNvPr id="5" name="Rectangle 1038">
            <a:extLst>
              <a:ext uri="{FF2B5EF4-FFF2-40B4-BE49-F238E27FC236}">
                <a16:creationId xmlns:a16="http://schemas.microsoft.com/office/drawing/2014/main" id="{CFF87490-D3BC-6547-91B6-A5086EFF9982}"/>
              </a:ext>
            </a:extLst>
          </p:cNvPr>
          <p:cNvSpPr>
            <a:spLocks noGrp="1" noChangeArrowheads="1"/>
          </p:cNvSpPr>
          <p:nvPr>
            <p:ph type="ftr" sz="quarter" idx="11"/>
          </p:nvPr>
        </p:nvSpPr>
        <p:spPr>
          <a:xfrm>
            <a:off x="179388" y="5334001"/>
            <a:ext cx="2895600" cy="1263650"/>
          </a:xfrm>
        </p:spPr>
        <p:txBody>
          <a:bodyPr/>
          <a:lstStyle/>
          <a:p>
            <a:r>
              <a:rPr lang="en-US" sz="1600" dirty="0"/>
              <a:t>Khayyam H. MASIYEV</a:t>
            </a:r>
          </a:p>
          <a:p>
            <a:r>
              <a:rPr lang="en-US" sz="1600" dirty="0"/>
              <a:t>BHOS</a:t>
            </a:r>
            <a:r>
              <a:rPr lang="en-US" sz="1600" dirty="0">
                <a:sym typeface="Wingdings"/>
              </a:rPr>
              <a:t></a:t>
            </a:r>
            <a:endParaRPr lang="en-US" sz="1600" dirty="0"/>
          </a:p>
          <a:p>
            <a:r>
              <a:rPr lang="en-US" sz="1600" dirty="0"/>
              <a:t>Information Security Division</a:t>
            </a:r>
          </a:p>
          <a:p>
            <a:r>
              <a:rPr lang="en-US" sz="1600" dirty="0"/>
              <a:t>Senior Lecturer</a:t>
            </a:r>
          </a:p>
          <a:p>
            <a:r>
              <a:rPr lang="en-US" sz="1600" dirty="0" err="1"/>
              <a:t>khayyam.masiyev@bhos.edu.az</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Step 1: Create a Work Breakdown Structure</a:t>
            </a:r>
          </a:p>
        </p:txBody>
      </p:sp>
      <p:sp>
        <p:nvSpPr>
          <p:cNvPr id="13315" name="Rectangle 3"/>
          <p:cNvSpPr>
            <a:spLocks noGrp="1" noChangeArrowheads="1"/>
          </p:cNvSpPr>
          <p:nvPr>
            <p:ph idx="1"/>
          </p:nvPr>
        </p:nvSpPr>
        <p:spPr/>
        <p:txBody>
          <a:bodyPr/>
          <a:lstStyle/>
          <a:p>
            <a:r>
              <a:rPr lang="en-US" dirty="0"/>
              <a:t>What is a PERT/CPM Chart?</a:t>
            </a:r>
          </a:p>
          <a:p>
            <a:pPr lvl="1"/>
            <a:r>
              <a:rPr lang="en-US" dirty="0"/>
              <a:t>The Program Evaluation Review Technique (PERT) </a:t>
            </a:r>
          </a:p>
          <a:p>
            <a:pPr lvl="1"/>
            <a:r>
              <a:rPr lang="en-US" dirty="0"/>
              <a:t>Critical Path Method (CPM) </a:t>
            </a:r>
          </a:p>
          <a:p>
            <a:pPr lvl="1"/>
            <a:r>
              <a:rPr lang="en-US" dirty="0"/>
              <a:t>The distinction between the two methods has disappeared over time</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10</a:t>
            </a:fld>
            <a:endParaRPr lang="en-US"/>
          </a:p>
        </p:txBody>
      </p:sp>
    </p:spTree>
    <p:extLst>
      <p:ext uri="{BB962C8B-B14F-4D97-AF65-F5344CB8AC3E}">
        <p14:creationId xmlns:p14="http://schemas.microsoft.com/office/powerpoint/2010/main" val="302754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Step 1: Create a Work Breakdown Structure</a:t>
            </a:r>
          </a:p>
        </p:txBody>
      </p:sp>
      <p:sp>
        <p:nvSpPr>
          <p:cNvPr id="14339" name="Rectangle 3"/>
          <p:cNvSpPr>
            <a:spLocks noGrp="1" noChangeArrowheads="1"/>
          </p:cNvSpPr>
          <p:nvPr>
            <p:ph idx="1"/>
          </p:nvPr>
        </p:nvSpPr>
        <p:spPr/>
        <p:txBody>
          <a:bodyPr/>
          <a:lstStyle/>
          <a:p>
            <a:r>
              <a:rPr lang="en-US" dirty="0"/>
              <a:t>What is a PERT/CPM Chart ?</a:t>
            </a:r>
          </a:p>
          <a:p>
            <a:pPr lvl="1"/>
            <a:r>
              <a:rPr lang="en-US" dirty="0"/>
              <a:t>PERT/CPM is called a bottom-up technique</a:t>
            </a:r>
          </a:p>
          <a:p>
            <a:pPr lvl="1"/>
            <a:r>
              <a:rPr lang="en-US" dirty="0"/>
              <a:t>Project tasks</a:t>
            </a:r>
          </a:p>
          <a:p>
            <a:pPr lvl="1"/>
            <a:r>
              <a:rPr lang="en-US" dirty="0"/>
              <a:t>Once you know the tasks, their duration, and the order in which they must be performed, you can calculate the time that it will take to complete the project</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11</a:t>
            </a:fld>
            <a:endParaRPr lang="en-US"/>
          </a:p>
        </p:txBody>
      </p:sp>
    </p:spTree>
    <p:extLst>
      <p:ext uri="{BB962C8B-B14F-4D97-AF65-F5344CB8AC3E}">
        <p14:creationId xmlns:p14="http://schemas.microsoft.com/office/powerpoint/2010/main" val="424993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Step 1: Create a Work Breakdown Structure</a:t>
            </a:r>
          </a:p>
        </p:txBody>
      </p:sp>
      <p:sp>
        <p:nvSpPr>
          <p:cNvPr id="15363" name="Rectangle 3"/>
          <p:cNvSpPr>
            <a:spLocks noGrp="1" noChangeArrowheads="1"/>
          </p:cNvSpPr>
          <p:nvPr>
            <p:ph idx="1"/>
          </p:nvPr>
        </p:nvSpPr>
        <p:spPr/>
        <p:txBody>
          <a:bodyPr/>
          <a:lstStyle/>
          <a:p>
            <a:r>
              <a:rPr lang="en-US" dirty="0"/>
              <a:t>Which Type of Chart is Better?</a:t>
            </a:r>
          </a:p>
          <a:p>
            <a:pPr lvl="1"/>
            <a:r>
              <a:rPr lang="en-US" dirty="0"/>
              <a:t>Although a Gantt chart offers a valuable snapshot view of the project, PERT charts are more useful for scheduling, monitoring, and controlling the actual work </a:t>
            </a:r>
          </a:p>
          <a:p>
            <a:pPr lvl="1"/>
            <a:r>
              <a:rPr lang="en-US" dirty="0"/>
              <a:t>PERT and Gantt charts are not mutually exclusive techniques, and project managers often use both methods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12</a:t>
            </a:fld>
            <a:endParaRPr lang="en-US"/>
          </a:p>
        </p:txBody>
      </p:sp>
    </p:spTree>
    <p:extLst>
      <p:ext uri="{BB962C8B-B14F-4D97-AF65-F5344CB8AC3E}">
        <p14:creationId xmlns:p14="http://schemas.microsoft.com/office/powerpoint/2010/main" val="147594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Step 1: Create a Work Breakdown Structure</a:t>
            </a:r>
          </a:p>
        </p:txBody>
      </p:sp>
      <p:sp>
        <p:nvSpPr>
          <p:cNvPr id="16387" name="Rectangle 3"/>
          <p:cNvSpPr>
            <a:spLocks noGrp="1" noChangeArrowheads="1"/>
          </p:cNvSpPr>
          <p:nvPr>
            <p:ph idx="1"/>
          </p:nvPr>
        </p:nvSpPr>
        <p:spPr/>
        <p:txBody>
          <a:bodyPr/>
          <a:lstStyle/>
          <a:p>
            <a:r>
              <a:rPr lang="en-US" dirty="0"/>
              <a:t>Identifying Tasks in a Work Breakdown Structure</a:t>
            </a:r>
          </a:p>
          <a:p>
            <a:pPr lvl="1"/>
            <a:r>
              <a:rPr lang="en-US" dirty="0"/>
              <a:t>Task or activity</a:t>
            </a:r>
          </a:p>
          <a:p>
            <a:pPr lvl="1"/>
            <a:r>
              <a:rPr lang="en-US" dirty="0"/>
              <a:t>Event or milestone</a:t>
            </a:r>
          </a:p>
          <a:p>
            <a:pPr lvl="1"/>
            <a:r>
              <a:rPr lang="en-US" dirty="0"/>
              <a:t>Break the project down into smaller tasks, creating a work breakdown structure</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13</a:t>
            </a:fld>
            <a:endParaRPr lang="en-US"/>
          </a:p>
        </p:txBody>
      </p:sp>
    </p:spTree>
    <p:extLst>
      <p:ext uri="{BB962C8B-B14F-4D97-AF65-F5344CB8AC3E}">
        <p14:creationId xmlns:p14="http://schemas.microsoft.com/office/powerpoint/2010/main" val="11245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Step 1: Create a Work Breakdown Structure</a:t>
            </a:r>
          </a:p>
        </p:txBody>
      </p:sp>
      <p:sp>
        <p:nvSpPr>
          <p:cNvPr id="17411" name="Rectangle 3"/>
          <p:cNvSpPr>
            <a:spLocks noGrp="1" noChangeArrowheads="1"/>
          </p:cNvSpPr>
          <p:nvPr>
            <p:ph sz="half" idx="1"/>
          </p:nvPr>
        </p:nvSpPr>
        <p:spPr/>
        <p:txBody>
          <a:bodyPr/>
          <a:lstStyle/>
          <a:p>
            <a:r>
              <a:rPr lang="en-US" dirty="0"/>
              <a:t>Identifying Tasks in a Work Breakdown Structure</a:t>
            </a:r>
          </a:p>
          <a:p>
            <a:pPr lvl="1">
              <a:lnSpc>
                <a:spcPct val="90000"/>
              </a:lnSpc>
            </a:pPr>
            <a:r>
              <a:rPr lang="en-US" dirty="0"/>
              <a:t>Listing the tasks</a:t>
            </a:r>
          </a:p>
          <a:p>
            <a:pPr lvl="2"/>
            <a:r>
              <a:rPr lang="en-US" dirty="0"/>
              <a:t>Can be challenging, because the tasks might be embedded in a document</a:t>
            </a:r>
          </a:p>
          <a:p>
            <a:pPr lvl="2"/>
            <a:r>
              <a:rPr lang="en-US" dirty="0"/>
              <a:t>Create a table with columns for task number, description, duration, and predecessor tasks</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24400" y="2743200"/>
            <a:ext cx="4038600" cy="2214959"/>
          </a:xfrm>
        </p:spPr>
      </p:pic>
      <p:sp>
        <p:nvSpPr>
          <p:cNvPr id="2" name="Slide Number Placeholder 1"/>
          <p:cNvSpPr>
            <a:spLocks noGrp="1"/>
          </p:cNvSpPr>
          <p:nvPr>
            <p:ph type="sldNum" sz="quarter" idx="12"/>
          </p:nvPr>
        </p:nvSpPr>
        <p:spPr/>
        <p:txBody>
          <a:bodyPr/>
          <a:lstStyle/>
          <a:p>
            <a:pPr>
              <a:defRPr/>
            </a:pPr>
            <a:fld id="{65DE9101-B2BA-4BA1-94C7-7144A01B5CA4}" type="slidenum">
              <a:rPr lang="en-US" smtClean="0"/>
              <a:pPr>
                <a:defRPr/>
              </a:pPr>
              <a:t>14</a:t>
            </a:fld>
            <a:endParaRPr lang="en-US"/>
          </a:p>
        </p:txBody>
      </p:sp>
    </p:spTree>
    <p:extLst>
      <p:ext uri="{BB962C8B-B14F-4D97-AF65-F5344CB8AC3E}">
        <p14:creationId xmlns:p14="http://schemas.microsoft.com/office/powerpoint/2010/main" val="45212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Step 1: Create a Work Breakdown Structure</a:t>
            </a:r>
          </a:p>
        </p:txBody>
      </p:sp>
      <p:sp>
        <p:nvSpPr>
          <p:cNvPr id="18435" name="Rectangle 3"/>
          <p:cNvSpPr>
            <a:spLocks noGrp="1" noChangeArrowheads="1"/>
          </p:cNvSpPr>
          <p:nvPr>
            <p:ph idx="1"/>
          </p:nvPr>
        </p:nvSpPr>
        <p:spPr/>
        <p:txBody>
          <a:bodyPr/>
          <a:lstStyle/>
          <a:p>
            <a:r>
              <a:rPr lang="en-US" dirty="0"/>
              <a:t>Identifying Tasks in a Work Breakdown Structure</a:t>
            </a:r>
          </a:p>
          <a:p>
            <a:pPr lvl="1"/>
            <a:r>
              <a:rPr lang="en-US" dirty="0"/>
              <a:t>Estimating Task Duration</a:t>
            </a:r>
          </a:p>
          <a:p>
            <a:pPr lvl="2"/>
            <a:r>
              <a:rPr lang="en-US" dirty="0"/>
              <a:t>Person-days</a:t>
            </a:r>
          </a:p>
          <a:p>
            <a:pPr lvl="2"/>
            <a:r>
              <a:rPr lang="en-US" dirty="0"/>
              <a:t>Best-case estimate (B)</a:t>
            </a:r>
          </a:p>
          <a:p>
            <a:pPr lvl="2"/>
            <a:r>
              <a:rPr lang="en-US" dirty="0"/>
              <a:t>Probable-case estimate (P)</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15</a:t>
            </a:fld>
            <a:endParaRPr lang="en-US"/>
          </a:p>
        </p:txBody>
      </p:sp>
    </p:spTree>
    <p:extLst>
      <p:ext uri="{BB962C8B-B14F-4D97-AF65-F5344CB8AC3E}">
        <p14:creationId xmlns:p14="http://schemas.microsoft.com/office/powerpoint/2010/main" val="171594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Step 1: Create a Work Breakdown Structure</a:t>
            </a:r>
          </a:p>
        </p:txBody>
      </p:sp>
      <p:sp>
        <p:nvSpPr>
          <p:cNvPr id="19459" name="Rectangle 3"/>
          <p:cNvSpPr>
            <a:spLocks noGrp="1" noChangeArrowheads="1"/>
          </p:cNvSpPr>
          <p:nvPr>
            <p:ph idx="1"/>
          </p:nvPr>
        </p:nvSpPr>
        <p:spPr/>
        <p:txBody>
          <a:bodyPr/>
          <a:lstStyle/>
          <a:p>
            <a:r>
              <a:rPr lang="en-US" dirty="0"/>
              <a:t>Identifying Tasks in a Work Breakdown Structure</a:t>
            </a:r>
          </a:p>
          <a:p>
            <a:pPr lvl="1"/>
            <a:r>
              <a:rPr lang="en-US" dirty="0"/>
              <a:t>Estimating Task Duration</a:t>
            </a:r>
          </a:p>
          <a:p>
            <a:pPr lvl="2"/>
            <a:r>
              <a:rPr lang="en-US" dirty="0"/>
              <a:t>Worst-case estimate (W)</a:t>
            </a:r>
          </a:p>
          <a:p>
            <a:pPr lvl="2"/>
            <a:r>
              <a:rPr lang="en-US" dirty="0"/>
              <a:t>Weight</a:t>
            </a:r>
          </a:p>
          <a:p>
            <a:pPr algn="ctr">
              <a:buFontTx/>
              <a:buNone/>
            </a:pPr>
            <a:r>
              <a:rPr lang="en-US" u="sng" dirty="0"/>
              <a:t>(B+4P+W)</a:t>
            </a:r>
          </a:p>
          <a:p>
            <a:pPr algn="ctr">
              <a:buFontTx/>
              <a:buNone/>
            </a:pPr>
            <a:r>
              <a:rPr lang="en-US" dirty="0"/>
              <a:t>6</a:t>
            </a:r>
          </a:p>
          <a:p>
            <a:pPr lvl="1"/>
            <a:endParaRPr lang="en-US" dirty="0"/>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16</a:t>
            </a:fld>
            <a:endParaRPr lang="en-US"/>
          </a:p>
        </p:txBody>
      </p:sp>
    </p:spTree>
    <p:extLst>
      <p:ext uri="{BB962C8B-B14F-4D97-AF65-F5344CB8AC3E}">
        <p14:creationId xmlns:p14="http://schemas.microsoft.com/office/powerpoint/2010/main" val="84313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Step 1: Create a Work Breakdown Structure</a:t>
            </a:r>
          </a:p>
        </p:txBody>
      </p:sp>
      <p:sp>
        <p:nvSpPr>
          <p:cNvPr id="20483" name="Rectangle 3"/>
          <p:cNvSpPr>
            <a:spLocks noGrp="1" noChangeArrowheads="1"/>
          </p:cNvSpPr>
          <p:nvPr>
            <p:ph idx="1"/>
          </p:nvPr>
        </p:nvSpPr>
        <p:spPr/>
        <p:txBody>
          <a:bodyPr/>
          <a:lstStyle/>
          <a:p>
            <a:r>
              <a:rPr lang="en-US"/>
              <a:t>Identifying Tasks in a Work Breakdown Structure</a:t>
            </a:r>
          </a:p>
          <a:p>
            <a:pPr lvl="1"/>
            <a:r>
              <a:rPr lang="en-US"/>
              <a:t>Factors Affecting Duration</a:t>
            </a:r>
          </a:p>
          <a:p>
            <a:pPr lvl="2"/>
            <a:r>
              <a:rPr lang="en-US"/>
              <a:t>Project size and scope</a:t>
            </a:r>
          </a:p>
          <a:p>
            <a:pPr lvl="2"/>
            <a:r>
              <a:rPr lang="en-US"/>
              <a:t>Human resources</a:t>
            </a:r>
          </a:p>
          <a:p>
            <a:pPr lvl="2"/>
            <a:r>
              <a:rPr lang="en-US"/>
              <a:t>Experience with similar project</a:t>
            </a:r>
          </a:p>
          <a:p>
            <a:pPr lvl="2"/>
            <a:r>
              <a:rPr lang="en-US"/>
              <a:t>constraints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17</a:t>
            </a:fld>
            <a:endParaRPr lang="en-US"/>
          </a:p>
        </p:txBody>
      </p:sp>
    </p:spTree>
    <p:extLst>
      <p:ext uri="{BB962C8B-B14F-4D97-AF65-F5344CB8AC3E}">
        <p14:creationId xmlns:p14="http://schemas.microsoft.com/office/powerpoint/2010/main" val="6986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Step 1: Create a Work Breakdown Structure</a:t>
            </a:r>
          </a:p>
        </p:txBody>
      </p:sp>
      <p:sp>
        <p:nvSpPr>
          <p:cNvPr id="21507" name="Rectangle 3"/>
          <p:cNvSpPr>
            <a:spLocks noGrp="1" noChangeArrowheads="1"/>
          </p:cNvSpPr>
          <p:nvPr>
            <p:ph idx="1"/>
          </p:nvPr>
        </p:nvSpPr>
        <p:spPr/>
        <p:txBody>
          <a:bodyPr/>
          <a:lstStyle/>
          <a:p>
            <a:r>
              <a:rPr lang="en-US"/>
              <a:t>Displaying the Work Breakdown Structure</a:t>
            </a:r>
          </a:p>
          <a:p>
            <a:pPr lvl="1"/>
            <a:r>
              <a:rPr lang="en-US"/>
              <a:t>If you are managing a complex project with many tasks, you can use task groups, just as you would in a Gantt chart, to simplify the list</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18</a:t>
            </a:fld>
            <a:endParaRPr lang="en-US"/>
          </a:p>
        </p:txBody>
      </p:sp>
    </p:spTree>
    <p:extLst>
      <p:ext uri="{BB962C8B-B14F-4D97-AF65-F5344CB8AC3E}">
        <p14:creationId xmlns:p14="http://schemas.microsoft.com/office/powerpoint/2010/main" val="345980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Step 2: Identify Task Patterns</a:t>
            </a:r>
          </a:p>
        </p:txBody>
      </p:sp>
      <p:sp>
        <p:nvSpPr>
          <p:cNvPr id="22531" name="Rectangle 3"/>
          <p:cNvSpPr>
            <a:spLocks noGrp="1" noChangeArrowheads="1"/>
          </p:cNvSpPr>
          <p:nvPr>
            <p:ph idx="1"/>
          </p:nvPr>
        </p:nvSpPr>
        <p:spPr/>
        <p:txBody>
          <a:bodyPr/>
          <a:lstStyle/>
          <a:p>
            <a:r>
              <a:rPr lang="en-US" dirty="0"/>
              <a:t>Task pattern</a:t>
            </a:r>
          </a:p>
          <a:p>
            <a:r>
              <a:rPr lang="en-US" dirty="0"/>
              <a:t>What are Task Patterns?</a:t>
            </a:r>
          </a:p>
          <a:p>
            <a:pPr lvl="1"/>
            <a:r>
              <a:rPr lang="en-US" dirty="0"/>
              <a:t>Large or small, tasks depend on each other and must be performed in a sequence, not unlike the commands in a software program</a:t>
            </a:r>
          </a:p>
          <a:p>
            <a:pPr lvl="1"/>
            <a:r>
              <a:rPr lang="en-US" dirty="0"/>
              <a:t>Task patterns can involve dependent tasks, multiple successor tasks, and multiple predecessor tasks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19</a:t>
            </a:fld>
            <a:endParaRPr lang="en-US"/>
          </a:p>
        </p:txBody>
      </p:sp>
    </p:spTree>
    <p:extLst>
      <p:ext uri="{BB962C8B-B14F-4D97-AF65-F5344CB8AC3E}">
        <p14:creationId xmlns:p14="http://schemas.microsoft.com/office/powerpoint/2010/main" val="89219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t>Chapter Objectives </a:t>
            </a:r>
          </a:p>
        </p:txBody>
      </p:sp>
      <p:sp>
        <p:nvSpPr>
          <p:cNvPr id="17410" name="Text Placeholder 2"/>
          <p:cNvSpPr>
            <a:spLocks noGrp="1"/>
          </p:cNvSpPr>
          <p:nvPr>
            <p:ph idx="1"/>
          </p:nvPr>
        </p:nvSpPr>
        <p:spPr/>
        <p:txBody>
          <a:bodyPr/>
          <a:lstStyle/>
          <a:p>
            <a:pPr eaLnBrk="1" hangingPunct="1"/>
            <a:r>
              <a:rPr lang="en-US" dirty="0"/>
              <a:t>Explain project planning, scheduling, monitoring, and reporting</a:t>
            </a:r>
          </a:p>
          <a:p>
            <a:pPr eaLnBrk="1" hangingPunct="1"/>
            <a:r>
              <a:rPr lang="en-US" dirty="0"/>
              <a:t>Describe work breakdown structures, task patterns, and critical path analysis</a:t>
            </a:r>
          </a:p>
          <a:p>
            <a:pPr eaLnBrk="1" hangingPunct="1"/>
            <a:r>
              <a:rPr lang="en-US" dirty="0"/>
              <a:t>Explain techniques for estimating task completion times and costs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Step 2: Identify Task Patterns</a:t>
            </a:r>
          </a:p>
        </p:txBody>
      </p:sp>
      <p:sp>
        <p:nvSpPr>
          <p:cNvPr id="23555" name="Rectangle 3"/>
          <p:cNvSpPr>
            <a:spLocks noGrp="1" noChangeArrowheads="1"/>
          </p:cNvSpPr>
          <p:nvPr>
            <p:ph idx="1"/>
          </p:nvPr>
        </p:nvSpPr>
        <p:spPr/>
        <p:txBody>
          <a:bodyPr/>
          <a:lstStyle/>
          <a:p>
            <a:r>
              <a:rPr lang="en-US" dirty="0"/>
              <a:t>How do I Use Task Boxes to Create a Model?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549" y="2438400"/>
            <a:ext cx="5257800" cy="3686406"/>
          </a:xfrm>
          <a:prstGeom prst="rect">
            <a:avLst/>
          </a:prstGeom>
        </p:spPr>
      </p:pic>
      <p:sp>
        <p:nvSpPr>
          <p:cNvPr id="3" name="Slide Number Placeholder 2"/>
          <p:cNvSpPr>
            <a:spLocks noGrp="1"/>
          </p:cNvSpPr>
          <p:nvPr>
            <p:ph type="sldNum" sz="quarter" idx="12"/>
          </p:nvPr>
        </p:nvSpPr>
        <p:spPr/>
        <p:txBody>
          <a:bodyPr/>
          <a:lstStyle/>
          <a:p>
            <a:pPr>
              <a:defRPr/>
            </a:pPr>
            <a:fld id="{2F82D17D-6FE2-4D05-ABBC-734AD1594989}" type="slidenum">
              <a:rPr lang="en-US" smtClean="0"/>
              <a:pPr>
                <a:defRPr/>
              </a:pPr>
              <a:t>20</a:t>
            </a:fld>
            <a:endParaRPr lang="en-US"/>
          </a:p>
        </p:txBody>
      </p:sp>
    </p:spTree>
    <p:extLst>
      <p:ext uri="{BB962C8B-B14F-4D97-AF65-F5344CB8AC3E}">
        <p14:creationId xmlns:p14="http://schemas.microsoft.com/office/powerpoint/2010/main" val="17133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Step 2: Identify Task Patterns</a:t>
            </a:r>
          </a:p>
        </p:txBody>
      </p:sp>
      <p:sp>
        <p:nvSpPr>
          <p:cNvPr id="24579" name="Rectangle 3"/>
          <p:cNvSpPr>
            <a:spLocks noGrp="1" noChangeArrowheads="1"/>
          </p:cNvSpPr>
          <p:nvPr>
            <p:ph idx="1"/>
          </p:nvPr>
        </p:nvSpPr>
        <p:spPr/>
        <p:txBody>
          <a:bodyPr/>
          <a:lstStyle/>
          <a:p>
            <a:r>
              <a:rPr lang="en-US" dirty="0"/>
              <a:t>What are the Main Types of Task Patterns?</a:t>
            </a:r>
          </a:p>
          <a:p>
            <a:pPr lvl="1"/>
            <a:r>
              <a:rPr lang="en-US" dirty="0"/>
              <a:t>Dependent Tasks</a:t>
            </a:r>
          </a:p>
          <a:p>
            <a:pPr lvl="1"/>
            <a:r>
              <a:rPr lang="en-US" dirty="0"/>
              <a:t>Multiple successor tasks</a:t>
            </a:r>
          </a:p>
          <a:p>
            <a:pPr lvl="2"/>
            <a:r>
              <a:rPr lang="en-US" dirty="0"/>
              <a:t>Concurrent task</a:t>
            </a:r>
          </a:p>
          <a:p>
            <a:pPr lvl="2"/>
            <a:r>
              <a:rPr lang="en-US" dirty="0"/>
              <a:t>Predecessor task</a:t>
            </a:r>
          </a:p>
          <a:p>
            <a:pPr lvl="2"/>
            <a:r>
              <a:rPr lang="en-US" dirty="0"/>
              <a:t>Successor task</a:t>
            </a:r>
          </a:p>
          <a:p>
            <a:pPr lvl="1"/>
            <a:r>
              <a:rPr lang="en-US" dirty="0"/>
              <a:t>Multiple Predecessor Tasks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21</a:t>
            </a:fld>
            <a:endParaRPr lang="en-US"/>
          </a:p>
        </p:txBody>
      </p:sp>
    </p:spTree>
    <p:extLst>
      <p:ext uri="{BB962C8B-B14F-4D97-AF65-F5344CB8AC3E}">
        <p14:creationId xmlns:p14="http://schemas.microsoft.com/office/powerpoint/2010/main" val="248515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Step 2: Identify Task Patterns</a:t>
            </a:r>
          </a:p>
        </p:txBody>
      </p:sp>
      <p:sp>
        <p:nvSpPr>
          <p:cNvPr id="25603" name="Rectangle 3"/>
          <p:cNvSpPr>
            <a:spLocks noGrp="1" noChangeArrowheads="1"/>
          </p:cNvSpPr>
          <p:nvPr>
            <p:ph idx="1"/>
          </p:nvPr>
        </p:nvSpPr>
        <p:spPr/>
        <p:txBody>
          <a:bodyPr/>
          <a:lstStyle/>
          <a:p>
            <a:r>
              <a:rPr lang="en-US" dirty="0"/>
              <a:t>How Do I Identify Task Patterns?</a:t>
            </a:r>
          </a:p>
          <a:p>
            <a:pPr lvl="1"/>
            <a:r>
              <a:rPr lang="en-US" dirty="0"/>
              <a:t>You can identify task patterns by looking carefully at the wording of the task statement</a:t>
            </a:r>
          </a:p>
          <a:p>
            <a:pPr lvl="1"/>
            <a:r>
              <a:rPr lang="en-US" dirty="0"/>
              <a:t>Words like </a:t>
            </a:r>
            <a:r>
              <a:rPr lang="en-US" i="1" dirty="0"/>
              <a:t>then, when, or and </a:t>
            </a:r>
            <a:r>
              <a:rPr lang="en-US" dirty="0"/>
              <a:t>are action words that signal a sequence of events</a:t>
            </a:r>
          </a:p>
          <a:p>
            <a:r>
              <a:rPr lang="en-US" dirty="0"/>
              <a:t>How Do I Work With Complex Task Patterns?</a:t>
            </a:r>
          </a:p>
          <a:p>
            <a:pPr lvl="1"/>
            <a:r>
              <a:rPr lang="en-US" dirty="0"/>
              <a:t>When various task patterns combine, you must study the facts carefully in order to understand the logical sequence</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22</a:t>
            </a:fld>
            <a:endParaRPr lang="en-US"/>
          </a:p>
        </p:txBody>
      </p:sp>
    </p:spTree>
    <p:extLst>
      <p:ext uri="{BB962C8B-B14F-4D97-AF65-F5344CB8AC3E}">
        <p14:creationId xmlns:p14="http://schemas.microsoft.com/office/powerpoint/2010/main" val="3789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Step 2: Identify Task Patterns</a:t>
            </a:r>
          </a:p>
        </p:txBody>
      </p:sp>
      <p:sp>
        <p:nvSpPr>
          <p:cNvPr id="26627" name="Rectangle 3"/>
          <p:cNvSpPr>
            <a:spLocks noGrp="1" noChangeArrowheads="1"/>
          </p:cNvSpPr>
          <p:nvPr>
            <p:ph idx="1"/>
          </p:nvPr>
        </p:nvSpPr>
        <p:spPr/>
        <p:txBody>
          <a:bodyPr/>
          <a:lstStyle/>
          <a:p>
            <a:r>
              <a:rPr lang="en-US"/>
              <a:t>How Do I Work With Complex Task Patterns?</a:t>
            </a:r>
          </a:p>
          <a:p>
            <a:pPr lvl="1"/>
            <a:r>
              <a:rPr lang="en-US"/>
              <a:t>Consider the following three fact statements and the task patterns they represent</a:t>
            </a:r>
          </a:p>
          <a:p>
            <a:pPr lvl="2"/>
            <a:r>
              <a:rPr lang="en-US"/>
              <a:t>Dependent tasks</a:t>
            </a:r>
          </a:p>
          <a:p>
            <a:pPr lvl="2"/>
            <a:r>
              <a:rPr lang="en-US"/>
              <a:t>Dependent tasks and multiple successor tasks</a:t>
            </a:r>
          </a:p>
          <a:p>
            <a:pPr lvl="2"/>
            <a:r>
              <a:rPr lang="en-US"/>
              <a:t>Dependent tasks, multiple successor tasks, and multiple predecessor tasks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23</a:t>
            </a:fld>
            <a:endParaRPr lang="en-US"/>
          </a:p>
        </p:txBody>
      </p:sp>
    </p:spTree>
    <p:extLst>
      <p:ext uri="{BB962C8B-B14F-4D97-AF65-F5344CB8AC3E}">
        <p14:creationId xmlns:p14="http://schemas.microsoft.com/office/powerpoint/2010/main" val="140793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Step 3: Calculate the Critical Path</a:t>
            </a:r>
          </a:p>
        </p:txBody>
      </p:sp>
      <p:sp>
        <p:nvSpPr>
          <p:cNvPr id="27651" name="Rectangle 3"/>
          <p:cNvSpPr>
            <a:spLocks noGrp="1" noChangeArrowheads="1"/>
          </p:cNvSpPr>
          <p:nvPr>
            <p:ph idx="1"/>
          </p:nvPr>
        </p:nvSpPr>
        <p:spPr/>
        <p:txBody>
          <a:bodyPr/>
          <a:lstStyle/>
          <a:p>
            <a:r>
              <a:rPr lang="en-US" dirty="0"/>
              <a:t>What Is a Critical Path?</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590800"/>
            <a:ext cx="8382000" cy="2390180"/>
          </a:xfrm>
          <a:prstGeom prst="rect">
            <a:avLst/>
          </a:prstGeom>
        </p:spPr>
      </p:pic>
      <p:sp>
        <p:nvSpPr>
          <p:cNvPr id="3" name="Slide Number Placeholder 2"/>
          <p:cNvSpPr>
            <a:spLocks noGrp="1"/>
          </p:cNvSpPr>
          <p:nvPr>
            <p:ph type="sldNum" sz="quarter" idx="12"/>
          </p:nvPr>
        </p:nvSpPr>
        <p:spPr/>
        <p:txBody>
          <a:bodyPr/>
          <a:lstStyle/>
          <a:p>
            <a:pPr>
              <a:defRPr/>
            </a:pPr>
            <a:fld id="{2F82D17D-6FE2-4D05-ABBC-734AD1594989}" type="slidenum">
              <a:rPr lang="en-US" smtClean="0"/>
              <a:pPr>
                <a:defRPr/>
              </a:pPr>
              <a:t>24</a:t>
            </a:fld>
            <a:endParaRPr lang="en-US"/>
          </a:p>
        </p:txBody>
      </p:sp>
    </p:spTree>
    <p:extLst>
      <p:ext uri="{BB962C8B-B14F-4D97-AF65-F5344CB8AC3E}">
        <p14:creationId xmlns:p14="http://schemas.microsoft.com/office/powerpoint/2010/main" val="144082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Step 3: Calculate the Critical Path</a:t>
            </a:r>
          </a:p>
        </p:txBody>
      </p:sp>
      <p:sp>
        <p:nvSpPr>
          <p:cNvPr id="28675" name="Rectangle 3"/>
          <p:cNvSpPr>
            <a:spLocks noGrp="1" noChangeArrowheads="1"/>
          </p:cNvSpPr>
          <p:nvPr>
            <p:ph idx="1"/>
          </p:nvPr>
        </p:nvSpPr>
        <p:spPr/>
        <p:txBody>
          <a:bodyPr/>
          <a:lstStyle/>
          <a:p>
            <a:r>
              <a:rPr lang="en-US" dirty="0"/>
              <a:t>How Do I Calculate the Critical Path?</a:t>
            </a:r>
          </a:p>
          <a:p>
            <a:pPr lvl="1"/>
            <a:r>
              <a:rPr lang="en-US" dirty="0"/>
              <a:t>First, you should review the task patterns</a:t>
            </a:r>
          </a:p>
          <a:p>
            <a:pPr lvl="1"/>
            <a:r>
              <a:rPr lang="en-US" dirty="0"/>
              <a:t>The next step is to determine start and finish dates, which will determine the critical path for the project</a:t>
            </a:r>
          </a:p>
          <a:p>
            <a:pPr lvl="1"/>
            <a:r>
              <a:rPr lang="en-US" dirty="0"/>
              <a:t>Slack time</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25</a:t>
            </a:fld>
            <a:endParaRPr lang="en-US"/>
          </a:p>
        </p:txBody>
      </p:sp>
    </p:spTree>
    <p:extLst>
      <p:ext uri="{BB962C8B-B14F-4D97-AF65-F5344CB8AC3E}">
        <p14:creationId xmlns:p14="http://schemas.microsoft.com/office/powerpoint/2010/main" val="42262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Project Monitoring and Control</a:t>
            </a:r>
          </a:p>
        </p:txBody>
      </p:sp>
      <p:sp>
        <p:nvSpPr>
          <p:cNvPr id="29699" name="Rectangle 3"/>
          <p:cNvSpPr>
            <a:spLocks noGrp="1" noChangeArrowheads="1"/>
          </p:cNvSpPr>
          <p:nvPr>
            <p:ph idx="1"/>
          </p:nvPr>
        </p:nvSpPr>
        <p:spPr/>
        <p:txBody>
          <a:bodyPr/>
          <a:lstStyle/>
          <a:p>
            <a:pPr>
              <a:lnSpc>
                <a:spcPct val="90000"/>
              </a:lnSpc>
            </a:pPr>
            <a:r>
              <a:rPr lang="en-US" dirty="0"/>
              <a:t>Monitoring and Control Techniques</a:t>
            </a:r>
          </a:p>
          <a:p>
            <a:pPr lvl="1">
              <a:lnSpc>
                <a:spcPct val="90000"/>
              </a:lnSpc>
            </a:pPr>
            <a:r>
              <a:rPr lang="en-US" dirty="0"/>
              <a:t>The project manager must keep track of tasks and progress of team members, compare actual progress with the project plan, verify the completion of project milestones, and set standards and ensure that they are followed</a:t>
            </a:r>
          </a:p>
          <a:p>
            <a:pPr lvl="1">
              <a:lnSpc>
                <a:spcPct val="90000"/>
              </a:lnSpc>
            </a:pPr>
            <a:r>
              <a:rPr lang="en-US" dirty="0"/>
              <a:t>Structured walkthrough</a:t>
            </a:r>
          </a:p>
          <a:p>
            <a:pPr lvl="1">
              <a:lnSpc>
                <a:spcPct val="90000"/>
              </a:lnSpc>
            </a:pPr>
            <a:r>
              <a:rPr lang="en-US" dirty="0"/>
              <a:t>Called design reviews, code reviews, or testing reviews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26</a:t>
            </a:fld>
            <a:endParaRPr lang="en-US"/>
          </a:p>
        </p:txBody>
      </p:sp>
    </p:spTree>
    <p:extLst>
      <p:ext uri="{BB962C8B-B14F-4D97-AF65-F5344CB8AC3E}">
        <p14:creationId xmlns:p14="http://schemas.microsoft.com/office/powerpoint/2010/main" val="96671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Project Monitoring and Control</a:t>
            </a:r>
          </a:p>
        </p:txBody>
      </p:sp>
      <p:sp>
        <p:nvSpPr>
          <p:cNvPr id="30723" name="Rectangle 3"/>
          <p:cNvSpPr>
            <a:spLocks noGrp="1" noChangeArrowheads="1"/>
          </p:cNvSpPr>
          <p:nvPr>
            <p:ph idx="1"/>
          </p:nvPr>
        </p:nvSpPr>
        <p:spPr/>
        <p:txBody>
          <a:bodyPr/>
          <a:lstStyle/>
          <a:p>
            <a:pPr>
              <a:lnSpc>
                <a:spcPct val="90000"/>
              </a:lnSpc>
            </a:pPr>
            <a:r>
              <a:rPr lang="en-US"/>
              <a:t>Maintaining a Schedule</a:t>
            </a:r>
          </a:p>
          <a:p>
            <a:pPr lvl="1">
              <a:lnSpc>
                <a:spcPct val="90000"/>
              </a:lnSpc>
            </a:pPr>
            <a:r>
              <a:rPr lang="en-US"/>
              <a:t>Maintaining a project schedule can be a challenging task</a:t>
            </a:r>
          </a:p>
          <a:p>
            <a:pPr lvl="1">
              <a:lnSpc>
                <a:spcPct val="90000"/>
              </a:lnSpc>
            </a:pPr>
            <a:r>
              <a:rPr lang="en-US"/>
              <a:t>The better the original plan, the easier it will be to control the project</a:t>
            </a:r>
          </a:p>
          <a:p>
            <a:pPr lvl="1">
              <a:lnSpc>
                <a:spcPct val="90000"/>
              </a:lnSpc>
            </a:pPr>
            <a:r>
              <a:rPr lang="en-US"/>
              <a:t>If enough milestones and frequent checkpoints exist, problems will be detected rapidly</a:t>
            </a:r>
          </a:p>
          <a:p>
            <a:pPr lvl="1">
              <a:lnSpc>
                <a:spcPct val="90000"/>
              </a:lnSpc>
            </a:pPr>
            <a:r>
              <a:rPr lang="en-US"/>
              <a:t>Project managers often spend most of their time tracking the tasks along the critical path</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27</a:t>
            </a:fld>
            <a:endParaRPr lang="en-US"/>
          </a:p>
        </p:txBody>
      </p:sp>
    </p:spTree>
    <p:extLst>
      <p:ext uri="{BB962C8B-B14F-4D97-AF65-F5344CB8AC3E}">
        <p14:creationId xmlns:p14="http://schemas.microsoft.com/office/powerpoint/2010/main" val="234220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Reporting</a:t>
            </a:r>
          </a:p>
        </p:txBody>
      </p:sp>
      <p:sp>
        <p:nvSpPr>
          <p:cNvPr id="31747" name="Rectangle 3"/>
          <p:cNvSpPr>
            <a:spLocks noGrp="1" noChangeArrowheads="1"/>
          </p:cNvSpPr>
          <p:nvPr>
            <p:ph idx="1"/>
          </p:nvPr>
        </p:nvSpPr>
        <p:spPr/>
        <p:txBody>
          <a:bodyPr/>
          <a:lstStyle/>
          <a:p>
            <a:pPr>
              <a:lnSpc>
                <a:spcPct val="90000"/>
              </a:lnSpc>
            </a:pPr>
            <a:r>
              <a:rPr lang="en-US" dirty="0"/>
              <a:t>Members of the project team regularly report their progress</a:t>
            </a:r>
          </a:p>
          <a:p>
            <a:pPr>
              <a:lnSpc>
                <a:spcPct val="90000"/>
              </a:lnSpc>
            </a:pPr>
            <a:r>
              <a:rPr lang="en-US" dirty="0"/>
              <a:t>Project Status Meetings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3124200"/>
            <a:ext cx="7010400" cy="2683669"/>
          </a:xfrm>
          <a:prstGeom prst="rect">
            <a:avLst/>
          </a:prstGeom>
        </p:spPr>
      </p:pic>
      <p:sp>
        <p:nvSpPr>
          <p:cNvPr id="3" name="Slide Number Placeholder 2"/>
          <p:cNvSpPr>
            <a:spLocks noGrp="1"/>
          </p:cNvSpPr>
          <p:nvPr>
            <p:ph type="sldNum" sz="quarter" idx="12"/>
          </p:nvPr>
        </p:nvSpPr>
        <p:spPr/>
        <p:txBody>
          <a:bodyPr/>
          <a:lstStyle/>
          <a:p>
            <a:pPr>
              <a:defRPr/>
            </a:pPr>
            <a:fld id="{2F82D17D-6FE2-4D05-ABBC-734AD1594989}" type="slidenum">
              <a:rPr lang="en-US" smtClean="0"/>
              <a:pPr>
                <a:defRPr/>
              </a:pPr>
              <a:t>28</a:t>
            </a:fld>
            <a:endParaRPr lang="en-US"/>
          </a:p>
        </p:txBody>
      </p:sp>
    </p:spTree>
    <p:extLst>
      <p:ext uri="{BB962C8B-B14F-4D97-AF65-F5344CB8AC3E}">
        <p14:creationId xmlns:p14="http://schemas.microsoft.com/office/powerpoint/2010/main" val="156740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Reporting</a:t>
            </a:r>
          </a:p>
        </p:txBody>
      </p:sp>
      <p:sp>
        <p:nvSpPr>
          <p:cNvPr id="32771" name="Rectangle 3"/>
          <p:cNvSpPr>
            <a:spLocks noGrp="1" noChangeArrowheads="1"/>
          </p:cNvSpPr>
          <p:nvPr>
            <p:ph idx="1"/>
          </p:nvPr>
        </p:nvSpPr>
        <p:spPr/>
        <p:txBody>
          <a:bodyPr/>
          <a:lstStyle/>
          <a:p>
            <a:pPr>
              <a:lnSpc>
                <a:spcPct val="90000"/>
              </a:lnSpc>
            </a:pPr>
            <a:r>
              <a:rPr lang="en-US"/>
              <a:t>Project Status Reports</a:t>
            </a:r>
          </a:p>
          <a:p>
            <a:pPr lvl="1">
              <a:lnSpc>
                <a:spcPct val="90000"/>
              </a:lnSpc>
            </a:pPr>
            <a:r>
              <a:rPr lang="en-US"/>
              <a:t>A project manager must report regularly to his or her immediate supervisor, upper management, and users</a:t>
            </a:r>
          </a:p>
          <a:p>
            <a:pPr lvl="1">
              <a:lnSpc>
                <a:spcPct val="90000"/>
              </a:lnSpc>
            </a:pPr>
            <a:r>
              <a:rPr lang="en-US"/>
              <a:t>Should explain what you are doing to handle and monitor the problem</a:t>
            </a:r>
          </a:p>
          <a:p>
            <a:pPr lvl="1">
              <a:lnSpc>
                <a:spcPct val="90000"/>
              </a:lnSpc>
            </a:pPr>
            <a:r>
              <a:rPr lang="en-US"/>
              <a:t>Most managers recognize that problems do occur on most projects; it is better to alert management sooner rather than later</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29</a:t>
            </a:fld>
            <a:endParaRPr lang="en-US"/>
          </a:p>
        </p:txBody>
      </p:sp>
    </p:spTree>
    <p:extLst>
      <p:ext uri="{BB962C8B-B14F-4D97-AF65-F5344CB8AC3E}">
        <p14:creationId xmlns:p14="http://schemas.microsoft.com/office/powerpoint/2010/main" val="3700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t>Chapter Objectives</a:t>
            </a:r>
          </a:p>
        </p:txBody>
      </p:sp>
      <p:sp>
        <p:nvSpPr>
          <p:cNvPr id="19458" name="Text Placeholder 2"/>
          <p:cNvSpPr>
            <a:spLocks noGrp="1"/>
          </p:cNvSpPr>
          <p:nvPr>
            <p:ph idx="1"/>
          </p:nvPr>
        </p:nvSpPr>
        <p:spPr/>
        <p:txBody>
          <a:bodyPr/>
          <a:lstStyle/>
          <a:p>
            <a:pPr eaLnBrk="1" hangingPunct="1"/>
            <a:r>
              <a:rPr lang="en-US" dirty="0"/>
              <a:t>Describe various scheduling tools, including Gantt charts and PERT/CPM charts</a:t>
            </a:r>
          </a:p>
          <a:p>
            <a:pPr eaLnBrk="1" hangingPunct="1"/>
            <a:r>
              <a:rPr lang="en-US" dirty="0"/>
              <a:t>Analyze task dependencies, durations, start dates, and end dates</a:t>
            </a:r>
          </a:p>
          <a:p>
            <a:pPr eaLnBrk="1" hangingPunct="1"/>
            <a:r>
              <a:rPr lang="en-US" dirty="0"/>
              <a:t>Describe project management software and how it can assist you in project planning, estimating, scheduling, monitoring, and reporting</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Project Management Examples</a:t>
            </a:r>
          </a:p>
        </p:txBody>
      </p:sp>
      <p:sp>
        <p:nvSpPr>
          <p:cNvPr id="33795" name="Rectangle 3"/>
          <p:cNvSpPr>
            <a:spLocks noGrp="1" noChangeArrowheads="1"/>
          </p:cNvSpPr>
          <p:nvPr>
            <p:ph idx="1"/>
          </p:nvPr>
        </p:nvSpPr>
        <p:spPr/>
        <p:txBody>
          <a:bodyPr/>
          <a:lstStyle/>
          <a:p>
            <a:r>
              <a:rPr lang="en-US"/>
              <a:t>PERT/CPM Example</a:t>
            </a:r>
          </a:p>
          <a:p>
            <a:pPr lvl="1"/>
            <a:r>
              <a:rPr lang="en-US"/>
              <a:t>You construct a PERT/CPM chart from this task list in a two-step process</a:t>
            </a:r>
          </a:p>
          <a:p>
            <a:pPr lvl="2"/>
            <a:r>
              <a:rPr lang="en-US"/>
              <a:t>Step 1: Create the work breakdown structure</a:t>
            </a:r>
          </a:p>
          <a:p>
            <a:pPr lvl="2"/>
            <a:r>
              <a:rPr lang="en-US"/>
              <a:t>Step 2: Enter start and finish times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30</a:t>
            </a:fld>
            <a:endParaRPr lang="en-US"/>
          </a:p>
        </p:txBody>
      </p:sp>
    </p:spTree>
    <p:extLst>
      <p:ext uri="{BB962C8B-B14F-4D97-AF65-F5344CB8AC3E}">
        <p14:creationId xmlns:p14="http://schemas.microsoft.com/office/powerpoint/2010/main" val="93277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Project Management Examples</a:t>
            </a:r>
          </a:p>
        </p:txBody>
      </p:sp>
      <p:sp>
        <p:nvSpPr>
          <p:cNvPr id="34819" name="Rectangle 3"/>
          <p:cNvSpPr>
            <a:spLocks noGrp="1" noChangeArrowheads="1"/>
          </p:cNvSpPr>
          <p:nvPr>
            <p:ph sz="half" idx="1"/>
          </p:nvPr>
        </p:nvSpPr>
        <p:spPr/>
        <p:txBody>
          <a:bodyPr/>
          <a:lstStyle/>
          <a:p>
            <a:r>
              <a:rPr lang="en-US" dirty="0"/>
              <a:t>Software-Driven Example</a:t>
            </a:r>
          </a:p>
          <a:p>
            <a:pPr lvl="1"/>
            <a:r>
              <a:rPr lang="en-US" dirty="0"/>
              <a:t>Open Workbench</a:t>
            </a:r>
          </a:p>
          <a:p>
            <a:pPr lvl="1"/>
            <a:r>
              <a:rPr lang="en-US" dirty="0"/>
              <a:t>Open-source software</a:t>
            </a:r>
          </a:p>
          <a:p>
            <a:pPr lvl="1"/>
            <a:r>
              <a:rPr lang="en-US" dirty="0"/>
              <a:t>When you use project management software, you follow the same step-by-step process to develop a WBS and create various types of charts</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648446"/>
            <a:ext cx="4038600" cy="2429470"/>
          </a:xfrm>
        </p:spPr>
      </p:pic>
      <p:sp>
        <p:nvSpPr>
          <p:cNvPr id="2" name="Slide Number Placeholder 1"/>
          <p:cNvSpPr>
            <a:spLocks noGrp="1"/>
          </p:cNvSpPr>
          <p:nvPr>
            <p:ph type="sldNum" sz="quarter" idx="12"/>
          </p:nvPr>
        </p:nvSpPr>
        <p:spPr/>
        <p:txBody>
          <a:bodyPr/>
          <a:lstStyle/>
          <a:p>
            <a:pPr>
              <a:defRPr/>
            </a:pPr>
            <a:fld id="{65DE9101-B2BA-4BA1-94C7-7144A01B5CA4}" type="slidenum">
              <a:rPr lang="en-US" smtClean="0"/>
              <a:pPr>
                <a:defRPr/>
              </a:pPr>
              <a:t>31</a:t>
            </a:fld>
            <a:endParaRPr lang="en-US"/>
          </a:p>
        </p:txBody>
      </p:sp>
    </p:spTree>
    <p:extLst>
      <p:ext uri="{BB962C8B-B14F-4D97-AF65-F5344CB8AC3E}">
        <p14:creationId xmlns:p14="http://schemas.microsoft.com/office/powerpoint/2010/main" val="3364839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Project Management Examples</a:t>
            </a:r>
          </a:p>
        </p:txBody>
      </p:sp>
      <p:pic>
        <p:nvPicPr>
          <p:cNvPr id="3" name="Content Placeholder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9633" y="2514600"/>
            <a:ext cx="5094907" cy="2233997"/>
          </a:xfrm>
        </p:spPr>
      </p:pic>
      <p:sp>
        <p:nvSpPr>
          <p:cNvPr id="2" name="Content Placeholder 1"/>
          <p:cNvSpPr>
            <a:spLocks noGrp="1"/>
          </p:cNvSpPr>
          <p:nvPr>
            <p:ph sz="half" idx="2"/>
          </p:nvPr>
        </p:nvSpPr>
        <p:spPr>
          <a:xfrm>
            <a:off x="4953000" y="1600200"/>
            <a:ext cx="4038600" cy="4525963"/>
          </a:xfrm>
        </p:spPr>
        <p:txBody>
          <a:bodyPr/>
          <a:lstStyle/>
          <a:p>
            <a:r>
              <a:rPr lang="en-US" dirty="0"/>
              <a:t>Software-Driven Example</a:t>
            </a:r>
          </a:p>
          <a:p>
            <a:pPr lvl="1"/>
            <a:r>
              <a:rPr lang="en-US" dirty="0"/>
              <a:t>Work breakdown structure</a:t>
            </a:r>
          </a:p>
          <a:p>
            <a:pPr lvl="1"/>
            <a:r>
              <a:rPr lang="en-US" dirty="0"/>
              <a:t>Gantt chart</a:t>
            </a:r>
          </a:p>
          <a:p>
            <a:pPr lvl="1"/>
            <a:r>
              <a:rPr lang="en-US" dirty="0"/>
              <a:t>Network diagram</a:t>
            </a:r>
          </a:p>
          <a:p>
            <a:pPr lvl="1"/>
            <a:r>
              <a:rPr lang="en-US" dirty="0"/>
              <a:t>Project planning is a dynamic task and involves constant change </a:t>
            </a:r>
          </a:p>
        </p:txBody>
      </p:sp>
      <p:sp>
        <p:nvSpPr>
          <p:cNvPr id="4" name="Slide Number Placeholder 3"/>
          <p:cNvSpPr>
            <a:spLocks noGrp="1"/>
          </p:cNvSpPr>
          <p:nvPr>
            <p:ph type="sldNum" sz="quarter" idx="12"/>
          </p:nvPr>
        </p:nvSpPr>
        <p:spPr/>
        <p:txBody>
          <a:bodyPr/>
          <a:lstStyle/>
          <a:p>
            <a:pPr>
              <a:defRPr/>
            </a:pPr>
            <a:fld id="{65DE9101-B2BA-4BA1-94C7-7144A01B5CA4}" type="slidenum">
              <a:rPr lang="en-US" smtClean="0"/>
              <a:pPr>
                <a:defRPr/>
              </a:pPr>
              <a:t>32</a:t>
            </a:fld>
            <a:endParaRPr lang="en-US"/>
          </a:p>
        </p:txBody>
      </p:sp>
    </p:spTree>
    <p:extLst>
      <p:ext uri="{BB962C8B-B14F-4D97-AF65-F5344CB8AC3E}">
        <p14:creationId xmlns:p14="http://schemas.microsoft.com/office/powerpoint/2010/main" val="936993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Risk Management</a:t>
            </a:r>
          </a:p>
        </p:txBody>
      </p:sp>
      <p:sp>
        <p:nvSpPr>
          <p:cNvPr id="36867" name="Rectangle 3"/>
          <p:cNvSpPr>
            <a:spLocks noGrp="1" noChangeArrowheads="1"/>
          </p:cNvSpPr>
          <p:nvPr>
            <p:ph sz="half" idx="1"/>
          </p:nvPr>
        </p:nvSpPr>
        <p:spPr/>
        <p:txBody>
          <a:bodyPr/>
          <a:lstStyle/>
          <a:p>
            <a:pPr>
              <a:lnSpc>
                <a:spcPct val="90000"/>
              </a:lnSpc>
            </a:pPr>
            <a:r>
              <a:rPr lang="en-US" dirty="0"/>
              <a:t>Every IT project involves risks that systems analysts and project managers must address</a:t>
            </a:r>
          </a:p>
          <a:p>
            <a:pPr>
              <a:lnSpc>
                <a:spcPct val="90000"/>
              </a:lnSpc>
            </a:pPr>
            <a:r>
              <a:rPr lang="en-US" dirty="0"/>
              <a:t>Risk management</a:t>
            </a:r>
          </a:p>
          <a:p>
            <a:pPr>
              <a:lnSpc>
                <a:spcPct val="90000"/>
              </a:lnSpc>
            </a:pPr>
            <a:r>
              <a:rPr lang="en-US" dirty="0"/>
              <a:t>Steps in Risk Management</a:t>
            </a:r>
          </a:p>
          <a:p>
            <a:pPr lvl="1">
              <a:lnSpc>
                <a:spcPct val="90000"/>
              </a:lnSpc>
            </a:pPr>
            <a:r>
              <a:rPr lang="en-US" dirty="0"/>
              <a:t>Develop risk management plan</a:t>
            </a:r>
          </a:p>
          <a:p>
            <a:pPr lvl="1">
              <a:lnSpc>
                <a:spcPct val="90000"/>
              </a:lnSpc>
            </a:pPr>
            <a:r>
              <a:rPr lang="en-US" dirty="0"/>
              <a:t>Identify the risks</a:t>
            </a:r>
          </a:p>
          <a:p>
            <a:pPr lvl="2">
              <a:lnSpc>
                <a:spcPct val="90000"/>
              </a:lnSpc>
            </a:pPr>
            <a:r>
              <a:rPr lang="en-US" dirty="0"/>
              <a:t>Risk identification</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134283"/>
            <a:ext cx="4038600" cy="3457797"/>
          </a:xfrm>
        </p:spPr>
      </p:pic>
      <p:sp>
        <p:nvSpPr>
          <p:cNvPr id="2" name="Slide Number Placeholder 1"/>
          <p:cNvSpPr>
            <a:spLocks noGrp="1"/>
          </p:cNvSpPr>
          <p:nvPr>
            <p:ph type="sldNum" sz="quarter" idx="12"/>
          </p:nvPr>
        </p:nvSpPr>
        <p:spPr/>
        <p:txBody>
          <a:bodyPr/>
          <a:lstStyle/>
          <a:p>
            <a:pPr>
              <a:defRPr/>
            </a:pPr>
            <a:fld id="{65DE9101-B2BA-4BA1-94C7-7144A01B5CA4}" type="slidenum">
              <a:rPr lang="en-US" smtClean="0"/>
              <a:pPr>
                <a:defRPr/>
              </a:pPr>
              <a:t>33</a:t>
            </a:fld>
            <a:endParaRPr lang="en-US"/>
          </a:p>
        </p:txBody>
      </p:sp>
    </p:spTree>
    <p:extLst>
      <p:ext uri="{BB962C8B-B14F-4D97-AF65-F5344CB8AC3E}">
        <p14:creationId xmlns:p14="http://schemas.microsoft.com/office/powerpoint/2010/main" val="195803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Risk Management</a:t>
            </a:r>
          </a:p>
        </p:txBody>
      </p:sp>
      <p:sp>
        <p:nvSpPr>
          <p:cNvPr id="37891" name="Rectangle 3"/>
          <p:cNvSpPr>
            <a:spLocks noGrp="1" noChangeArrowheads="1"/>
          </p:cNvSpPr>
          <p:nvPr>
            <p:ph idx="1"/>
          </p:nvPr>
        </p:nvSpPr>
        <p:spPr/>
        <p:txBody>
          <a:bodyPr/>
          <a:lstStyle/>
          <a:p>
            <a:pPr>
              <a:lnSpc>
                <a:spcPct val="90000"/>
              </a:lnSpc>
            </a:pPr>
            <a:r>
              <a:rPr lang="en-US" dirty="0"/>
              <a:t>Steps in Risk Management (continued)</a:t>
            </a:r>
          </a:p>
          <a:p>
            <a:pPr lvl="1">
              <a:lnSpc>
                <a:spcPct val="90000"/>
              </a:lnSpc>
            </a:pPr>
            <a:r>
              <a:rPr lang="en-US" dirty="0"/>
              <a:t>Analyze the risks</a:t>
            </a:r>
          </a:p>
          <a:p>
            <a:pPr lvl="2">
              <a:lnSpc>
                <a:spcPct val="90000"/>
              </a:lnSpc>
            </a:pPr>
            <a:r>
              <a:rPr lang="en-US" dirty="0"/>
              <a:t>Qualitative risk analysis</a:t>
            </a:r>
          </a:p>
          <a:p>
            <a:pPr lvl="2">
              <a:lnSpc>
                <a:spcPct val="90000"/>
              </a:lnSpc>
            </a:pPr>
            <a:r>
              <a:rPr lang="en-US" dirty="0"/>
              <a:t>Quantitative risk analysis</a:t>
            </a:r>
          </a:p>
          <a:p>
            <a:pPr lvl="1">
              <a:lnSpc>
                <a:spcPct val="90000"/>
              </a:lnSpc>
            </a:pPr>
            <a:r>
              <a:rPr lang="en-US" dirty="0"/>
              <a:t>Create a risk response plan</a:t>
            </a:r>
          </a:p>
          <a:p>
            <a:pPr lvl="1">
              <a:lnSpc>
                <a:spcPct val="90000"/>
              </a:lnSpc>
            </a:pPr>
            <a:r>
              <a:rPr lang="en-US" dirty="0"/>
              <a:t>Monitor risks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34</a:t>
            </a:fld>
            <a:endParaRPr lang="en-US"/>
          </a:p>
        </p:txBody>
      </p:sp>
    </p:spTree>
    <p:extLst>
      <p:ext uri="{BB962C8B-B14F-4D97-AF65-F5344CB8AC3E}">
        <p14:creationId xmlns:p14="http://schemas.microsoft.com/office/powerpoint/2010/main" val="997067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Risk Management</a:t>
            </a:r>
          </a:p>
        </p:txBody>
      </p:sp>
      <p:sp>
        <p:nvSpPr>
          <p:cNvPr id="38915" name="Rectangle 3"/>
          <p:cNvSpPr>
            <a:spLocks noGrp="1" noChangeArrowheads="1"/>
          </p:cNvSpPr>
          <p:nvPr>
            <p:ph idx="1"/>
          </p:nvPr>
        </p:nvSpPr>
        <p:spPr/>
        <p:txBody>
          <a:bodyPr/>
          <a:lstStyle/>
          <a:p>
            <a:pPr>
              <a:lnSpc>
                <a:spcPct val="90000"/>
              </a:lnSpc>
            </a:pPr>
            <a:r>
              <a:rPr lang="en-US"/>
              <a:t>Risk Management Software</a:t>
            </a:r>
          </a:p>
          <a:p>
            <a:pPr lvl="1">
              <a:lnSpc>
                <a:spcPct val="90000"/>
              </a:lnSpc>
            </a:pPr>
            <a:r>
              <a:rPr lang="en-US"/>
              <a:t>Most project management software includes powerful features</a:t>
            </a:r>
          </a:p>
          <a:p>
            <a:pPr lvl="1">
              <a:lnSpc>
                <a:spcPct val="90000"/>
              </a:lnSpc>
            </a:pPr>
            <a:r>
              <a:rPr lang="en-US"/>
              <a:t>The IT team can make a recommendation regarding the risks</a:t>
            </a:r>
          </a:p>
          <a:p>
            <a:pPr lvl="1">
              <a:lnSpc>
                <a:spcPct val="90000"/>
              </a:lnSpc>
            </a:pPr>
            <a:r>
              <a:rPr lang="en-US"/>
              <a:t>Depending on the nature and magnitude of the risk, the final decision might be made by management</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35</a:t>
            </a:fld>
            <a:endParaRPr lang="en-US"/>
          </a:p>
        </p:txBody>
      </p:sp>
    </p:spTree>
    <p:extLst>
      <p:ext uri="{BB962C8B-B14F-4D97-AF65-F5344CB8AC3E}">
        <p14:creationId xmlns:p14="http://schemas.microsoft.com/office/powerpoint/2010/main" val="430079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Managing for Success</a:t>
            </a:r>
          </a:p>
        </p:txBody>
      </p:sp>
      <p:sp>
        <p:nvSpPr>
          <p:cNvPr id="39939" name="Rectangle 3"/>
          <p:cNvSpPr>
            <a:spLocks noGrp="1" noChangeArrowheads="1"/>
          </p:cNvSpPr>
          <p:nvPr>
            <p:ph idx="1"/>
          </p:nvPr>
        </p:nvSpPr>
        <p:spPr/>
        <p:txBody>
          <a:bodyPr/>
          <a:lstStyle/>
          <a:p>
            <a:r>
              <a:rPr lang="en-US" dirty="0"/>
              <a:t>Business Issues</a:t>
            </a:r>
          </a:p>
          <a:p>
            <a:pPr lvl="1"/>
            <a:r>
              <a:rPr lang="en-US" dirty="0"/>
              <a:t>The major objective of every system is to provide a solution to a business problem or opportunity</a:t>
            </a:r>
          </a:p>
          <a:p>
            <a:pPr lvl="1"/>
            <a:r>
              <a:rPr lang="en-US" dirty="0"/>
              <a:t>A system that falls short of business needs also produces problems for users and reduces employee morale and productivity</a:t>
            </a:r>
          </a:p>
          <a:p>
            <a:pPr lvl="1"/>
            <a:r>
              <a:rPr lang="en-US" dirty="0"/>
              <a:t>Project creep</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36</a:t>
            </a:fld>
            <a:endParaRPr lang="en-US"/>
          </a:p>
        </p:txBody>
      </p:sp>
    </p:spTree>
    <p:extLst>
      <p:ext uri="{BB962C8B-B14F-4D97-AF65-F5344CB8AC3E}">
        <p14:creationId xmlns:p14="http://schemas.microsoft.com/office/powerpoint/2010/main" val="2183251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Managing for Success</a:t>
            </a:r>
          </a:p>
        </p:txBody>
      </p:sp>
      <p:sp>
        <p:nvSpPr>
          <p:cNvPr id="40963" name="Rectangle 3"/>
          <p:cNvSpPr>
            <a:spLocks noGrp="1" noChangeArrowheads="1"/>
          </p:cNvSpPr>
          <p:nvPr>
            <p:ph idx="1"/>
          </p:nvPr>
        </p:nvSpPr>
        <p:spPr/>
        <p:txBody>
          <a:bodyPr/>
          <a:lstStyle/>
          <a:p>
            <a:r>
              <a:rPr lang="en-US"/>
              <a:t>Budget Issues</a:t>
            </a:r>
          </a:p>
          <a:p>
            <a:pPr lvl="1"/>
            <a:r>
              <a:rPr lang="en-US"/>
              <a:t>Cost overruns typically result from one or more of the following:</a:t>
            </a:r>
          </a:p>
          <a:p>
            <a:pPr lvl="2"/>
            <a:r>
              <a:rPr lang="en-US"/>
              <a:t>Unrealistic estimates</a:t>
            </a:r>
          </a:p>
          <a:p>
            <a:pPr lvl="2"/>
            <a:r>
              <a:rPr lang="en-US"/>
              <a:t>Failure to develop an accurate forecast that considers all costs over the life of the project</a:t>
            </a:r>
          </a:p>
          <a:p>
            <a:pPr lvl="2"/>
            <a:r>
              <a:rPr lang="en-US"/>
              <a:t>Poor monitoring of progress and slow response to early warning signs of problems</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37</a:t>
            </a:fld>
            <a:endParaRPr lang="en-US"/>
          </a:p>
        </p:txBody>
      </p:sp>
    </p:spTree>
    <p:extLst>
      <p:ext uri="{BB962C8B-B14F-4D97-AF65-F5344CB8AC3E}">
        <p14:creationId xmlns:p14="http://schemas.microsoft.com/office/powerpoint/2010/main" val="296101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Managing for Success</a:t>
            </a:r>
          </a:p>
        </p:txBody>
      </p:sp>
      <p:sp>
        <p:nvSpPr>
          <p:cNvPr id="41987" name="Rectangle 3"/>
          <p:cNvSpPr>
            <a:spLocks noGrp="1" noChangeArrowheads="1"/>
          </p:cNvSpPr>
          <p:nvPr>
            <p:ph idx="1"/>
          </p:nvPr>
        </p:nvSpPr>
        <p:spPr/>
        <p:txBody>
          <a:bodyPr/>
          <a:lstStyle/>
          <a:p>
            <a:r>
              <a:rPr lang="en-US"/>
              <a:t>Budget Issues</a:t>
            </a:r>
          </a:p>
          <a:p>
            <a:pPr lvl="1"/>
            <a:r>
              <a:rPr lang="en-US"/>
              <a:t>Cost overruns typically result from one or more of the following:</a:t>
            </a:r>
          </a:p>
          <a:p>
            <a:pPr lvl="2"/>
            <a:r>
              <a:rPr lang="en-US"/>
              <a:t>Schedule delays due to factors that were not foreseen</a:t>
            </a:r>
          </a:p>
          <a:p>
            <a:pPr lvl="2"/>
            <a:r>
              <a:rPr lang="en-US"/>
              <a:t>Human resource issues, including turnover, inadequate training, and motivation</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38</a:t>
            </a:fld>
            <a:endParaRPr lang="en-US"/>
          </a:p>
        </p:txBody>
      </p:sp>
    </p:spTree>
    <p:extLst>
      <p:ext uri="{BB962C8B-B14F-4D97-AF65-F5344CB8AC3E}">
        <p14:creationId xmlns:p14="http://schemas.microsoft.com/office/powerpoint/2010/main" val="327406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Managing for Success</a:t>
            </a:r>
          </a:p>
        </p:txBody>
      </p:sp>
      <p:sp>
        <p:nvSpPr>
          <p:cNvPr id="43011" name="Rectangle 3"/>
          <p:cNvSpPr>
            <a:spLocks noGrp="1" noChangeArrowheads="1"/>
          </p:cNvSpPr>
          <p:nvPr>
            <p:ph idx="1"/>
          </p:nvPr>
        </p:nvSpPr>
        <p:spPr/>
        <p:txBody>
          <a:bodyPr/>
          <a:lstStyle/>
          <a:p>
            <a:r>
              <a:rPr lang="en-US" dirty="0"/>
              <a:t>Schedule Issues</a:t>
            </a:r>
          </a:p>
          <a:p>
            <a:pPr lvl="1"/>
            <a:r>
              <a:rPr lang="en-US" dirty="0"/>
              <a:t>Problems with timetables and project milestones can indicate a failure to recognize task dependencies, confusion between effort and progress, poor monitoring and control methods, personality conflicts among team members, or turnover of project personnel</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39</a:t>
            </a:fld>
            <a:endParaRPr lang="en-US"/>
          </a:p>
        </p:txBody>
      </p:sp>
    </p:spTree>
    <p:extLst>
      <p:ext uri="{BB962C8B-B14F-4D97-AF65-F5344CB8AC3E}">
        <p14:creationId xmlns:p14="http://schemas.microsoft.com/office/powerpoint/2010/main" val="21926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t>Chapter Objectives</a:t>
            </a:r>
          </a:p>
        </p:txBody>
      </p:sp>
      <p:sp>
        <p:nvSpPr>
          <p:cNvPr id="19458" name="Text Placeholder 2"/>
          <p:cNvSpPr>
            <a:spLocks noGrp="1"/>
          </p:cNvSpPr>
          <p:nvPr>
            <p:ph idx="1"/>
          </p:nvPr>
        </p:nvSpPr>
        <p:spPr/>
        <p:txBody>
          <a:bodyPr/>
          <a:lstStyle/>
          <a:p>
            <a:pPr eaLnBrk="1" hangingPunct="1"/>
            <a:r>
              <a:rPr lang="en-US" dirty="0"/>
              <a:t>Discuss the importance of project risk management</a:t>
            </a:r>
          </a:p>
          <a:p>
            <a:pPr eaLnBrk="1" hangingPunct="1"/>
            <a:r>
              <a:rPr lang="en-US" dirty="0"/>
              <a:t>Understand why projects sometimes fail</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4</a:t>
            </a:fld>
            <a:endParaRPr lang="en-US"/>
          </a:p>
        </p:txBody>
      </p:sp>
    </p:spTree>
    <p:extLst>
      <p:ext uri="{BB962C8B-B14F-4D97-AF65-F5344CB8AC3E}">
        <p14:creationId xmlns:p14="http://schemas.microsoft.com/office/powerpoint/2010/main" val="3767634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The Bottom Line</a:t>
            </a:r>
          </a:p>
        </p:txBody>
      </p:sp>
      <p:sp>
        <p:nvSpPr>
          <p:cNvPr id="44035" name="Rectangle 3"/>
          <p:cNvSpPr>
            <a:spLocks noGrp="1" noChangeArrowheads="1"/>
          </p:cNvSpPr>
          <p:nvPr>
            <p:ph sz="half" idx="1"/>
          </p:nvPr>
        </p:nvSpPr>
        <p:spPr/>
        <p:txBody>
          <a:bodyPr/>
          <a:lstStyle/>
          <a:p>
            <a:r>
              <a:rPr lang="en-US" dirty="0"/>
              <a:t>When problems occur, the project manager’s ability to handle the situation becomes the critical factor</a:t>
            </a:r>
          </a:p>
        </p:txBody>
      </p:sp>
      <p:pic>
        <p:nvPicPr>
          <p:cNvPr id="3" name="Content Placeholder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19600" y="2286000"/>
            <a:ext cx="4495800" cy="3256731"/>
          </a:xfrm>
        </p:spPr>
      </p:pic>
      <p:sp>
        <p:nvSpPr>
          <p:cNvPr id="2" name="Slide Number Placeholder 1"/>
          <p:cNvSpPr>
            <a:spLocks noGrp="1"/>
          </p:cNvSpPr>
          <p:nvPr>
            <p:ph type="sldNum" sz="quarter" idx="12"/>
          </p:nvPr>
        </p:nvSpPr>
        <p:spPr/>
        <p:txBody>
          <a:bodyPr/>
          <a:lstStyle/>
          <a:p>
            <a:pPr>
              <a:defRPr/>
            </a:pPr>
            <a:fld id="{65DE9101-B2BA-4BA1-94C7-7144A01B5CA4}" type="slidenum">
              <a:rPr lang="en-US" smtClean="0"/>
              <a:pPr>
                <a:defRPr/>
              </a:pPr>
              <a:t>40</a:t>
            </a:fld>
            <a:endParaRPr lang="en-US"/>
          </a:p>
        </p:txBody>
      </p:sp>
    </p:spTree>
    <p:extLst>
      <p:ext uri="{BB962C8B-B14F-4D97-AF65-F5344CB8AC3E}">
        <p14:creationId xmlns:p14="http://schemas.microsoft.com/office/powerpoint/2010/main" val="1653358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The Bottom Line</a:t>
            </a:r>
          </a:p>
        </p:txBody>
      </p:sp>
      <p:sp>
        <p:nvSpPr>
          <p:cNvPr id="45059" name="Rectangle 3"/>
          <p:cNvSpPr>
            <a:spLocks noGrp="1" noChangeArrowheads="1"/>
          </p:cNvSpPr>
          <p:nvPr>
            <p:ph idx="1"/>
          </p:nvPr>
        </p:nvSpPr>
        <p:spPr/>
        <p:txBody>
          <a:bodyPr/>
          <a:lstStyle/>
          <a:p>
            <a:r>
              <a:rPr lang="en-US" dirty="0"/>
              <a:t>Sometimes, when a project experiences delays or cost overruns, the system still can be delivered on time and within budget if several less critical requirements are trimmed</a:t>
            </a:r>
          </a:p>
          <a:p>
            <a:pPr>
              <a:lnSpc>
                <a:spcPct val="90000"/>
              </a:lnSpc>
            </a:pPr>
            <a:r>
              <a:rPr lang="en-US" dirty="0"/>
              <a:t>Brooks’ Law</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41</a:t>
            </a:fld>
            <a:endParaRPr lang="en-US"/>
          </a:p>
        </p:txBody>
      </p:sp>
    </p:spTree>
    <p:extLst>
      <p:ext uri="{BB962C8B-B14F-4D97-AF65-F5344CB8AC3E}">
        <p14:creationId xmlns:p14="http://schemas.microsoft.com/office/powerpoint/2010/main" val="3328506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title"/>
          </p:nvPr>
        </p:nvSpPr>
        <p:spPr/>
        <p:txBody>
          <a:bodyPr/>
          <a:lstStyle/>
          <a:p>
            <a:r>
              <a:rPr kumimoji="0" lang="en-US"/>
              <a:t>Chapter Summary</a:t>
            </a:r>
          </a:p>
        </p:txBody>
      </p:sp>
      <p:sp>
        <p:nvSpPr>
          <p:cNvPr id="46083" name="Rectangle 7"/>
          <p:cNvSpPr>
            <a:spLocks noGrp="1" noChangeArrowheads="1"/>
          </p:cNvSpPr>
          <p:nvPr>
            <p:ph idx="1"/>
          </p:nvPr>
        </p:nvSpPr>
        <p:spPr/>
        <p:txBody>
          <a:bodyPr/>
          <a:lstStyle/>
          <a:p>
            <a:r>
              <a:rPr lang="en-US" sz="2800" dirty="0"/>
              <a:t>Project management is the process of planning, scheduling, monitoring and controlling, and reporting upon the development of an information system</a:t>
            </a:r>
          </a:p>
          <a:p>
            <a:r>
              <a:rPr lang="en-US" sz="2800" dirty="0"/>
              <a:t>Project managers are responsible for project planning, scheduling, monitoring, and reporting</a:t>
            </a:r>
          </a:p>
          <a:p>
            <a:r>
              <a:rPr lang="en-US" sz="2800" dirty="0"/>
              <a:t>Planning, scheduling, monitoring and reporting all take place within a larger project development framework</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42</a:t>
            </a:fld>
            <a:endParaRPr lang="en-US"/>
          </a:p>
        </p:txBody>
      </p:sp>
    </p:spTree>
    <p:extLst>
      <p:ext uri="{BB962C8B-B14F-4D97-AF65-F5344CB8AC3E}">
        <p14:creationId xmlns:p14="http://schemas.microsoft.com/office/powerpoint/2010/main" val="2104747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0"/>
          <p:cNvSpPr>
            <a:spLocks noGrp="1" noChangeArrowheads="1"/>
          </p:cNvSpPr>
          <p:nvPr>
            <p:ph type="title"/>
          </p:nvPr>
        </p:nvSpPr>
        <p:spPr/>
        <p:txBody>
          <a:bodyPr/>
          <a:lstStyle/>
          <a:p>
            <a:r>
              <a:rPr kumimoji="0" lang="en-US"/>
              <a:t>Chapter Summary</a:t>
            </a:r>
          </a:p>
        </p:txBody>
      </p:sp>
      <p:sp>
        <p:nvSpPr>
          <p:cNvPr id="47107" name="Rectangle 1031"/>
          <p:cNvSpPr>
            <a:spLocks noGrp="1" noChangeArrowheads="1"/>
          </p:cNvSpPr>
          <p:nvPr>
            <p:ph idx="1"/>
          </p:nvPr>
        </p:nvSpPr>
        <p:spPr/>
        <p:txBody>
          <a:bodyPr/>
          <a:lstStyle/>
          <a:p>
            <a:r>
              <a:rPr lang="en-US" sz="2800" dirty="0"/>
              <a:t>In project scheduling, the project manager develops a specific time for each task, based on available resources and whether or not the task is dependent on other predecessor tasks</a:t>
            </a:r>
          </a:p>
          <a:p>
            <a:r>
              <a:rPr lang="en-US" sz="2800" dirty="0"/>
              <a:t>Every successful information system must support business requirements, stay within budget, and be available on time</a:t>
            </a:r>
          </a:p>
          <a:p>
            <a:r>
              <a:rPr lang="en-US" sz="2800" dirty="0"/>
              <a:t>Sound project management involves the same skills as any other management</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43</a:t>
            </a:fld>
            <a:endParaRPr lang="en-US"/>
          </a:p>
        </p:txBody>
      </p:sp>
    </p:spTree>
    <p:extLst>
      <p:ext uri="{BB962C8B-B14F-4D97-AF65-F5344CB8AC3E}">
        <p14:creationId xmlns:p14="http://schemas.microsoft.com/office/powerpoint/2010/main" val="31036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pPr eaLnBrk="1" hangingPunct="1"/>
            <a:r>
              <a:rPr lang="en-US"/>
              <a:t>Chapter Summary</a:t>
            </a:r>
          </a:p>
        </p:txBody>
      </p:sp>
      <p:sp>
        <p:nvSpPr>
          <p:cNvPr id="101378" name="Text Placeholder 2"/>
          <p:cNvSpPr>
            <a:spLocks noGrp="1"/>
          </p:cNvSpPr>
          <p:nvPr>
            <p:ph idx="1"/>
          </p:nvPr>
        </p:nvSpPr>
        <p:spPr/>
        <p:txBody>
          <a:bodyPr/>
          <a:lstStyle/>
          <a:p>
            <a:pPr eaLnBrk="1" hangingPunct="1"/>
            <a:r>
              <a:rPr lang="en-US"/>
              <a:t>Chapter 3 complete</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t>Introduction</a:t>
            </a:r>
          </a:p>
        </p:txBody>
      </p:sp>
      <p:sp>
        <p:nvSpPr>
          <p:cNvPr id="21506" name="Text Placeholder 2"/>
          <p:cNvSpPr>
            <a:spLocks noGrp="1"/>
          </p:cNvSpPr>
          <p:nvPr>
            <p:ph idx="1"/>
          </p:nvPr>
        </p:nvSpPr>
        <p:spPr/>
        <p:txBody>
          <a:bodyPr/>
          <a:lstStyle/>
          <a:p>
            <a:pPr eaLnBrk="1" hangingPunct="1"/>
            <a:r>
              <a:rPr lang="en-US"/>
              <a:t>You will learn about project planning, estimating, scheduling, monitoring, reporting, and the use of project management software</a:t>
            </a:r>
          </a:p>
          <a:p>
            <a:pPr eaLnBrk="1" hangingPunct="1"/>
            <a:r>
              <a:rPr lang="en-US"/>
              <a:t>You also will learn how to control and manage project changes as they occur</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dirty="0"/>
              <a:t>Overview of Project Management</a:t>
            </a:r>
          </a:p>
        </p:txBody>
      </p:sp>
      <p:sp>
        <p:nvSpPr>
          <p:cNvPr id="23554" name="Text Placeholder 2"/>
          <p:cNvSpPr>
            <a:spLocks noGrp="1"/>
          </p:cNvSpPr>
          <p:nvPr>
            <p:ph idx="1"/>
          </p:nvPr>
        </p:nvSpPr>
        <p:spPr/>
        <p:txBody>
          <a:bodyPr/>
          <a:lstStyle/>
          <a:p>
            <a:pPr eaLnBrk="1" hangingPunct="1"/>
            <a:r>
              <a:rPr lang="en-US"/>
              <a:t>Project Management</a:t>
            </a:r>
          </a:p>
          <a:p>
            <a:pPr eaLnBrk="1" hangingPunct="1"/>
            <a:r>
              <a:rPr lang="en-US"/>
              <a:t>A successful project must be completed on time, within budget, and deliver a quality product that satisfies users and meets requirements</a:t>
            </a:r>
          </a:p>
          <a:p>
            <a:pPr eaLnBrk="1" hangingPunct="1"/>
            <a:r>
              <a:rPr lang="en-US"/>
              <a:t>Project manager or project leader</a:t>
            </a:r>
          </a:p>
          <a:p>
            <a:pPr eaLnBrk="1" hangingPunct="1"/>
            <a:r>
              <a:rPr lang="en-US"/>
              <a:t>Project coordinator</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a:t>Overview of Project Management</a:t>
            </a:r>
          </a:p>
        </p:txBody>
      </p:sp>
      <p:sp>
        <p:nvSpPr>
          <p:cNvPr id="25602" name="Text Placeholder 2"/>
          <p:cNvSpPr>
            <a:spLocks noGrp="1"/>
          </p:cNvSpPr>
          <p:nvPr>
            <p:ph idx="1"/>
          </p:nvPr>
        </p:nvSpPr>
        <p:spPr/>
        <p:txBody>
          <a:bodyPr/>
          <a:lstStyle/>
          <a:p>
            <a:pPr eaLnBrk="1" hangingPunct="1"/>
            <a:r>
              <a:rPr lang="en-US" dirty="0"/>
              <a:t>What Does a Project Manager Do?</a:t>
            </a:r>
          </a:p>
          <a:p>
            <a:pPr lvl="1" eaLnBrk="1" hangingPunct="1"/>
            <a:r>
              <a:rPr lang="en-US" dirty="0"/>
              <a:t>Project manager, project leader</a:t>
            </a:r>
          </a:p>
          <a:p>
            <a:pPr lvl="1" eaLnBrk="1" hangingPunct="1"/>
            <a:r>
              <a:rPr lang="en-US" dirty="0"/>
              <a:t>Project planning</a:t>
            </a:r>
          </a:p>
          <a:p>
            <a:pPr lvl="1" eaLnBrk="1" hangingPunct="1"/>
            <a:r>
              <a:rPr lang="en-US" dirty="0"/>
              <a:t>Project scheduling</a:t>
            </a:r>
          </a:p>
          <a:p>
            <a:pPr lvl="1" eaLnBrk="1" hangingPunct="1"/>
            <a:r>
              <a:rPr lang="en-US" dirty="0"/>
              <a:t>Project monitoring and controlling</a:t>
            </a:r>
          </a:p>
          <a:p>
            <a:pPr lvl="1" eaLnBrk="1" hangingPunct="1"/>
            <a:r>
              <a:rPr lang="en-US" dirty="0"/>
              <a:t>Project reporting</a:t>
            </a:r>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a:t>Overview of Project Management</a:t>
            </a:r>
          </a:p>
        </p:txBody>
      </p:sp>
      <p:sp>
        <p:nvSpPr>
          <p:cNvPr id="25602" name="Text Placeholder 2"/>
          <p:cNvSpPr>
            <a:spLocks noGrp="1"/>
          </p:cNvSpPr>
          <p:nvPr>
            <p:ph idx="1"/>
          </p:nvPr>
        </p:nvSpPr>
        <p:spPr/>
        <p:txBody>
          <a:bodyPr/>
          <a:lstStyle/>
          <a:p>
            <a:pPr eaLnBrk="1" hangingPunct="1"/>
            <a:r>
              <a:rPr lang="en-US" dirty="0"/>
              <a:t>Project Activities and Planning Steps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362200"/>
            <a:ext cx="5791200" cy="4139803"/>
          </a:xfrm>
          <a:prstGeom prst="rect">
            <a:avLst/>
          </a:prstGeom>
        </p:spPr>
      </p:pic>
      <p:sp>
        <p:nvSpPr>
          <p:cNvPr id="3" name="Slide Number Placeholder 2"/>
          <p:cNvSpPr>
            <a:spLocks noGrp="1"/>
          </p:cNvSpPr>
          <p:nvPr>
            <p:ph type="sldNum" sz="quarter" idx="12"/>
          </p:nvPr>
        </p:nvSpPr>
        <p:spPr/>
        <p:txBody>
          <a:bodyPr/>
          <a:lstStyle/>
          <a:p>
            <a:pPr>
              <a:defRPr/>
            </a:pPr>
            <a:fld id="{2F82D17D-6FE2-4D05-ABBC-734AD1594989}" type="slidenum">
              <a:rPr lang="en-US" smtClean="0"/>
              <a:pPr>
                <a:defRPr/>
              </a:pPr>
              <a:t>8</a:t>
            </a:fld>
            <a:endParaRPr lang="en-US"/>
          </a:p>
        </p:txBody>
      </p:sp>
    </p:spTree>
    <p:extLst>
      <p:ext uri="{BB962C8B-B14F-4D97-AF65-F5344CB8AC3E}">
        <p14:creationId xmlns:p14="http://schemas.microsoft.com/office/powerpoint/2010/main" val="85648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Step 1: Create a Work Breakdown Structure</a:t>
            </a:r>
          </a:p>
        </p:txBody>
      </p:sp>
      <p:sp>
        <p:nvSpPr>
          <p:cNvPr id="12291" name="Rectangle 3"/>
          <p:cNvSpPr>
            <a:spLocks noGrp="1" noChangeArrowheads="1"/>
          </p:cNvSpPr>
          <p:nvPr>
            <p:ph idx="1"/>
          </p:nvPr>
        </p:nvSpPr>
        <p:spPr/>
        <p:txBody>
          <a:bodyPr/>
          <a:lstStyle/>
          <a:p>
            <a:r>
              <a:rPr lang="en-US" dirty="0"/>
              <a:t>Work breakdown structure (WBS)</a:t>
            </a:r>
          </a:p>
          <a:p>
            <a:r>
              <a:rPr lang="en-US" dirty="0"/>
              <a:t>What is a Gantt Chart?</a:t>
            </a:r>
          </a:p>
          <a:p>
            <a:pPr lvl="1"/>
            <a:r>
              <a:rPr lang="en-US" dirty="0"/>
              <a:t>Task group</a:t>
            </a:r>
          </a:p>
          <a:p>
            <a:pPr lvl="1"/>
            <a:r>
              <a:rPr lang="en-US" dirty="0"/>
              <a:t>Can present an overview of the project’s status, but does not provide detailed information that is necessary when managing a complex project</a:t>
            </a:r>
          </a:p>
          <a:p>
            <a:pPr>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pPr>
              <a:defRPr/>
            </a:pPr>
            <a:fld id="{2F82D17D-6FE2-4D05-ABBC-734AD1594989}" type="slidenum">
              <a:rPr lang="en-US" smtClean="0"/>
              <a:pPr>
                <a:defRPr/>
              </a:pPr>
              <a:t>9</a:t>
            </a:fld>
            <a:endParaRPr lang="en-US"/>
          </a:p>
        </p:txBody>
      </p:sp>
    </p:spTree>
    <p:extLst>
      <p:ext uri="{BB962C8B-B14F-4D97-AF65-F5344CB8AC3E}">
        <p14:creationId xmlns:p14="http://schemas.microsoft.com/office/powerpoint/2010/main" val="216748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1739</Words>
  <Application>Microsoft Macintosh PowerPoint</Application>
  <PresentationFormat>On-screen Show (4:3)</PresentationFormat>
  <Paragraphs>300</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Theme</vt:lpstr>
      <vt:lpstr>Systems Analysis and Design  9th Edition</vt:lpstr>
      <vt:lpstr>Chapter Objectives </vt:lpstr>
      <vt:lpstr>Chapter Objectives</vt:lpstr>
      <vt:lpstr>Chapter Objectives</vt:lpstr>
      <vt:lpstr>Introduction</vt:lpstr>
      <vt:lpstr>Overview of Project Management</vt:lpstr>
      <vt:lpstr>Overview of Project Management</vt:lpstr>
      <vt:lpstr>Overview of Project Management</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1: Create a Work Breakdown Structure</vt:lpstr>
      <vt:lpstr>Step 2: Identify Task Patterns</vt:lpstr>
      <vt:lpstr>Step 2: Identify Task Patterns</vt:lpstr>
      <vt:lpstr>Step 2: Identify Task Patterns</vt:lpstr>
      <vt:lpstr>Step 2: Identify Task Patterns</vt:lpstr>
      <vt:lpstr>Step 2: Identify Task Patterns</vt:lpstr>
      <vt:lpstr>Step 3: Calculate the Critical Path</vt:lpstr>
      <vt:lpstr>Step 3: Calculate the Critical Path</vt:lpstr>
      <vt:lpstr>Project Monitoring and Control</vt:lpstr>
      <vt:lpstr>Project Monitoring and Control</vt:lpstr>
      <vt:lpstr>Reporting</vt:lpstr>
      <vt:lpstr>Reporting</vt:lpstr>
      <vt:lpstr>Project Management Examples</vt:lpstr>
      <vt:lpstr>Project Management Examples</vt:lpstr>
      <vt:lpstr>Project Management Examples</vt:lpstr>
      <vt:lpstr>Risk Management</vt:lpstr>
      <vt:lpstr>Risk Management</vt:lpstr>
      <vt:lpstr>Risk Management</vt:lpstr>
      <vt:lpstr>Managing for Success</vt:lpstr>
      <vt:lpstr>Managing for Success</vt:lpstr>
      <vt:lpstr>Managing for Success</vt:lpstr>
      <vt:lpstr>Managing for Success</vt:lpstr>
      <vt:lpstr>The Bottom Line</vt:lpstr>
      <vt:lpstr>The Bottom Line</vt:lpstr>
      <vt:lpstr>Chapter Summary</vt:lpstr>
      <vt:lpstr>Chapter Summary</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Khayyam Masiyev</cp:lastModifiedBy>
  <cp:revision>35</cp:revision>
  <dcterms:created xsi:type="dcterms:W3CDTF">2009-02-03T18:32:10Z</dcterms:created>
  <dcterms:modified xsi:type="dcterms:W3CDTF">2020-10-21T09:42:22Z</dcterms:modified>
</cp:coreProperties>
</file>