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343" r:id="rId2"/>
    <p:sldId id="337" r:id="rId3"/>
    <p:sldId id="277" r:id="rId4"/>
    <p:sldId id="271" r:id="rId5"/>
    <p:sldId id="275" r:id="rId6"/>
    <p:sldId id="311" r:id="rId7"/>
    <p:sldId id="280" r:id="rId8"/>
    <p:sldId id="274" r:id="rId9"/>
    <p:sldId id="284" r:id="rId10"/>
    <p:sldId id="278" r:id="rId11"/>
    <p:sldId id="286" r:id="rId12"/>
    <p:sldId id="283" r:id="rId13"/>
    <p:sldId id="282" r:id="rId14"/>
    <p:sldId id="288" r:id="rId15"/>
    <p:sldId id="289" r:id="rId16"/>
    <p:sldId id="287" r:id="rId17"/>
    <p:sldId id="290" r:id="rId18"/>
    <p:sldId id="293" r:id="rId19"/>
    <p:sldId id="312" r:id="rId20"/>
    <p:sldId id="325" r:id="rId21"/>
    <p:sldId id="327" r:id="rId22"/>
    <p:sldId id="324" r:id="rId23"/>
    <p:sldId id="314" r:id="rId24"/>
    <p:sldId id="384" r:id="rId25"/>
    <p:sldId id="344" r:id="rId26"/>
    <p:sldId id="345" r:id="rId27"/>
    <p:sldId id="346" r:id="rId28"/>
    <p:sldId id="347" r:id="rId29"/>
    <p:sldId id="348" r:id="rId30"/>
    <p:sldId id="349" r:id="rId31"/>
    <p:sldId id="350" r:id="rId32"/>
    <p:sldId id="351" r:id="rId33"/>
    <p:sldId id="352" r:id="rId34"/>
    <p:sldId id="353" r:id="rId35"/>
    <p:sldId id="354" r:id="rId36"/>
    <p:sldId id="386" r:id="rId37"/>
    <p:sldId id="355" r:id="rId38"/>
    <p:sldId id="356" r:id="rId39"/>
    <p:sldId id="357" r:id="rId40"/>
    <p:sldId id="379" r:id="rId41"/>
    <p:sldId id="380" r:id="rId42"/>
    <p:sldId id="381" r:id="rId43"/>
    <p:sldId id="358" r:id="rId44"/>
    <p:sldId id="382" r:id="rId45"/>
    <p:sldId id="378" r:id="rId46"/>
    <p:sldId id="383" r:id="rId47"/>
    <p:sldId id="360" r:id="rId48"/>
    <p:sldId id="361" r:id="rId49"/>
    <p:sldId id="362" r:id="rId50"/>
    <p:sldId id="363" r:id="rId51"/>
    <p:sldId id="364" r:id="rId52"/>
    <p:sldId id="365" r:id="rId53"/>
    <p:sldId id="366" r:id="rId54"/>
    <p:sldId id="368" r:id="rId55"/>
    <p:sldId id="372" r:id="rId56"/>
    <p:sldId id="373" r:id="rId57"/>
    <p:sldId id="374" r:id="rId58"/>
    <p:sldId id="376" r:id="rId59"/>
    <p:sldId id="377" r:id="rId60"/>
    <p:sldId id="385"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FF6600"/>
    <a:srgbClr val="FF9933"/>
    <a:srgbClr val="CCCCFF"/>
    <a:srgbClr val="66CCFF"/>
    <a:srgbClr val="99CCFF"/>
    <a:srgbClr val="9999FF"/>
    <a:srgbClr val="66FF66"/>
    <a:srgbClr val="33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95" autoAdjust="0"/>
    <p:restoredTop sz="92245"/>
  </p:normalViewPr>
  <p:slideViewPr>
    <p:cSldViewPr>
      <p:cViewPr varScale="1">
        <p:scale>
          <a:sx n="118" d="100"/>
          <a:sy n="118" d="100"/>
        </p:scale>
        <p:origin x="120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F623A-AA17-4B0F-903A-A2BBE742E8F1}" type="doc">
      <dgm:prSet loTypeId="urn:microsoft.com/office/officeart/2005/8/layout/pyramid1" loCatId="pyramid" qsTypeId="urn:microsoft.com/office/officeart/2005/8/quickstyle/simple1" qsCatId="simple" csTypeId="urn:microsoft.com/office/officeart/2005/8/colors/accent1_2" csCatId="accent1" phldr="1"/>
      <dgm:spPr/>
    </dgm:pt>
    <dgm:pt modelId="{CF95A935-CA2B-4507-803B-804599C5F9C2}">
      <dgm:prSet phldrT="[Text]" custT="1"/>
      <dgm:spPr>
        <a:solidFill>
          <a:srgbClr val="FFC000"/>
        </a:solidFill>
      </dgm:spPr>
      <dgm:t>
        <a:bodyPr/>
        <a:lstStyle/>
        <a:p>
          <a:endParaRPr lang="en-US" sz="2000" b="0" dirty="0">
            <a:solidFill>
              <a:schemeClr val="accent4">
                <a:lumMod val="10000"/>
              </a:schemeClr>
            </a:solidFill>
            <a:latin typeface="Tekton" pitchFamily="2" charset="0"/>
          </a:endParaRPr>
        </a:p>
        <a:p>
          <a:br>
            <a:rPr lang="en-US" sz="2000" b="0" dirty="0">
              <a:solidFill>
                <a:schemeClr val="accent4">
                  <a:lumMod val="10000"/>
                </a:schemeClr>
              </a:solidFill>
              <a:latin typeface="Tekton" pitchFamily="2" charset="0"/>
            </a:rPr>
          </a:br>
          <a:r>
            <a:rPr lang="en-US" sz="2000" b="0" dirty="0">
              <a:solidFill>
                <a:schemeClr val="accent4">
                  <a:lumMod val="10000"/>
                </a:schemeClr>
              </a:solidFill>
              <a:latin typeface="Tekton" pitchFamily="2" charset="0"/>
            </a:rPr>
            <a:t>Portfolio</a:t>
          </a:r>
        </a:p>
      </dgm:t>
    </dgm:pt>
    <dgm:pt modelId="{E651FCEC-1871-4999-81FB-A2FC0E2E99A5}" type="parTrans" cxnId="{B7F68121-2266-45FB-8305-20DD5524091C}">
      <dgm:prSet/>
      <dgm:spPr/>
      <dgm:t>
        <a:bodyPr/>
        <a:lstStyle/>
        <a:p>
          <a:endParaRPr lang="en-US" sz="1050" b="0">
            <a:solidFill>
              <a:schemeClr val="accent4">
                <a:lumMod val="10000"/>
              </a:schemeClr>
            </a:solidFill>
            <a:latin typeface="Tekton" pitchFamily="2" charset="0"/>
          </a:endParaRPr>
        </a:p>
      </dgm:t>
    </dgm:pt>
    <dgm:pt modelId="{92E6CAFD-AAFE-4CDB-B5B7-A4C15566FBE7}" type="sibTrans" cxnId="{B7F68121-2266-45FB-8305-20DD5524091C}">
      <dgm:prSet/>
      <dgm:spPr/>
      <dgm:t>
        <a:bodyPr/>
        <a:lstStyle/>
        <a:p>
          <a:endParaRPr lang="en-US" sz="1050" b="0">
            <a:solidFill>
              <a:schemeClr val="accent4">
                <a:lumMod val="10000"/>
              </a:schemeClr>
            </a:solidFill>
            <a:latin typeface="Tekton" pitchFamily="2" charset="0"/>
          </a:endParaRPr>
        </a:p>
      </dgm:t>
    </dgm:pt>
    <dgm:pt modelId="{1131D9C3-878E-4C33-841B-4DA18C791F20}">
      <dgm:prSet phldrT="[Text]" custT="1"/>
      <dgm:spPr>
        <a:solidFill>
          <a:srgbClr val="FF9933"/>
        </a:solidFill>
      </dgm:spPr>
      <dgm:t>
        <a:bodyPr/>
        <a:lstStyle/>
        <a:p>
          <a:r>
            <a:rPr lang="en-US" sz="2000" b="0" dirty="0">
              <a:solidFill>
                <a:schemeClr val="accent4">
                  <a:lumMod val="10000"/>
                </a:schemeClr>
              </a:solidFill>
              <a:latin typeface="Tekton" pitchFamily="2" charset="0"/>
            </a:rPr>
            <a:t>Program</a:t>
          </a:r>
        </a:p>
      </dgm:t>
    </dgm:pt>
    <dgm:pt modelId="{7A568610-46CC-47CA-BC07-D4B372F8BFE8}" type="parTrans" cxnId="{9BDF35BA-1164-4271-A193-71CA0C30C6CB}">
      <dgm:prSet/>
      <dgm:spPr/>
      <dgm:t>
        <a:bodyPr/>
        <a:lstStyle/>
        <a:p>
          <a:endParaRPr lang="en-US" sz="1050" b="0">
            <a:solidFill>
              <a:schemeClr val="accent4">
                <a:lumMod val="10000"/>
              </a:schemeClr>
            </a:solidFill>
            <a:latin typeface="Tekton" pitchFamily="2" charset="0"/>
          </a:endParaRPr>
        </a:p>
      </dgm:t>
    </dgm:pt>
    <dgm:pt modelId="{F9CCC60C-6906-4A7A-8AA9-A01DE03FA705}" type="sibTrans" cxnId="{9BDF35BA-1164-4271-A193-71CA0C30C6CB}">
      <dgm:prSet/>
      <dgm:spPr/>
      <dgm:t>
        <a:bodyPr/>
        <a:lstStyle/>
        <a:p>
          <a:endParaRPr lang="en-US" sz="1050" b="0">
            <a:solidFill>
              <a:schemeClr val="accent4">
                <a:lumMod val="10000"/>
              </a:schemeClr>
            </a:solidFill>
            <a:latin typeface="Tekton" pitchFamily="2" charset="0"/>
          </a:endParaRPr>
        </a:p>
      </dgm:t>
    </dgm:pt>
    <dgm:pt modelId="{8B69B936-7547-4C16-B6AF-3790964800D1}">
      <dgm:prSet phldrT="[Text]" custT="1"/>
      <dgm:spPr>
        <a:solidFill>
          <a:srgbClr val="FF6600"/>
        </a:solidFill>
      </dgm:spPr>
      <dgm:t>
        <a:bodyPr/>
        <a:lstStyle/>
        <a:p>
          <a:r>
            <a:rPr lang="en-US" sz="2000" b="0" dirty="0">
              <a:solidFill>
                <a:schemeClr val="accent4">
                  <a:lumMod val="10000"/>
                </a:schemeClr>
              </a:solidFill>
              <a:latin typeface="Tekton" pitchFamily="2" charset="0"/>
            </a:rPr>
            <a:t>Projects &amp; Operation</a:t>
          </a:r>
        </a:p>
      </dgm:t>
    </dgm:pt>
    <dgm:pt modelId="{E7D4D9E4-332E-4D1A-8124-87DB818D0C42}" type="parTrans" cxnId="{E289596D-AB37-40EF-8BF6-F9D1B5F1C134}">
      <dgm:prSet/>
      <dgm:spPr/>
      <dgm:t>
        <a:bodyPr/>
        <a:lstStyle/>
        <a:p>
          <a:endParaRPr lang="en-US" sz="1050" b="0">
            <a:solidFill>
              <a:schemeClr val="accent4">
                <a:lumMod val="10000"/>
              </a:schemeClr>
            </a:solidFill>
            <a:latin typeface="Tekton" pitchFamily="2" charset="0"/>
          </a:endParaRPr>
        </a:p>
      </dgm:t>
    </dgm:pt>
    <dgm:pt modelId="{21F431E4-5591-4C09-8230-437EA8C3F485}" type="sibTrans" cxnId="{E289596D-AB37-40EF-8BF6-F9D1B5F1C134}">
      <dgm:prSet/>
      <dgm:spPr/>
      <dgm:t>
        <a:bodyPr/>
        <a:lstStyle/>
        <a:p>
          <a:endParaRPr lang="en-US" sz="1050" b="0">
            <a:solidFill>
              <a:schemeClr val="accent4">
                <a:lumMod val="10000"/>
              </a:schemeClr>
            </a:solidFill>
            <a:latin typeface="Tekton" pitchFamily="2" charset="0"/>
          </a:endParaRPr>
        </a:p>
      </dgm:t>
    </dgm:pt>
    <dgm:pt modelId="{06B47420-D156-49BA-A733-97B34B0626A3}" type="pres">
      <dgm:prSet presAssocID="{155F623A-AA17-4B0F-903A-A2BBE742E8F1}" presName="Name0" presStyleCnt="0">
        <dgm:presLayoutVars>
          <dgm:dir/>
          <dgm:animLvl val="lvl"/>
          <dgm:resizeHandles val="exact"/>
        </dgm:presLayoutVars>
      </dgm:prSet>
      <dgm:spPr/>
    </dgm:pt>
    <dgm:pt modelId="{88D537E0-2283-4548-AA08-B970FD0073AB}" type="pres">
      <dgm:prSet presAssocID="{CF95A935-CA2B-4507-803B-804599C5F9C2}" presName="Name8" presStyleCnt="0"/>
      <dgm:spPr/>
    </dgm:pt>
    <dgm:pt modelId="{8EAC651C-F290-4C54-935F-5820B79FE893}" type="pres">
      <dgm:prSet presAssocID="{CF95A935-CA2B-4507-803B-804599C5F9C2}" presName="level" presStyleLbl="node1" presStyleIdx="0" presStyleCnt="3">
        <dgm:presLayoutVars>
          <dgm:chMax val="1"/>
          <dgm:bulletEnabled val="1"/>
        </dgm:presLayoutVars>
      </dgm:prSet>
      <dgm:spPr/>
    </dgm:pt>
    <dgm:pt modelId="{D0D47E2E-9E99-48E1-A9BC-1BF3CB278FD8}" type="pres">
      <dgm:prSet presAssocID="{CF95A935-CA2B-4507-803B-804599C5F9C2}" presName="levelTx" presStyleLbl="revTx" presStyleIdx="0" presStyleCnt="0">
        <dgm:presLayoutVars>
          <dgm:chMax val="1"/>
          <dgm:bulletEnabled val="1"/>
        </dgm:presLayoutVars>
      </dgm:prSet>
      <dgm:spPr/>
    </dgm:pt>
    <dgm:pt modelId="{0BEF4F99-4B58-4B31-BF35-FCF2041E78E8}" type="pres">
      <dgm:prSet presAssocID="{1131D9C3-878E-4C33-841B-4DA18C791F20}" presName="Name8" presStyleCnt="0"/>
      <dgm:spPr/>
    </dgm:pt>
    <dgm:pt modelId="{2DA92AC7-87E9-40B0-A5D9-3FA411A8B005}" type="pres">
      <dgm:prSet presAssocID="{1131D9C3-878E-4C33-841B-4DA18C791F20}" presName="level" presStyleLbl="node1" presStyleIdx="1" presStyleCnt="3">
        <dgm:presLayoutVars>
          <dgm:chMax val="1"/>
          <dgm:bulletEnabled val="1"/>
        </dgm:presLayoutVars>
      </dgm:prSet>
      <dgm:spPr/>
    </dgm:pt>
    <dgm:pt modelId="{2D6BB242-6648-4FE1-A48F-81FA9A010F28}" type="pres">
      <dgm:prSet presAssocID="{1131D9C3-878E-4C33-841B-4DA18C791F20}" presName="levelTx" presStyleLbl="revTx" presStyleIdx="0" presStyleCnt="0">
        <dgm:presLayoutVars>
          <dgm:chMax val="1"/>
          <dgm:bulletEnabled val="1"/>
        </dgm:presLayoutVars>
      </dgm:prSet>
      <dgm:spPr/>
    </dgm:pt>
    <dgm:pt modelId="{7E5DD2D9-2414-4916-A7ED-B62F0F78F321}" type="pres">
      <dgm:prSet presAssocID="{8B69B936-7547-4C16-B6AF-3790964800D1}" presName="Name8" presStyleCnt="0"/>
      <dgm:spPr/>
    </dgm:pt>
    <dgm:pt modelId="{AF41569E-A3A3-4706-85DE-DF9A4315EB02}" type="pres">
      <dgm:prSet presAssocID="{8B69B936-7547-4C16-B6AF-3790964800D1}" presName="level" presStyleLbl="node1" presStyleIdx="2" presStyleCnt="3" custLinFactNeighborY="12977">
        <dgm:presLayoutVars>
          <dgm:chMax val="1"/>
          <dgm:bulletEnabled val="1"/>
        </dgm:presLayoutVars>
      </dgm:prSet>
      <dgm:spPr/>
    </dgm:pt>
    <dgm:pt modelId="{A2DC8D0E-B8F0-43B7-A33C-30BEC9725DFD}" type="pres">
      <dgm:prSet presAssocID="{8B69B936-7547-4C16-B6AF-3790964800D1}" presName="levelTx" presStyleLbl="revTx" presStyleIdx="0" presStyleCnt="0">
        <dgm:presLayoutVars>
          <dgm:chMax val="1"/>
          <dgm:bulletEnabled val="1"/>
        </dgm:presLayoutVars>
      </dgm:prSet>
      <dgm:spPr/>
    </dgm:pt>
  </dgm:ptLst>
  <dgm:cxnLst>
    <dgm:cxn modelId="{B7F68121-2266-45FB-8305-20DD5524091C}" srcId="{155F623A-AA17-4B0F-903A-A2BBE742E8F1}" destId="{CF95A935-CA2B-4507-803B-804599C5F9C2}" srcOrd="0" destOrd="0" parTransId="{E651FCEC-1871-4999-81FB-A2FC0E2E99A5}" sibTransId="{92E6CAFD-AAFE-4CDB-B5B7-A4C15566FBE7}"/>
    <dgm:cxn modelId="{20938839-8C42-4FEA-A8D5-B726F28CF57D}" type="presOf" srcId="{8B69B936-7547-4C16-B6AF-3790964800D1}" destId="{AF41569E-A3A3-4706-85DE-DF9A4315EB02}" srcOrd="0" destOrd="0" presId="urn:microsoft.com/office/officeart/2005/8/layout/pyramid1"/>
    <dgm:cxn modelId="{0A3A5861-F4F9-4ECF-95CD-906FB9D0AD14}" type="presOf" srcId="{1131D9C3-878E-4C33-841B-4DA18C791F20}" destId="{2DA92AC7-87E9-40B0-A5D9-3FA411A8B005}" srcOrd="0" destOrd="0" presId="urn:microsoft.com/office/officeart/2005/8/layout/pyramid1"/>
    <dgm:cxn modelId="{0E98AB68-94F3-4541-AB22-F6D334D5AC28}" type="presOf" srcId="{CF95A935-CA2B-4507-803B-804599C5F9C2}" destId="{D0D47E2E-9E99-48E1-A9BC-1BF3CB278FD8}" srcOrd="1" destOrd="0" presId="urn:microsoft.com/office/officeart/2005/8/layout/pyramid1"/>
    <dgm:cxn modelId="{E289596D-AB37-40EF-8BF6-F9D1B5F1C134}" srcId="{155F623A-AA17-4B0F-903A-A2BBE742E8F1}" destId="{8B69B936-7547-4C16-B6AF-3790964800D1}" srcOrd="2" destOrd="0" parTransId="{E7D4D9E4-332E-4D1A-8124-87DB818D0C42}" sibTransId="{21F431E4-5591-4C09-8230-437EA8C3F485}"/>
    <dgm:cxn modelId="{0E64B99C-A25E-4254-81F9-1034C03F3CD4}" type="presOf" srcId="{155F623A-AA17-4B0F-903A-A2BBE742E8F1}" destId="{06B47420-D156-49BA-A733-97B34B0626A3}" srcOrd="0" destOrd="0" presId="urn:microsoft.com/office/officeart/2005/8/layout/pyramid1"/>
    <dgm:cxn modelId="{3DC958AF-25C7-4326-8476-3C4EF8351307}" type="presOf" srcId="{8B69B936-7547-4C16-B6AF-3790964800D1}" destId="{A2DC8D0E-B8F0-43B7-A33C-30BEC9725DFD}" srcOrd="1" destOrd="0" presId="urn:microsoft.com/office/officeart/2005/8/layout/pyramid1"/>
    <dgm:cxn modelId="{9BDF35BA-1164-4271-A193-71CA0C30C6CB}" srcId="{155F623A-AA17-4B0F-903A-A2BBE742E8F1}" destId="{1131D9C3-878E-4C33-841B-4DA18C791F20}" srcOrd="1" destOrd="0" parTransId="{7A568610-46CC-47CA-BC07-D4B372F8BFE8}" sibTransId="{F9CCC60C-6906-4A7A-8AA9-A01DE03FA705}"/>
    <dgm:cxn modelId="{AF73F8C5-96DF-432D-B2B8-41E1EC20D88B}" type="presOf" srcId="{CF95A935-CA2B-4507-803B-804599C5F9C2}" destId="{8EAC651C-F290-4C54-935F-5820B79FE893}" srcOrd="0" destOrd="0" presId="urn:microsoft.com/office/officeart/2005/8/layout/pyramid1"/>
    <dgm:cxn modelId="{4875ADE1-7E8C-47FD-914C-93D7E1808677}" type="presOf" srcId="{1131D9C3-878E-4C33-841B-4DA18C791F20}" destId="{2D6BB242-6648-4FE1-A48F-81FA9A010F28}" srcOrd="1" destOrd="0" presId="urn:microsoft.com/office/officeart/2005/8/layout/pyramid1"/>
    <dgm:cxn modelId="{2B092C3F-72A0-4956-80CF-2A0366996CA5}" type="presParOf" srcId="{06B47420-D156-49BA-A733-97B34B0626A3}" destId="{88D537E0-2283-4548-AA08-B970FD0073AB}" srcOrd="0" destOrd="0" presId="urn:microsoft.com/office/officeart/2005/8/layout/pyramid1"/>
    <dgm:cxn modelId="{293B5DA4-E21D-4384-9502-25E562B693F0}" type="presParOf" srcId="{88D537E0-2283-4548-AA08-B970FD0073AB}" destId="{8EAC651C-F290-4C54-935F-5820B79FE893}" srcOrd="0" destOrd="0" presId="urn:microsoft.com/office/officeart/2005/8/layout/pyramid1"/>
    <dgm:cxn modelId="{F1E5F08A-3DEE-48C5-9ECE-71F91E3B1624}" type="presParOf" srcId="{88D537E0-2283-4548-AA08-B970FD0073AB}" destId="{D0D47E2E-9E99-48E1-A9BC-1BF3CB278FD8}" srcOrd="1" destOrd="0" presId="urn:microsoft.com/office/officeart/2005/8/layout/pyramid1"/>
    <dgm:cxn modelId="{8F8D0863-BC6A-4518-B5DD-F57C55E229B4}" type="presParOf" srcId="{06B47420-D156-49BA-A733-97B34B0626A3}" destId="{0BEF4F99-4B58-4B31-BF35-FCF2041E78E8}" srcOrd="1" destOrd="0" presId="urn:microsoft.com/office/officeart/2005/8/layout/pyramid1"/>
    <dgm:cxn modelId="{72B6863A-8D00-42D8-BD17-F51E707F427B}" type="presParOf" srcId="{0BEF4F99-4B58-4B31-BF35-FCF2041E78E8}" destId="{2DA92AC7-87E9-40B0-A5D9-3FA411A8B005}" srcOrd="0" destOrd="0" presId="urn:microsoft.com/office/officeart/2005/8/layout/pyramid1"/>
    <dgm:cxn modelId="{B71B8FEC-6407-48CD-8803-172C0DA2ED18}" type="presParOf" srcId="{0BEF4F99-4B58-4B31-BF35-FCF2041E78E8}" destId="{2D6BB242-6648-4FE1-A48F-81FA9A010F28}" srcOrd="1" destOrd="0" presId="urn:microsoft.com/office/officeart/2005/8/layout/pyramid1"/>
    <dgm:cxn modelId="{00967494-BEA5-4C91-9463-E5F8F84ADD88}" type="presParOf" srcId="{06B47420-D156-49BA-A733-97B34B0626A3}" destId="{7E5DD2D9-2414-4916-A7ED-B62F0F78F321}" srcOrd="2" destOrd="0" presId="urn:microsoft.com/office/officeart/2005/8/layout/pyramid1"/>
    <dgm:cxn modelId="{376DEDF5-C01B-41E7-BB38-9D6379A4B67B}" type="presParOf" srcId="{7E5DD2D9-2414-4916-A7ED-B62F0F78F321}" destId="{AF41569E-A3A3-4706-85DE-DF9A4315EB02}" srcOrd="0" destOrd="0" presId="urn:microsoft.com/office/officeart/2005/8/layout/pyramid1"/>
    <dgm:cxn modelId="{6B75852A-A75F-49BC-B8E9-D72C6F2485C9}" type="presParOf" srcId="{7E5DD2D9-2414-4916-A7ED-B62F0F78F321}" destId="{A2DC8D0E-B8F0-43B7-A33C-30BEC9725DF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C651C-F290-4C54-935F-5820B79FE893}">
      <dsp:nvSpPr>
        <dsp:cNvPr id="0" name=""/>
        <dsp:cNvSpPr/>
      </dsp:nvSpPr>
      <dsp:spPr>
        <a:xfrm>
          <a:off x="1447800" y="0"/>
          <a:ext cx="1447800" cy="1109133"/>
        </a:xfrm>
        <a:prstGeom prst="trapezoid">
          <a:avLst>
            <a:gd name="adj" fmla="val 65267"/>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b="0" kern="1200" dirty="0">
            <a:solidFill>
              <a:schemeClr val="accent4">
                <a:lumMod val="10000"/>
              </a:schemeClr>
            </a:solidFill>
            <a:latin typeface="Tekton" pitchFamily="2" charset="0"/>
          </a:endParaRPr>
        </a:p>
        <a:p>
          <a:pPr marL="0" lvl="0" indent="0" algn="ctr" defTabSz="889000">
            <a:lnSpc>
              <a:spcPct val="90000"/>
            </a:lnSpc>
            <a:spcBef>
              <a:spcPct val="0"/>
            </a:spcBef>
            <a:spcAft>
              <a:spcPct val="35000"/>
            </a:spcAft>
            <a:buNone/>
          </a:pPr>
          <a:br>
            <a:rPr lang="en-US" sz="2000" b="0" kern="1200" dirty="0">
              <a:solidFill>
                <a:schemeClr val="accent4">
                  <a:lumMod val="10000"/>
                </a:schemeClr>
              </a:solidFill>
              <a:latin typeface="Tekton" pitchFamily="2" charset="0"/>
            </a:rPr>
          </a:br>
          <a:r>
            <a:rPr lang="en-US" sz="2000" b="0" kern="1200" dirty="0">
              <a:solidFill>
                <a:schemeClr val="accent4">
                  <a:lumMod val="10000"/>
                </a:schemeClr>
              </a:solidFill>
              <a:latin typeface="Tekton" pitchFamily="2" charset="0"/>
            </a:rPr>
            <a:t>Portfolio</a:t>
          </a:r>
        </a:p>
      </dsp:txBody>
      <dsp:txXfrm>
        <a:off x="1447800" y="0"/>
        <a:ext cx="1447800" cy="1109133"/>
      </dsp:txXfrm>
    </dsp:sp>
    <dsp:sp modelId="{2DA92AC7-87E9-40B0-A5D9-3FA411A8B005}">
      <dsp:nvSpPr>
        <dsp:cNvPr id="0" name=""/>
        <dsp:cNvSpPr/>
      </dsp:nvSpPr>
      <dsp:spPr>
        <a:xfrm>
          <a:off x="723900" y="1109133"/>
          <a:ext cx="2895600" cy="1109133"/>
        </a:xfrm>
        <a:prstGeom prst="trapezoid">
          <a:avLst>
            <a:gd name="adj" fmla="val 65267"/>
          </a:avLst>
        </a:prstGeom>
        <a:solidFill>
          <a:srgbClr val="FF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accent4">
                  <a:lumMod val="10000"/>
                </a:schemeClr>
              </a:solidFill>
              <a:latin typeface="Tekton" pitchFamily="2" charset="0"/>
            </a:rPr>
            <a:t>Program</a:t>
          </a:r>
        </a:p>
      </dsp:txBody>
      <dsp:txXfrm>
        <a:off x="1230629" y="1109133"/>
        <a:ext cx="1882140" cy="1109133"/>
      </dsp:txXfrm>
    </dsp:sp>
    <dsp:sp modelId="{AF41569E-A3A3-4706-85DE-DF9A4315EB02}">
      <dsp:nvSpPr>
        <dsp:cNvPr id="0" name=""/>
        <dsp:cNvSpPr/>
      </dsp:nvSpPr>
      <dsp:spPr>
        <a:xfrm>
          <a:off x="0" y="2218266"/>
          <a:ext cx="4343400" cy="1109133"/>
        </a:xfrm>
        <a:prstGeom prst="trapezoid">
          <a:avLst>
            <a:gd name="adj" fmla="val 65267"/>
          </a:avLst>
        </a:prstGeom>
        <a:solidFill>
          <a:srgbClr val="FF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accent4">
                  <a:lumMod val="10000"/>
                </a:schemeClr>
              </a:solidFill>
              <a:latin typeface="Tekton" pitchFamily="2" charset="0"/>
            </a:rPr>
            <a:t>Projects &amp; Operation</a:t>
          </a:r>
        </a:p>
      </dsp:txBody>
      <dsp:txXfrm>
        <a:off x="760094" y="2218266"/>
        <a:ext cx="2823210" cy="11091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170A45F-59B0-48F0-AEB2-3775FCDB88EB}" type="slidenum">
              <a:rPr lang="en-US"/>
              <a:pPr/>
              <a:t>‹#›</a:t>
            </a:fld>
            <a:endParaRPr lang="en-US" dirty="0"/>
          </a:p>
        </p:txBody>
      </p:sp>
    </p:spTree>
    <p:extLst>
      <p:ext uri="{BB962C8B-B14F-4D97-AF65-F5344CB8AC3E}">
        <p14:creationId xmlns:p14="http://schemas.microsoft.com/office/powerpoint/2010/main" val="154823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355D2-9ED9-4B2E-867D-13D16B9A636A}" type="datetimeFigureOut">
              <a:rPr lang="en-US" smtClean="0"/>
              <a:pPr/>
              <a:t>10/21/20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126C0-9B22-42E5-B80F-28050DC8385E}" type="slidenum">
              <a:rPr lang="en-US" smtClean="0"/>
              <a:pPr/>
              <a:t>‹#›</a:t>
            </a:fld>
            <a:endParaRPr lang="en-US" dirty="0"/>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422C12-5FBF-40B5-82DE-54D3037E645D}"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11</a:t>
            </a:fld>
            <a:endParaRPr lang="en-US" dirty="0"/>
          </a:p>
        </p:txBody>
      </p:sp>
    </p:spTree>
    <p:extLst>
      <p:ext uri="{BB962C8B-B14F-4D97-AF65-F5344CB8AC3E}">
        <p14:creationId xmlns:p14="http://schemas.microsoft.com/office/powerpoint/2010/main" val="110252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12</a:t>
            </a:fld>
            <a:endParaRPr lang="en-US" dirty="0"/>
          </a:p>
        </p:txBody>
      </p:sp>
    </p:spTree>
    <p:extLst>
      <p:ext uri="{BB962C8B-B14F-4D97-AF65-F5344CB8AC3E}">
        <p14:creationId xmlns:p14="http://schemas.microsoft.com/office/powerpoint/2010/main" val="33646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13</a:t>
            </a:fld>
            <a:endParaRPr lang="en-US" dirty="0"/>
          </a:p>
        </p:txBody>
      </p:sp>
    </p:spTree>
    <p:extLst>
      <p:ext uri="{BB962C8B-B14F-4D97-AF65-F5344CB8AC3E}">
        <p14:creationId xmlns:p14="http://schemas.microsoft.com/office/powerpoint/2010/main" val="861021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14</a:t>
            </a:fld>
            <a:endParaRPr lang="en-US" dirty="0"/>
          </a:p>
        </p:txBody>
      </p:sp>
    </p:spTree>
    <p:extLst>
      <p:ext uri="{BB962C8B-B14F-4D97-AF65-F5344CB8AC3E}">
        <p14:creationId xmlns:p14="http://schemas.microsoft.com/office/powerpoint/2010/main" val="27872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15</a:t>
            </a:fld>
            <a:endParaRPr lang="en-US" dirty="0"/>
          </a:p>
        </p:txBody>
      </p:sp>
    </p:spTree>
    <p:extLst>
      <p:ext uri="{BB962C8B-B14F-4D97-AF65-F5344CB8AC3E}">
        <p14:creationId xmlns:p14="http://schemas.microsoft.com/office/powerpoint/2010/main" val="23366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16</a:t>
            </a:fld>
            <a:endParaRPr lang="en-US" dirty="0"/>
          </a:p>
        </p:txBody>
      </p:sp>
    </p:spTree>
    <p:extLst>
      <p:ext uri="{BB962C8B-B14F-4D97-AF65-F5344CB8AC3E}">
        <p14:creationId xmlns:p14="http://schemas.microsoft.com/office/powerpoint/2010/main" val="214517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17</a:t>
            </a:fld>
            <a:endParaRPr lang="en-US" dirty="0"/>
          </a:p>
        </p:txBody>
      </p:sp>
    </p:spTree>
    <p:extLst>
      <p:ext uri="{BB962C8B-B14F-4D97-AF65-F5344CB8AC3E}">
        <p14:creationId xmlns:p14="http://schemas.microsoft.com/office/powerpoint/2010/main" val="46870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18</a:t>
            </a:fld>
            <a:endParaRPr lang="en-US" dirty="0"/>
          </a:p>
        </p:txBody>
      </p:sp>
    </p:spTree>
    <p:extLst>
      <p:ext uri="{BB962C8B-B14F-4D97-AF65-F5344CB8AC3E}">
        <p14:creationId xmlns:p14="http://schemas.microsoft.com/office/powerpoint/2010/main" val="1315634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19</a:t>
            </a:fld>
            <a:endParaRPr lang="en-US" dirty="0"/>
          </a:p>
        </p:txBody>
      </p:sp>
    </p:spTree>
    <p:extLst>
      <p:ext uri="{BB962C8B-B14F-4D97-AF65-F5344CB8AC3E}">
        <p14:creationId xmlns:p14="http://schemas.microsoft.com/office/powerpoint/2010/main" val="1369133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20</a:t>
            </a:fld>
            <a:endParaRPr lang="en-US" dirty="0"/>
          </a:p>
        </p:txBody>
      </p:sp>
    </p:spTree>
    <p:extLst>
      <p:ext uri="{BB962C8B-B14F-4D97-AF65-F5344CB8AC3E}">
        <p14:creationId xmlns:p14="http://schemas.microsoft.com/office/powerpoint/2010/main" val="191454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3</a:t>
            </a:fld>
            <a:endParaRPr lang="en-US" dirty="0"/>
          </a:p>
        </p:txBody>
      </p:sp>
    </p:spTree>
    <p:extLst>
      <p:ext uri="{BB962C8B-B14F-4D97-AF65-F5344CB8AC3E}">
        <p14:creationId xmlns:p14="http://schemas.microsoft.com/office/powerpoint/2010/main" val="195774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21</a:t>
            </a:fld>
            <a:endParaRPr lang="en-US" dirty="0"/>
          </a:p>
        </p:txBody>
      </p:sp>
    </p:spTree>
    <p:extLst>
      <p:ext uri="{BB962C8B-B14F-4D97-AF65-F5344CB8AC3E}">
        <p14:creationId xmlns:p14="http://schemas.microsoft.com/office/powerpoint/2010/main" val="60841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22</a:t>
            </a:fld>
            <a:endParaRPr lang="en-US" dirty="0"/>
          </a:p>
        </p:txBody>
      </p:sp>
    </p:spTree>
    <p:extLst>
      <p:ext uri="{BB962C8B-B14F-4D97-AF65-F5344CB8AC3E}">
        <p14:creationId xmlns:p14="http://schemas.microsoft.com/office/powerpoint/2010/main" val="84353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23</a:t>
            </a:fld>
            <a:endParaRPr lang="en-US" dirty="0"/>
          </a:p>
        </p:txBody>
      </p:sp>
    </p:spTree>
    <p:extLst>
      <p:ext uri="{BB962C8B-B14F-4D97-AF65-F5344CB8AC3E}">
        <p14:creationId xmlns:p14="http://schemas.microsoft.com/office/powerpoint/2010/main" val="2001100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62B9DA-0046-4836-8BBB-BF7E7CF94B1B}" type="slidenum">
              <a:rPr lang="en-US"/>
              <a:pPr fontAlgn="base">
                <a:spcBef>
                  <a:spcPct val="0"/>
                </a:spcBef>
                <a:spcAft>
                  <a:spcPct val="0"/>
                </a:spcAft>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27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AAA3CE74-1715-E347-AB54-D3A67EA78E4E}" type="slidenum">
              <a:rPr lang="en-US" sz="1100">
                <a:latin typeface="Times New Roman" charset="0"/>
              </a:rPr>
              <a:pPr/>
              <a:t>26</a:t>
            </a:fld>
            <a:endParaRPr lang="en-US" sz="110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8099D1EE-5439-5841-8187-33344F9FBBE0}" type="slidenum">
              <a:rPr lang="en-US" sz="1100">
                <a:latin typeface="Times New Roman" charset="0"/>
              </a:rPr>
              <a:pPr/>
              <a:t>33</a:t>
            </a:fld>
            <a:endParaRPr lang="en-US" sz="110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86C7941F-D3A9-F347-8C1A-1C918CB1570C}" type="slidenum">
              <a:rPr lang="en-US" sz="1100">
                <a:latin typeface="Times New Roman" charset="0"/>
              </a:rPr>
              <a:pPr/>
              <a:t>34</a:t>
            </a:fld>
            <a:endParaRPr lang="en-US" sz="1100">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849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pPr eaLnBrk="1" hangingPunct="1"/>
            <a:fld id="{B833B5CC-3532-DE46-BD3A-D16773D84F5F}" type="slidenum">
              <a:rPr lang="en-GB" sz="1100">
                <a:latin typeface="Calibri" charset="0"/>
                <a:cs typeface="Arial" charset="0"/>
              </a:rPr>
              <a:pPr eaLnBrk="1" hangingPunct="1"/>
              <a:t>35</a:t>
            </a:fld>
            <a:endParaRPr lang="en-GB" sz="1100">
              <a:latin typeface="Calibri" charset="0"/>
              <a:cs typeface="Arial" charset="0"/>
            </a:endParaRPr>
          </a:p>
        </p:txBody>
      </p:sp>
      <p:sp>
        <p:nvSpPr>
          <p:cNvPr id="84996" name="Date Placeholder 4"/>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15333409-981D-BB4E-A905-539E8AB71DD2}" type="datetime1">
              <a:rPr lang="en-US" sz="1100"/>
              <a:pPr/>
              <a:t>10/21/20</a:t>
            </a:fld>
            <a:endParaRPr lang="en-GB" sz="1100"/>
          </a:p>
        </p:txBody>
      </p:sp>
      <p:sp>
        <p:nvSpPr>
          <p:cNvPr id="84997" name="Footer Placeholder 5"/>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Maria Petridou</a:t>
            </a:r>
          </a:p>
        </p:txBody>
      </p:sp>
      <p:sp>
        <p:nvSpPr>
          <p:cNvPr id="84998" name="Header Placeholder 6"/>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University of Nottingham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870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pPr eaLnBrk="1" hangingPunct="1"/>
            <a:fld id="{15EB3851-D2E7-BA4F-9880-3428DB16A97A}" type="slidenum">
              <a:rPr lang="en-GB" sz="1100">
                <a:latin typeface="Calibri" charset="0"/>
                <a:cs typeface="Arial" charset="0"/>
              </a:rPr>
              <a:pPr eaLnBrk="1" hangingPunct="1"/>
              <a:t>37</a:t>
            </a:fld>
            <a:endParaRPr lang="en-GB" sz="1100">
              <a:latin typeface="Calibri" charset="0"/>
              <a:cs typeface="Arial" charset="0"/>
            </a:endParaRPr>
          </a:p>
        </p:txBody>
      </p:sp>
      <p:sp>
        <p:nvSpPr>
          <p:cNvPr id="87044" name="Date Placeholder 4"/>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B08BB286-498C-3741-9736-12951F70C3D3}" type="datetime1">
              <a:rPr lang="en-US" sz="1100"/>
              <a:pPr/>
              <a:t>10/21/20</a:t>
            </a:fld>
            <a:endParaRPr lang="en-GB" sz="1100"/>
          </a:p>
        </p:txBody>
      </p:sp>
      <p:sp>
        <p:nvSpPr>
          <p:cNvPr id="87045" name="Footer Placeholder 5"/>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Maria Petridou</a:t>
            </a:r>
          </a:p>
        </p:txBody>
      </p:sp>
      <p:sp>
        <p:nvSpPr>
          <p:cNvPr id="87046" name="Header Placeholder 6"/>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University of Nottingham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890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pPr eaLnBrk="1" hangingPunct="1"/>
            <a:fld id="{8E4B8FF6-4267-1342-B11C-AEB0F3043EA5}" type="slidenum">
              <a:rPr lang="en-GB" sz="1100">
                <a:latin typeface="Calibri" charset="0"/>
                <a:cs typeface="Arial" charset="0"/>
              </a:rPr>
              <a:pPr eaLnBrk="1" hangingPunct="1"/>
              <a:t>38</a:t>
            </a:fld>
            <a:endParaRPr lang="en-GB" sz="1100">
              <a:latin typeface="Calibri" charset="0"/>
              <a:cs typeface="Arial" charset="0"/>
            </a:endParaRPr>
          </a:p>
        </p:txBody>
      </p:sp>
      <p:sp>
        <p:nvSpPr>
          <p:cNvPr id="89092" name="Date Placeholder 4"/>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A64D9776-7D4D-DC41-BF74-AC6B3142DBFE}" type="datetime1">
              <a:rPr lang="en-US" sz="1100"/>
              <a:pPr/>
              <a:t>10/21/20</a:t>
            </a:fld>
            <a:endParaRPr lang="en-GB" sz="1100"/>
          </a:p>
        </p:txBody>
      </p:sp>
      <p:sp>
        <p:nvSpPr>
          <p:cNvPr id="89093" name="Footer Placeholder 5"/>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Maria Petridou</a:t>
            </a:r>
          </a:p>
        </p:txBody>
      </p:sp>
      <p:sp>
        <p:nvSpPr>
          <p:cNvPr id="89094" name="Header Placeholder 6"/>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University of Nottingham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4126C0-9B22-42E5-B80F-28050DC8385E}" type="slidenum">
              <a:rPr lang="en-US" smtClean="0"/>
              <a:pPr/>
              <a:t>4</a:t>
            </a:fld>
            <a:endParaRPr lang="en-US"/>
          </a:p>
        </p:txBody>
      </p:sp>
    </p:spTree>
    <p:extLst>
      <p:ext uri="{BB962C8B-B14F-4D97-AF65-F5344CB8AC3E}">
        <p14:creationId xmlns:p14="http://schemas.microsoft.com/office/powerpoint/2010/main" val="1681692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911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pPr eaLnBrk="1" hangingPunct="1"/>
            <a:fld id="{26797E58-C7BC-1248-BD43-91F39531C8C5}" type="slidenum">
              <a:rPr lang="en-GB" sz="1100">
                <a:latin typeface="Calibri" charset="0"/>
                <a:cs typeface="Arial" charset="0"/>
              </a:rPr>
              <a:pPr eaLnBrk="1" hangingPunct="1"/>
              <a:t>39</a:t>
            </a:fld>
            <a:endParaRPr lang="en-GB" sz="1100">
              <a:latin typeface="Calibri" charset="0"/>
              <a:cs typeface="Arial" charset="0"/>
            </a:endParaRPr>
          </a:p>
        </p:txBody>
      </p:sp>
      <p:sp>
        <p:nvSpPr>
          <p:cNvPr id="91140" name="Date Placeholder 4"/>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BE8B19B8-AE4E-3A42-BAE6-E11880173289}" type="datetime1">
              <a:rPr lang="en-US" sz="1100"/>
              <a:pPr/>
              <a:t>10/21/20</a:t>
            </a:fld>
            <a:endParaRPr lang="en-GB" sz="1100"/>
          </a:p>
        </p:txBody>
      </p:sp>
      <p:sp>
        <p:nvSpPr>
          <p:cNvPr id="91141" name="Footer Placeholder 5"/>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Maria Petridou</a:t>
            </a:r>
          </a:p>
        </p:txBody>
      </p:sp>
      <p:sp>
        <p:nvSpPr>
          <p:cNvPr id="91142" name="Header Placeholder 6"/>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r>
              <a:rPr lang="en-GB" sz="1100"/>
              <a:t>University of Nottingham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4126C0-9B22-42E5-B80F-28050DC8385E}" type="slidenum">
              <a:rPr lang="en-US" smtClean="0"/>
              <a:pPr/>
              <a:t>40</a:t>
            </a:fld>
            <a:endParaRPr lang="en-US"/>
          </a:p>
        </p:txBody>
      </p:sp>
    </p:spTree>
    <p:extLst>
      <p:ext uri="{BB962C8B-B14F-4D97-AF65-F5344CB8AC3E}">
        <p14:creationId xmlns:p14="http://schemas.microsoft.com/office/powerpoint/2010/main" val="1119597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4126C0-9B22-42E5-B80F-28050DC8385E}" type="slidenum">
              <a:rPr lang="en-US" smtClean="0"/>
              <a:pPr/>
              <a:t>41</a:t>
            </a:fld>
            <a:endParaRPr lang="en-US"/>
          </a:p>
        </p:txBody>
      </p:sp>
    </p:spTree>
    <p:extLst>
      <p:ext uri="{BB962C8B-B14F-4D97-AF65-F5344CB8AC3E}">
        <p14:creationId xmlns:p14="http://schemas.microsoft.com/office/powerpoint/2010/main" val="2819677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3B5E5819-D157-F640-8D52-8F33BA9C7C74}" type="slidenum">
              <a:rPr lang="en-US" sz="1100">
                <a:latin typeface="Times New Roman" charset="0"/>
              </a:rPr>
              <a:pPr/>
              <a:t>43</a:t>
            </a:fld>
            <a:endParaRPr lang="en-US" sz="1100">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4126C0-9B22-42E5-B80F-28050DC8385E}" type="slidenum">
              <a:rPr lang="en-US" smtClean="0"/>
              <a:pPr/>
              <a:t>44</a:t>
            </a:fld>
            <a:endParaRPr lang="en-US"/>
          </a:p>
        </p:txBody>
      </p:sp>
    </p:spTree>
    <p:extLst>
      <p:ext uri="{BB962C8B-B14F-4D97-AF65-F5344CB8AC3E}">
        <p14:creationId xmlns:p14="http://schemas.microsoft.com/office/powerpoint/2010/main" val="2930262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45</a:t>
            </a:fld>
            <a:endParaRPr lang="en-US"/>
          </a:p>
        </p:txBody>
      </p:sp>
    </p:spTree>
    <p:extLst>
      <p:ext uri="{BB962C8B-B14F-4D97-AF65-F5344CB8AC3E}">
        <p14:creationId xmlns:p14="http://schemas.microsoft.com/office/powerpoint/2010/main" val="3618905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4126C0-9B22-42E5-B80F-28050DC8385E}" type="slidenum">
              <a:rPr lang="en-US" smtClean="0"/>
              <a:pPr/>
              <a:t>46</a:t>
            </a:fld>
            <a:endParaRPr lang="en-US"/>
          </a:p>
        </p:txBody>
      </p:sp>
    </p:spTree>
    <p:extLst>
      <p:ext uri="{BB962C8B-B14F-4D97-AF65-F5344CB8AC3E}">
        <p14:creationId xmlns:p14="http://schemas.microsoft.com/office/powerpoint/2010/main" val="358183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72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F6ED2CDE-1F9F-4943-A70C-E9F5D5CA521E}" type="slidenum">
              <a:rPr lang="en-US" sz="1100">
                <a:latin typeface="Times New Roman" charset="0"/>
              </a:rPr>
              <a:pPr/>
              <a:t>47</a:t>
            </a:fld>
            <a:endParaRPr lang="en-US" sz="1100">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93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628982AA-0010-4441-8825-5EF4F2487B2D}" type="slidenum">
              <a:rPr lang="en-US" sz="1100">
                <a:latin typeface="Times New Roman" charset="0"/>
              </a:rPr>
              <a:pPr/>
              <a:t>48</a:t>
            </a:fld>
            <a:endParaRPr lang="en-US" sz="1100">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13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FABA1B1D-0BA2-F242-9C78-5C0F64ED5D40}" type="slidenum">
              <a:rPr lang="en-US" sz="1100">
                <a:latin typeface="Times New Roman" charset="0"/>
              </a:rPr>
              <a:pPr/>
              <a:t>49</a:t>
            </a:fld>
            <a:endParaRPr lang="en-US" sz="110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5</a:t>
            </a:fld>
            <a:endParaRPr lang="en-US" dirty="0"/>
          </a:p>
        </p:txBody>
      </p:sp>
    </p:spTree>
    <p:extLst>
      <p:ext uri="{BB962C8B-B14F-4D97-AF65-F5344CB8AC3E}">
        <p14:creationId xmlns:p14="http://schemas.microsoft.com/office/powerpoint/2010/main" val="719885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34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BFE848EE-A9CD-4F46-A5C1-6EC6C0FBB044}" type="slidenum">
              <a:rPr lang="en-US" sz="1100">
                <a:latin typeface="Times New Roman" charset="0"/>
              </a:rPr>
              <a:pPr/>
              <a:t>50</a:t>
            </a:fld>
            <a:endParaRPr lang="en-US" sz="1100">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54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54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0F7D816C-231E-AC47-AB3C-A3387B421346}" type="slidenum">
              <a:rPr lang="en-US" sz="1100">
                <a:latin typeface="Times New Roman" charset="0"/>
              </a:rPr>
              <a:pPr/>
              <a:t>51</a:t>
            </a:fld>
            <a:endParaRPr lang="en-US" sz="1100">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75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75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9EBA739F-B682-F942-9D79-EED072DD66CD}" type="slidenum">
              <a:rPr lang="en-US" sz="1100">
                <a:latin typeface="Times New Roman" charset="0"/>
              </a:rPr>
              <a:pPr/>
              <a:t>52</a:t>
            </a:fld>
            <a:endParaRPr lang="en-US" sz="1100">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95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F6646A91-972B-CA49-8C73-142CEF8B2399}" type="slidenum">
              <a:rPr lang="en-US" sz="1100">
                <a:latin typeface="Times New Roman" charset="0"/>
              </a:rPr>
              <a:pPr/>
              <a:t>53</a:t>
            </a:fld>
            <a:endParaRPr lang="en-US" sz="1100">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36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6C72EB47-A23D-DF43-8ED1-DBE63C151969}" type="slidenum">
              <a:rPr lang="en-US" sz="1100">
                <a:latin typeface="Times New Roman" charset="0"/>
              </a:rPr>
              <a:pPr/>
              <a:t>54</a:t>
            </a:fld>
            <a:endParaRPr lang="en-US" sz="1100">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18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18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7A49D914-0264-C547-8CF3-E093979A6F71}" type="slidenum">
              <a:rPr lang="en-US" sz="1100">
                <a:latin typeface="Times New Roman" charset="0"/>
              </a:rPr>
              <a:pPr/>
              <a:t>55</a:t>
            </a:fld>
            <a:endParaRPr lang="en-US" sz="1100">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39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E4A959F9-7256-6D4E-9825-3FEF4C75BC1D}" type="slidenum">
              <a:rPr lang="en-US" sz="1100">
                <a:latin typeface="Times New Roman" charset="0"/>
              </a:rPr>
              <a:pPr/>
              <a:t>56</a:t>
            </a:fld>
            <a:endParaRPr lang="en-US" sz="1100">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92A2AE54-0045-F24F-91AF-EBBAB34EE730}" type="slidenum">
              <a:rPr lang="en-US" sz="1100">
                <a:latin typeface="Times New Roman" charset="0"/>
              </a:rPr>
              <a:pPr/>
              <a:t>57</a:t>
            </a:fld>
            <a:endParaRPr lang="en-US" sz="1100">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769FD1EE-EA59-9B49-9481-4FDC218DA7E6}" type="slidenum">
              <a:rPr lang="en-US" sz="1100">
                <a:latin typeface="Times New Roman" charset="0"/>
              </a:rPr>
              <a:pPr/>
              <a:t>58</a:t>
            </a:fld>
            <a:endParaRPr lang="en-US" sz="1100">
              <a:latin typeface="Times New Roman"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300">
                <a:solidFill>
                  <a:schemeClr val="tx1"/>
                </a:solidFill>
                <a:latin typeface="Times" charset="0"/>
                <a:ea typeface="ＭＳ Ｐゴシック" charset="0"/>
              </a:defRPr>
            </a:lvl1pPr>
            <a:lvl2pPr marL="703797" indent="-270691">
              <a:defRPr sz="2300">
                <a:solidFill>
                  <a:schemeClr val="tx1"/>
                </a:solidFill>
                <a:latin typeface="Times" charset="0"/>
                <a:ea typeface="ＭＳ Ｐゴシック" charset="0"/>
              </a:defRPr>
            </a:lvl2pPr>
            <a:lvl3pPr marL="1082764" indent="-216553">
              <a:defRPr sz="2300">
                <a:solidFill>
                  <a:schemeClr val="tx1"/>
                </a:solidFill>
                <a:latin typeface="Times" charset="0"/>
                <a:ea typeface="ＭＳ Ｐゴシック" charset="0"/>
              </a:defRPr>
            </a:lvl3pPr>
            <a:lvl4pPr marL="1515869" indent="-216553">
              <a:defRPr sz="2300">
                <a:solidFill>
                  <a:schemeClr val="tx1"/>
                </a:solidFill>
                <a:latin typeface="Times" charset="0"/>
                <a:ea typeface="ＭＳ Ｐゴシック" charset="0"/>
              </a:defRPr>
            </a:lvl4pPr>
            <a:lvl5pPr marL="1948975" indent="-216553">
              <a:defRPr sz="2300">
                <a:solidFill>
                  <a:schemeClr val="tx1"/>
                </a:solidFill>
                <a:latin typeface="Times" charset="0"/>
                <a:ea typeface="ＭＳ Ｐゴシック" charset="0"/>
              </a:defRPr>
            </a:lvl5pPr>
            <a:lvl6pPr marL="2382081" indent="-216553" eaLnBrk="0" fontAlgn="base" hangingPunct="0">
              <a:spcBef>
                <a:spcPct val="0"/>
              </a:spcBef>
              <a:spcAft>
                <a:spcPct val="0"/>
              </a:spcAft>
              <a:defRPr sz="2300">
                <a:solidFill>
                  <a:schemeClr val="tx1"/>
                </a:solidFill>
                <a:latin typeface="Times" charset="0"/>
                <a:ea typeface="ＭＳ Ｐゴシック" charset="0"/>
              </a:defRPr>
            </a:lvl6pPr>
            <a:lvl7pPr marL="2815186" indent="-216553" eaLnBrk="0" fontAlgn="base" hangingPunct="0">
              <a:spcBef>
                <a:spcPct val="0"/>
              </a:spcBef>
              <a:spcAft>
                <a:spcPct val="0"/>
              </a:spcAft>
              <a:defRPr sz="2300">
                <a:solidFill>
                  <a:schemeClr val="tx1"/>
                </a:solidFill>
                <a:latin typeface="Times" charset="0"/>
                <a:ea typeface="ＭＳ Ｐゴシック" charset="0"/>
              </a:defRPr>
            </a:lvl7pPr>
            <a:lvl8pPr marL="3248292" indent="-216553" eaLnBrk="0" fontAlgn="base" hangingPunct="0">
              <a:spcBef>
                <a:spcPct val="0"/>
              </a:spcBef>
              <a:spcAft>
                <a:spcPct val="0"/>
              </a:spcAft>
              <a:defRPr sz="2300">
                <a:solidFill>
                  <a:schemeClr val="tx1"/>
                </a:solidFill>
                <a:latin typeface="Times" charset="0"/>
                <a:ea typeface="ＭＳ Ｐゴシック" charset="0"/>
              </a:defRPr>
            </a:lvl8pPr>
            <a:lvl9pPr marL="3681397" indent="-216553" eaLnBrk="0" fontAlgn="base" hangingPunct="0">
              <a:spcBef>
                <a:spcPct val="0"/>
              </a:spcBef>
              <a:spcAft>
                <a:spcPct val="0"/>
              </a:spcAft>
              <a:defRPr sz="2300">
                <a:solidFill>
                  <a:schemeClr val="tx1"/>
                </a:solidFill>
                <a:latin typeface="Times" charset="0"/>
                <a:ea typeface="ＭＳ Ｐゴシック" charset="0"/>
              </a:defRPr>
            </a:lvl9pPr>
          </a:lstStyle>
          <a:p>
            <a:fld id="{A2EC5C79-E12F-AF4E-A689-B0970B6CEC87}" type="slidenum">
              <a:rPr lang="en-US" sz="1100">
                <a:latin typeface="Times New Roman" charset="0"/>
              </a:rPr>
              <a:pPr/>
              <a:t>59</a:t>
            </a:fld>
            <a:endParaRPr lang="en-US" sz="110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6</a:t>
            </a:fld>
            <a:endParaRPr lang="en-US" dirty="0"/>
          </a:p>
        </p:txBody>
      </p:sp>
    </p:spTree>
    <p:extLst>
      <p:ext uri="{BB962C8B-B14F-4D97-AF65-F5344CB8AC3E}">
        <p14:creationId xmlns:p14="http://schemas.microsoft.com/office/powerpoint/2010/main" val="164976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7</a:t>
            </a:fld>
            <a:endParaRPr lang="en-US" dirty="0"/>
          </a:p>
        </p:txBody>
      </p:sp>
    </p:spTree>
    <p:extLst>
      <p:ext uri="{BB962C8B-B14F-4D97-AF65-F5344CB8AC3E}">
        <p14:creationId xmlns:p14="http://schemas.microsoft.com/office/powerpoint/2010/main" val="59651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8</a:t>
            </a:fld>
            <a:endParaRPr lang="en-US" dirty="0"/>
          </a:p>
        </p:txBody>
      </p:sp>
    </p:spTree>
    <p:extLst>
      <p:ext uri="{BB962C8B-B14F-4D97-AF65-F5344CB8AC3E}">
        <p14:creationId xmlns:p14="http://schemas.microsoft.com/office/powerpoint/2010/main" val="118964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9</a:t>
            </a:fld>
            <a:endParaRPr lang="en-US" dirty="0"/>
          </a:p>
        </p:txBody>
      </p:sp>
    </p:spTree>
    <p:extLst>
      <p:ext uri="{BB962C8B-B14F-4D97-AF65-F5344CB8AC3E}">
        <p14:creationId xmlns:p14="http://schemas.microsoft.com/office/powerpoint/2010/main" val="135049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126C0-9B22-42E5-B80F-28050DC8385E}" type="slidenum">
              <a:rPr lang="en-US" smtClean="0"/>
              <a:pPr/>
              <a:t>10</a:t>
            </a:fld>
            <a:endParaRPr lang="en-US" dirty="0"/>
          </a:p>
        </p:txBody>
      </p:sp>
    </p:spTree>
    <p:extLst>
      <p:ext uri="{BB962C8B-B14F-4D97-AF65-F5344CB8AC3E}">
        <p14:creationId xmlns:p14="http://schemas.microsoft.com/office/powerpoint/2010/main" val="783368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905000" y="4800600"/>
            <a:ext cx="5257800" cy="762000"/>
          </a:xfrm>
        </p:spPr>
        <p:txBody>
          <a:bodyPr/>
          <a:lstStyle>
            <a:lvl1pPr>
              <a:defRPr sz="2800">
                <a:solidFill>
                  <a:schemeClr val="bg1">
                    <a:lumMod val="75000"/>
                  </a:schemeClr>
                </a:solidFill>
              </a:defRPr>
            </a:lvl1pPr>
          </a:lstStyle>
          <a:p>
            <a:r>
              <a:rPr lang="en-US"/>
              <a:t>Click to edit Master title style</a:t>
            </a:r>
            <a:endParaRPr lang="en-US" dirty="0"/>
          </a:p>
        </p:txBody>
      </p:sp>
      <p:sp>
        <p:nvSpPr>
          <p:cNvPr id="16387" name="Rectangle 3"/>
          <p:cNvSpPr>
            <a:spLocks noGrp="1" noChangeArrowheads="1"/>
          </p:cNvSpPr>
          <p:nvPr>
            <p:ph type="subTitle" idx="1"/>
          </p:nvPr>
        </p:nvSpPr>
        <p:spPr>
          <a:xfrm>
            <a:off x="1905000" y="5486400"/>
            <a:ext cx="4114800" cy="609600"/>
          </a:xfrm>
        </p:spPr>
        <p:txBody>
          <a:bodyPr/>
          <a:lstStyle>
            <a:lvl1pPr marL="0" indent="0">
              <a:buFontTx/>
              <a:buNone/>
              <a:defRPr>
                <a:solidFill>
                  <a:schemeClr val="tx1"/>
                </a:solidFill>
              </a:defRPr>
            </a:lvl1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543050" cy="5562600"/>
          </a:xfrm>
        </p:spPr>
        <p:txBody>
          <a:bodyPr vert="eaVert"/>
          <a:lstStyle>
            <a:lvl1pPr>
              <a:defRPr>
                <a:solidFill>
                  <a:schemeClr val="accent4">
                    <a:lumMod val="10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8600" y="838200"/>
            <a:ext cx="6229350" cy="5562600"/>
          </a:xfrm>
        </p:spPr>
        <p:txBody>
          <a:bodyPr vert="eaVert"/>
          <a:lstStyle>
            <a:lvl1pPr>
              <a:defRPr>
                <a:solidFill>
                  <a:schemeClr val="accent4">
                    <a:lumMod val="10000"/>
                  </a:schemeClr>
                </a:solidFill>
              </a:defRPr>
            </a:lvl1pPr>
            <a:lvl2pPr>
              <a:defRPr>
                <a:solidFill>
                  <a:schemeClr val="accent4">
                    <a:lumMod val="10000"/>
                  </a:schemeClr>
                </a:solidFill>
              </a:defRPr>
            </a:lvl2pPr>
            <a:lvl3pPr>
              <a:defRPr>
                <a:solidFill>
                  <a:schemeClr val="accent4">
                    <a:lumMod val="10000"/>
                  </a:schemeClr>
                </a:solidFill>
              </a:defRPr>
            </a:lvl3pPr>
            <a:lvl4pPr>
              <a:defRPr>
                <a:solidFill>
                  <a:schemeClr val="accent4">
                    <a:lumMod val="10000"/>
                  </a:schemeClr>
                </a:solidFill>
              </a:defRPr>
            </a:lvl4pPr>
            <a:lvl5pPr>
              <a:defRPr>
                <a:solidFill>
                  <a:schemeClr val="accent4">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20000" cy="838200"/>
          </a:xfrm>
        </p:spPr>
        <p:txBody>
          <a:bodyPr/>
          <a:lstStyle>
            <a:lvl1pPr>
              <a:defRPr>
                <a:solidFill>
                  <a:schemeClr val="bg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752600"/>
            <a:ext cx="7620000"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20000" cy="838200"/>
          </a:xfrm>
        </p:spPr>
        <p:txBody>
          <a:bodyPr/>
          <a:lstStyle>
            <a:lvl1pPr>
              <a:defRPr>
                <a:solidFill>
                  <a:schemeClr val="accent4">
                    <a:lumMod val="1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752600"/>
            <a:ext cx="7620000" cy="4114800"/>
          </a:xfrm>
        </p:spPr>
        <p:txBody>
          <a:bodyPr/>
          <a:lstStyle>
            <a:lvl1pPr>
              <a:defRPr>
                <a:solidFill>
                  <a:schemeClr val="accent4">
                    <a:lumMod val="10000"/>
                  </a:schemeClr>
                </a:solidFill>
              </a:defRPr>
            </a:lvl1pPr>
            <a:lvl2pPr>
              <a:defRPr>
                <a:solidFill>
                  <a:schemeClr val="accent4">
                    <a:lumMod val="10000"/>
                  </a:schemeClr>
                </a:solidFill>
              </a:defRPr>
            </a:lvl2pPr>
            <a:lvl3pPr>
              <a:defRPr>
                <a:solidFill>
                  <a:schemeClr val="accent4">
                    <a:lumMod val="10000"/>
                  </a:schemeClr>
                </a:solidFill>
              </a:defRPr>
            </a:lvl3pPr>
            <a:lvl4pPr>
              <a:defRPr>
                <a:solidFill>
                  <a:schemeClr val="accent4">
                    <a:lumMod val="10000"/>
                  </a:schemeClr>
                </a:solidFill>
              </a:defRPr>
            </a:lvl4pPr>
            <a:lvl5pPr>
              <a:defRPr>
                <a:solidFill>
                  <a:schemeClr val="accent4">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347787"/>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62000" y="-152400"/>
            <a:ext cx="7772400" cy="1500187"/>
          </a:xfrm>
        </p:spPr>
        <p:txBody>
          <a:bodyPr anchor="b"/>
          <a:lstStyle>
            <a:lvl1pPr marL="0" indent="0">
              <a:buNone/>
              <a:defRPr sz="2000">
                <a:solidFill>
                  <a:schemeClr val="bg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96200" cy="838200"/>
          </a:xfrm>
        </p:spPr>
        <p:txBody>
          <a:bodyPr/>
          <a:lstStyle/>
          <a:p>
            <a:r>
              <a:rPr lang="en-US"/>
              <a:t>Click to edit Master title style</a:t>
            </a:r>
          </a:p>
        </p:txBody>
      </p:sp>
      <p:sp>
        <p:nvSpPr>
          <p:cNvPr id="3" name="Content Placeholder 2"/>
          <p:cNvSpPr>
            <a:spLocks noGrp="1"/>
          </p:cNvSpPr>
          <p:nvPr>
            <p:ph sz="half" idx="1"/>
          </p:nvPr>
        </p:nvSpPr>
        <p:spPr>
          <a:xfrm>
            <a:off x="228600" y="1828800"/>
            <a:ext cx="3886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91000" y="1828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657350"/>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2297112"/>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2625" y="1657350"/>
            <a:ext cx="3660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5" y="2297112"/>
            <a:ext cx="3660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228600" y="838200"/>
            <a:ext cx="61722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Your Topic Goes Here</a:t>
            </a:r>
          </a:p>
        </p:txBody>
      </p:sp>
      <p:sp>
        <p:nvSpPr>
          <p:cNvPr id="10243" name="Rectangle 3"/>
          <p:cNvSpPr>
            <a:spLocks noGrp="1" noChangeArrowheads="1"/>
          </p:cNvSpPr>
          <p:nvPr>
            <p:ph type="body" idx="1"/>
          </p:nvPr>
        </p:nvSpPr>
        <p:spPr bwMode="auto">
          <a:xfrm>
            <a:off x="228600" y="1752600"/>
            <a:ext cx="6172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Your Subtopics Go Here</a:t>
            </a:r>
          </a:p>
          <a:p>
            <a:pPr lvl="1"/>
            <a:r>
              <a:rPr lang="en-US" dirty="0"/>
              <a:t>A</a:t>
            </a:r>
          </a:p>
          <a:p>
            <a:pPr lvl="2"/>
            <a:r>
              <a:rPr lang="en-US" dirty="0"/>
              <a:t>B</a:t>
            </a:r>
          </a:p>
          <a:p>
            <a:pPr lvl="3"/>
            <a:r>
              <a:rPr lang="en-US" dirty="0"/>
              <a:t>C</a:t>
            </a:r>
          </a:p>
          <a:p>
            <a:pPr lvl="4"/>
            <a:r>
              <a:rPr lang="en-US" dirty="0"/>
              <a:t>d</a:t>
            </a:r>
          </a:p>
          <a:p>
            <a:pPr lvl="2"/>
            <a:endParaRPr lang="en-US" dirty="0"/>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a:solidFill>
            <a:srgbClr val="5E1D10"/>
          </a:solidFill>
          <a:latin typeface="+mj-lt"/>
          <a:ea typeface="+mj-ea"/>
          <a:cs typeface="+mj-cs"/>
        </a:defRPr>
      </a:lvl1pPr>
      <a:lvl2pPr algn="l" rtl="0" eaLnBrk="1" fontAlgn="base" hangingPunct="1">
        <a:spcBef>
          <a:spcPct val="0"/>
        </a:spcBef>
        <a:spcAft>
          <a:spcPct val="0"/>
        </a:spcAft>
        <a:defRPr sz="3200">
          <a:solidFill>
            <a:srgbClr val="5E1D10"/>
          </a:solidFill>
          <a:latin typeface="Palatino Linotype" pitchFamily="18" charset="0"/>
        </a:defRPr>
      </a:lvl2pPr>
      <a:lvl3pPr algn="l" rtl="0" eaLnBrk="1" fontAlgn="base" hangingPunct="1">
        <a:spcBef>
          <a:spcPct val="0"/>
        </a:spcBef>
        <a:spcAft>
          <a:spcPct val="0"/>
        </a:spcAft>
        <a:defRPr sz="3200">
          <a:solidFill>
            <a:srgbClr val="5E1D10"/>
          </a:solidFill>
          <a:latin typeface="Palatino Linotype" pitchFamily="18" charset="0"/>
        </a:defRPr>
      </a:lvl3pPr>
      <a:lvl4pPr algn="l" rtl="0" eaLnBrk="1" fontAlgn="base" hangingPunct="1">
        <a:spcBef>
          <a:spcPct val="0"/>
        </a:spcBef>
        <a:spcAft>
          <a:spcPct val="0"/>
        </a:spcAft>
        <a:defRPr sz="3200">
          <a:solidFill>
            <a:srgbClr val="5E1D10"/>
          </a:solidFill>
          <a:latin typeface="Palatino Linotype" pitchFamily="18" charset="0"/>
        </a:defRPr>
      </a:lvl4pPr>
      <a:lvl5pPr algn="l" rtl="0" eaLnBrk="1" fontAlgn="base" hangingPunct="1">
        <a:spcBef>
          <a:spcPct val="0"/>
        </a:spcBef>
        <a:spcAft>
          <a:spcPct val="0"/>
        </a:spcAft>
        <a:defRPr sz="3200">
          <a:solidFill>
            <a:srgbClr val="5E1D10"/>
          </a:solidFill>
          <a:latin typeface="Palatino Linotype" pitchFamily="18" charset="0"/>
        </a:defRPr>
      </a:lvl5pPr>
      <a:lvl6pPr marL="457200" algn="l" rtl="0" eaLnBrk="1" fontAlgn="base" hangingPunct="1">
        <a:spcBef>
          <a:spcPct val="0"/>
        </a:spcBef>
        <a:spcAft>
          <a:spcPct val="0"/>
        </a:spcAft>
        <a:defRPr sz="3200">
          <a:solidFill>
            <a:srgbClr val="5E1D10"/>
          </a:solidFill>
          <a:latin typeface="Palatino Linotype" pitchFamily="18" charset="0"/>
        </a:defRPr>
      </a:lvl6pPr>
      <a:lvl7pPr marL="914400" algn="l" rtl="0" eaLnBrk="1" fontAlgn="base" hangingPunct="1">
        <a:spcBef>
          <a:spcPct val="0"/>
        </a:spcBef>
        <a:spcAft>
          <a:spcPct val="0"/>
        </a:spcAft>
        <a:defRPr sz="3200">
          <a:solidFill>
            <a:srgbClr val="5E1D10"/>
          </a:solidFill>
          <a:latin typeface="Palatino Linotype" pitchFamily="18" charset="0"/>
        </a:defRPr>
      </a:lvl7pPr>
      <a:lvl8pPr marL="1371600" algn="l" rtl="0" eaLnBrk="1" fontAlgn="base" hangingPunct="1">
        <a:spcBef>
          <a:spcPct val="0"/>
        </a:spcBef>
        <a:spcAft>
          <a:spcPct val="0"/>
        </a:spcAft>
        <a:defRPr sz="3200">
          <a:solidFill>
            <a:srgbClr val="5E1D10"/>
          </a:solidFill>
          <a:latin typeface="Palatino Linotype" pitchFamily="18" charset="0"/>
        </a:defRPr>
      </a:lvl8pPr>
      <a:lvl9pPr marL="1828800" algn="l" rtl="0" eaLnBrk="1" fontAlgn="base" hangingPunct="1">
        <a:spcBef>
          <a:spcPct val="0"/>
        </a:spcBef>
        <a:spcAft>
          <a:spcPct val="0"/>
        </a:spcAft>
        <a:defRPr sz="3200">
          <a:solidFill>
            <a:srgbClr val="5E1D10"/>
          </a:solidFill>
          <a:latin typeface="Palatino Linotype" pitchFamily="18" charset="0"/>
        </a:defRPr>
      </a:lvl9pPr>
    </p:titleStyle>
    <p:bodyStyle>
      <a:lvl1pPr marL="342900" indent="-342900" algn="l" rtl="0" eaLnBrk="1" fontAlgn="base" hangingPunct="1">
        <a:spcBef>
          <a:spcPct val="20000"/>
        </a:spcBef>
        <a:spcAft>
          <a:spcPct val="0"/>
        </a:spcAft>
        <a:buChar char="•"/>
        <a:defRPr sz="20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1800">
          <a:solidFill>
            <a:schemeClr val="tx1"/>
          </a:solidFill>
          <a:latin typeface="Times New Roman" pitchFamily="18" charset="0"/>
          <a:cs typeface="Times New Roman" pitchFamily="18" charset="0"/>
        </a:defRPr>
      </a:lvl3pPr>
      <a:lvl4pPr marL="1600200" indent="-228600" algn="l" rtl="0" eaLnBrk="1" fontAlgn="base" hangingPunct="1">
        <a:spcBef>
          <a:spcPct val="20000"/>
        </a:spcBef>
        <a:spcAft>
          <a:spcPct val="0"/>
        </a:spcAft>
        <a:buChar char="–"/>
        <a:defRPr sz="1600">
          <a:solidFill>
            <a:schemeClr val="tx1"/>
          </a:solidFill>
          <a:latin typeface="Times New Roman" pitchFamily="18" charset="0"/>
          <a:cs typeface="Times New Roman" pitchFamily="18" charset="0"/>
        </a:defRPr>
      </a:lvl4pPr>
      <a:lvl5pPr marL="2057400" indent="-228600" algn="l" rtl="0" eaLnBrk="1" fontAlgn="base" hangingPunct="1">
        <a:spcBef>
          <a:spcPct val="20000"/>
        </a:spcBef>
        <a:spcAft>
          <a:spcPct val="0"/>
        </a:spcAft>
        <a:buChar char="»"/>
        <a:defRPr sz="16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gif"/></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5.xml"/><Relationship Id="rId7"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 Id="rId9" Type="http://schemas.openxmlformats.org/officeDocument/2006/relationships/image" Target="../media/image24.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371600" y="4572000"/>
            <a:ext cx="7315200" cy="762000"/>
          </a:xfrm>
        </p:spPr>
        <p:txBody>
          <a:bodyPr/>
          <a:lstStyle/>
          <a:p>
            <a:pPr eaLnBrk="1" hangingPunct="1"/>
            <a:r>
              <a:rPr lang="en-US" dirty="0"/>
              <a:t>Systems Analysis and Design  9</a:t>
            </a:r>
            <a:r>
              <a:rPr lang="en-US" baseline="30000" dirty="0"/>
              <a:t>th</a:t>
            </a:r>
            <a:r>
              <a:rPr lang="en-US" dirty="0"/>
              <a:t> Edition</a:t>
            </a:r>
          </a:p>
        </p:txBody>
      </p:sp>
      <p:sp>
        <p:nvSpPr>
          <p:cNvPr id="15362" name="Subtitle 2"/>
          <p:cNvSpPr>
            <a:spLocks noGrp="1"/>
          </p:cNvSpPr>
          <p:nvPr>
            <p:ph type="subTitle" idx="1"/>
          </p:nvPr>
        </p:nvSpPr>
        <p:spPr>
          <a:xfrm>
            <a:off x="3733800" y="5555456"/>
            <a:ext cx="4114800" cy="609600"/>
          </a:xfrm>
        </p:spPr>
        <p:txBody>
          <a:bodyPr/>
          <a:lstStyle/>
          <a:p>
            <a:pPr algn="ctr" eaLnBrk="1" hangingPunct="1"/>
            <a:r>
              <a:rPr lang="en-US" dirty="0"/>
              <a:t>Chapter 3</a:t>
            </a:r>
          </a:p>
          <a:p>
            <a:pPr algn="ctr" eaLnBrk="1" hangingPunct="1"/>
            <a:r>
              <a:rPr lang="en-US" dirty="0">
                <a:solidFill>
                  <a:schemeClr val="tx1"/>
                </a:solidFill>
              </a:rPr>
              <a:t>Managing Systems Projects</a:t>
            </a:r>
          </a:p>
          <a:p>
            <a:pPr algn="ctr" eaLnBrk="1" hangingPunct="1"/>
            <a:r>
              <a:rPr lang="en-US" dirty="0"/>
              <a:t>Part 2</a:t>
            </a:r>
            <a:endParaRPr lang="en-US" dirty="0">
              <a:solidFill>
                <a:schemeClr val="tx1"/>
              </a:solidFill>
            </a:endParaRPr>
          </a:p>
        </p:txBody>
      </p:sp>
      <p:sp>
        <p:nvSpPr>
          <p:cNvPr id="7" name="Rectangle 1038">
            <a:extLst>
              <a:ext uri="{FF2B5EF4-FFF2-40B4-BE49-F238E27FC236}">
                <a16:creationId xmlns:a16="http://schemas.microsoft.com/office/drawing/2014/main" id="{E15FC370-7605-624F-B88F-4D3FF0AB41D3}"/>
              </a:ext>
            </a:extLst>
          </p:cNvPr>
          <p:cNvSpPr txBox="1">
            <a:spLocks noChangeArrowheads="1"/>
          </p:cNvSpPr>
          <p:nvPr/>
        </p:nvSpPr>
        <p:spPr>
          <a:xfrm>
            <a:off x="179388" y="5441950"/>
            <a:ext cx="2895600" cy="12636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300" dirty="0"/>
              <a:t>Khayyam H. MASIYEV</a:t>
            </a:r>
          </a:p>
          <a:p>
            <a:r>
              <a:rPr lang="en-US" sz="1300" dirty="0"/>
              <a:t>BHOS</a:t>
            </a:r>
            <a:r>
              <a:rPr lang="en-US" sz="1300" dirty="0">
                <a:sym typeface="Wingdings"/>
              </a:rPr>
              <a:t></a:t>
            </a:r>
            <a:endParaRPr lang="en-US" sz="1300" dirty="0"/>
          </a:p>
          <a:p>
            <a:r>
              <a:rPr lang="en-US" sz="1300" dirty="0"/>
              <a:t>Information Security Division</a:t>
            </a:r>
          </a:p>
          <a:p>
            <a:r>
              <a:rPr lang="en-US" sz="1300" dirty="0"/>
              <a:t>Senior Lecturer</a:t>
            </a:r>
          </a:p>
          <a:p>
            <a:r>
              <a:rPr lang="en-US" sz="1300" dirty="0" err="1"/>
              <a:t>khayyam.masiyev@bhos.edu.az</a:t>
            </a:r>
            <a:endParaRPr lang="en-US" sz="1300" dirty="0"/>
          </a:p>
        </p:txBody>
      </p:sp>
    </p:spTree>
    <p:extLst>
      <p:ext uri="{BB962C8B-B14F-4D97-AF65-F5344CB8AC3E}">
        <p14:creationId xmlns:p14="http://schemas.microsoft.com/office/powerpoint/2010/main" val="91466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Managing Project</a:t>
            </a:r>
          </a:p>
        </p:txBody>
      </p:sp>
      <p:sp>
        <p:nvSpPr>
          <p:cNvPr id="3" name="Content Placeholder 2"/>
          <p:cNvSpPr>
            <a:spLocks noGrp="1"/>
          </p:cNvSpPr>
          <p:nvPr>
            <p:ph idx="1"/>
          </p:nvPr>
        </p:nvSpPr>
        <p:spPr>
          <a:xfrm>
            <a:off x="228600" y="1219200"/>
            <a:ext cx="8001000" cy="4876800"/>
          </a:xfrm>
        </p:spPr>
        <p:txBody>
          <a:bodyPr/>
          <a:lstStyle/>
          <a:p>
            <a:r>
              <a:rPr lang="en-US" dirty="0">
                <a:latin typeface="Arial Narrow" pitchFamily="34" charset="0"/>
              </a:rPr>
              <a:t>The Project Manager is the person responsible for accomplishing the project objectives.</a:t>
            </a:r>
          </a:p>
          <a:p>
            <a:endParaRPr lang="en-US" dirty="0">
              <a:latin typeface="Arial Narrow" pitchFamily="34" charset="0"/>
            </a:endParaRPr>
          </a:p>
          <a:p>
            <a:r>
              <a:rPr lang="en-US" dirty="0">
                <a:latin typeface="Arial Narrow" pitchFamily="34" charset="0"/>
              </a:rPr>
              <a:t>Managing a project includes:</a:t>
            </a:r>
          </a:p>
          <a:p>
            <a:pPr lvl="1"/>
            <a:r>
              <a:rPr lang="en-US" sz="1800" dirty="0">
                <a:latin typeface="Arial Narrow" pitchFamily="34" charset="0"/>
              </a:rPr>
              <a:t>Identifying requirements.</a:t>
            </a:r>
          </a:p>
          <a:p>
            <a:pPr lvl="1"/>
            <a:r>
              <a:rPr lang="en-US" sz="1800" dirty="0">
                <a:latin typeface="Arial Narrow" pitchFamily="34" charset="0"/>
              </a:rPr>
              <a:t>Establishing clear and achievable objectives.</a:t>
            </a:r>
          </a:p>
          <a:p>
            <a:pPr lvl="1"/>
            <a:r>
              <a:rPr lang="en-US" sz="1800" dirty="0">
                <a:latin typeface="Arial Narrow" pitchFamily="34" charset="0"/>
              </a:rPr>
              <a:t>Balancing the competing demands of quality, scope, time and cost.</a:t>
            </a:r>
          </a:p>
          <a:p>
            <a:pPr lvl="1"/>
            <a:r>
              <a:rPr lang="en-US" sz="1800" dirty="0">
                <a:latin typeface="Arial Narrow" pitchFamily="34" charset="0"/>
              </a:rPr>
              <a:t>Adapting the specifications, plans, and approach to the different concerns and expectations of the various stakeholders.</a:t>
            </a:r>
          </a:p>
          <a:p>
            <a:pPr lvl="1"/>
            <a:endParaRPr lang="en-US" sz="1600" dirty="0">
              <a:latin typeface="Arial Narrow" pitchFamily="34" charset="0"/>
            </a:endParaRPr>
          </a:p>
          <a:p>
            <a:pPr marL="0" indent="0">
              <a:buNone/>
            </a:pPr>
            <a:br>
              <a:rPr lang="en-US" sz="1600" dirty="0"/>
            </a:br>
            <a:br>
              <a:rPr lang="en-US" sz="1600" dirty="0"/>
            </a:br>
            <a:endParaRPr lang="en-US" sz="1600" dirty="0"/>
          </a:p>
          <a:p>
            <a:endParaRPr lang="en-US" sz="1600" dirty="0">
              <a:latin typeface="Arial Narrow" pitchFamily="34" charset="0"/>
            </a:endParaRPr>
          </a:p>
          <a:p>
            <a:pPr lvl="1"/>
            <a:endParaRPr lang="en-US" sz="1600" dirty="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Constraints</a:t>
            </a:r>
          </a:p>
        </p:txBody>
      </p:sp>
      <p:sp>
        <p:nvSpPr>
          <p:cNvPr id="3" name="Content Placeholder 2"/>
          <p:cNvSpPr>
            <a:spLocks noGrp="1"/>
          </p:cNvSpPr>
          <p:nvPr>
            <p:ph idx="1"/>
          </p:nvPr>
        </p:nvSpPr>
        <p:spPr>
          <a:xfrm>
            <a:off x="228600" y="1219200"/>
            <a:ext cx="8305800" cy="4876800"/>
          </a:xfrm>
        </p:spPr>
        <p:txBody>
          <a:bodyPr/>
          <a:lstStyle/>
          <a:p>
            <a:r>
              <a:rPr lang="en-US" dirty="0">
                <a:latin typeface="Arial Narrow" pitchFamily="34" charset="0"/>
              </a:rPr>
              <a:t>Every project is constrained in different ways by its:</a:t>
            </a:r>
          </a:p>
          <a:p>
            <a:pPr lvl="1"/>
            <a:r>
              <a:rPr lang="en-US" sz="1800" dirty="0">
                <a:latin typeface="Arial Narrow" pitchFamily="34" charset="0"/>
              </a:rPr>
              <a:t>Scope </a:t>
            </a:r>
          </a:p>
          <a:p>
            <a:pPr lvl="1"/>
            <a:r>
              <a:rPr lang="en-US" sz="1800" dirty="0">
                <a:latin typeface="Arial Narrow" pitchFamily="34" charset="0"/>
              </a:rPr>
              <a:t>Schedule/Time</a:t>
            </a:r>
          </a:p>
          <a:p>
            <a:pPr lvl="1"/>
            <a:r>
              <a:rPr lang="en-US" sz="1800" dirty="0">
                <a:latin typeface="Arial Narrow" pitchFamily="34" charset="0"/>
              </a:rPr>
              <a:t>Cost/Budget</a:t>
            </a:r>
          </a:p>
          <a:p>
            <a:pPr lvl="1"/>
            <a:r>
              <a:rPr lang="en-US" sz="1800" dirty="0">
                <a:latin typeface="Arial Narrow" pitchFamily="34" charset="0"/>
              </a:rPr>
              <a:t>Quality</a:t>
            </a:r>
          </a:p>
          <a:p>
            <a:pPr lvl="1"/>
            <a:r>
              <a:rPr lang="en-US" sz="1800" dirty="0">
                <a:latin typeface="Arial Narrow" pitchFamily="34" charset="0"/>
              </a:rPr>
              <a:t>Resources</a:t>
            </a:r>
          </a:p>
          <a:p>
            <a:pPr lvl="1"/>
            <a:r>
              <a:rPr lang="en-US" sz="1800" dirty="0">
                <a:latin typeface="Arial Narrow" pitchFamily="34" charset="0"/>
              </a:rPr>
              <a:t>Risk</a:t>
            </a:r>
          </a:p>
          <a:p>
            <a:pPr lvl="1"/>
            <a:endParaRPr lang="en-US" dirty="0">
              <a:latin typeface="Arial Narrow" pitchFamily="34" charset="0"/>
            </a:endParaRPr>
          </a:p>
          <a:p>
            <a:pPr lvl="1"/>
            <a:endParaRPr lang="en-US" dirty="0">
              <a:latin typeface="Arial Narrow" pitchFamily="34" charset="0"/>
            </a:endParaRPr>
          </a:p>
          <a:p>
            <a:pPr lvl="1"/>
            <a:endParaRPr lang="en-US" dirty="0">
              <a:latin typeface="Arial Narrow" pitchFamily="34" charset="0"/>
            </a:endParaRPr>
          </a:p>
          <a:p>
            <a:pPr lvl="1"/>
            <a:endParaRPr lang="en-US" dirty="0">
              <a:latin typeface="Arial Narrow" pitchFamily="34" charset="0"/>
            </a:endParaRPr>
          </a:p>
          <a:p>
            <a:r>
              <a:rPr lang="en-US" dirty="0">
                <a:latin typeface="Arial Narrow" pitchFamily="34" charset="0"/>
              </a:rPr>
              <a:t>If any one factor changes, at least one other factor is likely to be affected.</a:t>
            </a:r>
          </a:p>
          <a:p>
            <a:r>
              <a:rPr lang="en-US" dirty="0">
                <a:latin typeface="Arial Narrow" pitchFamily="34" charset="0"/>
              </a:rPr>
              <a:t>It is the project manager’s duty to </a:t>
            </a:r>
            <a:r>
              <a:rPr lang="en-US" b="1" dirty="0">
                <a:latin typeface="Arial Narrow" pitchFamily="34" charset="0"/>
              </a:rPr>
              <a:t>balance</a:t>
            </a:r>
            <a:r>
              <a:rPr lang="en-US" dirty="0">
                <a:latin typeface="Arial Narrow" pitchFamily="34" charset="0"/>
              </a:rPr>
              <a:t> these competing constraints. </a:t>
            </a:r>
          </a:p>
        </p:txBody>
      </p:sp>
      <p:sp>
        <p:nvSpPr>
          <p:cNvPr id="5" name="Isosceles Triangle 4"/>
          <p:cNvSpPr/>
          <p:nvPr/>
        </p:nvSpPr>
        <p:spPr>
          <a:xfrm>
            <a:off x="5105400" y="1905000"/>
            <a:ext cx="2743200" cy="2438400"/>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8000000">
            <a:off x="4253452" y="2881055"/>
            <a:ext cx="2741732" cy="338554"/>
          </a:xfrm>
          <a:prstGeom prst="rect">
            <a:avLst/>
          </a:prstGeom>
          <a:noFill/>
        </p:spPr>
        <p:txBody>
          <a:bodyPr wrap="square" rtlCol="0">
            <a:spAutoFit/>
          </a:bodyPr>
          <a:lstStyle/>
          <a:p>
            <a:pPr algn="ctr"/>
            <a:r>
              <a:rPr lang="en-US" sz="1600" b="1" dirty="0">
                <a:solidFill>
                  <a:srgbClr val="FF0000"/>
                </a:solidFill>
                <a:latin typeface="Tekton Pro" pitchFamily="34" charset="0"/>
              </a:rPr>
              <a:t>COST/RESOURCES</a:t>
            </a:r>
          </a:p>
        </p:txBody>
      </p:sp>
      <p:sp>
        <p:nvSpPr>
          <p:cNvPr id="7" name="TextBox 6"/>
          <p:cNvSpPr txBox="1"/>
          <p:nvPr/>
        </p:nvSpPr>
        <p:spPr>
          <a:xfrm rot="3600000">
            <a:off x="6193820" y="2934486"/>
            <a:ext cx="2353260" cy="338554"/>
          </a:xfrm>
          <a:prstGeom prst="rect">
            <a:avLst/>
          </a:prstGeom>
          <a:noFill/>
        </p:spPr>
        <p:txBody>
          <a:bodyPr wrap="square" rtlCol="0">
            <a:spAutoFit/>
          </a:bodyPr>
          <a:lstStyle/>
          <a:p>
            <a:pPr algn="ctr"/>
            <a:r>
              <a:rPr lang="en-US" sz="1600" b="1" dirty="0">
                <a:solidFill>
                  <a:srgbClr val="FF0000"/>
                </a:solidFill>
                <a:latin typeface="Tekton Pro" pitchFamily="34" charset="0"/>
              </a:rPr>
              <a:t>SCHEDULE/TIME</a:t>
            </a:r>
          </a:p>
        </p:txBody>
      </p:sp>
      <p:sp>
        <p:nvSpPr>
          <p:cNvPr id="8" name="TextBox 7"/>
          <p:cNvSpPr txBox="1"/>
          <p:nvPr/>
        </p:nvSpPr>
        <p:spPr>
          <a:xfrm>
            <a:off x="5029200" y="4340423"/>
            <a:ext cx="2895600" cy="338554"/>
          </a:xfrm>
          <a:prstGeom prst="rect">
            <a:avLst/>
          </a:prstGeom>
          <a:noFill/>
        </p:spPr>
        <p:txBody>
          <a:bodyPr wrap="square" rtlCol="0">
            <a:spAutoFit/>
          </a:bodyPr>
          <a:lstStyle/>
          <a:p>
            <a:pPr algn="ctr"/>
            <a:r>
              <a:rPr lang="en-US" sz="1600" dirty="0">
                <a:solidFill>
                  <a:srgbClr val="FF0000"/>
                </a:solidFill>
                <a:latin typeface="Tekton Pro" pitchFamily="34" charset="0"/>
              </a:rPr>
              <a:t>SCOPE/QUALITY</a:t>
            </a:r>
          </a:p>
        </p:txBody>
      </p:sp>
      <p:sp>
        <p:nvSpPr>
          <p:cNvPr id="9" name="TextBox 8"/>
          <p:cNvSpPr txBox="1"/>
          <p:nvPr/>
        </p:nvSpPr>
        <p:spPr>
          <a:xfrm>
            <a:off x="5105400" y="3436203"/>
            <a:ext cx="2743200" cy="830997"/>
          </a:xfrm>
          <a:prstGeom prst="rect">
            <a:avLst/>
          </a:prstGeom>
          <a:noFill/>
        </p:spPr>
        <p:txBody>
          <a:bodyPr wrap="square" rtlCol="0">
            <a:spAutoFit/>
          </a:bodyPr>
          <a:lstStyle/>
          <a:p>
            <a:pPr algn="ctr"/>
            <a:r>
              <a:rPr lang="en-US" sz="1600" dirty="0">
                <a:solidFill>
                  <a:schemeClr val="accent4">
                    <a:lumMod val="10000"/>
                  </a:schemeClr>
                </a:solidFill>
                <a:latin typeface="Tekton Pro" pitchFamily="34" charset="0"/>
              </a:rPr>
              <a:t>The Triple Constraint</a:t>
            </a:r>
          </a:p>
          <a:p>
            <a:pPr algn="ctr"/>
            <a:r>
              <a:rPr lang="en-US" sz="1600" dirty="0">
                <a:solidFill>
                  <a:schemeClr val="accent4">
                    <a:lumMod val="10000"/>
                  </a:schemeClr>
                </a:solidFill>
                <a:latin typeface="Tekton Pro" pitchFamily="34" charset="0"/>
              </a:rPr>
              <a:t>or</a:t>
            </a:r>
          </a:p>
          <a:p>
            <a:pPr algn="ctr"/>
            <a:r>
              <a:rPr lang="en-US" sz="1600" dirty="0">
                <a:solidFill>
                  <a:schemeClr val="accent4">
                    <a:lumMod val="10000"/>
                  </a:schemeClr>
                </a:solidFill>
                <a:latin typeface="Tekton Pro" pitchFamily="34" charset="0"/>
              </a:rPr>
              <a:t>The Trade-off Triangle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Management Framework</a:t>
            </a:r>
          </a:p>
        </p:txBody>
      </p:sp>
      <p:sp>
        <p:nvSpPr>
          <p:cNvPr id="3" name="Content Placeholder 2"/>
          <p:cNvSpPr>
            <a:spLocks noGrp="1"/>
          </p:cNvSpPr>
          <p:nvPr>
            <p:ph idx="1"/>
          </p:nvPr>
        </p:nvSpPr>
        <p:spPr>
          <a:xfrm>
            <a:off x="228600" y="1219200"/>
            <a:ext cx="7848600" cy="4953000"/>
          </a:xfrm>
        </p:spPr>
        <p:txBody>
          <a:bodyPr/>
          <a:lstStyle/>
          <a:p>
            <a:pPr>
              <a:buNone/>
            </a:pPr>
            <a:r>
              <a:rPr lang="en-US" sz="2800" dirty="0">
                <a:latin typeface="Arial Narrow" pitchFamily="34" charset="0"/>
              </a:rPr>
              <a:t> </a:t>
            </a:r>
          </a:p>
        </p:txBody>
      </p:sp>
      <p:pic>
        <p:nvPicPr>
          <p:cNvPr id="3074" name="Picture 2"/>
          <p:cNvPicPr>
            <a:picLocks noChangeAspect="1" noChangeArrowheads="1"/>
          </p:cNvPicPr>
          <p:nvPr/>
        </p:nvPicPr>
        <p:blipFill>
          <a:blip r:embed="rId3"/>
          <a:srcRect/>
          <a:stretch>
            <a:fillRect/>
          </a:stretch>
        </p:blipFill>
        <p:spPr bwMode="auto">
          <a:xfrm>
            <a:off x="169334" y="1828800"/>
            <a:ext cx="7984066" cy="379281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Management Knowledge Areas</a:t>
            </a:r>
          </a:p>
        </p:txBody>
      </p:sp>
      <p:sp>
        <p:nvSpPr>
          <p:cNvPr id="3" name="Content Placeholder 2"/>
          <p:cNvSpPr>
            <a:spLocks noGrp="1"/>
          </p:cNvSpPr>
          <p:nvPr>
            <p:ph idx="1"/>
          </p:nvPr>
        </p:nvSpPr>
        <p:spPr>
          <a:xfrm>
            <a:off x="228600" y="1219200"/>
            <a:ext cx="8077200" cy="4876800"/>
          </a:xfrm>
        </p:spPr>
        <p:txBody>
          <a:bodyPr/>
          <a:lstStyle/>
          <a:p>
            <a:pPr>
              <a:buNone/>
            </a:pPr>
            <a:r>
              <a:rPr lang="en-US" dirty="0">
                <a:latin typeface="Arial Narrow" pitchFamily="34" charset="0"/>
              </a:rPr>
              <a:t>Four core knowledge areas </a:t>
            </a:r>
            <a:r>
              <a:rPr lang="en-US" b="1" dirty="0">
                <a:latin typeface="Arial Narrow" pitchFamily="34" charset="0"/>
              </a:rPr>
              <a:t>lead to specific project objectives</a:t>
            </a:r>
            <a:r>
              <a:rPr lang="en-US" dirty="0">
                <a:latin typeface="Arial Narrow" pitchFamily="34" charset="0"/>
              </a:rPr>
              <a:t>. </a:t>
            </a:r>
            <a:br>
              <a:rPr lang="en-US" dirty="0">
                <a:latin typeface="Arial Narrow" pitchFamily="34" charset="0"/>
              </a:rPr>
            </a:br>
            <a:endParaRPr lang="en-US" dirty="0">
              <a:latin typeface="Arial Narrow" pitchFamily="34" charset="0"/>
            </a:endParaRPr>
          </a:p>
          <a:p>
            <a:pPr lvl="1"/>
            <a:r>
              <a:rPr lang="en-US" sz="1800" dirty="0">
                <a:latin typeface="Arial Narrow" pitchFamily="34" charset="0"/>
              </a:rPr>
              <a:t>Project </a:t>
            </a:r>
            <a:r>
              <a:rPr lang="en-US" sz="1800" b="1" dirty="0">
                <a:latin typeface="Arial Narrow" pitchFamily="34" charset="0"/>
              </a:rPr>
              <a:t>scope</a:t>
            </a:r>
            <a:r>
              <a:rPr lang="en-US" sz="1800" dirty="0">
                <a:latin typeface="Arial Narrow" pitchFamily="34" charset="0"/>
              </a:rPr>
              <a:t> management involves defining and managing all the work required to complete the project successfully.</a:t>
            </a:r>
          </a:p>
          <a:p>
            <a:pPr lvl="1">
              <a:buNone/>
            </a:pPr>
            <a:endParaRPr lang="en-US" sz="1800" dirty="0">
              <a:latin typeface="Arial Narrow" pitchFamily="34" charset="0"/>
            </a:endParaRPr>
          </a:p>
          <a:p>
            <a:pPr lvl="1"/>
            <a:r>
              <a:rPr lang="en-US" sz="1800" dirty="0">
                <a:latin typeface="Arial Narrow" pitchFamily="34" charset="0"/>
              </a:rPr>
              <a:t>Project </a:t>
            </a:r>
            <a:r>
              <a:rPr lang="en-US" sz="1800" b="1" dirty="0">
                <a:latin typeface="Arial Narrow" pitchFamily="34" charset="0"/>
              </a:rPr>
              <a:t>time</a:t>
            </a:r>
            <a:r>
              <a:rPr lang="en-US" sz="1800" dirty="0">
                <a:latin typeface="Arial Narrow" pitchFamily="34" charset="0"/>
              </a:rPr>
              <a:t> management includes estimating how long it will take to complete the work, developing an acceptable project schedule, and ensuring timely completion of the project.</a:t>
            </a:r>
          </a:p>
          <a:p>
            <a:pPr lvl="1"/>
            <a:endParaRPr lang="en-US" sz="1800" dirty="0">
              <a:latin typeface="Arial Narrow" pitchFamily="34" charset="0"/>
            </a:endParaRPr>
          </a:p>
          <a:p>
            <a:pPr lvl="1"/>
            <a:r>
              <a:rPr lang="en-US" sz="1800" dirty="0">
                <a:latin typeface="Arial Narrow" pitchFamily="34" charset="0"/>
              </a:rPr>
              <a:t>Project </a:t>
            </a:r>
            <a:r>
              <a:rPr lang="en-US" sz="1800" b="1" dirty="0">
                <a:latin typeface="Arial Narrow" pitchFamily="34" charset="0"/>
              </a:rPr>
              <a:t>cost</a:t>
            </a:r>
            <a:r>
              <a:rPr lang="en-US" sz="1800" dirty="0">
                <a:latin typeface="Arial Narrow" pitchFamily="34" charset="0"/>
              </a:rPr>
              <a:t> management consists of preparing and managing the budget for the project.</a:t>
            </a:r>
          </a:p>
          <a:p>
            <a:pPr lvl="1">
              <a:buNone/>
            </a:pPr>
            <a:endParaRPr lang="en-US" sz="1800" dirty="0">
              <a:latin typeface="Arial Narrow" pitchFamily="34" charset="0"/>
            </a:endParaRPr>
          </a:p>
          <a:p>
            <a:pPr lvl="1"/>
            <a:r>
              <a:rPr lang="en-US" sz="1800" dirty="0">
                <a:latin typeface="Arial Narrow" pitchFamily="34" charset="0"/>
              </a:rPr>
              <a:t>Project </a:t>
            </a:r>
            <a:r>
              <a:rPr lang="en-US" sz="1800" b="1" dirty="0">
                <a:latin typeface="Arial Narrow" pitchFamily="34" charset="0"/>
              </a:rPr>
              <a:t>quality</a:t>
            </a:r>
            <a:r>
              <a:rPr lang="en-US" sz="1800" dirty="0">
                <a:latin typeface="Arial Narrow" pitchFamily="34" charset="0"/>
              </a:rPr>
              <a:t> management ensures that the project will satisfy the stated or implied needs for which it was undertaken.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Management Knowledge Areas</a:t>
            </a:r>
          </a:p>
        </p:txBody>
      </p:sp>
      <p:sp>
        <p:nvSpPr>
          <p:cNvPr id="3" name="Content Placeholder 2"/>
          <p:cNvSpPr>
            <a:spLocks noGrp="1"/>
          </p:cNvSpPr>
          <p:nvPr>
            <p:ph idx="1"/>
          </p:nvPr>
        </p:nvSpPr>
        <p:spPr>
          <a:xfrm>
            <a:off x="228600" y="1219200"/>
            <a:ext cx="8077200" cy="3657600"/>
          </a:xfrm>
        </p:spPr>
        <p:txBody>
          <a:bodyPr/>
          <a:lstStyle/>
          <a:p>
            <a:r>
              <a:rPr lang="en-US" dirty="0">
                <a:latin typeface="Arial Narrow" pitchFamily="34" charset="0"/>
              </a:rPr>
              <a:t>Four facilitating knowledge areas are the means </a:t>
            </a:r>
            <a:r>
              <a:rPr lang="en-US" b="1" dirty="0">
                <a:latin typeface="Arial Narrow" pitchFamily="34" charset="0"/>
              </a:rPr>
              <a:t>through which the project objectives are achieved</a:t>
            </a:r>
            <a:r>
              <a:rPr lang="en-US" dirty="0">
                <a:latin typeface="Arial Narrow" pitchFamily="34" charset="0"/>
              </a:rPr>
              <a:t>. </a:t>
            </a:r>
            <a:br>
              <a:rPr lang="en-US" dirty="0">
                <a:latin typeface="Arial Narrow" pitchFamily="34" charset="0"/>
              </a:rPr>
            </a:br>
            <a:endParaRPr lang="en-US" dirty="0">
              <a:latin typeface="Arial Narrow" pitchFamily="34" charset="0"/>
            </a:endParaRPr>
          </a:p>
          <a:p>
            <a:pPr lvl="1"/>
            <a:r>
              <a:rPr lang="en-US" sz="1800" dirty="0">
                <a:latin typeface="Arial Narrow" pitchFamily="34" charset="0"/>
              </a:rPr>
              <a:t>Project </a:t>
            </a:r>
            <a:r>
              <a:rPr lang="en-US" sz="1800" b="1" dirty="0">
                <a:latin typeface="Arial Narrow" pitchFamily="34" charset="0"/>
              </a:rPr>
              <a:t>human resource </a:t>
            </a:r>
            <a:r>
              <a:rPr lang="en-US" sz="1800" dirty="0">
                <a:latin typeface="Arial Narrow" pitchFamily="34" charset="0"/>
              </a:rPr>
              <a:t>management is concerned with making effective use of the people involved with the project.</a:t>
            </a:r>
          </a:p>
          <a:p>
            <a:pPr lvl="1"/>
            <a:r>
              <a:rPr lang="en-US" sz="1800" dirty="0">
                <a:latin typeface="Arial Narrow" pitchFamily="34" charset="0"/>
              </a:rPr>
              <a:t>Project </a:t>
            </a:r>
            <a:r>
              <a:rPr lang="en-US" sz="1800" b="1" dirty="0">
                <a:latin typeface="Arial Narrow" pitchFamily="34" charset="0"/>
              </a:rPr>
              <a:t>communications</a:t>
            </a:r>
            <a:r>
              <a:rPr lang="en-US" sz="1800" dirty="0">
                <a:latin typeface="Arial Narrow" pitchFamily="34" charset="0"/>
              </a:rPr>
              <a:t> management involves generating, collecting, disseminating, and storing project information.</a:t>
            </a:r>
          </a:p>
          <a:p>
            <a:pPr lvl="1"/>
            <a:r>
              <a:rPr lang="en-US" sz="1800" dirty="0">
                <a:latin typeface="Arial Narrow" pitchFamily="34" charset="0"/>
              </a:rPr>
              <a:t>Project </a:t>
            </a:r>
            <a:r>
              <a:rPr lang="en-US" sz="1800" b="1" dirty="0">
                <a:latin typeface="Arial Narrow" pitchFamily="34" charset="0"/>
              </a:rPr>
              <a:t>risk</a:t>
            </a:r>
            <a:r>
              <a:rPr lang="en-US" sz="1800" dirty="0">
                <a:latin typeface="Arial Narrow" pitchFamily="34" charset="0"/>
              </a:rPr>
              <a:t> management includes identifying, analyzing, and responding to risks related to the project.</a:t>
            </a:r>
          </a:p>
          <a:p>
            <a:pPr lvl="1"/>
            <a:r>
              <a:rPr lang="en-US" sz="1800" dirty="0">
                <a:latin typeface="Arial Narrow" pitchFamily="34" charset="0"/>
              </a:rPr>
              <a:t>Project </a:t>
            </a:r>
            <a:r>
              <a:rPr lang="en-US" sz="1800" b="1" dirty="0">
                <a:latin typeface="Arial Narrow" pitchFamily="34" charset="0"/>
              </a:rPr>
              <a:t>procurement</a:t>
            </a:r>
            <a:r>
              <a:rPr lang="en-US" sz="1800" dirty="0">
                <a:latin typeface="Arial Narrow" pitchFamily="34" charset="0"/>
              </a:rPr>
              <a:t> management involves acquiring or procuring goods and services for a project from outside the performing organization. </a:t>
            </a:r>
          </a:p>
        </p:txBody>
      </p:sp>
      <p:sp>
        <p:nvSpPr>
          <p:cNvPr id="4" name="Content Placeholder 2"/>
          <p:cNvSpPr txBox="1">
            <a:spLocks/>
          </p:cNvSpPr>
          <p:nvPr/>
        </p:nvSpPr>
        <p:spPr bwMode="auto">
          <a:xfrm>
            <a:off x="228600" y="5181600"/>
            <a:ext cx="7924800" cy="1181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FontTx/>
              <a:buChar char="•"/>
            </a:pPr>
            <a:r>
              <a:rPr lang="en-US" sz="2000" kern="0" dirty="0">
                <a:solidFill>
                  <a:schemeClr val="accent4">
                    <a:lumMod val="10000"/>
                  </a:schemeClr>
                </a:solidFill>
                <a:latin typeface="Arial Narrow" pitchFamily="34" charset="0"/>
                <a:cs typeface="Times New Roman" pitchFamily="18" charset="0"/>
              </a:rPr>
              <a:t>One knowledge area (project integration management) affects and is affected by all of the other knowledge areas.</a:t>
            </a:r>
            <a:endParaRPr kumimoji="0" lang="en-US" sz="2000" b="0" i="0" u="none" strike="noStrike" kern="0" cap="none" spc="0" normalizeH="0" baseline="0" noProof="0" dirty="0">
              <a:ln>
                <a:noFill/>
              </a:ln>
              <a:solidFill>
                <a:schemeClr val="accent4">
                  <a:lumMod val="10000"/>
                </a:schemeClr>
              </a:solidFill>
              <a:effectLst/>
              <a:uLnTx/>
              <a:uFillTx/>
              <a:latin typeface="Arial Narrow" pitchFamily="34"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Management Tools and Techniques</a:t>
            </a:r>
          </a:p>
        </p:txBody>
      </p:sp>
      <p:sp>
        <p:nvSpPr>
          <p:cNvPr id="3" name="Content Placeholder 2"/>
          <p:cNvSpPr>
            <a:spLocks noGrp="1"/>
          </p:cNvSpPr>
          <p:nvPr>
            <p:ph idx="1"/>
          </p:nvPr>
        </p:nvSpPr>
        <p:spPr>
          <a:xfrm>
            <a:off x="228600" y="1219200"/>
            <a:ext cx="8077200" cy="5029200"/>
          </a:xfrm>
        </p:spPr>
        <p:txBody>
          <a:bodyPr/>
          <a:lstStyle/>
          <a:p>
            <a:r>
              <a:rPr lang="en-US" dirty="0">
                <a:latin typeface="Arial Narrow" pitchFamily="34" charset="0"/>
              </a:rPr>
              <a:t>Project management tools and techniques assist project managers and their teams in various aspects of project management.</a:t>
            </a:r>
          </a:p>
          <a:p>
            <a:endParaRPr lang="en-US" dirty="0">
              <a:latin typeface="Arial Narrow" pitchFamily="34" charset="0"/>
            </a:endParaRPr>
          </a:p>
          <a:p>
            <a:r>
              <a:rPr lang="en-US" dirty="0">
                <a:latin typeface="Arial Narrow" pitchFamily="34" charset="0"/>
              </a:rPr>
              <a:t>Note that a tool or technique is more than just a software package.</a:t>
            </a:r>
          </a:p>
          <a:p>
            <a:endParaRPr lang="en-US" dirty="0">
              <a:latin typeface="Arial Narrow" pitchFamily="34" charset="0"/>
            </a:endParaRPr>
          </a:p>
          <a:p>
            <a:r>
              <a:rPr lang="en-US" dirty="0">
                <a:latin typeface="Arial Narrow" pitchFamily="34" charset="0"/>
              </a:rPr>
              <a:t>Specific tools and techniques include:</a:t>
            </a:r>
          </a:p>
          <a:p>
            <a:pPr lvl="2"/>
            <a:r>
              <a:rPr lang="en-US" sz="2000" dirty="0">
                <a:latin typeface="Arial Narrow" pitchFamily="34" charset="0"/>
              </a:rPr>
              <a:t>Project charters, scope statements, and WBS (scope)</a:t>
            </a:r>
          </a:p>
          <a:p>
            <a:pPr lvl="2"/>
            <a:r>
              <a:rPr lang="en-US" sz="2000" dirty="0">
                <a:latin typeface="Arial Narrow" pitchFamily="34" charset="0"/>
              </a:rPr>
              <a:t>Gantt charts, network diagrams, critical path analyses (time)</a:t>
            </a:r>
          </a:p>
          <a:p>
            <a:pPr lvl="2"/>
            <a:r>
              <a:rPr lang="en-US" sz="2000" dirty="0">
                <a:latin typeface="Arial Narrow" pitchFamily="34" charset="0"/>
              </a:rPr>
              <a:t>Net present value, cost estimates, and earned value management (cost)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Success</a:t>
            </a:r>
          </a:p>
        </p:txBody>
      </p:sp>
      <p:sp>
        <p:nvSpPr>
          <p:cNvPr id="3" name="Content Placeholder 2"/>
          <p:cNvSpPr>
            <a:spLocks noGrp="1"/>
          </p:cNvSpPr>
          <p:nvPr>
            <p:ph idx="1"/>
          </p:nvPr>
        </p:nvSpPr>
        <p:spPr>
          <a:xfrm>
            <a:off x="228600" y="1219200"/>
            <a:ext cx="8001000" cy="4953000"/>
          </a:xfrm>
        </p:spPr>
        <p:txBody>
          <a:bodyPr/>
          <a:lstStyle/>
          <a:p>
            <a:r>
              <a:rPr lang="en-US" dirty="0">
                <a:latin typeface="Arial Narrow" pitchFamily="34" charset="0"/>
              </a:rPr>
              <a:t>There are different ways to define project success:</a:t>
            </a:r>
          </a:p>
          <a:p>
            <a:endParaRPr lang="en-US" dirty="0">
              <a:latin typeface="Arial Narrow" pitchFamily="34" charset="0"/>
            </a:endParaRPr>
          </a:p>
          <a:p>
            <a:pPr lvl="1"/>
            <a:r>
              <a:rPr lang="en-US" dirty="0">
                <a:latin typeface="Arial Narrow" pitchFamily="34" charset="0"/>
              </a:rPr>
              <a:t>The project met scope, time, and cost goals.</a:t>
            </a:r>
          </a:p>
          <a:p>
            <a:pPr lvl="1"/>
            <a:endParaRPr lang="en-US" dirty="0">
              <a:latin typeface="Arial Narrow" pitchFamily="34" charset="0"/>
            </a:endParaRPr>
          </a:p>
          <a:p>
            <a:pPr lvl="1"/>
            <a:r>
              <a:rPr lang="en-US" dirty="0">
                <a:latin typeface="Arial Narrow" pitchFamily="34" charset="0"/>
              </a:rPr>
              <a:t>The project satisfied the customer/sponsor.</a:t>
            </a:r>
          </a:p>
          <a:p>
            <a:pPr lvl="1"/>
            <a:endParaRPr lang="en-US" dirty="0">
              <a:latin typeface="Arial Narrow" pitchFamily="34" charset="0"/>
            </a:endParaRPr>
          </a:p>
          <a:p>
            <a:pPr lvl="1"/>
            <a:r>
              <a:rPr lang="en-US" dirty="0">
                <a:latin typeface="Arial Narrow" pitchFamily="34" charset="0"/>
              </a:rPr>
              <a:t> The project produced the desired results.</a:t>
            </a:r>
          </a:p>
        </p:txBody>
      </p:sp>
      <p:pic>
        <p:nvPicPr>
          <p:cNvPr id="72706" name="Picture 2" descr="http://www.its.uncc.edu/Projects/images/success-puzzle.jpg"/>
          <p:cNvPicPr>
            <a:picLocks noChangeAspect="1" noChangeArrowheads="1"/>
          </p:cNvPicPr>
          <p:nvPr/>
        </p:nvPicPr>
        <p:blipFill>
          <a:blip r:embed="rId3"/>
          <a:srcRect/>
          <a:stretch>
            <a:fillRect/>
          </a:stretch>
        </p:blipFill>
        <p:spPr bwMode="auto">
          <a:xfrm>
            <a:off x="4495800" y="3886200"/>
            <a:ext cx="3715161" cy="23907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620000" cy="914400"/>
          </a:xfrm>
        </p:spPr>
        <p:txBody>
          <a:bodyPr/>
          <a:lstStyle/>
          <a:p>
            <a:r>
              <a:rPr lang="en-US" sz="2800" dirty="0">
                <a:latin typeface="Calibri" pitchFamily="34" charset="0"/>
              </a:rPr>
              <a:t>Relationships Among Project Management, Program Management and Portfolio Management</a:t>
            </a:r>
          </a:p>
        </p:txBody>
      </p:sp>
      <p:sp>
        <p:nvSpPr>
          <p:cNvPr id="3" name="Content Placeholder 2"/>
          <p:cNvSpPr>
            <a:spLocks noGrp="1"/>
          </p:cNvSpPr>
          <p:nvPr>
            <p:ph idx="1"/>
          </p:nvPr>
        </p:nvSpPr>
        <p:spPr>
          <a:xfrm>
            <a:off x="304800" y="1905000"/>
            <a:ext cx="8305800" cy="3657600"/>
          </a:xfrm>
        </p:spPr>
        <p:txBody>
          <a:bodyPr/>
          <a:lstStyle/>
          <a:p>
            <a:pPr lvl="1"/>
            <a:r>
              <a:rPr lang="en-US" sz="2400" dirty="0">
                <a:latin typeface="Arial Narrow" pitchFamily="34" charset="0"/>
              </a:rPr>
              <a:t>Project Management</a:t>
            </a:r>
          </a:p>
          <a:p>
            <a:pPr lvl="1"/>
            <a:r>
              <a:rPr lang="en-US" sz="2400" dirty="0">
                <a:latin typeface="Arial Narrow" pitchFamily="34" charset="0"/>
              </a:rPr>
              <a:t>Program Management</a:t>
            </a:r>
          </a:p>
          <a:p>
            <a:pPr lvl="1"/>
            <a:r>
              <a:rPr lang="en-US" sz="2400" dirty="0">
                <a:latin typeface="Arial Narrow" pitchFamily="34" charset="0"/>
              </a:rPr>
              <a:t>Portfolio Management</a:t>
            </a:r>
          </a:p>
          <a:p>
            <a:pPr lvl="1"/>
            <a:endParaRPr lang="en-US" sz="2400" dirty="0">
              <a:latin typeface="Arial Narrow" pitchFamily="34" charset="0"/>
            </a:endParaRPr>
          </a:p>
          <a:p>
            <a:pPr lvl="1"/>
            <a:r>
              <a:rPr lang="en-US" sz="2400" dirty="0">
                <a:latin typeface="Arial Narrow" pitchFamily="34" charset="0"/>
              </a:rPr>
              <a:t>Project Management Office</a:t>
            </a:r>
          </a:p>
        </p:txBody>
      </p:sp>
      <p:sp>
        <p:nvSpPr>
          <p:cNvPr id="6" name="Rounded Rectangle 5"/>
          <p:cNvSpPr/>
          <p:nvPr/>
        </p:nvSpPr>
        <p:spPr>
          <a:xfrm>
            <a:off x="2366010" y="4724400"/>
            <a:ext cx="1371600" cy="533400"/>
          </a:xfrm>
          <a:prstGeom prst="roundRect">
            <a:avLst/>
          </a:prstGeom>
          <a:solidFill>
            <a:srgbClr val="CCFF66"/>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4">
                    <a:lumMod val="10000"/>
                  </a:schemeClr>
                </a:solidFill>
                <a:latin typeface="Tekton" pitchFamily="2" charset="0"/>
              </a:rPr>
              <a:t>PMO</a:t>
            </a:r>
          </a:p>
        </p:txBody>
      </p:sp>
      <p:cxnSp>
        <p:nvCxnSpPr>
          <p:cNvPr id="8" name="Straight Arrow Connector 7"/>
          <p:cNvCxnSpPr>
            <a:stCxn id="6" idx="3"/>
          </p:cNvCxnSpPr>
          <p:nvPr/>
        </p:nvCxnSpPr>
        <p:spPr>
          <a:xfrm flipV="1">
            <a:off x="3737610" y="4987290"/>
            <a:ext cx="529590" cy="381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rot="19567490">
            <a:off x="6154751" y="2992216"/>
            <a:ext cx="958825" cy="997338"/>
          </a:xfrm>
          <a:prstGeom prst="arc">
            <a:avLst>
              <a:gd name="adj1" fmla="val 16207491"/>
              <a:gd name="adj2" fmla="val 542232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p:cNvSpPr/>
          <p:nvPr/>
        </p:nvSpPr>
        <p:spPr>
          <a:xfrm rot="19567490">
            <a:off x="6261052" y="2651424"/>
            <a:ext cx="1537218" cy="2806938"/>
          </a:xfrm>
          <a:prstGeom prst="arc">
            <a:avLst>
              <a:gd name="adj1" fmla="val 16268703"/>
              <a:gd name="adj2" fmla="val 5475455"/>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19567490">
            <a:off x="6943867" y="4196730"/>
            <a:ext cx="958825" cy="997338"/>
          </a:xfrm>
          <a:prstGeom prst="arc">
            <a:avLst>
              <a:gd name="adj1" fmla="val 16207491"/>
              <a:gd name="adj2" fmla="val 542232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Diagram 4"/>
          <p:cNvGraphicFramePr/>
          <p:nvPr/>
        </p:nvGraphicFramePr>
        <p:xfrm>
          <a:off x="3766458" y="2438400"/>
          <a:ext cx="4343400" cy="332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04800"/>
          </a:xfrm>
        </p:spPr>
        <p:txBody>
          <a:bodyPr/>
          <a:lstStyle/>
          <a:p>
            <a:r>
              <a:rPr lang="en-US" dirty="0">
                <a:latin typeface="Calibri" pitchFamily="34" charset="0"/>
              </a:rPr>
              <a:t>What is a Program?</a:t>
            </a:r>
          </a:p>
        </p:txBody>
      </p:sp>
      <p:sp>
        <p:nvSpPr>
          <p:cNvPr id="3" name="Content Placeholder 2"/>
          <p:cNvSpPr>
            <a:spLocks noGrp="1"/>
          </p:cNvSpPr>
          <p:nvPr>
            <p:ph idx="1"/>
          </p:nvPr>
        </p:nvSpPr>
        <p:spPr>
          <a:xfrm>
            <a:off x="228600" y="1447800"/>
            <a:ext cx="8153400" cy="3581400"/>
          </a:xfrm>
        </p:spPr>
        <p:txBody>
          <a:bodyPr/>
          <a:lstStyle/>
          <a:p>
            <a:pPr>
              <a:buNone/>
            </a:pPr>
            <a:r>
              <a:rPr lang="en-US" dirty="0">
                <a:latin typeface="Arial Narrow" pitchFamily="34" charset="0"/>
              </a:rPr>
              <a:t>A program is:</a:t>
            </a:r>
          </a:p>
          <a:p>
            <a:r>
              <a:rPr lang="en-US" dirty="0">
                <a:latin typeface="Arial Narrow" pitchFamily="34" charset="0"/>
              </a:rPr>
              <a:t>“a group of related projects managed in a coordinated way to obtain benefits and control not available from managing them individually.”</a:t>
            </a:r>
          </a:p>
          <a:p>
            <a:r>
              <a:rPr lang="en-US" dirty="0">
                <a:latin typeface="Arial Narrow" pitchFamily="34" charset="0"/>
              </a:rPr>
              <a:t>A program manager provides leadership and direction for the project managers heading the projects within the program.</a:t>
            </a:r>
            <a:br>
              <a:rPr lang="en-US" dirty="0">
                <a:latin typeface="Arial Narrow" pitchFamily="34" charset="0"/>
              </a:rPr>
            </a:br>
            <a:endParaRPr lang="en-US" dirty="0">
              <a:latin typeface="Arial Narrow" pitchFamily="34" charset="0"/>
            </a:endParaRPr>
          </a:p>
          <a:p>
            <a:r>
              <a:rPr lang="en-US" dirty="0">
                <a:latin typeface="Arial Narrow" pitchFamily="34" charset="0"/>
              </a:rPr>
              <a:t>ADVANTAGES</a:t>
            </a:r>
          </a:p>
          <a:p>
            <a:pPr lvl="1"/>
            <a:r>
              <a:rPr lang="en-US" b="1" dirty="0">
                <a:latin typeface="Arial Narrow" pitchFamily="34" charset="0"/>
              </a:rPr>
              <a:t>Decreased risk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04800"/>
          </a:xfrm>
        </p:spPr>
        <p:txBody>
          <a:bodyPr/>
          <a:lstStyle/>
          <a:p>
            <a:r>
              <a:rPr lang="en-US" dirty="0">
                <a:latin typeface="Calibri" pitchFamily="34" charset="0"/>
              </a:rPr>
              <a:t>Comparative Overview</a:t>
            </a:r>
          </a:p>
        </p:txBody>
      </p:sp>
      <p:pic>
        <p:nvPicPr>
          <p:cNvPr id="102403" name="Picture 3"/>
          <p:cNvPicPr>
            <a:picLocks noChangeAspect="1" noChangeArrowheads="1"/>
          </p:cNvPicPr>
          <p:nvPr/>
        </p:nvPicPr>
        <p:blipFill>
          <a:blip r:embed="rId3"/>
          <a:srcRect/>
          <a:stretch>
            <a:fillRect/>
          </a:stretch>
        </p:blipFill>
        <p:spPr bwMode="auto">
          <a:xfrm>
            <a:off x="1066800" y="990600"/>
            <a:ext cx="6248400" cy="528882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a:t>
            </a:r>
          </a:p>
        </p:txBody>
      </p:sp>
      <p:sp>
        <p:nvSpPr>
          <p:cNvPr id="3" name="Content Placeholder 2"/>
          <p:cNvSpPr>
            <a:spLocks noGrp="1"/>
          </p:cNvSpPr>
          <p:nvPr>
            <p:ph idx="1"/>
          </p:nvPr>
        </p:nvSpPr>
        <p:spPr/>
        <p:txBody>
          <a:bodyPr/>
          <a:lstStyle/>
          <a:p>
            <a:pPr lvl="1" algn="just"/>
            <a:r>
              <a:rPr lang="en-US" sz="1600" dirty="0"/>
              <a:t>Project Management: This course provides an overview of the project environment, life-cycle and organization. It provides detailed coverage of the ten knowledge areas defined </a:t>
            </a:r>
            <a:r>
              <a:rPr lang="en-US" sz="1600" b="1" dirty="0"/>
              <a:t>in "A Guide to the Project Management Body of Knowledge, (</a:t>
            </a:r>
            <a:r>
              <a:rPr lang="en-US" sz="1600" b="1" i="1" dirty="0"/>
              <a:t>PMBOK</a:t>
            </a:r>
            <a:r>
              <a:rPr lang="en-US" sz="1600" b="1" i="1" baseline="30000" dirty="0"/>
              <a:t>®</a:t>
            </a:r>
            <a:r>
              <a:rPr lang="en-US" sz="1600" b="1" i="1" dirty="0"/>
              <a:t> Guide</a:t>
            </a:r>
            <a:r>
              <a:rPr lang="en-US" sz="1600" b="1" dirty="0"/>
              <a:t>) - Project Management Institute ":</a:t>
            </a:r>
            <a:endParaRPr lang="en-US" sz="1600" dirty="0"/>
          </a:p>
          <a:p>
            <a:pPr lvl="2">
              <a:buFont typeface="+mj-lt"/>
              <a:buAutoNum type="arabicPeriod"/>
            </a:pPr>
            <a:r>
              <a:rPr lang="en-US" sz="1400" dirty="0"/>
              <a:t>Scope Management</a:t>
            </a:r>
          </a:p>
          <a:p>
            <a:pPr lvl="2">
              <a:buFont typeface="+mj-lt"/>
              <a:buAutoNum type="arabicPeriod"/>
            </a:pPr>
            <a:r>
              <a:rPr lang="en-US" sz="1400" dirty="0"/>
              <a:t>Time Management</a:t>
            </a:r>
          </a:p>
          <a:p>
            <a:pPr lvl="2">
              <a:buFont typeface="+mj-lt"/>
              <a:buAutoNum type="arabicPeriod"/>
            </a:pPr>
            <a:r>
              <a:rPr lang="en-US" sz="1400" dirty="0"/>
              <a:t>Cost Management</a:t>
            </a:r>
          </a:p>
          <a:p>
            <a:pPr lvl="2">
              <a:buFont typeface="+mj-lt"/>
              <a:buAutoNum type="arabicPeriod"/>
            </a:pPr>
            <a:r>
              <a:rPr lang="en-US" sz="1400" dirty="0"/>
              <a:t>Quality Management</a:t>
            </a:r>
          </a:p>
          <a:p>
            <a:pPr lvl="2">
              <a:buFont typeface="+mj-lt"/>
              <a:buAutoNum type="arabicPeriod"/>
            </a:pPr>
            <a:r>
              <a:rPr lang="en-US" sz="1400" dirty="0"/>
              <a:t>Human Resources Management</a:t>
            </a:r>
          </a:p>
          <a:p>
            <a:pPr lvl="2">
              <a:buFont typeface="+mj-lt"/>
              <a:buAutoNum type="arabicPeriod"/>
            </a:pPr>
            <a:r>
              <a:rPr lang="en-US" sz="1400" dirty="0"/>
              <a:t>Communications Management</a:t>
            </a:r>
          </a:p>
          <a:p>
            <a:pPr lvl="2">
              <a:buFont typeface="+mj-lt"/>
              <a:buAutoNum type="arabicPeriod"/>
            </a:pPr>
            <a:r>
              <a:rPr lang="en-US" sz="1400" dirty="0"/>
              <a:t>Risk Management</a:t>
            </a:r>
          </a:p>
          <a:p>
            <a:pPr lvl="2">
              <a:buFont typeface="+mj-lt"/>
              <a:buAutoNum type="arabicPeriod"/>
            </a:pPr>
            <a:r>
              <a:rPr lang="en-US" sz="1400" dirty="0"/>
              <a:t>Procurement Management</a:t>
            </a:r>
          </a:p>
          <a:p>
            <a:pPr lvl="2">
              <a:buFont typeface="+mj-lt"/>
              <a:buAutoNum type="arabicPeriod"/>
            </a:pPr>
            <a:r>
              <a:rPr lang="en-US" sz="1400" dirty="0"/>
              <a:t>Stakeholder Management</a:t>
            </a:r>
          </a:p>
          <a:p>
            <a:pPr lvl="2">
              <a:buFont typeface="+mj-lt"/>
              <a:buAutoNum type="arabicPeriod"/>
            </a:pPr>
            <a:r>
              <a:rPr lang="en-US" sz="1400" dirty="0"/>
              <a:t>Integration Management</a:t>
            </a:r>
          </a:p>
          <a:p>
            <a:pPr lvl="1"/>
            <a:r>
              <a:rPr lang="en-US" sz="1600" dirty="0"/>
              <a:t>Managing Systems Projects </a:t>
            </a:r>
            <a:r>
              <a:rPr lang="mr-IN" sz="1600" dirty="0"/>
              <a:t>–</a:t>
            </a:r>
            <a:r>
              <a:rPr lang="en-US" sz="1600" dirty="0"/>
              <a:t> WBS, </a:t>
            </a:r>
            <a:r>
              <a:rPr lang="en-US" sz="1600" dirty="0" err="1"/>
              <a:t>GanttChart</a:t>
            </a:r>
            <a:r>
              <a:rPr lang="en-US" sz="1600" dirty="0"/>
              <a:t>, PDM,  PERT, CPM</a:t>
            </a:r>
          </a:p>
        </p:txBody>
      </p:sp>
    </p:spTree>
    <p:extLst>
      <p:ext uri="{BB962C8B-B14F-4D97-AF65-F5344CB8AC3E}">
        <p14:creationId xmlns:p14="http://schemas.microsoft.com/office/powerpoint/2010/main" val="255789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20000" cy="304800"/>
          </a:xfrm>
        </p:spPr>
        <p:txBody>
          <a:bodyPr/>
          <a:lstStyle/>
          <a:p>
            <a:r>
              <a:rPr lang="en-US" dirty="0">
                <a:latin typeface="Calibri" pitchFamily="34" charset="0"/>
              </a:rPr>
              <a:t>Stakeholders</a:t>
            </a:r>
          </a:p>
        </p:txBody>
      </p:sp>
      <p:sp>
        <p:nvSpPr>
          <p:cNvPr id="3" name="Content Placeholder 2"/>
          <p:cNvSpPr>
            <a:spLocks noGrp="1"/>
          </p:cNvSpPr>
          <p:nvPr>
            <p:ph idx="1"/>
          </p:nvPr>
        </p:nvSpPr>
        <p:spPr>
          <a:xfrm>
            <a:off x="152400" y="1143000"/>
            <a:ext cx="8001000" cy="4800600"/>
          </a:xfrm>
        </p:spPr>
        <p:txBody>
          <a:bodyPr/>
          <a:lstStyle/>
          <a:p>
            <a:r>
              <a:rPr lang="en-US" dirty="0">
                <a:latin typeface="Arial Narrow" pitchFamily="34" charset="0"/>
              </a:rPr>
              <a:t>Stakeholders are persons or organizations who are actively involved in the project or whose interests may </a:t>
            </a:r>
            <a:r>
              <a:rPr lang="en-US" b="1" dirty="0">
                <a:latin typeface="Arial Narrow" pitchFamily="34" charset="0"/>
              </a:rPr>
              <a:t>positively or negatively affected </a:t>
            </a:r>
            <a:r>
              <a:rPr lang="en-US" dirty="0">
                <a:latin typeface="Arial Narrow" pitchFamily="34" charset="0"/>
              </a:rPr>
              <a:t>by the performance or completion of the project.</a:t>
            </a:r>
            <a:br>
              <a:rPr lang="en-US" dirty="0">
                <a:latin typeface="Arial Narrow" pitchFamily="34" charset="0"/>
              </a:rPr>
            </a:br>
            <a:endParaRPr lang="en-US" dirty="0">
              <a:latin typeface="Arial Narrow" pitchFamily="34" charset="0"/>
            </a:endParaRPr>
          </a:p>
          <a:p>
            <a:r>
              <a:rPr lang="en-US" dirty="0">
                <a:latin typeface="Arial Narrow" pitchFamily="34" charset="0"/>
              </a:rPr>
              <a:t>Stakeholders have </a:t>
            </a:r>
            <a:r>
              <a:rPr lang="en-US" b="1" dirty="0">
                <a:latin typeface="Arial Narrow" pitchFamily="34" charset="0"/>
              </a:rPr>
              <a:t>varying levels of responsibility and authority </a:t>
            </a:r>
            <a:r>
              <a:rPr lang="en-US" dirty="0">
                <a:latin typeface="Arial Narrow" pitchFamily="34" charset="0"/>
              </a:rPr>
              <a:t>and </a:t>
            </a:r>
            <a:r>
              <a:rPr lang="en-US" b="1" dirty="0">
                <a:latin typeface="Arial Narrow" pitchFamily="34" charset="0"/>
              </a:rPr>
              <a:t>can change </a:t>
            </a:r>
            <a:r>
              <a:rPr lang="en-US" dirty="0">
                <a:latin typeface="Arial Narrow" pitchFamily="34" charset="0"/>
              </a:rPr>
              <a:t>over the project life cycle</a:t>
            </a:r>
            <a:br>
              <a:rPr lang="en-US" dirty="0">
                <a:latin typeface="Arial Narrow" pitchFamily="34" charset="0"/>
              </a:rPr>
            </a:br>
            <a:endParaRPr lang="en-US" dirty="0">
              <a:latin typeface="Arial Narrow" pitchFamily="34" charset="0"/>
            </a:endParaRPr>
          </a:p>
          <a:p>
            <a:r>
              <a:rPr lang="en-US" dirty="0">
                <a:latin typeface="Arial Narrow" pitchFamily="34" charset="0"/>
              </a:rPr>
              <a:t>Project management team must continuously identify both </a:t>
            </a:r>
            <a:r>
              <a:rPr lang="en-US" b="1" dirty="0">
                <a:latin typeface="Arial Narrow" pitchFamily="34" charset="0"/>
              </a:rPr>
              <a:t>external and internal </a:t>
            </a:r>
            <a:r>
              <a:rPr lang="en-US" dirty="0">
                <a:latin typeface="Arial Narrow" pitchFamily="34" charset="0"/>
              </a:rPr>
              <a:t>stakeholders</a:t>
            </a:r>
            <a:br>
              <a:rPr lang="en-US" dirty="0">
                <a:latin typeface="Arial Narrow" pitchFamily="34" charset="0"/>
              </a:rPr>
            </a:br>
            <a:endParaRPr lang="en-US" dirty="0">
              <a:latin typeface="Arial Narrow" pitchFamily="34" charset="0"/>
            </a:endParaRPr>
          </a:p>
          <a:p>
            <a:r>
              <a:rPr lang="en-US" dirty="0">
                <a:latin typeface="Arial Narrow" pitchFamily="34" charset="0"/>
              </a:rPr>
              <a:t>Project manager must </a:t>
            </a:r>
            <a:r>
              <a:rPr lang="en-US" b="1" dirty="0">
                <a:latin typeface="Arial Narrow" pitchFamily="34" charset="0"/>
              </a:rPr>
              <a:t>manage the influence</a:t>
            </a:r>
            <a:r>
              <a:rPr lang="en-US" dirty="0">
                <a:latin typeface="Arial Narrow" pitchFamily="34" charset="0"/>
              </a:rPr>
              <a:t> of various stakeholders in relation to the requirements and </a:t>
            </a:r>
            <a:r>
              <a:rPr lang="en-US" b="1" dirty="0">
                <a:latin typeface="Arial Narrow" pitchFamily="34" charset="0"/>
              </a:rPr>
              <a:t>balance stakeholders’ interest</a:t>
            </a:r>
          </a:p>
          <a:p>
            <a:endParaRPr lang="en-US" dirty="0">
              <a:latin typeface="Arial Narrow"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20000" cy="304800"/>
          </a:xfrm>
        </p:spPr>
        <p:txBody>
          <a:bodyPr/>
          <a:lstStyle/>
          <a:p>
            <a:r>
              <a:rPr lang="en-US" dirty="0">
                <a:latin typeface="Calibri" pitchFamily="34" charset="0"/>
              </a:rPr>
              <a:t>Stakeholders</a:t>
            </a:r>
          </a:p>
        </p:txBody>
      </p:sp>
      <p:sp>
        <p:nvSpPr>
          <p:cNvPr id="3" name="Content Placeholder 2"/>
          <p:cNvSpPr>
            <a:spLocks noGrp="1"/>
          </p:cNvSpPr>
          <p:nvPr>
            <p:ph idx="1"/>
          </p:nvPr>
        </p:nvSpPr>
        <p:spPr>
          <a:xfrm>
            <a:off x="304800" y="1143000"/>
            <a:ext cx="8001000" cy="381000"/>
          </a:xfrm>
        </p:spPr>
        <p:txBody>
          <a:bodyPr/>
          <a:lstStyle/>
          <a:p>
            <a:pPr>
              <a:buNone/>
            </a:pPr>
            <a:r>
              <a:rPr lang="en-US" dirty="0">
                <a:latin typeface="Arial Narrow" pitchFamily="34" charset="0"/>
              </a:rPr>
              <a:t>Some examples of project stakeholders</a:t>
            </a:r>
          </a:p>
        </p:txBody>
      </p:sp>
      <p:pic>
        <p:nvPicPr>
          <p:cNvPr id="4" name="Picture 2"/>
          <p:cNvPicPr>
            <a:picLocks noChangeAspect="1" noChangeArrowheads="1"/>
          </p:cNvPicPr>
          <p:nvPr/>
        </p:nvPicPr>
        <p:blipFill>
          <a:blip r:embed="rId3"/>
          <a:srcRect/>
          <a:stretch>
            <a:fillRect/>
          </a:stretch>
        </p:blipFill>
        <p:spPr bwMode="auto">
          <a:xfrm>
            <a:off x="762000" y="1600200"/>
            <a:ext cx="7239000" cy="427101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20000" cy="304800"/>
          </a:xfrm>
        </p:spPr>
        <p:txBody>
          <a:bodyPr/>
          <a:lstStyle/>
          <a:p>
            <a:r>
              <a:rPr lang="en-US" dirty="0">
                <a:latin typeface="Calibri" pitchFamily="34" charset="0"/>
                <a:cs typeface="Calibri" pitchFamily="34" charset="0"/>
              </a:rPr>
              <a:t>Project Management Process</a:t>
            </a:r>
          </a:p>
        </p:txBody>
      </p:sp>
      <p:sp>
        <p:nvSpPr>
          <p:cNvPr id="3" name="Content Placeholder 2"/>
          <p:cNvSpPr>
            <a:spLocks noGrp="1"/>
          </p:cNvSpPr>
          <p:nvPr>
            <p:ph idx="1"/>
          </p:nvPr>
        </p:nvSpPr>
        <p:spPr>
          <a:xfrm>
            <a:off x="152400" y="1066800"/>
            <a:ext cx="8153400" cy="3276600"/>
          </a:xfrm>
        </p:spPr>
        <p:txBody>
          <a:bodyPr/>
          <a:lstStyle/>
          <a:p>
            <a:endParaRPr lang="en-US" sz="1800" b="1" dirty="0">
              <a:latin typeface="Arial Narrow" pitchFamily="34" charset="0"/>
            </a:endParaRPr>
          </a:p>
        </p:txBody>
      </p:sp>
      <p:grpSp>
        <p:nvGrpSpPr>
          <p:cNvPr id="24" name="Group 23"/>
          <p:cNvGrpSpPr/>
          <p:nvPr/>
        </p:nvGrpSpPr>
        <p:grpSpPr>
          <a:xfrm>
            <a:off x="1066800" y="2590800"/>
            <a:ext cx="6781800" cy="3785129"/>
            <a:chOff x="914400" y="2155871"/>
            <a:chExt cx="6781800" cy="4153886"/>
          </a:xfrm>
        </p:grpSpPr>
        <p:sp>
          <p:nvSpPr>
            <p:cNvPr id="15" name="Rectangle 14"/>
            <p:cNvSpPr/>
            <p:nvPr/>
          </p:nvSpPr>
          <p:spPr>
            <a:xfrm>
              <a:off x="1524000" y="2155871"/>
              <a:ext cx="685800" cy="4070259"/>
            </a:xfrm>
            <a:prstGeom prst="rect">
              <a:avLst/>
            </a:prstGeom>
            <a:solidFill>
              <a:schemeClr val="tx1">
                <a:lumMod val="95000"/>
              </a:schemeClr>
            </a:solidFill>
            <a:ln>
              <a:solidFill>
                <a:schemeClr val="tx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14400" y="2362200"/>
              <a:ext cx="6781800" cy="3200400"/>
              <a:chOff x="502170" y="761999"/>
              <a:chExt cx="6859386" cy="3352801"/>
            </a:xfrm>
            <a:solidFill>
              <a:schemeClr val="tx1"/>
            </a:solidFill>
          </p:grpSpPr>
          <p:sp>
            <p:nvSpPr>
              <p:cNvPr id="5" name="Oval 4"/>
              <p:cNvSpPr/>
              <p:nvPr/>
            </p:nvSpPr>
            <p:spPr>
              <a:xfrm>
                <a:off x="1600200" y="761999"/>
                <a:ext cx="4572000" cy="3352801"/>
              </a:xfrm>
              <a:prstGeom prst="ellipse">
                <a:avLst/>
              </a:prstGeom>
              <a:solidFill>
                <a:schemeClr val="accent3">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02170" y="2209800"/>
                <a:ext cx="1219200" cy="762000"/>
              </a:xfrm>
              <a:prstGeom prst="rightArrow">
                <a:avLst>
                  <a:gd name="adj1" fmla="val 69672"/>
                  <a:gd name="adj2" fmla="val 50000"/>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Arial" pitchFamily="34" charset="0"/>
                    <a:cs typeface="Arial" pitchFamily="34" charset="0"/>
                  </a:rPr>
                  <a:t>Enter phase/</a:t>
                </a:r>
              </a:p>
              <a:p>
                <a:pPr algn="ctr"/>
                <a:r>
                  <a:rPr lang="en-US" sz="1050" dirty="0">
                    <a:solidFill>
                      <a:schemeClr val="tx1"/>
                    </a:solidFill>
                    <a:latin typeface="Arial" pitchFamily="34" charset="0"/>
                    <a:cs typeface="Arial" pitchFamily="34" charset="0"/>
                  </a:rPr>
                  <a:t>Start project</a:t>
                </a:r>
              </a:p>
            </p:txBody>
          </p:sp>
          <p:sp>
            <p:nvSpPr>
              <p:cNvPr id="7" name="Right Arrow 6"/>
              <p:cNvSpPr/>
              <p:nvPr/>
            </p:nvSpPr>
            <p:spPr>
              <a:xfrm>
                <a:off x="6142356" y="2209800"/>
                <a:ext cx="1219200" cy="762000"/>
              </a:xfrm>
              <a:prstGeom prst="rightArrow">
                <a:avLst>
                  <a:gd name="adj1" fmla="val 69672"/>
                  <a:gd name="adj2" fmla="val 50000"/>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Arial" pitchFamily="34" charset="0"/>
                    <a:cs typeface="Arial" pitchFamily="34" charset="0"/>
                  </a:rPr>
                  <a:t>Exit phase/</a:t>
                </a:r>
              </a:p>
              <a:p>
                <a:pPr algn="ctr"/>
                <a:r>
                  <a:rPr lang="en-US" sz="1050" dirty="0">
                    <a:solidFill>
                      <a:schemeClr val="tx1"/>
                    </a:solidFill>
                    <a:latin typeface="Arial" pitchFamily="34" charset="0"/>
                    <a:cs typeface="Arial" pitchFamily="34" charset="0"/>
                  </a:rPr>
                  <a:t>End project</a:t>
                </a:r>
              </a:p>
            </p:txBody>
          </p:sp>
          <p:sp>
            <p:nvSpPr>
              <p:cNvPr id="8" name="Right Arrow 7"/>
              <p:cNvSpPr/>
              <p:nvPr/>
            </p:nvSpPr>
            <p:spPr>
              <a:xfrm>
                <a:off x="1752600" y="2209800"/>
                <a:ext cx="1219200" cy="762000"/>
              </a:xfrm>
              <a:prstGeom prst="rightArrow">
                <a:avLst>
                  <a:gd name="adj1" fmla="val 69672"/>
                  <a:gd name="adj2" fmla="val 50000"/>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10000"/>
                      </a:schemeClr>
                    </a:solidFill>
                    <a:latin typeface="Arial" pitchFamily="34" charset="0"/>
                    <a:cs typeface="Arial" pitchFamily="34" charset="0"/>
                  </a:rPr>
                  <a:t>Initiating</a:t>
                </a:r>
              </a:p>
              <a:p>
                <a:pPr algn="ctr"/>
                <a:r>
                  <a:rPr lang="en-US" sz="1050" dirty="0">
                    <a:solidFill>
                      <a:schemeClr val="accent4">
                        <a:lumMod val="10000"/>
                      </a:schemeClr>
                    </a:solidFill>
                    <a:latin typeface="Arial" pitchFamily="34" charset="0"/>
                    <a:cs typeface="Arial" pitchFamily="34" charset="0"/>
                  </a:rPr>
                  <a:t>Processes</a:t>
                </a:r>
              </a:p>
            </p:txBody>
          </p:sp>
          <p:sp>
            <p:nvSpPr>
              <p:cNvPr id="9" name="Right Arrow 8"/>
              <p:cNvSpPr/>
              <p:nvPr/>
            </p:nvSpPr>
            <p:spPr>
              <a:xfrm>
                <a:off x="4804527" y="2209800"/>
                <a:ext cx="1219200" cy="762000"/>
              </a:xfrm>
              <a:prstGeom prst="rightArrow">
                <a:avLst>
                  <a:gd name="adj1" fmla="val 69672"/>
                  <a:gd name="adj2" fmla="val 50000"/>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10000"/>
                      </a:schemeClr>
                    </a:solidFill>
                    <a:latin typeface="Arial" pitchFamily="34" charset="0"/>
                    <a:cs typeface="Arial" pitchFamily="34" charset="0"/>
                  </a:rPr>
                  <a:t>Closing</a:t>
                </a:r>
              </a:p>
              <a:p>
                <a:pPr algn="ctr"/>
                <a:r>
                  <a:rPr lang="en-US" sz="1050" dirty="0">
                    <a:solidFill>
                      <a:schemeClr val="accent4">
                        <a:lumMod val="10000"/>
                      </a:schemeClr>
                    </a:solidFill>
                    <a:latin typeface="Arial" pitchFamily="34" charset="0"/>
                    <a:cs typeface="Arial" pitchFamily="34" charset="0"/>
                  </a:rPr>
                  <a:t>Processes</a:t>
                </a:r>
              </a:p>
            </p:txBody>
          </p:sp>
          <p:sp>
            <p:nvSpPr>
              <p:cNvPr id="10" name="U-Turn Arrow 9"/>
              <p:cNvSpPr/>
              <p:nvPr/>
            </p:nvSpPr>
            <p:spPr>
              <a:xfrm>
                <a:off x="2971800" y="1320799"/>
                <a:ext cx="1905000" cy="1422401"/>
              </a:xfrm>
              <a:prstGeom prst="uturnArrow">
                <a:avLst>
                  <a:gd name="adj1" fmla="val 33369"/>
                  <a:gd name="adj2" fmla="val 25000"/>
                  <a:gd name="adj3" fmla="val 22049"/>
                  <a:gd name="adj4" fmla="val 43750"/>
                  <a:gd name="adj5" fmla="val 75000"/>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U-Turn Arrow 10"/>
              <p:cNvSpPr/>
              <p:nvPr/>
            </p:nvSpPr>
            <p:spPr>
              <a:xfrm rot="10800000">
                <a:off x="2804409" y="2407727"/>
                <a:ext cx="1919990" cy="1402056"/>
              </a:xfrm>
              <a:prstGeom prst="uturnArrow">
                <a:avLst>
                  <a:gd name="adj1" fmla="val 35387"/>
                  <a:gd name="adj2" fmla="val 25000"/>
                  <a:gd name="adj3" fmla="val 22049"/>
                  <a:gd name="adj4" fmla="val 43750"/>
                  <a:gd name="adj5" fmla="val 75000"/>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3429000" y="1316122"/>
                <a:ext cx="990600" cy="483649"/>
              </a:xfrm>
              <a:prstGeom prst="rect">
                <a:avLst/>
              </a:prstGeom>
              <a:noFill/>
              <a:ln>
                <a:noFill/>
              </a:ln>
            </p:spPr>
            <p:txBody>
              <a:bodyPr wrap="square" rtlCol="0">
                <a:spAutoFit/>
              </a:bodyPr>
              <a:lstStyle/>
              <a:p>
                <a:r>
                  <a:rPr lang="en-US" sz="1200" dirty="0">
                    <a:solidFill>
                      <a:schemeClr val="accent4">
                        <a:lumMod val="10000"/>
                      </a:schemeClr>
                    </a:solidFill>
                  </a:rPr>
                  <a:t>Planning</a:t>
                </a:r>
              </a:p>
              <a:p>
                <a:r>
                  <a:rPr lang="en-US" sz="1200" dirty="0">
                    <a:solidFill>
                      <a:schemeClr val="accent4">
                        <a:lumMod val="10000"/>
                      </a:schemeClr>
                    </a:solidFill>
                  </a:rPr>
                  <a:t>Processes</a:t>
                </a:r>
              </a:p>
            </p:txBody>
          </p:sp>
          <p:sp>
            <p:nvSpPr>
              <p:cNvPr id="13" name="TextBox 12"/>
              <p:cNvSpPr txBox="1"/>
              <p:nvPr/>
            </p:nvSpPr>
            <p:spPr>
              <a:xfrm>
                <a:off x="3383280" y="3316514"/>
                <a:ext cx="990600" cy="483649"/>
              </a:xfrm>
              <a:prstGeom prst="rect">
                <a:avLst/>
              </a:prstGeom>
              <a:noFill/>
              <a:ln>
                <a:noFill/>
              </a:ln>
            </p:spPr>
            <p:txBody>
              <a:bodyPr wrap="square" rtlCol="0">
                <a:spAutoFit/>
              </a:bodyPr>
              <a:lstStyle/>
              <a:p>
                <a:r>
                  <a:rPr lang="en-US" sz="1200" dirty="0">
                    <a:solidFill>
                      <a:schemeClr val="accent4">
                        <a:lumMod val="10000"/>
                      </a:schemeClr>
                    </a:solidFill>
                  </a:rPr>
                  <a:t>Executing</a:t>
                </a:r>
              </a:p>
              <a:p>
                <a:r>
                  <a:rPr lang="en-US" sz="1200" dirty="0">
                    <a:solidFill>
                      <a:schemeClr val="accent4">
                        <a:lumMod val="10000"/>
                      </a:schemeClr>
                    </a:solidFill>
                  </a:rPr>
                  <a:t>Processes</a:t>
                </a:r>
              </a:p>
            </p:txBody>
          </p:sp>
          <p:sp>
            <p:nvSpPr>
              <p:cNvPr id="14" name="TextBox 13"/>
              <p:cNvSpPr txBox="1"/>
              <p:nvPr/>
            </p:nvSpPr>
            <p:spPr>
              <a:xfrm>
                <a:off x="2971800" y="762000"/>
                <a:ext cx="1828800" cy="483649"/>
              </a:xfrm>
              <a:prstGeom prst="rect">
                <a:avLst/>
              </a:prstGeom>
              <a:noFill/>
              <a:ln>
                <a:noFill/>
              </a:ln>
            </p:spPr>
            <p:txBody>
              <a:bodyPr wrap="square" rtlCol="0">
                <a:spAutoFit/>
              </a:bodyPr>
              <a:lstStyle/>
              <a:p>
                <a:pPr algn="ctr"/>
                <a:r>
                  <a:rPr lang="en-US" sz="1200" dirty="0">
                    <a:solidFill>
                      <a:schemeClr val="accent4">
                        <a:lumMod val="10000"/>
                      </a:schemeClr>
                    </a:solidFill>
                  </a:rPr>
                  <a:t>Monitoring &amp;</a:t>
                </a:r>
              </a:p>
              <a:p>
                <a:pPr algn="ctr"/>
                <a:r>
                  <a:rPr lang="en-US" sz="1200" dirty="0">
                    <a:solidFill>
                      <a:schemeClr val="accent4">
                        <a:lumMod val="10000"/>
                      </a:schemeClr>
                    </a:solidFill>
                  </a:rPr>
                  <a:t>Controlling Processes</a:t>
                </a:r>
              </a:p>
            </p:txBody>
          </p:sp>
        </p:grpSp>
        <p:cxnSp>
          <p:nvCxnSpPr>
            <p:cNvPr id="17" name="Straight Connector 16"/>
            <p:cNvCxnSpPr/>
            <p:nvPr/>
          </p:nvCxnSpPr>
          <p:spPr>
            <a:xfrm rot="5400000">
              <a:off x="4352021" y="4260184"/>
              <a:ext cx="4097558" cy="1588"/>
            </a:xfrm>
            <a:prstGeom prst="line">
              <a:avLst/>
            </a:prstGeom>
            <a:ln w="28575">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81200" y="5945565"/>
              <a:ext cx="4343400" cy="1588"/>
            </a:xfrm>
            <a:prstGeom prst="straightConnector1">
              <a:avLst/>
            </a:prstGeom>
            <a:ln w="38100">
              <a:solidFill>
                <a:schemeClr val="accent4">
                  <a:lumMod val="1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57599" y="5640764"/>
              <a:ext cx="1143001" cy="641745"/>
            </a:xfrm>
            <a:prstGeom prst="rect">
              <a:avLst/>
            </a:prstGeom>
            <a:solidFill>
              <a:schemeClr val="tx1"/>
            </a:solidFill>
          </p:spPr>
          <p:txBody>
            <a:bodyPr wrap="square" rtlCol="0">
              <a:spAutoFit/>
            </a:bodyPr>
            <a:lstStyle/>
            <a:p>
              <a:pPr algn="ctr"/>
              <a:r>
                <a:rPr lang="en-US" sz="1600" b="1" i="1" dirty="0">
                  <a:solidFill>
                    <a:schemeClr val="accent4">
                      <a:lumMod val="10000"/>
                    </a:schemeClr>
                  </a:solidFill>
                  <a:latin typeface="Arial Narrow" pitchFamily="34" charset="0"/>
                </a:rPr>
                <a:t>Project</a:t>
              </a:r>
            </a:p>
            <a:p>
              <a:pPr algn="ctr"/>
              <a:r>
                <a:rPr lang="en-US" sz="1600" b="1" i="1" dirty="0">
                  <a:solidFill>
                    <a:schemeClr val="accent4">
                      <a:lumMod val="10000"/>
                    </a:schemeClr>
                  </a:solidFill>
                  <a:latin typeface="Arial Narrow" pitchFamily="34" charset="0"/>
                </a:rPr>
                <a:t>Boundaries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20000" cy="304800"/>
          </a:xfrm>
        </p:spPr>
        <p:txBody>
          <a:bodyPr/>
          <a:lstStyle/>
          <a:p>
            <a:r>
              <a:rPr lang="en-US" dirty="0">
                <a:latin typeface="Calibri" pitchFamily="34" charset="0"/>
                <a:cs typeface="Calibri" pitchFamily="34" charset="0"/>
              </a:rPr>
              <a:t>Process Groups &amp; Knowledge Areas Mapping</a:t>
            </a:r>
          </a:p>
        </p:txBody>
      </p:sp>
      <p:graphicFrame>
        <p:nvGraphicFramePr>
          <p:cNvPr id="4" name="Table 3"/>
          <p:cNvGraphicFramePr>
            <a:graphicFrameLocks noGrp="1"/>
          </p:cNvGraphicFramePr>
          <p:nvPr>
            <p:extLst>
              <p:ext uri="{D42A27DB-BD31-4B8C-83A1-F6EECF244321}">
                <p14:modId xmlns:p14="http://schemas.microsoft.com/office/powerpoint/2010/main" val="1739000681"/>
              </p:ext>
            </p:extLst>
          </p:nvPr>
        </p:nvGraphicFramePr>
        <p:xfrm>
          <a:off x="152399" y="990600"/>
          <a:ext cx="8686801" cy="5608109"/>
        </p:xfrm>
        <a:graphic>
          <a:graphicData uri="http://schemas.openxmlformats.org/drawingml/2006/table">
            <a:tbl>
              <a:tblPr>
                <a:tableStyleId>{ED083AE6-46FA-4A59-8FB0-9F97EB10719F}</a:tableStyleId>
              </a:tblPr>
              <a:tblGrid>
                <a:gridCol w="1095631">
                  <a:extLst>
                    <a:ext uri="{9D8B030D-6E8A-4147-A177-3AD203B41FA5}">
                      <a16:colId xmlns:a16="http://schemas.microsoft.com/office/drawing/2014/main" val="20000"/>
                    </a:ext>
                  </a:extLst>
                </a:gridCol>
                <a:gridCol w="961770">
                  <a:extLst>
                    <a:ext uri="{9D8B030D-6E8A-4147-A177-3AD203B41FA5}">
                      <a16:colId xmlns:a16="http://schemas.microsoft.com/office/drawing/2014/main" val="20001"/>
                    </a:ext>
                  </a:extLst>
                </a:gridCol>
                <a:gridCol w="2021617">
                  <a:extLst>
                    <a:ext uri="{9D8B030D-6E8A-4147-A177-3AD203B41FA5}">
                      <a16:colId xmlns:a16="http://schemas.microsoft.com/office/drawing/2014/main" val="20002"/>
                    </a:ext>
                  </a:extLst>
                </a:gridCol>
                <a:gridCol w="1864583">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04800">
                <a:tc rowSpan="2">
                  <a:txBody>
                    <a:bodyPr/>
                    <a:lstStyle/>
                    <a:p>
                      <a:pPr algn="ctr" fontAlgn="ctr"/>
                      <a:r>
                        <a:rPr lang="en-US" sz="1200" b="1" u="none" strike="noStrike" dirty="0">
                          <a:solidFill>
                            <a:schemeClr val="accent4">
                              <a:lumMod val="10000"/>
                            </a:schemeClr>
                          </a:solidFill>
                          <a:latin typeface="Arial Narrow" pitchFamily="34" charset="0"/>
                        </a:rPr>
                        <a:t>Knowledge Area</a:t>
                      </a:r>
                      <a:endParaRPr lang="en-US" sz="1200" b="1"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tc gridSpan="5">
                  <a:txBody>
                    <a:bodyPr/>
                    <a:lstStyle/>
                    <a:p>
                      <a:pPr algn="ctr" fontAlgn="ctr"/>
                      <a:r>
                        <a:rPr lang="en-US" sz="1200" b="1" u="none" strike="noStrike" dirty="0">
                          <a:solidFill>
                            <a:schemeClr val="accent4">
                              <a:lumMod val="10000"/>
                            </a:schemeClr>
                          </a:solidFill>
                          <a:latin typeface="Arial Narrow" pitchFamily="34" charset="0"/>
                        </a:rPr>
                        <a:t>Process</a:t>
                      </a:r>
                      <a:endParaRPr lang="en-US" sz="1400" b="1"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85">
                <a:tc vMerge="1">
                  <a:txBody>
                    <a:bodyPr/>
                    <a:lstStyle/>
                    <a:p>
                      <a:endParaRPr lang="en-US"/>
                    </a:p>
                  </a:txBody>
                  <a:tcPr/>
                </a:tc>
                <a:tc>
                  <a:txBody>
                    <a:bodyPr/>
                    <a:lstStyle/>
                    <a:p>
                      <a:pPr algn="ctr" fontAlgn="ctr"/>
                      <a:r>
                        <a:rPr lang="en-US" sz="1200" b="0" u="none" strike="noStrike" dirty="0">
                          <a:solidFill>
                            <a:schemeClr val="accent4">
                              <a:lumMod val="10000"/>
                            </a:schemeClr>
                          </a:solidFill>
                          <a:latin typeface="Arial Narrow" pitchFamily="34" charset="0"/>
                        </a:rPr>
                        <a:t>Initiating</a:t>
                      </a:r>
                      <a:endParaRPr lang="en-US" sz="1200" b="0"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tc>
                  <a:txBody>
                    <a:bodyPr/>
                    <a:lstStyle/>
                    <a:p>
                      <a:pPr algn="ctr" fontAlgn="ctr"/>
                      <a:r>
                        <a:rPr lang="en-US" sz="1200" b="0" u="none" strike="noStrike" dirty="0">
                          <a:solidFill>
                            <a:schemeClr val="accent4">
                              <a:lumMod val="10000"/>
                            </a:schemeClr>
                          </a:solidFill>
                          <a:latin typeface="Arial Narrow" pitchFamily="34" charset="0"/>
                        </a:rPr>
                        <a:t>Planning</a:t>
                      </a:r>
                      <a:endParaRPr lang="en-US" sz="1200" b="0"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tc>
                  <a:txBody>
                    <a:bodyPr/>
                    <a:lstStyle/>
                    <a:p>
                      <a:pPr algn="ctr" fontAlgn="ctr"/>
                      <a:r>
                        <a:rPr lang="en-US" sz="1200" b="0" u="none" strike="noStrike" dirty="0">
                          <a:solidFill>
                            <a:schemeClr val="accent4">
                              <a:lumMod val="10000"/>
                            </a:schemeClr>
                          </a:solidFill>
                          <a:latin typeface="Arial Narrow" pitchFamily="34" charset="0"/>
                        </a:rPr>
                        <a:t>Executing</a:t>
                      </a:r>
                      <a:endParaRPr lang="en-US" sz="1200" b="0"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tc>
                  <a:txBody>
                    <a:bodyPr/>
                    <a:lstStyle/>
                    <a:p>
                      <a:pPr algn="ctr" fontAlgn="ctr"/>
                      <a:r>
                        <a:rPr lang="en-US" sz="1200" b="0" u="none" strike="noStrike" dirty="0">
                          <a:solidFill>
                            <a:schemeClr val="accent4">
                              <a:lumMod val="10000"/>
                            </a:schemeClr>
                          </a:solidFill>
                          <a:latin typeface="Arial Narrow" pitchFamily="34" charset="0"/>
                        </a:rPr>
                        <a:t>Monitoring &amp; Control</a:t>
                      </a:r>
                      <a:endParaRPr lang="en-US" sz="1200" b="0"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tc>
                  <a:txBody>
                    <a:bodyPr/>
                    <a:lstStyle/>
                    <a:p>
                      <a:pPr algn="ctr" fontAlgn="ctr"/>
                      <a:r>
                        <a:rPr lang="en-US" sz="1200" b="0" u="none" strike="noStrike" dirty="0">
                          <a:solidFill>
                            <a:schemeClr val="accent4">
                              <a:lumMod val="10000"/>
                            </a:schemeClr>
                          </a:solidFill>
                          <a:latin typeface="Arial Narrow" pitchFamily="34" charset="0"/>
                        </a:rPr>
                        <a:t>Closing</a:t>
                      </a:r>
                      <a:endParaRPr lang="en-US" sz="1200" b="0" i="0" u="none" strike="noStrike" dirty="0">
                        <a:solidFill>
                          <a:schemeClr val="accent4">
                            <a:lumMod val="10000"/>
                          </a:schemeClr>
                        </a:solidFill>
                        <a:latin typeface="Arial Narrow" pitchFamily="34" charset="0"/>
                      </a:endParaRPr>
                    </a:p>
                  </a:txBody>
                  <a:tcPr marL="4628" marR="4628" marT="4628" marB="0" anchor="ctr">
                    <a:solidFill>
                      <a:schemeClr val="tx1">
                        <a:lumMod val="95000"/>
                      </a:schemeClr>
                    </a:solidFill>
                  </a:tcPr>
                </a:tc>
                <a:extLst>
                  <a:ext uri="{0D108BD9-81ED-4DB2-BD59-A6C34878D82A}">
                    <a16:rowId xmlns:a16="http://schemas.microsoft.com/office/drawing/2014/main" val="10001"/>
                  </a:ext>
                </a:extLst>
              </a:tr>
              <a:tr h="620857">
                <a:tc>
                  <a:txBody>
                    <a:bodyPr/>
                    <a:lstStyle/>
                    <a:p>
                      <a:pPr algn="ctr" fontAlgn="t"/>
                      <a:r>
                        <a:rPr lang="en-US" sz="1200" u="none" strike="noStrike" dirty="0">
                          <a:solidFill>
                            <a:schemeClr val="accent4">
                              <a:lumMod val="10000"/>
                            </a:schemeClr>
                          </a:solidFill>
                          <a:latin typeface="Arial Narrow" pitchFamily="34" charset="0"/>
                        </a:rPr>
                        <a:t>Integration</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dirty="0">
                          <a:solidFill>
                            <a:schemeClr val="accent4">
                              <a:lumMod val="10000"/>
                            </a:schemeClr>
                          </a:solidFill>
                          <a:latin typeface="Arial Narrow" pitchFamily="34" charset="0"/>
                        </a:rPr>
                        <a:t>Develop Project Charter </a:t>
                      </a:r>
                      <a:r>
                        <a:rPr lang="en-US" sz="1000" u="none" strike="noStrike">
                          <a:solidFill>
                            <a:schemeClr val="accent4">
                              <a:lumMod val="10000"/>
                            </a:schemeClr>
                          </a:solidFill>
                          <a:latin typeface="Arial Narrow" pitchFamily="34" charset="0"/>
                        </a:rPr>
                        <a:t>(regulation)</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Develop Project Management Plan</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Direct and Manage Project Execution</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Monitor and Control Project Work</a:t>
                      </a:r>
                      <a:br>
                        <a:rPr lang="en-US" sz="1000" u="none" strike="noStrike" dirty="0">
                          <a:solidFill>
                            <a:schemeClr val="accent4">
                              <a:lumMod val="10000"/>
                            </a:schemeClr>
                          </a:solidFill>
                          <a:latin typeface="Arial Narrow" pitchFamily="34" charset="0"/>
                        </a:rPr>
                      </a:br>
                      <a:r>
                        <a:rPr lang="en-US" sz="1000" u="none" strike="noStrike" dirty="0">
                          <a:solidFill>
                            <a:schemeClr val="accent4">
                              <a:lumMod val="10000"/>
                            </a:schemeClr>
                          </a:solidFill>
                          <a:latin typeface="Arial Narrow" pitchFamily="34" charset="0"/>
                        </a:rPr>
                        <a:t>Perform Integrated Change Control</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Close Project</a:t>
                      </a:r>
                      <a:endParaRPr lang="en-US" sz="1000" b="0" i="0" u="none" strike="noStrike">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2"/>
                  </a:ext>
                </a:extLst>
              </a:tr>
              <a:tr h="487816">
                <a:tc>
                  <a:txBody>
                    <a:bodyPr/>
                    <a:lstStyle/>
                    <a:p>
                      <a:pPr algn="ctr" fontAlgn="t"/>
                      <a:r>
                        <a:rPr lang="en-US" sz="1200" u="none" strike="noStrike" dirty="0">
                          <a:solidFill>
                            <a:schemeClr val="accent4">
                              <a:lumMod val="10000"/>
                            </a:schemeClr>
                          </a:solidFill>
                          <a:latin typeface="Arial Narrow" pitchFamily="34" charset="0"/>
                        </a:rPr>
                        <a:t>Scope</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Collect Requirements</a:t>
                      </a:r>
                      <a:br>
                        <a:rPr lang="en-US" sz="1000" u="none" strike="noStrike" dirty="0">
                          <a:solidFill>
                            <a:schemeClr val="accent4">
                              <a:lumMod val="10000"/>
                            </a:schemeClr>
                          </a:solidFill>
                          <a:latin typeface="Arial Narrow" pitchFamily="34" charset="0"/>
                        </a:rPr>
                      </a:br>
                      <a:r>
                        <a:rPr lang="en-US" sz="1000" u="none" strike="noStrike" dirty="0">
                          <a:solidFill>
                            <a:schemeClr val="accent4">
                              <a:lumMod val="10000"/>
                            </a:schemeClr>
                          </a:solidFill>
                          <a:latin typeface="Arial Narrow" pitchFamily="34" charset="0"/>
                        </a:rPr>
                        <a:t>Define Scope</a:t>
                      </a:r>
                      <a:br>
                        <a:rPr lang="en-US" sz="1000" u="none" strike="noStrike" dirty="0">
                          <a:solidFill>
                            <a:schemeClr val="accent4">
                              <a:lumMod val="10000"/>
                            </a:schemeClr>
                          </a:solidFill>
                          <a:latin typeface="Arial Narrow" pitchFamily="34" charset="0"/>
                        </a:rPr>
                      </a:br>
                      <a:r>
                        <a:rPr lang="en-US" sz="1000" u="none" strike="noStrike" dirty="0">
                          <a:solidFill>
                            <a:schemeClr val="accent4">
                              <a:lumMod val="10000"/>
                            </a:schemeClr>
                          </a:solidFill>
                          <a:latin typeface="Arial Narrow" pitchFamily="34" charset="0"/>
                        </a:rPr>
                        <a:t>Create WBS</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Verify Scope</a:t>
                      </a:r>
                      <a:br>
                        <a:rPr lang="en-US" sz="1000" u="none" strike="noStrike" dirty="0">
                          <a:solidFill>
                            <a:schemeClr val="accent4">
                              <a:lumMod val="10000"/>
                            </a:schemeClr>
                          </a:solidFill>
                          <a:latin typeface="Arial Narrow" pitchFamily="34" charset="0"/>
                        </a:rPr>
                      </a:br>
                      <a:r>
                        <a:rPr lang="en-US" sz="1000" u="none" strike="noStrike" dirty="0">
                          <a:solidFill>
                            <a:schemeClr val="accent4">
                              <a:lumMod val="10000"/>
                            </a:schemeClr>
                          </a:solidFill>
                          <a:latin typeface="Arial Narrow" pitchFamily="34" charset="0"/>
                        </a:rPr>
                        <a:t>Control Scope</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3"/>
                  </a:ext>
                </a:extLst>
              </a:tr>
              <a:tr h="789461">
                <a:tc>
                  <a:txBody>
                    <a:bodyPr/>
                    <a:lstStyle/>
                    <a:p>
                      <a:pPr algn="ctr" fontAlgn="t"/>
                      <a:r>
                        <a:rPr lang="en-US" sz="1200" u="none" strike="noStrike" dirty="0">
                          <a:solidFill>
                            <a:schemeClr val="accent4">
                              <a:lumMod val="10000"/>
                            </a:schemeClr>
                          </a:solidFill>
                          <a:latin typeface="Arial Narrow" pitchFamily="34" charset="0"/>
                        </a:rPr>
                        <a:t>Time</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Define Activities</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Sequence Activities</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Estimate Activities Resources</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Estimate Activities Duration</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Develop Schedule</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Control Schedule</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4"/>
                  </a:ext>
                </a:extLst>
              </a:tr>
              <a:tr h="354776">
                <a:tc>
                  <a:txBody>
                    <a:bodyPr/>
                    <a:lstStyle/>
                    <a:p>
                      <a:pPr algn="ctr" fontAlgn="t"/>
                      <a:r>
                        <a:rPr lang="en-US" sz="1200" u="none" strike="noStrike" dirty="0">
                          <a:solidFill>
                            <a:schemeClr val="accent4">
                              <a:lumMod val="10000"/>
                            </a:schemeClr>
                          </a:solidFill>
                          <a:latin typeface="Arial Narrow" pitchFamily="34" charset="0"/>
                        </a:rPr>
                        <a:t>Cost</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Estimate Costs</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Determine Budget</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Control Costs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5"/>
                  </a:ext>
                </a:extLst>
              </a:tr>
              <a:tr h="315511">
                <a:tc>
                  <a:txBody>
                    <a:bodyPr/>
                    <a:lstStyle/>
                    <a:p>
                      <a:pPr algn="ctr" fontAlgn="t"/>
                      <a:r>
                        <a:rPr lang="en-US" sz="1200" u="none" strike="noStrike" dirty="0">
                          <a:solidFill>
                            <a:schemeClr val="accent4">
                              <a:lumMod val="10000"/>
                            </a:schemeClr>
                          </a:solidFill>
                          <a:latin typeface="Arial Narrow" pitchFamily="34" charset="0"/>
                        </a:rPr>
                        <a:t>Quality</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Plan Quality</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Perform Quality Assurance</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Perform Quality Control</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6"/>
                  </a:ext>
                </a:extLst>
              </a:tr>
              <a:tr h="487816">
                <a:tc>
                  <a:txBody>
                    <a:bodyPr/>
                    <a:lstStyle/>
                    <a:p>
                      <a:pPr algn="ctr" fontAlgn="t"/>
                      <a:r>
                        <a:rPr lang="en-US" sz="1200" u="none" strike="noStrike" dirty="0">
                          <a:solidFill>
                            <a:schemeClr val="accent4">
                              <a:lumMod val="10000"/>
                            </a:schemeClr>
                          </a:solidFill>
                          <a:latin typeface="Arial Narrow" pitchFamily="34" charset="0"/>
                        </a:rPr>
                        <a:t>Human</a:t>
                      </a:r>
                      <a:br>
                        <a:rPr lang="en-US" sz="1200" u="none" strike="noStrike" dirty="0">
                          <a:solidFill>
                            <a:schemeClr val="accent4">
                              <a:lumMod val="10000"/>
                            </a:schemeClr>
                          </a:solidFill>
                          <a:latin typeface="Arial Narrow" pitchFamily="34" charset="0"/>
                        </a:rPr>
                      </a:br>
                      <a:r>
                        <a:rPr lang="en-US" sz="1200" u="none" strike="noStrike" dirty="0">
                          <a:solidFill>
                            <a:schemeClr val="accent4">
                              <a:lumMod val="10000"/>
                            </a:schemeClr>
                          </a:solidFill>
                          <a:latin typeface="Arial Narrow" pitchFamily="34" charset="0"/>
                        </a:rPr>
                        <a:t>Resource</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Develop Human Resources Plan</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Acquire Project Team</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Develop Project Team</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Manage Project Team</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7"/>
                  </a:ext>
                </a:extLst>
              </a:tr>
              <a:tr h="487816">
                <a:tc>
                  <a:txBody>
                    <a:bodyPr/>
                    <a:lstStyle/>
                    <a:p>
                      <a:pPr algn="ctr" fontAlgn="t"/>
                      <a:r>
                        <a:rPr lang="en-US" sz="1200" u="none" strike="noStrike" dirty="0">
                          <a:solidFill>
                            <a:schemeClr val="accent4">
                              <a:lumMod val="10000"/>
                            </a:schemeClr>
                          </a:solidFill>
                          <a:latin typeface="Arial Narrow" pitchFamily="34" charset="0"/>
                        </a:rPr>
                        <a:t>Communication</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a:solidFill>
                            <a:schemeClr val="accent4">
                              <a:lumMod val="10000"/>
                            </a:schemeClr>
                          </a:solidFill>
                          <a:latin typeface="Arial Narrow" pitchFamily="34" charset="0"/>
                        </a:rPr>
                        <a:t>Identify Stakeholders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Plan Communications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Distribute Information</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Manage Stakeholders Expectations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Report Performance</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8"/>
                  </a:ext>
                </a:extLst>
              </a:tr>
              <a:tr h="832796">
                <a:tc>
                  <a:txBody>
                    <a:bodyPr/>
                    <a:lstStyle/>
                    <a:p>
                      <a:pPr algn="ctr" fontAlgn="t"/>
                      <a:r>
                        <a:rPr lang="en-US" sz="1200" u="none" strike="noStrike" dirty="0">
                          <a:solidFill>
                            <a:schemeClr val="accent4">
                              <a:lumMod val="10000"/>
                            </a:schemeClr>
                          </a:solidFill>
                          <a:latin typeface="Arial Narrow" pitchFamily="34" charset="0"/>
                        </a:rPr>
                        <a:t>Risk</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Plan Risk Management</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Identify Risk</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Perform Qualitative Risk Analysis</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Perform Quantitative Risk Analysis</a:t>
                      </a:r>
                      <a:br>
                        <a:rPr lang="en-US" sz="1000" u="none" strike="noStrike">
                          <a:solidFill>
                            <a:schemeClr val="accent4">
                              <a:lumMod val="10000"/>
                            </a:schemeClr>
                          </a:solidFill>
                          <a:latin typeface="Arial Narrow" pitchFamily="34" charset="0"/>
                        </a:rPr>
                      </a:br>
                      <a:r>
                        <a:rPr lang="en-US" sz="1000" u="none" strike="noStrike">
                          <a:solidFill>
                            <a:schemeClr val="accent4">
                              <a:lumMod val="10000"/>
                            </a:schemeClr>
                          </a:solidFill>
                          <a:latin typeface="Arial Narrow" pitchFamily="34" charset="0"/>
                        </a:rPr>
                        <a:t>Plan Risk Response</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Monitor and Control Risks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 </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09"/>
                  </a:ext>
                </a:extLst>
              </a:tr>
              <a:tr h="221735">
                <a:tc>
                  <a:txBody>
                    <a:bodyPr/>
                    <a:lstStyle/>
                    <a:p>
                      <a:pPr algn="ctr" fontAlgn="t"/>
                      <a:r>
                        <a:rPr lang="en-US" sz="1200" u="none" strike="noStrike" dirty="0">
                          <a:solidFill>
                            <a:schemeClr val="accent4">
                              <a:lumMod val="10000"/>
                            </a:schemeClr>
                          </a:solidFill>
                          <a:latin typeface="Arial Narrow" pitchFamily="34" charset="0"/>
                        </a:rPr>
                        <a:t>Procurement</a:t>
                      </a:r>
                      <a:endParaRPr lang="en-US" sz="1200" b="1" i="0" u="none" strike="noStrike" dirty="0">
                        <a:solidFill>
                          <a:schemeClr val="accent4">
                            <a:lumMod val="10000"/>
                          </a:schemeClr>
                        </a:solidFill>
                        <a:latin typeface="Arial Narrow" pitchFamily="34" charset="0"/>
                      </a:endParaRPr>
                    </a:p>
                  </a:txBody>
                  <a:tcPr marL="4628" marR="4628" marT="4628" marB="0">
                    <a:solidFill>
                      <a:schemeClr val="tx1">
                        <a:lumMod val="95000"/>
                      </a:schemeClr>
                    </a:solidFill>
                  </a:tcPr>
                </a:tc>
                <a:tc>
                  <a:txBody>
                    <a:bodyPr/>
                    <a:lstStyle/>
                    <a:p>
                      <a:pPr algn="l" fontAlgn="t"/>
                      <a:r>
                        <a:rPr lang="en-US" sz="1000" u="none" strike="noStrike">
                          <a:solidFill>
                            <a:schemeClr val="accent4">
                              <a:lumMod val="10000"/>
                            </a:schemeClr>
                          </a:solidFill>
                          <a:latin typeface="Arial Narrow" pitchFamily="34" charset="0"/>
                        </a:rPr>
                        <a:t> </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Plan Procurements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Conduct Procurements</a:t>
                      </a:r>
                      <a:endParaRPr lang="en-US" sz="1000" b="0" i="0" u="none" strike="noStrike" dirty="0">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a:solidFill>
                            <a:schemeClr val="accent4">
                              <a:lumMod val="10000"/>
                            </a:schemeClr>
                          </a:solidFill>
                          <a:latin typeface="Arial Narrow" pitchFamily="34" charset="0"/>
                        </a:rPr>
                        <a:t>Administer Procurements</a:t>
                      </a:r>
                      <a:endParaRPr lang="en-US" sz="1000" b="0" i="0" u="none" strike="noStrike">
                        <a:solidFill>
                          <a:schemeClr val="accent4">
                            <a:lumMod val="10000"/>
                          </a:schemeClr>
                        </a:solidFill>
                        <a:latin typeface="Arial Narrow" pitchFamily="34" charset="0"/>
                      </a:endParaRPr>
                    </a:p>
                  </a:txBody>
                  <a:tcPr>
                    <a:solidFill>
                      <a:schemeClr val="tx1"/>
                    </a:solidFill>
                  </a:tcPr>
                </a:tc>
                <a:tc>
                  <a:txBody>
                    <a:bodyPr/>
                    <a:lstStyle/>
                    <a:p>
                      <a:pPr algn="l" fontAlgn="t"/>
                      <a:r>
                        <a:rPr lang="en-US" sz="1000" u="none" strike="noStrike" dirty="0">
                          <a:solidFill>
                            <a:schemeClr val="accent4">
                              <a:lumMod val="10000"/>
                            </a:schemeClr>
                          </a:solidFill>
                          <a:latin typeface="Arial Narrow" pitchFamily="34" charset="0"/>
                        </a:rPr>
                        <a:t>Close Procurements</a:t>
                      </a:r>
                      <a:endParaRPr lang="en-US" sz="1000" b="0" i="0" u="none" strike="noStrike" dirty="0">
                        <a:solidFill>
                          <a:schemeClr val="accent4">
                            <a:lumMod val="10000"/>
                          </a:schemeClr>
                        </a:solidFill>
                        <a:latin typeface="Arial Narrow" pitchFamily="34" charset="0"/>
                      </a:endParaRPr>
                    </a:p>
                  </a:txBody>
                  <a:tcPr>
                    <a:solidFill>
                      <a:schemeClr val="tx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dirty="0"/>
              <a:t>Overview of Project Management</a:t>
            </a:r>
          </a:p>
        </p:txBody>
      </p:sp>
      <p:sp>
        <p:nvSpPr>
          <p:cNvPr id="25602" name="Text Placeholder 2"/>
          <p:cNvSpPr>
            <a:spLocks noGrp="1"/>
          </p:cNvSpPr>
          <p:nvPr>
            <p:ph idx="1"/>
          </p:nvPr>
        </p:nvSpPr>
        <p:spPr/>
        <p:txBody>
          <a:bodyPr/>
          <a:lstStyle/>
          <a:p>
            <a:pPr eaLnBrk="1" hangingPunct="1"/>
            <a:r>
              <a:rPr lang="en-US" dirty="0"/>
              <a:t>Project Activities and Planning Steps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362200"/>
            <a:ext cx="5791200" cy="4139803"/>
          </a:xfrm>
          <a:prstGeom prst="rect">
            <a:avLst/>
          </a:prstGeom>
        </p:spPr>
      </p:pic>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pPr>
              <a:defRPr/>
            </a:pPr>
            <a:fld id="{2F82D17D-6FE2-4D05-ABBC-734AD1594989}" type="slidenum">
              <a:rPr lang="en-US" smtClean="0"/>
              <a:pPr>
                <a:defRPr/>
              </a:pPr>
              <a:t>24</a:t>
            </a:fld>
            <a:endParaRPr lang="en-US"/>
          </a:p>
        </p:txBody>
      </p:sp>
    </p:spTree>
    <p:extLst>
      <p:ext uri="{BB962C8B-B14F-4D97-AF65-F5344CB8AC3E}">
        <p14:creationId xmlns:p14="http://schemas.microsoft.com/office/powerpoint/2010/main" val="190480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rPr>
              <a:t>Project Activities and Planning Steps</a:t>
            </a:r>
            <a:endParaRPr lang="en-US" dirty="0"/>
          </a:p>
        </p:txBody>
      </p:sp>
      <p:sp>
        <p:nvSpPr>
          <p:cNvPr id="3" name="Content Placeholder 2"/>
          <p:cNvSpPr>
            <a:spLocks noGrp="1"/>
          </p:cNvSpPr>
          <p:nvPr>
            <p:ph idx="1"/>
          </p:nvPr>
        </p:nvSpPr>
        <p:spPr/>
        <p:txBody>
          <a:bodyPr/>
          <a:lstStyle/>
          <a:p>
            <a:r>
              <a:rPr lang="en-US" dirty="0"/>
              <a:t>Step 1. Create WBS (Work Breakdown Structure)</a:t>
            </a:r>
          </a:p>
          <a:p>
            <a:r>
              <a:rPr lang="en-US" dirty="0"/>
              <a:t>Step 2. Identify Task Patterns</a:t>
            </a:r>
          </a:p>
          <a:p>
            <a:r>
              <a:rPr lang="en-US" dirty="0"/>
              <a:t>Step 3. Calculate Critical Path</a:t>
            </a:r>
          </a:p>
          <a:p>
            <a:r>
              <a:rPr lang="en-US" dirty="0"/>
              <a:t>Step 4. Manage the Operational Path</a:t>
            </a:r>
          </a:p>
          <a:p>
            <a:endParaRPr lang="en-US" dirty="0"/>
          </a:p>
        </p:txBody>
      </p:sp>
    </p:spTree>
    <p:extLst>
      <p:ext uri="{BB962C8B-B14F-4D97-AF65-F5344CB8AC3E}">
        <p14:creationId xmlns:p14="http://schemas.microsoft.com/office/powerpoint/2010/main" val="134367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atin typeface="Garamond" charset="0"/>
              </a:rPr>
              <a:t>Step 1: Create a Work Breakdown Structure</a:t>
            </a:r>
          </a:p>
        </p:txBody>
      </p:sp>
      <p:sp>
        <p:nvSpPr>
          <p:cNvPr id="71682" name="Rectangle 3"/>
          <p:cNvSpPr>
            <a:spLocks noGrp="1" noChangeArrowheads="1"/>
          </p:cNvSpPr>
          <p:nvPr>
            <p:ph idx="1"/>
          </p:nvPr>
        </p:nvSpPr>
        <p:spPr/>
        <p:txBody>
          <a:bodyPr/>
          <a:lstStyle/>
          <a:p>
            <a:pPr marL="0" indent="0">
              <a:buNone/>
            </a:pPr>
            <a:r>
              <a:rPr lang="en-US" sz="1600" dirty="0">
                <a:latin typeface="Times New Roman" charset="0"/>
              </a:rPr>
              <a:t>Work breakdown structure (WBS)</a:t>
            </a:r>
          </a:p>
          <a:p>
            <a:pPr marL="0" indent="0">
              <a:buNone/>
            </a:pPr>
            <a:endParaRPr lang="en-US" sz="1600" dirty="0">
              <a:latin typeface="Times New Roman" charset="0"/>
            </a:endParaRPr>
          </a:p>
          <a:p>
            <a:r>
              <a:rPr lang="en-US" sz="1600" b="0" dirty="0">
                <a:latin typeface="Times New Roman" charset="0"/>
              </a:rPr>
              <a:t>A work breakdown structure (WBS) involves breaking a project down into a series of smaller tasks </a:t>
            </a:r>
            <a:r>
              <a:rPr lang="en-US" sz="1600" dirty="0">
                <a:latin typeface="Times New Roman" charset="0"/>
              </a:rPr>
              <a:t>( components, subcomponents, activities and tasks) </a:t>
            </a:r>
            <a:r>
              <a:rPr lang="en-US" sz="1600" b="0" dirty="0">
                <a:latin typeface="Times New Roman" charset="0"/>
              </a:rPr>
              <a:t>. </a:t>
            </a:r>
          </a:p>
          <a:p>
            <a:r>
              <a:rPr lang="en-US" sz="1600" b="0" dirty="0">
                <a:latin typeface="Times New Roman" charset="0"/>
              </a:rPr>
              <a:t>Scope – All the tasks that make up a project, no more, no less</a:t>
            </a:r>
          </a:p>
          <a:p>
            <a:r>
              <a:rPr lang="en-US" sz="1600" b="0" dirty="0">
                <a:latin typeface="Times New Roman" charset="0"/>
              </a:rPr>
              <a:t>The lowest level of the WBS – where the work is actually assigned – is called a work package</a:t>
            </a:r>
            <a:endParaRPr lang="en-US" sz="1600" dirty="0">
              <a:latin typeface="Times New Roman" charset="0"/>
            </a:endParaRPr>
          </a:p>
        </p:txBody>
      </p:sp>
      <p:sp>
        <p:nvSpPr>
          <p:cNvPr id="71683"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3112198-2695-5E44-AD8D-7489AC86A9B1}" type="slidenum">
              <a:rPr lang="en-US" sz="1400">
                <a:latin typeface="Arial Narrow" charset="0"/>
              </a:rPr>
              <a:pPr/>
              <a:t>26</a:t>
            </a:fld>
            <a:endParaRPr lang="en-US" sz="1400">
              <a:latin typeface="Arial Narrow" charset="0"/>
            </a:endParaRPr>
          </a:p>
        </p:txBody>
      </p:sp>
    </p:spTree>
    <p:extLst>
      <p:ext uri="{BB962C8B-B14F-4D97-AF65-F5344CB8AC3E}">
        <p14:creationId xmlns:p14="http://schemas.microsoft.com/office/powerpoint/2010/main" val="236648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atin typeface="Garamond" charset="0"/>
              </a:rPr>
              <a:t>WBS</a:t>
            </a:r>
          </a:p>
        </p:txBody>
      </p:sp>
      <p:pic>
        <p:nvPicPr>
          <p:cNvPr id="7373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393113"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439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Garamond" charset="0"/>
              </a:rPr>
              <a:t>WBS - Levels</a:t>
            </a:r>
          </a:p>
        </p:txBody>
      </p:sp>
      <p:sp>
        <p:nvSpPr>
          <p:cNvPr id="74754" name="Content Placeholder 2"/>
          <p:cNvSpPr>
            <a:spLocks noGrp="1"/>
          </p:cNvSpPr>
          <p:nvPr>
            <p:ph idx="1"/>
          </p:nvPr>
        </p:nvSpPr>
        <p:spPr/>
        <p:txBody>
          <a:bodyPr/>
          <a:lstStyle/>
          <a:p>
            <a:r>
              <a:rPr lang="en-US" sz="1600" dirty="0">
                <a:latin typeface="Times New Roman" charset="0"/>
              </a:rPr>
              <a:t>Level 1 – Overall Project Definition</a:t>
            </a:r>
          </a:p>
          <a:p>
            <a:pPr lvl="2"/>
            <a:r>
              <a:rPr lang="en-US" sz="1600" dirty="0">
                <a:latin typeface="Times New Roman" charset="0"/>
              </a:rPr>
              <a:t>Highest – level entry corresponds to the overall project </a:t>
            </a:r>
            <a:r>
              <a:rPr lang="en-US" sz="1600" dirty="0" err="1">
                <a:latin typeface="Times New Roman" charset="0"/>
              </a:rPr>
              <a:t>delivearble</a:t>
            </a:r>
            <a:r>
              <a:rPr lang="en-US" sz="1600" dirty="0">
                <a:latin typeface="Times New Roman" charset="0"/>
              </a:rPr>
              <a:t>. E.g., Software Development Project</a:t>
            </a:r>
          </a:p>
          <a:p>
            <a:r>
              <a:rPr lang="en-US" sz="1600" dirty="0">
                <a:latin typeface="Times New Roman" charset="0"/>
              </a:rPr>
              <a:t>Level 2 – identify and define all deliverables</a:t>
            </a:r>
          </a:p>
          <a:p>
            <a:pPr lvl="2"/>
            <a:r>
              <a:rPr lang="en-US" sz="1600" dirty="0">
                <a:latin typeface="Times New Roman" charset="0"/>
              </a:rPr>
              <a:t>Start with high-level outcomes, e.g., Create user interface</a:t>
            </a:r>
          </a:p>
          <a:p>
            <a:r>
              <a:rPr lang="en-US" sz="1600" dirty="0">
                <a:latin typeface="Times New Roman" charset="0"/>
              </a:rPr>
              <a:t>Level 3 – Decompose deliverables into high-level activities</a:t>
            </a:r>
          </a:p>
          <a:p>
            <a:pPr lvl="2"/>
            <a:r>
              <a:rPr lang="en-US" sz="1600" dirty="0">
                <a:latin typeface="Times New Roman" charset="0"/>
              </a:rPr>
              <a:t>What needs to be done to complete the deliverable</a:t>
            </a:r>
          </a:p>
          <a:p>
            <a:pPr lvl="1"/>
            <a:r>
              <a:rPr lang="en-US" sz="1600" dirty="0">
                <a:latin typeface="Times New Roman" charset="0"/>
              </a:rPr>
              <a:t>Level 4 – Break down activities into more granular sub-activities</a:t>
            </a:r>
          </a:p>
          <a:p>
            <a:pPr lvl="3"/>
            <a:r>
              <a:rPr lang="en-US" dirty="0">
                <a:latin typeface="Times New Roman" charset="0"/>
              </a:rPr>
              <a:t>Break down to measurable level of detail</a:t>
            </a:r>
          </a:p>
          <a:p>
            <a:pPr lvl="1"/>
            <a:r>
              <a:rPr lang="en-US" sz="1600" dirty="0">
                <a:latin typeface="Times New Roman" charset="0"/>
              </a:rPr>
              <a:t>Level 5 – As needed</a:t>
            </a:r>
          </a:p>
        </p:txBody>
      </p:sp>
    </p:spTree>
    <p:extLst>
      <p:ext uri="{BB962C8B-B14F-4D97-AF65-F5344CB8AC3E}">
        <p14:creationId xmlns:p14="http://schemas.microsoft.com/office/powerpoint/2010/main" val="192661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atin typeface="Garamond" charset="0"/>
              </a:rPr>
              <a:t>Beauty of the WBS</a:t>
            </a:r>
          </a:p>
        </p:txBody>
      </p:sp>
      <p:sp>
        <p:nvSpPr>
          <p:cNvPr id="75778" name="Content Placeholder 2"/>
          <p:cNvSpPr>
            <a:spLocks noGrp="1"/>
          </p:cNvSpPr>
          <p:nvPr>
            <p:ph idx="1"/>
          </p:nvPr>
        </p:nvSpPr>
        <p:spPr/>
        <p:txBody>
          <a:bodyPr/>
          <a:lstStyle/>
          <a:p>
            <a:r>
              <a:rPr lang="en-US">
                <a:latin typeface="Times New Roman" charset="0"/>
              </a:rPr>
              <a:t>Total project can be though out in advance</a:t>
            </a:r>
          </a:p>
          <a:p>
            <a:r>
              <a:rPr lang="en-US">
                <a:latin typeface="Times New Roman" charset="0"/>
              </a:rPr>
              <a:t>Costs and budgets can be established</a:t>
            </a:r>
          </a:p>
          <a:p>
            <a:r>
              <a:rPr lang="en-US">
                <a:latin typeface="Times New Roman" charset="0"/>
              </a:rPr>
              <a:t>Responsibility assignments can begin to take shape</a:t>
            </a:r>
          </a:p>
          <a:p>
            <a:r>
              <a:rPr lang="en-US">
                <a:latin typeface="Times New Roman" charset="0"/>
              </a:rPr>
              <a:t>Can be used to begin putting together schedule</a:t>
            </a:r>
          </a:p>
          <a:p>
            <a:r>
              <a:rPr lang="en-US">
                <a:latin typeface="Times New Roman" charset="0"/>
              </a:rPr>
              <a:t>All items are potential risks. Therefore it</a:t>
            </a:r>
            <a:r>
              <a:rPr lang="uk-UA">
                <a:latin typeface="Times New Roman" charset="0"/>
              </a:rPr>
              <a:t>’</a:t>
            </a:r>
            <a:r>
              <a:rPr lang="en-US">
                <a:latin typeface="Times New Roman" charset="0"/>
              </a:rPr>
              <a:t>s essential to defining risk.</a:t>
            </a:r>
          </a:p>
        </p:txBody>
      </p:sp>
    </p:spTree>
    <p:extLst>
      <p:ext uri="{BB962C8B-B14F-4D97-AF65-F5344CB8AC3E}">
        <p14:creationId xmlns:p14="http://schemas.microsoft.com/office/powerpoint/2010/main" val="127337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References for PMP Study </a:t>
            </a:r>
          </a:p>
        </p:txBody>
      </p:sp>
      <p:sp>
        <p:nvSpPr>
          <p:cNvPr id="5" name="Content Placeholder 2"/>
          <p:cNvSpPr>
            <a:spLocks noGrp="1"/>
          </p:cNvSpPr>
          <p:nvPr>
            <p:ph idx="1"/>
          </p:nvPr>
        </p:nvSpPr>
        <p:spPr>
          <a:xfrm>
            <a:off x="228600" y="1371600"/>
            <a:ext cx="7924800" cy="4038600"/>
          </a:xfrm>
        </p:spPr>
        <p:txBody>
          <a:bodyPr/>
          <a:lstStyle/>
          <a:p>
            <a:pPr>
              <a:buNone/>
            </a:pPr>
            <a:r>
              <a:rPr lang="en-US" dirty="0">
                <a:latin typeface="Arial Narrow" pitchFamily="34" charset="0"/>
              </a:rPr>
              <a:t>This course is using following resources as references:</a:t>
            </a:r>
          </a:p>
          <a:p>
            <a:endParaRPr lang="en-US" dirty="0">
              <a:latin typeface="Arial Narrow" pitchFamily="34" charset="0"/>
            </a:endParaRPr>
          </a:p>
          <a:p>
            <a:r>
              <a:rPr lang="en-US" dirty="0">
                <a:latin typeface="Arial Narrow" pitchFamily="34" charset="0"/>
              </a:rPr>
              <a:t>A Guide to The Project Management Body of Knowledge (PMBOK Guide)</a:t>
            </a:r>
            <a:br>
              <a:rPr lang="en-US" dirty="0">
                <a:latin typeface="Arial Narrow" pitchFamily="34" charset="0"/>
              </a:rPr>
            </a:br>
            <a:r>
              <a:rPr lang="en-US" dirty="0">
                <a:latin typeface="Arial Narrow" pitchFamily="34" charset="0"/>
              </a:rPr>
              <a:t>© PMI</a:t>
            </a:r>
          </a:p>
          <a:p>
            <a:endParaRPr lang="en-US" dirty="0">
              <a:latin typeface="Arial Narrow" pitchFamily="34" charset="0"/>
            </a:endParaRPr>
          </a:p>
          <a:p>
            <a:r>
              <a:rPr lang="en-US" dirty="0">
                <a:latin typeface="Arial Narrow" pitchFamily="34" charset="0"/>
              </a:rPr>
              <a:t>PMP Exam Prep, Rita’s Course in a Book for passing the PMP Exam</a:t>
            </a:r>
            <a:br>
              <a:rPr lang="en-US" dirty="0">
                <a:latin typeface="Arial Narrow" pitchFamily="34" charset="0"/>
              </a:rPr>
            </a:br>
            <a:r>
              <a:rPr lang="en-US" dirty="0">
                <a:latin typeface="Arial Narrow" pitchFamily="34" charset="0"/>
              </a:rPr>
              <a:t>© Rita </a:t>
            </a:r>
            <a:r>
              <a:rPr lang="en-US" dirty="0" err="1">
                <a:latin typeface="Arial Narrow" pitchFamily="34" charset="0"/>
              </a:rPr>
              <a:t>Mulcahy</a:t>
            </a:r>
            <a:r>
              <a:rPr lang="en-US" dirty="0">
                <a:latin typeface="Arial Narrow" pitchFamily="34" charset="0"/>
              </a:rPr>
              <a:t>, PMP</a:t>
            </a:r>
          </a:p>
          <a:p>
            <a:r>
              <a:rPr lang="en-US" dirty="0">
                <a:latin typeface="Arial Narrow" pitchFamily="34" charset="0"/>
              </a:rPr>
              <a:t>And others (some I will share with you)</a:t>
            </a:r>
          </a:p>
        </p:txBody>
      </p:sp>
      <p:pic>
        <p:nvPicPr>
          <p:cNvPr id="101378" name="Picture 2" descr="http://www.pmi.org/eNews/Post/_Images/PMBOK4thEd-Cover.jpg"/>
          <p:cNvPicPr>
            <a:picLocks noChangeAspect="1" noChangeArrowheads="1"/>
          </p:cNvPicPr>
          <p:nvPr/>
        </p:nvPicPr>
        <p:blipFill>
          <a:blip r:embed="rId3"/>
          <a:srcRect/>
          <a:stretch>
            <a:fillRect/>
          </a:stretch>
        </p:blipFill>
        <p:spPr bwMode="auto">
          <a:xfrm>
            <a:off x="4419600" y="4191000"/>
            <a:ext cx="1676400" cy="2172615"/>
          </a:xfrm>
          <a:prstGeom prst="rect">
            <a:avLst/>
          </a:prstGeom>
          <a:noFill/>
        </p:spPr>
      </p:pic>
      <p:pic>
        <p:nvPicPr>
          <p:cNvPr id="101380" name="Picture 4" descr="http://www.topmedicalbooks.com/wp-content/uploads/2009/09/pmp-exam-prep.jpg"/>
          <p:cNvPicPr>
            <a:picLocks noChangeAspect="1" noChangeArrowheads="1"/>
          </p:cNvPicPr>
          <p:nvPr/>
        </p:nvPicPr>
        <p:blipFill>
          <a:blip r:embed="rId4"/>
          <a:srcRect/>
          <a:stretch>
            <a:fillRect/>
          </a:stretch>
        </p:blipFill>
        <p:spPr bwMode="auto">
          <a:xfrm>
            <a:off x="6324600" y="4191000"/>
            <a:ext cx="1676552" cy="21717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1" name="Group 2"/>
          <p:cNvGrpSpPr>
            <a:grpSpLocks/>
          </p:cNvGrpSpPr>
          <p:nvPr/>
        </p:nvGrpSpPr>
        <p:grpSpPr bwMode="auto">
          <a:xfrm>
            <a:off x="381000" y="381000"/>
            <a:ext cx="8534400" cy="5867400"/>
            <a:chOff x="240" y="240"/>
            <a:chExt cx="5376" cy="3696"/>
          </a:xfrm>
        </p:grpSpPr>
        <p:grpSp>
          <p:nvGrpSpPr>
            <p:cNvPr id="76802" name="Group 3"/>
            <p:cNvGrpSpPr>
              <a:grpSpLocks/>
            </p:cNvGrpSpPr>
            <p:nvPr/>
          </p:nvGrpSpPr>
          <p:grpSpPr bwMode="auto">
            <a:xfrm>
              <a:off x="240" y="240"/>
              <a:ext cx="5376" cy="3696"/>
              <a:chOff x="288" y="336"/>
              <a:chExt cx="5376" cy="3696"/>
            </a:xfrm>
          </p:grpSpPr>
          <p:sp>
            <p:nvSpPr>
              <p:cNvPr id="10244" name="Rectangle 4"/>
              <p:cNvSpPr>
                <a:spLocks noChangeArrowheads="1"/>
              </p:cNvSpPr>
              <p:nvPr/>
            </p:nvSpPr>
            <p:spPr bwMode="auto">
              <a:xfrm>
                <a:off x="288" y="336"/>
                <a:ext cx="5376" cy="36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480"/>
                <a:ext cx="5182" cy="3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sp>
          <p:nvSpPr>
            <p:cNvPr id="10246" name="Rectangle 6"/>
            <p:cNvSpPr>
              <a:spLocks noChangeArrowheads="1"/>
            </p:cNvSpPr>
            <p:nvPr/>
          </p:nvSpPr>
          <p:spPr bwMode="auto">
            <a:xfrm>
              <a:off x="1392" y="3360"/>
              <a:ext cx="3168" cy="420"/>
            </a:xfrm>
            <a:prstGeom prst="rect">
              <a:avLst/>
            </a:prstGeom>
            <a:noFill/>
            <a:ln w="25400">
              <a:solidFill>
                <a:schemeClr val="tx1"/>
              </a:solidFill>
              <a:miter lim="800000"/>
              <a:headEnd/>
              <a:tailEnd/>
            </a:ln>
            <a:effectLst>
              <a:outerShdw blurRad="63500" dist="38099" dir="2700000" algn="ctr" rotWithShape="0">
                <a:schemeClr val="bg2">
                  <a:alpha val="50000"/>
                </a:schemeClr>
              </a:outerShdw>
            </a:effectLst>
            <a:extLst>
              <a:ext uri="{909E8E84-426E-40dd-AFC4-6F175D3DCCD1}">
                <a14:hiddenFill xmlns:a14="http://schemas.microsoft.com/office/drawing/2010/main" xmlns="">
                  <a:solidFill>
                    <a:schemeClr val="accent1"/>
                  </a:solidFill>
                </a14:hiddenFill>
              </a:ext>
            </a:extLst>
          </p:spPr>
          <p:txBody>
            <a:bodyPr>
              <a:spAutoFit/>
            </a:bodyPr>
            <a:lstStyle/>
            <a:p>
              <a:pPr algn="ctr">
                <a:defRPr/>
              </a:pPr>
              <a:r>
                <a:rPr lang="en-US" altLang="en-US" sz="1800">
                  <a:latin typeface="Helvetica" charset="0"/>
                  <a:ea typeface="+mn-ea"/>
                </a:rPr>
                <a:t>Work Breakdown Structure for Computer Order Processing System Project</a:t>
              </a:r>
            </a:p>
          </p:txBody>
        </p:sp>
      </p:grpSp>
    </p:spTree>
    <p:extLst>
      <p:ext uri="{BB962C8B-B14F-4D97-AF65-F5344CB8AC3E}">
        <p14:creationId xmlns:p14="http://schemas.microsoft.com/office/powerpoint/2010/main" val="471435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atin typeface="Garamond" charset="0"/>
              </a:rPr>
              <a:t>Don’t forget</a:t>
            </a:r>
          </a:p>
        </p:txBody>
      </p:sp>
      <p:sp>
        <p:nvSpPr>
          <p:cNvPr id="77826" name="Content Placeholder 2"/>
          <p:cNvSpPr>
            <a:spLocks noGrp="1"/>
          </p:cNvSpPr>
          <p:nvPr>
            <p:ph idx="1"/>
          </p:nvPr>
        </p:nvSpPr>
        <p:spPr/>
        <p:txBody>
          <a:bodyPr/>
          <a:lstStyle/>
          <a:p>
            <a:r>
              <a:rPr lang="en-US">
                <a:latin typeface="Times New Roman" charset="0"/>
              </a:rPr>
              <a:t>As you create the WBS, don’t try to solve the problems/risks that arise out of tasks</a:t>
            </a:r>
          </a:p>
          <a:p>
            <a:r>
              <a:rPr lang="en-US">
                <a:latin typeface="Times New Roman" charset="0"/>
              </a:rPr>
              <a:t>Have someone (more time “you”) note the risks and dependencies but don’t spend a lot of time solving the problems during WBS creation.</a:t>
            </a:r>
          </a:p>
        </p:txBody>
      </p:sp>
    </p:spTree>
    <p:extLst>
      <p:ext uri="{BB962C8B-B14F-4D97-AF65-F5344CB8AC3E}">
        <p14:creationId xmlns:p14="http://schemas.microsoft.com/office/powerpoint/2010/main" val="2014055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atin typeface="Garamond" charset="0"/>
              </a:rPr>
              <a:t>WBS – Information It Does Not Have</a:t>
            </a:r>
          </a:p>
        </p:txBody>
      </p:sp>
      <p:sp>
        <p:nvSpPr>
          <p:cNvPr id="78850" name="Content Placeholder 2"/>
          <p:cNvSpPr>
            <a:spLocks noGrp="1"/>
          </p:cNvSpPr>
          <p:nvPr>
            <p:ph idx="1"/>
          </p:nvPr>
        </p:nvSpPr>
        <p:spPr/>
        <p:txBody>
          <a:bodyPr/>
          <a:lstStyle/>
          <a:p>
            <a:r>
              <a:rPr lang="en-US" dirty="0">
                <a:latin typeface="Times New Roman" charset="0"/>
              </a:rPr>
              <a:t>Durations</a:t>
            </a:r>
          </a:p>
          <a:p>
            <a:pPr lvl="2"/>
            <a:r>
              <a:rPr lang="en-US" dirty="0">
                <a:latin typeface="Times New Roman" charset="0"/>
              </a:rPr>
              <a:t>No reflection of how long things will take</a:t>
            </a:r>
          </a:p>
          <a:p>
            <a:r>
              <a:rPr lang="en-US" dirty="0">
                <a:latin typeface="Times New Roman" charset="0"/>
              </a:rPr>
              <a:t>Dependencies</a:t>
            </a:r>
          </a:p>
          <a:p>
            <a:pPr lvl="2"/>
            <a:r>
              <a:rPr lang="en-US" dirty="0">
                <a:latin typeface="Times New Roman" charset="0"/>
              </a:rPr>
              <a:t>No causal relationships between tasks</a:t>
            </a:r>
          </a:p>
          <a:p>
            <a:r>
              <a:rPr lang="en-US" dirty="0">
                <a:latin typeface="Times New Roman" charset="0"/>
              </a:rPr>
              <a:t>Milestones</a:t>
            </a:r>
          </a:p>
          <a:p>
            <a:pPr lvl="2"/>
            <a:r>
              <a:rPr lang="en-US" dirty="0">
                <a:latin typeface="Times New Roman" charset="0"/>
              </a:rPr>
              <a:t>Other than deliverables</a:t>
            </a:r>
          </a:p>
          <a:p>
            <a:pPr lvl="2"/>
            <a:endParaRPr lang="en-US" dirty="0">
              <a:latin typeface="Times New Roman" charset="0"/>
            </a:endParaRPr>
          </a:p>
          <a:p>
            <a:pPr marL="114300" indent="0">
              <a:buNone/>
            </a:pPr>
            <a:r>
              <a:rPr lang="en-US" dirty="0">
                <a:latin typeface="Times New Roman" charset="0"/>
              </a:rPr>
              <a:t>So we will use Gantt Chart</a:t>
            </a:r>
          </a:p>
          <a:p>
            <a:endParaRPr lang="en-US" dirty="0">
              <a:latin typeface="Times New Roman" charset="0"/>
            </a:endParaRPr>
          </a:p>
        </p:txBody>
      </p:sp>
    </p:spTree>
    <p:extLst>
      <p:ext uri="{BB962C8B-B14F-4D97-AF65-F5344CB8AC3E}">
        <p14:creationId xmlns:p14="http://schemas.microsoft.com/office/powerpoint/2010/main" val="240210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atin typeface="Garamond" charset="0"/>
              </a:rPr>
              <a:t>Step 1: Create a Work Breakdown Structure</a:t>
            </a:r>
          </a:p>
        </p:txBody>
      </p:sp>
      <p:sp>
        <p:nvSpPr>
          <p:cNvPr id="79874" name="Rectangle 3"/>
          <p:cNvSpPr>
            <a:spLocks noGrp="1" noChangeArrowheads="1"/>
          </p:cNvSpPr>
          <p:nvPr>
            <p:ph idx="1"/>
          </p:nvPr>
        </p:nvSpPr>
        <p:spPr/>
        <p:txBody>
          <a:bodyPr/>
          <a:lstStyle/>
          <a:p>
            <a:r>
              <a:rPr lang="en-US" b="0">
                <a:latin typeface="Times New Roman" charset="0"/>
              </a:rPr>
              <a:t>Before creating work breakdown structures, you should understand the two primary chart types: </a:t>
            </a:r>
            <a:r>
              <a:rPr lang="en-US">
                <a:latin typeface="Times New Roman" charset="0"/>
              </a:rPr>
              <a:t>Gantt charts and PERT/CPM charts.</a:t>
            </a:r>
          </a:p>
        </p:txBody>
      </p:sp>
      <p:sp>
        <p:nvSpPr>
          <p:cNvPr id="79875"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5256311-E9B7-544A-BB0F-ED2447DBD9A1}" type="slidenum">
              <a:rPr lang="en-US" sz="1400">
                <a:latin typeface="Arial Narrow" charset="0"/>
              </a:rPr>
              <a:pPr/>
              <a:t>33</a:t>
            </a:fld>
            <a:endParaRPr lang="en-US" sz="1400">
              <a:latin typeface="Arial Narrow" charset="0"/>
            </a:endParaRPr>
          </a:p>
        </p:txBody>
      </p:sp>
    </p:spTree>
    <p:extLst>
      <p:ext uri="{BB962C8B-B14F-4D97-AF65-F5344CB8AC3E}">
        <p14:creationId xmlns:p14="http://schemas.microsoft.com/office/powerpoint/2010/main" val="2457129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atin typeface="Garamond" charset="0"/>
              </a:rPr>
              <a:t>Step 1: Create a Work Breakdown Structure</a:t>
            </a:r>
          </a:p>
        </p:txBody>
      </p:sp>
      <p:sp>
        <p:nvSpPr>
          <p:cNvPr id="81922" name="Rectangle 3"/>
          <p:cNvSpPr>
            <a:spLocks noGrp="1" noChangeArrowheads="1"/>
          </p:cNvSpPr>
          <p:nvPr>
            <p:ph idx="1"/>
          </p:nvPr>
        </p:nvSpPr>
        <p:spPr/>
        <p:txBody>
          <a:bodyPr/>
          <a:lstStyle/>
          <a:p>
            <a:r>
              <a:rPr lang="en-US" dirty="0">
                <a:latin typeface="Times New Roman" charset="0"/>
              </a:rPr>
              <a:t>What is a Gantt Chart?</a:t>
            </a:r>
          </a:p>
          <a:p>
            <a:pPr lvl="1"/>
            <a:r>
              <a:rPr lang="en-US" dirty="0">
                <a:latin typeface="Times New Roman" charset="0"/>
              </a:rPr>
              <a:t>Task group </a:t>
            </a:r>
          </a:p>
          <a:p>
            <a:pPr lvl="1"/>
            <a:r>
              <a:rPr lang="en-US" dirty="0">
                <a:latin typeface="Times New Roman" charset="0"/>
              </a:rPr>
              <a:t>Can present an overview of the project’s status, but does not provide detailed information that is necessary when managing a complex project</a:t>
            </a:r>
          </a:p>
          <a:p>
            <a:pPr>
              <a:buFont typeface="Wingdings" charset="0"/>
              <a:buNone/>
            </a:pPr>
            <a:endParaRPr lang="en-US" dirty="0">
              <a:latin typeface="Times New Roman" charset="0"/>
            </a:endParaRPr>
          </a:p>
        </p:txBody>
      </p:sp>
      <p:sp>
        <p:nvSpPr>
          <p:cNvPr id="81923"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E2CD86-8DE7-3344-8E44-D4153134A804}" type="slidenum">
              <a:rPr lang="en-US" sz="1400">
                <a:latin typeface="Arial Narrow" charset="0"/>
              </a:rPr>
              <a:pPr/>
              <a:t>34</a:t>
            </a:fld>
            <a:endParaRPr lang="en-US" sz="1400">
              <a:latin typeface="Arial Narrow" charset="0"/>
            </a:endParaRPr>
          </a:p>
        </p:txBody>
      </p:sp>
    </p:spTree>
    <p:extLst>
      <p:ext uri="{BB962C8B-B14F-4D97-AF65-F5344CB8AC3E}">
        <p14:creationId xmlns:p14="http://schemas.microsoft.com/office/powerpoint/2010/main" val="317393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428625" y="628650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
        <p:nvSpPr>
          <p:cNvPr id="83970" name="Title 12"/>
          <p:cNvSpPr>
            <a:spLocks noGrp="1"/>
          </p:cNvSpPr>
          <p:nvPr>
            <p:ph type="title"/>
          </p:nvPr>
        </p:nvSpPr>
        <p:spPr/>
        <p:txBody>
          <a:bodyPr/>
          <a:lstStyle/>
          <a:p>
            <a:pPr eaLnBrk="1" hangingPunct="1"/>
            <a:r>
              <a:rPr lang="en-GB" dirty="0">
                <a:latin typeface="Calibri" charset="0"/>
              </a:rPr>
              <a:t>Gantt Chart</a:t>
            </a:r>
          </a:p>
        </p:txBody>
      </p:sp>
      <p:sp>
        <p:nvSpPr>
          <p:cNvPr id="10244" name="Content Placeholder 13"/>
          <p:cNvSpPr>
            <a:spLocks noGrp="1"/>
          </p:cNvSpPr>
          <p:nvPr>
            <p:ph sz="quarter" idx="1"/>
          </p:nvPr>
        </p:nvSpPr>
        <p:spPr>
          <a:xfrm>
            <a:off x="457200" y="1600200"/>
            <a:ext cx="7900988" cy="4471988"/>
          </a:xfrm>
        </p:spPr>
        <p:txBody>
          <a:bodyPr/>
          <a:lstStyle/>
          <a:p>
            <a:pPr>
              <a:buFont typeface="Wingdings" charset="0"/>
              <a:buChar char=""/>
            </a:pPr>
            <a:r>
              <a:rPr lang="en-GB" sz="2400" dirty="0">
                <a:latin typeface="Calibri" charset="0"/>
              </a:rPr>
              <a:t>A GANTT chart is a type of </a:t>
            </a:r>
            <a:r>
              <a:rPr lang="en-GB" sz="2400" dirty="0">
                <a:solidFill>
                  <a:srgbClr val="26135F"/>
                </a:solidFill>
                <a:latin typeface="Calibri" charset="0"/>
              </a:rPr>
              <a:t>bar chart </a:t>
            </a:r>
            <a:r>
              <a:rPr lang="en-GB" sz="2400" dirty="0">
                <a:latin typeface="Calibri" charset="0"/>
              </a:rPr>
              <a:t>that illustrates a </a:t>
            </a:r>
            <a:r>
              <a:rPr lang="en-GB" sz="2400" dirty="0">
                <a:solidFill>
                  <a:srgbClr val="26135F"/>
                </a:solidFill>
                <a:latin typeface="Calibri" charset="0"/>
              </a:rPr>
              <a:t>project schedule</a:t>
            </a:r>
            <a:r>
              <a:rPr lang="en-GB" sz="2400" dirty="0">
                <a:latin typeface="Calibri" charset="0"/>
              </a:rPr>
              <a:t>. </a:t>
            </a:r>
          </a:p>
          <a:p>
            <a:pPr>
              <a:buFont typeface="Wingdings" charset="0"/>
              <a:buChar char=""/>
            </a:pPr>
            <a:r>
              <a:rPr lang="en-GB" sz="2400" dirty="0">
                <a:latin typeface="Calibri" charset="0"/>
              </a:rPr>
              <a:t>GANTT charts have become a common technique for representing the phases and activities of a project </a:t>
            </a:r>
            <a:r>
              <a:rPr lang="en-GB" sz="2400" dirty="0">
                <a:solidFill>
                  <a:srgbClr val="26135F"/>
                </a:solidFill>
                <a:latin typeface="Calibri" charset="0"/>
              </a:rPr>
              <a:t>work breakdown structure.</a:t>
            </a:r>
          </a:p>
          <a:p>
            <a:pPr>
              <a:buFont typeface="Wingdings" charset="0"/>
              <a:buChar char=""/>
            </a:pPr>
            <a:r>
              <a:rPr lang="en-GB" sz="2400" dirty="0">
                <a:latin typeface="Calibri" charset="0"/>
              </a:rPr>
              <a:t>It was introduced by Henry Gantt around 1910 – 1915.</a:t>
            </a:r>
          </a:p>
        </p:txBody>
      </p:sp>
      <p:cxnSp>
        <p:nvCxnSpPr>
          <p:cNvPr id="15" name="Straight Connector 14"/>
          <p:cNvCxnSpPr>
            <a:cxnSpLocks noChangeShapeType="1"/>
          </p:cNvCxnSpPr>
          <p:nvPr/>
        </p:nvCxnSpPr>
        <p:spPr bwMode="auto">
          <a:xfrm>
            <a:off x="428625" y="142875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7781213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charset="0"/>
              </a:rPr>
              <a:t>Gantt Chart</a:t>
            </a:r>
            <a:endParaRPr lang="en-US" dirty="0"/>
          </a:p>
        </p:txBody>
      </p:sp>
      <p:pic>
        <p:nvPicPr>
          <p:cNvPr id="5" name="Content Placeholder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28600" y="1981200"/>
            <a:ext cx="8341610" cy="4419600"/>
          </a:xfrm>
          <a:prstGeom prst="rect">
            <a:avLst/>
          </a:prstGeom>
          <a:noFill/>
          <a:ln w="9525">
            <a:noFill/>
            <a:miter lim="800000"/>
            <a:headEnd/>
            <a:tailEnd/>
          </a:ln>
          <a:effectLst/>
        </p:spPr>
      </p:pic>
    </p:spTree>
    <p:extLst>
      <p:ext uri="{BB962C8B-B14F-4D97-AF65-F5344CB8AC3E}">
        <p14:creationId xmlns:p14="http://schemas.microsoft.com/office/powerpoint/2010/main" val="3289054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428625" y="628650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
        <p:nvSpPr>
          <p:cNvPr id="86018" name="Title 12"/>
          <p:cNvSpPr>
            <a:spLocks noGrp="1"/>
          </p:cNvSpPr>
          <p:nvPr>
            <p:ph type="title"/>
          </p:nvPr>
        </p:nvSpPr>
        <p:spPr/>
        <p:txBody>
          <a:bodyPr/>
          <a:lstStyle/>
          <a:p>
            <a:pPr eaLnBrk="1" hangingPunct="1"/>
            <a:r>
              <a:rPr lang="en-GB">
                <a:latin typeface="Calibri" charset="0"/>
              </a:rPr>
              <a:t>Gantt Chart</a:t>
            </a:r>
          </a:p>
        </p:txBody>
      </p:sp>
      <p:cxnSp>
        <p:nvCxnSpPr>
          <p:cNvPr id="15" name="Straight Connector 14"/>
          <p:cNvCxnSpPr>
            <a:cxnSpLocks noChangeShapeType="1"/>
          </p:cNvCxnSpPr>
          <p:nvPr/>
        </p:nvCxnSpPr>
        <p:spPr bwMode="auto">
          <a:xfrm>
            <a:off x="428625" y="142875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pic>
        <p:nvPicPr>
          <p:cNvPr id="86020" name="Picture 9" descr="Gantt Chart-Ori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r="23425"/>
          <a:stretch>
            <a:fillRect/>
          </a:stretch>
        </p:blipFill>
        <p:spPr>
          <a:xfrm>
            <a:off x="142875" y="1857375"/>
            <a:ext cx="8731250" cy="3000375"/>
          </a:xfrm>
          <a:noFill/>
        </p:spPr>
      </p:pic>
    </p:spTree>
    <p:extLst>
      <p:ext uri="{BB962C8B-B14F-4D97-AF65-F5344CB8AC3E}">
        <p14:creationId xmlns:p14="http://schemas.microsoft.com/office/powerpoint/2010/main" val="10521011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428625" y="628650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
        <p:nvSpPr>
          <p:cNvPr id="88066" name="Title 12"/>
          <p:cNvSpPr>
            <a:spLocks noGrp="1"/>
          </p:cNvSpPr>
          <p:nvPr>
            <p:ph type="title"/>
          </p:nvPr>
        </p:nvSpPr>
        <p:spPr/>
        <p:txBody>
          <a:bodyPr/>
          <a:lstStyle/>
          <a:p>
            <a:pPr eaLnBrk="1" hangingPunct="1"/>
            <a:r>
              <a:rPr lang="en-GB">
                <a:latin typeface="Calibri" charset="0"/>
              </a:rPr>
              <a:t>Gantt Chart</a:t>
            </a:r>
          </a:p>
        </p:txBody>
      </p:sp>
      <p:sp>
        <p:nvSpPr>
          <p:cNvPr id="88067" name="Content Placeholder 13"/>
          <p:cNvSpPr>
            <a:spLocks noGrp="1"/>
          </p:cNvSpPr>
          <p:nvPr>
            <p:ph sz="quarter" idx="1"/>
          </p:nvPr>
        </p:nvSpPr>
        <p:spPr>
          <a:xfrm>
            <a:off x="457200" y="1600200"/>
            <a:ext cx="7900988" cy="4471988"/>
          </a:xfrm>
        </p:spPr>
        <p:txBody>
          <a:bodyPr/>
          <a:lstStyle/>
          <a:p>
            <a:pPr>
              <a:buFont typeface="Wingdings" charset="0"/>
              <a:buChar char=""/>
            </a:pPr>
            <a:r>
              <a:rPr lang="en-GB" sz="1800">
                <a:latin typeface="Times New Roman" charset="0"/>
                <a:cs typeface="Times New Roman" charset="0"/>
              </a:rPr>
              <a:t>Characteristics:</a:t>
            </a:r>
          </a:p>
          <a:p>
            <a:pPr lvl="1">
              <a:buFont typeface="Wingdings 2" charset="0"/>
              <a:buChar char=""/>
            </a:pPr>
            <a:r>
              <a:rPr lang="en-GB" sz="1800">
                <a:latin typeface="Times New Roman" charset="0"/>
                <a:cs typeface="Times New Roman" charset="0"/>
              </a:rPr>
              <a:t>The bar in each row identifies the corresponding task</a:t>
            </a:r>
          </a:p>
          <a:p>
            <a:pPr lvl="1">
              <a:buFont typeface="Wingdings 2" charset="0"/>
              <a:buChar char=""/>
            </a:pPr>
            <a:r>
              <a:rPr lang="en-GB" sz="1800">
                <a:latin typeface="Times New Roman" charset="0"/>
                <a:cs typeface="Times New Roman" charset="0"/>
              </a:rPr>
              <a:t>The horizontal position of the bar identifies start and end times of the task</a:t>
            </a:r>
          </a:p>
          <a:p>
            <a:pPr lvl="1">
              <a:buFont typeface="Wingdings 2" charset="0"/>
              <a:buChar char=""/>
            </a:pPr>
            <a:r>
              <a:rPr lang="en-GB" sz="1800">
                <a:latin typeface="Times New Roman" charset="0"/>
                <a:cs typeface="Times New Roman" charset="0"/>
              </a:rPr>
              <a:t>Bar length represents the duration of the task</a:t>
            </a:r>
          </a:p>
          <a:p>
            <a:pPr lvl="1">
              <a:buFont typeface="Wingdings 2" charset="0"/>
              <a:buChar char=""/>
            </a:pPr>
            <a:r>
              <a:rPr lang="en-GB" sz="1800">
                <a:latin typeface="Times New Roman" charset="0"/>
                <a:cs typeface="Times New Roman" charset="0"/>
              </a:rPr>
              <a:t>Task durations can be compared easily</a:t>
            </a:r>
          </a:p>
          <a:p>
            <a:pPr lvl="1">
              <a:buFont typeface="Wingdings 2" charset="0"/>
              <a:buChar char=""/>
            </a:pPr>
            <a:r>
              <a:rPr lang="en-GB" sz="1800">
                <a:latin typeface="Times New Roman" charset="0"/>
                <a:cs typeface="Times New Roman" charset="0"/>
              </a:rPr>
              <a:t>Good for allocating resources and re-scheduling</a:t>
            </a:r>
          </a:p>
          <a:p>
            <a:pPr lvl="1">
              <a:buFont typeface="Wingdings 2" charset="0"/>
              <a:buChar char=""/>
            </a:pPr>
            <a:r>
              <a:rPr lang="en-GB" sz="1800">
                <a:latin typeface="Times New Roman" charset="0"/>
                <a:cs typeface="Times New Roman" charset="0"/>
              </a:rPr>
              <a:t>Precedence relationships can be represented using arrows</a:t>
            </a:r>
          </a:p>
          <a:p>
            <a:pPr lvl="1">
              <a:buFont typeface="Wingdings 2" charset="0"/>
              <a:buChar char=""/>
            </a:pPr>
            <a:r>
              <a:rPr lang="en-GB" sz="1800">
                <a:latin typeface="Times New Roman" charset="0"/>
                <a:cs typeface="Times New Roman" charset="0"/>
              </a:rPr>
              <a:t>Critical activities are usually highlighted</a:t>
            </a:r>
          </a:p>
          <a:p>
            <a:pPr lvl="1">
              <a:buFont typeface="Wingdings 2" charset="0"/>
              <a:buChar char=""/>
            </a:pPr>
            <a:r>
              <a:rPr lang="en-GB" sz="1800">
                <a:latin typeface="Times New Roman" charset="0"/>
                <a:cs typeface="Times New Roman" charset="0"/>
              </a:rPr>
              <a:t>Slack times are represented using bars with doted lines</a:t>
            </a:r>
          </a:p>
          <a:p>
            <a:pPr lvl="1">
              <a:buFont typeface="Wingdings 2" charset="0"/>
              <a:buChar char=""/>
            </a:pPr>
            <a:r>
              <a:rPr lang="en-GB" sz="1800">
                <a:latin typeface="Times New Roman" charset="0"/>
                <a:cs typeface="Times New Roman" charset="0"/>
              </a:rPr>
              <a:t>The bar of each activity </a:t>
            </a:r>
            <a:r>
              <a:rPr lang="en-GB" sz="1800">
                <a:solidFill>
                  <a:srgbClr val="26135F"/>
                </a:solidFill>
                <a:latin typeface="Times New Roman" charset="0"/>
                <a:cs typeface="Times New Roman" charset="0"/>
              </a:rPr>
              <a:t>begins</a:t>
            </a:r>
            <a:r>
              <a:rPr lang="en-GB" sz="1800">
                <a:latin typeface="Times New Roman" charset="0"/>
                <a:cs typeface="Times New Roman" charset="0"/>
              </a:rPr>
              <a:t> at the activity </a:t>
            </a:r>
            <a:r>
              <a:rPr lang="en-GB" sz="1800">
                <a:solidFill>
                  <a:srgbClr val="26135F"/>
                </a:solidFill>
                <a:latin typeface="Times New Roman" charset="0"/>
                <a:cs typeface="Times New Roman" charset="0"/>
              </a:rPr>
              <a:t>earliest start time </a:t>
            </a:r>
            <a:r>
              <a:rPr lang="en-GB" sz="1800">
                <a:latin typeface="Times New Roman" charset="0"/>
                <a:cs typeface="Times New Roman" charset="0"/>
              </a:rPr>
              <a:t>(ES)</a:t>
            </a:r>
          </a:p>
          <a:p>
            <a:pPr lvl="1">
              <a:buFont typeface="Wingdings 2" charset="0"/>
              <a:buChar char=""/>
            </a:pPr>
            <a:r>
              <a:rPr lang="en-GB" sz="1800">
                <a:latin typeface="Times New Roman" charset="0"/>
                <a:cs typeface="Times New Roman" charset="0"/>
              </a:rPr>
              <a:t>The bar of each activity </a:t>
            </a:r>
            <a:r>
              <a:rPr lang="en-GB" sz="1800">
                <a:solidFill>
                  <a:srgbClr val="26135F"/>
                </a:solidFill>
                <a:latin typeface="Times New Roman" charset="0"/>
                <a:cs typeface="Times New Roman" charset="0"/>
              </a:rPr>
              <a:t>ends</a:t>
            </a:r>
            <a:r>
              <a:rPr lang="en-GB" sz="1800">
                <a:latin typeface="Times New Roman" charset="0"/>
                <a:cs typeface="Times New Roman" charset="0"/>
              </a:rPr>
              <a:t> at the activity </a:t>
            </a:r>
            <a:r>
              <a:rPr lang="en-GB" sz="1800">
                <a:solidFill>
                  <a:srgbClr val="26135F"/>
                </a:solidFill>
                <a:latin typeface="Times New Roman" charset="0"/>
                <a:cs typeface="Times New Roman" charset="0"/>
              </a:rPr>
              <a:t>latest finish time </a:t>
            </a:r>
            <a:r>
              <a:rPr lang="en-GB" sz="1800">
                <a:latin typeface="Times New Roman" charset="0"/>
                <a:cs typeface="Times New Roman" charset="0"/>
              </a:rPr>
              <a:t>(LF).</a:t>
            </a: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a:p>
            <a:pPr lvl="1">
              <a:buFont typeface="Wingdings 2" charset="0"/>
              <a:buChar char=""/>
            </a:pPr>
            <a:endParaRPr lang="en-GB" sz="1800">
              <a:latin typeface="Times New Roman" charset="0"/>
              <a:cs typeface="Times New Roman" charset="0"/>
            </a:endParaRPr>
          </a:p>
        </p:txBody>
      </p:sp>
      <p:cxnSp>
        <p:nvCxnSpPr>
          <p:cNvPr id="15" name="Straight Connector 14"/>
          <p:cNvCxnSpPr>
            <a:cxnSpLocks noChangeShapeType="1"/>
          </p:cNvCxnSpPr>
          <p:nvPr/>
        </p:nvCxnSpPr>
        <p:spPr bwMode="auto">
          <a:xfrm>
            <a:off x="428625" y="142875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38695733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428625" y="628650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
        <p:nvSpPr>
          <p:cNvPr id="90114" name="Title 12"/>
          <p:cNvSpPr>
            <a:spLocks noGrp="1"/>
          </p:cNvSpPr>
          <p:nvPr>
            <p:ph type="title"/>
          </p:nvPr>
        </p:nvSpPr>
        <p:spPr/>
        <p:txBody>
          <a:bodyPr/>
          <a:lstStyle/>
          <a:p>
            <a:pPr eaLnBrk="1" hangingPunct="1"/>
            <a:r>
              <a:rPr lang="en-GB">
                <a:latin typeface="Calibri" charset="0"/>
              </a:rPr>
              <a:t>Gantt Chart</a:t>
            </a:r>
          </a:p>
        </p:txBody>
      </p:sp>
      <p:cxnSp>
        <p:nvCxnSpPr>
          <p:cNvPr id="15" name="Straight Connector 14"/>
          <p:cNvCxnSpPr>
            <a:cxnSpLocks noChangeShapeType="1"/>
          </p:cNvCxnSpPr>
          <p:nvPr/>
        </p:nvCxnSpPr>
        <p:spPr bwMode="auto">
          <a:xfrm>
            <a:off x="428625" y="1428750"/>
            <a:ext cx="8501063" cy="1588"/>
          </a:xfrm>
          <a:prstGeom prst="line">
            <a:avLst/>
          </a:prstGeom>
          <a:noFill/>
          <a:ln w="34925">
            <a:solidFill>
              <a:schemeClr val="accent1"/>
            </a:solidFill>
            <a:round/>
            <a:headEnd/>
            <a:tailEnd/>
          </a:ln>
          <a:effectLst>
            <a:outerShdw blurRad="63500" dist="20000" dir="5400000" rotWithShape="0">
              <a:srgbClr val="000000">
                <a:alpha val="42000"/>
              </a:srgbClr>
            </a:outerShdw>
          </a:effectLst>
          <a:extLst>
            <a:ext uri="{909E8E84-426E-40dd-AFC4-6F175D3DCCD1}">
              <a14:hiddenFill xmlns:a14="http://schemas.microsoft.com/office/drawing/2010/main" xmlns="">
                <a:noFill/>
              </a14:hiddenFill>
            </a:ext>
          </a:extLst>
        </p:spPr>
      </p:cxnSp>
      <p:sp>
        <p:nvSpPr>
          <p:cNvPr id="90116" name="Rectangle 3"/>
          <p:cNvSpPr txBox="1">
            <a:spLocks noChangeArrowheads="1"/>
          </p:cNvSpPr>
          <p:nvPr/>
        </p:nvSpPr>
        <p:spPr bwMode="auto">
          <a:xfrm>
            <a:off x="500063" y="1643063"/>
            <a:ext cx="82296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73050" indent="-273050">
              <a:defRPr sz="2400">
                <a:solidFill>
                  <a:schemeClr val="tx1"/>
                </a:solidFill>
                <a:latin typeface="Times" charset="0"/>
                <a:ea typeface="ＭＳ Ｐゴシック" charset="0"/>
              </a:defRPr>
            </a:lvl1pPr>
            <a:lvl2pPr marL="639763" indent="-2730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nSpc>
                <a:spcPct val="90000"/>
              </a:lnSpc>
              <a:spcBef>
                <a:spcPts val="600"/>
              </a:spcBef>
              <a:buClr>
                <a:schemeClr val="accent1"/>
              </a:buClr>
              <a:buSzPct val="70000"/>
              <a:buFont typeface="Wingdings" charset="0"/>
              <a:buChar char=""/>
            </a:pPr>
            <a:r>
              <a:rPr lang="en-GB">
                <a:solidFill>
                  <a:schemeClr val="bg2"/>
                </a:solidFill>
                <a:latin typeface="Calibri" charset="0"/>
              </a:rPr>
              <a:t>Advantages</a:t>
            </a:r>
          </a:p>
          <a:p>
            <a:pPr lvl="1">
              <a:lnSpc>
                <a:spcPct val="90000"/>
              </a:lnSpc>
              <a:spcBef>
                <a:spcPct val="20000"/>
              </a:spcBef>
              <a:buClr>
                <a:schemeClr val="accent1"/>
              </a:buClr>
              <a:buSzPct val="80000"/>
              <a:buFont typeface="Wingdings 2" charset="0"/>
              <a:buChar char=""/>
            </a:pPr>
            <a:r>
              <a:rPr lang="en-GB" sz="2200">
                <a:solidFill>
                  <a:schemeClr val="bg2"/>
                </a:solidFill>
                <a:latin typeface="Calibri" charset="0"/>
              </a:rPr>
              <a:t>Simple</a:t>
            </a:r>
          </a:p>
          <a:p>
            <a:pPr lvl="1">
              <a:lnSpc>
                <a:spcPct val="90000"/>
              </a:lnSpc>
              <a:spcBef>
                <a:spcPct val="20000"/>
              </a:spcBef>
              <a:buClr>
                <a:schemeClr val="accent1"/>
              </a:buClr>
              <a:buSzPct val="80000"/>
              <a:buFont typeface="Wingdings 2" charset="0"/>
              <a:buChar char=""/>
            </a:pPr>
            <a:r>
              <a:rPr lang="en-GB" sz="2200">
                <a:solidFill>
                  <a:schemeClr val="bg2"/>
                </a:solidFill>
                <a:latin typeface="Calibri" charset="0"/>
              </a:rPr>
              <a:t>Good visual communication to others</a:t>
            </a:r>
          </a:p>
          <a:p>
            <a:pPr lvl="1">
              <a:lnSpc>
                <a:spcPct val="90000"/>
              </a:lnSpc>
              <a:spcBef>
                <a:spcPct val="20000"/>
              </a:spcBef>
              <a:buClr>
                <a:schemeClr val="accent1"/>
              </a:buClr>
              <a:buSzPct val="80000"/>
              <a:buFont typeface="Wingdings 2" charset="0"/>
              <a:buChar char=""/>
            </a:pPr>
            <a:r>
              <a:rPr lang="en-GB" sz="2200">
                <a:solidFill>
                  <a:schemeClr val="bg2"/>
                </a:solidFill>
                <a:latin typeface="Calibri" charset="0"/>
              </a:rPr>
              <a:t>Task durations can be compared easily</a:t>
            </a:r>
          </a:p>
          <a:p>
            <a:pPr lvl="1">
              <a:lnSpc>
                <a:spcPct val="90000"/>
              </a:lnSpc>
              <a:spcBef>
                <a:spcPct val="20000"/>
              </a:spcBef>
              <a:buClr>
                <a:schemeClr val="accent1"/>
              </a:buClr>
              <a:buSzPct val="80000"/>
              <a:buFont typeface="Wingdings 2" charset="0"/>
              <a:buChar char=""/>
            </a:pPr>
            <a:r>
              <a:rPr lang="en-GB" sz="2200">
                <a:solidFill>
                  <a:schemeClr val="bg2"/>
                </a:solidFill>
                <a:latin typeface="Calibri" charset="0"/>
              </a:rPr>
              <a:t>Good for scheduling resources</a:t>
            </a:r>
          </a:p>
          <a:p>
            <a:pPr lvl="1">
              <a:lnSpc>
                <a:spcPct val="90000"/>
              </a:lnSpc>
              <a:spcBef>
                <a:spcPct val="20000"/>
              </a:spcBef>
              <a:buClr>
                <a:schemeClr val="accent1"/>
              </a:buClr>
              <a:buSzPct val="80000"/>
            </a:pPr>
            <a:endParaRPr lang="en-GB" sz="2200">
              <a:solidFill>
                <a:schemeClr val="bg2"/>
              </a:solidFill>
              <a:latin typeface="Calibri" charset="0"/>
            </a:endParaRPr>
          </a:p>
          <a:p>
            <a:pPr>
              <a:lnSpc>
                <a:spcPct val="90000"/>
              </a:lnSpc>
              <a:spcBef>
                <a:spcPts val="600"/>
              </a:spcBef>
              <a:buClr>
                <a:schemeClr val="accent1"/>
              </a:buClr>
              <a:buSzPct val="70000"/>
              <a:buFont typeface="Wingdings" charset="0"/>
              <a:buChar char=""/>
            </a:pPr>
            <a:r>
              <a:rPr lang="en-GB">
                <a:solidFill>
                  <a:schemeClr val="bg2"/>
                </a:solidFill>
                <a:latin typeface="Calibri" charset="0"/>
              </a:rPr>
              <a:t>Disadvantages</a:t>
            </a:r>
          </a:p>
          <a:p>
            <a:pPr lvl="1">
              <a:lnSpc>
                <a:spcPct val="90000"/>
              </a:lnSpc>
              <a:spcBef>
                <a:spcPct val="20000"/>
              </a:spcBef>
              <a:buClr>
                <a:schemeClr val="accent1"/>
              </a:buClr>
              <a:buSzPct val="80000"/>
              <a:buFont typeface="Wingdings 2" charset="0"/>
              <a:buChar char=""/>
            </a:pPr>
            <a:r>
              <a:rPr lang="en-GB" sz="2200">
                <a:solidFill>
                  <a:schemeClr val="bg2"/>
                </a:solidFill>
                <a:latin typeface="Calibri" charset="0"/>
              </a:rPr>
              <a:t>Dependencies are more difficult to visualise</a:t>
            </a:r>
          </a:p>
          <a:p>
            <a:pPr lvl="1">
              <a:lnSpc>
                <a:spcPct val="90000"/>
              </a:lnSpc>
              <a:spcBef>
                <a:spcPct val="20000"/>
              </a:spcBef>
              <a:buClr>
                <a:schemeClr val="accent1"/>
              </a:buClr>
              <a:buSzPct val="80000"/>
              <a:buFont typeface="Wingdings 2" charset="0"/>
              <a:buChar char=""/>
            </a:pPr>
            <a:r>
              <a:rPr lang="en-GB" sz="2200">
                <a:solidFill>
                  <a:schemeClr val="bg2"/>
                </a:solidFill>
                <a:latin typeface="Calibri" charset="0"/>
              </a:rPr>
              <a:t>Minor changes in data can cause major changes in the chart</a:t>
            </a:r>
          </a:p>
        </p:txBody>
      </p:sp>
    </p:spTree>
    <p:extLst>
      <p:ext uri="{BB962C8B-B14F-4D97-AF65-F5344CB8AC3E}">
        <p14:creationId xmlns:p14="http://schemas.microsoft.com/office/powerpoint/2010/main" val="38622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PMI &amp; PMP</a:t>
            </a:r>
          </a:p>
        </p:txBody>
      </p:sp>
      <p:sp>
        <p:nvSpPr>
          <p:cNvPr id="3" name="Content Placeholder 2"/>
          <p:cNvSpPr>
            <a:spLocks noGrp="1"/>
          </p:cNvSpPr>
          <p:nvPr>
            <p:ph idx="1"/>
          </p:nvPr>
        </p:nvSpPr>
        <p:spPr>
          <a:xfrm>
            <a:off x="228600" y="2209800"/>
            <a:ext cx="4953000" cy="4038600"/>
          </a:xfrm>
        </p:spPr>
        <p:txBody>
          <a:bodyPr/>
          <a:lstStyle/>
          <a:p>
            <a:r>
              <a:rPr lang="en-US" dirty="0">
                <a:latin typeface="Arial Narrow" pitchFamily="34" charset="0"/>
              </a:rPr>
              <a:t>The Project Management Institute (PMI) is project management professional association with over 500,000 member. Established in 1969 and located in US.</a:t>
            </a:r>
            <a:br>
              <a:rPr lang="en-US" dirty="0">
                <a:latin typeface="Arial Narrow" pitchFamily="34" charset="0"/>
              </a:rPr>
            </a:br>
            <a:endParaRPr lang="en-US" dirty="0">
              <a:latin typeface="Arial Narrow" pitchFamily="34" charset="0"/>
            </a:endParaRPr>
          </a:p>
          <a:p>
            <a:r>
              <a:rPr lang="en-US" dirty="0">
                <a:latin typeface="Arial Narrow" pitchFamily="34" charset="0"/>
              </a:rPr>
              <a:t>Project Management Professional (PMP) credential recognizes demonstrated knowledge and skill in leading and directing project teams and in delivering project results within the constraints of schedule, budget and resources.</a:t>
            </a:r>
          </a:p>
        </p:txBody>
      </p:sp>
      <p:pic>
        <p:nvPicPr>
          <p:cNvPr id="1026" name="Picture 2"/>
          <p:cNvPicPr>
            <a:picLocks noChangeAspect="1" noChangeArrowheads="1"/>
          </p:cNvPicPr>
          <p:nvPr/>
        </p:nvPicPr>
        <p:blipFill>
          <a:blip r:embed="rId3"/>
          <a:srcRect/>
          <a:stretch>
            <a:fillRect/>
          </a:stretch>
        </p:blipFill>
        <p:spPr bwMode="auto">
          <a:xfrm>
            <a:off x="457200" y="1171575"/>
            <a:ext cx="2905125" cy="885825"/>
          </a:xfrm>
          <a:prstGeom prst="rect">
            <a:avLst/>
          </a:prstGeom>
          <a:noFill/>
          <a:ln w="9525">
            <a:noFill/>
            <a:miter lim="800000"/>
            <a:headEnd/>
            <a:tailEnd/>
          </a:ln>
          <a:effectLst/>
        </p:spPr>
      </p:pic>
      <p:sp>
        <p:nvSpPr>
          <p:cNvPr id="5" name="Content Placeholder 2"/>
          <p:cNvSpPr txBox="1">
            <a:spLocks/>
          </p:cNvSpPr>
          <p:nvPr/>
        </p:nvSpPr>
        <p:spPr bwMode="auto">
          <a:xfrm>
            <a:off x="304800" y="6553200"/>
            <a:ext cx="7696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000" b="0" i="0" u="none" strike="noStrike" kern="0" cap="none" spc="0" normalizeH="0" baseline="0" noProof="0" dirty="0">
                <a:ln>
                  <a:noFill/>
                </a:ln>
                <a:solidFill>
                  <a:schemeClr val="accent4">
                    <a:lumMod val="10000"/>
                  </a:schemeClr>
                </a:solidFill>
                <a:effectLst/>
                <a:uLnTx/>
                <a:uFillTx/>
                <a:latin typeface="Calibri" pitchFamily="34" charset="0"/>
                <a:cs typeface="Calibri" pitchFamily="34" charset="0"/>
              </a:rPr>
              <a:t>PMI, PMBOK,</a:t>
            </a:r>
            <a:r>
              <a:rPr kumimoji="0" lang="en-US" sz="1000" b="0" i="0" u="none" strike="noStrike" kern="0" cap="none" spc="0" normalizeH="0" noProof="0" dirty="0">
                <a:ln>
                  <a:noFill/>
                </a:ln>
                <a:solidFill>
                  <a:schemeClr val="accent4">
                    <a:lumMod val="10000"/>
                  </a:schemeClr>
                </a:solidFill>
                <a:effectLst/>
                <a:uLnTx/>
                <a:uFillTx/>
                <a:latin typeface="Calibri" pitchFamily="34" charset="0"/>
                <a:cs typeface="Calibri" pitchFamily="34" charset="0"/>
              </a:rPr>
              <a:t> PMP are registered marks of Project Management Institute, Inc.</a:t>
            </a:r>
            <a:endParaRPr kumimoji="0" lang="en-US" sz="1000" b="0" i="0" u="none" strike="noStrike" kern="0" cap="none" spc="0" normalizeH="0" baseline="0" noProof="0" dirty="0">
              <a:ln>
                <a:noFill/>
              </a:ln>
              <a:solidFill>
                <a:schemeClr val="accent4">
                  <a:lumMod val="10000"/>
                </a:schemeClr>
              </a:solidFill>
              <a:effectLst/>
              <a:uLnTx/>
              <a:uFillTx/>
              <a:latin typeface="Calibri" pitchFamily="34" charset="0"/>
              <a:cs typeface="Calibri" pitchFamily="34" charset="0"/>
            </a:endParaRPr>
          </a:p>
        </p:txBody>
      </p:sp>
      <p:pic>
        <p:nvPicPr>
          <p:cNvPr id="105474" name="Picture 2" descr="http://www.pmi.org/CareerDevelopment/PublishingImages/Certification/Single-Family_PMP.jpg"/>
          <p:cNvPicPr>
            <a:picLocks noChangeAspect="1" noChangeArrowheads="1"/>
          </p:cNvPicPr>
          <p:nvPr/>
        </p:nvPicPr>
        <p:blipFill>
          <a:blip r:embed="rId4"/>
          <a:srcRect/>
          <a:stretch>
            <a:fillRect/>
          </a:stretch>
        </p:blipFill>
        <p:spPr bwMode="auto">
          <a:xfrm>
            <a:off x="5791200" y="990600"/>
            <a:ext cx="2447925" cy="511492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620000" cy="457200"/>
          </a:xfrm>
        </p:spPr>
        <p:txBody>
          <a:bodyPr/>
          <a:lstStyle/>
          <a:p>
            <a:r>
              <a:rPr lang="en-US" sz="2500" dirty="0">
                <a:latin typeface="Times New Roman"/>
                <a:cs typeface="Times New Roman"/>
              </a:rPr>
              <a:t>Precedence Diagramming Method (PDM) </a:t>
            </a:r>
            <a:r>
              <a:rPr lang="mr-IN" sz="2500" dirty="0">
                <a:latin typeface="Times New Roman"/>
                <a:cs typeface="Times New Roman"/>
              </a:rPr>
              <a:t>–</a:t>
            </a:r>
            <a:r>
              <a:rPr lang="en-US" sz="2500" dirty="0">
                <a:latin typeface="Times New Roman"/>
                <a:cs typeface="Times New Roman"/>
              </a:rPr>
              <a:t> a method of drawing network diagram</a:t>
            </a:r>
          </a:p>
        </p:txBody>
      </p:sp>
      <p:sp>
        <p:nvSpPr>
          <p:cNvPr id="3" name="Content Placeholder 2"/>
          <p:cNvSpPr>
            <a:spLocks noGrp="1"/>
          </p:cNvSpPr>
          <p:nvPr>
            <p:ph idx="1"/>
          </p:nvPr>
        </p:nvSpPr>
        <p:spPr>
          <a:xfrm>
            <a:off x="228600" y="1066800"/>
            <a:ext cx="7924800" cy="4038600"/>
          </a:xfrm>
          <a:noFill/>
        </p:spPr>
        <p:txBody>
          <a:bodyPr/>
          <a:lstStyle/>
          <a:p>
            <a:r>
              <a:rPr lang="en-US" b="1" dirty="0">
                <a:latin typeface="Arial Narrow" pitchFamily="34" charset="0"/>
              </a:rPr>
              <a:t>Precedence Diagramming Method (PDM) </a:t>
            </a:r>
            <a:r>
              <a:rPr lang="en-US" dirty="0">
                <a:latin typeface="Arial Narrow" pitchFamily="34" charset="0"/>
              </a:rPr>
              <a:t>or Activity-on-Node (AON) – can have 4 types of dependences</a:t>
            </a:r>
          </a:p>
          <a:p>
            <a:r>
              <a:rPr lang="en-US" dirty="0">
                <a:latin typeface="Arial Narrow" pitchFamily="34" charset="0"/>
              </a:rPr>
              <a:t> </a:t>
            </a:r>
          </a:p>
          <a:p>
            <a:pPr lvl="1">
              <a:buNone/>
            </a:pPr>
            <a:endParaRPr lang="en-US" dirty="0">
              <a:latin typeface="Arial Narrow" pitchFamily="34" charset="0"/>
            </a:endParaRPr>
          </a:p>
          <a:p>
            <a:pPr lvl="1">
              <a:buNone/>
            </a:pPr>
            <a:endParaRPr lang="en-US" sz="700" dirty="0">
              <a:latin typeface="Arial Narrow" pitchFamily="34" charset="0"/>
            </a:endParaRPr>
          </a:p>
          <a:p>
            <a:pPr lvl="1"/>
            <a:endParaRPr lang="en-US" dirty="0">
              <a:latin typeface="Arial Narrow" pitchFamily="34" charset="0"/>
            </a:endParaRPr>
          </a:p>
        </p:txBody>
      </p:sp>
      <p:pic>
        <p:nvPicPr>
          <p:cNvPr id="5" name="Picture 4"/>
          <p:cNvPicPr>
            <a:picLocks noChangeAspect="1"/>
          </p:cNvPicPr>
          <p:nvPr/>
        </p:nvPicPr>
        <p:blipFill>
          <a:blip r:embed="rId3"/>
          <a:stretch>
            <a:fillRect/>
          </a:stretch>
        </p:blipFill>
        <p:spPr>
          <a:xfrm>
            <a:off x="81951" y="2057400"/>
            <a:ext cx="8223849" cy="4168082"/>
          </a:xfrm>
          <a:prstGeom prst="rect">
            <a:avLst/>
          </a:prstGeom>
        </p:spPr>
      </p:pic>
    </p:spTree>
    <p:extLst>
      <p:ext uri="{BB962C8B-B14F-4D97-AF65-F5344CB8AC3E}">
        <p14:creationId xmlns:p14="http://schemas.microsoft.com/office/powerpoint/2010/main" val="2713965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200400"/>
            <a:ext cx="7620000" cy="3200400"/>
          </a:xfrm>
        </p:spPr>
        <p:txBody>
          <a:bodyPr/>
          <a:lstStyle/>
          <a:p>
            <a:pPr marL="115888" lvl="1" indent="0">
              <a:buNone/>
            </a:pPr>
            <a:r>
              <a:rPr lang="en-US" b="1" dirty="0">
                <a:latin typeface="Arial Narrow" pitchFamily="34" charset="0"/>
              </a:rPr>
              <a:t>EF = ES + D -1</a:t>
            </a:r>
          </a:p>
          <a:p>
            <a:pPr marL="115888" lvl="1" indent="0">
              <a:buNone/>
            </a:pPr>
            <a:r>
              <a:rPr lang="en-US" b="1" dirty="0">
                <a:latin typeface="Arial Narrow" pitchFamily="34" charset="0"/>
              </a:rPr>
              <a:t>LS = LF – D +1</a:t>
            </a:r>
          </a:p>
          <a:p>
            <a:pPr marL="115888" lvl="1" indent="0">
              <a:buNone/>
            </a:pPr>
            <a:r>
              <a:rPr lang="en-US" b="1" dirty="0">
                <a:latin typeface="Arial Narrow" pitchFamily="34" charset="0"/>
              </a:rPr>
              <a:t>Float (F) = LS – ES = LF – EF</a:t>
            </a:r>
          </a:p>
          <a:p>
            <a:pPr marL="115888" lvl="1" indent="0">
              <a:buNone/>
            </a:pPr>
            <a:endParaRPr lang="en-US" b="1" dirty="0">
              <a:latin typeface="Arial Narrow" pitchFamily="34" charset="0"/>
            </a:endParaRPr>
          </a:p>
          <a:p>
            <a:pPr marL="115888" lvl="1" indent="0">
              <a:buNone/>
            </a:pPr>
            <a:r>
              <a:rPr lang="en-US" b="1" dirty="0">
                <a:latin typeface="Arial Narrow" pitchFamily="34" charset="0"/>
              </a:rPr>
              <a:t>Float - </a:t>
            </a:r>
            <a:r>
              <a:rPr lang="en-US" dirty="0"/>
              <a:t>Is the amount of </a:t>
            </a:r>
            <a:r>
              <a:rPr lang="en-US" b="1" dirty="0"/>
              <a:t>time</a:t>
            </a:r>
            <a:r>
              <a:rPr lang="en-US" dirty="0"/>
              <a:t> that a task in a project network can be delayed without causing a delay.</a:t>
            </a:r>
          </a:p>
          <a:p>
            <a:pPr marL="115888" lvl="1" indent="0">
              <a:buNone/>
            </a:pPr>
            <a:br>
              <a:rPr lang="en-US" b="1" dirty="0">
                <a:latin typeface="Arial Narrow" pitchFamily="34" charset="0"/>
              </a:rPr>
            </a:br>
            <a:endParaRPr lang="en-US" b="1" dirty="0">
              <a:latin typeface="Arial Narrow" pitchFamily="34" charset="0"/>
            </a:endParaRPr>
          </a:p>
          <a:p>
            <a:pPr marL="115888" lvl="1" indent="0">
              <a:buNone/>
            </a:pPr>
            <a:endParaRPr lang="en-US" b="1" dirty="0">
              <a:latin typeface="Arial Narrow" pitchFamily="34" charset="0"/>
            </a:endParaRPr>
          </a:p>
        </p:txBody>
      </p:sp>
      <p:pic>
        <p:nvPicPr>
          <p:cNvPr id="7173" name="Picture 5"/>
          <p:cNvPicPr>
            <a:picLocks noChangeAspect="1" noChangeArrowheads="1"/>
          </p:cNvPicPr>
          <p:nvPr/>
        </p:nvPicPr>
        <p:blipFill>
          <a:blip r:embed="rId3"/>
          <a:srcRect/>
          <a:stretch>
            <a:fillRect/>
          </a:stretch>
        </p:blipFill>
        <p:spPr bwMode="auto">
          <a:xfrm>
            <a:off x="1600200" y="914400"/>
            <a:ext cx="4953000" cy="2266819"/>
          </a:xfrm>
          <a:prstGeom prst="rect">
            <a:avLst/>
          </a:prstGeom>
          <a:noFill/>
          <a:ln w="9525">
            <a:noFill/>
            <a:miter lim="800000"/>
            <a:headEnd/>
            <a:tailEnd/>
          </a:ln>
          <a:effectLst/>
        </p:spPr>
      </p:pic>
      <p:sp>
        <p:nvSpPr>
          <p:cNvPr id="5" name="Content Placeholder 2"/>
          <p:cNvSpPr txBox="1">
            <a:spLocks/>
          </p:cNvSpPr>
          <p:nvPr/>
        </p:nvSpPr>
        <p:spPr bwMode="auto">
          <a:xfrm>
            <a:off x="7086600" y="762000"/>
            <a:ext cx="1828800" cy="1219200"/>
          </a:xfrm>
          <a:prstGeom prst="rect">
            <a:avLst/>
          </a:prstGeom>
          <a:solidFill>
            <a:srgbClr val="FFFF0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115888" marR="0" lvl="1"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chemeClr val="accent4">
                    <a:lumMod val="10000"/>
                  </a:schemeClr>
                </a:solidFill>
                <a:effectLst/>
                <a:uLnTx/>
                <a:uFillTx/>
                <a:latin typeface="Arial Narrow" pitchFamily="34" charset="0"/>
                <a:cs typeface="Times New Roman" pitchFamily="18" charset="0"/>
              </a:rPr>
              <a:t>ES = Early Start</a:t>
            </a:r>
          </a:p>
          <a:p>
            <a:pPr marL="115888" marR="0" lvl="1"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chemeClr val="accent4">
                    <a:lumMod val="10000"/>
                  </a:schemeClr>
                </a:solidFill>
                <a:effectLst/>
                <a:uLnTx/>
                <a:uFillTx/>
                <a:latin typeface="Arial Narrow" pitchFamily="34" charset="0"/>
                <a:cs typeface="Times New Roman" pitchFamily="18" charset="0"/>
              </a:rPr>
              <a:t>LS = Latest Start</a:t>
            </a:r>
          </a:p>
          <a:p>
            <a:pPr marL="115888" marR="0" lvl="1"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chemeClr val="accent4">
                    <a:lumMod val="10000"/>
                  </a:schemeClr>
                </a:solidFill>
                <a:effectLst/>
                <a:uLnTx/>
                <a:uFillTx/>
                <a:latin typeface="Arial Narrow" pitchFamily="34" charset="0"/>
                <a:cs typeface="Times New Roman" pitchFamily="18" charset="0"/>
              </a:rPr>
              <a:t>EF = Early Finish</a:t>
            </a:r>
          </a:p>
          <a:p>
            <a:pPr marL="115888" marR="0" lvl="1"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chemeClr val="accent4">
                    <a:lumMod val="10000"/>
                  </a:schemeClr>
                </a:solidFill>
                <a:effectLst/>
                <a:uLnTx/>
                <a:uFillTx/>
                <a:latin typeface="Arial Narrow" pitchFamily="34" charset="0"/>
                <a:cs typeface="Times New Roman" pitchFamily="18" charset="0"/>
              </a:rPr>
              <a:t>LF = Late Finish</a:t>
            </a:r>
          </a:p>
        </p:txBody>
      </p:sp>
    </p:spTree>
    <p:extLst>
      <p:ext uri="{BB962C8B-B14F-4D97-AF65-F5344CB8AC3E}">
        <p14:creationId xmlns:p14="http://schemas.microsoft.com/office/powerpoint/2010/main" val="358877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20561" y="1752600"/>
            <a:ext cx="4236078" cy="4114800"/>
          </a:xfrm>
          <a:prstGeom prst="rect">
            <a:avLst/>
          </a:prstGeom>
        </p:spPr>
      </p:pic>
    </p:spTree>
    <p:extLst>
      <p:ext uri="{BB962C8B-B14F-4D97-AF65-F5344CB8AC3E}">
        <p14:creationId xmlns:p14="http://schemas.microsoft.com/office/powerpoint/2010/main" val="3307985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a:latin typeface="Garamond" charset="0"/>
              </a:rPr>
              <a:t>Step 1: Create a Work Breakdown Structure</a:t>
            </a:r>
          </a:p>
        </p:txBody>
      </p:sp>
      <p:sp>
        <p:nvSpPr>
          <p:cNvPr id="92162" name="Rectangle 3"/>
          <p:cNvSpPr>
            <a:spLocks noGrp="1" noChangeArrowheads="1"/>
          </p:cNvSpPr>
          <p:nvPr>
            <p:ph idx="1"/>
          </p:nvPr>
        </p:nvSpPr>
        <p:spPr/>
        <p:txBody>
          <a:bodyPr/>
          <a:lstStyle/>
          <a:p>
            <a:r>
              <a:rPr lang="en-US" dirty="0">
                <a:latin typeface="Times New Roman" charset="0"/>
              </a:rPr>
              <a:t>What is a PERT/CPM Chart?</a:t>
            </a:r>
          </a:p>
          <a:p>
            <a:pPr lvl="1"/>
            <a:r>
              <a:rPr lang="en-US" dirty="0">
                <a:latin typeface="Times New Roman" charset="0"/>
              </a:rPr>
              <a:t>The Program Evaluation Review Technique (PERT) </a:t>
            </a:r>
          </a:p>
          <a:p>
            <a:pPr lvl="1"/>
            <a:r>
              <a:rPr lang="en-US" dirty="0">
                <a:latin typeface="Times New Roman" charset="0"/>
              </a:rPr>
              <a:t>Critical Path Method (CPM) </a:t>
            </a:r>
          </a:p>
        </p:txBody>
      </p:sp>
      <p:sp>
        <p:nvSpPr>
          <p:cNvPr id="92163"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36915FB-82BB-E24D-B30C-57C6D5AA7FB3}" type="slidenum">
              <a:rPr lang="en-US" sz="1400">
                <a:latin typeface="Arial Narrow" charset="0"/>
              </a:rPr>
              <a:pPr/>
              <a:t>43</a:t>
            </a:fld>
            <a:endParaRPr lang="en-US" sz="1400">
              <a:latin typeface="Arial Narrow" charset="0"/>
            </a:endParaRPr>
          </a:p>
        </p:txBody>
      </p:sp>
    </p:spTree>
    <p:extLst>
      <p:ext uri="{BB962C8B-B14F-4D97-AF65-F5344CB8AC3E}">
        <p14:creationId xmlns:p14="http://schemas.microsoft.com/office/powerpoint/2010/main" val="1932523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381000"/>
            <a:ext cx="7620000" cy="381000"/>
          </a:xfrm>
        </p:spPr>
        <p:txBody>
          <a:bodyPr/>
          <a:lstStyle/>
          <a:p>
            <a:r>
              <a:rPr lang="en-US" dirty="0">
                <a:latin typeface="Calibri" pitchFamily="34" charset="0"/>
              </a:rPr>
              <a:t>Define Activities </a:t>
            </a:r>
            <a:r>
              <a:rPr lang="en-US" sz="1800" dirty="0">
                <a:latin typeface="Calibri" pitchFamily="34" charset="0"/>
              </a:rPr>
              <a:t>- </a:t>
            </a:r>
            <a:r>
              <a:rPr lang="en-US" b="1" dirty="0"/>
              <a:t>Decomposition</a:t>
            </a:r>
            <a:endParaRPr lang="en-US" dirty="0">
              <a:latin typeface="Calibri" pitchFamily="34" charset="0"/>
            </a:endParaRPr>
          </a:p>
        </p:txBody>
      </p:sp>
      <p:sp>
        <p:nvSpPr>
          <p:cNvPr id="9" name="Content Placeholder 2"/>
          <p:cNvSpPr>
            <a:spLocks noGrp="1"/>
          </p:cNvSpPr>
          <p:nvPr>
            <p:ph idx="1"/>
          </p:nvPr>
        </p:nvSpPr>
        <p:spPr>
          <a:xfrm>
            <a:off x="0" y="1219200"/>
            <a:ext cx="8305800" cy="4953000"/>
          </a:xfrm>
        </p:spPr>
        <p:txBody>
          <a:bodyPr/>
          <a:lstStyle/>
          <a:p>
            <a:pPr algn="just"/>
            <a:r>
              <a:rPr lang="en-US" dirty="0"/>
              <a:t>Decomposition in WBS subdivide total scope of project in to smaller components and decomposition in define activities subdivide work package in to smaller, more manageable components called activities.</a:t>
            </a:r>
            <a:endParaRPr lang="en-US" sz="1800" dirty="0">
              <a:latin typeface="Arial Narrow" pitchFamily="34" charset="0"/>
            </a:endParaRPr>
          </a:p>
          <a:p>
            <a:endParaRPr lang="en-US" sz="1800" dirty="0"/>
          </a:p>
          <a:p>
            <a:r>
              <a:rPr lang="en-US" sz="1800" dirty="0"/>
              <a:t>WBS and WBS dictionary are the basis for development of activities.</a:t>
            </a:r>
            <a:br>
              <a:rPr lang="en-US" sz="1800" dirty="0">
                <a:latin typeface="Arial Narrow" pitchFamily="34" charset="0"/>
              </a:rPr>
            </a:br>
            <a:endParaRPr lang="en-US" sz="1800" dirty="0">
              <a:latin typeface="Arial Narrow" pitchFamily="34" charset="0"/>
            </a:endParaRPr>
          </a:p>
          <a:p>
            <a:endParaRPr lang="en-US" dirty="0">
              <a:latin typeface="Arial Narrow" pitchFamily="34" charset="0"/>
            </a:endParaRPr>
          </a:p>
          <a:p>
            <a:pPr lvl="1">
              <a:buNone/>
            </a:pPr>
            <a:endParaRPr lang="en-US" sz="2800" dirty="0">
              <a:latin typeface="Arial Narrow" pitchFamily="34" charset="0"/>
            </a:endParaRPr>
          </a:p>
        </p:txBody>
      </p:sp>
    </p:spTree>
    <p:extLst>
      <p:ext uri="{BB962C8B-B14F-4D97-AF65-F5344CB8AC3E}">
        <p14:creationId xmlns:p14="http://schemas.microsoft.com/office/powerpoint/2010/main" val="4278058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534400" cy="5365532"/>
          </a:xfrm>
          <a:solidFill>
            <a:schemeClr val="tx1"/>
          </a:solidFill>
        </p:spPr>
        <p:txBody>
          <a:bodyPr/>
          <a:lstStyle/>
          <a:p>
            <a:r>
              <a:rPr lang="en-US" sz="1600" dirty="0"/>
              <a:t>Also called Program Evaluation and Review technique (</a:t>
            </a:r>
            <a:r>
              <a:rPr lang="en-US" sz="1600" b="1" dirty="0">
                <a:solidFill>
                  <a:srgbClr val="FF0000"/>
                </a:solidFill>
              </a:rPr>
              <a:t>PERT</a:t>
            </a:r>
            <a:r>
              <a:rPr lang="en-US" sz="1600" dirty="0"/>
              <a:t>)</a:t>
            </a:r>
          </a:p>
          <a:p>
            <a:r>
              <a:rPr lang="en-US" sz="1600" dirty="0"/>
              <a:t>Use for time and cost estimation</a:t>
            </a:r>
          </a:p>
          <a:p>
            <a:r>
              <a:rPr lang="en-US" sz="1600" dirty="0"/>
              <a:t>Expected calculated from Most-likely, Optimistic, Pessimistic (A three-point estimate uses average of optimistic, most likely, and pessimistic estimates and hence improving the accuracy.)</a:t>
            </a:r>
          </a:p>
          <a:p>
            <a:r>
              <a:rPr lang="en-US" sz="1600" b="1" dirty="0"/>
              <a:t>Range of estimate</a:t>
            </a:r>
            <a:r>
              <a:rPr lang="en-US" sz="1600" dirty="0"/>
              <a:t> = EAD (Expected Activity Duration) +/- SD (Standard Deviation/</a:t>
            </a:r>
            <a:r>
              <a:rPr lang="en-US" sz="1600" dirty="0" err="1"/>
              <a:t>sapma,yayinma</a:t>
            </a:r>
            <a:r>
              <a:rPr lang="en-US" sz="1600" dirty="0"/>
              <a:t>)</a:t>
            </a:r>
          </a:p>
          <a:p>
            <a:r>
              <a:rPr lang="en-US" sz="1800" dirty="0"/>
              <a:t> </a:t>
            </a:r>
            <a:r>
              <a:rPr lang="en-US" sz="1800" b="1" dirty="0"/>
              <a:t>Most likely estimate (M) – </a:t>
            </a:r>
            <a:r>
              <a:rPr lang="en-US" sz="1800" dirty="0"/>
              <a:t>The realistic and most likely estimate</a:t>
            </a:r>
          </a:p>
          <a:p>
            <a:r>
              <a:rPr lang="en-US" sz="1800" dirty="0"/>
              <a:t> </a:t>
            </a:r>
            <a:r>
              <a:rPr lang="en-US" sz="1800" b="1" dirty="0"/>
              <a:t>Optimistic estimate (O) </a:t>
            </a:r>
            <a:r>
              <a:rPr lang="en-US" sz="1800" dirty="0"/>
              <a:t>is the best case scenario.</a:t>
            </a:r>
          </a:p>
          <a:p>
            <a:r>
              <a:rPr lang="en-US" sz="1800" dirty="0"/>
              <a:t> </a:t>
            </a:r>
            <a:r>
              <a:rPr lang="en-US" sz="1800" b="1" dirty="0"/>
              <a:t>Pessimistic estimate (P) </a:t>
            </a:r>
            <a:r>
              <a:rPr lang="en-US" sz="1800" dirty="0"/>
              <a:t>assumes the worst case scenario</a:t>
            </a:r>
            <a:endParaRPr lang="en-US" sz="1800" dirty="0">
              <a:latin typeface="Arial Narrow" pitchFamily="34" charset="0"/>
            </a:endParaRPr>
          </a:p>
          <a:p>
            <a:endParaRPr lang="en-US" sz="1800" dirty="0">
              <a:latin typeface="Arial Narrow" pitchFamily="34" charset="0"/>
            </a:endParaRPr>
          </a:p>
          <a:p>
            <a:endParaRPr lang="en-US" sz="1800" dirty="0">
              <a:latin typeface="Arial Narrow" pitchFamily="34" charset="0"/>
            </a:endParaRPr>
          </a:p>
          <a:p>
            <a:endParaRPr lang="en-US" sz="1800" dirty="0">
              <a:latin typeface="Arial Narrow" pitchFamily="34" charset="0"/>
            </a:endParaRPr>
          </a:p>
          <a:p>
            <a:endParaRPr lang="en-US" sz="1800" dirty="0">
              <a:latin typeface="Arial Narrow" pitchFamily="34" charset="0"/>
            </a:endParaRPr>
          </a:p>
          <a:p>
            <a:endParaRPr lang="en-US" sz="1800" dirty="0">
              <a:latin typeface="Arial Narrow" pitchFamily="34" charset="0"/>
            </a:endParaRPr>
          </a:p>
          <a:p>
            <a:endParaRPr lang="en-US" sz="1800" dirty="0">
              <a:latin typeface="Arial Narrow" pitchFamily="34" charset="0"/>
            </a:endParaRPr>
          </a:p>
          <a:p>
            <a:pPr>
              <a:buNone/>
            </a:pPr>
            <a:endParaRPr lang="en-US" sz="2800" b="1" dirty="0">
              <a:latin typeface="Arial Narrow" pitchFamily="34" charset="0"/>
            </a:endParaRPr>
          </a:p>
          <a:p>
            <a:endParaRPr lang="en-US" sz="2800" b="1" dirty="0">
              <a:latin typeface="Arial Narrow" pitchFamily="34" charset="0"/>
            </a:endParaRPr>
          </a:p>
        </p:txBody>
      </p:sp>
      <p:sp>
        <p:nvSpPr>
          <p:cNvPr id="2" name="Title 1"/>
          <p:cNvSpPr>
            <a:spLocks noGrp="1"/>
          </p:cNvSpPr>
          <p:nvPr>
            <p:ph type="title"/>
          </p:nvPr>
        </p:nvSpPr>
        <p:spPr>
          <a:xfrm>
            <a:off x="228600" y="381000"/>
            <a:ext cx="7620000" cy="381000"/>
          </a:xfrm>
        </p:spPr>
        <p:txBody>
          <a:bodyPr/>
          <a:lstStyle/>
          <a:p>
            <a:r>
              <a:rPr lang="en-US" dirty="0">
                <a:latin typeface="Calibri" pitchFamily="34" charset="0"/>
              </a:rPr>
              <a:t>3-Points Estimate  (PERT)</a:t>
            </a:r>
          </a:p>
        </p:txBody>
      </p:sp>
      <p:grpSp>
        <p:nvGrpSpPr>
          <p:cNvPr id="4" name="Group 20"/>
          <p:cNvGrpSpPr/>
          <p:nvPr/>
        </p:nvGrpSpPr>
        <p:grpSpPr>
          <a:xfrm>
            <a:off x="342900" y="4558864"/>
            <a:ext cx="4724400" cy="1600200"/>
            <a:chOff x="1447800" y="3962400"/>
            <a:chExt cx="4114800" cy="1295400"/>
          </a:xfrm>
        </p:grpSpPr>
        <p:grpSp>
          <p:nvGrpSpPr>
            <p:cNvPr id="5" name="Group 11"/>
            <p:cNvGrpSpPr/>
            <p:nvPr/>
          </p:nvGrpSpPr>
          <p:grpSpPr>
            <a:xfrm>
              <a:off x="1447800" y="3962400"/>
              <a:ext cx="1143000" cy="1295400"/>
              <a:chOff x="1447800" y="2819400"/>
              <a:chExt cx="1143000" cy="1295400"/>
            </a:xfrm>
            <a:effectLst>
              <a:outerShdw blurRad="50800" dist="127000" dir="3240000" algn="tl" rotWithShape="0">
                <a:prstClr val="black">
                  <a:alpha val="31000"/>
                </a:prstClr>
              </a:outerShdw>
            </a:effectLst>
          </p:grpSpPr>
          <p:sp>
            <p:nvSpPr>
              <p:cNvPr id="8" name="Rectangle 7"/>
              <p:cNvSpPr/>
              <p:nvPr/>
            </p:nvSpPr>
            <p:spPr>
              <a:xfrm>
                <a:off x="1447800" y="2819400"/>
                <a:ext cx="1143000" cy="1295400"/>
              </a:xfrm>
              <a:prstGeom prst="rect">
                <a:avLst/>
              </a:prstGeom>
              <a:solidFill>
                <a:srgbClr val="FFFF00"/>
              </a:solidFill>
              <a:ln>
                <a:solidFill>
                  <a:srgbClr val="FF0000"/>
                </a:solidFill>
              </a:ln>
              <a:effectLst>
                <a:outerShdw blurRad="50800" dist="50800" dir="11340000" sx="40000" sy="4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00200" y="2895600"/>
                <a:ext cx="914400" cy="523220"/>
              </a:xfrm>
              <a:prstGeom prst="rect">
                <a:avLst/>
              </a:prstGeom>
              <a:noFill/>
            </p:spPr>
            <p:txBody>
              <a:bodyPr wrap="square" rtlCol="0">
                <a:spAutoFit/>
              </a:bodyPr>
              <a:lstStyle/>
              <a:p>
                <a:r>
                  <a:rPr lang="en-US" sz="1200" dirty="0">
                    <a:solidFill>
                      <a:schemeClr val="accent4">
                        <a:lumMod val="10000"/>
                      </a:schemeClr>
                    </a:solidFill>
                  </a:rPr>
                  <a:t>Expected (PERT Duration)</a:t>
                </a:r>
              </a:p>
            </p:txBody>
          </p:sp>
          <p:graphicFrame>
            <p:nvGraphicFramePr>
              <p:cNvPr id="11" name="Object 10"/>
              <p:cNvGraphicFramePr>
                <a:graphicFrameLocks noChangeAspect="1"/>
              </p:cNvGraphicFramePr>
              <p:nvPr/>
            </p:nvGraphicFramePr>
            <p:xfrm>
              <a:off x="1600200" y="3566160"/>
              <a:ext cx="914400" cy="472440"/>
            </p:xfrm>
            <a:graphic>
              <a:graphicData uri="http://schemas.openxmlformats.org/presentationml/2006/ole">
                <mc:AlternateContent xmlns:mc="http://schemas.openxmlformats.org/markup-compatibility/2006">
                  <mc:Choice xmlns:v="urn:schemas-microsoft-com:vml" Requires="v">
                    <p:oleObj spid="_x0000_s63608" name="Equation" r:id="rId4" imgW="761760" imgH="393480" progId="Equation.3">
                      <p:embed/>
                    </p:oleObj>
                  </mc:Choice>
                  <mc:Fallback>
                    <p:oleObj name="Equation" r:id="rId4" imgW="7617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66160"/>
                            <a:ext cx="914400" cy="47244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6" name="Group 12"/>
            <p:cNvGrpSpPr/>
            <p:nvPr/>
          </p:nvGrpSpPr>
          <p:grpSpPr>
            <a:xfrm>
              <a:off x="2895600" y="3962400"/>
              <a:ext cx="1143000" cy="1295400"/>
              <a:chOff x="1447800" y="2819400"/>
              <a:chExt cx="1143000" cy="1295400"/>
            </a:xfrm>
            <a:effectLst>
              <a:outerShdw blurRad="50800" dist="127000" dir="3240000" algn="tl" rotWithShape="0">
                <a:prstClr val="black">
                  <a:alpha val="31000"/>
                </a:prstClr>
              </a:outerShdw>
            </a:effectLst>
          </p:grpSpPr>
          <p:sp>
            <p:nvSpPr>
              <p:cNvPr id="14" name="Rectangle 13"/>
              <p:cNvSpPr/>
              <p:nvPr/>
            </p:nvSpPr>
            <p:spPr>
              <a:xfrm>
                <a:off x="1447800" y="2819400"/>
                <a:ext cx="1143000" cy="1295400"/>
              </a:xfrm>
              <a:prstGeom prst="rect">
                <a:avLst/>
              </a:prstGeom>
              <a:solidFill>
                <a:srgbClr val="FFFF00"/>
              </a:solidFill>
              <a:ln>
                <a:solidFill>
                  <a:srgbClr val="FFC000"/>
                </a:solidFill>
              </a:ln>
              <a:effectLst>
                <a:outerShdw blurRad="50800" dist="50800" dir="11340000" sx="40000" sy="4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00200" y="2895600"/>
                <a:ext cx="914400" cy="523220"/>
              </a:xfrm>
              <a:prstGeom prst="rect">
                <a:avLst/>
              </a:prstGeom>
              <a:noFill/>
            </p:spPr>
            <p:txBody>
              <a:bodyPr wrap="square" rtlCol="0">
                <a:spAutoFit/>
              </a:bodyPr>
              <a:lstStyle/>
              <a:p>
                <a:pPr algn="ctr"/>
                <a:r>
                  <a:rPr lang="en-US" sz="1200" dirty="0">
                    <a:solidFill>
                      <a:schemeClr val="accent4">
                        <a:lumMod val="10000"/>
                      </a:schemeClr>
                    </a:solidFill>
                  </a:rPr>
                  <a:t>Standard</a:t>
                </a:r>
              </a:p>
              <a:p>
                <a:pPr algn="ctr"/>
                <a:r>
                  <a:rPr lang="en-US" sz="1200" dirty="0">
                    <a:solidFill>
                      <a:schemeClr val="accent4">
                        <a:lumMod val="10000"/>
                      </a:schemeClr>
                    </a:solidFill>
                  </a:rPr>
                  <a:t>Deviation of Activity</a:t>
                </a:r>
              </a:p>
            </p:txBody>
          </p:sp>
          <p:graphicFrame>
            <p:nvGraphicFramePr>
              <p:cNvPr id="16" name="Object 15"/>
              <p:cNvGraphicFramePr>
                <a:graphicFrameLocks noChangeAspect="1"/>
              </p:cNvGraphicFramePr>
              <p:nvPr/>
            </p:nvGraphicFramePr>
            <p:xfrm>
              <a:off x="1782763" y="3565525"/>
              <a:ext cx="503237" cy="473075"/>
            </p:xfrm>
            <a:graphic>
              <a:graphicData uri="http://schemas.openxmlformats.org/presentationml/2006/ole">
                <mc:AlternateContent xmlns:mc="http://schemas.openxmlformats.org/markup-compatibility/2006">
                  <mc:Choice xmlns:v="urn:schemas-microsoft-com:vml" Requires="v">
                    <p:oleObj spid="_x0000_s63609" name="Equation" r:id="rId6" imgW="419040" imgH="393480" progId="Equation.3">
                      <p:embed/>
                    </p:oleObj>
                  </mc:Choice>
                  <mc:Fallback>
                    <p:oleObj name="Equation" r:id="rId6" imgW="4190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2763" y="3565525"/>
                            <a:ext cx="503237" cy="4730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7" name="Group 16"/>
            <p:cNvGrpSpPr/>
            <p:nvPr/>
          </p:nvGrpSpPr>
          <p:grpSpPr>
            <a:xfrm>
              <a:off x="4419600" y="3962400"/>
              <a:ext cx="1143000" cy="1295400"/>
              <a:chOff x="1447800" y="2819400"/>
              <a:chExt cx="1143000" cy="1295400"/>
            </a:xfrm>
            <a:effectLst>
              <a:outerShdw blurRad="50800" dist="127000" dir="3240000" algn="tl" rotWithShape="0">
                <a:prstClr val="black">
                  <a:alpha val="31000"/>
                </a:prstClr>
              </a:outerShdw>
            </a:effectLst>
          </p:grpSpPr>
          <p:sp>
            <p:nvSpPr>
              <p:cNvPr id="18" name="Rectangle 17"/>
              <p:cNvSpPr/>
              <p:nvPr/>
            </p:nvSpPr>
            <p:spPr>
              <a:xfrm>
                <a:off x="1447800" y="2819400"/>
                <a:ext cx="1143000" cy="1295400"/>
              </a:xfrm>
              <a:prstGeom prst="rect">
                <a:avLst/>
              </a:prstGeom>
              <a:solidFill>
                <a:srgbClr val="FFFF00"/>
              </a:solidFill>
              <a:ln>
                <a:solidFill>
                  <a:srgbClr val="FFC000"/>
                </a:solidFill>
              </a:ln>
              <a:effectLst>
                <a:outerShdw blurRad="50800" dist="50800" dir="11340000" sx="40000" sy="4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00200" y="2895600"/>
                <a:ext cx="914400" cy="373729"/>
              </a:xfrm>
              <a:prstGeom prst="rect">
                <a:avLst/>
              </a:prstGeom>
              <a:noFill/>
            </p:spPr>
            <p:txBody>
              <a:bodyPr wrap="square" rtlCol="0">
                <a:spAutoFit/>
              </a:bodyPr>
              <a:lstStyle/>
              <a:p>
                <a:pPr algn="ctr"/>
                <a:r>
                  <a:rPr lang="en-US" sz="1200" dirty="0">
                    <a:solidFill>
                      <a:schemeClr val="accent4">
                        <a:lumMod val="10000"/>
                      </a:schemeClr>
                    </a:solidFill>
                  </a:rPr>
                  <a:t>Variance of an Activity</a:t>
                </a:r>
              </a:p>
            </p:txBody>
          </p:sp>
          <p:graphicFrame>
            <p:nvGraphicFramePr>
              <p:cNvPr id="20" name="Object 19"/>
              <p:cNvGraphicFramePr>
                <a:graphicFrameLocks noChangeAspect="1"/>
              </p:cNvGraphicFramePr>
              <p:nvPr/>
            </p:nvGraphicFramePr>
            <p:xfrm>
              <a:off x="1690688" y="3505200"/>
              <a:ext cx="731837" cy="579437"/>
            </p:xfrm>
            <a:graphic>
              <a:graphicData uri="http://schemas.openxmlformats.org/presentationml/2006/ole">
                <mc:AlternateContent xmlns:mc="http://schemas.openxmlformats.org/markup-compatibility/2006">
                  <mc:Choice xmlns:v="urn:schemas-microsoft-com:vml" Requires="v">
                    <p:oleObj spid="_x0000_s63610" name="Equation" r:id="rId8" imgW="609480" imgH="482400" progId="Equation.3">
                      <p:embed/>
                    </p:oleObj>
                  </mc:Choice>
                  <mc:Fallback>
                    <p:oleObj name="Equation" r:id="rId8" imgW="60948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0688" y="3505200"/>
                            <a:ext cx="731837" cy="5794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sp>
        <p:nvSpPr>
          <p:cNvPr id="17" name="Rectangle 16"/>
          <p:cNvSpPr/>
          <p:nvPr/>
        </p:nvSpPr>
        <p:spPr>
          <a:xfrm>
            <a:off x="6019800" y="3886200"/>
            <a:ext cx="2286000" cy="2169825"/>
          </a:xfrm>
          <a:prstGeom prst="rect">
            <a:avLst/>
          </a:prstGeom>
        </p:spPr>
        <p:txBody>
          <a:bodyPr wrap="square">
            <a:spAutoFit/>
          </a:bodyPr>
          <a:lstStyle/>
          <a:p>
            <a:pPr lvl="1"/>
            <a:r>
              <a:rPr lang="en-US" sz="1500" b="1" dirty="0">
                <a:solidFill>
                  <a:srgbClr val="FF0000"/>
                </a:solidFill>
                <a:latin typeface="Times New Roman" charset="0"/>
              </a:rPr>
              <a:t>Once you know the tasks, their duration, and the order in which they must be performed, you can calculate the time that it will take to complete the project</a:t>
            </a:r>
          </a:p>
        </p:txBody>
      </p:sp>
    </p:spTree>
    <p:extLst>
      <p:ext uri="{BB962C8B-B14F-4D97-AF65-F5344CB8AC3E}">
        <p14:creationId xmlns:p14="http://schemas.microsoft.com/office/powerpoint/2010/main" val="406477688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620000" cy="990600"/>
          </a:xfrm>
        </p:spPr>
        <p:txBody>
          <a:bodyPr/>
          <a:lstStyle/>
          <a:p>
            <a:r>
              <a:rPr lang="en-US" dirty="0">
                <a:latin typeface="Calibri" pitchFamily="34" charset="0"/>
              </a:rPr>
              <a:t>HW - for your project: Tree-point estimates (PERT)</a:t>
            </a: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1232317479"/>
              </p:ext>
            </p:extLst>
          </p:nvPr>
        </p:nvGraphicFramePr>
        <p:xfrm>
          <a:off x="304800" y="1752600"/>
          <a:ext cx="8211408" cy="2819400"/>
        </p:xfrm>
        <a:graphic>
          <a:graphicData uri="http://schemas.openxmlformats.org/drawingml/2006/table">
            <a:tbl>
              <a:tblPr firstRow="1">
                <a:effectLst>
                  <a:outerShdw blurRad="114300" dist="342900" dir="2700000" algn="tl" rotWithShape="0">
                    <a:prstClr val="black">
                      <a:alpha val="40000"/>
                    </a:prstClr>
                  </a:outerShdw>
                </a:effectLst>
              </a:tblPr>
              <a:tblGrid>
                <a:gridCol w="1357260">
                  <a:extLst>
                    <a:ext uri="{9D8B030D-6E8A-4147-A177-3AD203B41FA5}">
                      <a16:colId xmlns:a16="http://schemas.microsoft.com/office/drawing/2014/main" val="20000"/>
                    </a:ext>
                  </a:extLst>
                </a:gridCol>
                <a:gridCol w="766451">
                  <a:extLst>
                    <a:ext uri="{9D8B030D-6E8A-4147-A177-3AD203B41FA5}">
                      <a16:colId xmlns:a16="http://schemas.microsoft.com/office/drawing/2014/main" val="20001"/>
                    </a:ext>
                  </a:extLst>
                </a:gridCol>
                <a:gridCol w="766451">
                  <a:extLst>
                    <a:ext uri="{9D8B030D-6E8A-4147-A177-3AD203B41FA5}">
                      <a16:colId xmlns:a16="http://schemas.microsoft.com/office/drawing/2014/main" val="20002"/>
                    </a:ext>
                  </a:extLst>
                </a:gridCol>
                <a:gridCol w="766451">
                  <a:extLst>
                    <a:ext uri="{9D8B030D-6E8A-4147-A177-3AD203B41FA5}">
                      <a16:colId xmlns:a16="http://schemas.microsoft.com/office/drawing/2014/main" val="20003"/>
                    </a:ext>
                  </a:extLst>
                </a:gridCol>
                <a:gridCol w="926127">
                  <a:extLst>
                    <a:ext uri="{9D8B030D-6E8A-4147-A177-3AD203B41FA5}">
                      <a16:colId xmlns:a16="http://schemas.microsoft.com/office/drawing/2014/main" val="20004"/>
                    </a:ext>
                  </a:extLst>
                </a:gridCol>
                <a:gridCol w="946089">
                  <a:extLst>
                    <a:ext uri="{9D8B030D-6E8A-4147-A177-3AD203B41FA5}">
                      <a16:colId xmlns:a16="http://schemas.microsoft.com/office/drawing/2014/main" val="20005"/>
                    </a:ext>
                  </a:extLst>
                </a:gridCol>
                <a:gridCol w="926127">
                  <a:extLst>
                    <a:ext uri="{9D8B030D-6E8A-4147-A177-3AD203B41FA5}">
                      <a16:colId xmlns:a16="http://schemas.microsoft.com/office/drawing/2014/main" val="20006"/>
                    </a:ext>
                  </a:extLst>
                </a:gridCol>
                <a:gridCol w="1756452">
                  <a:extLst>
                    <a:ext uri="{9D8B030D-6E8A-4147-A177-3AD203B41FA5}">
                      <a16:colId xmlns:a16="http://schemas.microsoft.com/office/drawing/2014/main" val="20007"/>
                    </a:ext>
                  </a:extLst>
                </a:gridCol>
              </a:tblGrid>
              <a:tr h="786637">
                <a:tc rowSpan="2">
                  <a:txBody>
                    <a:bodyPr/>
                    <a:lstStyle/>
                    <a:p>
                      <a:pPr algn="ctr" fontAlgn="ctr"/>
                      <a:r>
                        <a:rPr lang="en-US" sz="1600" b="1" i="0" u="none" strike="noStrike" dirty="0">
                          <a:solidFill>
                            <a:schemeClr val="tx1"/>
                          </a:solidFill>
                          <a:latin typeface="Arial Narrow" pitchFamily="34" charset="0"/>
                        </a:rPr>
                        <a:t>Activity</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3">
                  <a:txBody>
                    <a:bodyPr/>
                    <a:lstStyle/>
                    <a:p>
                      <a:pPr algn="ctr" fontAlgn="ctr"/>
                      <a:r>
                        <a:rPr lang="en-US" sz="1600" b="1" i="0" u="none" strike="noStrike" dirty="0">
                          <a:solidFill>
                            <a:schemeClr val="tx1"/>
                          </a:solidFill>
                          <a:latin typeface="Arial Narrow" pitchFamily="34" charset="0"/>
                        </a:rPr>
                        <a:t>Duration</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hMerge="1">
                  <a:txBody>
                    <a:bodyPr/>
                    <a:lstStyle/>
                    <a:p>
                      <a:endParaRPr lang="en-US"/>
                    </a:p>
                  </a:txBody>
                  <a:tcPr/>
                </a:tc>
                <a:tc rowSpan="2">
                  <a:txBody>
                    <a:bodyPr/>
                    <a:lstStyle/>
                    <a:p>
                      <a:pPr algn="ctr" fontAlgn="ctr"/>
                      <a:r>
                        <a:rPr lang="en-US" sz="1600" b="1" i="0" u="none" strike="noStrike" dirty="0">
                          <a:solidFill>
                            <a:schemeClr val="tx1"/>
                          </a:solidFill>
                          <a:latin typeface="Arial Narrow" pitchFamily="34" charset="0"/>
                        </a:rPr>
                        <a:t>Expected Duration</a:t>
                      </a:r>
                      <a:br>
                        <a:rPr lang="en-US" sz="1600" b="1" i="0" u="none" strike="noStrike" dirty="0">
                          <a:solidFill>
                            <a:schemeClr val="tx1"/>
                          </a:solidFill>
                          <a:latin typeface="Arial Narrow" pitchFamily="34" charset="0"/>
                        </a:rPr>
                      </a:br>
                      <a:r>
                        <a:rPr lang="en-US" sz="1600" b="1" i="0" u="none" strike="noStrike" dirty="0">
                          <a:solidFill>
                            <a:schemeClr val="tx1"/>
                          </a:solidFill>
                          <a:latin typeface="Arial Narrow" pitchFamily="34" charset="0"/>
                        </a:rPr>
                        <a:t>(PERT)</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algn="ctr" fontAlgn="ctr"/>
                      <a:r>
                        <a:rPr lang="en-US" sz="1600" b="1" i="0" u="none" strike="noStrike" dirty="0">
                          <a:solidFill>
                            <a:schemeClr val="tx1"/>
                          </a:solidFill>
                          <a:latin typeface="Arial Narrow" pitchFamily="34" charset="0"/>
                        </a:rPr>
                        <a:t>Activity Standard Deviation</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algn="ctr" fontAlgn="ctr"/>
                      <a:r>
                        <a:rPr lang="en-US" sz="1600" b="1" i="0" u="none" strike="noStrike" dirty="0">
                          <a:solidFill>
                            <a:schemeClr val="tx1"/>
                          </a:solidFill>
                          <a:latin typeface="Arial Narrow" pitchFamily="34" charset="0"/>
                        </a:rPr>
                        <a:t>Variance range</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algn="ctr" fontAlgn="ctr"/>
                      <a:r>
                        <a:rPr lang="en-US" sz="1600" b="1" i="0" u="none" strike="noStrike" dirty="0">
                          <a:solidFill>
                            <a:schemeClr val="tx1"/>
                          </a:solidFill>
                          <a:latin typeface="Arial Narrow" pitchFamily="34" charset="0"/>
                        </a:rPr>
                        <a:t>Range of </a:t>
                      </a:r>
                      <a:br>
                        <a:rPr lang="en-US" sz="1600" b="1" i="0" u="none" strike="noStrike" dirty="0">
                          <a:solidFill>
                            <a:schemeClr val="tx1"/>
                          </a:solidFill>
                          <a:latin typeface="Arial Narrow" pitchFamily="34" charset="0"/>
                        </a:rPr>
                      </a:br>
                      <a:r>
                        <a:rPr lang="en-US" sz="1600" b="1" i="0" u="none" strike="noStrike" dirty="0">
                          <a:solidFill>
                            <a:schemeClr val="tx1"/>
                          </a:solidFill>
                          <a:latin typeface="Arial Narrow" pitchFamily="34" charset="0"/>
                        </a:rPr>
                        <a:t>the estimate</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6094">
                <a:tc vMerge="1">
                  <a:txBody>
                    <a:bodyPr/>
                    <a:lstStyle/>
                    <a:p>
                      <a:endParaRPr lang="en-US"/>
                    </a:p>
                  </a:txBody>
                  <a:tcPr/>
                </a:tc>
                <a:tc>
                  <a:txBody>
                    <a:bodyPr/>
                    <a:lstStyle/>
                    <a:p>
                      <a:pPr algn="ctr" fontAlgn="ctr"/>
                      <a:r>
                        <a:rPr lang="en-US" sz="1600" b="1" i="0" u="none" strike="noStrike">
                          <a:solidFill>
                            <a:schemeClr val="tx1"/>
                          </a:solidFill>
                          <a:latin typeface="Arial Narrow" pitchFamily="34" charset="0"/>
                        </a:rPr>
                        <a:t>P</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600" b="1" i="0" u="none" strike="noStrike">
                          <a:solidFill>
                            <a:schemeClr val="tx1"/>
                          </a:solidFill>
                          <a:latin typeface="Arial Narrow" pitchFamily="34" charset="0"/>
                        </a:rPr>
                        <a:t>M</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600" b="1" i="0" u="none" strike="noStrike" dirty="0">
                          <a:solidFill>
                            <a:schemeClr val="tx1"/>
                          </a:solidFill>
                          <a:latin typeface="Arial Narrow" pitchFamily="34" charset="0"/>
                        </a:rPr>
                        <a:t>O</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26094">
                <a:tc>
                  <a:txBody>
                    <a:bodyPr/>
                    <a:lstStyle/>
                    <a:p>
                      <a:pPr algn="ctr" fontAlgn="ctr"/>
                      <a:r>
                        <a:rPr lang="en-US" sz="1600" b="0" i="0" u="none" strike="noStrike" dirty="0">
                          <a:solidFill>
                            <a:srgbClr val="000000"/>
                          </a:solidFill>
                          <a:latin typeface="Arial Narrow" pitchFamily="34" charset="0"/>
                        </a:rPr>
                        <a:t>A</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3</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5</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1</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PERT +/-</a:t>
                      </a:r>
                      <a:r>
                        <a:rPr lang="en-US" sz="1600" b="0" i="0" u="none" strike="noStrike" baseline="0" dirty="0">
                          <a:solidFill>
                            <a:srgbClr val="000000"/>
                          </a:solidFill>
                          <a:latin typeface="Arial Narrow" pitchFamily="34" charset="0"/>
                        </a:rPr>
                        <a:t> SD</a:t>
                      </a: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r h="326094">
                <a:tc>
                  <a:txBody>
                    <a:bodyPr/>
                    <a:lstStyle/>
                    <a:p>
                      <a:pPr algn="ctr" fontAlgn="ctr"/>
                      <a:r>
                        <a:rPr lang="en-US" sz="1600" b="0" i="0" u="none" strike="noStrike">
                          <a:solidFill>
                            <a:srgbClr val="000000"/>
                          </a:solidFill>
                          <a:latin typeface="Arial Narrow" pitchFamily="34" charset="0"/>
                        </a:rPr>
                        <a:t>B</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8</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4</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2</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3"/>
                  </a:ext>
                </a:extLst>
              </a:tr>
              <a:tr h="326094">
                <a:tc>
                  <a:txBody>
                    <a:bodyPr/>
                    <a:lstStyle/>
                    <a:p>
                      <a:pPr algn="ctr" fontAlgn="ctr"/>
                      <a:r>
                        <a:rPr lang="en-US" sz="1600" b="0" i="0" u="none" strike="noStrike">
                          <a:solidFill>
                            <a:srgbClr val="000000"/>
                          </a:solidFill>
                          <a:latin typeface="Arial Narrow" pitchFamily="34" charset="0"/>
                        </a:rPr>
                        <a:t>C</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15</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8</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5</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a:solidFill>
                            <a:srgbClr val="000000"/>
                          </a:solidFill>
                          <a:latin typeface="Arial Narrow" pitchFamily="34" charset="0"/>
                        </a:rPr>
                        <a:t> </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4"/>
                  </a:ext>
                </a:extLst>
              </a:tr>
              <a:tr h="326094">
                <a:tc>
                  <a:txBody>
                    <a:bodyPr/>
                    <a:lstStyle/>
                    <a:p>
                      <a:pPr algn="ctr" fontAlgn="ctr"/>
                      <a:r>
                        <a:rPr lang="en-US" sz="1600" b="0" i="0" u="none" strike="noStrike" dirty="0">
                          <a:solidFill>
                            <a:srgbClr val="000000"/>
                          </a:solidFill>
                          <a:latin typeface="Arial Narrow" pitchFamily="34" charset="0"/>
                        </a:rPr>
                        <a:t>D</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20</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10</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r>
                        <a:rPr lang="en-US" sz="1600" b="0" i="0" u="none" strike="noStrike" dirty="0">
                          <a:solidFill>
                            <a:srgbClr val="000000"/>
                          </a:solidFill>
                          <a:latin typeface="Arial Narrow" pitchFamily="34" charset="0"/>
                        </a:rPr>
                        <a:t>5</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endParaRPr lang="en-US" sz="1600" b="0" i="0" u="none" strike="noStrike" dirty="0">
                        <a:solidFill>
                          <a:srgbClr val="000000"/>
                        </a:solidFill>
                        <a:latin typeface="Arial Narrow" pitchFamily="34" charset="0"/>
                      </a:endParaRP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endParaRPr lang="en-US" sz="1600" b="0" i="0" u="none" strike="noStrike" dirty="0">
                        <a:solidFill>
                          <a:srgbClr val="000000"/>
                        </a:solidFill>
                        <a:latin typeface="Arial Narrow" pitchFamily="34" charset="0"/>
                      </a:endParaRP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endParaRPr lang="en-US" sz="1600" b="0" i="0" u="none" strike="noStrike" dirty="0">
                        <a:solidFill>
                          <a:srgbClr val="000000"/>
                        </a:solidFill>
                        <a:latin typeface="Arial Narrow" pitchFamily="34" charset="0"/>
                      </a:endParaRP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a:txBody>
                    <a:bodyPr/>
                    <a:lstStyle/>
                    <a:p>
                      <a:pPr algn="ctr" fontAlgn="ctr"/>
                      <a:endParaRPr lang="en-US" sz="1600" b="0" i="0" u="none" strike="noStrike" dirty="0">
                        <a:solidFill>
                          <a:srgbClr val="000000"/>
                        </a:solidFill>
                        <a:latin typeface="Arial Narrow" pitchFamily="34" charset="0"/>
                      </a:endParaRP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5"/>
                  </a:ext>
                </a:extLst>
              </a:tr>
              <a:tr h="402293">
                <a:tc>
                  <a:txBody>
                    <a:bodyPr/>
                    <a:lstStyle/>
                    <a:p>
                      <a:pPr algn="ctr" fontAlgn="ctr"/>
                      <a:r>
                        <a:rPr lang="en-US" sz="1600" b="1" i="0" u="none" strike="noStrike">
                          <a:solidFill>
                            <a:srgbClr val="000000"/>
                          </a:solidFill>
                          <a:latin typeface="Arial Narrow" pitchFamily="34" charset="0"/>
                        </a:rPr>
                        <a:t>Project (Total)</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gridSpan="3">
                  <a:txBody>
                    <a:bodyPr/>
                    <a:lstStyle/>
                    <a:p>
                      <a:pPr algn="ctr" fontAlgn="b"/>
                      <a:r>
                        <a:rPr lang="en-US" sz="1600" b="0" i="0" u="none" strike="noStrike" dirty="0">
                          <a:solidFill>
                            <a:srgbClr val="000000"/>
                          </a:solidFill>
                          <a:latin typeface="Arial Narrow" pitchFamily="34" charset="0"/>
                        </a:rPr>
                        <a:t>-</a:t>
                      </a:r>
                    </a:p>
                  </a:txBody>
                  <a:tcPr marL="2059" marR="2059" marT="2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hMerge="1">
                  <a:txBody>
                    <a:bodyPr/>
                    <a:lstStyle/>
                    <a:p>
                      <a:endParaRPr lang="en-US"/>
                    </a:p>
                  </a:txBody>
                  <a:tcPr/>
                </a:tc>
                <a:tc hMerge="1">
                  <a:txBody>
                    <a:bodyPr/>
                    <a:lstStyle/>
                    <a:p>
                      <a:endParaRPr lang="en-US"/>
                    </a:p>
                  </a:txBody>
                  <a:tcPr/>
                </a:tc>
                <a:tc>
                  <a:txBody>
                    <a:bodyPr/>
                    <a:lstStyle/>
                    <a:p>
                      <a:pPr algn="ctr" fontAlgn="b"/>
                      <a:r>
                        <a:rPr lang="en-US" sz="1600" b="0" i="0" u="none" strike="noStrike" dirty="0">
                          <a:solidFill>
                            <a:srgbClr val="000000"/>
                          </a:solidFill>
                          <a:latin typeface="Arial Narrow" pitchFamily="34" charset="0"/>
                        </a:rPr>
                        <a:t> </a:t>
                      </a:r>
                    </a:p>
                  </a:txBody>
                  <a:tcPr marL="2059" marR="2059" marT="2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600" b="0" i="0" u="none" strike="noStrike" dirty="0">
                          <a:solidFill>
                            <a:srgbClr val="000000"/>
                          </a:solidFill>
                          <a:latin typeface="Arial Narrow" pitchFamily="34" charset="0"/>
                        </a:rPr>
                        <a:t> </a:t>
                      </a:r>
                    </a:p>
                  </a:txBody>
                  <a:tcPr marL="2059" marR="2059" marT="2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600" b="0" i="0" u="none" strike="noStrike" dirty="0">
                          <a:solidFill>
                            <a:srgbClr val="000000"/>
                          </a:solidFill>
                          <a:latin typeface="Arial Narrow" pitchFamily="34" charset="0"/>
                        </a:rPr>
                        <a:t> </a:t>
                      </a:r>
                    </a:p>
                  </a:txBody>
                  <a:tcPr marL="2059" marR="2059" marT="2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600" b="0" i="0" u="none" strike="noStrike" dirty="0">
                          <a:solidFill>
                            <a:srgbClr val="000000"/>
                          </a:solidFill>
                          <a:latin typeface="Arial Narrow" pitchFamily="34" charset="0"/>
                        </a:rPr>
                        <a:t> </a:t>
                      </a:r>
                    </a:p>
                  </a:txBody>
                  <a:tcPr marL="2059" marR="2059" marT="20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929264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atin typeface="Garamond" charset="0"/>
              </a:rPr>
              <a:t>Step 1: Create a Work Breakdown Structure</a:t>
            </a:r>
          </a:p>
        </p:txBody>
      </p:sp>
      <p:sp>
        <p:nvSpPr>
          <p:cNvPr id="96258" name="Rectangle 3"/>
          <p:cNvSpPr>
            <a:spLocks noGrp="1" noChangeArrowheads="1"/>
          </p:cNvSpPr>
          <p:nvPr>
            <p:ph idx="1"/>
          </p:nvPr>
        </p:nvSpPr>
        <p:spPr/>
        <p:txBody>
          <a:bodyPr/>
          <a:lstStyle/>
          <a:p>
            <a:r>
              <a:rPr lang="en-US">
                <a:latin typeface="Times New Roman" charset="0"/>
              </a:rPr>
              <a:t>Which Type of Chart is Better?</a:t>
            </a:r>
          </a:p>
          <a:p>
            <a:pPr lvl="1"/>
            <a:r>
              <a:rPr lang="en-US">
                <a:latin typeface="Times New Roman" charset="0"/>
              </a:rPr>
              <a:t>Although a Gantt chart offers a valuable snapshot view of the project, PERT charts are more useful for scheduling, monitoring, and controlling the actual work </a:t>
            </a:r>
          </a:p>
          <a:p>
            <a:pPr lvl="1"/>
            <a:r>
              <a:rPr lang="en-US">
                <a:latin typeface="Times New Roman" charset="0"/>
              </a:rPr>
              <a:t>PERT and Gantt charts are not mutually exclusive techniques, and project managers often use both methods</a:t>
            </a:r>
          </a:p>
        </p:txBody>
      </p:sp>
      <p:sp>
        <p:nvSpPr>
          <p:cNvPr id="96259"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3571BF1-CC34-2844-9E1D-8379F991D139}" type="slidenum">
              <a:rPr lang="en-US" sz="1400">
                <a:latin typeface="Arial Narrow" charset="0"/>
              </a:rPr>
              <a:pPr/>
              <a:t>47</a:t>
            </a:fld>
            <a:endParaRPr lang="en-US" sz="1400">
              <a:latin typeface="Arial Narrow" charset="0"/>
            </a:endParaRPr>
          </a:p>
        </p:txBody>
      </p:sp>
    </p:spTree>
    <p:extLst>
      <p:ext uri="{BB962C8B-B14F-4D97-AF65-F5344CB8AC3E}">
        <p14:creationId xmlns:p14="http://schemas.microsoft.com/office/powerpoint/2010/main" val="982797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a:latin typeface="Garamond" charset="0"/>
              </a:rPr>
              <a:t>Step 1: Create a Work Breakdown Structure</a:t>
            </a:r>
          </a:p>
        </p:txBody>
      </p:sp>
      <p:sp>
        <p:nvSpPr>
          <p:cNvPr id="98306" name="Rectangle 3"/>
          <p:cNvSpPr>
            <a:spLocks noGrp="1" noChangeArrowheads="1"/>
          </p:cNvSpPr>
          <p:nvPr>
            <p:ph idx="1"/>
          </p:nvPr>
        </p:nvSpPr>
        <p:spPr/>
        <p:txBody>
          <a:bodyPr/>
          <a:lstStyle/>
          <a:p>
            <a:r>
              <a:rPr lang="en-US" dirty="0">
                <a:latin typeface="Times New Roman" charset="0"/>
              </a:rPr>
              <a:t>Identifying Tasks in a Work Breakdown Structure</a:t>
            </a:r>
          </a:p>
          <a:p>
            <a:pPr lvl="1"/>
            <a:r>
              <a:rPr lang="en-US" dirty="0">
                <a:latin typeface="Times New Roman" charset="0"/>
              </a:rPr>
              <a:t>Break the project down into smaller tasks, creating a work breakdown structure</a:t>
            </a:r>
          </a:p>
        </p:txBody>
      </p:sp>
      <p:sp>
        <p:nvSpPr>
          <p:cNvPr id="98307"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9334321-1E49-D041-B01E-7655FC5CE418}" type="slidenum">
              <a:rPr lang="en-US" sz="1400">
                <a:latin typeface="Arial Narrow" charset="0"/>
              </a:rPr>
              <a:pPr/>
              <a:t>48</a:t>
            </a:fld>
            <a:endParaRPr lang="en-US" sz="1400">
              <a:latin typeface="Arial Narrow" charset="0"/>
            </a:endParaRPr>
          </a:p>
        </p:txBody>
      </p:sp>
    </p:spTree>
    <p:extLst>
      <p:ext uri="{BB962C8B-B14F-4D97-AF65-F5344CB8AC3E}">
        <p14:creationId xmlns:p14="http://schemas.microsoft.com/office/powerpoint/2010/main" val="3245021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US">
                <a:latin typeface="Garamond" charset="0"/>
              </a:rPr>
              <a:t>Step 1: Create a Work Breakdown Structure</a:t>
            </a:r>
          </a:p>
        </p:txBody>
      </p:sp>
      <p:sp>
        <p:nvSpPr>
          <p:cNvPr id="100354" name="Rectangle 3"/>
          <p:cNvSpPr>
            <a:spLocks noGrp="1" noChangeArrowheads="1"/>
          </p:cNvSpPr>
          <p:nvPr>
            <p:ph sz="half" idx="1"/>
          </p:nvPr>
        </p:nvSpPr>
        <p:spPr/>
        <p:txBody>
          <a:bodyPr/>
          <a:lstStyle/>
          <a:p>
            <a:r>
              <a:rPr lang="en-US" sz="1600" dirty="0">
                <a:latin typeface="Times New Roman" charset="0"/>
              </a:rPr>
              <a:t>Identifying Tasks in a Work Breakdown Structure</a:t>
            </a:r>
          </a:p>
          <a:p>
            <a:pPr lvl="1">
              <a:lnSpc>
                <a:spcPct val="90000"/>
              </a:lnSpc>
            </a:pPr>
            <a:r>
              <a:rPr lang="en-US" sz="1600" dirty="0">
                <a:latin typeface="Times New Roman" charset="0"/>
              </a:rPr>
              <a:t>Listing the tasks</a:t>
            </a:r>
          </a:p>
          <a:p>
            <a:pPr lvl="2"/>
            <a:r>
              <a:rPr lang="en-US" sz="1600" dirty="0">
                <a:latin typeface="Times New Roman" charset="0"/>
              </a:rPr>
              <a:t>Can be challenging, because the tasks might be embedded in a document</a:t>
            </a:r>
          </a:p>
          <a:p>
            <a:pPr lvl="2"/>
            <a:r>
              <a:rPr lang="en-US" sz="1600" dirty="0">
                <a:latin typeface="Times New Roman" charset="0"/>
              </a:rPr>
              <a:t>Create a table with columns for task number, description, duration, and predecessor tasks</a:t>
            </a:r>
          </a:p>
        </p:txBody>
      </p:sp>
      <p:pic>
        <p:nvPicPr>
          <p:cNvPr id="100355"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343400" y="2743200"/>
            <a:ext cx="4038600" cy="2214563"/>
          </a:xfrm>
        </p:spPr>
      </p:pic>
      <p:sp>
        <p:nvSpPr>
          <p:cNvPr id="100356"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3C0E338B-DC1D-2D4A-B0F8-EFAC3EBF6D64}" type="slidenum">
              <a:rPr lang="en-US" sz="1400">
                <a:latin typeface="Arial Narrow" charset="0"/>
              </a:rPr>
              <a:pPr/>
              <a:t>49</a:t>
            </a:fld>
            <a:endParaRPr lang="en-US" sz="1400">
              <a:latin typeface="Arial Narrow" charset="0"/>
            </a:endParaRPr>
          </a:p>
        </p:txBody>
      </p:sp>
    </p:spTree>
    <p:extLst>
      <p:ext uri="{BB962C8B-B14F-4D97-AF65-F5344CB8AC3E}">
        <p14:creationId xmlns:p14="http://schemas.microsoft.com/office/powerpoint/2010/main" val="38002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381000"/>
          </a:xfrm>
        </p:spPr>
        <p:txBody>
          <a:bodyPr/>
          <a:lstStyle/>
          <a:p>
            <a:r>
              <a:rPr lang="en-US" dirty="0">
                <a:latin typeface="Calibri" pitchFamily="34" charset="0"/>
              </a:rPr>
              <a:t>PMBOK Guide</a:t>
            </a:r>
          </a:p>
        </p:txBody>
      </p:sp>
      <p:sp>
        <p:nvSpPr>
          <p:cNvPr id="3" name="Content Placeholder 2"/>
          <p:cNvSpPr>
            <a:spLocks noGrp="1"/>
          </p:cNvSpPr>
          <p:nvPr>
            <p:ph idx="1"/>
          </p:nvPr>
        </p:nvSpPr>
        <p:spPr>
          <a:xfrm>
            <a:off x="228600" y="1219200"/>
            <a:ext cx="8001000" cy="4800600"/>
          </a:xfrm>
        </p:spPr>
        <p:txBody>
          <a:bodyPr/>
          <a:lstStyle/>
          <a:p>
            <a:r>
              <a:rPr lang="en-US" dirty="0">
                <a:latin typeface="Arial Narrow" pitchFamily="34" charset="0"/>
              </a:rPr>
              <a:t>Is a standard (formal document that describes established norms, methods, processes and practices)</a:t>
            </a:r>
          </a:p>
          <a:p>
            <a:r>
              <a:rPr lang="en-US" dirty="0">
                <a:latin typeface="Arial Narrow" pitchFamily="34" charset="0"/>
              </a:rPr>
              <a:t>Guidelines for managing individual projects</a:t>
            </a:r>
          </a:p>
          <a:p>
            <a:r>
              <a:rPr lang="en-US" dirty="0">
                <a:latin typeface="Arial Narrow" pitchFamily="34" charset="0"/>
              </a:rPr>
              <a:t>A good practices which are applicable to most project most of the time</a:t>
            </a:r>
          </a:p>
          <a:p>
            <a:r>
              <a:rPr lang="en-US" dirty="0">
                <a:latin typeface="Arial Narrow" pitchFamily="34" charset="0"/>
              </a:rPr>
              <a:t>A common vocabulary within project management profession</a:t>
            </a:r>
          </a:p>
          <a:p>
            <a:r>
              <a:rPr lang="en-US" dirty="0">
                <a:latin typeface="Arial Narrow" pitchFamily="34" charset="0"/>
              </a:rPr>
              <a:t>A foundational project management reference</a:t>
            </a:r>
          </a:p>
          <a:p>
            <a:endParaRPr lang="en-US" dirty="0">
              <a:latin typeface="Arial Narrow" pitchFamily="34" charset="0"/>
            </a:endParaRPr>
          </a:p>
          <a:p>
            <a:r>
              <a:rPr lang="en-US" dirty="0">
                <a:latin typeface="Arial Narrow" pitchFamily="34" charset="0"/>
              </a:rPr>
              <a:t>PMI Code of Ethics and Professional Conduct is also requirement for PMP certification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atin typeface="Garamond" charset="0"/>
              </a:rPr>
              <a:t>Step 1: Create a Work Breakdown Structure</a:t>
            </a:r>
          </a:p>
        </p:txBody>
      </p:sp>
      <p:sp>
        <p:nvSpPr>
          <p:cNvPr id="102402" name="Rectangle 3"/>
          <p:cNvSpPr>
            <a:spLocks noGrp="1" noChangeArrowheads="1"/>
          </p:cNvSpPr>
          <p:nvPr>
            <p:ph idx="1"/>
          </p:nvPr>
        </p:nvSpPr>
        <p:spPr/>
        <p:txBody>
          <a:bodyPr/>
          <a:lstStyle/>
          <a:p>
            <a:r>
              <a:rPr lang="en-US">
                <a:latin typeface="Times New Roman" charset="0"/>
              </a:rPr>
              <a:t>Identifying Tasks in a Work Breakdown Structure</a:t>
            </a:r>
          </a:p>
          <a:p>
            <a:pPr lvl="1"/>
            <a:r>
              <a:rPr lang="en-US">
                <a:latin typeface="Times New Roman" charset="0"/>
              </a:rPr>
              <a:t>Estimating Task Duration</a:t>
            </a:r>
          </a:p>
          <a:p>
            <a:pPr lvl="2"/>
            <a:r>
              <a:rPr lang="en-US">
                <a:latin typeface="Times New Roman" charset="0"/>
              </a:rPr>
              <a:t>Person-days</a:t>
            </a:r>
          </a:p>
          <a:p>
            <a:pPr lvl="2"/>
            <a:r>
              <a:rPr lang="en-US">
                <a:latin typeface="Times New Roman" charset="0"/>
              </a:rPr>
              <a:t>Best-case estimate (B)</a:t>
            </a:r>
          </a:p>
          <a:p>
            <a:pPr lvl="2"/>
            <a:r>
              <a:rPr lang="en-US">
                <a:latin typeface="Times New Roman" charset="0"/>
              </a:rPr>
              <a:t>Probable-case estimate (P)</a:t>
            </a:r>
          </a:p>
        </p:txBody>
      </p:sp>
      <p:sp>
        <p:nvSpPr>
          <p:cNvPr id="102403"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E2736AB-F322-C74A-989B-6C0D7448D082}" type="slidenum">
              <a:rPr lang="en-US" sz="1400">
                <a:latin typeface="Arial Narrow" charset="0"/>
              </a:rPr>
              <a:pPr/>
              <a:t>50</a:t>
            </a:fld>
            <a:endParaRPr lang="en-US" sz="1400">
              <a:latin typeface="Arial Narrow" charset="0"/>
            </a:endParaRPr>
          </a:p>
        </p:txBody>
      </p:sp>
    </p:spTree>
    <p:extLst>
      <p:ext uri="{BB962C8B-B14F-4D97-AF65-F5344CB8AC3E}">
        <p14:creationId xmlns:p14="http://schemas.microsoft.com/office/powerpoint/2010/main" val="386922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a:latin typeface="Garamond" charset="0"/>
              </a:rPr>
              <a:t>Step 1: Create a Work Breakdown Structure</a:t>
            </a:r>
          </a:p>
        </p:txBody>
      </p:sp>
      <p:sp>
        <p:nvSpPr>
          <p:cNvPr id="104450" name="Rectangle 3"/>
          <p:cNvSpPr>
            <a:spLocks noGrp="1" noChangeArrowheads="1"/>
          </p:cNvSpPr>
          <p:nvPr>
            <p:ph idx="1"/>
          </p:nvPr>
        </p:nvSpPr>
        <p:spPr/>
        <p:txBody>
          <a:bodyPr/>
          <a:lstStyle/>
          <a:p>
            <a:r>
              <a:rPr lang="en-US">
                <a:latin typeface="Times New Roman" charset="0"/>
              </a:rPr>
              <a:t>Identifying Tasks in a Work Breakdown Structure</a:t>
            </a:r>
          </a:p>
          <a:p>
            <a:pPr lvl="1"/>
            <a:r>
              <a:rPr lang="en-US">
                <a:latin typeface="Times New Roman" charset="0"/>
              </a:rPr>
              <a:t>Estimating Task Duration</a:t>
            </a:r>
          </a:p>
          <a:p>
            <a:pPr lvl="2"/>
            <a:r>
              <a:rPr lang="en-US">
                <a:latin typeface="Times New Roman" charset="0"/>
              </a:rPr>
              <a:t>Worst-case estimate (W)</a:t>
            </a:r>
          </a:p>
          <a:p>
            <a:pPr lvl="2"/>
            <a:r>
              <a:rPr lang="en-US">
                <a:latin typeface="Times New Roman" charset="0"/>
              </a:rPr>
              <a:t>Weight</a:t>
            </a:r>
          </a:p>
          <a:p>
            <a:pPr algn="ctr">
              <a:buFontTx/>
              <a:buNone/>
            </a:pPr>
            <a:r>
              <a:rPr lang="en-US" u="sng">
                <a:latin typeface="Times New Roman" charset="0"/>
              </a:rPr>
              <a:t>(B+4P+W)</a:t>
            </a:r>
          </a:p>
          <a:p>
            <a:pPr algn="ctr">
              <a:buFontTx/>
              <a:buNone/>
            </a:pPr>
            <a:r>
              <a:rPr lang="en-US">
                <a:latin typeface="Times New Roman" charset="0"/>
              </a:rPr>
              <a:t>6</a:t>
            </a:r>
          </a:p>
          <a:p>
            <a:pPr lvl="1"/>
            <a:endParaRPr lang="en-US">
              <a:latin typeface="Times New Roman" charset="0"/>
            </a:endParaRPr>
          </a:p>
        </p:txBody>
      </p:sp>
      <p:sp>
        <p:nvSpPr>
          <p:cNvPr id="104451"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67637009-EC58-634A-9F7A-07C1BDCE05EA}" type="slidenum">
              <a:rPr lang="en-US" sz="1400">
                <a:latin typeface="Arial Narrow" charset="0"/>
              </a:rPr>
              <a:pPr/>
              <a:t>51</a:t>
            </a:fld>
            <a:endParaRPr lang="en-US" sz="1400">
              <a:latin typeface="Arial Narrow" charset="0"/>
            </a:endParaRPr>
          </a:p>
        </p:txBody>
      </p:sp>
    </p:spTree>
    <p:extLst>
      <p:ext uri="{BB962C8B-B14F-4D97-AF65-F5344CB8AC3E}">
        <p14:creationId xmlns:p14="http://schemas.microsoft.com/office/powerpoint/2010/main" val="4234501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a:latin typeface="Garamond" charset="0"/>
              </a:rPr>
              <a:t>Step 1: Create a Work Breakdown Structure</a:t>
            </a:r>
          </a:p>
        </p:txBody>
      </p:sp>
      <p:sp>
        <p:nvSpPr>
          <p:cNvPr id="106498" name="Rectangle 3"/>
          <p:cNvSpPr>
            <a:spLocks noGrp="1" noChangeArrowheads="1"/>
          </p:cNvSpPr>
          <p:nvPr>
            <p:ph idx="1"/>
          </p:nvPr>
        </p:nvSpPr>
        <p:spPr/>
        <p:txBody>
          <a:bodyPr/>
          <a:lstStyle/>
          <a:p>
            <a:r>
              <a:rPr lang="en-US">
                <a:latin typeface="Times New Roman" charset="0"/>
              </a:rPr>
              <a:t>Identifying Tasks in a Work Breakdown Structure</a:t>
            </a:r>
          </a:p>
          <a:p>
            <a:pPr lvl="1"/>
            <a:r>
              <a:rPr lang="en-US">
                <a:latin typeface="Times New Roman" charset="0"/>
              </a:rPr>
              <a:t>Factors Affecting Duration</a:t>
            </a:r>
          </a:p>
          <a:p>
            <a:pPr lvl="2"/>
            <a:r>
              <a:rPr lang="en-US">
                <a:latin typeface="Times New Roman" charset="0"/>
              </a:rPr>
              <a:t>Project size and scope</a:t>
            </a:r>
          </a:p>
          <a:p>
            <a:pPr lvl="2"/>
            <a:r>
              <a:rPr lang="en-US">
                <a:latin typeface="Times New Roman" charset="0"/>
              </a:rPr>
              <a:t>Human resources</a:t>
            </a:r>
          </a:p>
          <a:p>
            <a:pPr lvl="2"/>
            <a:r>
              <a:rPr lang="en-US">
                <a:latin typeface="Times New Roman" charset="0"/>
              </a:rPr>
              <a:t>Experience with similar project</a:t>
            </a:r>
          </a:p>
          <a:p>
            <a:pPr lvl="2"/>
            <a:r>
              <a:rPr lang="en-US">
                <a:latin typeface="Times New Roman" charset="0"/>
              </a:rPr>
              <a:t>constraints</a:t>
            </a:r>
          </a:p>
        </p:txBody>
      </p:sp>
      <p:sp>
        <p:nvSpPr>
          <p:cNvPr id="106499"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48D8E9AA-6AC4-4948-A417-6416C823B2AE}" type="slidenum">
              <a:rPr lang="en-US" sz="1400">
                <a:latin typeface="Arial Narrow" charset="0"/>
              </a:rPr>
              <a:pPr/>
              <a:t>52</a:t>
            </a:fld>
            <a:endParaRPr lang="en-US" sz="1400">
              <a:latin typeface="Arial Narrow" charset="0"/>
            </a:endParaRPr>
          </a:p>
        </p:txBody>
      </p:sp>
    </p:spTree>
    <p:extLst>
      <p:ext uri="{BB962C8B-B14F-4D97-AF65-F5344CB8AC3E}">
        <p14:creationId xmlns:p14="http://schemas.microsoft.com/office/powerpoint/2010/main" val="3494668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en-US">
                <a:latin typeface="Garamond" charset="0"/>
              </a:rPr>
              <a:t>Step 1: Create a Work Breakdown Structure</a:t>
            </a:r>
          </a:p>
        </p:txBody>
      </p:sp>
      <p:sp>
        <p:nvSpPr>
          <p:cNvPr id="108546" name="Rectangle 3"/>
          <p:cNvSpPr>
            <a:spLocks noGrp="1" noChangeArrowheads="1"/>
          </p:cNvSpPr>
          <p:nvPr>
            <p:ph idx="1"/>
          </p:nvPr>
        </p:nvSpPr>
        <p:spPr/>
        <p:txBody>
          <a:bodyPr/>
          <a:lstStyle/>
          <a:p>
            <a:r>
              <a:rPr lang="en-US">
                <a:latin typeface="Times New Roman" charset="0"/>
              </a:rPr>
              <a:t>Displaying the Work Breakdown Structure</a:t>
            </a:r>
          </a:p>
          <a:p>
            <a:pPr lvl="1"/>
            <a:r>
              <a:rPr lang="en-US">
                <a:latin typeface="Times New Roman" charset="0"/>
              </a:rPr>
              <a:t>If you are managing a complex project with many tasks, you can use task groups, just as you would in a Gantt chart, to simplify the list</a:t>
            </a:r>
          </a:p>
        </p:txBody>
      </p:sp>
      <p:sp>
        <p:nvSpPr>
          <p:cNvPr id="108547"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7A7B8C4-D8CE-2348-92EB-7CC918683145}" type="slidenum">
              <a:rPr lang="en-US" sz="1400">
                <a:latin typeface="Arial Narrow" charset="0"/>
              </a:rPr>
              <a:pPr/>
              <a:t>53</a:t>
            </a:fld>
            <a:endParaRPr lang="en-US" sz="1400">
              <a:latin typeface="Arial Narrow" charset="0"/>
            </a:endParaRPr>
          </a:p>
        </p:txBody>
      </p:sp>
    </p:spTree>
    <p:extLst>
      <p:ext uri="{BB962C8B-B14F-4D97-AF65-F5344CB8AC3E}">
        <p14:creationId xmlns:p14="http://schemas.microsoft.com/office/powerpoint/2010/main" val="262142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en-US">
                <a:latin typeface="Garamond" charset="0"/>
              </a:rPr>
              <a:t>Step 2: Identify Task Patterns</a:t>
            </a:r>
          </a:p>
        </p:txBody>
      </p:sp>
      <p:sp>
        <p:nvSpPr>
          <p:cNvPr id="112642" name="Rectangle 3"/>
          <p:cNvSpPr>
            <a:spLocks noGrp="1" noChangeArrowheads="1"/>
          </p:cNvSpPr>
          <p:nvPr>
            <p:ph idx="1"/>
          </p:nvPr>
        </p:nvSpPr>
        <p:spPr/>
        <p:txBody>
          <a:bodyPr/>
          <a:lstStyle/>
          <a:p>
            <a:r>
              <a:rPr lang="en-US">
                <a:latin typeface="Times New Roman" charset="0"/>
              </a:rPr>
              <a:t>How do I Use Task Boxes to Create a Model?</a:t>
            </a:r>
          </a:p>
        </p:txBody>
      </p:sp>
      <p:pic>
        <p:nvPicPr>
          <p:cNvPr id="1126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2438400"/>
            <a:ext cx="5257800" cy="368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44" name="Slide Number Placeholder 2"/>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D2968F4-02A1-6745-A9C6-84C2948E06A4}" type="slidenum">
              <a:rPr lang="en-US" sz="1400">
                <a:latin typeface="Arial Narrow" charset="0"/>
              </a:rPr>
              <a:pPr/>
              <a:t>54</a:t>
            </a:fld>
            <a:endParaRPr lang="en-US" sz="1400">
              <a:latin typeface="Arial Narrow" charset="0"/>
            </a:endParaRPr>
          </a:p>
        </p:txBody>
      </p:sp>
    </p:spTree>
    <p:extLst>
      <p:ext uri="{BB962C8B-B14F-4D97-AF65-F5344CB8AC3E}">
        <p14:creationId xmlns:p14="http://schemas.microsoft.com/office/powerpoint/2010/main" val="459426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r>
              <a:rPr lang="en-US">
                <a:latin typeface="Garamond" charset="0"/>
              </a:rPr>
              <a:t>Step 3: Calculate the Critical Path</a:t>
            </a:r>
          </a:p>
        </p:txBody>
      </p:sp>
      <p:sp>
        <p:nvSpPr>
          <p:cNvPr id="120834" name="Rectangle 3"/>
          <p:cNvSpPr>
            <a:spLocks noGrp="1" noChangeArrowheads="1"/>
          </p:cNvSpPr>
          <p:nvPr>
            <p:ph idx="1"/>
          </p:nvPr>
        </p:nvSpPr>
        <p:spPr/>
        <p:txBody>
          <a:bodyPr/>
          <a:lstStyle/>
          <a:p>
            <a:r>
              <a:rPr lang="en-US">
                <a:latin typeface="Times New Roman" charset="0"/>
              </a:rPr>
              <a:t>What Is a Critical Path?</a:t>
            </a:r>
          </a:p>
        </p:txBody>
      </p:sp>
      <p:pic>
        <p:nvPicPr>
          <p:cNvPr id="1208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33600"/>
            <a:ext cx="8382000" cy="239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836" name="Slide Number Placeholder 2"/>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2BBBA93-5A9B-694D-8E58-EFE4EA3423EC}" type="slidenum">
              <a:rPr lang="en-US" sz="1400">
                <a:latin typeface="Arial Narrow" charset="0"/>
              </a:rPr>
              <a:pPr/>
              <a:t>55</a:t>
            </a:fld>
            <a:endParaRPr lang="en-US" sz="1400">
              <a:latin typeface="Arial Narrow" charset="0"/>
            </a:endParaRPr>
          </a:p>
        </p:txBody>
      </p:sp>
      <p:sp>
        <p:nvSpPr>
          <p:cNvPr id="2" name="Rectangle 1"/>
          <p:cNvSpPr/>
          <p:nvPr/>
        </p:nvSpPr>
        <p:spPr>
          <a:xfrm>
            <a:off x="304800" y="4724400"/>
            <a:ext cx="7924800" cy="1200329"/>
          </a:xfrm>
          <a:prstGeom prst="rect">
            <a:avLst/>
          </a:prstGeom>
        </p:spPr>
        <p:txBody>
          <a:bodyPr wrap="square">
            <a:spAutoFit/>
          </a:bodyPr>
          <a:lstStyle/>
          <a:p>
            <a:pPr marL="285750" indent="-285750">
              <a:buFont typeface="Arial"/>
              <a:buChar char="•"/>
            </a:pPr>
            <a:r>
              <a:rPr lang="en-US" dirty="0">
                <a:latin typeface="Times New Roman"/>
                <a:cs typeface="Times New Roman"/>
              </a:rPr>
              <a:t>The critical path method calculates the early start and finish dates, and late start and finish dates for all schedule activities</a:t>
            </a:r>
          </a:p>
          <a:p>
            <a:pPr marL="285750" indent="-285750">
              <a:buFont typeface="Arial"/>
              <a:buChar char="•"/>
            </a:pPr>
            <a:r>
              <a:rPr lang="en-US" dirty="0">
                <a:latin typeface="Times New Roman"/>
                <a:cs typeface="Times New Roman"/>
              </a:rPr>
              <a:t>Critical Path is the longest duration path</a:t>
            </a:r>
          </a:p>
          <a:p>
            <a:pPr marL="342900" lvl="1" indent="-342900">
              <a:buFontTx/>
              <a:buChar char="•"/>
            </a:pPr>
            <a:r>
              <a:rPr lang="en-US" dirty="0">
                <a:latin typeface="Times New Roman"/>
                <a:cs typeface="Times New Roman"/>
              </a:rPr>
              <a:t>Identify the shortest time needed to complete a project</a:t>
            </a:r>
          </a:p>
        </p:txBody>
      </p:sp>
    </p:spTree>
    <p:extLst>
      <p:ext uri="{BB962C8B-B14F-4D97-AF65-F5344CB8AC3E}">
        <p14:creationId xmlns:p14="http://schemas.microsoft.com/office/powerpoint/2010/main" val="2870030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US">
                <a:latin typeface="Garamond" charset="0"/>
              </a:rPr>
              <a:t>Step 3: Calculate the Critical Path</a:t>
            </a:r>
          </a:p>
        </p:txBody>
      </p:sp>
      <p:sp>
        <p:nvSpPr>
          <p:cNvPr id="122882" name="Rectangle 3"/>
          <p:cNvSpPr>
            <a:spLocks noGrp="1" noChangeArrowheads="1"/>
          </p:cNvSpPr>
          <p:nvPr>
            <p:ph idx="1"/>
          </p:nvPr>
        </p:nvSpPr>
        <p:spPr/>
        <p:txBody>
          <a:bodyPr/>
          <a:lstStyle/>
          <a:p>
            <a:r>
              <a:rPr lang="en-US" dirty="0">
                <a:latin typeface="Times New Roman" charset="0"/>
              </a:rPr>
              <a:t>How Do I Calculate the Critical Path?</a:t>
            </a:r>
          </a:p>
          <a:p>
            <a:pPr lvl="1"/>
            <a:r>
              <a:rPr lang="en-US" dirty="0">
                <a:latin typeface="Times New Roman" charset="0"/>
              </a:rPr>
              <a:t>First, you should review the task patterns</a:t>
            </a:r>
          </a:p>
          <a:p>
            <a:pPr lvl="1"/>
            <a:r>
              <a:rPr lang="en-US" dirty="0">
                <a:latin typeface="Times New Roman" charset="0"/>
              </a:rPr>
              <a:t>The next step is to determine start and finish dates, which will determine the critical path for the project</a:t>
            </a:r>
          </a:p>
        </p:txBody>
      </p:sp>
      <p:sp>
        <p:nvSpPr>
          <p:cNvPr id="122883"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818E687E-10C3-724C-BEFB-6D6627923D6C}" type="slidenum">
              <a:rPr lang="en-US" sz="1400">
                <a:latin typeface="Arial Narrow" charset="0"/>
              </a:rPr>
              <a:pPr/>
              <a:t>56</a:t>
            </a:fld>
            <a:endParaRPr lang="en-US" sz="1400">
              <a:latin typeface="Arial Narrow" charset="0"/>
            </a:endParaRPr>
          </a:p>
        </p:txBody>
      </p:sp>
    </p:spTree>
    <p:extLst>
      <p:ext uri="{BB962C8B-B14F-4D97-AF65-F5344CB8AC3E}">
        <p14:creationId xmlns:p14="http://schemas.microsoft.com/office/powerpoint/2010/main" val="1529157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r>
              <a:rPr lang="en-US">
                <a:latin typeface="Garamond" charset="0"/>
              </a:rPr>
              <a:t>Project Monitoring and Control</a:t>
            </a:r>
          </a:p>
        </p:txBody>
      </p:sp>
      <p:sp>
        <p:nvSpPr>
          <p:cNvPr id="124930" name="Rectangle 3"/>
          <p:cNvSpPr>
            <a:spLocks noGrp="1" noChangeArrowheads="1"/>
          </p:cNvSpPr>
          <p:nvPr>
            <p:ph idx="1"/>
          </p:nvPr>
        </p:nvSpPr>
        <p:spPr/>
        <p:txBody>
          <a:bodyPr/>
          <a:lstStyle/>
          <a:p>
            <a:pPr>
              <a:lnSpc>
                <a:spcPct val="90000"/>
              </a:lnSpc>
            </a:pPr>
            <a:r>
              <a:rPr lang="en-US" dirty="0">
                <a:latin typeface="Times New Roman" charset="0"/>
              </a:rPr>
              <a:t>Monitoring and Control Techniques</a:t>
            </a:r>
          </a:p>
          <a:p>
            <a:pPr lvl="1">
              <a:lnSpc>
                <a:spcPct val="90000"/>
              </a:lnSpc>
            </a:pPr>
            <a:r>
              <a:rPr lang="en-US" dirty="0">
                <a:latin typeface="Times New Roman" charset="0"/>
              </a:rPr>
              <a:t>The project manager must keep track of tasks and progress of team members, compare actual progress with the project plan, verify the completion of project milestones, and set standards and ensure that they are followed</a:t>
            </a:r>
          </a:p>
          <a:p>
            <a:pPr lvl="1">
              <a:lnSpc>
                <a:spcPct val="90000"/>
              </a:lnSpc>
            </a:pPr>
            <a:endParaRPr lang="en-US" dirty="0">
              <a:latin typeface="Times New Roman" charset="0"/>
            </a:endParaRPr>
          </a:p>
        </p:txBody>
      </p:sp>
      <p:sp>
        <p:nvSpPr>
          <p:cNvPr id="124931"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CA3B4CB-6CA0-1E4B-BDFC-58E1DAED61E3}" type="slidenum">
              <a:rPr lang="en-US" sz="1400">
                <a:latin typeface="Arial Narrow" charset="0"/>
              </a:rPr>
              <a:pPr/>
              <a:t>57</a:t>
            </a:fld>
            <a:endParaRPr lang="en-US" sz="1400">
              <a:latin typeface="Arial Narrow" charset="0"/>
            </a:endParaRPr>
          </a:p>
        </p:txBody>
      </p:sp>
    </p:spTree>
    <p:extLst>
      <p:ext uri="{BB962C8B-B14F-4D97-AF65-F5344CB8AC3E}">
        <p14:creationId xmlns:p14="http://schemas.microsoft.com/office/powerpoint/2010/main" val="3428542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r>
              <a:rPr lang="en-US">
                <a:latin typeface="Garamond" charset="0"/>
              </a:rPr>
              <a:t>Reporting</a:t>
            </a:r>
          </a:p>
        </p:txBody>
      </p:sp>
      <p:sp>
        <p:nvSpPr>
          <p:cNvPr id="129026" name="Rectangle 3"/>
          <p:cNvSpPr>
            <a:spLocks noGrp="1" noChangeArrowheads="1"/>
          </p:cNvSpPr>
          <p:nvPr>
            <p:ph idx="1"/>
          </p:nvPr>
        </p:nvSpPr>
        <p:spPr/>
        <p:txBody>
          <a:bodyPr/>
          <a:lstStyle/>
          <a:p>
            <a:pPr>
              <a:lnSpc>
                <a:spcPct val="90000"/>
              </a:lnSpc>
            </a:pPr>
            <a:r>
              <a:rPr lang="en-US">
                <a:latin typeface="Times New Roman" charset="0"/>
              </a:rPr>
              <a:t>Members of the project team regularly report their progress</a:t>
            </a:r>
          </a:p>
          <a:p>
            <a:pPr>
              <a:lnSpc>
                <a:spcPct val="90000"/>
              </a:lnSpc>
            </a:pPr>
            <a:r>
              <a:rPr lang="en-US">
                <a:latin typeface="Times New Roman" charset="0"/>
              </a:rPr>
              <a:t>Project Status Meetings</a:t>
            </a:r>
          </a:p>
        </p:txBody>
      </p:sp>
      <p:pic>
        <p:nvPicPr>
          <p:cNvPr id="1290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24200"/>
            <a:ext cx="7010400" cy="2684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8" name="Slide Number Placeholder 2"/>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C8FB879-FD97-DA47-A301-E3ACB9923E6A}" type="slidenum">
              <a:rPr lang="en-US" sz="1400">
                <a:latin typeface="Arial Narrow" charset="0"/>
              </a:rPr>
              <a:pPr/>
              <a:t>58</a:t>
            </a:fld>
            <a:endParaRPr lang="en-US" sz="1400">
              <a:latin typeface="Arial Narrow" charset="0"/>
            </a:endParaRPr>
          </a:p>
        </p:txBody>
      </p:sp>
    </p:spTree>
    <p:extLst>
      <p:ext uri="{BB962C8B-B14F-4D97-AF65-F5344CB8AC3E}">
        <p14:creationId xmlns:p14="http://schemas.microsoft.com/office/powerpoint/2010/main" val="192576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r>
              <a:rPr lang="en-US">
                <a:latin typeface="Garamond" charset="0"/>
              </a:rPr>
              <a:t>Reporting</a:t>
            </a:r>
          </a:p>
        </p:txBody>
      </p:sp>
      <p:sp>
        <p:nvSpPr>
          <p:cNvPr id="131074" name="Rectangle 3"/>
          <p:cNvSpPr>
            <a:spLocks noGrp="1" noChangeArrowheads="1"/>
          </p:cNvSpPr>
          <p:nvPr>
            <p:ph idx="1"/>
          </p:nvPr>
        </p:nvSpPr>
        <p:spPr/>
        <p:txBody>
          <a:bodyPr/>
          <a:lstStyle/>
          <a:p>
            <a:pPr>
              <a:lnSpc>
                <a:spcPct val="90000"/>
              </a:lnSpc>
            </a:pPr>
            <a:r>
              <a:rPr lang="en-US">
                <a:latin typeface="Times New Roman" charset="0"/>
              </a:rPr>
              <a:t>Project Status Reports</a:t>
            </a:r>
          </a:p>
          <a:p>
            <a:pPr lvl="1">
              <a:lnSpc>
                <a:spcPct val="90000"/>
              </a:lnSpc>
            </a:pPr>
            <a:r>
              <a:rPr lang="en-US">
                <a:latin typeface="Times New Roman" charset="0"/>
              </a:rPr>
              <a:t>A project manager must report regularly to his or her immediate supervisor, upper management, and users</a:t>
            </a:r>
          </a:p>
          <a:p>
            <a:pPr lvl="1">
              <a:lnSpc>
                <a:spcPct val="90000"/>
              </a:lnSpc>
            </a:pPr>
            <a:r>
              <a:rPr lang="en-US">
                <a:latin typeface="Times New Roman" charset="0"/>
              </a:rPr>
              <a:t>Should explain what you are doing to handle and monitor the problem</a:t>
            </a:r>
          </a:p>
          <a:p>
            <a:pPr lvl="1">
              <a:lnSpc>
                <a:spcPct val="90000"/>
              </a:lnSpc>
            </a:pPr>
            <a:r>
              <a:rPr lang="en-US">
                <a:latin typeface="Times New Roman" charset="0"/>
              </a:rPr>
              <a:t>Most managers recognize that problems do occur on most projects; it is better to alert management sooner rather than later</a:t>
            </a:r>
          </a:p>
        </p:txBody>
      </p:sp>
      <p:sp>
        <p:nvSpPr>
          <p:cNvPr id="131075" name="Slide Number Placeholder 1"/>
          <p:cNvSpPr>
            <a:spLocks noGrp="1"/>
          </p:cNvSpPr>
          <p:nvPr>
            <p:ph type="sldNum" sz="quarter" idx="4294967295"/>
          </p:nvPr>
        </p:nvSpPr>
        <p:spPr>
          <a:xfrm>
            <a:off x="7092950" y="6248400"/>
            <a:ext cx="167005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8925D227-E795-AF44-AD08-3FEF59DE178E}" type="slidenum">
              <a:rPr lang="en-US" sz="1400">
                <a:latin typeface="Arial Narrow" charset="0"/>
              </a:rPr>
              <a:pPr/>
              <a:t>59</a:t>
            </a:fld>
            <a:endParaRPr lang="en-US" sz="1400">
              <a:latin typeface="Arial Narrow" charset="0"/>
            </a:endParaRPr>
          </a:p>
        </p:txBody>
      </p:sp>
    </p:spTree>
    <p:extLst>
      <p:ext uri="{BB962C8B-B14F-4D97-AF65-F5344CB8AC3E}">
        <p14:creationId xmlns:p14="http://schemas.microsoft.com/office/powerpoint/2010/main" val="31951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381000"/>
          </a:xfrm>
        </p:spPr>
        <p:txBody>
          <a:bodyPr/>
          <a:lstStyle/>
          <a:p>
            <a:r>
              <a:rPr lang="en-US" dirty="0">
                <a:latin typeface="Calibri" pitchFamily="34" charset="0"/>
              </a:rPr>
              <a:t>Advantages of Using Formal Project Management</a:t>
            </a:r>
          </a:p>
        </p:txBody>
      </p:sp>
      <p:sp>
        <p:nvSpPr>
          <p:cNvPr id="3" name="Content Placeholder 2"/>
          <p:cNvSpPr>
            <a:spLocks noGrp="1"/>
          </p:cNvSpPr>
          <p:nvPr>
            <p:ph idx="1"/>
          </p:nvPr>
        </p:nvSpPr>
        <p:spPr>
          <a:xfrm>
            <a:off x="228600" y="1219200"/>
            <a:ext cx="8001000" cy="4800600"/>
          </a:xfrm>
        </p:spPr>
        <p:txBody>
          <a:bodyPr/>
          <a:lstStyle/>
          <a:p>
            <a:r>
              <a:rPr lang="en-US" dirty="0">
                <a:latin typeface="Arial Narrow" pitchFamily="34" charset="0"/>
              </a:rPr>
              <a:t>Better control of financial, physical, and human resources</a:t>
            </a:r>
          </a:p>
          <a:p>
            <a:r>
              <a:rPr lang="en-US" dirty="0">
                <a:latin typeface="Arial Narrow" pitchFamily="34" charset="0"/>
              </a:rPr>
              <a:t>Improved customer relations</a:t>
            </a:r>
          </a:p>
          <a:p>
            <a:r>
              <a:rPr lang="en-US" dirty="0">
                <a:latin typeface="Arial Narrow" pitchFamily="34" charset="0"/>
              </a:rPr>
              <a:t>Shorter development times</a:t>
            </a:r>
          </a:p>
          <a:p>
            <a:r>
              <a:rPr lang="en-US" dirty="0">
                <a:latin typeface="Arial Narrow" pitchFamily="34" charset="0"/>
              </a:rPr>
              <a:t>Lower costs</a:t>
            </a:r>
          </a:p>
          <a:p>
            <a:r>
              <a:rPr lang="en-US" dirty="0">
                <a:latin typeface="Arial Narrow" pitchFamily="34" charset="0"/>
              </a:rPr>
              <a:t>Higher quality and increased reliability</a:t>
            </a:r>
          </a:p>
          <a:p>
            <a:r>
              <a:rPr lang="en-US" dirty="0">
                <a:latin typeface="Arial Narrow" pitchFamily="34" charset="0"/>
              </a:rPr>
              <a:t>Higher profit margins</a:t>
            </a:r>
          </a:p>
          <a:p>
            <a:r>
              <a:rPr lang="en-US" dirty="0">
                <a:latin typeface="Arial Narrow" pitchFamily="34" charset="0"/>
              </a:rPr>
              <a:t>Improved productivity</a:t>
            </a:r>
          </a:p>
          <a:p>
            <a:r>
              <a:rPr lang="en-US" dirty="0">
                <a:latin typeface="Arial Narrow" pitchFamily="34" charset="0"/>
              </a:rPr>
              <a:t>Improved productivity</a:t>
            </a:r>
          </a:p>
          <a:p>
            <a:r>
              <a:rPr lang="en-US" dirty="0">
                <a:latin typeface="Arial Narrow" pitchFamily="34" charset="0"/>
              </a:rPr>
              <a:t>Better internal coordination</a:t>
            </a:r>
          </a:p>
          <a:p>
            <a:r>
              <a:rPr lang="en-US" dirty="0">
                <a:latin typeface="Arial Narrow" pitchFamily="34" charset="0"/>
              </a:rPr>
              <a:t>Higher worker morale (less stress)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HW - </a:t>
            </a:r>
            <a:r>
              <a:rPr lang="en-US" b="1" u="sng" dirty="0">
                <a:latin typeface="Times New Roman" charset="0"/>
              </a:rPr>
              <a:t>till next lecture (online lecture) day</a:t>
            </a:r>
            <a:r>
              <a:rPr lang="en-US" dirty="0">
                <a:latin typeface="Times New Roman" charset="0"/>
              </a:rPr>
              <a:t> </a:t>
            </a:r>
            <a:endParaRPr lang="en-US" dirty="0"/>
          </a:p>
        </p:txBody>
      </p:sp>
      <p:sp>
        <p:nvSpPr>
          <p:cNvPr id="3" name="Content Placeholder 2"/>
          <p:cNvSpPr>
            <a:spLocks noGrp="1"/>
          </p:cNvSpPr>
          <p:nvPr>
            <p:ph idx="1"/>
          </p:nvPr>
        </p:nvSpPr>
        <p:spPr/>
        <p:txBody>
          <a:bodyPr/>
          <a:lstStyle/>
          <a:p>
            <a:pPr marL="342900" lvl="1" indent="-342900">
              <a:buFontTx/>
              <a:buChar char="•"/>
            </a:pPr>
            <a:r>
              <a:rPr lang="en-US" b="1" dirty="0"/>
              <a:t>1. </a:t>
            </a:r>
            <a:r>
              <a:rPr lang="en-US" b="1" dirty="0">
                <a:latin typeface="Times New Roman" charset="0"/>
              </a:rPr>
              <a:t>Prepare list of tasks and subtasks/ feature lists for your project</a:t>
            </a:r>
          </a:p>
          <a:p>
            <a:pPr marL="342900" lvl="1" indent="-342900">
              <a:buFontTx/>
              <a:buChar char="•"/>
            </a:pPr>
            <a:r>
              <a:rPr lang="en-US" b="1" dirty="0">
                <a:latin typeface="Times New Roman" charset="0"/>
              </a:rPr>
              <a:t>2. Create WBS of your project</a:t>
            </a:r>
          </a:p>
          <a:p>
            <a:pPr marL="342900" lvl="1" indent="-342900">
              <a:buFontTx/>
              <a:buChar char="•"/>
            </a:pPr>
            <a:r>
              <a:rPr lang="en-US" b="1" dirty="0">
                <a:latin typeface="Times New Roman" charset="0"/>
              </a:rPr>
              <a:t>3. Create PERT &amp; CPM chart of your project</a:t>
            </a:r>
          </a:p>
          <a:p>
            <a:pPr marL="342900" lvl="1" indent="-342900">
              <a:buFontTx/>
              <a:buChar char="•"/>
            </a:pPr>
            <a:endParaRPr lang="en-US" b="1" dirty="0">
              <a:latin typeface="Times New Roman" charset="0"/>
            </a:endParaRPr>
          </a:p>
          <a:p>
            <a:pPr marL="342900" lvl="1" indent="-342900">
              <a:buFontTx/>
              <a:buChar char="•"/>
            </a:pPr>
            <a:r>
              <a:rPr lang="en-US" b="1" dirty="0">
                <a:latin typeface="Times New Roman" charset="0"/>
              </a:rPr>
              <a:t>Prepare and bring to the next lecture day (practice day). We will discuss through your HW.</a:t>
            </a:r>
          </a:p>
          <a:p>
            <a:pPr marL="342900" lvl="1" indent="-342900">
              <a:buFontTx/>
              <a:buChar char="•"/>
            </a:pPr>
            <a:endParaRPr lang="en-US" b="1" dirty="0"/>
          </a:p>
        </p:txBody>
      </p:sp>
    </p:spTree>
    <p:extLst>
      <p:ext uri="{BB962C8B-B14F-4D97-AF65-F5344CB8AC3E}">
        <p14:creationId xmlns:p14="http://schemas.microsoft.com/office/powerpoint/2010/main" val="277994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What is Project?</a:t>
            </a:r>
          </a:p>
        </p:txBody>
      </p:sp>
      <p:sp>
        <p:nvSpPr>
          <p:cNvPr id="3" name="Content Placeholder 2"/>
          <p:cNvSpPr>
            <a:spLocks noGrp="1"/>
          </p:cNvSpPr>
          <p:nvPr>
            <p:ph idx="1"/>
          </p:nvPr>
        </p:nvSpPr>
        <p:spPr>
          <a:xfrm>
            <a:off x="228600" y="1219200"/>
            <a:ext cx="8305800" cy="3581400"/>
          </a:xfrm>
        </p:spPr>
        <p:txBody>
          <a:bodyPr/>
          <a:lstStyle/>
          <a:p>
            <a:pPr marL="0" indent="0">
              <a:buNone/>
            </a:pPr>
            <a:r>
              <a:rPr lang="en-US" sz="1800" dirty="0">
                <a:latin typeface="Times New Roman"/>
                <a:cs typeface="Times New Roman"/>
              </a:rPr>
              <a:t>A Project is a temporary endeavor (try) undertaken to create a unique, product, service, or result.</a:t>
            </a:r>
            <a:br>
              <a:rPr lang="en-US" sz="1800" dirty="0">
                <a:latin typeface="Times New Roman"/>
                <a:cs typeface="Times New Roman"/>
              </a:rPr>
            </a:br>
            <a:endParaRPr lang="en-US" sz="1800" dirty="0">
              <a:latin typeface="Times New Roman"/>
              <a:cs typeface="Times New Roman"/>
            </a:endParaRPr>
          </a:p>
          <a:p>
            <a:pPr lvl="1"/>
            <a:r>
              <a:rPr lang="en-US" sz="1800" dirty="0">
                <a:latin typeface="Times New Roman"/>
                <a:cs typeface="Times New Roman"/>
              </a:rPr>
              <a:t>Temporary = a definite beginning and end.</a:t>
            </a:r>
          </a:p>
          <a:p>
            <a:pPr lvl="1"/>
            <a:r>
              <a:rPr lang="en-US" sz="1800" dirty="0">
                <a:latin typeface="Times New Roman"/>
                <a:cs typeface="Times New Roman"/>
              </a:rPr>
              <a:t>A successful project must be completed on time, within budget, and deliver a quality product that satisfies users and meets requirements.</a:t>
            </a:r>
          </a:p>
          <a:p>
            <a:pPr lvl="1"/>
            <a:endParaRPr lang="en-US" sz="1800" dirty="0">
              <a:latin typeface="Times New Roman"/>
              <a:cs typeface="Times New Roman"/>
            </a:endParaRP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3474215"/>
            <a:ext cx="6073775" cy="2774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Project Attributes</a:t>
            </a:r>
          </a:p>
        </p:txBody>
      </p:sp>
      <p:sp>
        <p:nvSpPr>
          <p:cNvPr id="3" name="Content Placeholder 2"/>
          <p:cNvSpPr>
            <a:spLocks noGrp="1"/>
          </p:cNvSpPr>
          <p:nvPr>
            <p:ph idx="1"/>
          </p:nvPr>
        </p:nvSpPr>
        <p:spPr>
          <a:xfrm>
            <a:off x="228600" y="1219200"/>
            <a:ext cx="8305800" cy="5029200"/>
          </a:xfrm>
        </p:spPr>
        <p:txBody>
          <a:bodyPr/>
          <a:lstStyle/>
          <a:p>
            <a:r>
              <a:rPr lang="en-US" sz="2400" dirty="0">
                <a:latin typeface="Arial Narrow" pitchFamily="34" charset="0"/>
              </a:rPr>
              <a:t> A project: </a:t>
            </a:r>
          </a:p>
          <a:p>
            <a:pPr lvl="1"/>
            <a:r>
              <a:rPr lang="en-US" sz="2400" dirty="0">
                <a:latin typeface="Arial Narrow" pitchFamily="34" charset="0"/>
              </a:rPr>
              <a:t>Has a unique purpose </a:t>
            </a:r>
          </a:p>
          <a:p>
            <a:pPr lvl="1"/>
            <a:r>
              <a:rPr lang="en-US" sz="2400" dirty="0">
                <a:latin typeface="Arial Narrow" pitchFamily="34" charset="0"/>
              </a:rPr>
              <a:t>Is temporary</a:t>
            </a:r>
          </a:p>
          <a:p>
            <a:pPr lvl="1"/>
            <a:r>
              <a:rPr lang="en-US" sz="2400" dirty="0">
                <a:latin typeface="Arial Narrow" pitchFamily="34" charset="0"/>
              </a:rPr>
              <a:t>Is developed using progressive elaboration</a:t>
            </a:r>
          </a:p>
          <a:p>
            <a:pPr lvl="1"/>
            <a:r>
              <a:rPr lang="en-US" sz="2400" dirty="0">
                <a:latin typeface="Arial Narrow" pitchFamily="34" charset="0"/>
              </a:rPr>
              <a:t>Requires resources, often from various areas</a:t>
            </a:r>
          </a:p>
          <a:p>
            <a:pPr lvl="1"/>
            <a:r>
              <a:rPr lang="en-US" sz="2400" dirty="0">
                <a:latin typeface="Arial Narrow" pitchFamily="34" charset="0"/>
              </a:rPr>
              <a:t>Should have a primary customer or sponsor</a:t>
            </a:r>
          </a:p>
          <a:p>
            <a:pPr lvl="2"/>
            <a:r>
              <a:rPr lang="en-US" sz="2400" dirty="0">
                <a:latin typeface="Arial Narrow" pitchFamily="34" charset="0"/>
              </a:rPr>
              <a:t>The project sponsor usually provides the direction and funding for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620000" cy="381000"/>
          </a:xfrm>
        </p:spPr>
        <p:txBody>
          <a:bodyPr/>
          <a:lstStyle/>
          <a:p>
            <a:r>
              <a:rPr lang="en-US" dirty="0">
                <a:latin typeface="Calibri" pitchFamily="34" charset="0"/>
              </a:rPr>
              <a:t>What is Project Management?</a:t>
            </a:r>
          </a:p>
        </p:txBody>
      </p:sp>
      <p:sp>
        <p:nvSpPr>
          <p:cNvPr id="3" name="Content Placeholder 2"/>
          <p:cNvSpPr>
            <a:spLocks noGrp="1"/>
          </p:cNvSpPr>
          <p:nvPr>
            <p:ph idx="1"/>
          </p:nvPr>
        </p:nvSpPr>
        <p:spPr>
          <a:xfrm>
            <a:off x="228600" y="1219200"/>
            <a:ext cx="8077200" cy="5029200"/>
          </a:xfrm>
        </p:spPr>
        <p:txBody>
          <a:bodyPr/>
          <a:lstStyle/>
          <a:p>
            <a:r>
              <a:rPr lang="en-US" sz="1600" dirty="0">
                <a:latin typeface="Arial Narrow" pitchFamily="34" charset="0"/>
              </a:rPr>
              <a:t>The application of knowledge, skills, tools and technique to project activities to meet project requirements</a:t>
            </a:r>
            <a:br>
              <a:rPr lang="en-US" sz="1600" dirty="0">
                <a:latin typeface="Arial Narrow" pitchFamily="34" charset="0"/>
              </a:rPr>
            </a:br>
            <a:endParaRPr lang="en-US" sz="1600" dirty="0">
              <a:latin typeface="Arial Narrow" pitchFamily="34" charset="0"/>
            </a:endParaRPr>
          </a:p>
          <a:p>
            <a:r>
              <a:rPr lang="en-US" sz="1600" dirty="0">
                <a:latin typeface="Arial Narrow" pitchFamily="34" charset="0"/>
              </a:rPr>
              <a:t>Project Management is accomplished through the application and integration of the processes which are grouped in the 5 process groups:</a:t>
            </a:r>
          </a:p>
          <a:p>
            <a:pPr marL="800100" lvl="1" indent="-342900">
              <a:buFont typeface="+mj-lt"/>
              <a:buAutoNum type="arabicPeriod"/>
            </a:pPr>
            <a:r>
              <a:rPr lang="en-US" sz="1600" dirty="0">
                <a:latin typeface="Arial Narrow" pitchFamily="34" charset="0"/>
              </a:rPr>
              <a:t>Initiating </a:t>
            </a:r>
          </a:p>
          <a:p>
            <a:pPr marL="800100" lvl="1" indent="-342900">
              <a:buFont typeface="+mj-lt"/>
              <a:buAutoNum type="arabicPeriod"/>
            </a:pPr>
            <a:r>
              <a:rPr lang="en-US" sz="1600" dirty="0">
                <a:latin typeface="Arial Narrow" pitchFamily="34" charset="0"/>
              </a:rPr>
              <a:t>Planning </a:t>
            </a:r>
          </a:p>
          <a:p>
            <a:pPr marL="800100" lvl="1" indent="-342900">
              <a:buFont typeface="+mj-lt"/>
              <a:buAutoNum type="arabicPeriod"/>
            </a:pPr>
            <a:r>
              <a:rPr lang="en-US" sz="1600" dirty="0">
                <a:latin typeface="Arial Narrow" pitchFamily="34" charset="0"/>
              </a:rPr>
              <a:t>Executing</a:t>
            </a:r>
          </a:p>
          <a:p>
            <a:pPr marL="800100" lvl="1" indent="-342900">
              <a:buFont typeface="+mj-lt"/>
              <a:buAutoNum type="arabicPeriod"/>
            </a:pPr>
            <a:r>
              <a:rPr lang="en-US" sz="1600" dirty="0">
                <a:latin typeface="Arial Narrow" pitchFamily="34" charset="0"/>
              </a:rPr>
              <a:t>Monitoring and Controlling </a:t>
            </a:r>
          </a:p>
          <a:p>
            <a:pPr marL="800100" lvl="1" indent="-342900">
              <a:buFont typeface="+mj-lt"/>
              <a:buAutoNum type="arabicPeriod"/>
            </a:pPr>
            <a:r>
              <a:rPr lang="en-US" sz="1600" dirty="0">
                <a:latin typeface="Arial Narrow" pitchFamily="34" charset="0"/>
              </a:rPr>
              <a:t>Closing</a:t>
            </a:r>
          </a:p>
          <a:p>
            <a:pPr marL="457200" lvl="1" indent="0">
              <a:buNone/>
            </a:pPr>
            <a:endParaRPr lang="en-US" sz="1600" dirty="0">
              <a:latin typeface="Arial Narrow" pitchFamily="34" charset="0"/>
            </a:endParaRPr>
          </a:p>
          <a:p>
            <a:r>
              <a:rPr lang="en-US" sz="1600" dirty="0">
                <a:latin typeface="Times New Roman" charset="0"/>
              </a:rPr>
              <a:t>What Does a Project Manager Do?</a:t>
            </a:r>
          </a:p>
          <a:p>
            <a:pPr lvl="1"/>
            <a:r>
              <a:rPr lang="en-US" sz="1600" dirty="0">
                <a:latin typeface="Times New Roman" charset="0"/>
              </a:rPr>
              <a:t>Project manager, project leader</a:t>
            </a:r>
          </a:p>
          <a:p>
            <a:pPr lvl="1"/>
            <a:r>
              <a:rPr lang="en-US" sz="1600" dirty="0">
                <a:latin typeface="Times New Roman" charset="0"/>
              </a:rPr>
              <a:t>Project planning</a:t>
            </a:r>
          </a:p>
          <a:p>
            <a:pPr lvl="1"/>
            <a:r>
              <a:rPr lang="en-US" sz="1600" dirty="0">
                <a:latin typeface="Times New Roman" charset="0"/>
              </a:rPr>
              <a:t>Project scheduling</a:t>
            </a:r>
          </a:p>
          <a:p>
            <a:pPr lvl="1"/>
            <a:r>
              <a:rPr lang="en-US" sz="1600" dirty="0">
                <a:latin typeface="Times New Roman" charset="0"/>
              </a:rPr>
              <a:t>Project monitoring and controlling</a:t>
            </a:r>
          </a:p>
          <a:p>
            <a:pPr lvl="1"/>
            <a:r>
              <a:rPr lang="en-US" sz="1600" dirty="0">
                <a:latin typeface="Times New Roman" charset="0"/>
              </a:rPr>
              <a:t>Project reporting</a:t>
            </a:r>
          </a:p>
          <a:p>
            <a:pPr marL="457200" lvl="1" indent="0">
              <a:buNone/>
            </a:pPr>
            <a:endParaRPr lang="en-US" sz="1600" dirty="0">
              <a:latin typeface="Arial Narrow" pitchFamily="34" charset="0"/>
            </a:endParaRPr>
          </a:p>
        </p:txBody>
      </p:sp>
    </p:spTree>
  </p:cSld>
  <p:clrMapOvr>
    <a:masterClrMapping/>
  </p:clrMapOvr>
</p:sld>
</file>

<file path=ppt/theme/theme1.xml><?xml version="1.0" encoding="utf-8"?>
<a:theme xmlns:a="http://schemas.openxmlformats.org/drawingml/2006/main" name="Incomplete network design template">
  <a:themeElements>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fontScheme name="Custom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9133</TotalTime>
  <Words>3007</Words>
  <Application>Microsoft Macintosh PowerPoint</Application>
  <PresentationFormat>On-screen Show (4:3)</PresentationFormat>
  <Paragraphs>558</Paragraphs>
  <Slides>60</Slides>
  <Notes>49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4" baseType="lpstr">
      <vt:lpstr>Arial</vt:lpstr>
      <vt:lpstr>Arial Narrow</vt:lpstr>
      <vt:lpstr>Calibri</vt:lpstr>
      <vt:lpstr>Garamond</vt:lpstr>
      <vt:lpstr>Helvetica</vt:lpstr>
      <vt:lpstr>Palatino Linotype</vt:lpstr>
      <vt:lpstr>Tekton</vt:lpstr>
      <vt:lpstr>Tekton Pro</vt:lpstr>
      <vt:lpstr>Times</vt:lpstr>
      <vt:lpstr>Times New Roman</vt:lpstr>
      <vt:lpstr>Wingdings</vt:lpstr>
      <vt:lpstr>Wingdings 2</vt:lpstr>
      <vt:lpstr>Incomplete network design template</vt:lpstr>
      <vt:lpstr>Equation</vt:lpstr>
      <vt:lpstr>Systems Analysis and Design  9th Edition</vt:lpstr>
      <vt:lpstr>Course Content</vt:lpstr>
      <vt:lpstr>References for PMP Study </vt:lpstr>
      <vt:lpstr>PMI &amp; PMP</vt:lpstr>
      <vt:lpstr>PMBOK Guide</vt:lpstr>
      <vt:lpstr>Advantages of Using Formal Project Management</vt:lpstr>
      <vt:lpstr>What is Project?</vt:lpstr>
      <vt:lpstr>Project Attributes</vt:lpstr>
      <vt:lpstr>What is Project Management?</vt:lpstr>
      <vt:lpstr>Managing Project</vt:lpstr>
      <vt:lpstr>Project Constraints</vt:lpstr>
      <vt:lpstr>Project Management Framework</vt:lpstr>
      <vt:lpstr>Project Management Knowledge Areas</vt:lpstr>
      <vt:lpstr>Project Management Knowledge Areas</vt:lpstr>
      <vt:lpstr>Project Management Tools and Techniques</vt:lpstr>
      <vt:lpstr>Project Success</vt:lpstr>
      <vt:lpstr>Relationships Among Project Management, Program Management and Portfolio Management</vt:lpstr>
      <vt:lpstr>What is a Program?</vt:lpstr>
      <vt:lpstr>Comparative Overview</vt:lpstr>
      <vt:lpstr>Stakeholders</vt:lpstr>
      <vt:lpstr>Stakeholders</vt:lpstr>
      <vt:lpstr>Project Management Process</vt:lpstr>
      <vt:lpstr>Process Groups &amp; Knowledge Areas Mapping</vt:lpstr>
      <vt:lpstr>Overview of Project Management</vt:lpstr>
      <vt:lpstr>Project Activities and Planning Steps</vt:lpstr>
      <vt:lpstr>Step 1: Create a Work Breakdown Structure</vt:lpstr>
      <vt:lpstr>WBS</vt:lpstr>
      <vt:lpstr>WBS - Levels</vt:lpstr>
      <vt:lpstr>Beauty of the WBS</vt:lpstr>
      <vt:lpstr>PowerPoint Presentation</vt:lpstr>
      <vt:lpstr>Don’t forget</vt:lpstr>
      <vt:lpstr>WBS – Information It Does Not Have</vt:lpstr>
      <vt:lpstr>Step 1: Create a Work Breakdown Structure</vt:lpstr>
      <vt:lpstr>Step 1: Create a Work Breakdown Structure</vt:lpstr>
      <vt:lpstr>Gantt Chart</vt:lpstr>
      <vt:lpstr>Gantt Chart</vt:lpstr>
      <vt:lpstr>Gantt Chart</vt:lpstr>
      <vt:lpstr>Gantt Chart</vt:lpstr>
      <vt:lpstr>Gantt Chart</vt:lpstr>
      <vt:lpstr>Precedence Diagramming Method (PDM) – a method of drawing network diagram</vt:lpstr>
      <vt:lpstr>PowerPoint Presentation</vt:lpstr>
      <vt:lpstr>PowerPoint Presentation</vt:lpstr>
      <vt:lpstr>Step 1: Create a Work Breakdown Structure</vt:lpstr>
      <vt:lpstr>Define Activities - Decomposition</vt:lpstr>
      <vt:lpstr>3-Points Estimate  (PERT)</vt:lpstr>
      <vt:lpstr>HW - for your project: Tree-point estimates (PERT)</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2: Identify Task Patterns</vt:lpstr>
      <vt:lpstr>Step 3: Calculate the Critical Path</vt:lpstr>
      <vt:lpstr>Step 3: Calculate the Critical Path</vt:lpstr>
      <vt:lpstr>Project Monitoring and Control</vt:lpstr>
      <vt:lpstr>Reporting</vt:lpstr>
      <vt:lpstr>Reporting</vt:lpstr>
      <vt:lpstr>HW - till next lecture (online lecture) day </vt:lpstr>
    </vt:vector>
  </TitlesOfParts>
  <Company>Visitek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incomplete network</dc:title>
  <dc:creator>Eryan Ariobowo</dc:creator>
  <cp:lastModifiedBy>Khayyam Masiyev</cp:lastModifiedBy>
  <cp:revision>311</cp:revision>
  <dcterms:created xsi:type="dcterms:W3CDTF">2010-01-09T01:55:59Z</dcterms:created>
  <dcterms:modified xsi:type="dcterms:W3CDTF">2020-10-21T09:42:05Z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TC103367981033</vt:lpwstr>
  </property>
</Properties>
</file>