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8" r:id="rId3"/>
    <p:sldId id="259" r:id="rId4"/>
    <p:sldId id="260" r:id="rId5"/>
    <p:sldId id="261" r:id="rId6"/>
    <p:sldId id="313" r:id="rId7"/>
    <p:sldId id="263" r:id="rId8"/>
    <p:sldId id="304" r:id="rId9"/>
    <p:sldId id="305" r:id="rId10"/>
    <p:sldId id="264" r:id="rId11"/>
    <p:sldId id="267" r:id="rId12"/>
    <p:sldId id="268" r:id="rId13"/>
    <p:sldId id="269" r:id="rId14"/>
    <p:sldId id="306" r:id="rId15"/>
    <p:sldId id="315" r:id="rId16"/>
    <p:sldId id="314" r:id="rId17"/>
    <p:sldId id="275" r:id="rId18"/>
    <p:sldId id="276" r:id="rId19"/>
    <p:sldId id="316" r:id="rId20"/>
    <p:sldId id="280" r:id="rId21"/>
    <p:sldId id="281" r:id="rId22"/>
    <p:sldId id="282" r:id="rId23"/>
    <p:sldId id="317" r:id="rId24"/>
    <p:sldId id="311" r:id="rId25"/>
    <p:sldId id="286" r:id="rId26"/>
    <p:sldId id="287" r:id="rId27"/>
    <p:sldId id="289" r:id="rId28"/>
    <p:sldId id="292" r:id="rId29"/>
    <p:sldId id="295" r:id="rId30"/>
    <p:sldId id="296" r:id="rId31"/>
    <p:sldId id="318" r:id="rId32"/>
    <p:sldId id="298" r:id="rId33"/>
    <p:sldId id="300" r:id="rId34"/>
    <p:sldId id="301" r:id="rId35"/>
    <p:sldId id="30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6" autoAdjust="0"/>
    <p:restoredTop sz="86463" autoAdjust="0"/>
  </p:normalViewPr>
  <p:slideViewPr>
    <p:cSldViewPr>
      <p:cViewPr varScale="1">
        <p:scale>
          <a:sx n="94" d="100"/>
          <a:sy n="94" d="100"/>
        </p:scale>
        <p:origin x="1792" y="200"/>
      </p:cViewPr>
      <p:guideLst>
        <p:guide orient="horz" pos="2160"/>
        <p:guide pos="2880"/>
      </p:guideLst>
    </p:cSldViewPr>
  </p:slideViewPr>
  <p:outlineViewPr>
    <p:cViewPr>
      <p:scale>
        <a:sx n="33" d="100"/>
        <a:sy n="33" d="100"/>
      </p:scale>
      <p:origin x="0" y="-387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94FFB-6CCB-4435-91DD-65AC3ED7558B}" type="doc">
      <dgm:prSet loTypeId="urn:microsoft.com/office/officeart/2016/7/layout/HorizontalActionList" loCatId="List" qsTypeId="urn:microsoft.com/office/officeart/2005/8/quickstyle/simple2" qsCatId="simple" csTypeId="urn:microsoft.com/office/officeart/2005/8/colors/colorful2" csCatId="colorful"/>
      <dgm:spPr/>
      <dgm:t>
        <a:bodyPr/>
        <a:lstStyle/>
        <a:p>
          <a:endParaRPr lang="en-US"/>
        </a:p>
      </dgm:t>
    </dgm:pt>
    <dgm:pt modelId="{7B409496-19F0-4BF5-AC4C-196A3D2F0B08}">
      <dgm:prSet/>
      <dgm:spPr/>
      <dgm:t>
        <a:bodyPr/>
        <a:lstStyle/>
        <a:p>
          <a:r>
            <a:rPr lang="en-US"/>
            <a:t>Explain</a:t>
          </a:r>
        </a:p>
      </dgm:t>
    </dgm:pt>
    <dgm:pt modelId="{0845580F-63BB-49D7-B6AE-F7F2CB9C0A3E}" type="parTrans" cxnId="{AB9D627E-AAB5-4F27-8A68-F59138B4DA9C}">
      <dgm:prSet/>
      <dgm:spPr/>
      <dgm:t>
        <a:bodyPr/>
        <a:lstStyle/>
        <a:p>
          <a:endParaRPr lang="en-US"/>
        </a:p>
      </dgm:t>
    </dgm:pt>
    <dgm:pt modelId="{20831427-42DE-444A-A673-5B4226CF42D2}" type="sibTrans" cxnId="{AB9D627E-AAB5-4F27-8A68-F59138B4DA9C}">
      <dgm:prSet/>
      <dgm:spPr/>
      <dgm:t>
        <a:bodyPr/>
        <a:lstStyle/>
        <a:p>
          <a:endParaRPr lang="en-US"/>
        </a:p>
      </dgm:t>
    </dgm:pt>
    <dgm:pt modelId="{E673D58E-FC53-406E-844F-7361FB8E3425}">
      <dgm:prSet/>
      <dgm:spPr/>
      <dgm:t>
        <a:bodyPr/>
        <a:lstStyle/>
        <a:p>
          <a:r>
            <a:rPr lang="en-US"/>
            <a:t>Explain the concept of a business case and how a business case affects an IT project</a:t>
          </a:r>
        </a:p>
      </dgm:t>
    </dgm:pt>
    <dgm:pt modelId="{06C6BCAD-F507-4337-A84D-D0C29BA16519}" type="parTrans" cxnId="{35F16159-DD3C-4747-A587-BD137B001C0D}">
      <dgm:prSet/>
      <dgm:spPr/>
      <dgm:t>
        <a:bodyPr/>
        <a:lstStyle/>
        <a:p>
          <a:endParaRPr lang="en-US"/>
        </a:p>
      </dgm:t>
    </dgm:pt>
    <dgm:pt modelId="{056881B3-F021-4A62-9070-8010D37C87B0}" type="sibTrans" cxnId="{35F16159-DD3C-4747-A587-BD137B001C0D}">
      <dgm:prSet/>
      <dgm:spPr/>
      <dgm:t>
        <a:bodyPr/>
        <a:lstStyle/>
        <a:p>
          <a:endParaRPr lang="en-US"/>
        </a:p>
      </dgm:t>
    </dgm:pt>
    <dgm:pt modelId="{5548D958-FA74-4403-87E0-553E1AC1FDE5}">
      <dgm:prSet/>
      <dgm:spPr/>
      <dgm:t>
        <a:bodyPr/>
        <a:lstStyle/>
        <a:p>
          <a:r>
            <a:rPr lang="en-US"/>
            <a:t>Describe</a:t>
          </a:r>
        </a:p>
      </dgm:t>
    </dgm:pt>
    <dgm:pt modelId="{4544FE89-9A0F-47A2-8513-AAC8FAB9C52C}" type="parTrans" cxnId="{F1462E1F-28B0-499F-8649-E4C392BC3E9D}">
      <dgm:prSet/>
      <dgm:spPr/>
      <dgm:t>
        <a:bodyPr/>
        <a:lstStyle/>
        <a:p>
          <a:endParaRPr lang="en-US"/>
        </a:p>
      </dgm:t>
    </dgm:pt>
    <dgm:pt modelId="{6E3FC0BA-5E84-49BD-BA26-24696397ACE7}" type="sibTrans" cxnId="{F1462E1F-28B0-499F-8649-E4C392BC3E9D}">
      <dgm:prSet/>
      <dgm:spPr/>
      <dgm:t>
        <a:bodyPr/>
        <a:lstStyle/>
        <a:p>
          <a:endParaRPr lang="en-US"/>
        </a:p>
      </dgm:t>
    </dgm:pt>
    <dgm:pt modelId="{52A0FAF1-9D7E-43FF-80D7-025E2C290595}">
      <dgm:prSet/>
      <dgm:spPr/>
      <dgm:t>
        <a:bodyPr/>
        <a:lstStyle/>
        <a:p>
          <a:r>
            <a:rPr lang="en-US"/>
            <a:t>Describe the strategic planning process and why it is important to the IT team</a:t>
          </a:r>
        </a:p>
      </dgm:t>
    </dgm:pt>
    <dgm:pt modelId="{154A00D8-BA78-426D-B734-FDF713875C5F}" type="parTrans" cxnId="{CD974698-07CF-436D-B2E0-391C20FD1458}">
      <dgm:prSet/>
      <dgm:spPr/>
      <dgm:t>
        <a:bodyPr/>
        <a:lstStyle/>
        <a:p>
          <a:endParaRPr lang="en-US"/>
        </a:p>
      </dgm:t>
    </dgm:pt>
    <dgm:pt modelId="{B6F72E8F-C77E-459A-9AF9-32F5325B7325}" type="sibTrans" cxnId="{CD974698-07CF-436D-B2E0-391C20FD1458}">
      <dgm:prSet/>
      <dgm:spPr/>
      <dgm:t>
        <a:bodyPr/>
        <a:lstStyle/>
        <a:p>
          <a:endParaRPr lang="en-US"/>
        </a:p>
      </dgm:t>
    </dgm:pt>
    <dgm:pt modelId="{9C2275E4-C559-44ED-8D78-C5A94D7510B6}">
      <dgm:prSet/>
      <dgm:spPr/>
      <dgm:t>
        <a:bodyPr/>
        <a:lstStyle/>
        <a:p>
          <a:r>
            <a:rPr lang="en-US"/>
            <a:t>Conduct</a:t>
          </a:r>
        </a:p>
      </dgm:t>
    </dgm:pt>
    <dgm:pt modelId="{CAA2C5A8-E57D-4AB3-A2E3-94206B423BB7}" type="parTrans" cxnId="{8487B0B3-C332-4689-B814-C3EEA06BB425}">
      <dgm:prSet/>
      <dgm:spPr/>
      <dgm:t>
        <a:bodyPr/>
        <a:lstStyle/>
        <a:p>
          <a:endParaRPr lang="en-US"/>
        </a:p>
      </dgm:t>
    </dgm:pt>
    <dgm:pt modelId="{50BED342-D8D6-44AE-B2CA-A594BCFC95A5}" type="sibTrans" cxnId="{8487B0B3-C332-4689-B814-C3EEA06BB425}">
      <dgm:prSet/>
      <dgm:spPr/>
      <dgm:t>
        <a:bodyPr/>
        <a:lstStyle/>
        <a:p>
          <a:endParaRPr lang="en-US"/>
        </a:p>
      </dgm:t>
    </dgm:pt>
    <dgm:pt modelId="{4AF5A75E-B020-4779-840C-3A95538E8ADD}">
      <dgm:prSet/>
      <dgm:spPr/>
      <dgm:t>
        <a:bodyPr/>
        <a:lstStyle/>
        <a:p>
          <a:r>
            <a:rPr lang="en-US"/>
            <a:t>Conduct a SWOT analysis and describe the four factors involved</a:t>
          </a:r>
        </a:p>
      </dgm:t>
    </dgm:pt>
    <dgm:pt modelId="{52177B5C-DB56-473B-A0E6-51850BB9171F}" type="parTrans" cxnId="{11CCFE05-E99C-4629-9221-120EC183E40B}">
      <dgm:prSet/>
      <dgm:spPr/>
      <dgm:t>
        <a:bodyPr/>
        <a:lstStyle/>
        <a:p>
          <a:endParaRPr lang="en-US"/>
        </a:p>
      </dgm:t>
    </dgm:pt>
    <dgm:pt modelId="{645B3F82-6F16-48C5-A7A9-83BEC441E64B}" type="sibTrans" cxnId="{11CCFE05-E99C-4629-9221-120EC183E40B}">
      <dgm:prSet/>
      <dgm:spPr/>
      <dgm:t>
        <a:bodyPr/>
        <a:lstStyle/>
        <a:p>
          <a:endParaRPr lang="en-US"/>
        </a:p>
      </dgm:t>
    </dgm:pt>
    <dgm:pt modelId="{C6C57686-A8BC-2F47-9432-62A135260DCE}" type="pres">
      <dgm:prSet presAssocID="{1DB94FFB-6CCB-4435-91DD-65AC3ED7558B}" presName="Name0" presStyleCnt="0">
        <dgm:presLayoutVars>
          <dgm:dir/>
          <dgm:animLvl val="lvl"/>
          <dgm:resizeHandles val="exact"/>
        </dgm:presLayoutVars>
      </dgm:prSet>
      <dgm:spPr/>
    </dgm:pt>
    <dgm:pt modelId="{5D4045D3-2BD1-0547-8D3F-940709F02EDF}" type="pres">
      <dgm:prSet presAssocID="{7B409496-19F0-4BF5-AC4C-196A3D2F0B08}" presName="composite" presStyleCnt="0"/>
      <dgm:spPr/>
    </dgm:pt>
    <dgm:pt modelId="{FA611F11-323E-BF45-A7CB-ECF3174DEDE0}" type="pres">
      <dgm:prSet presAssocID="{7B409496-19F0-4BF5-AC4C-196A3D2F0B08}" presName="parTx" presStyleLbl="alignNode1" presStyleIdx="0" presStyleCnt="3">
        <dgm:presLayoutVars>
          <dgm:chMax val="0"/>
          <dgm:chPref val="0"/>
        </dgm:presLayoutVars>
      </dgm:prSet>
      <dgm:spPr/>
    </dgm:pt>
    <dgm:pt modelId="{CB09602A-DE3C-1746-8140-2E5E21586758}" type="pres">
      <dgm:prSet presAssocID="{7B409496-19F0-4BF5-AC4C-196A3D2F0B08}" presName="desTx" presStyleLbl="alignAccFollowNode1" presStyleIdx="0" presStyleCnt="3">
        <dgm:presLayoutVars/>
      </dgm:prSet>
      <dgm:spPr/>
    </dgm:pt>
    <dgm:pt modelId="{BAA6116A-DE2C-CC44-AB5E-755AD37AE33F}" type="pres">
      <dgm:prSet presAssocID="{20831427-42DE-444A-A673-5B4226CF42D2}" presName="space" presStyleCnt="0"/>
      <dgm:spPr/>
    </dgm:pt>
    <dgm:pt modelId="{FB875BDD-95DE-844E-833F-AC9707FCE54E}" type="pres">
      <dgm:prSet presAssocID="{5548D958-FA74-4403-87E0-553E1AC1FDE5}" presName="composite" presStyleCnt="0"/>
      <dgm:spPr/>
    </dgm:pt>
    <dgm:pt modelId="{0B79D4B7-618D-2D4A-8E9F-0B21F7734701}" type="pres">
      <dgm:prSet presAssocID="{5548D958-FA74-4403-87E0-553E1AC1FDE5}" presName="parTx" presStyleLbl="alignNode1" presStyleIdx="1" presStyleCnt="3">
        <dgm:presLayoutVars>
          <dgm:chMax val="0"/>
          <dgm:chPref val="0"/>
        </dgm:presLayoutVars>
      </dgm:prSet>
      <dgm:spPr/>
    </dgm:pt>
    <dgm:pt modelId="{A15A259F-04C2-E045-BE8D-C7AD482C07A8}" type="pres">
      <dgm:prSet presAssocID="{5548D958-FA74-4403-87E0-553E1AC1FDE5}" presName="desTx" presStyleLbl="alignAccFollowNode1" presStyleIdx="1" presStyleCnt="3">
        <dgm:presLayoutVars/>
      </dgm:prSet>
      <dgm:spPr/>
    </dgm:pt>
    <dgm:pt modelId="{DBF31A32-ABCD-F04C-B1BE-4C574DF781FF}" type="pres">
      <dgm:prSet presAssocID="{6E3FC0BA-5E84-49BD-BA26-24696397ACE7}" presName="space" presStyleCnt="0"/>
      <dgm:spPr/>
    </dgm:pt>
    <dgm:pt modelId="{68284F89-42CC-CE4E-91D8-7FA7EAEE4438}" type="pres">
      <dgm:prSet presAssocID="{9C2275E4-C559-44ED-8D78-C5A94D7510B6}" presName="composite" presStyleCnt="0"/>
      <dgm:spPr/>
    </dgm:pt>
    <dgm:pt modelId="{B03C42F1-8838-3D44-B05C-F6B8824A2BBC}" type="pres">
      <dgm:prSet presAssocID="{9C2275E4-C559-44ED-8D78-C5A94D7510B6}" presName="parTx" presStyleLbl="alignNode1" presStyleIdx="2" presStyleCnt="3">
        <dgm:presLayoutVars>
          <dgm:chMax val="0"/>
          <dgm:chPref val="0"/>
        </dgm:presLayoutVars>
      </dgm:prSet>
      <dgm:spPr/>
    </dgm:pt>
    <dgm:pt modelId="{E87A8F0B-5ECC-2944-A5B7-A247B8CA11FE}" type="pres">
      <dgm:prSet presAssocID="{9C2275E4-C559-44ED-8D78-C5A94D7510B6}" presName="desTx" presStyleLbl="alignAccFollowNode1" presStyleIdx="2" presStyleCnt="3">
        <dgm:presLayoutVars/>
      </dgm:prSet>
      <dgm:spPr/>
    </dgm:pt>
  </dgm:ptLst>
  <dgm:cxnLst>
    <dgm:cxn modelId="{74F69D01-B0CB-D94E-A523-79BB3CEB4F9B}" type="presOf" srcId="{7B409496-19F0-4BF5-AC4C-196A3D2F0B08}" destId="{FA611F11-323E-BF45-A7CB-ECF3174DEDE0}" srcOrd="0" destOrd="0" presId="urn:microsoft.com/office/officeart/2016/7/layout/HorizontalActionList"/>
    <dgm:cxn modelId="{11CCFE05-E99C-4629-9221-120EC183E40B}" srcId="{9C2275E4-C559-44ED-8D78-C5A94D7510B6}" destId="{4AF5A75E-B020-4779-840C-3A95538E8ADD}" srcOrd="0" destOrd="0" parTransId="{52177B5C-DB56-473B-A0E6-51850BB9171F}" sibTransId="{645B3F82-6F16-48C5-A7A9-83BEC441E64B}"/>
    <dgm:cxn modelId="{FD13F414-BA14-AC48-ADB6-32E888CA2B45}" type="presOf" srcId="{5548D958-FA74-4403-87E0-553E1AC1FDE5}" destId="{0B79D4B7-618D-2D4A-8E9F-0B21F7734701}" srcOrd="0" destOrd="0" presId="urn:microsoft.com/office/officeart/2016/7/layout/HorizontalActionList"/>
    <dgm:cxn modelId="{F1462E1F-28B0-499F-8649-E4C392BC3E9D}" srcId="{1DB94FFB-6CCB-4435-91DD-65AC3ED7558B}" destId="{5548D958-FA74-4403-87E0-553E1AC1FDE5}" srcOrd="1" destOrd="0" parTransId="{4544FE89-9A0F-47A2-8513-AAC8FAB9C52C}" sibTransId="{6E3FC0BA-5E84-49BD-BA26-24696397ACE7}"/>
    <dgm:cxn modelId="{35F16159-DD3C-4747-A587-BD137B001C0D}" srcId="{7B409496-19F0-4BF5-AC4C-196A3D2F0B08}" destId="{E673D58E-FC53-406E-844F-7361FB8E3425}" srcOrd="0" destOrd="0" parTransId="{06C6BCAD-F507-4337-A84D-D0C29BA16519}" sibTransId="{056881B3-F021-4A62-9070-8010D37C87B0}"/>
    <dgm:cxn modelId="{18030A66-EA07-724C-9F3F-108CEF0C53AA}" type="presOf" srcId="{4AF5A75E-B020-4779-840C-3A95538E8ADD}" destId="{E87A8F0B-5ECC-2944-A5B7-A247B8CA11FE}" srcOrd="0" destOrd="0" presId="urn:microsoft.com/office/officeart/2016/7/layout/HorizontalActionList"/>
    <dgm:cxn modelId="{EDCA8567-2D0B-8348-83AC-051522658F52}" type="presOf" srcId="{1DB94FFB-6CCB-4435-91DD-65AC3ED7558B}" destId="{C6C57686-A8BC-2F47-9432-62A135260DCE}" srcOrd="0" destOrd="0" presId="urn:microsoft.com/office/officeart/2016/7/layout/HorizontalActionList"/>
    <dgm:cxn modelId="{AB9D627E-AAB5-4F27-8A68-F59138B4DA9C}" srcId="{1DB94FFB-6CCB-4435-91DD-65AC3ED7558B}" destId="{7B409496-19F0-4BF5-AC4C-196A3D2F0B08}" srcOrd="0" destOrd="0" parTransId="{0845580F-63BB-49D7-B6AE-F7F2CB9C0A3E}" sibTransId="{20831427-42DE-444A-A673-5B4226CF42D2}"/>
    <dgm:cxn modelId="{CD974698-07CF-436D-B2E0-391C20FD1458}" srcId="{5548D958-FA74-4403-87E0-553E1AC1FDE5}" destId="{52A0FAF1-9D7E-43FF-80D7-025E2C290595}" srcOrd="0" destOrd="0" parTransId="{154A00D8-BA78-426D-B734-FDF713875C5F}" sibTransId="{B6F72E8F-C77E-459A-9AF9-32F5325B7325}"/>
    <dgm:cxn modelId="{7FD55E99-611D-3A44-AC0C-2B2433E670A3}" type="presOf" srcId="{E673D58E-FC53-406E-844F-7361FB8E3425}" destId="{CB09602A-DE3C-1746-8140-2E5E21586758}" srcOrd="0" destOrd="0" presId="urn:microsoft.com/office/officeart/2016/7/layout/HorizontalActionList"/>
    <dgm:cxn modelId="{A92433A0-8142-724F-94FC-51DFCBC185D4}" type="presOf" srcId="{52A0FAF1-9D7E-43FF-80D7-025E2C290595}" destId="{A15A259F-04C2-E045-BE8D-C7AD482C07A8}" srcOrd="0" destOrd="0" presId="urn:microsoft.com/office/officeart/2016/7/layout/HorizontalActionList"/>
    <dgm:cxn modelId="{8487B0B3-C332-4689-B814-C3EEA06BB425}" srcId="{1DB94FFB-6CCB-4435-91DD-65AC3ED7558B}" destId="{9C2275E4-C559-44ED-8D78-C5A94D7510B6}" srcOrd="2" destOrd="0" parTransId="{CAA2C5A8-E57D-4AB3-A2E3-94206B423BB7}" sibTransId="{50BED342-D8D6-44AE-B2CA-A594BCFC95A5}"/>
    <dgm:cxn modelId="{12C78ACE-B4CC-0C48-99CD-DD2612AF534E}" type="presOf" srcId="{9C2275E4-C559-44ED-8D78-C5A94D7510B6}" destId="{B03C42F1-8838-3D44-B05C-F6B8824A2BBC}" srcOrd="0" destOrd="0" presId="urn:microsoft.com/office/officeart/2016/7/layout/HorizontalActionList"/>
    <dgm:cxn modelId="{D854C133-01D7-6149-92EB-D682879FFD28}" type="presParOf" srcId="{C6C57686-A8BC-2F47-9432-62A135260DCE}" destId="{5D4045D3-2BD1-0547-8D3F-940709F02EDF}" srcOrd="0" destOrd="0" presId="urn:microsoft.com/office/officeart/2016/7/layout/HorizontalActionList"/>
    <dgm:cxn modelId="{D8DD4D9F-4229-F943-8442-A7ACDF709F0E}" type="presParOf" srcId="{5D4045D3-2BD1-0547-8D3F-940709F02EDF}" destId="{FA611F11-323E-BF45-A7CB-ECF3174DEDE0}" srcOrd="0" destOrd="0" presId="urn:microsoft.com/office/officeart/2016/7/layout/HorizontalActionList"/>
    <dgm:cxn modelId="{CB70B1B0-02EF-E64D-8104-D7F3807CB0F9}" type="presParOf" srcId="{5D4045D3-2BD1-0547-8D3F-940709F02EDF}" destId="{CB09602A-DE3C-1746-8140-2E5E21586758}" srcOrd="1" destOrd="0" presId="urn:microsoft.com/office/officeart/2016/7/layout/HorizontalActionList"/>
    <dgm:cxn modelId="{5DF3D193-D56C-EB4E-B2D8-0672EF6898E4}" type="presParOf" srcId="{C6C57686-A8BC-2F47-9432-62A135260DCE}" destId="{BAA6116A-DE2C-CC44-AB5E-755AD37AE33F}" srcOrd="1" destOrd="0" presId="urn:microsoft.com/office/officeart/2016/7/layout/HorizontalActionList"/>
    <dgm:cxn modelId="{B9CDD803-FCD7-4E4A-993B-AF9499344E5A}" type="presParOf" srcId="{C6C57686-A8BC-2F47-9432-62A135260DCE}" destId="{FB875BDD-95DE-844E-833F-AC9707FCE54E}" srcOrd="2" destOrd="0" presId="urn:microsoft.com/office/officeart/2016/7/layout/HorizontalActionList"/>
    <dgm:cxn modelId="{BE31B9CD-F834-794C-BFC5-40FAD5CD9D2C}" type="presParOf" srcId="{FB875BDD-95DE-844E-833F-AC9707FCE54E}" destId="{0B79D4B7-618D-2D4A-8E9F-0B21F7734701}" srcOrd="0" destOrd="0" presId="urn:microsoft.com/office/officeart/2016/7/layout/HorizontalActionList"/>
    <dgm:cxn modelId="{652BB592-9A33-534A-A33A-3D6CB7AD3D72}" type="presParOf" srcId="{FB875BDD-95DE-844E-833F-AC9707FCE54E}" destId="{A15A259F-04C2-E045-BE8D-C7AD482C07A8}" srcOrd="1" destOrd="0" presId="urn:microsoft.com/office/officeart/2016/7/layout/HorizontalActionList"/>
    <dgm:cxn modelId="{E5D0BAC4-3609-654F-95ED-E72912FCBE1E}" type="presParOf" srcId="{C6C57686-A8BC-2F47-9432-62A135260DCE}" destId="{DBF31A32-ABCD-F04C-B1BE-4C574DF781FF}" srcOrd="3" destOrd="0" presId="urn:microsoft.com/office/officeart/2016/7/layout/HorizontalActionList"/>
    <dgm:cxn modelId="{1F276B6E-6365-2D41-9E1B-E3E60A8A7D5A}" type="presParOf" srcId="{C6C57686-A8BC-2F47-9432-62A135260DCE}" destId="{68284F89-42CC-CE4E-91D8-7FA7EAEE4438}" srcOrd="4" destOrd="0" presId="urn:microsoft.com/office/officeart/2016/7/layout/HorizontalActionList"/>
    <dgm:cxn modelId="{2312C691-161B-5445-AD7A-E43A880459B8}" type="presParOf" srcId="{68284F89-42CC-CE4E-91D8-7FA7EAEE4438}" destId="{B03C42F1-8838-3D44-B05C-F6B8824A2BBC}" srcOrd="0" destOrd="0" presId="urn:microsoft.com/office/officeart/2016/7/layout/HorizontalActionList"/>
    <dgm:cxn modelId="{7C7B2584-7765-DD4B-BB06-C30B3ABFDFA7}" type="presParOf" srcId="{68284F89-42CC-CE4E-91D8-7FA7EAEE4438}" destId="{E87A8F0B-5ECC-2944-A5B7-A247B8CA11FE}"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D632A-64B8-4B02-9D9C-9BBC46211C7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A4D3AF-B6AE-4C6E-896E-DF04B1EC3945}">
      <dgm:prSet/>
      <dgm:spPr/>
      <dgm:t>
        <a:bodyPr/>
        <a:lstStyle/>
        <a:p>
          <a:pPr>
            <a:defRPr cap="all"/>
          </a:pPr>
          <a:r>
            <a:rPr lang="en-US"/>
            <a:t>Explain the purpose of a mission statement</a:t>
          </a:r>
        </a:p>
      </dgm:t>
    </dgm:pt>
    <dgm:pt modelId="{A8D9EEBA-33F6-47BA-8FF1-3D0DA25F999A}" type="parTrans" cxnId="{FD6F0381-1276-4C79-BF86-457ED4E0DE62}">
      <dgm:prSet/>
      <dgm:spPr/>
      <dgm:t>
        <a:bodyPr/>
        <a:lstStyle/>
        <a:p>
          <a:endParaRPr lang="en-US"/>
        </a:p>
      </dgm:t>
    </dgm:pt>
    <dgm:pt modelId="{8DFD1652-33E2-402F-9D0B-93F932EB78C2}" type="sibTrans" cxnId="{FD6F0381-1276-4C79-BF86-457ED4E0DE62}">
      <dgm:prSet/>
      <dgm:spPr/>
      <dgm:t>
        <a:bodyPr/>
        <a:lstStyle/>
        <a:p>
          <a:endParaRPr lang="en-US"/>
        </a:p>
      </dgm:t>
    </dgm:pt>
    <dgm:pt modelId="{CFC4DB4C-A389-45BA-A010-935E52D53A51}">
      <dgm:prSet/>
      <dgm:spPr/>
      <dgm:t>
        <a:bodyPr/>
        <a:lstStyle/>
        <a:p>
          <a:pPr>
            <a:defRPr cap="all"/>
          </a:pPr>
          <a:r>
            <a:rPr lang="en-US"/>
            <a:t>Explain how the SDLC serves as a framework for systems development</a:t>
          </a:r>
        </a:p>
      </dgm:t>
    </dgm:pt>
    <dgm:pt modelId="{0BEDB774-AA11-44C1-987A-B6D33A8B5DF6}" type="parTrans" cxnId="{5F00F0FE-9B07-4789-B693-FA9CF9BEB73F}">
      <dgm:prSet/>
      <dgm:spPr/>
      <dgm:t>
        <a:bodyPr/>
        <a:lstStyle/>
        <a:p>
          <a:endParaRPr lang="en-US"/>
        </a:p>
      </dgm:t>
    </dgm:pt>
    <dgm:pt modelId="{091844E0-F369-4958-83A9-AA48283B4A9E}" type="sibTrans" cxnId="{5F00F0FE-9B07-4789-B693-FA9CF9BEB73F}">
      <dgm:prSet/>
      <dgm:spPr/>
      <dgm:t>
        <a:bodyPr/>
        <a:lstStyle/>
        <a:p>
          <a:endParaRPr lang="en-US"/>
        </a:p>
      </dgm:t>
    </dgm:pt>
    <dgm:pt modelId="{9916B8C9-185D-40FC-895A-A1A85BEFC59F}">
      <dgm:prSet/>
      <dgm:spPr/>
      <dgm:t>
        <a:bodyPr/>
        <a:lstStyle/>
        <a:p>
          <a:pPr>
            <a:defRPr cap="all"/>
          </a:pPr>
          <a:r>
            <a:rPr lang="en-US"/>
            <a:t>List the reasons for systems projects and factors that affect such projects</a:t>
          </a:r>
        </a:p>
      </dgm:t>
    </dgm:pt>
    <dgm:pt modelId="{29AE1B2B-8AF7-4C3A-BE5D-44552A17A04C}" type="parTrans" cxnId="{51EC42E0-ABAC-42E9-A5C7-4DA60B2F72CF}">
      <dgm:prSet/>
      <dgm:spPr/>
      <dgm:t>
        <a:bodyPr/>
        <a:lstStyle/>
        <a:p>
          <a:endParaRPr lang="en-US"/>
        </a:p>
      </dgm:t>
    </dgm:pt>
    <dgm:pt modelId="{C5B4C3AE-BB6C-4912-BF27-78B89246BF5B}" type="sibTrans" cxnId="{51EC42E0-ABAC-42E9-A5C7-4DA60B2F72CF}">
      <dgm:prSet/>
      <dgm:spPr/>
      <dgm:t>
        <a:bodyPr/>
        <a:lstStyle/>
        <a:p>
          <a:endParaRPr lang="en-US"/>
        </a:p>
      </dgm:t>
    </dgm:pt>
    <dgm:pt modelId="{AB68EF8B-6222-4483-B365-2D2F5F2359A8}" type="pres">
      <dgm:prSet presAssocID="{BC0D632A-64B8-4B02-9D9C-9BBC46211C79}" presName="root" presStyleCnt="0">
        <dgm:presLayoutVars>
          <dgm:dir/>
          <dgm:resizeHandles val="exact"/>
        </dgm:presLayoutVars>
      </dgm:prSet>
      <dgm:spPr/>
    </dgm:pt>
    <dgm:pt modelId="{436F9A9D-3AA2-4237-B7DA-0B73FA9DE534}" type="pres">
      <dgm:prSet presAssocID="{AAA4D3AF-B6AE-4C6E-896E-DF04B1EC3945}" presName="compNode" presStyleCnt="0"/>
      <dgm:spPr/>
    </dgm:pt>
    <dgm:pt modelId="{F6487FA3-DF98-4594-9D72-C01572E2AA76}" type="pres">
      <dgm:prSet presAssocID="{AAA4D3AF-B6AE-4C6E-896E-DF04B1EC3945}" presName="iconBgRect" presStyleLbl="bgShp" presStyleIdx="0" presStyleCnt="3"/>
      <dgm:spPr>
        <a:prstGeom prst="round2DiagRect">
          <a:avLst>
            <a:gd name="adj1" fmla="val 29727"/>
            <a:gd name="adj2" fmla="val 0"/>
          </a:avLst>
        </a:prstGeom>
      </dgm:spPr>
    </dgm:pt>
    <dgm:pt modelId="{95DB3045-5222-48CB-9705-0B57AD0479C6}" type="pres">
      <dgm:prSet presAssocID="{AAA4D3AF-B6AE-4C6E-896E-DF04B1EC39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BEF6ABA-8FCC-4558-AD91-26CDF0470550}" type="pres">
      <dgm:prSet presAssocID="{AAA4D3AF-B6AE-4C6E-896E-DF04B1EC3945}" presName="spaceRect" presStyleCnt="0"/>
      <dgm:spPr/>
    </dgm:pt>
    <dgm:pt modelId="{3F77C1CB-BF4E-4EAB-9442-2A3467767115}" type="pres">
      <dgm:prSet presAssocID="{AAA4D3AF-B6AE-4C6E-896E-DF04B1EC3945}" presName="textRect" presStyleLbl="revTx" presStyleIdx="0" presStyleCnt="3">
        <dgm:presLayoutVars>
          <dgm:chMax val="1"/>
          <dgm:chPref val="1"/>
        </dgm:presLayoutVars>
      </dgm:prSet>
      <dgm:spPr/>
    </dgm:pt>
    <dgm:pt modelId="{BB5A09A5-1004-4FF4-A4A2-DC8AED4ED344}" type="pres">
      <dgm:prSet presAssocID="{8DFD1652-33E2-402F-9D0B-93F932EB78C2}" presName="sibTrans" presStyleCnt="0"/>
      <dgm:spPr/>
    </dgm:pt>
    <dgm:pt modelId="{D996B9F6-7DED-4C1C-A1EE-9D1F17083EC6}" type="pres">
      <dgm:prSet presAssocID="{CFC4DB4C-A389-45BA-A010-935E52D53A51}" presName="compNode" presStyleCnt="0"/>
      <dgm:spPr/>
    </dgm:pt>
    <dgm:pt modelId="{0C6FC6AA-783D-4C37-9D85-EA14AB30EA4F}" type="pres">
      <dgm:prSet presAssocID="{CFC4DB4C-A389-45BA-A010-935E52D53A51}" presName="iconBgRect" presStyleLbl="bgShp" presStyleIdx="1" presStyleCnt="3"/>
      <dgm:spPr>
        <a:prstGeom prst="round2DiagRect">
          <a:avLst>
            <a:gd name="adj1" fmla="val 29727"/>
            <a:gd name="adj2" fmla="val 0"/>
          </a:avLst>
        </a:prstGeom>
      </dgm:spPr>
    </dgm:pt>
    <dgm:pt modelId="{13DC337C-D707-40BD-9252-0B66116898BA}" type="pres">
      <dgm:prSet presAssocID="{CFC4DB4C-A389-45BA-A010-935E52D53A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125D9B0-9B05-4B98-999D-C27D66531037}" type="pres">
      <dgm:prSet presAssocID="{CFC4DB4C-A389-45BA-A010-935E52D53A51}" presName="spaceRect" presStyleCnt="0"/>
      <dgm:spPr/>
    </dgm:pt>
    <dgm:pt modelId="{77FA88B2-BB9D-4F5F-A442-22C682A3534A}" type="pres">
      <dgm:prSet presAssocID="{CFC4DB4C-A389-45BA-A010-935E52D53A51}" presName="textRect" presStyleLbl="revTx" presStyleIdx="1" presStyleCnt="3">
        <dgm:presLayoutVars>
          <dgm:chMax val="1"/>
          <dgm:chPref val="1"/>
        </dgm:presLayoutVars>
      </dgm:prSet>
      <dgm:spPr/>
    </dgm:pt>
    <dgm:pt modelId="{7226DC6C-4F9A-4648-BE7A-34CA8BEEEC01}" type="pres">
      <dgm:prSet presAssocID="{091844E0-F369-4958-83A9-AA48283B4A9E}" presName="sibTrans" presStyleCnt="0"/>
      <dgm:spPr/>
    </dgm:pt>
    <dgm:pt modelId="{8A2CE209-3D6C-44F3-8A4E-828A8386FCD3}" type="pres">
      <dgm:prSet presAssocID="{9916B8C9-185D-40FC-895A-A1A85BEFC59F}" presName="compNode" presStyleCnt="0"/>
      <dgm:spPr/>
    </dgm:pt>
    <dgm:pt modelId="{E703AAA8-0918-4D35-ABEF-5692E074D8AE}" type="pres">
      <dgm:prSet presAssocID="{9916B8C9-185D-40FC-895A-A1A85BEFC59F}" presName="iconBgRect" presStyleLbl="bgShp" presStyleIdx="2" presStyleCnt="3"/>
      <dgm:spPr>
        <a:prstGeom prst="round2DiagRect">
          <a:avLst>
            <a:gd name="adj1" fmla="val 29727"/>
            <a:gd name="adj2" fmla="val 0"/>
          </a:avLst>
        </a:prstGeom>
      </dgm:spPr>
    </dgm:pt>
    <dgm:pt modelId="{76F6AAAA-0D1A-406B-9560-FCBCBAB4230F}" type="pres">
      <dgm:prSet presAssocID="{9916B8C9-185D-40FC-895A-A1A85BEFC5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6872C044-9E50-4596-931D-158E5C4CD612}" type="pres">
      <dgm:prSet presAssocID="{9916B8C9-185D-40FC-895A-A1A85BEFC59F}" presName="spaceRect" presStyleCnt="0"/>
      <dgm:spPr/>
    </dgm:pt>
    <dgm:pt modelId="{0F2E66BE-3B87-4796-BEFC-4D2B062A7BB8}" type="pres">
      <dgm:prSet presAssocID="{9916B8C9-185D-40FC-895A-A1A85BEFC59F}" presName="textRect" presStyleLbl="revTx" presStyleIdx="2" presStyleCnt="3">
        <dgm:presLayoutVars>
          <dgm:chMax val="1"/>
          <dgm:chPref val="1"/>
        </dgm:presLayoutVars>
      </dgm:prSet>
      <dgm:spPr/>
    </dgm:pt>
  </dgm:ptLst>
  <dgm:cxnLst>
    <dgm:cxn modelId="{17762212-9109-4F1A-BDD8-C725F464A7EE}" type="presOf" srcId="{AAA4D3AF-B6AE-4C6E-896E-DF04B1EC3945}" destId="{3F77C1CB-BF4E-4EAB-9442-2A3467767115}" srcOrd="0" destOrd="0" presId="urn:microsoft.com/office/officeart/2018/5/layout/IconLeafLabelList"/>
    <dgm:cxn modelId="{9EEFE64C-D96A-44E7-BEA8-BD4D13E85EAC}" type="presOf" srcId="{9916B8C9-185D-40FC-895A-A1A85BEFC59F}" destId="{0F2E66BE-3B87-4796-BEFC-4D2B062A7BB8}" srcOrd="0" destOrd="0" presId="urn:microsoft.com/office/officeart/2018/5/layout/IconLeafLabelList"/>
    <dgm:cxn modelId="{FD6F0381-1276-4C79-BF86-457ED4E0DE62}" srcId="{BC0D632A-64B8-4B02-9D9C-9BBC46211C79}" destId="{AAA4D3AF-B6AE-4C6E-896E-DF04B1EC3945}" srcOrd="0" destOrd="0" parTransId="{A8D9EEBA-33F6-47BA-8FF1-3D0DA25F999A}" sibTransId="{8DFD1652-33E2-402F-9D0B-93F932EB78C2}"/>
    <dgm:cxn modelId="{4EB8A5CE-F5BA-4E38-9A82-D7FB5F6F922C}" type="presOf" srcId="{BC0D632A-64B8-4B02-9D9C-9BBC46211C79}" destId="{AB68EF8B-6222-4483-B365-2D2F5F2359A8}" srcOrd="0" destOrd="0" presId="urn:microsoft.com/office/officeart/2018/5/layout/IconLeafLabelList"/>
    <dgm:cxn modelId="{51EC42E0-ABAC-42E9-A5C7-4DA60B2F72CF}" srcId="{BC0D632A-64B8-4B02-9D9C-9BBC46211C79}" destId="{9916B8C9-185D-40FC-895A-A1A85BEFC59F}" srcOrd="2" destOrd="0" parTransId="{29AE1B2B-8AF7-4C3A-BE5D-44552A17A04C}" sibTransId="{C5B4C3AE-BB6C-4912-BF27-78B89246BF5B}"/>
    <dgm:cxn modelId="{7E7D4CEA-9A1E-4A64-87B1-FAF549971337}" type="presOf" srcId="{CFC4DB4C-A389-45BA-A010-935E52D53A51}" destId="{77FA88B2-BB9D-4F5F-A442-22C682A3534A}" srcOrd="0" destOrd="0" presId="urn:microsoft.com/office/officeart/2018/5/layout/IconLeafLabelList"/>
    <dgm:cxn modelId="{5F00F0FE-9B07-4789-B693-FA9CF9BEB73F}" srcId="{BC0D632A-64B8-4B02-9D9C-9BBC46211C79}" destId="{CFC4DB4C-A389-45BA-A010-935E52D53A51}" srcOrd="1" destOrd="0" parTransId="{0BEDB774-AA11-44C1-987A-B6D33A8B5DF6}" sibTransId="{091844E0-F369-4958-83A9-AA48283B4A9E}"/>
    <dgm:cxn modelId="{E7707286-89D3-42FB-910E-37A92A9172C0}" type="presParOf" srcId="{AB68EF8B-6222-4483-B365-2D2F5F2359A8}" destId="{436F9A9D-3AA2-4237-B7DA-0B73FA9DE534}" srcOrd="0" destOrd="0" presId="urn:microsoft.com/office/officeart/2018/5/layout/IconLeafLabelList"/>
    <dgm:cxn modelId="{A359C23A-3238-4409-8A82-E956699F063B}" type="presParOf" srcId="{436F9A9D-3AA2-4237-B7DA-0B73FA9DE534}" destId="{F6487FA3-DF98-4594-9D72-C01572E2AA76}" srcOrd="0" destOrd="0" presId="urn:microsoft.com/office/officeart/2018/5/layout/IconLeafLabelList"/>
    <dgm:cxn modelId="{F2DA1C72-1304-4C42-BEA1-21E4FFD783A4}" type="presParOf" srcId="{436F9A9D-3AA2-4237-B7DA-0B73FA9DE534}" destId="{95DB3045-5222-48CB-9705-0B57AD0479C6}" srcOrd="1" destOrd="0" presId="urn:microsoft.com/office/officeart/2018/5/layout/IconLeafLabelList"/>
    <dgm:cxn modelId="{8BD6B7D8-5900-4102-A7BA-9EF5FE744B88}" type="presParOf" srcId="{436F9A9D-3AA2-4237-B7DA-0B73FA9DE534}" destId="{CBEF6ABA-8FCC-4558-AD91-26CDF0470550}" srcOrd="2" destOrd="0" presId="urn:microsoft.com/office/officeart/2018/5/layout/IconLeafLabelList"/>
    <dgm:cxn modelId="{87AE48D4-DB34-4298-92A0-510B9B66929D}" type="presParOf" srcId="{436F9A9D-3AA2-4237-B7DA-0B73FA9DE534}" destId="{3F77C1CB-BF4E-4EAB-9442-2A3467767115}" srcOrd="3" destOrd="0" presId="urn:microsoft.com/office/officeart/2018/5/layout/IconLeafLabelList"/>
    <dgm:cxn modelId="{2C52CA1C-1C92-4545-AE73-15A279026F82}" type="presParOf" srcId="{AB68EF8B-6222-4483-B365-2D2F5F2359A8}" destId="{BB5A09A5-1004-4FF4-A4A2-DC8AED4ED344}" srcOrd="1" destOrd="0" presId="urn:microsoft.com/office/officeart/2018/5/layout/IconLeafLabelList"/>
    <dgm:cxn modelId="{7F51DD81-66B4-4EBD-A9DD-839BEA579FB8}" type="presParOf" srcId="{AB68EF8B-6222-4483-B365-2D2F5F2359A8}" destId="{D996B9F6-7DED-4C1C-A1EE-9D1F17083EC6}" srcOrd="2" destOrd="0" presId="urn:microsoft.com/office/officeart/2018/5/layout/IconLeafLabelList"/>
    <dgm:cxn modelId="{BEB97B11-F642-48F5-A1F6-E310A8835B06}" type="presParOf" srcId="{D996B9F6-7DED-4C1C-A1EE-9D1F17083EC6}" destId="{0C6FC6AA-783D-4C37-9D85-EA14AB30EA4F}" srcOrd="0" destOrd="0" presId="urn:microsoft.com/office/officeart/2018/5/layout/IconLeafLabelList"/>
    <dgm:cxn modelId="{1F911FBC-D96C-43CD-B58F-E63B85460A1C}" type="presParOf" srcId="{D996B9F6-7DED-4C1C-A1EE-9D1F17083EC6}" destId="{13DC337C-D707-40BD-9252-0B66116898BA}" srcOrd="1" destOrd="0" presId="urn:microsoft.com/office/officeart/2018/5/layout/IconLeafLabelList"/>
    <dgm:cxn modelId="{35577FF6-3481-4727-8F86-EB43998593B8}" type="presParOf" srcId="{D996B9F6-7DED-4C1C-A1EE-9D1F17083EC6}" destId="{D125D9B0-9B05-4B98-999D-C27D66531037}" srcOrd="2" destOrd="0" presId="urn:microsoft.com/office/officeart/2018/5/layout/IconLeafLabelList"/>
    <dgm:cxn modelId="{3C969496-92A4-418C-B6C1-516C1DD59799}" type="presParOf" srcId="{D996B9F6-7DED-4C1C-A1EE-9D1F17083EC6}" destId="{77FA88B2-BB9D-4F5F-A442-22C682A3534A}" srcOrd="3" destOrd="0" presId="urn:microsoft.com/office/officeart/2018/5/layout/IconLeafLabelList"/>
    <dgm:cxn modelId="{AA15F9EB-4722-4B59-B200-B0500E82F490}" type="presParOf" srcId="{AB68EF8B-6222-4483-B365-2D2F5F2359A8}" destId="{7226DC6C-4F9A-4648-BE7A-34CA8BEEEC01}" srcOrd="3" destOrd="0" presId="urn:microsoft.com/office/officeart/2018/5/layout/IconLeafLabelList"/>
    <dgm:cxn modelId="{2D933489-EB8B-4CF5-A30C-38AED73C1A43}" type="presParOf" srcId="{AB68EF8B-6222-4483-B365-2D2F5F2359A8}" destId="{8A2CE209-3D6C-44F3-8A4E-828A8386FCD3}" srcOrd="4" destOrd="0" presId="urn:microsoft.com/office/officeart/2018/5/layout/IconLeafLabelList"/>
    <dgm:cxn modelId="{89370196-A6BD-4632-9F68-1606B04CC4E1}" type="presParOf" srcId="{8A2CE209-3D6C-44F3-8A4E-828A8386FCD3}" destId="{E703AAA8-0918-4D35-ABEF-5692E074D8AE}" srcOrd="0" destOrd="0" presId="urn:microsoft.com/office/officeart/2018/5/layout/IconLeafLabelList"/>
    <dgm:cxn modelId="{6C732126-9B16-417F-BEF1-16C2E8A8E8E2}" type="presParOf" srcId="{8A2CE209-3D6C-44F3-8A4E-828A8386FCD3}" destId="{76F6AAAA-0D1A-406B-9560-FCBCBAB4230F}" srcOrd="1" destOrd="0" presId="urn:microsoft.com/office/officeart/2018/5/layout/IconLeafLabelList"/>
    <dgm:cxn modelId="{1803BCD1-6D18-47E2-B1A6-97512BB883FC}" type="presParOf" srcId="{8A2CE209-3D6C-44F3-8A4E-828A8386FCD3}" destId="{6872C044-9E50-4596-931D-158E5C4CD612}" srcOrd="2" destOrd="0" presId="urn:microsoft.com/office/officeart/2018/5/layout/IconLeafLabelList"/>
    <dgm:cxn modelId="{3C9E37F6-067C-4483-950C-74EF2B7E1E52}" type="presParOf" srcId="{8A2CE209-3D6C-44F3-8A4E-828A8386FCD3}" destId="{0F2E66BE-3B87-4796-BEFC-4D2B062A7BB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ADD134-7A41-49CD-BDFF-06F2969002C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7A1CBA0-731D-4BF7-BB63-55468747BE61}">
      <dgm:prSet/>
      <dgm:spPr/>
      <dgm:t>
        <a:bodyPr/>
        <a:lstStyle/>
        <a:p>
          <a:r>
            <a:rPr lang="en-US"/>
            <a:t>Describe systems requests and the role of the systems review committee</a:t>
          </a:r>
        </a:p>
      </dgm:t>
    </dgm:pt>
    <dgm:pt modelId="{899B6563-1DE8-4A02-9D7A-690605960968}" type="parTrans" cxnId="{C08234DE-BD5A-4F6A-B655-CD72A1AB6AA0}">
      <dgm:prSet/>
      <dgm:spPr/>
      <dgm:t>
        <a:bodyPr/>
        <a:lstStyle/>
        <a:p>
          <a:endParaRPr lang="en-US"/>
        </a:p>
      </dgm:t>
    </dgm:pt>
    <dgm:pt modelId="{800A9C45-C2C5-4DC0-9FAF-054C7B7F95FF}" type="sibTrans" cxnId="{C08234DE-BD5A-4F6A-B655-CD72A1AB6AA0}">
      <dgm:prSet/>
      <dgm:spPr/>
      <dgm:t>
        <a:bodyPr/>
        <a:lstStyle/>
        <a:p>
          <a:endParaRPr lang="en-US"/>
        </a:p>
      </dgm:t>
    </dgm:pt>
    <dgm:pt modelId="{9A4D9028-B058-44E1-A780-72D9C9D5A4A8}">
      <dgm:prSet/>
      <dgm:spPr/>
      <dgm:t>
        <a:bodyPr/>
        <a:lstStyle/>
        <a:p>
          <a:r>
            <a:rPr lang="en-US" dirty="0"/>
            <a:t>Define operational, technical, economic, and schedule feasibility</a:t>
          </a:r>
        </a:p>
      </dgm:t>
    </dgm:pt>
    <dgm:pt modelId="{EC224273-5F7B-4F10-B1B4-CD9AF85033E8}" type="parTrans" cxnId="{E0E36789-FF3E-4F0D-9860-D4AE9391BADE}">
      <dgm:prSet/>
      <dgm:spPr/>
      <dgm:t>
        <a:bodyPr/>
        <a:lstStyle/>
        <a:p>
          <a:endParaRPr lang="en-US"/>
        </a:p>
      </dgm:t>
    </dgm:pt>
    <dgm:pt modelId="{BEDB73C5-B3FD-478E-BB34-214B8C00FAFC}" type="sibTrans" cxnId="{E0E36789-FF3E-4F0D-9860-D4AE9391BADE}">
      <dgm:prSet/>
      <dgm:spPr/>
      <dgm:t>
        <a:bodyPr/>
        <a:lstStyle/>
        <a:p>
          <a:endParaRPr lang="en-US"/>
        </a:p>
      </dgm:t>
    </dgm:pt>
    <dgm:pt modelId="{D22359EC-2034-4390-8CE0-A1E6B85C74AE}">
      <dgm:prSet/>
      <dgm:spPr/>
      <dgm:t>
        <a:bodyPr/>
        <a:lstStyle/>
        <a:p>
          <a:r>
            <a:rPr lang="en-US" dirty="0"/>
            <a:t>Describe the steps and the end product of a preliminary investigation</a:t>
          </a:r>
        </a:p>
      </dgm:t>
    </dgm:pt>
    <dgm:pt modelId="{692E6033-06E3-4AC8-BC85-7ACA17CEE11D}" type="parTrans" cxnId="{16F22D50-D3D1-4302-A0BA-953E4B3CA21C}">
      <dgm:prSet/>
      <dgm:spPr/>
      <dgm:t>
        <a:bodyPr/>
        <a:lstStyle/>
        <a:p>
          <a:endParaRPr lang="en-US"/>
        </a:p>
      </dgm:t>
    </dgm:pt>
    <dgm:pt modelId="{CA23ACC6-11CC-4608-A160-C63D0DA884F1}" type="sibTrans" cxnId="{16F22D50-D3D1-4302-A0BA-953E4B3CA21C}">
      <dgm:prSet/>
      <dgm:spPr/>
      <dgm:t>
        <a:bodyPr/>
        <a:lstStyle/>
        <a:p>
          <a:endParaRPr lang="en-US"/>
        </a:p>
      </dgm:t>
    </dgm:pt>
    <dgm:pt modelId="{DFE1C6E4-7897-4487-80AA-C0F8FDF4BC85}" type="pres">
      <dgm:prSet presAssocID="{ABADD134-7A41-49CD-BDFF-06F2969002CE}" presName="root" presStyleCnt="0">
        <dgm:presLayoutVars>
          <dgm:dir/>
          <dgm:resizeHandles val="exact"/>
        </dgm:presLayoutVars>
      </dgm:prSet>
      <dgm:spPr/>
    </dgm:pt>
    <dgm:pt modelId="{981DA8DC-E5D7-41A4-AE6A-F285BF73008F}" type="pres">
      <dgm:prSet presAssocID="{67A1CBA0-731D-4BF7-BB63-55468747BE61}" presName="compNode" presStyleCnt="0"/>
      <dgm:spPr/>
    </dgm:pt>
    <dgm:pt modelId="{AA35DAC3-D267-4AFE-B5DC-8DDC7CF145BE}" type="pres">
      <dgm:prSet presAssocID="{67A1CBA0-731D-4BF7-BB63-55468747BE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D25D3A72-D52F-4881-83D1-5FF47D6E218B}" type="pres">
      <dgm:prSet presAssocID="{67A1CBA0-731D-4BF7-BB63-55468747BE61}" presName="spaceRect" presStyleCnt="0"/>
      <dgm:spPr/>
    </dgm:pt>
    <dgm:pt modelId="{C49497F0-9CF0-4B8B-A4EB-E37FE1ADDCF2}" type="pres">
      <dgm:prSet presAssocID="{67A1CBA0-731D-4BF7-BB63-55468747BE61}" presName="textRect" presStyleLbl="revTx" presStyleIdx="0" presStyleCnt="3">
        <dgm:presLayoutVars>
          <dgm:chMax val="1"/>
          <dgm:chPref val="1"/>
        </dgm:presLayoutVars>
      </dgm:prSet>
      <dgm:spPr/>
    </dgm:pt>
    <dgm:pt modelId="{A333FD72-1351-4B3D-AC5D-72CE0833B036}" type="pres">
      <dgm:prSet presAssocID="{800A9C45-C2C5-4DC0-9FAF-054C7B7F95FF}" presName="sibTrans" presStyleCnt="0"/>
      <dgm:spPr/>
    </dgm:pt>
    <dgm:pt modelId="{F7A24B53-4D6E-42F5-825A-FF455AD5BC68}" type="pres">
      <dgm:prSet presAssocID="{9A4D9028-B058-44E1-A780-72D9C9D5A4A8}" presName="compNode" presStyleCnt="0"/>
      <dgm:spPr/>
    </dgm:pt>
    <dgm:pt modelId="{A5F6C0BD-01E5-49A3-8E6C-FB9821FA8174}" type="pres">
      <dgm:prSet presAssocID="{9A4D9028-B058-44E1-A780-72D9C9D5A4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2FE2A197-0675-4947-9756-9CB406D194DC}" type="pres">
      <dgm:prSet presAssocID="{9A4D9028-B058-44E1-A780-72D9C9D5A4A8}" presName="spaceRect" presStyleCnt="0"/>
      <dgm:spPr/>
    </dgm:pt>
    <dgm:pt modelId="{6C13ECBD-D2A2-4E8B-9A3D-6EE47675BA7B}" type="pres">
      <dgm:prSet presAssocID="{9A4D9028-B058-44E1-A780-72D9C9D5A4A8}" presName="textRect" presStyleLbl="revTx" presStyleIdx="1" presStyleCnt="3">
        <dgm:presLayoutVars>
          <dgm:chMax val="1"/>
          <dgm:chPref val="1"/>
        </dgm:presLayoutVars>
      </dgm:prSet>
      <dgm:spPr/>
    </dgm:pt>
    <dgm:pt modelId="{0C469834-A8E0-448B-A65A-B018BFD07DFB}" type="pres">
      <dgm:prSet presAssocID="{BEDB73C5-B3FD-478E-BB34-214B8C00FAFC}" presName="sibTrans" presStyleCnt="0"/>
      <dgm:spPr/>
    </dgm:pt>
    <dgm:pt modelId="{037CD0F3-1301-400A-85F9-C0C500ABFF55}" type="pres">
      <dgm:prSet presAssocID="{D22359EC-2034-4390-8CE0-A1E6B85C74AE}" presName="compNode" presStyleCnt="0"/>
      <dgm:spPr/>
    </dgm:pt>
    <dgm:pt modelId="{F3C9D612-989B-4D96-8921-A3591C1CACB7}" type="pres">
      <dgm:prSet presAssocID="{D22359EC-2034-4390-8CE0-A1E6B85C74AE}" presName="iconRect" presStyleLbl="node1" presStyleIdx="2" presStyleCnt="3" custLinFactNeighborX="26" custLinFactNeighborY="-353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CC25A62B-C83E-4683-8436-352D45F0214A}" type="pres">
      <dgm:prSet presAssocID="{D22359EC-2034-4390-8CE0-A1E6B85C74AE}" presName="spaceRect" presStyleCnt="0"/>
      <dgm:spPr/>
    </dgm:pt>
    <dgm:pt modelId="{EAEE6458-C8FE-4F96-AADB-6D5CD4929952}" type="pres">
      <dgm:prSet presAssocID="{D22359EC-2034-4390-8CE0-A1E6B85C74AE}" presName="textRect" presStyleLbl="revTx" presStyleIdx="2" presStyleCnt="3" custLinFactNeighborX="6751" custLinFactNeighborY="-6077">
        <dgm:presLayoutVars>
          <dgm:chMax val="1"/>
          <dgm:chPref val="1"/>
        </dgm:presLayoutVars>
      </dgm:prSet>
      <dgm:spPr/>
    </dgm:pt>
  </dgm:ptLst>
  <dgm:cxnLst>
    <dgm:cxn modelId="{35ED761E-CACE-48A5-97A5-35DD29AE6A02}" type="presOf" srcId="{9A4D9028-B058-44E1-A780-72D9C9D5A4A8}" destId="{6C13ECBD-D2A2-4E8B-9A3D-6EE47675BA7B}" srcOrd="0" destOrd="0" presId="urn:microsoft.com/office/officeart/2018/2/layout/IconLabelList"/>
    <dgm:cxn modelId="{16F22D50-D3D1-4302-A0BA-953E4B3CA21C}" srcId="{ABADD134-7A41-49CD-BDFF-06F2969002CE}" destId="{D22359EC-2034-4390-8CE0-A1E6B85C74AE}" srcOrd="2" destOrd="0" parTransId="{692E6033-06E3-4AC8-BC85-7ACA17CEE11D}" sibTransId="{CA23ACC6-11CC-4608-A160-C63D0DA884F1}"/>
    <dgm:cxn modelId="{7D370C52-991A-477C-BFDC-66DCC8C127C5}" type="presOf" srcId="{67A1CBA0-731D-4BF7-BB63-55468747BE61}" destId="{C49497F0-9CF0-4B8B-A4EB-E37FE1ADDCF2}" srcOrd="0" destOrd="0" presId="urn:microsoft.com/office/officeart/2018/2/layout/IconLabelList"/>
    <dgm:cxn modelId="{E0E36789-FF3E-4F0D-9860-D4AE9391BADE}" srcId="{ABADD134-7A41-49CD-BDFF-06F2969002CE}" destId="{9A4D9028-B058-44E1-A780-72D9C9D5A4A8}" srcOrd="1" destOrd="0" parTransId="{EC224273-5F7B-4F10-B1B4-CD9AF85033E8}" sibTransId="{BEDB73C5-B3FD-478E-BB34-214B8C00FAFC}"/>
    <dgm:cxn modelId="{8A7779D6-610E-493B-9408-82E55680D508}" type="presOf" srcId="{D22359EC-2034-4390-8CE0-A1E6B85C74AE}" destId="{EAEE6458-C8FE-4F96-AADB-6D5CD4929952}" srcOrd="0" destOrd="0" presId="urn:microsoft.com/office/officeart/2018/2/layout/IconLabelList"/>
    <dgm:cxn modelId="{C08234DE-BD5A-4F6A-B655-CD72A1AB6AA0}" srcId="{ABADD134-7A41-49CD-BDFF-06F2969002CE}" destId="{67A1CBA0-731D-4BF7-BB63-55468747BE61}" srcOrd="0" destOrd="0" parTransId="{899B6563-1DE8-4A02-9D7A-690605960968}" sibTransId="{800A9C45-C2C5-4DC0-9FAF-054C7B7F95FF}"/>
    <dgm:cxn modelId="{295C73ED-97C8-413F-92CF-B52D8F7D0511}" type="presOf" srcId="{ABADD134-7A41-49CD-BDFF-06F2969002CE}" destId="{DFE1C6E4-7897-4487-80AA-C0F8FDF4BC85}" srcOrd="0" destOrd="0" presId="urn:microsoft.com/office/officeart/2018/2/layout/IconLabelList"/>
    <dgm:cxn modelId="{0D2C14EF-DCD4-4EC9-B44B-ACD310853BAA}" type="presParOf" srcId="{DFE1C6E4-7897-4487-80AA-C0F8FDF4BC85}" destId="{981DA8DC-E5D7-41A4-AE6A-F285BF73008F}" srcOrd="0" destOrd="0" presId="urn:microsoft.com/office/officeart/2018/2/layout/IconLabelList"/>
    <dgm:cxn modelId="{0D8DFF91-6187-4023-81F0-219BCC213EB5}" type="presParOf" srcId="{981DA8DC-E5D7-41A4-AE6A-F285BF73008F}" destId="{AA35DAC3-D267-4AFE-B5DC-8DDC7CF145BE}" srcOrd="0" destOrd="0" presId="urn:microsoft.com/office/officeart/2018/2/layout/IconLabelList"/>
    <dgm:cxn modelId="{F516531B-6414-4A0C-8E8F-4537E4E5751C}" type="presParOf" srcId="{981DA8DC-E5D7-41A4-AE6A-F285BF73008F}" destId="{D25D3A72-D52F-4881-83D1-5FF47D6E218B}" srcOrd="1" destOrd="0" presId="urn:microsoft.com/office/officeart/2018/2/layout/IconLabelList"/>
    <dgm:cxn modelId="{E387C3CD-EB2A-4BC4-AFAF-F05A772C7621}" type="presParOf" srcId="{981DA8DC-E5D7-41A4-AE6A-F285BF73008F}" destId="{C49497F0-9CF0-4B8B-A4EB-E37FE1ADDCF2}" srcOrd="2" destOrd="0" presId="urn:microsoft.com/office/officeart/2018/2/layout/IconLabelList"/>
    <dgm:cxn modelId="{1B3344A3-2BA7-4749-9C9D-E7116D44F636}" type="presParOf" srcId="{DFE1C6E4-7897-4487-80AA-C0F8FDF4BC85}" destId="{A333FD72-1351-4B3D-AC5D-72CE0833B036}" srcOrd="1" destOrd="0" presId="urn:microsoft.com/office/officeart/2018/2/layout/IconLabelList"/>
    <dgm:cxn modelId="{C9B18CE5-1164-4659-A13C-70249F3E799B}" type="presParOf" srcId="{DFE1C6E4-7897-4487-80AA-C0F8FDF4BC85}" destId="{F7A24B53-4D6E-42F5-825A-FF455AD5BC68}" srcOrd="2" destOrd="0" presId="urn:microsoft.com/office/officeart/2018/2/layout/IconLabelList"/>
    <dgm:cxn modelId="{9ADB9956-528E-4752-BBEB-F393D4A104ED}" type="presParOf" srcId="{F7A24B53-4D6E-42F5-825A-FF455AD5BC68}" destId="{A5F6C0BD-01E5-49A3-8E6C-FB9821FA8174}" srcOrd="0" destOrd="0" presId="urn:microsoft.com/office/officeart/2018/2/layout/IconLabelList"/>
    <dgm:cxn modelId="{C282DBD3-4E93-4D0D-83F2-1CF3C11631C3}" type="presParOf" srcId="{F7A24B53-4D6E-42F5-825A-FF455AD5BC68}" destId="{2FE2A197-0675-4947-9756-9CB406D194DC}" srcOrd="1" destOrd="0" presId="urn:microsoft.com/office/officeart/2018/2/layout/IconLabelList"/>
    <dgm:cxn modelId="{CAD66FDC-16CE-40FE-8B81-BAB909E953BA}" type="presParOf" srcId="{F7A24B53-4D6E-42F5-825A-FF455AD5BC68}" destId="{6C13ECBD-D2A2-4E8B-9A3D-6EE47675BA7B}" srcOrd="2" destOrd="0" presId="urn:microsoft.com/office/officeart/2018/2/layout/IconLabelList"/>
    <dgm:cxn modelId="{DD11CD28-7AE4-4E4E-AE41-8B45DB79F291}" type="presParOf" srcId="{DFE1C6E4-7897-4487-80AA-C0F8FDF4BC85}" destId="{0C469834-A8E0-448B-A65A-B018BFD07DFB}" srcOrd="3" destOrd="0" presId="urn:microsoft.com/office/officeart/2018/2/layout/IconLabelList"/>
    <dgm:cxn modelId="{E76EC17A-A944-46E2-AF4F-0E4013C35904}" type="presParOf" srcId="{DFE1C6E4-7897-4487-80AA-C0F8FDF4BC85}" destId="{037CD0F3-1301-400A-85F9-C0C500ABFF55}" srcOrd="4" destOrd="0" presId="urn:microsoft.com/office/officeart/2018/2/layout/IconLabelList"/>
    <dgm:cxn modelId="{BC3B3DDB-7079-4C0D-B1F9-83DBA12DB440}" type="presParOf" srcId="{037CD0F3-1301-400A-85F9-C0C500ABFF55}" destId="{F3C9D612-989B-4D96-8921-A3591C1CACB7}" srcOrd="0" destOrd="0" presId="urn:microsoft.com/office/officeart/2018/2/layout/IconLabelList"/>
    <dgm:cxn modelId="{A9332DA1-491A-4123-81DE-1B463BD0445A}" type="presParOf" srcId="{037CD0F3-1301-400A-85F9-C0C500ABFF55}" destId="{CC25A62B-C83E-4683-8436-352D45F0214A}" srcOrd="1" destOrd="0" presId="urn:microsoft.com/office/officeart/2018/2/layout/IconLabelList"/>
    <dgm:cxn modelId="{FAF03E49-9A40-4CC3-BA3F-FD959EA6CC3B}" type="presParOf" srcId="{037CD0F3-1301-400A-85F9-C0C500ABFF55}" destId="{EAEE6458-C8FE-4F96-AADB-6D5CD492995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02A655-0165-495F-8247-9D7F12ABA26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022654E-E3E1-4191-80C5-694436234629}">
      <dgm:prSet/>
      <dgm:spPr/>
      <dgm:t>
        <a:bodyPr/>
        <a:lstStyle/>
        <a:p>
          <a:r>
            <a:rPr lang="en-US"/>
            <a:t>The term business case refers to the reasons, or justification, for a proposal</a:t>
          </a:r>
        </a:p>
      </dgm:t>
    </dgm:pt>
    <dgm:pt modelId="{C974927C-CA61-41C9-8225-0D1F0A9E722F}" type="parTrans" cxnId="{A6FFFCD3-8B3B-4EE8-89E2-9037CCBB0157}">
      <dgm:prSet/>
      <dgm:spPr/>
      <dgm:t>
        <a:bodyPr/>
        <a:lstStyle/>
        <a:p>
          <a:endParaRPr lang="en-US"/>
        </a:p>
      </dgm:t>
    </dgm:pt>
    <dgm:pt modelId="{D6B6F782-71DB-43F8-84C2-CBF057273629}" type="sibTrans" cxnId="{A6FFFCD3-8B3B-4EE8-89E2-9037CCBB0157}">
      <dgm:prSet/>
      <dgm:spPr/>
      <dgm:t>
        <a:bodyPr/>
        <a:lstStyle/>
        <a:p>
          <a:endParaRPr lang="en-US"/>
        </a:p>
      </dgm:t>
    </dgm:pt>
    <dgm:pt modelId="{99BE5503-D8A6-4893-A377-33F899E984A1}">
      <dgm:prSet/>
      <dgm:spPr/>
      <dgm:t>
        <a:bodyPr/>
        <a:lstStyle/>
        <a:p>
          <a:r>
            <a:rPr lang="en-US"/>
            <a:t>A strong business case suggests that the company should pursue the alternative, above other options, because it would be in the firm’s best interest to do so</a:t>
          </a:r>
        </a:p>
      </dgm:t>
    </dgm:pt>
    <dgm:pt modelId="{8D41C84E-C3E0-467F-98C9-ACB5D7E34E99}" type="parTrans" cxnId="{EA6E6C9C-6D61-42A5-8195-089CEAD5FE89}">
      <dgm:prSet/>
      <dgm:spPr/>
      <dgm:t>
        <a:bodyPr/>
        <a:lstStyle/>
        <a:p>
          <a:endParaRPr lang="en-US"/>
        </a:p>
      </dgm:t>
    </dgm:pt>
    <dgm:pt modelId="{800E9C39-172C-423C-8D63-FF49D4429277}" type="sibTrans" cxnId="{EA6E6C9C-6D61-42A5-8195-089CEAD5FE89}">
      <dgm:prSet/>
      <dgm:spPr/>
      <dgm:t>
        <a:bodyPr/>
        <a:lstStyle/>
        <a:p>
          <a:endParaRPr lang="en-US"/>
        </a:p>
      </dgm:t>
    </dgm:pt>
    <dgm:pt modelId="{C711CBA7-1D7E-4992-B663-055A593601BF}">
      <dgm:prSet/>
      <dgm:spPr/>
      <dgm:t>
        <a:bodyPr/>
        <a:lstStyle/>
        <a:p>
          <a:r>
            <a:rPr lang="en-US"/>
            <a:t>Systems development typically starts with a systems request, followed by a preliminary investigation, which includes a feasibility study</a:t>
          </a:r>
        </a:p>
      </dgm:t>
    </dgm:pt>
    <dgm:pt modelId="{7A89FD6F-99A2-412B-B945-67E1900EFFD2}" type="parTrans" cxnId="{37D7E7F1-C379-4E96-8F21-5A3096267706}">
      <dgm:prSet/>
      <dgm:spPr/>
      <dgm:t>
        <a:bodyPr/>
        <a:lstStyle/>
        <a:p>
          <a:endParaRPr lang="en-US"/>
        </a:p>
      </dgm:t>
    </dgm:pt>
    <dgm:pt modelId="{6326DABC-D3BE-4E12-9474-4AF3002E3C86}" type="sibTrans" cxnId="{37D7E7F1-C379-4E96-8F21-5A3096267706}">
      <dgm:prSet/>
      <dgm:spPr/>
      <dgm:t>
        <a:bodyPr/>
        <a:lstStyle/>
        <a:p>
          <a:endParaRPr lang="en-US"/>
        </a:p>
      </dgm:t>
    </dgm:pt>
    <dgm:pt modelId="{85CCABB9-2548-42FB-81B8-E6C81A77F873}" type="pres">
      <dgm:prSet presAssocID="{5802A655-0165-495F-8247-9D7F12ABA266}" presName="root" presStyleCnt="0">
        <dgm:presLayoutVars>
          <dgm:dir/>
          <dgm:resizeHandles val="exact"/>
        </dgm:presLayoutVars>
      </dgm:prSet>
      <dgm:spPr/>
    </dgm:pt>
    <dgm:pt modelId="{219EFF4E-A7D3-422F-AE60-48B4BB5BCD9D}" type="pres">
      <dgm:prSet presAssocID="{C022654E-E3E1-4191-80C5-694436234629}" presName="compNode" presStyleCnt="0"/>
      <dgm:spPr/>
    </dgm:pt>
    <dgm:pt modelId="{1CDE29F5-0BF1-49F6-B695-60E576B0D948}" type="pres">
      <dgm:prSet presAssocID="{C022654E-E3E1-4191-80C5-6944362346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A1FC345E-9AA4-460E-BEDE-5640DA6CF4C2}" type="pres">
      <dgm:prSet presAssocID="{C022654E-E3E1-4191-80C5-694436234629}" presName="spaceRect" presStyleCnt="0"/>
      <dgm:spPr/>
    </dgm:pt>
    <dgm:pt modelId="{B0D85B2F-882D-4DE3-B563-4ACFE4308395}" type="pres">
      <dgm:prSet presAssocID="{C022654E-E3E1-4191-80C5-694436234629}" presName="textRect" presStyleLbl="revTx" presStyleIdx="0" presStyleCnt="3">
        <dgm:presLayoutVars>
          <dgm:chMax val="1"/>
          <dgm:chPref val="1"/>
        </dgm:presLayoutVars>
      </dgm:prSet>
      <dgm:spPr/>
    </dgm:pt>
    <dgm:pt modelId="{9C109F54-8298-4665-8C8F-B613630D929D}" type="pres">
      <dgm:prSet presAssocID="{D6B6F782-71DB-43F8-84C2-CBF057273629}" presName="sibTrans" presStyleCnt="0"/>
      <dgm:spPr/>
    </dgm:pt>
    <dgm:pt modelId="{8525F5D8-285E-4E26-A6C4-FBF3BE6472DD}" type="pres">
      <dgm:prSet presAssocID="{99BE5503-D8A6-4893-A377-33F899E984A1}" presName="compNode" presStyleCnt="0"/>
      <dgm:spPr/>
    </dgm:pt>
    <dgm:pt modelId="{66FF025D-18BF-469A-AC41-F48A497AF164}" type="pres">
      <dgm:prSet presAssocID="{99BE5503-D8A6-4893-A377-33F899E984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ABC02A2A-3678-408B-8309-72618802AA77}" type="pres">
      <dgm:prSet presAssocID="{99BE5503-D8A6-4893-A377-33F899E984A1}" presName="spaceRect" presStyleCnt="0"/>
      <dgm:spPr/>
    </dgm:pt>
    <dgm:pt modelId="{5A19A768-0788-45BA-8698-F1DBFAD74FAF}" type="pres">
      <dgm:prSet presAssocID="{99BE5503-D8A6-4893-A377-33F899E984A1}" presName="textRect" presStyleLbl="revTx" presStyleIdx="1" presStyleCnt="3">
        <dgm:presLayoutVars>
          <dgm:chMax val="1"/>
          <dgm:chPref val="1"/>
        </dgm:presLayoutVars>
      </dgm:prSet>
      <dgm:spPr/>
    </dgm:pt>
    <dgm:pt modelId="{61708676-5EC0-4BAA-8311-8F6162652D52}" type="pres">
      <dgm:prSet presAssocID="{800E9C39-172C-423C-8D63-FF49D4429277}" presName="sibTrans" presStyleCnt="0"/>
      <dgm:spPr/>
    </dgm:pt>
    <dgm:pt modelId="{3F715D8F-A0D0-4A2E-83E8-34FDB5ECE266}" type="pres">
      <dgm:prSet presAssocID="{C711CBA7-1D7E-4992-B663-055A593601BF}" presName="compNode" presStyleCnt="0"/>
      <dgm:spPr/>
    </dgm:pt>
    <dgm:pt modelId="{9D40A31E-FD06-42BA-9DEF-B7EC6F6FE6BE}" type="pres">
      <dgm:prSet presAssocID="{C711CBA7-1D7E-4992-B663-055A593601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5C441D50-8910-4653-B305-6F6FDC198D27}" type="pres">
      <dgm:prSet presAssocID="{C711CBA7-1D7E-4992-B663-055A593601BF}" presName="spaceRect" presStyleCnt="0"/>
      <dgm:spPr/>
    </dgm:pt>
    <dgm:pt modelId="{7E51C39B-77BF-4DF3-90D9-1144D53EA675}" type="pres">
      <dgm:prSet presAssocID="{C711CBA7-1D7E-4992-B663-055A593601BF}" presName="textRect" presStyleLbl="revTx" presStyleIdx="2" presStyleCnt="3">
        <dgm:presLayoutVars>
          <dgm:chMax val="1"/>
          <dgm:chPref val="1"/>
        </dgm:presLayoutVars>
      </dgm:prSet>
      <dgm:spPr/>
    </dgm:pt>
  </dgm:ptLst>
  <dgm:cxnLst>
    <dgm:cxn modelId="{065C3E79-51E2-40CC-8F6A-6AA4771ABD3F}" type="presOf" srcId="{5802A655-0165-495F-8247-9D7F12ABA266}" destId="{85CCABB9-2548-42FB-81B8-E6C81A77F873}" srcOrd="0" destOrd="0" presId="urn:microsoft.com/office/officeart/2018/2/layout/IconLabelList"/>
    <dgm:cxn modelId="{EA6E6C9C-6D61-42A5-8195-089CEAD5FE89}" srcId="{5802A655-0165-495F-8247-9D7F12ABA266}" destId="{99BE5503-D8A6-4893-A377-33F899E984A1}" srcOrd="1" destOrd="0" parTransId="{8D41C84E-C3E0-467F-98C9-ACB5D7E34E99}" sibTransId="{800E9C39-172C-423C-8D63-FF49D4429277}"/>
    <dgm:cxn modelId="{B9C10AC9-05B9-47E7-ACD0-613C7939F97E}" type="presOf" srcId="{C022654E-E3E1-4191-80C5-694436234629}" destId="{B0D85B2F-882D-4DE3-B563-4ACFE4308395}" srcOrd="0" destOrd="0" presId="urn:microsoft.com/office/officeart/2018/2/layout/IconLabelList"/>
    <dgm:cxn modelId="{A6FFFCD3-8B3B-4EE8-89E2-9037CCBB0157}" srcId="{5802A655-0165-495F-8247-9D7F12ABA266}" destId="{C022654E-E3E1-4191-80C5-694436234629}" srcOrd="0" destOrd="0" parTransId="{C974927C-CA61-41C9-8225-0D1F0A9E722F}" sibTransId="{D6B6F782-71DB-43F8-84C2-CBF057273629}"/>
    <dgm:cxn modelId="{8316E0DD-F1AB-41F3-9DE2-93010F23E994}" type="presOf" srcId="{99BE5503-D8A6-4893-A377-33F899E984A1}" destId="{5A19A768-0788-45BA-8698-F1DBFAD74FAF}" srcOrd="0" destOrd="0" presId="urn:microsoft.com/office/officeart/2018/2/layout/IconLabelList"/>
    <dgm:cxn modelId="{B07C84EC-5671-4AA5-92F1-6E12FBE91289}" type="presOf" srcId="{C711CBA7-1D7E-4992-B663-055A593601BF}" destId="{7E51C39B-77BF-4DF3-90D9-1144D53EA675}" srcOrd="0" destOrd="0" presId="urn:microsoft.com/office/officeart/2018/2/layout/IconLabelList"/>
    <dgm:cxn modelId="{37D7E7F1-C379-4E96-8F21-5A3096267706}" srcId="{5802A655-0165-495F-8247-9D7F12ABA266}" destId="{C711CBA7-1D7E-4992-B663-055A593601BF}" srcOrd="2" destOrd="0" parTransId="{7A89FD6F-99A2-412B-B945-67E1900EFFD2}" sibTransId="{6326DABC-D3BE-4E12-9474-4AF3002E3C86}"/>
    <dgm:cxn modelId="{415BE401-580B-4784-897C-2D28F3E3150E}" type="presParOf" srcId="{85CCABB9-2548-42FB-81B8-E6C81A77F873}" destId="{219EFF4E-A7D3-422F-AE60-48B4BB5BCD9D}" srcOrd="0" destOrd="0" presId="urn:microsoft.com/office/officeart/2018/2/layout/IconLabelList"/>
    <dgm:cxn modelId="{3B7655DE-4862-4BA4-8568-34AB2A9E8926}" type="presParOf" srcId="{219EFF4E-A7D3-422F-AE60-48B4BB5BCD9D}" destId="{1CDE29F5-0BF1-49F6-B695-60E576B0D948}" srcOrd="0" destOrd="0" presId="urn:microsoft.com/office/officeart/2018/2/layout/IconLabelList"/>
    <dgm:cxn modelId="{B9B229E9-16D9-4347-8EAC-39A04FABF341}" type="presParOf" srcId="{219EFF4E-A7D3-422F-AE60-48B4BB5BCD9D}" destId="{A1FC345E-9AA4-460E-BEDE-5640DA6CF4C2}" srcOrd="1" destOrd="0" presId="urn:microsoft.com/office/officeart/2018/2/layout/IconLabelList"/>
    <dgm:cxn modelId="{63B1FB54-3DC0-4B5D-9BC9-F5E5A8C1BD3E}" type="presParOf" srcId="{219EFF4E-A7D3-422F-AE60-48B4BB5BCD9D}" destId="{B0D85B2F-882D-4DE3-B563-4ACFE4308395}" srcOrd="2" destOrd="0" presId="urn:microsoft.com/office/officeart/2018/2/layout/IconLabelList"/>
    <dgm:cxn modelId="{E21EB985-EE0E-4631-B593-03235E33D22F}" type="presParOf" srcId="{85CCABB9-2548-42FB-81B8-E6C81A77F873}" destId="{9C109F54-8298-4665-8C8F-B613630D929D}" srcOrd="1" destOrd="0" presId="urn:microsoft.com/office/officeart/2018/2/layout/IconLabelList"/>
    <dgm:cxn modelId="{E20B064E-1E19-409B-BAD0-67D3824FB871}" type="presParOf" srcId="{85CCABB9-2548-42FB-81B8-E6C81A77F873}" destId="{8525F5D8-285E-4E26-A6C4-FBF3BE6472DD}" srcOrd="2" destOrd="0" presId="urn:microsoft.com/office/officeart/2018/2/layout/IconLabelList"/>
    <dgm:cxn modelId="{65A7F25E-E2A8-49D4-887C-04C0DEFB121F}" type="presParOf" srcId="{8525F5D8-285E-4E26-A6C4-FBF3BE6472DD}" destId="{66FF025D-18BF-469A-AC41-F48A497AF164}" srcOrd="0" destOrd="0" presId="urn:microsoft.com/office/officeart/2018/2/layout/IconLabelList"/>
    <dgm:cxn modelId="{614D1372-54FD-4A50-A151-6C1A94DFF4AA}" type="presParOf" srcId="{8525F5D8-285E-4E26-A6C4-FBF3BE6472DD}" destId="{ABC02A2A-3678-408B-8309-72618802AA77}" srcOrd="1" destOrd="0" presId="urn:microsoft.com/office/officeart/2018/2/layout/IconLabelList"/>
    <dgm:cxn modelId="{CF30E084-F122-486C-A0B7-5DF3C3FA7C33}" type="presParOf" srcId="{8525F5D8-285E-4E26-A6C4-FBF3BE6472DD}" destId="{5A19A768-0788-45BA-8698-F1DBFAD74FAF}" srcOrd="2" destOrd="0" presId="urn:microsoft.com/office/officeart/2018/2/layout/IconLabelList"/>
    <dgm:cxn modelId="{4B5A89B5-EE17-4851-A033-E1A623B0D9D7}" type="presParOf" srcId="{85CCABB9-2548-42FB-81B8-E6C81A77F873}" destId="{61708676-5EC0-4BAA-8311-8F6162652D52}" srcOrd="3" destOrd="0" presId="urn:microsoft.com/office/officeart/2018/2/layout/IconLabelList"/>
    <dgm:cxn modelId="{6C21CDB9-CB52-4D86-B1F0-66B2F385AB31}" type="presParOf" srcId="{85CCABB9-2548-42FB-81B8-E6C81A77F873}" destId="{3F715D8F-A0D0-4A2E-83E8-34FDB5ECE266}" srcOrd="4" destOrd="0" presId="urn:microsoft.com/office/officeart/2018/2/layout/IconLabelList"/>
    <dgm:cxn modelId="{9BCBA31A-D00B-4C67-9E82-5D99D21E4DC5}" type="presParOf" srcId="{3F715D8F-A0D0-4A2E-83E8-34FDB5ECE266}" destId="{9D40A31E-FD06-42BA-9DEF-B7EC6F6FE6BE}" srcOrd="0" destOrd="0" presId="urn:microsoft.com/office/officeart/2018/2/layout/IconLabelList"/>
    <dgm:cxn modelId="{E2DE97EE-ED43-4910-BA64-933418F79AC4}" type="presParOf" srcId="{3F715D8F-A0D0-4A2E-83E8-34FDB5ECE266}" destId="{5C441D50-8910-4653-B305-6F6FDC198D27}" srcOrd="1" destOrd="0" presId="urn:microsoft.com/office/officeart/2018/2/layout/IconLabelList"/>
    <dgm:cxn modelId="{4C05369B-5A2F-4455-903D-FA7C03E2FD4E}" type="presParOf" srcId="{3F715D8F-A0D0-4A2E-83E8-34FDB5ECE266}" destId="{7E51C39B-77BF-4DF3-90D9-1144D53EA6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11F11-323E-BF45-A7CB-ECF3174DEDE0}">
      <dsp:nvSpPr>
        <dsp:cNvPr id="0" name=""/>
        <dsp:cNvSpPr/>
      </dsp:nvSpPr>
      <dsp:spPr>
        <a:xfrm>
          <a:off x="5363" y="757083"/>
          <a:ext cx="1571117" cy="47133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4153" tIns="124153" rIns="124153" bIns="124153" numCol="1" spcCol="1270" anchor="ctr" anchorCtr="0">
          <a:noAutofit/>
        </a:bodyPr>
        <a:lstStyle/>
        <a:p>
          <a:pPr marL="0" lvl="0" indent="0" algn="ctr" defTabSz="666750">
            <a:lnSpc>
              <a:spcPct val="90000"/>
            </a:lnSpc>
            <a:spcBef>
              <a:spcPct val="0"/>
            </a:spcBef>
            <a:spcAft>
              <a:spcPct val="35000"/>
            </a:spcAft>
            <a:buNone/>
          </a:pPr>
          <a:r>
            <a:rPr lang="en-US" sz="1500" kern="1200"/>
            <a:t>Explain</a:t>
          </a:r>
        </a:p>
      </dsp:txBody>
      <dsp:txXfrm>
        <a:off x="5363" y="757083"/>
        <a:ext cx="1571117" cy="471335"/>
      </dsp:txXfrm>
    </dsp:sp>
    <dsp:sp modelId="{CB09602A-DE3C-1746-8140-2E5E21586758}">
      <dsp:nvSpPr>
        <dsp:cNvPr id="0" name=""/>
        <dsp:cNvSpPr/>
      </dsp:nvSpPr>
      <dsp:spPr>
        <a:xfrm>
          <a:off x="5363" y="1228418"/>
          <a:ext cx="1571117" cy="179991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191" tIns="155191" rIns="155191" bIns="155191" numCol="1" spcCol="1270" anchor="t" anchorCtr="0">
          <a:noAutofit/>
        </a:bodyPr>
        <a:lstStyle/>
        <a:p>
          <a:pPr marL="0" lvl="0" indent="0" algn="l" defTabSz="488950">
            <a:lnSpc>
              <a:spcPct val="90000"/>
            </a:lnSpc>
            <a:spcBef>
              <a:spcPct val="0"/>
            </a:spcBef>
            <a:spcAft>
              <a:spcPct val="35000"/>
            </a:spcAft>
            <a:buNone/>
          </a:pPr>
          <a:r>
            <a:rPr lang="en-US" sz="1100" kern="1200"/>
            <a:t>Explain the concept of a business case and how a business case affects an IT project</a:t>
          </a:r>
        </a:p>
      </dsp:txBody>
      <dsp:txXfrm>
        <a:off x="5363" y="1228418"/>
        <a:ext cx="1571117" cy="1799916"/>
      </dsp:txXfrm>
    </dsp:sp>
    <dsp:sp modelId="{0B79D4B7-618D-2D4A-8E9F-0B21F7734701}">
      <dsp:nvSpPr>
        <dsp:cNvPr id="0" name=""/>
        <dsp:cNvSpPr/>
      </dsp:nvSpPr>
      <dsp:spPr>
        <a:xfrm>
          <a:off x="1684374" y="757083"/>
          <a:ext cx="1571117" cy="471335"/>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4153" tIns="124153" rIns="124153" bIns="124153" numCol="1" spcCol="1270" anchor="ctr" anchorCtr="0">
          <a:noAutofit/>
        </a:bodyPr>
        <a:lstStyle/>
        <a:p>
          <a:pPr marL="0" lvl="0" indent="0" algn="ctr" defTabSz="666750">
            <a:lnSpc>
              <a:spcPct val="90000"/>
            </a:lnSpc>
            <a:spcBef>
              <a:spcPct val="0"/>
            </a:spcBef>
            <a:spcAft>
              <a:spcPct val="35000"/>
            </a:spcAft>
            <a:buNone/>
          </a:pPr>
          <a:r>
            <a:rPr lang="en-US" sz="1500" kern="1200"/>
            <a:t>Describe</a:t>
          </a:r>
        </a:p>
      </dsp:txBody>
      <dsp:txXfrm>
        <a:off x="1684374" y="757083"/>
        <a:ext cx="1571117" cy="471335"/>
      </dsp:txXfrm>
    </dsp:sp>
    <dsp:sp modelId="{A15A259F-04C2-E045-BE8D-C7AD482C07A8}">
      <dsp:nvSpPr>
        <dsp:cNvPr id="0" name=""/>
        <dsp:cNvSpPr/>
      </dsp:nvSpPr>
      <dsp:spPr>
        <a:xfrm>
          <a:off x="1684374" y="1228418"/>
          <a:ext cx="1571117" cy="1799916"/>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191" tIns="155191" rIns="155191" bIns="155191" numCol="1" spcCol="1270" anchor="t" anchorCtr="0">
          <a:noAutofit/>
        </a:bodyPr>
        <a:lstStyle/>
        <a:p>
          <a:pPr marL="0" lvl="0" indent="0" algn="l" defTabSz="488950">
            <a:lnSpc>
              <a:spcPct val="90000"/>
            </a:lnSpc>
            <a:spcBef>
              <a:spcPct val="0"/>
            </a:spcBef>
            <a:spcAft>
              <a:spcPct val="35000"/>
            </a:spcAft>
            <a:buNone/>
          </a:pPr>
          <a:r>
            <a:rPr lang="en-US" sz="1100" kern="1200"/>
            <a:t>Describe the strategic planning process and why it is important to the IT team</a:t>
          </a:r>
        </a:p>
      </dsp:txBody>
      <dsp:txXfrm>
        <a:off x="1684374" y="1228418"/>
        <a:ext cx="1571117" cy="1799916"/>
      </dsp:txXfrm>
    </dsp:sp>
    <dsp:sp modelId="{B03C42F1-8838-3D44-B05C-F6B8824A2BBC}">
      <dsp:nvSpPr>
        <dsp:cNvPr id="0" name=""/>
        <dsp:cNvSpPr/>
      </dsp:nvSpPr>
      <dsp:spPr>
        <a:xfrm>
          <a:off x="3363386" y="757083"/>
          <a:ext cx="1571117" cy="471335"/>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4153" tIns="124153" rIns="124153" bIns="124153" numCol="1" spcCol="1270" anchor="ctr" anchorCtr="0">
          <a:noAutofit/>
        </a:bodyPr>
        <a:lstStyle/>
        <a:p>
          <a:pPr marL="0" lvl="0" indent="0" algn="ctr" defTabSz="666750">
            <a:lnSpc>
              <a:spcPct val="90000"/>
            </a:lnSpc>
            <a:spcBef>
              <a:spcPct val="0"/>
            </a:spcBef>
            <a:spcAft>
              <a:spcPct val="35000"/>
            </a:spcAft>
            <a:buNone/>
          </a:pPr>
          <a:r>
            <a:rPr lang="en-US" sz="1500" kern="1200"/>
            <a:t>Conduct</a:t>
          </a:r>
        </a:p>
      </dsp:txBody>
      <dsp:txXfrm>
        <a:off x="3363386" y="757083"/>
        <a:ext cx="1571117" cy="471335"/>
      </dsp:txXfrm>
    </dsp:sp>
    <dsp:sp modelId="{E87A8F0B-5ECC-2944-A5B7-A247B8CA11FE}">
      <dsp:nvSpPr>
        <dsp:cNvPr id="0" name=""/>
        <dsp:cNvSpPr/>
      </dsp:nvSpPr>
      <dsp:spPr>
        <a:xfrm>
          <a:off x="3363386" y="1228418"/>
          <a:ext cx="1571117" cy="1799916"/>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191" tIns="155191" rIns="155191" bIns="155191" numCol="1" spcCol="1270" anchor="t" anchorCtr="0">
          <a:noAutofit/>
        </a:bodyPr>
        <a:lstStyle/>
        <a:p>
          <a:pPr marL="0" lvl="0" indent="0" algn="l" defTabSz="488950">
            <a:lnSpc>
              <a:spcPct val="90000"/>
            </a:lnSpc>
            <a:spcBef>
              <a:spcPct val="0"/>
            </a:spcBef>
            <a:spcAft>
              <a:spcPct val="35000"/>
            </a:spcAft>
            <a:buNone/>
          </a:pPr>
          <a:r>
            <a:rPr lang="en-US" sz="1100" kern="1200"/>
            <a:t>Conduct a SWOT analysis and describe the four factors involved</a:t>
          </a:r>
        </a:p>
      </dsp:txBody>
      <dsp:txXfrm>
        <a:off x="3363386" y="1228418"/>
        <a:ext cx="1571117" cy="1799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87FA3-DF98-4594-9D72-C01572E2AA76}">
      <dsp:nvSpPr>
        <dsp:cNvPr id="0" name=""/>
        <dsp:cNvSpPr/>
      </dsp:nvSpPr>
      <dsp:spPr>
        <a:xfrm>
          <a:off x="289824" y="1008881"/>
          <a:ext cx="898558" cy="89855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B3045-5222-48CB-9705-0B57AD0479C6}">
      <dsp:nvSpPr>
        <dsp:cNvPr id="0" name=""/>
        <dsp:cNvSpPr/>
      </dsp:nvSpPr>
      <dsp:spPr>
        <a:xfrm>
          <a:off x="481320" y="1200377"/>
          <a:ext cx="515566" cy="5155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77C1CB-BF4E-4EAB-9442-2A3467767115}">
      <dsp:nvSpPr>
        <dsp:cNvPr id="0" name=""/>
        <dsp:cNvSpPr/>
      </dsp:nvSpPr>
      <dsp:spPr>
        <a:xfrm>
          <a:off x="2579" y="2187318"/>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Explain the purpose of a mission statement</a:t>
          </a:r>
        </a:p>
      </dsp:txBody>
      <dsp:txXfrm>
        <a:off x="2579" y="2187318"/>
        <a:ext cx="1473046" cy="589218"/>
      </dsp:txXfrm>
    </dsp:sp>
    <dsp:sp modelId="{0C6FC6AA-783D-4C37-9D85-EA14AB30EA4F}">
      <dsp:nvSpPr>
        <dsp:cNvPr id="0" name=""/>
        <dsp:cNvSpPr/>
      </dsp:nvSpPr>
      <dsp:spPr>
        <a:xfrm>
          <a:off x="2020654" y="1008881"/>
          <a:ext cx="898558" cy="89855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C337C-D707-40BD-9252-0B66116898BA}">
      <dsp:nvSpPr>
        <dsp:cNvPr id="0" name=""/>
        <dsp:cNvSpPr/>
      </dsp:nvSpPr>
      <dsp:spPr>
        <a:xfrm>
          <a:off x="2212150" y="1200377"/>
          <a:ext cx="515566" cy="5155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FA88B2-BB9D-4F5F-A442-22C682A3534A}">
      <dsp:nvSpPr>
        <dsp:cNvPr id="0" name=""/>
        <dsp:cNvSpPr/>
      </dsp:nvSpPr>
      <dsp:spPr>
        <a:xfrm>
          <a:off x="1733410" y="2187318"/>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Explain how the SDLC serves as a framework for systems development</a:t>
          </a:r>
        </a:p>
      </dsp:txBody>
      <dsp:txXfrm>
        <a:off x="1733410" y="2187318"/>
        <a:ext cx="1473046" cy="589218"/>
      </dsp:txXfrm>
    </dsp:sp>
    <dsp:sp modelId="{E703AAA8-0918-4D35-ABEF-5692E074D8AE}">
      <dsp:nvSpPr>
        <dsp:cNvPr id="0" name=""/>
        <dsp:cNvSpPr/>
      </dsp:nvSpPr>
      <dsp:spPr>
        <a:xfrm>
          <a:off x="3751484" y="1008881"/>
          <a:ext cx="898558" cy="89855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6AAAA-0D1A-406B-9560-FCBCBAB4230F}">
      <dsp:nvSpPr>
        <dsp:cNvPr id="0" name=""/>
        <dsp:cNvSpPr/>
      </dsp:nvSpPr>
      <dsp:spPr>
        <a:xfrm>
          <a:off x="3942980" y="1200377"/>
          <a:ext cx="515566" cy="5155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2E66BE-3B87-4796-BEFC-4D2B062A7BB8}">
      <dsp:nvSpPr>
        <dsp:cNvPr id="0" name=""/>
        <dsp:cNvSpPr/>
      </dsp:nvSpPr>
      <dsp:spPr>
        <a:xfrm>
          <a:off x="3464240" y="2187318"/>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List the reasons for systems projects and factors that affect such projects</a:t>
          </a:r>
        </a:p>
      </dsp:txBody>
      <dsp:txXfrm>
        <a:off x="3464240" y="2187318"/>
        <a:ext cx="1473046" cy="589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5DAC3-D267-4AFE-B5DC-8DDC7CF145BE}">
      <dsp:nvSpPr>
        <dsp:cNvPr id="0" name=""/>
        <dsp:cNvSpPr/>
      </dsp:nvSpPr>
      <dsp:spPr>
        <a:xfrm>
          <a:off x="698473" y="218795"/>
          <a:ext cx="935516" cy="935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9497F0-9CF0-4B8B-A4EB-E37FE1ADDCF2}">
      <dsp:nvSpPr>
        <dsp:cNvPr id="0" name=""/>
        <dsp:cNvSpPr/>
      </dsp:nvSpPr>
      <dsp:spPr>
        <a:xfrm>
          <a:off x="126768" y="1446628"/>
          <a:ext cx="20789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Describe systems requests and the role of the systems review committee</a:t>
          </a:r>
        </a:p>
      </dsp:txBody>
      <dsp:txXfrm>
        <a:off x="126768" y="1446628"/>
        <a:ext cx="2078924" cy="720000"/>
      </dsp:txXfrm>
    </dsp:sp>
    <dsp:sp modelId="{A5F6C0BD-01E5-49A3-8E6C-FB9821FA8174}">
      <dsp:nvSpPr>
        <dsp:cNvPr id="0" name=""/>
        <dsp:cNvSpPr/>
      </dsp:nvSpPr>
      <dsp:spPr>
        <a:xfrm>
          <a:off x="3141209" y="218795"/>
          <a:ext cx="935516" cy="935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13ECBD-D2A2-4E8B-9A3D-6EE47675BA7B}">
      <dsp:nvSpPr>
        <dsp:cNvPr id="0" name=""/>
        <dsp:cNvSpPr/>
      </dsp:nvSpPr>
      <dsp:spPr>
        <a:xfrm>
          <a:off x="2569505" y="1446628"/>
          <a:ext cx="20789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Define operational, technical, economic, and schedule feasibility</a:t>
          </a:r>
        </a:p>
      </dsp:txBody>
      <dsp:txXfrm>
        <a:off x="2569505" y="1446628"/>
        <a:ext cx="2078924" cy="720000"/>
      </dsp:txXfrm>
    </dsp:sp>
    <dsp:sp modelId="{F3C9D612-989B-4D96-8921-A3591C1CACB7}">
      <dsp:nvSpPr>
        <dsp:cNvPr id="0" name=""/>
        <dsp:cNvSpPr/>
      </dsp:nvSpPr>
      <dsp:spPr>
        <a:xfrm>
          <a:off x="1920084" y="2653298"/>
          <a:ext cx="935516" cy="935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EE6458-C8FE-4F96-AADB-6D5CD4929952}">
      <dsp:nvSpPr>
        <dsp:cNvPr id="0" name=""/>
        <dsp:cNvSpPr/>
      </dsp:nvSpPr>
      <dsp:spPr>
        <a:xfrm>
          <a:off x="1488485" y="3870438"/>
          <a:ext cx="20789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Describe the steps and the end product of a preliminary investigation</a:t>
          </a:r>
        </a:p>
      </dsp:txBody>
      <dsp:txXfrm>
        <a:off x="1488485" y="3870438"/>
        <a:ext cx="2078924"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E29F5-0BF1-49F6-B695-60E576B0D948}">
      <dsp:nvSpPr>
        <dsp:cNvPr id="0" name=""/>
        <dsp:cNvSpPr/>
      </dsp:nvSpPr>
      <dsp:spPr>
        <a:xfrm>
          <a:off x="701404" y="131041"/>
          <a:ext cx="731689" cy="731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D85B2F-882D-4DE3-B563-4ACFE4308395}">
      <dsp:nvSpPr>
        <dsp:cNvPr id="0" name=""/>
        <dsp:cNvSpPr/>
      </dsp:nvSpPr>
      <dsp:spPr>
        <a:xfrm>
          <a:off x="254260" y="1139108"/>
          <a:ext cx="1625976" cy="833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term business case refers to the reasons, or justification, for a proposal</a:t>
          </a:r>
        </a:p>
      </dsp:txBody>
      <dsp:txXfrm>
        <a:off x="254260" y="1139108"/>
        <a:ext cx="1625976" cy="833312"/>
      </dsp:txXfrm>
    </dsp:sp>
    <dsp:sp modelId="{66FF025D-18BF-469A-AC41-F48A497AF164}">
      <dsp:nvSpPr>
        <dsp:cNvPr id="0" name=""/>
        <dsp:cNvSpPr/>
      </dsp:nvSpPr>
      <dsp:spPr>
        <a:xfrm>
          <a:off x="2611926" y="131041"/>
          <a:ext cx="731689" cy="731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19A768-0788-45BA-8698-F1DBFAD74FAF}">
      <dsp:nvSpPr>
        <dsp:cNvPr id="0" name=""/>
        <dsp:cNvSpPr/>
      </dsp:nvSpPr>
      <dsp:spPr>
        <a:xfrm>
          <a:off x="2164782" y="1139108"/>
          <a:ext cx="1625976" cy="833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 strong business case suggests that the company should pursue the alternative, above other options, because it would be in the firm’s best interest to do so</a:t>
          </a:r>
        </a:p>
      </dsp:txBody>
      <dsp:txXfrm>
        <a:off x="2164782" y="1139108"/>
        <a:ext cx="1625976" cy="833312"/>
      </dsp:txXfrm>
    </dsp:sp>
    <dsp:sp modelId="{9D40A31E-FD06-42BA-9DEF-B7EC6F6FE6BE}">
      <dsp:nvSpPr>
        <dsp:cNvPr id="0" name=""/>
        <dsp:cNvSpPr/>
      </dsp:nvSpPr>
      <dsp:spPr>
        <a:xfrm>
          <a:off x="1656665" y="2378916"/>
          <a:ext cx="731689" cy="7316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51C39B-77BF-4DF3-90D9-1144D53EA675}">
      <dsp:nvSpPr>
        <dsp:cNvPr id="0" name=""/>
        <dsp:cNvSpPr/>
      </dsp:nvSpPr>
      <dsp:spPr>
        <a:xfrm>
          <a:off x="1209521" y="3386983"/>
          <a:ext cx="1625976" cy="833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Systems development typically starts with a systems request, followed by a preliminary investigation, which includes a feasibility study</a:t>
          </a:r>
        </a:p>
      </dsp:txBody>
      <dsp:txXfrm>
        <a:off x="1209521" y="3386983"/>
        <a:ext cx="1625976" cy="83331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99D6167-D966-4E2E-B5A7-1D0F443BB217}" type="datetimeFigureOut">
              <a:rPr lang="en-US"/>
              <a:pPr>
                <a:defRPr/>
              </a:pPr>
              <a:t>10/8/23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8313CBE-B4BE-4DDF-B796-34F25542DBA8}" type="slidenum">
              <a:rPr lang="en-US"/>
              <a:pPr>
                <a:defRPr/>
              </a:pPr>
              <a:t>‹#›</a:t>
            </a:fld>
            <a:endParaRPr lang="en-US"/>
          </a:p>
        </p:txBody>
      </p:sp>
    </p:spTree>
    <p:extLst>
      <p:ext uri="{BB962C8B-B14F-4D97-AF65-F5344CB8AC3E}">
        <p14:creationId xmlns:p14="http://schemas.microsoft.com/office/powerpoint/2010/main" val="9103819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313CBE-B4BE-4DDF-B796-34F25542DBA8}" type="slidenum">
              <a:rPr lang="en-US" smtClean="0"/>
              <a:pPr>
                <a:defRPr/>
              </a:pPr>
              <a:t>4</a:t>
            </a:fld>
            <a:endParaRPr lang="en-US"/>
          </a:p>
        </p:txBody>
      </p:sp>
    </p:spTree>
    <p:extLst>
      <p:ext uri="{BB962C8B-B14F-4D97-AF65-F5344CB8AC3E}">
        <p14:creationId xmlns:p14="http://schemas.microsoft.com/office/powerpoint/2010/main" val="327298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Z" dirty="0"/>
          </a:p>
        </p:txBody>
      </p:sp>
      <p:sp>
        <p:nvSpPr>
          <p:cNvPr id="4" name="Slide Number Placeholder 3"/>
          <p:cNvSpPr>
            <a:spLocks noGrp="1"/>
          </p:cNvSpPr>
          <p:nvPr>
            <p:ph type="sldNum" sz="quarter" idx="5"/>
          </p:nvPr>
        </p:nvSpPr>
        <p:spPr/>
        <p:txBody>
          <a:bodyPr/>
          <a:lstStyle/>
          <a:p>
            <a:pPr>
              <a:defRPr/>
            </a:pPr>
            <a:fld id="{D8313CBE-B4BE-4DDF-B796-34F25542DBA8}" type="slidenum">
              <a:rPr lang="en-US" smtClean="0"/>
              <a:pPr>
                <a:defRPr/>
              </a:pPr>
              <a:t>14</a:t>
            </a:fld>
            <a:endParaRPr lang="en-US"/>
          </a:p>
        </p:txBody>
      </p:sp>
    </p:spTree>
    <p:extLst>
      <p:ext uri="{BB962C8B-B14F-4D97-AF65-F5344CB8AC3E}">
        <p14:creationId xmlns:p14="http://schemas.microsoft.com/office/powerpoint/2010/main" val="4069782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9274" y="3959224"/>
            <a:ext cx="2244725" cy="2898775"/>
          </a:xfrm>
          <a:prstGeom prst="rect">
            <a:avLst/>
          </a:prstGeom>
        </p:spPr>
      </p:pic>
      <p:pic>
        <p:nvPicPr>
          <p:cNvPr id="4"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sp>
        <p:nvSpPr>
          <p:cNvPr id="2" name="Title 1"/>
          <p:cNvSpPr>
            <a:spLocks noGrp="1"/>
          </p:cNvSpPr>
          <p:nvPr>
            <p:ph type="ctrTitle"/>
          </p:nvPr>
        </p:nvSpPr>
        <p:spPr>
          <a:xfrm>
            <a:off x="1676400" y="0"/>
            <a:ext cx="7467600" cy="1447800"/>
          </a:xfrm>
        </p:spPr>
        <p:txBody>
          <a:bodyPr/>
          <a:lstStyle>
            <a:lvl1pPr>
              <a:defRPr baseline="0">
                <a:solidFill>
                  <a:schemeClr val="tx1"/>
                </a:solidFill>
              </a:defRPr>
            </a:lvl1pPr>
          </a:lstStyle>
          <a:p>
            <a:endParaRPr lang="en-US" dirty="0"/>
          </a:p>
        </p:txBody>
      </p:sp>
      <p:sp>
        <p:nvSpPr>
          <p:cNvPr id="3" name="Subtitle 2"/>
          <p:cNvSpPr>
            <a:spLocks noGrp="1"/>
          </p:cNvSpPr>
          <p:nvPr>
            <p:ph type="subTitle" idx="1"/>
          </p:nvPr>
        </p:nvSpPr>
        <p:spPr>
          <a:xfrm>
            <a:off x="1600200" y="1981200"/>
            <a:ext cx="6400800" cy="1752600"/>
          </a:xfrm>
        </p:spPr>
        <p:txBody>
          <a:bodyPr/>
          <a:lstStyle>
            <a:lvl1pPr marL="0" indent="0" algn="l">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Date Placeholder 3"/>
          <p:cNvSpPr>
            <a:spLocks noGrp="1"/>
          </p:cNvSpPr>
          <p:nvPr>
            <p:ph type="dt" sz="half" idx="10"/>
          </p:nvPr>
        </p:nvSpPr>
        <p:spPr/>
        <p:txBody>
          <a:bodyPr/>
          <a:lstStyle>
            <a:lvl1pPr>
              <a:defRPr/>
            </a:lvl1pPr>
          </a:lstStyle>
          <a:p>
            <a:pPr>
              <a:defRPr/>
            </a:pPr>
            <a:fld id="{BAA4D96D-22F4-460D-8D8C-3CB02268EFF0}" type="datetime1">
              <a:rPr lang="en-US"/>
              <a:pPr>
                <a:defRPr/>
              </a:pPr>
              <a:t>10/8/23</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7886DA8-8269-4298-ADA8-0B42C8BBDF1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DC9BA0-2745-49C5-92F2-3DE8E5CCC63E}" type="datetime1">
              <a:rPr lang="en-US"/>
              <a:pPr>
                <a:defRPr/>
              </a:pPr>
              <a:t>10/8/23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F81E5A-36C0-4182-AB36-4842B4867D8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0ED01A0-B4E5-4ABF-9833-B184B7BA1FD6}" type="datetime1">
              <a:rPr lang="en-US"/>
              <a:pPr>
                <a:defRPr/>
              </a:pPr>
              <a:t>10/8/23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DA6709-AF88-4185-8200-D75130A18DC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5176AAB-B619-4B7F-BB28-6A852FDB7AC6}" type="datetime1">
              <a:rPr lang="en-US"/>
              <a:pPr>
                <a:defRPr/>
              </a:pPr>
              <a:t>10/8/23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682C91-1C03-487D-9F61-BAC9353BE57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45E5CB5-0029-4B5A-B851-0CB6BDCEBD78}" type="datetime1">
              <a:rPr lang="en-US"/>
              <a:pPr>
                <a:defRPr/>
              </a:pPr>
              <a:t>10/8/23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7240E5-93B2-4F73-AF9A-ECBB85E67B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9C8A3CE-6664-43F3-A028-42AA517DC25A}" type="datetime1">
              <a:rPr lang="en-US"/>
              <a:pPr>
                <a:defRPr/>
              </a:pPr>
              <a:t>10/8/23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7B3EBC-BA85-42AB-A363-9E8A7A1B60A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BAB4351-FD2E-4458-83F4-B7F1E23747E2}" type="datetime1">
              <a:rPr lang="en-US"/>
              <a:pPr>
                <a:defRPr/>
              </a:pPr>
              <a:t>10/8/23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976A388-470A-4F18-8845-4F0BB9337B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FA41EE2-A80E-4A30-8ACF-811F5BB43397}" type="datetime1">
              <a:rPr lang="en-US"/>
              <a:pPr>
                <a:defRPr/>
              </a:pPr>
              <a:t>10/8/23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820582B-8E6B-4FC6-AC87-B4A360E6CE2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38368FA-2DE1-48B3-B7A6-A6068EFBC53C}" type="datetime1">
              <a:rPr lang="en-US"/>
              <a:pPr>
                <a:defRPr/>
              </a:pPr>
              <a:t>10/8/23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AD8A163-D91C-4F76-8273-D4DC3944E6B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E694EE9-CABD-41DC-ADC7-AC33BAFF5C03}" type="datetime1">
              <a:rPr lang="en-US"/>
              <a:pPr>
                <a:defRPr/>
              </a:pPr>
              <a:t>10/8/23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F42EAC9-1355-430A-A6C8-1F7C3FE318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404AC4-AC05-4CA5-BDB7-FA3A43CA2969}" type="datetime1">
              <a:rPr lang="en-US"/>
              <a:pPr>
                <a:defRPr/>
              </a:pPr>
              <a:t>10/8/23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FFBAD0-4488-4FBE-9806-C2F41C5DB4C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EA345DC-A7BB-4F6B-A05E-1B1D784E95BA}" type="datetime1">
              <a:rPr lang="en-US"/>
              <a:pPr>
                <a:defRPr/>
              </a:pPr>
              <a:t>10/8/23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0078F7-89E1-4B19-9E36-8F4DB8FAE5E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9B38847-8719-47E5-85BF-68AE10EF44B0}" type="datetime1">
              <a:rPr lang="en-US"/>
              <a:pPr>
                <a:defRPr/>
              </a:pPr>
              <a:t>10/8/23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28CE66A-DC62-4CAE-9DD5-6C9868531F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l" rtl="0" fontAlgn="base">
        <a:spcBef>
          <a:spcPct val="0"/>
        </a:spcBef>
        <a:spcAft>
          <a:spcPct val="0"/>
        </a:spcAft>
        <a:defRPr sz="4400">
          <a:solidFill>
            <a:srgbClr val="0070C0"/>
          </a:solidFill>
          <a:latin typeface="Calibri" pitchFamily="34" charset="0"/>
        </a:defRPr>
      </a:lvl6pPr>
      <a:lvl7pPr marL="914400" algn="l" rtl="0" fontAlgn="base">
        <a:spcBef>
          <a:spcPct val="0"/>
        </a:spcBef>
        <a:spcAft>
          <a:spcPct val="0"/>
        </a:spcAft>
        <a:defRPr sz="4400">
          <a:solidFill>
            <a:srgbClr val="0070C0"/>
          </a:solidFill>
          <a:latin typeface="Calibri" pitchFamily="34" charset="0"/>
        </a:defRPr>
      </a:lvl7pPr>
      <a:lvl8pPr marL="1371600" algn="l" rtl="0" fontAlgn="base">
        <a:spcBef>
          <a:spcPct val="0"/>
        </a:spcBef>
        <a:spcAft>
          <a:spcPct val="0"/>
        </a:spcAft>
        <a:defRPr sz="4400">
          <a:solidFill>
            <a:srgbClr val="0070C0"/>
          </a:solidFill>
          <a:latin typeface="Calibri" pitchFamily="34" charset="0"/>
        </a:defRPr>
      </a:lvl8pPr>
      <a:lvl9pPr marL="1828800" algn="l"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32.gif"/><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svg"/></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42.jpe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eaLnBrk="1" hangingPunct="1"/>
            <a:r>
              <a:rPr lang="en-US" dirty="0"/>
              <a:t>Systems Analysis and Design</a:t>
            </a:r>
          </a:p>
        </p:txBody>
      </p:sp>
      <p:sp>
        <p:nvSpPr>
          <p:cNvPr id="15362" name="Subtitle 2"/>
          <p:cNvSpPr>
            <a:spLocks noGrp="1"/>
          </p:cNvSpPr>
          <p:nvPr>
            <p:ph type="subTitle" idx="1"/>
          </p:nvPr>
        </p:nvSpPr>
        <p:spPr/>
        <p:txBody>
          <a:bodyPr/>
          <a:lstStyle/>
          <a:p>
            <a:pPr eaLnBrk="1" hangingPunct="1"/>
            <a:r>
              <a:rPr lang="en-US" dirty="0"/>
              <a:t>Week 1-2</a:t>
            </a:r>
          </a:p>
          <a:p>
            <a:pPr eaLnBrk="1" hangingPunct="1"/>
            <a:r>
              <a:rPr lang="en-US" dirty="0">
                <a:solidFill>
                  <a:schemeClr val="tx1"/>
                </a:solidFill>
              </a:rPr>
              <a:t>Analyzing the Business Case</a:t>
            </a:r>
          </a:p>
        </p:txBody>
      </p:sp>
      <p:sp>
        <p:nvSpPr>
          <p:cNvPr id="5" name="Rectangle 1038">
            <a:extLst>
              <a:ext uri="{FF2B5EF4-FFF2-40B4-BE49-F238E27FC236}">
                <a16:creationId xmlns:a16="http://schemas.microsoft.com/office/drawing/2014/main" id="{584BF42C-C930-8746-AA43-8894C774819B}"/>
              </a:ext>
            </a:extLst>
          </p:cNvPr>
          <p:cNvSpPr>
            <a:spLocks noGrp="1" noChangeArrowheads="1"/>
          </p:cNvSpPr>
          <p:nvPr>
            <p:ph type="ftr" sz="quarter" idx="11"/>
          </p:nvPr>
        </p:nvSpPr>
        <p:spPr>
          <a:xfrm>
            <a:off x="179388" y="5334001"/>
            <a:ext cx="2895600" cy="1263650"/>
          </a:xfrm>
        </p:spPr>
        <p:txBody>
          <a:bodyPr/>
          <a:lstStyle/>
          <a:p>
            <a:r>
              <a:rPr lang="en-US" sz="1600" dirty="0"/>
              <a:t>Khayyam H. MASIYEV</a:t>
            </a:r>
          </a:p>
          <a:p>
            <a:r>
              <a:rPr lang="en-US" sz="1600" dirty="0"/>
              <a:t>BHOS</a:t>
            </a:r>
            <a:r>
              <a:rPr lang="en-US" sz="1600" dirty="0">
                <a:sym typeface="Wingdings"/>
              </a:rPr>
              <a:t></a:t>
            </a:r>
            <a:endParaRPr lang="en-US" sz="1600" dirty="0"/>
          </a:p>
          <a:p>
            <a:r>
              <a:rPr lang="en-US" sz="1600" dirty="0"/>
              <a:t>Information Security Division</a:t>
            </a:r>
          </a:p>
          <a:p>
            <a:r>
              <a:rPr lang="en-US" sz="1600" dirty="0"/>
              <a:t>Senior Lecturer</a:t>
            </a:r>
          </a:p>
          <a:p>
            <a:r>
              <a:rPr lang="en-US" sz="1600" dirty="0" err="1"/>
              <a:t>khayyam.masiyev@bhos.edu.az</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0022" y="365760"/>
            <a:ext cx="7025402" cy="1188720"/>
          </a:xfrm>
        </p:spPr>
        <p:txBody>
          <a:bodyPr vert="horz" lIns="91440" tIns="45720" rIns="91440" bIns="45720" rtlCol="0" anchor="ctr">
            <a:normAutofit/>
          </a:bodyPr>
          <a:lstStyle/>
          <a:p>
            <a:pPr eaLnBrk="1" fontAlgn="auto" hangingPunct="1">
              <a:lnSpc>
                <a:spcPct val="90000"/>
              </a:lnSpc>
              <a:spcAft>
                <a:spcPts val="0"/>
              </a:spcAft>
              <a:defRPr/>
            </a:pPr>
            <a:r>
              <a:rPr lang="en-US" sz="3700" kern="1200">
                <a:solidFill>
                  <a:schemeClr val="tx1"/>
                </a:solidFill>
                <a:latin typeface="+mj-lt"/>
                <a:ea typeface="+mj-ea"/>
                <a:cs typeface="+mj-cs"/>
              </a:rPr>
              <a:t>Strategic Planning – A Framework for IT Systems Development </a:t>
            </a:r>
          </a:p>
        </p:txBody>
      </p:sp>
      <p:sp>
        <p:nvSpPr>
          <p:cNvPr id="71" name="Freeform: Shape 7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23075"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9144000"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728740"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30" name="Text Placeholder 2"/>
          <p:cNvSpPr>
            <a:spLocks noGrp="1"/>
          </p:cNvSpPr>
          <p:nvPr>
            <p:ph type="body" idx="1"/>
          </p:nvPr>
        </p:nvSpPr>
        <p:spPr>
          <a:xfrm>
            <a:off x="1240022" y="1752600"/>
            <a:ext cx="7025403" cy="3276600"/>
          </a:xfrm>
        </p:spPr>
        <p:txBody>
          <a:bodyPr vert="horz" lIns="91440" tIns="45720" rIns="91440" bIns="45720" rtlCol="0" anchor="t">
            <a:normAutofit/>
          </a:bodyPr>
          <a:lstStyle/>
          <a:p>
            <a:pPr indent="-228600" eaLnBrk="1" hangingPunct="1">
              <a:lnSpc>
                <a:spcPct val="90000"/>
              </a:lnSpc>
              <a:buFont typeface="Arial" panose="020B0604020202020204" pitchFamily="34" charset="0"/>
              <a:buChar char="•"/>
            </a:pPr>
            <a:r>
              <a:rPr lang="en-US" sz="2100" dirty="0"/>
              <a:t>A CASE Tool</a:t>
            </a:r>
          </a:p>
          <a:p>
            <a:pPr lvl="1" indent="-228600" eaLnBrk="1" hangingPunct="1">
              <a:lnSpc>
                <a:spcPct val="90000"/>
              </a:lnSpc>
              <a:buFont typeface="Arial" panose="020B0604020202020204" pitchFamily="34" charset="0"/>
              <a:buChar char="•"/>
            </a:pPr>
            <a:r>
              <a:rPr lang="en-US" sz="2400" dirty="0"/>
              <a:t>You are a systems analyst</a:t>
            </a:r>
            <a:endParaRPr lang="en-US" sz="2100" dirty="0"/>
          </a:p>
          <a:p>
            <a:pPr lvl="1" indent="-228600" eaLnBrk="1" hangingPunct="1">
              <a:lnSpc>
                <a:spcPct val="90000"/>
              </a:lnSpc>
              <a:buFont typeface="Arial" panose="020B0604020202020204" pitchFamily="34" charset="0"/>
              <a:buChar char="•"/>
            </a:pPr>
            <a:r>
              <a:rPr lang="en-US" sz="2100" dirty="0"/>
              <a:t>You research the Visible Analyst CASE tool</a:t>
            </a:r>
          </a:p>
          <a:p>
            <a:pPr lvl="1" indent="-228600" eaLnBrk="1" hangingPunct="1">
              <a:lnSpc>
                <a:spcPct val="90000"/>
              </a:lnSpc>
              <a:buFont typeface="Arial" panose="020B0604020202020204" pitchFamily="34" charset="0"/>
              <a:buChar char="•"/>
            </a:pPr>
            <a:r>
              <a:rPr lang="en-US" sz="2100" dirty="0"/>
              <a:t>Planning statements can include assumptions, goals, objectives, and critical success factors, and many other types of statements</a:t>
            </a:r>
          </a:p>
          <a:p>
            <a:pPr lvl="1" indent="-228600" eaLnBrk="1" hangingPunct="1">
              <a:lnSpc>
                <a:spcPct val="90000"/>
              </a:lnSpc>
              <a:buFont typeface="Arial" panose="020B0604020202020204" pitchFamily="34" charset="0"/>
              <a:buChar char="•"/>
            </a:pPr>
            <a:r>
              <a:rPr lang="en-US" sz="2100" dirty="0"/>
              <a:t>Each company use specific case tools</a:t>
            </a:r>
          </a:p>
          <a:p>
            <a:pPr lvl="1" indent="-228600" eaLnBrk="1" hangingPunct="1">
              <a:lnSpc>
                <a:spcPct val="90000"/>
              </a:lnSpc>
              <a:buFont typeface="Arial" panose="020B0604020202020204" pitchFamily="34" charset="0"/>
              <a:buChar char="•"/>
            </a:pPr>
            <a:r>
              <a:rPr lang="en-US" sz="2100" dirty="0"/>
              <a:t>You can use MS Visio and/or search (free) alternatives on internet</a:t>
            </a:r>
          </a:p>
        </p:txBody>
      </p:sp>
      <p:sp>
        <p:nvSpPr>
          <p:cNvPr id="4" name="Slide Number Placeholder 3"/>
          <p:cNvSpPr>
            <a:spLocks noGrp="1"/>
          </p:cNvSpPr>
          <p:nvPr>
            <p:ph type="sldNum" sz="quarter" idx="12"/>
          </p:nvPr>
        </p:nvSpPr>
        <p:spPr>
          <a:xfrm>
            <a:off x="6818386" y="6356350"/>
            <a:ext cx="1447038" cy="365125"/>
          </a:xfrm>
        </p:spPr>
        <p:txBody>
          <a:bodyPr vert="horz" lIns="91440" tIns="45720" rIns="91440" bIns="45720" rtlCol="0" anchor="ctr">
            <a:normAutofit/>
          </a:bodyPr>
          <a:lstStyle/>
          <a:p>
            <a:pPr>
              <a:spcAft>
                <a:spcPts val="600"/>
              </a:spcAft>
              <a:defRPr/>
            </a:pPr>
            <a:fld id="{76D1C70D-DEBD-46BA-85A7-FBE558867390}" type="slidenum">
              <a:rPr lang="en-US">
                <a:solidFill>
                  <a:schemeClr val="tx1">
                    <a:alpha val="80000"/>
                  </a:schemeClr>
                </a:solidFill>
              </a:rPr>
              <a:pPr>
                <a:spcAft>
                  <a:spcPts val="600"/>
                </a:spcAft>
                <a:defRPr/>
              </a:pPr>
              <a:t>10</a:t>
            </a:fld>
            <a:endParaRPr lang="en-US">
              <a:solidFill>
                <a:schemeClr val="tx1">
                  <a:alpha val="80000"/>
                </a:schemeClr>
              </a:solidFill>
            </a:endParaRPr>
          </a:p>
        </p:txBody>
      </p:sp>
      <p:sp>
        <p:nvSpPr>
          <p:cNvPr id="3" name="Rectangle 2">
            <a:extLst>
              <a:ext uri="{FF2B5EF4-FFF2-40B4-BE49-F238E27FC236}">
                <a16:creationId xmlns:a16="http://schemas.microsoft.com/office/drawing/2014/main" id="{F419B502-80D6-F847-9CB5-5361DC6B48B3}"/>
              </a:ext>
            </a:extLst>
          </p:cNvPr>
          <p:cNvSpPr/>
          <p:nvPr/>
        </p:nvSpPr>
        <p:spPr>
          <a:xfrm>
            <a:off x="228600" y="4908330"/>
            <a:ext cx="8686800" cy="1754326"/>
          </a:xfrm>
          <a:prstGeom prst="rect">
            <a:avLst/>
          </a:prstGeom>
        </p:spPr>
        <p:txBody>
          <a:bodyPr wrap="square">
            <a:spAutoFit/>
          </a:bodyPr>
          <a:lstStyle/>
          <a:p>
            <a:pPr>
              <a:spcAft>
                <a:spcPts val="600"/>
              </a:spcAft>
            </a:pPr>
            <a:r>
              <a:rPr lang="en-US" dirty="0">
                <a:latin typeface="Times New Roman" panose="02020603050405020304" pitchFamily="18" charset="0"/>
                <a:cs typeface="Times New Roman" panose="02020603050405020304" pitchFamily="18" charset="0"/>
              </a:rPr>
              <a:t>Some developers stick to traditional text- based methods, using Microsoft Word tables to provide structure and clarity. Others prefer a spreadsheet, such as Microsoft Excel, because it is easy to display priorities and the relative importance of planning assumptions. However, another approach is to use a computer-aided systems engineering (CASE) tool to define and document the overall environment (</a:t>
            </a:r>
            <a:r>
              <a:rPr lang="en-US" b="1" dirty="0">
                <a:latin typeface="Times New Roman" panose="02020603050405020304" pitchFamily="18" charset="0"/>
                <a:cs typeface="Times New Roman" panose="02020603050405020304" pitchFamily="18" charset="0"/>
              </a:rPr>
              <a:t>please read chapter 2, page 43, </a:t>
            </a:r>
            <a:r>
              <a:rPr lang="en-US" b="1" u="sng" dirty="0">
                <a:latin typeface="Times New Roman" panose="02020603050405020304" pitchFamily="18" charset="0"/>
                <a:cs typeface="Times New Roman" panose="02020603050405020304" pitchFamily="18" charset="0"/>
              </a:rPr>
              <a:t>CASE in Point 2.1</a:t>
            </a:r>
            <a:r>
              <a:rPr lang="en-US" b="1" dirty="0">
                <a:latin typeface="Times New Roman" panose="02020603050405020304" pitchFamily="18" charset="0"/>
                <a:cs typeface="Times New Roman" panose="02020603050405020304" pitchFamily="18" charset="0"/>
              </a:rPr>
              <a:t>: Lo Carb Meals - on our main book</a:t>
            </a:r>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1" name="Title 1"/>
          <p:cNvSpPr>
            <a:spLocks noGrp="1"/>
          </p:cNvSpPr>
          <p:nvPr>
            <p:ph type="title"/>
          </p:nvPr>
        </p:nvSpPr>
        <p:spPr>
          <a:xfrm>
            <a:off x="628650" y="365126"/>
            <a:ext cx="4005453" cy="1146176"/>
          </a:xfrm>
        </p:spPr>
        <p:txBody>
          <a:bodyPr vert="horz" lIns="91440" tIns="45720" rIns="91440" bIns="45720" rtlCol="0" anchor="ctr">
            <a:normAutofit/>
          </a:bodyPr>
          <a:lstStyle/>
          <a:p>
            <a:pPr eaLnBrk="1" hangingPunct="1">
              <a:lnSpc>
                <a:spcPct val="90000"/>
              </a:lnSpc>
            </a:pPr>
            <a:r>
              <a:rPr lang="en-US" sz="3700" kern="1200">
                <a:solidFill>
                  <a:schemeClr val="tx1"/>
                </a:solidFill>
                <a:latin typeface="+mj-lt"/>
                <a:ea typeface="+mj-ea"/>
                <a:cs typeface="+mj-cs"/>
              </a:rPr>
              <a:t>What Is a Business Case?</a:t>
            </a:r>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103" y="-2"/>
            <a:ext cx="4509896"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0597" y="1690688"/>
            <a:ext cx="65334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4448591"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602" name="Text Placeholder 2"/>
          <p:cNvSpPr>
            <a:spLocks noGrp="1"/>
          </p:cNvSpPr>
          <p:nvPr>
            <p:ph sz="half" idx="1"/>
          </p:nvPr>
        </p:nvSpPr>
        <p:spPr>
          <a:xfrm>
            <a:off x="21772" y="1981200"/>
            <a:ext cx="3178628" cy="4319586"/>
          </a:xfrm>
        </p:spPr>
        <p:txBody>
          <a:bodyPr vert="horz" lIns="91440" tIns="45720" rIns="91440" bIns="45720" rtlCol="0" anchor="ctr">
            <a:noAutofit/>
          </a:bodyPr>
          <a:lstStyle/>
          <a:p>
            <a:pPr marL="114300" indent="0" eaLnBrk="1" hangingPunct="1">
              <a:lnSpc>
                <a:spcPct val="90000"/>
              </a:lnSpc>
              <a:buNone/>
            </a:pPr>
            <a:r>
              <a:rPr lang="en-US" sz="1600" dirty="0">
                <a:solidFill>
                  <a:srgbClr val="FFFFFF"/>
                </a:solidFill>
                <a:latin typeface="Times New Roman" panose="02020603050405020304" pitchFamily="18" charset="0"/>
                <a:cs typeface="Times New Roman" panose="02020603050405020304" pitchFamily="18" charset="0"/>
              </a:rPr>
              <a:t>The business case should answer questions such as the following: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Why are we doing this project?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What is the project about?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How does this solution address key business issues?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How much will it cost and how long will it take?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Will we suffer a productivity loss during the transition?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What is the return on investment and payback period?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What are the risks of doing the project? What are the risks of not doing the project?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How will we measure success? </a:t>
            </a:r>
          </a:p>
          <a:p>
            <a:pPr indent="-228600" eaLnBrk="1" hangingPunct="1">
              <a:lnSpc>
                <a:spcPct val="90000"/>
              </a:lnSpc>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What alternatives exist? </a:t>
            </a:r>
          </a:p>
        </p:txBody>
      </p:sp>
      <p:pic>
        <p:nvPicPr>
          <p:cNvPr id="3" name="Content Placeholder 2" descr="A screenshot of a cell phone&#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37316" y="3288814"/>
            <a:ext cx="3878033" cy="2654786"/>
          </a:xfrm>
          <a:custGeom>
            <a:avLst/>
            <a:gdLst/>
            <a:ahLst/>
            <a:cxnLst/>
            <a:rect l="l" t="t" r="r" b="b"/>
            <a:pathLst>
              <a:path w="4636009" h="5032375">
                <a:moveTo>
                  <a:pt x="0" y="0"/>
                </a:moveTo>
                <a:lnTo>
                  <a:pt x="4636009" y="0"/>
                </a:lnTo>
                <a:lnTo>
                  <a:pt x="4636009" y="5032375"/>
                </a:lnTo>
                <a:lnTo>
                  <a:pt x="0" y="5032375"/>
                </a:lnTo>
                <a:close/>
              </a:path>
            </a:pathLst>
          </a:custGeom>
        </p:spPr>
      </p:pic>
      <p:sp>
        <p:nvSpPr>
          <p:cNvPr id="4" name="Slide Number Placeholder 3"/>
          <p:cNvSpPr>
            <a:spLocks noGrp="1"/>
          </p:cNvSpPr>
          <p:nvPr>
            <p:ph type="sldNum" sz="quarter" idx="12"/>
          </p:nvPr>
        </p:nvSpPr>
        <p:spPr>
          <a:xfrm>
            <a:off x="7794438" y="6356350"/>
            <a:ext cx="720911" cy="365125"/>
          </a:xfrm>
        </p:spPr>
        <p:txBody>
          <a:bodyPr vert="horz" lIns="91440" tIns="45720" rIns="91440" bIns="45720" rtlCol="0" anchor="ctr">
            <a:normAutofit/>
          </a:bodyPr>
          <a:lstStyle/>
          <a:p>
            <a:pPr>
              <a:spcAft>
                <a:spcPts val="600"/>
              </a:spcAft>
              <a:defRPr/>
            </a:pPr>
            <a:fld id="{21BB4293-25AB-435B-BBB7-164FEC220EB4}" type="slidenum">
              <a:rPr lang="en-US">
                <a:solidFill>
                  <a:schemeClr val="tx1">
                    <a:alpha val="80000"/>
                  </a:schemeClr>
                </a:solidFill>
              </a:rPr>
              <a:pPr>
                <a:spcAft>
                  <a:spcPts val="600"/>
                </a:spcAft>
                <a:defRPr/>
              </a:pPr>
              <a:t>11</a:t>
            </a:fld>
            <a:endParaRPr lang="en-US">
              <a:solidFill>
                <a:schemeClr val="tx1">
                  <a:alpha val="80000"/>
                </a:schemeClr>
              </a:solidFill>
            </a:endParaRPr>
          </a:p>
        </p:txBody>
      </p:sp>
      <p:sp>
        <p:nvSpPr>
          <p:cNvPr id="2" name="Rectangle 1">
            <a:extLst>
              <a:ext uri="{FF2B5EF4-FFF2-40B4-BE49-F238E27FC236}">
                <a16:creationId xmlns:a16="http://schemas.microsoft.com/office/drawing/2014/main" id="{BBF872A2-3567-6046-B10F-3CF4A4623C7D}"/>
              </a:ext>
            </a:extLst>
          </p:cNvPr>
          <p:cNvSpPr/>
          <p:nvPr/>
        </p:nvSpPr>
        <p:spPr>
          <a:xfrm>
            <a:off x="3048000" y="6043136"/>
            <a:ext cx="5105400" cy="738664"/>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Examples of business cases, both good and bad, can be found online and/or analyze sample Final Report (</a:t>
            </a:r>
            <a:r>
              <a:rPr lang="en-US" sz="1400" b="1" u="sng" dirty="0">
                <a:latin typeface="Times New Roman" panose="02020603050405020304" pitchFamily="18" charset="0"/>
                <a:cs typeface="Times New Roman" panose="02020603050405020304" pitchFamily="18" charset="0"/>
              </a:rPr>
              <a:t>SAD Course Final Project Template</a:t>
            </a:r>
            <a:r>
              <a:rPr lang="en-US" sz="1400" dirty="0">
                <a:latin typeface="Times New Roman" panose="02020603050405020304" pitchFamily="18" charset="0"/>
                <a:cs typeface="Times New Roman" panose="02020603050405020304" pitchFamily="18" charset="0"/>
              </a:rPr>
              <a:t>) on LMS. Just search for “sample business case” </a:t>
            </a:r>
            <a:endParaRPr lang="en-US" sz="1400" dirty="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4F9CC19-41A7-5743-BCE4-524EF69A1AB0}"/>
              </a:ext>
            </a:extLst>
          </p:cNvPr>
          <p:cNvSpPr/>
          <p:nvPr/>
        </p:nvSpPr>
        <p:spPr>
          <a:xfrm>
            <a:off x="5305044" y="219670"/>
            <a:ext cx="3610356" cy="923330"/>
          </a:xfrm>
          <a:prstGeom prst="rect">
            <a:avLst/>
          </a:prstGeom>
        </p:spPr>
        <p:txBody>
          <a:bodyPr wrap="square">
            <a:spAutoFit/>
          </a:bodyPr>
          <a:lstStyle/>
          <a:p>
            <a:pPr algn="ctr"/>
            <a:r>
              <a:rPr lang="en-US" dirty="0">
                <a:latin typeface="SabonLTStd"/>
              </a:rPr>
              <a:t>Business Case – start with Request form and continue with Preliminary Investigation Report</a:t>
            </a:r>
            <a:endParaRPr lang="en-US" dirty="0">
              <a:effectLst/>
            </a:endParaRPr>
          </a:p>
        </p:txBody>
      </p:sp>
      <p:sp>
        <p:nvSpPr>
          <p:cNvPr id="6" name="Rectangle 5">
            <a:extLst>
              <a:ext uri="{FF2B5EF4-FFF2-40B4-BE49-F238E27FC236}">
                <a16:creationId xmlns:a16="http://schemas.microsoft.com/office/drawing/2014/main" id="{B63C5456-ED52-0F44-9AED-D335D2EB41D9}"/>
              </a:ext>
            </a:extLst>
          </p:cNvPr>
          <p:cNvSpPr/>
          <p:nvPr/>
        </p:nvSpPr>
        <p:spPr>
          <a:xfrm>
            <a:off x="4495800" y="1630740"/>
            <a:ext cx="4572000" cy="156966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the term </a:t>
            </a:r>
            <a:r>
              <a:rPr lang="en-US" sz="1600" i="1" dirty="0">
                <a:latin typeface="Times New Roman" panose="02020603050405020304" pitchFamily="18" charset="0"/>
                <a:cs typeface="Times New Roman" panose="02020603050405020304" pitchFamily="18" charset="0"/>
              </a:rPr>
              <a:t>business case </a:t>
            </a:r>
            <a:r>
              <a:rPr lang="en-US" sz="1600" dirty="0">
                <a:latin typeface="Times New Roman" panose="02020603050405020304" pitchFamily="18" charset="0"/>
                <a:cs typeface="Times New Roman" panose="02020603050405020304" pitchFamily="18" charset="0"/>
              </a:rPr>
              <a:t>refers to the reasons, or justification, for a proposal. A business case should be comprehensive yet easy to understand. It should describe the project clearly, provide the justification to proceed, and estimate the project’s financial impact. </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t>Information Systems Projects</a:t>
            </a:r>
          </a:p>
        </p:txBody>
      </p:sp>
      <p:sp>
        <p:nvSpPr>
          <p:cNvPr id="26626" name="Text Placeholder 2"/>
          <p:cNvSpPr>
            <a:spLocks noGrp="1"/>
          </p:cNvSpPr>
          <p:nvPr>
            <p:ph type="body" idx="1"/>
          </p:nvPr>
        </p:nvSpPr>
        <p:spPr>
          <a:xfrm>
            <a:off x="76199" y="1143000"/>
            <a:ext cx="8745415" cy="990600"/>
          </a:xfrm>
        </p:spPr>
        <p:txBody>
          <a:bodyPr/>
          <a:lstStyle/>
          <a:p>
            <a:r>
              <a:rPr lang="en-US" sz="1400" dirty="0">
                <a:latin typeface="Times New Roman" panose="02020603050405020304" pitchFamily="18" charset="0"/>
                <a:cs typeface="Times New Roman" panose="02020603050405020304" pitchFamily="18" charset="0"/>
              </a:rPr>
              <a:t>The starting point for most projects is called a systems request, which is a formal way of asking for IT support. A systems request might propose enhancements for an existing system, the correction of problems, the replacement of an older system, or the development of an entirely new information system that is needed to support a company’s current and future business needs. </a:t>
            </a:r>
          </a:p>
          <a:p>
            <a:endParaRPr lang="en-US" sz="140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D0F437B-4CFC-44D0-9CFB-ACAEF873C1CB}" type="slidenum">
              <a:rPr lang="en-US"/>
              <a:pPr>
                <a:defRPr/>
              </a:pPr>
              <a:t>12</a:t>
            </a:fld>
            <a:endParaRPr lang="en-US"/>
          </a:p>
        </p:txBody>
      </p:sp>
      <p:sp>
        <p:nvSpPr>
          <p:cNvPr id="6" name="Text Box 2">
            <a:extLst>
              <a:ext uri="{FF2B5EF4-FFF2-40B4-BE49-F238E27FC236}">
                <a16:creationId xmlns:a16="http://schemas.microsoft.com/office/drawing/2014/main" id="{85A50ADC-9669-984D-9153-C146D08213C1}"/>
              </a:ext>
            </a:extLst>
          </p:cNvPr>
          <p:cNvSpPr txBox="1">
            <a:spLocks noChangeArrowheads="1"/>
          </p:cNvSpPr>
          <p:nvPr/>
        </p:nvSpPr>
        <p:spPr bwMode="auto">
          <a:xfrm>
            <a:off x="169985" y="2296701"/>
            <a:ext cx="4706815" cy="440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914400" indent="-45720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r>
              <a:rPr lang="en-US" altLang="en-AZ" sz="1650" b="1" u="sng" dirty="0">
                <a:solidFill>
                  <a:srgbClr val="FF0000"/>
                </a:solidFill>
                <a:latin typeface="Times New Roman" panose="02020603050405020304" pitchFamily="18" charset="0"/>
                <a:cs typeface="Times New Roman" panose="02020603050405020304" pitchFamily="18" charset="0"/>
              </a:rPr>
              <a:t>Systems request </a:t>
            </a:r>
          </a:p>
          <a:p>
            <a:pPr eaLnBrk="1" hangingPunct="1">
              <a:spcBef>
                <a:spcPct val="0"/>
              </a:spcBef>
              <a:buFontTx/>
              <a:buAutoNum type="arabicPeriod"/>
            </a:pPr>
            <a:r>
              <a:rPr lang="en-US" altLang="en-AZ" sz="1650" b="1" dirty="0">
                <a:solidFill>
                  <a:srgbClr val="CC6600"/>
                </a:solidFill>
                <a:latin typeface="Times New Roman" panose="02020603050405020304" pitchFamily="18" charset="0"/>
                <a:cs typeface="Times New Roman" panose="02020603050405020304" pitchFamily="18" charset="0"/>
              </a:rPr>
              <a:t>Improved service</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Improve customer satisfaction</a:t>
            </a:r>
          </a:p>
          <a:p>
            <a:pPr eaLnBrk="1" hangingPunct="1">
              <a:spcBef>
                <a:spcPct val="0"/>
              </a:spcBef>
              <a:buFontTx/>
              <a:buAutoNum type="arabicPeriod"/>
            </a:pPr>
            <a:r>
              <a:rPr lang="en-US" altLang="en-AZ" sz="1650" b="1" dirty="0">
                <a:solidFill>
                  <a:srgbClr val="CC6600"/>
                </a:solidFill>
                <a:latin typeface="Times New Roman" panose="02020603050405020304" pitchFamily="18" charset="0"/>
                <a:cs typeface="Times New Roman" panose="02020603050405020304" pitchFamily="18" charset="0"/>
              </a:rPr>
              <a:t>Better performance</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Slow output / response </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Changing hardware/software specification</a:t>
            </a:r>
          </a:p>
          <a:p>
            <a:pPr eaLnBrk="1" hangingPunct="1">
              <a:spcBef>
                <a:spcPct val="0"/>
              </a:spcBef>
              <a:buFontTx/>
              <a:buAutoNum type="arabicPeriod"/>
            </a:pPr>
            <a:r>
              <a:rPr lang="en-US" altLang="en-AZ" sz="1650" b="1" dirty="0">
                <a:solidFill>
                  <a:srgbClr val="CC6600"/>
                </a:solidFill>
                <a:latin typeface="Times New Roman" panose="02020603050405020304" pitchFamily="18" charset="0"/>
                <a:cs typeface="Times New Roman" panose="02020603050405020304" pitchFamily="18" charset="0"/>
              </a:rPr>
              <a:t>More information</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Increase information to be produced</a:t>
            </a:r>
          </a:p>
          <a:p>
            <a:pPr eaLnBrk="1" hangingPunct="1">
              <a:spcBef>
                <a:spcPct val="0"/>
              </a:spcBef>
              <a:buFontTx/>
              <a:buAutoNum type="arabicPeriod"/>
            </a:pPr>
            <a:r>
              <a:rPr lang="en-US" altLang="en-AZ" sz="1650" b="1" dirty="0">
                <a:solidFill>
                  <a:srgbClr val="CC6600"/>
                </a:solidFill>
                <a:latin typeface="Times New Roman" panose="02020603050405020304" pitchFamily="18" charset="0"/>
                <a:cs typeface="Times New Roman" panose="02020603050405020304" pitchFamily="18" charset="0"/>
              </a:rPr>
              <a:t>Stronger controls</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Effective controls, data secure &amp; accurate</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Security control</a:t>
            </a:r>
            <a:r>
              <a:rPr lang="en-US" altLang="en-AZ" sz="1650" dirty="0">
                <a:latin typeface="Times New Roman" panose="02020603050405020304" pitchFamily="18" charset="0"/>
                <a:cs typeface="Times New Roman" panose="02020603050405020304" pitchFamily="18" charset="0"/>
                <a:sym typeface="Wingdings" pitchFamily="2" charset="2"/>
              </a:rPr>
              <a:t> </a:t>
            </a:r>
            <a:r>
              <a:rPr lang="en-US" altLang="en-AZ" sz="1650" dirty="0">
                <a:latin typeface="Times New Roman" panose="02020603050405020304" pitchFamily="18" charset="0"/>
                <a:cs typeface="Times New Roman" panose="02020603050405020304" pitchFamily="18" charset="0"/>
              </a:rPr>
              <a:t>password, level of user access, encryption, device</a:t>
            </a:r>
          </a:p>
          <a:p>
            <a:pPr eaLnBrk="1" hangingPunct="1">
              <a:spcBef>
                <a:spcPct val="0"/>
              </a:spcBef>
              <a:buFontTx/>
              <a:buAutoNum type="arabicPeriod"/>
            </a:pPr>
            <a:r>
              <a:rPr lang="en-US" altLang="en-AZ" sz="1650" b="1" dirty="0">
                <a:solidFill>
                  <a:srgbClr val="CC6600"/>
                </a:solidFill>
                <a:latin typeface="Times New Roman" panose="02020603050405020304" pitchFamily="18" charset="0"/>
                <a:cs typeface="Times New Roman" panose="02020603050405020304" pitchFamily="18" charset="0"/>
              </a:rPr>
              <a:t>Reduced cost</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Maintaining the current system is high.</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The new system would be cheaper</a:t>
            </a:r>
          </a:p>
          <a:p>
            <a:pPr eaLnBrk="1" hangingPunct="1">
              <a:spcBef>
                <a:spcPct val="0"/>
              </a:spcBef>
              <a:buFontTx/>
              <a:buAutoNum type="arabicPeriod"/>
            </a:pPr>
            <a:r>
              <a:rPr lang="en-US" altLang="en-AZ" sz="1650" b="1" dirty="0">
                <a:solidFill>
                  <a:srgbClr val="CC6600"/>
                </a:solidFill>
                <a:latin typeface="Times New Roman" panose="02020603050405020304" pitchFamily="18" charset="0"/>
                <a:cs typeface="Times New Roman" panose="02020603050405020304" pitchFamily="18" charset="0"/>
              </a:rPr>
              <a:t>Support  for New Product</a:t>
            </a:r>
          </a:p>
          <a:p>
            <a:pPr lvl="1" eaLnBrk="1" hangingPunct="1">
              <a:spcBef>
                <a:spcPct val="0"/>
              </a:spcBef>
              <a:buSzTx/>
              <a:buFontTx/>
              <a:buChar char="•"/>
            </a:pPr>
            <a:r>
              <a:rPr lang="en-US" altLang="en-AZ" sz="1650" dirty="0">
                <a:latin typeface="Times New Roman" panose="02020603050405020304" pitchFamily="18" charset="0"/>
                <a:cs typeface="Times New Roman" panose="02020603050405020304" pitchFamily="18" charset="0"/>
              </a:rPr>
              <a:t>Changing to new technology</a:t>
            </a:r>
          </a:p>
        </p:txBody>
      </p:sp>
      <p:pic>
        <p:nvPicPr>
          <p:cNvPr id="5" name="Picture 4" descr="A picture containing clock&#10;&#10;Description automatically generated">
            <a:extLst>
              <a:ext uri="{FF2B5EF4-FFF2-40B4-BE49-F238E27FC236}">
                <a16:creationId xmlns:a16="http://schemas.microsoft.com/office/drawing/2014/main" id="{3BB5AD7B-56C9-5342-88E5-469BF6FE22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5192" y="2686050"/>
            <a:ext cx="4036423" cy="3270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49" name="Title 1"/>
          <p:cNvSpPr>
            <a:spLocks noGrp="1"/>
          </p:cNvSpPr>
          <p:nvPr>
            <p:ph type="title"/>
          </p:nvPr>
        </p:nvSpPr>
        <p:spPr>
          <a:xfrm>
            <a:off x="6950931" y="2023110"/>
            <a:ext cx="1852218" cy="2846070"/>
          </a:xfrm>
        </p:spPr>
        <p:txBody>
          <a:bodyPr vert="horz" lIns="91440" tIns="45720" rIns="91440" bIns="45720" rtlCol="0" anchor="ctr">
            <a:normAutofit/>
          </a:bodyPr>
          <a:lstStyle/>
          <a:p>
            <a:pPr eaLnBrk="1" hangingPunct="1">
              <a:lnSpc>
                <a:spcPct val="90000"/>
              </a:lnSpc>
            </a:pPr>
            <a:r>
              <a:rPr lang="en-US" sz="2700" dirty="0">
                <a:solidFill>
                  <a:schemeClr val="tx1"/>
                </a:solidFill>
              </a:rPr>
              <a:t>Information Systems Projects</a:t>
            </a:r>
          </a:p>
        </p:txBody>
      </p:sp>
      <p:sp>
        <p:nvSpPr>
          <p:cNvPr id="27650" name="Text Placeholder 2"/>
          <p:cNvSpPr>
            <a:spLocks noGrp="1"/>
          </p:cNvSpPr>
          <p:nvPr>
            <p:ph type="body" idx="1"/>
          </p:nvPr>
        </p:nvSpPr>
        <p:spPr>
          <a:xfrm>
            <a:off x="1937853" y="6417039"/>
            <a:ext cx="4386747" cy="364761"/>
          </a:xfrm>
        </p:spPr>
        <p:txBody>
          <a:bodyPr vert="horz" lIns="91440" tIns="45720" rIns="91440" bIns="45720" rtlCol="0">
            <a:normAutofit/>
          </a:bodyPr>
          <a:lstStyle/>
          <a:p>
            <a:pPr marL="0" indent="0" eaLnBrk="1" hangingPunct="1">
              <a:lnSpc>
                <a:spcPct val="90000"/>
              </a:lnSpc>
              <a:spcBef>
                <a:spcPts val="1000"/>
              </a:spcBef>
              <a:buNone/>
            </a:pPr>
            <a:r>
              <a:rPr lang="en-US" sz="1400" b="1" dirty="0"/>
              <a:t>Factors that Affect Systems Projects</a:t>
            </a:r>
          </a:p>
        </p:txBody>
      </p:sp>
      <p:sp>
        <p:nvSpPr>
          <p:cNvPr id="73"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457949" y="6492240"/>
            <a:ext cx="2345200" cy="365125"/>
          </a:xfrm>
        </p:spPr>
        <p:txBody>
          <a:bodyPr vert="horz" lIns="91440" tIns="45720" rIns="91440" bIns="45720" rtlCol="0" anchor="ctr">
            <a:normAutofit/>
          </a:bodyPr>
          <a:lstStyle/>
          <a:p>
            <a:pPr>
              <a:spcAft>
                <a:spcPts val="600"/>
              </a:spcAft>
              <a:defRPr/>
            </a:pPr>
            <a:fld id="{C45DFEA1-A702-406C-845E-D73F6349321F}" type="slidenum">
              <a:rPr lang="en-US">
                <a:solidFill>
                  <a:prstClr val="black">
                    <a:tint val="75000"/>
                  </a:prstClr>
                </a:solidFill>
                <a:latin typeface="Calibri" panose="020F0502020204030204"/>
              </a:rPr>
              <a:pPr>
                <a:spcAft>
                  <a:spcPts val="600"/>
                </a:spcAft>
                <a:defRPr/>
              </a:pPr>
              <a:t>13</a:t>
            </a:fld>
            <a:endParaRPr lang="en-US">
              <a:solidFill>
                <a:prstClr val="black">
                  <a:tint val="75000"/>
                </a:prstClr>
              </a:solidFill>
              <a:latin typeface="Calibri" panose="020F0502020204030204"/>
            </a:endParaRPr>
          </a:p>
        </p:txBody>
      </p:sp>
      <p:sp>
        <p:nvSpPr>
          <p:cNvPr id="6" name="Rectangle 5">
            <a:extLst>
              <a:ext uri="{FF2B5EF4-FFF2-40B4-BE49-F238E27FC236}">
                <a16:creationId xmlns:a16="http://schemas.microsoft.com/office/drawing/2014/main" id="{4B7C3E83-608D-1243-A326-BE407ADC6014}"/>
              </a:ext>
            </a:extLst>
          </p:cNvPr>
          <p:cNvSpPr>
            <a:spLocks noChangeArrowheads="1"/>
          </p:cNvSpPr>
          <p:nvPr/>
        </p:nvSpPr>
        <p:spPr bwMode="auto">
          <a:xfrm>
            <a:off x="65620" y="104966"/>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Char char="•"/>
            </a:pPr>
            <a:r>
              <a:rPr lang="en-US" altLang="en-AZ" sz="1800" i="1" dirty="0">
                <a:latin typeface="Times New Roman" panose="02020603050405020304" pitchFamily="18" charset="0"/>
                <a:cs typeface="Times New Roman" panose="02020603050405020304" pitchFamily="18" charset="0"/>
              </a:rPr>
              <a:t>Internal</a:t>
            </a:r>
            <a:r>
              <a:rPr lang="en-US" altLang="en-AZ" sz="1800" dirty="0">
                <a:latin typeface="Times New Roman" panose="02020603050405020304" pitchFamily="18" charset="0"/>
                <a:cs typeface="Times New Roman" panose="02020603050405020304" pitchFamily="18" charset="0"/>
              </a:rPr>
              <a:t> and </a:t>
            </a:r>
            <a:r>
              <a:rPr lang="en-US" altLang="en-AZ" sz="1800" i="1" dirty="0">
                <a:latin typeface="Times New Roman" panose="02020603050405020304" pitchFamily="18" charset="0"/>
                <a:cs typeface="Times New Roman" panose="02020603050405020304" pitchFamily="18" charset="0"/>
              </a:rPr>
              <a:t>external</a:t>
            </a:r>
            <a:r>
              <a:rPr lang="en-US" altLang="en-AZ" sz="1800" dirty="0">
                <a:latin typeface="Times New Roman" panose="02020603050405020304" pitchFamily="18" charset="0"/>
                <a:cs typeface="Times New Roman" panose="02020603050405020304" pitchFamily="18" charset="0"/>
              </a:rPr>
              <a:t> factors affect every business decision that a company makes.</a:t>
            </a:r>
          </a:p>
        </p:txBody>
      </p:sp>
      <p:sp>
        <p:nvSpPr>
          <p:cNvPr id="3" name="Rectangle 2">
            <a:extLst>
              <a:ext uri="{FF2B5EF4-FFF2-40B4-BE49-F238E27FC236}">
                <a16:creationId xmlns:a16="http://schemas.microsoft.com/office/drawing/2014/main" id="{8FFFE903-4A16-7848-AE25-D11BB208245A}"/>
              </a:ext>
            </a:extLst>
          </p:cNvPr>
          <p:cNvSpPr/>
          <p:nvPr/>
        </p:nvSpPr>
        <p:spPr>
          <a:xfrm>
            <a:off x="2583556" y="728990"/>
            <a:ext cx="2521844" cy="261610"/>
          </a:xfrm>
          <a:prstGeom prst="rect">
            <a:avLst/>
          </a:prstGeom>
        </p:spPr>
        <p:txBody>
          <a:bodyPr wrap="none">
            <a:spAutoFit/>
          </a:bodyPr>
          <a:lstStyle/>
          <a:p>
            <a:pPr lvl="1"/>
            <a:r>
              <a:rPr lang="en-US" altLang="en-AZ" sz="1100" dirty="0">
                <a:latin typeface="Times New Roman" panose="02020603050405020304" pitchFamily="18" charset="0"/>
                <a:cs typeface="Times New Roman" panose="02020603050405020304" pitchFamily="18" charset="0"/>
              </a:rPr>
              <a:t>overall direction, objectives, goal</a:t>
            </a:r>
          </a:p>
        </p:txBody>
      </p:sp>
      <p:pic>
        <p:nvPicPr>
          <p:cNvPr id="16" name="Picture 15">
            <a:extLst>
              <a:ext uri="{FF2B5EF4-FFF2-40B4-BE49-F238E27FC236}">
                <a16:creationId xmlns:a16="http://schemas.microsoft.com/office/drawing/2014/main" id="{CA46B529-5421-FC40-8A39-BA52369B3F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2053" y="1066800"/>
            <a:ext cx="5249003" cy="4826212"/>
          </a:xfrm>
          <a:prstGeom prst="rect">
            <a:avLst/>
          </a:prstGeom>
        </p:spPr>
      </p:pic>
      <p:sp>
        <p:nvSpPr>
          <p:cNvPr id="5" name="Rectangle 4">
            <a:extLst>
              <a:ext uri="{FF2B5EF4-FFF2-40B4-BE49-F238E27FC236}">
                <a16:creationId xmlns:a16="http://schemas.microsoft.com/office/drawing/2014/main" id="{9F4D0B67-D056-6443-8C2D-10AA3397FA9B}"/>
              </a:ext>
            </a:extLst>
          </p:cNvPr>
          <p:cNvSpPr/>
          <p:nvPr/>
        </p:nvSpPr>
        <p:spPr>
          <a:xfrm>
            <a:off x="942327" y="615284"/>
            <a:ext cx="1572273" cy="938719"/>
          </a:xfrm>
          <a:prstGeom prst="rect">
            <a:avLst/>
          </a:prstGeom>
        </p:spPr>
        <p:txBody>
          <a:bodyPr wrap="square">
            <a:spAutoFit/>
          </a:bodyPr>
          <a:lstStyle/>
          <a:p>
            <a:pPr lvl="1"/>
            <a:r>
              <a:rPr lang="en-US" altLang="en-AZ" sz="1100" dirty="0">
                <a:latin typeface="Times New Roman" panose="02020603050405020304" pitchFamily="18" charset="0"/>
                <a:cs typeface="Times New Roman" panose="02020603050405020304" pitchFamily="18" charset="0"/>
              </a:rPr>
              <a:t>directive comes from strategic business decision, decision making </a:t>
            </a:r>
          </a:p>
        </p:txBody>
      </p:sp>
      <p:sp>
        <p:nvSpPr>
          <p:cNvPr id="7" name="Rectangle 6">
            <a:extLst>
              <a:ext uri="{FF2B5EF4-FFF2-40B4-BE49-F238E27FC236}">
                <a16:creationId xmlns:a16="http://schemas.microsoft.com/office/drawing/2014/main" id="{F6D23F0A-B7AB-B348-8350-DB019665AC57}"/>
              </a:ext>
            </a:extLst>
          </p:cNvPr>
          <p:cNvSpPr/>
          <p:nvPr/>
        </p:nvSpPr>
        <p:spPr>
          <a:xfrm>
            <a:off x="170231" y="1447800"/>
            <a:ext cx="1372980" cy="1446550"/>
          </a:xfrm>
          <a:prstGeom prst="rect">
            <a:avLst/>
          </a:prstGeom>
        </p:spPr>
        <p:txBody>
          <a:bodyPr wrap="square">
            <a:spAutoFit/>
          </a:bodyPr>
          <a:lstStyle/>
          <a:p>
            <a:pPr lvl="1"/>
            <a:r>
              <a:rPr lang="en-US" altLang="en-AZ" sz="1100" dirty="0">
                <a:latin typeface="Times New Roman" panose="02020603050405020304" pitchFamily="18" charset="0"/>
                <a:cs typeface="Times New Roman" panose="02020603050405020304" pitchFamily="18" charset="0"/>
              </a:rPr>
              <a:t>Internal system users wants a better system to increase his/her productivity</a:t>
            </a:r>
          </a:p>
        </p:txBody>
      </p:sp>
      <p:sp>
        <p:nvSpPr>
          <p:cNvPr id="8" name="Rectangle 7">
            <a:extLst>
              <a:ext uri="{FF2B5EF4-FFF2-40B4-BE49-F238E27FC236}">
                <a16:creationId xmlns:a16="http://schemas.microsoft.com/office/drawing/2014/main" id="{BBAB81C9-F616-4F4F-B15D-826FC0B3C64F}"/>
              </a:ext>
            </a:extLst>
          </p:cNvPr>
          <p:cNvSpPr/>
          <p:nvPr/>
        </p:nvSpPr>
        <p:spPr>
          <a:xfrm>
            <a:off x="377837" y="3623102"/>
            <a:ext cx="1371600" cy="948898"/>
          </a:xfrm>
          <a:prstGeom prst="rect">
            <a:avLst/>
          </a:prstGeom>
        </p:spPr>
        <p:txBody>
          <a:bodyPr wrap="square">
            <a:spAutoFit/>
          </a:bodyPr>
          <a:lstStyle/>
          <a:p>
            <a:pPr lvl="1"/>
            <a:r>
              <a:rPr lang="en-US" altLang="en-AZ" sz="1100" dirty="0">
                <a:latin typeface="Times New Roman" panose="02020603050405020304" pitchFamily="18" charset="0"/>
                <a:cs typeface="Times New Roman" panose="02020603050405020304" pitchFamily="18" charset="0"/>
              </a:rPr>
              <a:t>Request &amp; recommendation from the department itself</a:t>
            </a:r>
          </a:p>
        </p:txBody>
      </p:sp>
      <p:sp>
        <p:nvSpPr>
          <p:cNvPr id="9" name="Rectangle 8">
            <a:extLst>
              <a:ext uri="{FF2B5EF4-FFF2-40B4-BE49-F238E27FC236}">
                <a16:creationId xmlns:a16="http://schemas.microsoft.com/office/drawing/2014/main" id="{BA390879-270F-C246-99F2-57785C4A16B5}"/>
              </a:ext>
            </a:extLst>
          </p:cNvPr>
          <p:cNvSpPr/>
          <p:nvPr/>
        </p:nvSpPr>
        <p:spPr>
          <a:xfrm>
            <a:off x="527119" y="5191036"/>
            <a:ext cx="1892392" cy="600164"/>
          </a:xfrm>
          <a:prstGeom prst="rect">
            <a:avLst/>
          </a:prstGeom>
        </p:spPr>
        <p:txBody>
          <a:bodyPr wrap="square">
            <a:spAutoFit/>
          </a:bodyPr>
          <a:lstStyle/>
          <a:p>
            <a:pPr lvl="1"/>
            <a:r>
              <a:rPr lang="en-US" altLang="en-AZ" sz="1100" dirty="0">
                <a:latin typeface="Times New Roman" panose="02020603050405020304" pitchFamily="18" charset="0"/>
                <a:cs typeface="Times New Roman" panose="02020603050405020304" pitchFamily="18" charset="0"/>
              </a:rPr>
              <a:t>Problems / errors with current system</a:t>
            </a:r>
            <a:r>
              <a:rPr lang="en-US" altLang="en-AZ" sz="1100" dirty="0">
                <a:latin typeface="Times New Roman" panose="02020603050405020304" pitchFamily="18" charset="0"/>
                <a:cs typeface="Times New Roman" panose="02020603050405020304" pitchFamily="18" charset="0"/>
                <a:sym typeface="Wingdings" pitchFamily="2" charset="2"/>
              </a:rPr>
              <a:t> request new sys.</a:t>
            </a:r>
            <a:endParaRPr lang="en-US" altLang="en-AZ" sz="11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8BD3215-E581-DC4B-BDAB-98C2C367DE8C}"/>
              </a:ext>
            </a:extLst>
          </p:cNvPr>
          <p:cNvSpPr/>
          <p:nvPr/>
        </p:nvSpPr>
        <p:spPr>
          <a:xfrm>
            <a:off x="4727471" y="1527033"/>
            <a:ext cx="4572000" cy="261610"/>
          </a:xfrm>
          <a:prstGeom prst="rect">
            <a:avLst/>
          </a:prstGeom>
        </p:spPr>
        <p:txBody>
          <a:bodyPr>
            <a:spAutoFit/>
          </a:bodyPr>
          <a:lstStyle/>
          <a:p>
            <a:pPr lvl="1" eaLnBrk="1" hangingPunct="1">
              <a:spcBef>
                <a:spcPct val="50000"/>
              </a:spcBef>
              <a:buSzTx/>
            </a:pPr>
            <a:r>
              <a:rPr lang="en-US" altLang="en-AZ" sz="1100">
                <a:latin typeface="Times New Roman" panose="02020603050405020304" pitchFamily="18" charset="0"/>
                <a:cs typeface="Times New Roman" panose="02020603050405020304" pitchFamily="18" charset="0"/>
              </a:rPr>
              <a:t>Changing tech. </a:t>
            </a:r>
            <a:r>
              <a:rPr lang="en-US" altLang="en-AZ" sz="1100">
                <a:latin typeface="Times New Roman" panose="02020603050405020304" pitchFamily="18" charset="0"/>
                <a:cs typeface="Times New Roman" panose="02020603050405020304" pitchFamily="18" charset="0"/>
                <a:sym typeface="Wingdings" pitchFamily="2" charset="2"/>
              </a:rPr>
              <a:t> reshape the existing business </a:t>
            </a:r>
            <a:endParaRPr lang="en-US" altLang="en-AZ" sz="11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85B62FD-A636-944E-B9E2-41EF24D83364}"/>
              </a:ext>
            </a:extLst>
          </p:cNvPr>
          <p:cNvSpPr/>
          <p:nvPr/>
        </p:nvSpPr>
        <p:spPr>
          <a:xfrm>
            <a:off x="5333356" y="2387871"/>
            <a:ext cx="1978427" cy="261610"/>
          </a:xfrm>
          <a:prstGeom prst="rect">
            <a:avLst/>
          </a:prstGeom>
        </p:spPr>
        <p:txBody>
          <a:bodyPr wrap="none">
            <a:spAutoFit/>
          </a:bodyPr>
          <a:lstStyle/>
          <a:p>
            <a:pPr lvl="1" eaLnBrk="1" hangingPunct="1">
              <a:spcBef>
                <a:spcPct val="50000"/>
              </a:spcBef>
              <a:buSzTx/>
            </a:pPr>
            <a:r>
              <a:rPr lang="en-US" altLang="en-AZ" sz="1100" dirty="0">
                <a:latin typeface="Times New Roman" panose="02020603050405020304" pitchFamily="18" charset="0"/>
                <a:cs typeface="Times New Roman" panose="02020603050405020304" pitchFamily="18" charset="0"/>
              </a:rPr>
              <a:t>Relationship with supp.</a:t>
            </a:r>
          </a:p>
        </p:txBody>
      </p:sp>
      <p:sp>
        <p:nvSpPr>
          <p:cNvPr id="12" name="Rectangle 11">
            <a:extLst>
              <a:ext uri="{FF2B5EF4-FFF2-40B4-BE49-F238E27FC236}">
                <a16:creationId xmlns:a16="http://schemas.microsoft.com/office/drawing/2014/main" id="{C42493E0-12D7-6B43-B1C9-0D23D4D2E728}"/>
              </a:ext>
            </a:extLst>
          </p:cNvPr>
          <p:cNvSpPr/>
          <p:nvPr/>
        </p:nvSpPr>
        <p:spPr>
          <a:xfrm>
            <a:off x="5874297" y="3459248"/>
            <a:ext cx="1013145" cy="938719"/>
          </a:xfrm>
          <a:prstGeom prst="rect">
            <a:avLst/>
          </a:prstGeom>
        </p:spPr>
        <p:txBody>
          <a:bodyPr wrap="square">
            <a:spAutoFit/>
          </a:bodyPr>
          <a:lstStyle/>
          <a:p>
            <a:r>
              <a:rPr lang="en-US" altLang="en-AZ" sz="1100" dirty="0">
                <a:latin typeface="Times New Roman" panose="02020603050405020304" pitchFamily="18" charset="0"/>
                <a:cs typeface="Times New Roman" panose="02020603050405020304" pitchFamily="18" charset="0"/>
              </a:rPr>
              <a:t>manage all </a:t>
            </a:r>
            <a:r>
              <a:rPr lang="en-US" altLang="en-AZ" sz="1100" dirty="0" err="1">
                <a:latin typeface="Times New Roman" panose="02020603050405020304" pitchFamily="18" charset="0"/>
                <a:cs typeface="Times New Roman" panose="02020603050405020304" pitchFamily="18" charset="0"/>
              </a:rPr>
              <a:t>cust</a:t>
            </a:r>
            <a:r>
              <a:rPr lang="en-US" altLang="en-AZ" sz="1100" dirty="0">
                <a:latin typeface="Times New Roman" panose="02020603050405020304" pitchFamily="18" charset="0"/>
                <a:cs typeface="Times New Roman" panose="02020603050405020304" pitchFamily="18" charset="0"/>
              </a:rPr>
              <a:t>. related events &amp; </a:t>
            </a:r>
            <a:r>
              <a:rPr lang="en-US" altLang="en-AZ" sz="1100" dirty="0" err="1">
                <a:latin typeface="Times New Roman" panose="02020603050405020304" pitchFamily="18" charset="0"/>
                <a:cs typeface="Times New Roman" panose="02020603050405020304" pitchFamily="18" charset="0"/>
              </a:rPr>
              <a:t>transaction;top</a:t>
            </a:r>
            <a:r>
              <a:rPr lang="en-US" altLang="en-AZ" sz="1100" dirty="0">
                <a:latin typeface="Times New Roman" panose="02020603050405020304" pitchFamily="18" charset="0"/>
                <a:cs typeface="Times New Roman" panose="02020603050405020304" pitchFamily="18" charset="0"/>
              </a:rPr>
              <a:t> priority. </a:t>
            </a:r>
            <a:endParaRPr lang="en-AZ" sz="11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109D1B4-60A1-B84E-B2AC-0F32F4C6B879}"/>
              </a:ext>
            </a:extLst>
          </p:cNvPr>
          <p:cNvSpPr/>
          <p:nvPr/>
        </p:nvSpPr>
        <p:spPr>
          <a:xfrm>
            <a:off x="5193541" y="4590561"/>
            <a:ext cx="2616422" cy="261610"/>
          </a:xfrm>
          <a:prstGeom prst="rect">
            <a:avLst/>
          </a:prstGeom>
        </p:spPr>
        <p:txBody>
          <a:bodyPr wrap="none">
            <a:spAutoFit/>
          </a:bodyPr>
          <a:lstStyle/>
          <a:p>
            <a:pPr lvl="1" eaLnBrk="1" hangingPunct="1">
              <a:spcBef>
                <a:spcPct val="50000"/>
              </a:spcBef>
              <a:buSzTx/>
            </a:pPr>
            <a:r>
              <a:rPr lang="en-US" altLang="en-AZ" sz="1100" dirty="0">
                <a:latin typeface="Times New Roman" panose="02020603050405020304" pitchFamily="18" charset="0"/>
                <a:cs typeface="Times New Roman" panose="02020603050405020304" pitchFamily="18" charset="0"/>
              </a:rPr>
              <a:t>Offer / Decision of the competitors</a:t>
            </a:r>
          </a:p>
        </p:txBody>
      </p:sp>
      <p:sp>
        <p:nvSpPr>
          <p:cNvPr id="14" name="Rectangle 13">
            <a:extLst>
              <a:ext uri="{FF2B5EF4-FFF2-40B4-BE49-F238E27FC236}">
                <a16:creationId xmlns:a16="http://schemas.microsoft.com/office/drawing/2014/main" id="{0F219406-FE1C-EF42-BE5E-3A50F79967FA}"/>
              </a:ext>
            </a:extLst>
          </p:cNvPr>
          <p:cNvSpPr/>
          <p:nvPr/>
        </p:nvSpPr>
        <p:spPr>
          <a:xfrm>
            <a:off x="4798562" y="5512713"/>
            <a:ext cx="4572000" cy="430887"/>
          </a:xfrm>
          <a:prstGeom prst="rect">
            <a:avLst/>
          </a:prstGeom>
        </p:spPr>
        <p:txBody>
          <a:bodyPr>
            <a:spAutoFit/>
          </a:bodyPr>
          <a:lstStyle/>
          <a:p>
            <a:r>
              <a:rPr lang="en-US" sz="1100" dirty="0">
                <a:latin typeface="Times New Roman" panose="02020603050405020304" pitchFamily="18" charset="0"/>
                <a:cs typeface="Times New Roman" panose="02020603050405020304" pitchFamily="18" charset="0"/>
              </a:rPr>
              <a:t>In a period of economic expansion, firms need to be ready with scalable systems that can handle additional volume and growth. </a:t>
            </a:r>
          </a:p>
        </p:txBody>
      </p:sp>
      <p:sp>
        <p:nvSpPr>
          <p:cNvPr id="15" name="Rectangle 14">
            <a:extLst>
              <a:ext uri="{FF2B5EF4-FFF2-40B4-BE49-F238E27FC236}">
                <a16:creationId xmlns:a16="http://schemas.microsoft.com/office/drawing/2014/main" id="{A1996797-54A8-204A-B82E-F3DD96E5DAE2}"/>
              </a:ext>
            </a:extLst>
          </p:cNvPr>
          <p:cNvSpPr/>
          <p:nvPr/>
        </p:nvSpPr>
        <p:spPr>
          <a:xfrm>
            <a:off x="1815230" y="5943600"/>
            <a:ext cx="4966570" cy="261610"/>
          </a:xfrm>
          <a:prstGeom prst="rect">
            <a:avLst/>
          </a:prstGeom>
        </p:spPr>
        <p:txBody>
          <a:bodyPr wrap="square">
            <a:spAutoFit/>
          </a:bodyPr>
          <a:lstStyle/>
          <a:p>
            <a:r>
              <a:rPr lang="en-US" sz="1100" dirty="0">
                <a:latin typeface="Times New Roman" panose="02020603050405020304" pitchFamily="18" charset="0"/>
                <a:cs typeface="Times New Roman" panose="02020603050405020304" pitchFamily="18" charset="0"/>
              </a:rPr>
              <a:t>government regulations directly affect the design of corporate information systems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a:extLst>
              <a:ext uri="{FF2B5EF4-FFF2-40B4-BE49-F238E27FC236}">
                <a16:creationId xmlns:a16="http://schemas.microsoft.com/office/drawing/2014/main" id="{BCE28313-3828-4645-8A4B-5D21C006E8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a:spcBef>
                <a:spcPct val="0"/>
              </a:spcBef>
              <a:buFontTx/>
              <a:buNone/>
            </a:pPr>
            <a:fld id="{10CE21DF-1DD6-F646-B873-AC6E11731150}" type="slidenum">
              <a:rPr lang="en-US" altLang="en-AZ" sz="1000">
                <a:latin typeface="Courier New" panose="02070309020205020404" pitchFamily="49" charset="0"/>
              </a:rPr>
              <a:pPr>
                <a:spcBef>
                  <a:spcPct val="0"/>
                </a:spcBef>
                <a:buFontTx/>
                <a:buNone/>
              </a:pPr>
              <a:t>14</a:t>
            </a:fld>
            <a:r>
              <a:rPr lang="en-US" altLang="en-AZ" sz="1000">
                <a:latin typeface="Courier New" panose="02070309020205020404" pitchFamily="49" charset="0"/>
              </a:rPr>
              <a:t>/20</a:t>
            </a:r>
          </a:p>
        </p:txBody>
      </p:sp>
      <p:sp>
        <p:nvSpPr>
          <p:cNvPr id="24578" name="Text Box 2">
            <a:extLst>
              <a:ext uri="{FF2B5EF4-FFF2-40B4-BE49-F238E27FC236}">
                <a16:creationId xmlns:a16="http://schemas.microsoft.com/office/drawing/2014/main" id="{44F6DBDF-4BB5-C44E-A71A-487D49358217}"/>
              </a:ext>
            </a:extLst>
          </p:cNvPr>
          <p:cNvSpPr txBox="1">
            <a:spLocks noChangeArrowheads="1"/>
          </p:cNvSpPr>
          <p:nvPr/>
        </p:nvSpPr>
        <p:spPr bwMode="auto">
          <a:xfrm>
            <a:off x="914400" y="381000"/>
            <a:ext cx="8229600" cy="457200"/>
          </a:xfrm>
          <a:prstGeom prst="rect">
            <a:avLst/>
          </a:prstGeom>
          <a:solidFill>
            <a:srgbClr val="CFB2D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400" b="1" dirty="0">
                <a:solidFill>
                  <a:srgbClr val="660066"/>
                </a:solidFill>
                <a:latin typeface="Trebuchet MS" panose="020B0703020202090204" pitchFamily="34" charset="0"/>
              </a:rPr>
              <a:t>Evaluation of System Request</a:t>
            </a:r>
          </a:p>
        </p:txBody>
      </p:sp>
      <p:sp>
        <p:nvSpPr>
          <p:cNvPr id="24580" name="Text Box 10">
            <a:extLst>
              <a:ext uri="{FF2B5EF4-FFF2-40B4-BE49-F238E27FC236}">
                <a16:creationId xmlns:a16="http://schemas.microsoft.com/office/drawing/2014/main" id="{069BD35B-ECE0-2B42-89DE-FA7A6331B457}"/>
              </a:ext>
            </a:extLst>
          </p:cNvPr>
          <p:cNvSpPr txBox="1">
            <a:spLocks noChangeArrowheads="1"/>
          </p:cNvSpPr>
          <p:nvPr/>
        </p:nvSpPr>
        <p:spPr bwMode="auto">
          <a:xfrm>
            <a:off x="5562600" y="4724400"/>
            <a:ext cx="358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000" b="1">
                <a:solidFill>
                  <a:srgbClr val="0066FF"/>
                </a:solidFill>
                <a:sym typeface="Wingdings" pitchFamily="2" charset="2"/>
              </a:rPr>
              <a:t>Sys. Review Committee</a:t>
            </a:r>
            <a:r>
              <a:rPr lang="en-US" altLang="en-AZ" sz="2000" b="1">
                <a:solidFill>
                  <a:srgbClr val="FF0066"/>
                </a:solidFill>
                <a:sym typeface="Wingdings" pitchFamily="2" charset="2"/>
              </a:rPr>
              <a:t> OR </a:t>
            </a:r>
            <a:r>
              <a:rPr lang="en-US" altLang="en-AZ" sz="2000" b="1">
                <a:solidFill>
                  <a:srgbClr val="0066FF"/>
                </a:solidFill>
                <a:sym typeface="Wingdings" pitchFamily="2" charset="2"/>
              </a:rPr>
              <a:t>Comp. Resource Committee</a:t>
            </a:r>
          </a:p>
        </p:txBody>
      </p:sp>
      <p:sp>
        <p:nvSpPr>
          <p:cNvPr id="24581" name="Text Box 11">
            <a:extLst>
              <a:ext uri="{FF2B5EF4-FFF2-40B4-BE49-F238E27FC236}">
                <a16:creationId xmlns:a16="http://schemas.microsoft.com/office/drawing/2014/main" id="{BF0836F8-A689-7B46-A121-27686B32D63A}"/>
              </a:ext>
            </a:extLst>
          </p:cNvPr>
          <p:cNvSpPr txBox="1">
            <a:spLocks noChangeArrowheads="1"/>
          </p:cNvSpPr>
          <p:nvPr/>
        </p:nvSpPr>
        <p:spPr bwMode="auto">
          <a:xfrm>
            <a:off x="5715000" y="33528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000" b="1"/>
              <a:t>IT Department</a:t>
            </a:r>
          </a:p>
        </p:txBody>
      </p:sp>
      <p:sp>
        <p:nvSpPr>
          <p:cNvPr id="24582" name="Oval 12">
            <a:extLst>
              <a:ext uri="{FF2B5EF4-FFF2-40B4-BE49-F238E27FC236}">
                <a16:creationId xmlns:a16="http://schemas.microsoft.com/office/drawing/2014/main" id="{7D413FBE-E31E-594D-962F-42E0EF81135A}"/>
              </a:ext>
            </a:extLst>
          </p:cNvPr>
          <p:cNvSpPr>
            <a:spLocks noChangeArrowheads="1"/>
          </p:cNvSpPr>
          <p:nvPr/>
        </p:nvSpPr>
        <p:spPr bwMode="auto">
          <a:xfrm>
            <a:off x="914400" y="3124200"/>
            <a:ext cx="4114800" cy="609600"/>
          </a:xfrm>
          <a:prstGeom prst="ellipse">
            <a:avLst/>
          </a:prstGeom>
          <a:solidFill>
            <a:srgbClr val="CCCC00"/>
          </a:solidFill>
          <a:ln w="9525">
            <a:solidFill>
              <a:schemeClr val="tx1"/>
            </a:solidFill>
            <a:round/>
            <a:headEnd/>
            <a:tailEnd/>
          </a:ln>
        </p:spPr>
        <p:txBody>
          <a:bodyPr wrap="none" anchor="ct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000" b="1">
                <a:solidFill>
                  <a:srgbClr val="FF0066"/>
                </a:solidFill>
              </a:rPr>
              <a:t>Receive Sys Request</a:t>
            </a:r>
          </a:p>
        </p:txBody>
      </p:sp>
      <p:sp>
        <p:nvSpPr>
          <p:cNvPr id="24583" name="Oval 13">
            <a:extLst>
              <a:ext uri="{FF2B5EF4-FFF2-40B4-BE49-F238E27FC236}">
                <a16:creationId xmlns:a16="http://schemas.microsoft.com/office/drawing/2014/main" id="{54ED7ED4-3DAB-AF4D-B0DE-87C5A09BBFDE}"/>
              </a:ext>
            </a:extLst>
          </p:cNvPr>
          <p:cNvSpPr>
            <a:spLocks noChangeArrowheads="1"/>
          </p:cNvSpPr>
          <p:nvPr/>
        </p:nvSpPr>
        <p:spPr bwMode="auto">
          <a:xfrm>
            <a:off x="990600" y="4495800"/>
            <a:ext cx="3810000" cy="685800"/>
          </a:xfrm>
          <a:prstGeom prst="ellipse">
            <a:avLst/>
          </a:prstGeom>
          <a:solidFill>
            <a:srgbClr val="FFFF66"/>
          </a:solidFill>
          <a:ln w="9525">
            <a:solidFill>
              <a:schemeClr val="tx1"/>
            </a:solidFill>
            <a:round/>
            <a:headEnd/>
            <a:tailEnd/>
          </a:ln>
        </p:spPr>
        <p:txBody>
          <a:bodyPr wrap="none" anchor="ct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50000"/>
              </a:spcBef>
              <a:buFontTx/>
              <a:buNone/>
            </a:pPr>
            <a:r>
              <a:rPr lang="en-US" altLang="en-AZ" sz="2000" b="1">
                <a:solidFill>
                  <a:srgbClr val="FF0066"/>
                </a:solidFill>
                <a:sym typeface="Wingdings" pitchFamily="2" charset="2"/>
              </a:rPr>
              <a:t>Evaluate the Sys. Request</a:t>
            </a:r>
            <a:endParaRPr lang="en-US" altLang="en-AZ" sz="2400" b="1"/>
          </a:p>
        </p:txBody>
      </p:sp>
      <p:sp>
        <p:nvSpPr>
          <p:cNvPr id="24584" name="Line 14">
            <a:extLst>
              <a:ext uri="{FF2B5EF4-FFF2-40B4-BE49-F238E27FC236}">
                <a16:creationId xmlns:a16="http://schemas.microsoft.com/office/drawing/2014/main" id="{E07581A7-AA49-474C-9C37-78A12CBF411A}"/>
              </a:ext>
            </a:extLst>
          </p:cNvPr>
          <p:cNvSpPr>
            <a:spLocks noChangeShapeType="1"/>
          </p:cNvSpPr>
          <p:nvPr/>
        </p:nvSpPr>
        <p:spPr bwMode="auto">
          <a:xfrm>
            <a:off x="2895600" y="3810000"/>
            <a:ext cx="0" cy="685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24585" name="AutoShape 15">
            <a:extLst>
              <a:ext uri="{FF2B5EF4-FFF2-40B4-BE49-F238E27FC236}">
                <a16:creationId xmlns:a16="http://schemas.microsoft.com/office/drawing/2014/main" id="{6513CF75-D637-2A4B-AC5A-14EE421B0199}"/>
              </a:ext>
            </a:extLst>
          </p:cNvPr>
          <p:cNvSpPr>
            <a:spLocks/>
          </p:cNvSpPr>
          <p:nvPr/>
        </p:nvSpPr>
        <p:spPr bwMode="auto">
          <a:xfrm>
            <a:off x="5181600" y="3124200"/>
            <a:ext cx="228600" cy="838200"/>
          </a:xfrm>
          <a:prstGeom prst="rightBrace">
            <a:avLst>
              <a:gd name="adj1" fmla="val 30556"/>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endParaRPr lang="en-AZ" altLang="en-AZ" sz="2400"/>
          </a:p>
        </p:txBody>
      </p:sp>
      <p:sp>
        <p:nvSpPr>
          <p:cNvPr id="24586" name="AutoShape 16">
            <a:extLst>
              <a:ext uri="{FF2B5EF4-FFF2-40B4-BE49-F238E27FC236}">
                <a16:creationId xmlns:a16="http://schemas.microsoft.com/office/drawing/2014/main" id="{0070BC23-5830-AB4E-8345-D4F38488336A}"/>
              </a:ext>
            </a:extLst>
          </p:cNvPr>
          <p:cNvSpPr>
            <a:spLocks/>
          </p:cNvSpPr>
          <p:nvPr/>
        </p:nvSpPr>
        <p:spPr bwMode="auto">
          <a:xfrm>
            <a:off x="5181600" y="4572000"/>
            <a:ext cx="304800" cy="914400"/>
          </a:xfrm>
          <a:prstGeom prst="rightBrace">
            <a:avLst>
              <a:gd name="adj1" fmla="val 25000"/>
              <a:gd name="adj2" fmla="val 52431"/>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endParaRPr lang="en-AZ" altLang="en-AZ" sz="2400"/>
          </a:p>
        </p:txBody>
      </p:sp>
      <p:sp>
        <p:nvSpPr>
          <p:cNvPr id="24587" name="Oval 17">
            <a:extLst>
              <a:ext uri="{FF2B5EF4-FFF2-40B4-BE49-F238E27FC236}">
                <a16:creationId xmlns:a16="http://schemas.microsoft.com/office/drawing/2014/main" id="{45D53CA2-7CCD-7144-8FC4-0D12A3587864}"/>
              </a:ext>
            </a:extLst>
          </p:cNvPr>
          <p:cNvSpPr>
            <a:spLocks noChangeArrowheads="1"/>
          </p:cNvSpPr>
          <p:nvPr/>
        </p:nvSpPr>
        <p:spPr bwMode="auto">
          <a:xfrm>
            <a:off x="1066800" y="1905000"/>
            <a:ext cx="3810000" cy="609600"/>
          </a:xfrm>
          <a:prstGeom prst="ellipse">
            <a:avLst/>
          </a:prstGeom>
          <a:solidFill>
            <a:srgbClr val="CCECFF"/>
          </a:solidFill>
          <a:ln w="9525">
            <a:solidFill>
              <a:schemeClr val="tx1"/>
            </a:solidFill>
            <a:round/>
            <a:headEnd/>
            <a:tailEnd/>
          </a:ln>
        </p:spPr>
        <p:txBody>
          <a:bodyPr wrap="none" anchor="ct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000" b="1">
                <a:solidFill>
                  <a:srgbClr val="FF0066"/>
                </a:solidFill>
              </a:rPr>
              <a:t>Sys Request Forms</a:t>
            </a:r>
          </a:p>
        </p:txBody>
      </p:sp>
      <p:sp>
        <p:nvSpPr>
          <p:cNvPr id="24588" name="Line 18">
            <a:extLst>
              <a:ext uri="{FF2B5EF4-FFF2-40B4-BE49-F238E27FC236}">
                <a16:creationId xmlns:a16="http://schemas.microsoft.com/office/drawing/2014/main" id="{DF0358F4-2CF6-5D4D-A798-E9CD7E8097BD}"/>
              </a:ext>
            </a:extLst>
          </p:cNvPr>
          <p:cNvSpPr>
            <a:spLocks noChangeShapeType="1"/>
          </p:cNvSpPr>
          <p:nvPr/>
        </p:nvSpPr>
        <p:spPr bwMode="auto">
          <a:xfrm>
            <a:off x="2895600" y="2590800"/>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24589" name="Text Box 19">
            <a:extLst>
              <a:ext uri="{FF2B5EF4-FFF2-40B4-BE49-F238E27FC236}">
                <a16:creationId xmlns:a16="http://schemas.microsoft.com/office/drawing/2014/main" id="{F9B70E5E-9A30-7A46-807B-9613B118A918}"/>
              </a:ext>
            </a:extLst>
          </p:cNvPr>
          <p:cNvSpPr txBox="1">
            <a:spLocks noChangeArrowheads="1"/>
          </p:cNvSpPr>
          <p:nvPr/>
        </p:nvSpPr>
        <p:spPr bwMode="auto">
          <a:xfrm>
            <a:off x="5943600" y="2057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400">
                <a:solidFill>
                  <a:srgbClr val="339966"/>
                </a:solidFill>
              </a:rPr>
              <a:t>User </a:t>
            </a:r>
          </a:p>
        </p:txBody>
      </p:sp>
      <p:sp>
        <p:nvSpPr>
          <p:cNvPr id="24590" name="AutoShape 20">
            <a:extLst>
              <a:ext uri="{FF2B5EF4-FFF2-40B4-BE49-F238E27FC236}">
                <a16:creationId xmlns:a16="http://schemas.microsoft.com/office/drawing/2014/main" id="{92CCFE02-E5C0-E946-8C71-14E8C5CBC0D1}"/>
              </a:ext>
            </a:extLst>
          </p:cNvPr>
          <p:cNvSpPr>
            <a:spLocks/>
          </p:cNvSpPr>
          <p:nvPr/>
        </p:nvSpPr>
        <p:spPr bwMode="auto">
          <a:xfrm>
            <a:off x="5181600" y="1905000"/>
            <a:ext cx="228600" cy="685800"/>
          </a:xfrm>
          <a:prstGeom prst="rightBrace">
            <a:avLst>
              <a:gd name="adj1" fmla="val 25000"/>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endParaRPr lang="en-AZ" altLang="en-AZ" sz="2400"/>
          </a:p>
        </p:txBody>
      </p:sp>
      <p:sp>
        <p:nvSpPr>
          <p:cNvPr id="24591" name="Line 21">
            <a:extLst>
              <a:ext uri="{FF2B5EF4-FFF2-40B4-BE49-F238E27FC236}">
                <a16:creationId xmlns:a16="http://schemas.microsoft.com/office/drawing/2014/main" id="{EB109F7D-E49A-BA4E-8615-B6FBEC0717C2}"/>
              </a:ext>
            </a:extLst>
          </p:cNvPr>
          <p:cNvSpPr>
            <a:spLocks noChangeShapeType="1"/>
          </p:cNvSpPr>
          <p:nvPr/>
        </p:nvSpPr>
        <p:spPr bwMode="auto">
          <a:xfrm flipH="1">
            <a:off x="6858000" y="54102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24592" name="Text Box 22">
            <a:extLst>
              <a:ext uri="{FF2B5EF4-FFF2-40B4-BE49-F238E27FC236}">
                <a16:creationId xmlns:a16="http://schemas.microsoft.com/office/drawing/2014/main" id="{709C8183-3F8B-2B44-8300-1037E8F2D07B}"/>
              </a:ext>
            </a:extLst>
          </p:cNvPr>
          <p:cNvSpPr txBox="1">
            <a:spLocks noChangeArrowheads="1"/>
          </p:cNvSpPr>
          <p:nvPr/>
        </p:nvSpPr>
        <p:spPr bwMode="auto">
          <a:xfrm>
            <a:off x="5791200" y="55626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1600">
                <a:solidFill>
                  <a:srgbClr val="777777"/>
                </a:solidFill>
              </a:rPr>
              <a:t>IT manager</a:t>
            </a:r>
          </a:p>
        </p:txBody>
      </p:sp>
      <p:sp>
        <p:nvSpPr>
          <p:cNvPr id="24593" name="Text Box 23">
            <a:extLst>
              <a:ext uri="{FF2B5EF4-FFF2-40B4-BE49-F238E27FC236}">
                <a16:creationId xmlns:a16="http://schemas.microsoft.com/office/drawing/2014/main" id="{B493CF9F-0D3F-F942-AD0B-A9CDA6094B6A}"/>
              </a:ext>
            </a:extLst>
          </p:cNvPr>
          <p:cNvSpPr txBox="1">
            <a:spLocks noChangeArrowheads="1"/>
          </p:cNvSpPr>
          <p:nvPr/>
        </p:nvSpPr>
        <p:spPr bwMode="auto">
          <a:xfrm>
            <a:off x="7086600" y="5562600"/>
            <a:ext cx="2057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50000"/>
              </a:spcBef>
              <a:buFontTx/>
              <a:buNone/>
            </a:pPr>
            <a:r>
              <a:rPr lang="en-US" altLang="en-AZ" sz="1600">
                <a:solidFill>
                  <a:srgbClr val="777777"/>
                </a:solidFill>
              </a:rPr>
              <a:t>Other Department manager</a:t>
            </a:r>
          </a:p>
        </p:txBody>
      </p:sp>
      <p:sp>
        <p:nvSpPr>
          <p:cNvPr id="24594" name="Line 24">
            <a:extLst>
              <a:ext uri="{FF2B5EF4-FFF2-40B4-BE49-F238E27FC236}">
                <a16:creationId xmlns:a16="http://schemas.microsoft.com/office/drawing/2014/main" id="{1191306C-9B0A-6449-ACC9-A44357C8E93F}"/>
              </a:ext>
            </a:extLst>
          </p:cNvPr>
          <p:cNvSpPr>
            <a:spLocks noChangeShapeType="1"/>
          </p:cNvSpPr>
          <p:nvPr/>
        </p:nvSpPr>
        <p:spPr bwMode="auto">
          <a:xfrm>
            <a:off x="7391400" y="5410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20" name="Rectangle 4">
            <a:extLst>
              <a:ext uri="{FF2B5EF4-FFF2-40B4-BE49-F238E27FC236}">
                <a16:creationId xmlns:a16="http://schemas.microsoft.com/office/drawing/2014/main" id="{347EBB43-D886-F245-93A5-18397FEBE52D}"/>
              </a:ext>
            </a:extLst>
          </p:cNvPr>
          <p:cNvSpPr>
            <a:spLocks noChangeArrowheads="1"/>
          </p:cNvSpPr>
          <p:nvPr/>
        </p:nvSpPr>
        <p:spPr bwMode="auto">
          <a:xfrm>
            <a:off x="1371600" y="5410200"/>
            <a:ext cx="4114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4"/>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5"/>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3"/>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4"/>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Char char="•"/>
            </a:pPr>
            <a:r>
              <a:rPr lang="en-US" altLang="en-AZ" sz="2400" b="1" dirty="0">
                <a:latin typeface="Arial Narrow" panose="020B0604020202020204" pitchFamily="34" charset="0"/>
              </a:rPr>
              <a:t>To study if the request is worth</a:t>
            </a:r>
          </a:p>
          <a:p>
            <a:pPr eaLnBrk="1" hangingPunct="1">
              <a:spcBef>
                <a:spcPct val="50000"/>
              </a:spcBef>
              <a:buFontTx/>
              <a:buChar char="•"/>
            </a:pPr>
            <a:r>
              <a:rPr lang="en-US" altLang="en-AZ" sz="2400" b="1" dirty="0">
                <a:latin typeface="Arial Narrow" panose="020B0604020202020204" pitchFamily="34" charset="0"/>
              </a:rPr>
              <a:t>Set priorities</a:t>
            </a:r>
          </a:p>
        </p:txBody>
      </p:sp>
    </p:spTree>
    <p:extLst>
      <p:ext uri="{BB962C8B-B14F-4D97-AF65-F5344CB8AC3E}">
        <p14:creationId xmlns:p14="http://schemas.microsoft.com/office/powerpoint/2010/main" val="340939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5086A-E05B-FE47-8B2D-63694B1AB133}"/>
              </a:ext>
            </a:extLst>
          </p:cNvPr>
          <p:cNvSpPr>
            <a:spLocks noGrp="1"/>
          </p:cNvSpPr>
          <p:nvPr>
            <p:ph type="sldNum" sz="quarter" idx="12"/>
          </p:nvPr>
        </p:nvSpPr>
        <p:spPr/>
        <p:txBody>
          <a:bodyPr/>
          <a:lstStyle/>
          <a:p>
            <a:pPr>
              <a:defRPr/>
            </a:pPr>
            <a:fld id="{5F42EAC9-1355-430A-A6C8-1F7C3FE31834}" type="slidenum">
              <a:rPr lang="en-US" smtClean="0"/>
              <a:pPr>
                <a:defRPr/>
              </a:pPr>
              <a:t>15</a:t>
            </a:fld>
            <a:endParaRPr lang="en-US"/>
          </a:p>
        </p:txBody>
      </p:sp>
      <p:sp>
        <p:nvSpPr>
          <p:cNvPr id="3" name="Text Box 2">
            <a:extLst>
              <a:ext uri="{FF2B5EF4-FFF2-40B4-BE49-F238E27FC236}">
                <a16:creationId xmlns:a16="http://schemas.microsoft.com/office/drawing/2014/main" id="{7B4939AD-E415-7444-A2FB-B6936E7AE1A3}"/>
              </a:ext>
            </a:extLst>
          </p:cNvPr>
          <p:cNvSpPr txBox="1">
            <a:spLocks noChangeArrowheads="1"/>
          </p:cNvSpPr>
          <p:nvPr/>
        </p:nvSpPr>
        <p:spPr bwMode="auto">
          <a:xfrm>
            <a:off x="609600" y="304800"/>
            <a:ext cx="8229600" cy="457200"/>
          </a:xfrm>
          <a:prstGeom prst="rect">
            <a:avLst/>
          </a:prstGeom>
          <a:solidFill>
            <a:srgbClr val="CFB2D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400" b="1" dirty="0">
                <a:solidFill>
                  <a:srgbClr val="660066"/>
                </a:solidFill>
                <a:latin typeface="Trebuchet MS" panose="020B0703020202090204" pitchFamily="34" charset="0"/>
              </a:rPr>
              <a:t>Evaluation of System Request</a:t>
            </a:r>
          </a:p>
        </p:txBody>
      </p:sp>
      <p:sp>
        <p:nvSpPr>
          <p:cNvPr id="4" name="Rectangle 3">
            <a:extLst>
              <a:ext uri="{FF2B5EF4-FFF2-40B4-BE49-F238E27FC236}">
                <a16:creationId xmlns:a16="http://schemas.microsoft.com/office/drawing/2014/main" id="{87C24ADA-DAEA-044F-88C8-B12B413B92D9}"/>
              </a:ext>
            </a:extLst>
          </p:cNvPr>
          <p:cNvSpPr/>
          <p:nvPr/>
        </p:nvSpPr>
        <p:spPr>
          <a:xfrm>
            <a:off x="457200" y="1219200"/>
            <a:ext cx="8229600" cy="535531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Whether one person or a committee is responsible, the goal is to evaluate the requests and set priorities.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Suppose five requests must be reviewed: </a:t>
            </a:r>
          </a:p>
          <a:p>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The marketing group wants to analyze current customer spending habits and forecast future trends. So they need a new software (application) or to upgrade old one.</a:t>
            </a:r>
          </a:p>
          <a:p>
            <a:pPr>
              <a:buFont typeface="+mj-lt"/>
              <a:buAutoNum type="arabicPeriod"/>
            </a:pPr>
            <a:r>
              <a:rPr lang="en-US" b="1" dirty="0">
                <a:latin typeface="Times New Roman" panose="02020603050405020304" pitchFamily="18" charset="0"/>
                <a:cs typeface="Times New Roman" panose="02020603050405020304" pitchFamily="18" charset="0"/>
              </a:rPr>
              <a:t>The technical support group wants a cellular link so service representatives can download technical data instantly. They need a new ERP software</a:t>
            </a:r>
          </a:p>
          <a:p>
            <a:pPr>
              <a:buFont typeface="+mj-lt"/>
              <a:buAutoNum type="arabicPeriod"/>
            </a:pPr>
            <a:r>
              <a:rPr lang="en-US" b="1" dirty="0">
                <a:latin typeface="Times New Roman" panose="02020603050405020304" pitchFamily="18" charset="0"/>
                <a:cs typeface="Times New Roman" panose="02020603050405020304" pitchFamily="18" charset="0"/>
              </a:rPr>
              <a:t>The accounting department wants to redesign customer statements and allow Internet access. </a:t>
            </a:r>
          </a:p>
          <a:p>
            <a:pPr>
              <a:buFont typeface="+mj-lt"/>
              <a:buAutoNum type="arabicPeriod"/>
            </a:pPr>
            <a:r>
              <a:rPr lang="en-US" b="1" dirty="0">
                <a:latin typeface="Times New Roman" panose="02020603050405020304" pitchFamily="18" charset="0"/>
                <a:cs typeface="Times New Roman" panose="02020603050405020304" pitchFamily="18" charset="0"/>
              </a:rPr>
              <a:t>The production staff wants an inventory control system that can exchange data with major suppliers. </a:t>
            </a:r>
          </a:p>
          <a:p>
            <a:pPr>
              <a:buFont typeface="+mj-lt"/>
              <a:buAutoNum type="arabicPeriod"/>
            </a:pPr>
            <a:r>
              <a:rPr lang="en-US" b="1" dirty="0">
                <a:latin typeface="Times New Roman" panose="02020603050405020304" pitchFamily="18" charset="0"/>
                <a:cs typeface="Times New Roman" panose="02020603050405020304" pitchFamily="18" charset="0"/>
              </a:rPr>
              <a:t>Financial Department needs a new software product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Which projects should the firm pursue? What criteria should be applied? How should priorities be determined? To answer these questions, the individual or the committee must assess the feasibility of each request. </a:t>
            </a:r>
          </a:p>
        </p:txBody>
      </p:sp>
    </p:spTree>
    <p:extLst>
      <p:ext uri="{BB962C8B-B14F-4D97-AF65-F5344CB8AC3E}">
        <p14:creationId xmlns:p14="http://schemas.microsoft.com/office/powerpoint/2010/main" val="46058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196" y="2174681"/>
            <a:ext cx="3184071" cy="2206364"/>
          </a:xfrm>
        </p:spPr>
        <p:txBody>
          <a:bodyPr vert="horz" lIns="91440" tIns="45720" rIns="91440" bIns="45720" rtlCol="0" anchor="ctr">
            <a:normAutofit/>
          </a:bodyPr>
          <a:lstStyle/>
          <a:p>
            <a:pPr eaLnBrk="1" hangingPunct="1">
              <a:lnSpc>
                <a:spcPct val="90000"/>
              </a:lnSpc>
            </a:pPr>
            <a:r>
              <a:rPr lang="en-US" kern="1200" dirty="0">
                <a:solidFill>
                  <a:schemeClr val="tx1"/>
                </a:solidFill>
                <a:latin typeface="+mj-lt"/>
                <a:ea typeface="+mj-ea"/>
                <a:cs typeface="+mj-cs"/>
              </a:rPr>
              <a:t>Systems Request Forms</a:t>
            </a:r>
          </a:p>
        </p:txBody>
      </p:sp>
      <p:sp>
        <p:nvSpPr>
          <p:cNvPr id="13"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Screen Shot 2017-02-27 at 11.48.5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46" y="633124"/>
            <a:ext cx="4083683" cy="3409875"/>
          </a:xfrm>
          <a:prstGeom prst="rect">
            <a:avLst/>
          </a:prstGeom>
        </p:spPr>
      </p:pic>
      <p:sp>
        <p:nvSpPr>
          <p:cNvPr id="15"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7" y="4683319"/>
            <a:ext cx="4443893"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3319"/>
            <a:ext cx="5319666" cy="217468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
        <p:nvSpPr>
          <p:cNvPr id="4" name="Slide Number Placeholder 3"/>
          <p:cNvSpPr>
            <a:spLocks noGrp="1"/>
          </p:cNvSpPr>
          <p:nvPr>
            <p:ph type="sldNum" sz="quarter" idx="12"/>
          </p:nvPr>
        </p:nvSpPr>
        <p:spPr>
          <a:xfrm>
            <a:off x="6493212" y="6356350"/>
            <a:ext cx="2022138" cy="365125"/>
          </a:xfrm>
        </p:spPr>
        <p:txBody>
          <a:bodyPr vert="horz" lIns="91440" tIns="45720" rIns="91440" bIns="45720" rtlCol="0" anchor="ctr">
            <a:normAutofit/>
          </a:bodyPr>
          <a:lstStyle/>
          <a:p>
            <a:pPr>
              <a:spcAft>
                <a:spcPts val="600"/>
              </a:spcAft>
              <a:defRPr/>
            </a:pPr>
            <a:fld id="{49682C91-1C03-487D-9F61-BAC9353BE57D}" type="slidenum">
              <a:rPr lang="en-US">
                <a:solidFill>
                  <a:srgbClr val="FFFFFF"/>
                </a:solidFill>
              </a:rPr>
              <a:pPr>
                <a:spcAft>
                  <a:spcPts val="600"/>
                </a:spcAft>
                <a:defRPr/>
              </a:pPr>
              <a:t>16</a:t>
            </a:fld>
            <a:endParaRPr lang="en-US">
              <a:solidFill>
                <a:srgbClr val="FFFFFF"/>
              </a:solidFill>
            </a:endParaRPr>
          </a:p>
        </p:txBody>
      </p:sp>
      <p:sp>
        <p:nvSpPr>
          <p:cNvPr id="8" name="Rectangle 7"/>
          <p:cNvSpPr/>
          <p:nvPr/>
        </p:nvSpPr>
        <p:spPr>
          <a:xfrm>
            <a:off x="23446" y="5157806"/>
            <a:ext cx="4933669" cy="1000274"/>
          </a:xfrm>
          <a:prstGeom prst="rect">
            <a:avLst/>
          </a:prstGeom>
        </p:spPr>
        <p:txBody>
          <a:bodyPr wrap="square">
            <a:spAutoFit/>
          </a:bodyPr>
          <a:lstStyle/>
          <a:p>
            <a:pPr algn="ctr">
              <a:spcAft>
                <a:spcPts val="600"/>
              </a:spcAft>
            </a:pPr>
            <a:r>
              <a:rPr lang="en-US" dirty="0"/>
              <a:t>Many organizations use a special form for systems requests, similar to the online sample</a:t>
            </a:r>
          </a:p>
          <a:p>
            <a:pPr algn="ctr">
              <a:spcAft>
                <a:spcPts val="600"/>
              </a:spcAft>
            </a:pPr>
            <a:r>
              <a:rPr lang="en-US" dirty="0"/>
              <a:t>shown in Figure 2-14.</a:t>
            </a:r>
          </a:p>
        </p:txBody>
      </p:sp>
    </p:spTree>
    <p:extLst>
      <p:ext uri="{BB962C8B-B14F-4D97-AF65-F5344CB8AC3E}">
        <p14:creationId xmlns:p14="http://schemas.microsoft.com/office/powerpoint/2010/main" val="98841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t>Evaluation of Systems Requests</a:t>
            </a:r>
          </a:p>
        </p:txBody>
      </p:sp>
      <p:sp>
        <p:nvSpPr>
          <p:cNvPr id="30722" name="Text Placeholder 2"/>
          <p:cNvSpPr>
            <a:spLocks noGrp="1"/>
          </p:cNvSpPr>
          <p:nvPr>
            <p:ph type="body" idx="1"/>
          </p:nvPr>
        </p:nvSpPr>
        <p:spPr/>
        <p:txBody>
          <a:bodyPr/>
          <a:lstStyle/>
          <a:p>
            <a:pPr eaLnBrk="1" hangingPunct="1"/>
            <a:r>
              <a:rPr lang="en-US" dirty="0"/>
              <a:t>Systems Review Committees</a:t>
            </a:r>
          </a:p>
          <a:p>
            <a:pPr lvl="1" eaLnBrk="1" hangingPunct="1"/>
            <a:r>
              <a:rPr lang="en-US" dirty="0"/>
              <a:t>Most large companies use a systems review committee to evaluate systems requests</a:t>
            </a:r>
          </a:p>
          <a:p>
            <a:pPr lvl="1" eaLnBrk="1" hangingPunct="1"/>
            <a:r>
              <a:rPr lang="en-US" dirty="0"/>
              <a:t>Many smaller companies rely on one person to evaluate systems requests instead of a committee (Business/System Analyst)</a:t>
            </a:r>
          </a:p>
          <a:p>
            <a:pPr lvl="1" eaLnBrk="1" hangingPunct="1"/>
            <a:r>
              <a:rPr lang="en-US" dirty="0"/>
              <a:t>The goal is to evaluate the requests and set priorities</a:t>
            </a:r>
          </a:p>
        </p:txBody>
      </p:sp>
      <p:sp>
        <p:nvSpPr>
          <p:cNvPr id="4" name="Slide Number Placeholder 3"/>
          <p:cNvSpPr>
            <a:spLocks noGrp="1"/>
          </p:cNvSpPr>
          <p:nvPr>
            <p:ph type="sldNum" sz="quarter" idx="12"/>
          </p:nvPr>
        </p:nvSpPr>
        <p:spPr/>
        <p:txBody>
          <a:bodyPr/>
          <a:lstStyle/>
          <a:p>
            <a:pPr>
              <a:defRPr/>
            </a:pPr>
            <a:fld id="{112139E7-2B8F-4B3B-937A-9C83FAA23053}"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5" name="Title 1"/>
          <p:cNvSpPr>
            <a:spLocks noGrp="1"/>
          </p:cNvSpPr>
          <p:nvPr>
            <p:ph type="title"/>
          </p:nvPr>
        </p:nvSpPr>
        <p:spPr>
          <a:xfrm>
            <a:off x="486696" y="338328"/>
            <a:ext cx="2763774" cy="1608328"/>
          </a:xfrm>
        </p:spPr>
        <p:txBody>
          <a:bodyPr vert="horz" lIns="91440" tIns="45720" rIns="91440" bIns="45720" rtlCol="0" anchor="ctr">
            <a:normAutofit/>
          </a:bodyPr>
          <a:lstStyle/>
          <a:p>
            <a:pPr eaLnBrk="1" hangingPunct="1">
              <a:lnSpc>
                <a:spcPct val="90000"/>
              </a:lnSpc>
            </a:pPr>
            <a:r>
              <a:rPr lang="en-US" sz="3100">
                <a:solidFill>
                  <a:schemeClr val="tx1"/>
                </a:solidFill>
              </a:rPr>
              <a:t>Overview of Feasibility</a:t>
            </a:r>
          </a:p>
        </p:txBody>
      </p:sp>
      <p:sp>
        <p:nvSpPr>
          <p:cNvPr id="31746" name="Text Placeholder 2"/>
          <p:cNvSpPr>
            <a:spLocks noGrp="1"/>
          </p:cNvSpPr>
          <p:nvPr>
            <p:ph sz="half" idx="1"/>
          </p:nvPr>
        </p:nvSpPr>
        <p:spPr>
          <a:xfrm>
            <a:off x="3648075" y="338328"/>
            <a:ext cx="5006720" cy="1605083"/>
          </a:xfrm>
        </p:spPr>
        <p:txBody>
          <a:bodyPr vert="horz" lIns="91440" tIns="45720" rIns="91440" bIns="45720" rtlCol="0" anchor="ctr">
            <a:normAutofit/>
          </a:bodyPr>
          <a:lstStyle/>
          <a:p>
            <a:pPr indent="-228600" eaLnBrk="1" hangingPunct="1">
              <a:lnSpc>
                <a:spcPct val="90000"/>
              </a:lnSpc>
              <a:buFont typeface="Arial" panose="020B0604020202020204" pitchFamily="34" charset="0"/>
              <a:buChar char="•"/>
            </a:pPr>
            <a:r>
              <a:rPr lang="en-US" sz="1700"/>
              <a:t>A systems request must pass several tests, called a feasibility study, to see whether it is worthwhile to proceed further</a:t>
            </a:r>
          </a:p>
        </p:txBody>
      </p:sp>
      <p:sp>
        <p:nvSpPr>
          <p:cNvPr id="71" name="Rectangle 7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 up of a computer&#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3173" y="2742397"/>
            <a:ext cx="3686175" cy="3291840"/>
          </a:xfrm>
          <a:prstGeom prst="rect">
            <a:avLst/>
          </a:prstGeom>
        </p:spPr>
      </p:pic>
      <p:sp>
        <p:nvSpPr>
          <p:cNvPr id="7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4219AE19-C10B-7848-842B-1DF00C02C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363" y="2835392"/>
            <a:ext cx="3730752" cy="3105850"/>
          </a:xfrm>
          <a:prstGeom prst="rect">
            <a:avLst/>
          </a:prstGeom>
        </p:spPr>
      </p:pic>
      <p:sp>
        <p:nvSpPr>
          <p:cNvPr id="4" name="Slide Number Placeholder 3"/>
          <p:cNvSpPr>
            <a:spLocks noGrp="1"/>
          </p:cNvSpPr>
          <p:nvPr>
            <p:ph type="sldNum" sz="quarter" idx="12"/>
          </p:nvPr>
        </p:nvSpPr>
        <p:spPr>
          <a:xfrm>
            <a:off x="8140446" y="6356350"/>
            <a:ext cx="514350" cy="365125"/>
          </a:xfrm>
        </p:spPr>
        <p:txBody>
          <a:bodyPr vert="horz" lIns="91440" tIns="45720" rIns="91440" bIns="45720" rtlCol="0" anchor="ctr">
            <a:normAutofit/>
          </a:bodyPr>
          <a:lstStyle/>
          <a:p>
            <a:pPr>
              <a:spcAft>
                <a:spcPts val="600"/>
              </a:spcAft>
              <a:defRPr/>
            </a:pPr>
            <a:fld id="{64B523A7-8334-4FFA-B436-2D464ED1B6DA}" type="slidenum">
              <a:rPr lang="en-US" sz="1000">
                <a:solidFill>
                  <a:srgbClr val="595959"/>
                </a:solidFill>
              </a:rPr>
              <a:pPr>
                <a:spcAft>
                  <a:spcPts val="600"/>
                </a:spcAft>
                <a:defRPr/>
              </a:pPr>
              <a:t>18</a:t>
            </a:fld>
            <a:endParaRPr lang="en-US" sz="1000">
              <a:solidFill>
                <a:srgbClr val="59595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0F5742E6-6DAA-A841-9A10-4DE1E562EC88}"/>
              </a:ext>
            </a:extLst>
          </p:cNvPr>
          <p:cNvSpPr txBox="1">
            <a:spLocks noChangeArrowheads="1"/>
          </p:cNvSpPr>
          <p:nvPr/>
        </p:nvSpPr>
        <p:spPr bwMode="auto">
          <a:xfrm>
            <a:off x="304800" y="297350"/>
            <a:ext cx="8229600" cy="457200"/>
          </a:xfrm>
          <a:prstGeom prst="rect">
            <a:avLst/>
          </a:prstGeom>
          <a:solidFill>
            <a:srgbClr val="CFB2D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400" b="1" dirty="0">
                <a:solidFill>
                  <a:srgbClr val="660066"/>
                </a:solidFill>
                <a:latin typeface="Trebuchet MS" panose="020B0703020202090204" pitchFamily="34" charset="0"/>
              </a:rPr>
              <a:t>Evaluation of System Request</a:t>
            </a:r>
          </a:p>
        </p:txBody>
      </p:sp>
      <p:sp>
        <p:nvSpPr>
          <p:cNvPr id="25603" name="Rectangle 3">
            <a:extLst>
              <a:ext uri="{FF2B5EF4-FFF2-40B4-BE49-F238E27FC236}">
                <a16:creationId xmlns:a16="http://schemas.microsoft.com/office/drawing/2014/main" id="{7F20E8FE-8652-574F-8579-9880877A0CFD}"/>
              </a:ext>
            </a:extLst>
          </p:cNvPr>
          <p:cNvSpPr>
            <a:spLocks noChangeArrowheads="1"/>
          </p:cNvSpPr>
          <p:nvPr/>
        </p:nvSpPr>
        <p:spPr bwMode="auto">
          <a:xfrm>
            <a:off x="2057400" y="1219200"/>
            <a:ext cx="488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r>
              <a:rPr lang="en-US" altLang="en-AZ" sz="2400" b="1">
                <a:solidFill>
                  <a:srgbClr val="CC0000"/>
                </a:solidFill>
                <a:latin typeface="Arial Narrow" panose="020B0604020202020204" pitchFamily="34" charset="0"/>
              </a:rPr>
              <a:t>System Request </a:t>
            </a:r>
            <a:r>
              <a:rPr lang="en-US" altLang="en-AZ" sz="2400" b="1">
                <a:solidFill>
                  <a:srgbClr val="CC0000"/>
                </a:solidFill>
                <a:latin typeface="Arial Narrow" panose="020B0604020202020204" pitchFamily="34" charset="0"/>
                <a:sym typeface="Symbol" pitchFamily="2" charset="2"/>
              </a:rPr>
              <a:t>must pass several test</a:t>
            </a:r>
            <a:endParaRPr lang="en-US" altLang="en-AZ" sz="2400" b="1" u="sng">
              <a:solidFill>
                <a:srgbClr val="CC0000"/>
              </a:solidFill>
              <a:latin typeface="Arial Narrow" panose="020B0604020202020204" pitchFamily="34" charset="0"/>
            </a:endParaRPr>
          </a:p>
        </p:txBody>
      </p:sp>
      <p:sp>
        <p:nvSpPr>
          <p:cNvPr id="15364" name="AutoShape 4">
            <a:extLst>
              <a:ext uri="{FF2B5EF4-FFF2-40B4-BE49-F238E27FC236}">
                <a16:creationId xmlns:a16="http://schemas.microsoft.com/office/drawing/2014/main" id="{5773A5FE-2C60-8B40-B5EA-5C27A1E3F286}"/>
              </a:ext>
            </a:extLst>
          </p:cNvPr>
          <p:cNvSpPr>
            <a:spLocks noChangeArrowheads="1"/>
          </p:cNvSpPr>
          <p:nvPr/>
        </p:nvSpPr>
        <p:spPr bwMode="auto">
          <a:xfrm>
            <a:off x="2667000" y="1905000"/>
            <a:ext cx="3200400" cy="838200"/>
          </a:xfrm>
          <a:prstGeom prst="upArrowCallout">
            <a:avLst>
              <a:gd name="adj1" fmla="val 95455"/>
              <a:gd name="adj2" fmla="val 95455"/>
              <a:gd name="adj3" fmla="val 16667"/>
              <a:gd name="adj4" fmla="val 66667"/>
            </a:avLst>
          </a:prstGeom>
          <a:solidFill>
            <a:srgbClr val="CCECFF"/>
          </a:solidFill>
          <a:ln w="38100">
            <a:solidFill>
              <a:schemeClr val="tx1"/>
            </a:solidFill>
            <a:prstDash val="lgDash"/>
            <a:miter lim="800000"/>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400" b="1" u="sng">
                <a:solidFill>
                  <a:srgbClr val="0000FF"/>
                </a:solidFill>
                <a:latin typeface="Arial Narrow" panose="020B0604020202020204" pitchFamily="34" charset="0"/>
              </a:rPr>
              <a:t>Feasibility Study</a:t>
            </a:r>
          </a:p>
        </p:txBody>
      </p:sp>
      <p:sp>
        <p:nvSpPr>
          <p:cNvPr id="15365" name="Oval 5">
            <a:extLst>
              <a:ext uri="{FF2B5EF4-FFF2-40B4-BE49-F238E27FC236}">
                <a16:creationId xmlns:a16="http://schemas.microsoft.com/office/drawing/2014/main" id="{8AC47A68-5BDE-4549-BB09-0FB7E2DC7F09}"/>
              </a:ext>
            </a:extLst>
          </p:cNvPr>
          <p:cNvSpPr>
            <a:spLocks noChangeArrowheads="1"/>
          </p:cNvSpPr>
          <p:nvPr/>
        </p:nvSpPr>
        <p:spPr bwMode="auto">
          <a:xfrm>
            <a:off x="1295400" y="3352800"/>
            <a:ext cx="2057400" cy="381000"/>
          </a:xfrm>
          <a:prstGeom prst="ellipse">
            <a:avLst/>
          </a:prstGeom>
          <a:solidFill>
            <a:srgbClr val="99FFCC"/>
          </a:solidFill>
          <a:ln w="9525">
            <a:solidFill>
              <a:schemeClr val="tx1"/>
            </a:solidFill>
            <a:round/>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200" b="1">
                <a:solidFill>
                  <a:srgbClr val="006600"/>
                </a:solidFill>
              </a:rPr>
              <a:t>operational</a:t>
            </a:r>
          </a:p>
        </p:txBody>
      </p:sp>
      <p:sp>
        <p:nvSpPr>
          <p:cNvPr id="15366" name="Oval 6">
            <a:extLst>
              <a:ext uri="{FF2B5EF4-FFF2-40B4-BE49-F238E27FC236}">
                <a16:creationId xmlns:a16="http://schemas.microsoft.com/office/drawing/2014/main" id="{49A9B953-7A36-7F4E-98D8-FD6572F25DE1}"/>
              </a:ext>
            </a:extLst>
          </p:cNvPr>
          <p:cNvSpPr>
            <a:spLocks noChangeArrowheads="1"/>
          </p:cNvSpPr>
          <p:nvPr/>
        </p:nvSpPr>
        <p:spPr bwMode="auto">
          <a:xfrm>
            <a:off x="6172200" y="2819400"/>
            <a:ext cx="2057400" cy="381000"/>
          </a:xfrm>
          <a:prstGeom prst="ellipse">
            <a:avLst/>
          </a:prstGeom>
          <a:solidFill>
            <a:srgbClr val="99FFCC"/>
          </a:solidFill>
          <a:ln w="9525">
            <a:solidFill>
              <a:schemeClr val="tx1"/>
            </a:solidFill>
            <a:round/>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200" b="1">
                <a:solidFill>
                  <a:srgbClr val="006600"/>
                </a:solidFill>
              </a:rPr>
              <a:t>schedule</a:t>
            </a:r>
          </a:p>
        </p:txBody>
      </p:sp>
      <p:sp>
        <p:nvSpPr>
          <p:cNvPr id="15367" name="Oval 7">
            <a:extLst>
              <a:ext uri="{FF2B5EF4-FFF2-40B4-BE49-F238E27FC236}">
                <a16:creationId xmlns:a16="http://schemas.microsoft.com/office/drawing/2014/main" id="{A11CD8C1-0DC8-F84B-8552-C434975F295B}"/>
              </a:ext>
            </a:extLst>
          </p:cNvPr>
          <p:cNvSpPr>
            <a:spLocks noChangeArrowheads="1"/>
          </p:cNvSpPr>
          <p:nvPr/>
        </p:nvSpPr>
        <p:spPr bwMode="auto">
          <a:xfrm>
            <a:off x="5715000" y="4191000"/>
            <a:ext cx="2057400" cy="381000"/>
          </a:xfrm>
          <a:prstGeom prst="ellipse">
            <a:avLst/>
          </a:prstGeom>
          <a:solidFill>
            <a:srgbClr val="99FFCC"/>
          </a:solidFill>
          <a:ln w="9525">
            <a:solidFill>
              <a:schemeClr val="tx1"/>
            </a:solidFill>
            <a:round/>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200" b="1">
                <a:solidFill>
                  <a:srgbClr val="006600"/>
                </a:solidFill>
              </a:rPr>
              <a:t>economic</a:t>
            </a:r>
          </a:p>
        </p:txBody>
      </p:sp>
      <p:sp>
        <p:nvSpPr>
          <p:cNvPr id="15368" name="Oval 8">
            <a:extLst>
              <a:ext uri="{FF2B5EF4-FFF2-40B4-BE49-F238E27FC236}">
                <a16:creationId xmlns:a16="http://schemas.microsoft.com/office/drawing/2014/main" id="{48F31988-9AC4-D940-9145-6113AE592C23}"/>
              </a:ext>
            </a:extLst>
          </p:cNvPr>
          <p:cNvSpPr>
            <a:spLocks noChangeArrowheads="1"/>
          </p:cNvSpPr>
          <p:nvPr/>
        </p:nvSpPr>
        <p:spPr bwMode="auto">
          <a:xfrm>
            <a:off x="2286000" y="4876800"/>
            <a:ext cx="2112963" cy="381000"/>
          </a:xfrm>
          <a:prstGeom prst="ellipse">
            <a:avLst/>
          </a:prstGeom>
          <a:solidFill>
            <a:srgbClr val="99FFCC"/>
          </a:solidFill>
          <a:ln w="9525">
            <a:solidFill>
              <a:schemeClr val="tx1"/>
            </a:solidFill>
            <a:round/>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200" b="1">
                <a:solidFill>
                  <a:srgbClr val="006600"/>
                </a:solidFill>
              </a:rPr>
              <a:t>technical</a:t>
            </a:r>
          </a:p>
        </p:txBody>
      </p:sp>
      <p:sp>
        <p:nvSpPr>
          <p:cNvPr id="15369" name="Line 9">
            <a:extLst>
              <a:ext uri="{FF2B5EF4-FFF2-40B4-BE49-F238E27FC236}">
                <a16:creationId xmlns:a16="http://schemas.microsoft.com/office/drawing/2014/main" id="{F60B0384-A089-0042-BF43-F1F50A2F8D39}"/>
              </a:ext>
            </a:extLst>
          </p:cNvPr>
          <p:cNvSpPr>
            <a:spLocks noChangeShapeType="1"/>
          </p:cNvSpPr>
          <p:nvPr/>
        </p:nvSpPr>
        <p:spPr bwMode="auto">
          <a:xfrm flipH="1">
            <a:off x="2819400" y="2819400"/>
            <a:ext cx="1447800" cy="53340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15370" name="Line 10">
            <a:extLst>
              <a:ext uri="{FF2B5EF4-FFF2-40B4-BE49-F238E27FC236}">
                <a16:creationId xmlns:a16="http://schemas.microsoft.com/office/drawing/2014/main" id="{C7E95A67-D611-7347-AC72-388E58F74BAD}"/>
              </a:ext>
            </a:extLst>
          </p:cNvPr>
          <p:cNvSpPr>
            <a:spLocks noChangeShapeType="1"/>
          </p:cNvSpPr>
          <p:nvPr/>
        </p:nvSpPr>
        <p:spPr bwMode="auto">
          <a:xfrm flipH="1">
            <a:off x="3886200" y="2819400"/>
            <a:ext cx="457200" cy="198120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15371" name="Line 11">
            <a:extLst>
              <a:ext uri="{FF2B5EF4-FFF2-40B4-BE49-F238E27FC236}">
                <a16:creationId xmlns:a16="http://schemas.microsoft.com/office/drawing/2014/main" id="{3EBEB8D3-2F8A-7144-B1D3-A3675B152457}"/>
              </a:ext>
            </a:extLst>
          </p:cNvPr>
          <p:cNvSpPr>
            <a:spLocks noChangeShapeType="1"/>
          </p:cNvSpPr>
          <p:nvPr/>
        </p:nvSpPr>
        <p:spPr bwMode="auto">
          <a:xfrm>
            <a:off x="4343400" y="2819400"/>
            <a:ext cx="1600200" cy="137160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15372" name="Line 12">
            <a:extLst>
              <a:ext uri="{FF2B5EF4-FFF2-40B4-BE49-F238E27FC236}">
                <a16:creationId xmlns:a16="http://schemas.microsoft.com/office/drawing/2014/main" id="{67FBDB96-5D92-5F42-9864-0AA27BE0AFDB}"/>
              </a:ext>
            </a:extLst>
          </p:cNvPr>
          <p:cNvSpPr>
            <a:spLocks noChangeShapeType="1"/>
          </p:cNvSpPr>
          <p:nvPr/>
        </p:nvSpPr>
        <p:spPr bwMode="auto">
          <a:xfrm>
            <a:off x="4419600" y="2819400"/>
            <a:ext cx="1752600" cy="22860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AZ"/>
          </a:p>
        </p:txBody>
      </p:sp>
      <p:sp>
        <p:nvSpPr>
          <p:cNvPr id="15373" name="Text Box 13">
            <a:extLst>
              <a:ext uri="{FF2B5EF4-FFF2-40B4-BE49-F238E27FC236}">
                <a16:creationId xmlns:a16="http://schemas.microsoft.com/office/drawing/2014/main" id="{B6D6195A-B813-B84E-887D-A76280FA5F48}"/>
              </a:ext>
            </a:extLst>
          </p:cNvPr>
          <p:cNvSpPr txBox="1">
            <a:spLocks noChangeArrowheads="1"/>
          </p:cNvSpPr>
          <p:nvPr/>
        </p:nvSpPr>
        <p:spPr bwMode="auto">
          <a:xfrm>
            <a:off x="838200" y="3733800"/>
            <a:ext cx="3124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1800" b="1">
                <a:latin typeface="Arial Narrow" panose="020B0604020202020204" pitchFamily="34" charset="0"/>
              </a:rPr>
              <a:t>would a proposed system be </a:t>
            </a:r>
            <a:r>
              <a:rPr lang="en-US" altLang="en-AZ" sz="1800" b="1" u="sng">
                <a:solidFill>
                  <a:srgbClr val="FF3300"/>
                </a:solidFill>
                <a:latin typeface="Arial Narrow" panose="020B0604020202020204" pitchFamily="34" charset="0"/>
              </a:rPr>
              <a:t>used effectively</a:t>
            </a:r>
            <a:r>
              <a:rPr lang="en-US" altLang="en-AZ" sz="1800" b="1">
                <a:latin typeface="Arial Narrow" panose="020B0604020202020204" pitchFamily="34" charset="0"/>
              </a:rPr>
              <a:t> after it has been developed</a:t>
            </a:r>
            <a:endParaRPr lang="en-US" altLang="en-AZ" sz="1800" b="1"/>
          </a:p>
        </p:txBody>
      </p:sp>
      <p:sp>
        <p:nvSpPr>
          <p:cNvPr id="15374" name="Rectangle 14">
            <a:extLst>
              <a:ext uri="{FF2B5EF4-FFF2-40B4-BE49-F238E27FC236}">
                <a16:creationId xmlns:a16="http://schemas.microsoft.com/office/drawing/2014/main" id="{35257871-7C5F-E249-958A-DBAE5EB88533}"/>
              </a:ext>
            </a:extLst>
          </p:cNvPr>
          <p:cNvSpPr>
            <a:spLocks noChangeArrowheads="1"/>
          </p:cNvSpPr>
          <p:nvPr/>
        </p:nvSpPr>
        <p:spPr bwMode="auto">
          <a:xfrm>
            <a:off x="990600" y="5257800"/>
            <a:ext cx="3581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50000"/>
              </a:spcBef>
              <a:buFontTx/>
              <a:buNone/>
            </a:pPr>
            <a:r>
              <a:rPr lang="en-US" altLang="en-AZ" sz="1800" b="1">
                <a:latin typeface="Arial Narrow" panose="020B0604020202020204" pitchFamily="34" charset="0"/>
              </a:rPr>
              <a:t>refers to </a:t>
            </a:r>
            <a:r>
              <a:rPr lang="en-US" altLang="en-AZ" sz="1800" b="1" u="sng">
                <a:solidFill>
                  <a:srgbClr val="FF3300"/>
                </a:solidFill>
                <a:latin typeface="Arial Narrow" panose="020B0604020202020204" pitchFamily="34" charset="0"/>
              </a:rPr>
              <a:t>technical resources</a:t>
            </a:r>
            <a:r>
              <a:rPr lang="en-US" altLang="en-AZ" sz="1800" b="1">
                <a:latin typeface="Arial Narrow" panose="020B0604020202020204" pitchFamily="34" charset="0"/>
              </a:rPr>
              <a:t> needed to develop, purchase, install, or operate the system</a:t>
            </a:r>
          </a:p>
        </p:txBody>
      </p:sp>
      <p:sp>
        <p:nvSpPr>
          <p:cNvPr id="15375" name="Rectangle 15">
            <a:extLst>
              <a:ext uri="{FF2B5EF4-FFF2-40B4-BE49-F238E27FC236}">
                <a16:creationId xmlns:a16="http://schemas.microsoft.com/office/drawing/2014/main" id="{73F508B9-3C9A-7D4B-A12A-5CC96B272C78}"/>
              </a:ext>
            </a:extLst>
          </p:cNvPr>
          <p:cNvSpPr>
            <a:spLocks noChangeArrowheads="1"/>
          </p:cNvSpPr>
          <p:nvPr/>
        </p:nvSpPr>
        <p:spPr bwMode="auto">
          <a:xfrm>
            <a:off x="4689475" y="4648200"/>
            <a:ext cx="44196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Char char="•"/>
            </a:pPr>
            <a:r>
              <a:rPr lang="en-US" altLang="en-AZ" sz="1400" b="1" dirty="0">
                <a:latin typeface="Arial Narrow" panose="020B0604020202020204" pitchFamily="34" charset="0"/>
              </a:rPr>
              <a:t>Total cost of ownership (</a:t>
            </a:r>
            <a:r>
              <a:rPr lang="en-US" altLang="en-AZ" sz="1400" b="1" u="sng" dirty="0">
                <a:solidFill>
                  <a:srgbClr val="FF3300"/>
                </a:solidFill>
                <a:latin typeface="Arial Narrow" panose="020B0604020202020204" pitchFamily="34" charset="0"/>
              </a:rPr>
              <a:t>TCO</a:t>
            </a:r>
            <a:r>
              <a:rPr lang="en-US" altLang="en-AZ" sz="1400" b="1" u="sng" dirty="0">
                <a:latin typeface="Arial Narrow" panose="020B0604020202020204" pitchFamily="34" charset="0"/>
              </a:rPr>
              <a:t>)</a:t>
            </a:r>
            <a:r>
              <a:rPr lang="en-US" altLang="en-AZ" sz="1400" b="1" dirty="0">
                <a:latin typeface="Arial Narrow" panose="020B0604020202020204" pitchFamily="34" charset="0"/>
              </a:rPr>
              <a:t> </a:t>
            </a:r>
            <a:r>
              <a:rPr lang="mr-IN" altLang="en-AZ" sz="1400" b="1" dirty="0">
                <a:latin typeface="Arial Narrow" panose="020B0604020202020204" pitchFamily="34" charset="0"/>
              </a:rPr>
              <a:t>–</a:t>
            </a:r>
            <a:r>
              <a:rPr lang="en-US" altLang="en-AZ" sz="1400" b="1" dirty="0">
                <a:latin typeface="Arial Narrow" panose="020B0604020202020204" pitchFamily="34" charset="0"/>
              </a:rPr>
              <a:t> determine the direct &amp; indirect costs</a:t>
            </a:r>
          </a:p>
          <a:p>
            <a:pPr lvl="1" eaLnBrk="1" hangingPunct="1">
              <a:spcBef>
                <a:spcPct val="50000"/>
              </a:spcBef>
              <a:buSzTx/>
              <a:buFontTx/>
              <a:buChar char="•"/>
            </a:pPr>
            <a:r>
              <a:rPr lang="en-US" altLang="en-AZ" sz="1400" b="1" dirty="0">
                <a:latin typeface="Arial Narrow" panose="020B0604020202020204" pitchFamily="34" charset="0"/>
              </a:rPr>
              <a:t>Overall cost (maintenance cost + licenses cost +</a:t>
            </a:r>
            <a:r>
              <a:rPr lang="en-US" altLang="en-AZ" sz="1400" b="1" dirty="0" err="1">
                <a:latin typeface="Arial Narrow" panose="020B0604020202020204" pitchFamily="34" charset="0"/>
              </a:rPr>
              <a:t>consulting+training</a:t>
            </a:r>
            <a:r>
              <a:rPr lang="en-US" altLang="en-AZ" sz="1400" b="1" dirty="0">
                <a:latin typeface="Arial Narrow" panose="020B0604020202020204" pitchFamily="34" charset="0"/>
              </a:rPr>
              <a:t>)</a:t>
            </a:r>
          </a:p>
        </p:txBody>
      </p:sp>
      <p:sp>
        <p:nvSpPr>
          <p:cNvPr id="15376" name="Rectangle 16">
            <a:extLst>
              <a:ext uri="{FF2B5EF4-FFF2-40B4-BE49-F238E27FC236}">
                <a16:creationId xmlns:a16="http://schemas.microsoft.com/office/drawing/2014/main" id="{9411B272-BF33-3E44-B6BD-DC2883CD48F7}"/>
              </a:ext>
            </a:extLst>
          </p:cNvPr>
          <p:cNvSpPr>
            <a:spLocks noChangeArrowheads="1"/>
          </p:cNvSpPr>
          <p:nvPr/>
        </p:nvSpPr>
        <p:spPr bwMode="auto">
          <a:xfrm>
            <a:off x="5334000" y="32004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50000"/>
              </a:spcBef>
              <a:buFontTx/>
              <a:buNone/>
            </a:pPr>
            <a:r>
              <a:rPr lang="en-US" altLang="en-AZ" sz="1800" b="1">
                <a:latin typeface="Arial Narrow" panose="020B0604020202020204" pitchFamily="34" charset="0"/>
              </a:rPr>
              <a:t>Can the project be </a:t>
            </a:r>
            <a:r>
              <a:rPr lang="en-US" altLang="en-AZ" sz="1800" b="1" u="sng">
                <a:solidFill>
                  <a:srgbClr val="FF3300"/>
                </a:solidFill>
                <a:latin typeface="Arial Narrow" panose="020B0604020202020204" pitchFamily="34" charset="0"/>
              </a:rPr>
              <a:t>completed </a:t>
            </a:r>
            <a:r>
              <a:rPr lang="en-US" altLang="en-AZ" sz="1800" b="1">
                <a:latin typeface="Arial Narrow" panose="020B0604020202020204" pitchFamily="34" charset="0"/>
              </a:rPr>
              <a:t>within the given period of time. </a:t>
            </a:r>
          </a:p>
        </p:txBody>
      </p:sp>
    </p:spTree>
    <p:extLst>
      <p:ext uri="{BB962C8B-B14F-4D97-AF65-F5344CB8AC3E}">
        <p14:creationId xmlns:p14="http://schemas.microsoft.com/office/powerpoint/2010/main" val="3427576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15369"/>
                                        </p:tgtEl>
                                        <p:attrNameLst>
                                          <p:attrName>style.visibility</p:attrName>
                                        </p:attrNameLst>
                                      </p:cBhvr>
                                      <p:to>
                                        <p:strVal val="visible"/>
                                      </p:to>
                                    </p:set>
                                    <p:anim calcmode="lin" valueType="num">
                                      <p:cBhvr>
                                        <p:cTn id="12" dur="500" fill="hold"/>
                                        <p:tgtEl>
                                          <p:spTgt spid="15369"/>
                                        </p:tgtEl>
                                        <p:attrNameLst>
                                          <p:attrName>ppt_w</p:attrName>
                                        </p:attrNameLst>
                                      </p:cBhvr>
                                      <p:tavLst>
                                        <p:tav tm="0">
                                          <p:val>
                                            <p:fltVal val="0"/>
                                          </p:val>
                                        </p:tav>
                                        <p:tav tm="100000">
                                          <p:val>
                                            <p:strVal val="#ppt_w"/>
                                          </p:val>
                                        </p:tav>
                                      </p:tavLst>
                                    </p:anim>
                                    <p:anim calcmode="lin" valueType="num">
                                      <p:cBhvr>
                                        <p:cTn id="13" dur="500" fill="hold"/>
                                        <p:tgtEl>
                                          <p:spTgt spid="15369"/>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 fill="hold" nodeType="afterEffect">
                                  <p:stCondLst>
                                    <p:cond delay="0"/>
                                  </p:stCondLst>
                                  <p:childTnLst>
                                    <p:set>
                                      <p:cBhvr>
                                        <p:cTn id="16" dur="1" fill="hold">
                                          <p:stCondLst>
                                            <p:cond delay="0"/>
                                          </p:stCondLst>
                                        </p:cTn>
                                        <p:tgtEl>
                                          <p:spTgt spid="15370"/>
                                        </p:tgtEl>
                                        <p:attrNameLst>
                                          <p:attrName>style.visibility</p:attrName>
                                        </p:attrNameLst>
                                      </p:cBhvr>
                                      <p:to>
                                        <p:strVal val="visible"/>
                                      </p:to>
                                    </p:set>
                                    <p:anim calcmode="lin" valueType="num">
                                      <p:cBhvr>
                                        <p:cTn id="17" dur="500" fill="hold"/>
                                        <p:tgtEl>
                                          <p:spTgt spid="15370"/>
                                        </p:tgtEl>
                                        <p:attrNameLst>
                                          <p:attrName>ppt_x</p:attrName>
                                        </p:attrNameLst>
                                      </p:cBhvr>
                                      <p:tavLst>
                                        <p:tav tm="0">
                                          <p:val>
                                            <p:strVal val="#ppt_x"/>
                                          </p:val>
                                        </p:tav>
                                        <p:tav tm="100000">
                                          <p:val>
                                            <p:strVal val="#ppt_x"/>
                                          </p:val>
                                        </p:tav>
                                      </p:tavLst>
                                    </p:anim>
                                    <p:anim calcmode="lin" valueType="num">
                                      <p:cBhvr>
                                        <p:cTn id="18" dur="500" fill="hold"/>
                                        <p:tgtEl>
                                          <p:spTgt spid="15370"/>
                                        </p:tgtEl>
                                        <p:attrNameLst>
                                          <p:attrName>ppt_y</p:attrName>
                                        </p:attrNameLst>
                                      </p:cBhvr>
                                      <p:tavLst>
                                        <p:tav tm="0">
                                          <p:val>
                                            <p:strVal val="#ppt_y-#ppt_h/2"/>
                                          </p:val>
                                        </p:tav>
                                        <p:tav tm="100000">
                                          <p:val>
                                            <p:strVal val="#ppt_y"/>
                                          </p:val>
                                        </p:tav>
                                      </p:tavLst>
                                    </p:anim>
                                    <p:anim calcmode="lin" valueType="num">
                                      <p:cBhvr>
                                        <p:cTn id="19" dur="500" fill="hold"/>
                                        <p:tgtEl>
                                          <p:spTgt spid="15370"/>
                                        </p:tgtEl>
                                        <p:attrNameLst>
                                          <p:attrName>ppt_w</p:attrName>
                                        </p:attrNameLst>
                                      </p:cBhvr>
                                      <p:tavLst>
                                        <p:tav tm="0">
                                          <p:val>
                                            <p:strVal val="#ppt_w"/>
                                          </p:val>
                                        </p:tav>
                                        <p:tav tm="100000">
                                          <p:val>
                                            <p:strVal val="#ppt_w"/>
                                          </p:val>
                                        </p:tav>
                                      </p:tavLst>
                                    </p:anim>
                                    <p:anim calcmode="lin" valueType="num">
                                      <p:cBhvr>
                                        <p:cTn id="20" dur="500" fill="hold"/>
                                        <p:tgtEl>
                                          <p:spTgt spid="15370"/>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500"/>
                            </p:stCondLst>
                            <p:childTnLst>
                              <p:par>
                                <p:cTn id="22" presetID="17" presetClass="entr" presetSubtype="1" fill="hold" nodeType="afterEffect">
                                  <p:stCondLst>
                                    <p:cond delay="0"/>
                                  </p:stCondLst>
                                  <p:childTnLst>
                                    <p:set>
                                      <p:cBhvr>
                                        <p:cTn id="23" dur="1" fill="hold">
                                          <p:stCondLst>
                                            <p:cond delay="0"/>
                                          </p:stCondLst>
                                        </p:cTn>
                                        <p:tgtEl>
                                          <p:spTgt spid="15371"/>
                                        </p:tgtEl>
                                        <p:attrNameLst>
                                          <p:attrName>style.visibility</p:attrName>
                                        </p:attrNameLst>
                                      </p:cBhvr>
                                      <p:to>
                                        <p:strVal val="visible"/>
                                      </p:to>
                                    </p:set>
                                    <p:anim calcmode="lin" valueType="num">
                                      <p:cBhvr>
                                        <p:cTn id="24" dur="500" fill="hold"/>
                                        <p:tgtEl>
                                          <p:spTgt spid="15371"/>
                                        </p:tgtEl>
                                        <p:attrNameLst>
                                          <p:attrName>ppt_x</p:attrName>
                                        </p:attrNameLst>
                                      </p:cBhvr>
                                      <p:tavLst>
                                        <p:tav tm="0">
                                          <p:val>
                                            <p:strVal val="#ppt_x"/>
                                          </p:val>
                                        </p:tav>
                                        <p:tav tm="100000">
                                          <p:val>
                                            <p:strVal val="#ppt_x"/>
                                          </p:val>
                                        </p:tav>
                                      </p:tavLst>
                                    </p:anim>
                                    <p:anim calcmode="lin" valueType="num">
                                      <p:cBhvr>
                                        <p:cTn id="25" dur="500" fill="hold"/>
                                        <p:tgtEl>
                                          <p:spTgt spid="15371"/>
                                        </p:tgtEl>
                                        <p:attrNameLst>
                                          <p:attrName>ppt_y</p:attrName>
                                        </p:attrNameLst>
                                      </p:cBhvr>
                                      <p:tavLst>
                                        <p:tav tm="0">
                                          <p:val>
                                            <p:strVal val="#ppt_y-#ppt_h/2"/>
                                          </p:val>
                                        </p:tav>
                                        <p:tav tm="100000">
                                          <p:val>
                                            <p:strVal val="#ppt_y"/>
                                          </p:val>
                                        </p:tav>
                                      </p:tavLst>
                                    </p:anim>
                                    <p:anim calcmode="lin" valueType="num">
                                      <p:cBhvr>
                                        <p:cTn id="26" dur="500" fill="hold"/>
                                        <p:tgtEl>
                                          <p:spTgt spid="15371"/>
                                        </p:tgtEl>
                                        <p:attrNameLst>
                                          <p:attrName>ppt_w</p:attrName>
                                        </p:attrNameLst>
                                      </p:cBhvr>
                                      <p:tavLst>
                                        <p:tav tm="0">
                                          <p:val>
                                            <p:strVal val="#ppt_w"/>
                                          </p:val>
                                        </p:tav>
                                        <p:tav tm="100000">
                                          <p:val>
                                            <p:strVal val="#ppt_w"/>
                                          </p:val>
                                        </p:tav>
                                      </p:tavLst>
                                    </p:anim>
                                    <p:anim calcmode="lin" valueType="num">
                                      <p:cBhvr>
                                        <p:cTn id="27" dur="500" fill="hold"/>
                                        <p:tgtEl>
                                          <p:spTgt spid="15371"/>
                                        </p:tgtEl>
                                        <p:attrNameLst>
                                          <p:attrName>ppt_h</p:attrName>
                                        </p:attrNameLst>
                                      </p:cBhvr>
                                      <p:tavLst>
                                        <p:tav tm="0">
                                          <p:val>
                                            <p:fltVal val="0"/>
                                          </p:val>
                                        </p:tav>
                                        <p:tav tm="100000">
                                          <p:val>
                                            <p:strVal val="#ppt_h"/>
                                          </p:val>
                                        </p:tav>
                                      </p:tavLst>
                                    </p:anim>
                                  </p:childTnLst>
                                </p:cTn>
                              </p:par>
                            </p:childTnLst>
                          </p:cTn>
                        </p:par>
                        <p:par>
                          <p:cTn id="28" fill="hold" nodeType="afterGroup">
                            <p:stCondLst>
                              <p:cond delay="2000"/>
                            </p:stCondLst>
                            <p:childTnLst>
                              <p:par>
                                <p:cTn id="29" presetID="17" presetClass="entr" presetSubtype="1" fill="hold" nodeType="afterEffect">
                                  <p:stCondLst>
                                    <p:cond delay="0"/>
                                  </p:stCondLst>
                                  <p:childTnLst>
                                    <p:set>
                                      <p:cBhvr>
                                        <p:cTn id="30" dur="1" fill="hold">
                                          <p:stCondLst>
                                            <p:cond delay="0"/>
                                          </p:stCondLst>
                                        </p:cTn>
                                        <p:tgtEl>
                                          <p:spTgt spid="15372"/>
                                        </p:tgtEl>
                                        <p:attrNameLst>
                                          <p:attrName>style.visibility</p:attrName>
                                        </p:attrNameLst>
                                      </p:cBhvr>
                                      <p:to>
                                        <p:strVal val="visible"/>
                                      </p:to>
                                    </p:set>
                                    <p:anim calcmode="lin" valueType="num">
                                      <p:cBhvr>
                                        <p:cTn id="31" dur="500" fill="hold"/>
                                        <p:tgtEl>
                                          <p:spTgt spid="15372"/>
                                        </p:tgtEl>
                                        <p:attrNameLst>
                                          <p:attrName>ppt_x</p:attrName>
                                        </p:attrNameLst>
                                      </p:cBhvr>
                                      <p:tavLst>
                                        <p:tav tm="0">
                                          <p:val>
                                            <p:strVal val="#ppt_x"/>
                                          </p:val>
                                        </p:tav>
                                        <p:tav tm="100000">
                                          <p:val>
                                            <p:strVal val="#ppt_x"/>
                                          </p:val>
                                        </p:tav>
                                      </p:tavLst>
                                    </p:anim>
                                    <p:anim calcmode="lin" valueType="num">
                                      <p:cBhvr>
                                        <p:cTn id="32" dur="500" fill="hold"/>
                                        <p:tgtEl>
                                          <p:spTgt spid="15372"/>
                                        </p:tgtEl>
                                        <p:attrNameLst>
                                          <p:attrName>ppt_y</p:attrName>
                                        </p:attrNameLst>
                                      </p:cBhvr>
                                      <p:tavLst>
                                        <p:tav tm="0">
                                          <p:val>
                                            <p:strVal val="#ppt_y-#ppt_h/2"/>
                                          </p:val>
                                        </p:tav>
                                        <p:tav tm="100000">
                                          <p:val>
                                            <p:strVal val="#ppt_y"/>
                                          </p:val>
                                        </p:tav>
                                      </p:tavLst>
                                    </p:anim>
                                    <p:anim calcmode="lin" valueType="num">
                                      <p:cBhvr>
                                        <p:cTn id="33" dur="500" fill="hold"/>
                                        <p:tgtEl>
                                          <p:spTgt spid="15372"/>
                                        </p:tgtEl>
                                        <p:attrNameLst>
                                          <p:attrName>ppt_w</p:attrName>
                                        </p:attrNameLst>
                                      </p:cBhvr>
                                      <p:tavLst>
                                        <p:tav tm="0">
                                          <p:val>
                                            <p:strVal val="#ppt_w"/>
                                          </p:val>
                                        </p:tav>
                                        <p:tav tm="100000">
                                          <p:val>
                                            <p:strVal val="#ppt_w"/>
                                          </p:val>
                                        </p:tav>
                                      </p:tavLst>
                                    </p:anim>
                                    <p:anim calcmode="lin" valueType="num">
                                      <p:cBhvr>
                                        <p:cTn id="34" dur="500" fill="hold"/>
                                        <p:tgtEl>
                                          <p:spTgt spid="1537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15365"/>
                                        </p:tgtEl>
                                        <p:attrNameLst>
                                          <p:attrName>style.visibility</p:attrName>
                                        </p:attrNameLst>
                                      </p:cBhvr>
                                      <p:to>
                                        <p:strVal val="visible"/>
                                      </p:to>
                                    </p:set>
                                    <p:animEffect transition="in" filter="slide(fromTop)">
                                      <p:cBhvr>
                                        <p:cTn id="39" dur="500"/>
                                        <p:tgtEl>
                                          <p:spTgt spid="15365"/>
                                        </p:tgtEl>
                                      </p:cBhvr>
                                    </p:animEffect>
                                  </p:childTnLst>
                                </p:cTn>
                              </p:par>
                            </p:childTnLst>
                          </p:cTn>
                        </p:par>
                        <p:par>
                          <p:cTn id="40" fill="hold" nodeType="afterGroup">
                            <p:stCondLst>
                              <p:cond delay="500"/>
                            </p:stCondLst>
                            <p:childTnLst>
                              <p:par>
                                <p:cTn id="41" presetID="2" presetClass="entr" presetSubtype="1" fill="hold" grpId="0" nodeType="afterEffect">
                                  <p:stCondLst>
                                    <p:cond delay="0"/>
                                  </p:stCondLst>
                                  <p:childTnLst>
                                    <p:set>
                                      <p:cBhvr>
                                        <p:cTn id="42" dur="1" fill="hold">
                                          <p:stCondLst>
                                            <p:cond delay="0"/>
                                          </p:stCondLst>
                                        </p:cTn>
                                        <p:tgtEl>
                                          <p:spTgt spid="15368"/>
                                        </p:tgtEl>
                                        <p:attrNameLst>
                                          <p:attrName>style.visibility</p:attrName>
                                        </p:attrNameLst>
                                      </p:cBhvr>
                                      <p:to>
                                        <p:strVal val="visible"/>
                                      </p:to>
                                    </p:set>
                                    <p:anim calcmode="lin" valueType="num">
                                      <p:cBhvr additive="base">
                                        <p:cTn id="43" dur="500" fill="hold"/>
                                        <p:tgtEl>
                                          <p:spTgt spid="15368"/>
                                        </p:tgtEl>
                                        <p:attrNameLst>
                                          <p:attrName>ppt_x</p:attrName>
                                        </p:attrNameLst>
                                      </p:cBhvr>
                                      <p:tavLst>
                                        <p:tav tm="0">
                                          <p:val>
                                            <p:strVal val="#ppt_x"/>
                                          </p:val>
                                        </p:tav>
                                        <p:tav tm="100000">
                                          <p:val>
                                            <p:strVal val="#ppt_x"/>
                                          </p:val>
                                        </p:tav>
                                      </p:tavLst>
                                    </p:anim>
                                    <p:anim calcmode="lin" valueType="num">
                                      <p:cBhvr additive="base">
                                        <p:cTn id="44" dur="500" fill="hold"/>
                                        <p:tgtEl>
                                          <p:spTgt spid="15368"/>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1000"/>
                            </p:stCondLst>
                            <p:childTnLst>
                              <p:par>
                                <p:cTn id="46" presetID="12" presetClass="entr" presetSubtype="1" fill="hold" grpId="0" nodeType="afterEffect">
                                  <p:stCondLst>
                                    <p:cond delay="0"/>
                                  </p:stCondLst>
                                  <p:childTnLst>
                                    <p:set>
                                      <p:cBhvr>
                                        <p:cTn id="47" dur="1" fill="hold">
                                          <p:stCondLst>
                                            <p:cond delay="0"/>
                                          </p:stCondLst>
                                        </p:cTn>
                                        <p:tgtEl>
                                          <p:spTgt spid="15367"/>
                                        </p:tgtEl>
                                        <p:attrNameLst>
                                          <p:attrName>style.visibility</p:attrName>
                                        </p:attrNameLst>
                                      </p:cBhvr>
                                      <p:to>
                                        <p:strVal val="visible"/>
                                      </p:to>
                                    </p:set>
                                    <p:animEffect transition="in" filter="slide(fromTop)">
                                      <p:cBhvr>
                                        <p:cTn id="48" dur="500"/>
                                        <p:tgtEl>
                                          <p:spTgt spid="15367"/>
                                        </p:tgtEl>
                                      </p:cBhvr>
                                    </p:animEffect>
                                  </p:childTnLst>
                                </p:cTn>
                              </p:par>
                            </p:childTnLst>
                          </p:cTn>
                        </p:par>
                        <p:par>
                          <p:cTn id="49" fill="hold" nodeType="afterGroup">
                            <p:stCondLst>
                              <p:cond delay="1500"/>
                            </p:stCondLst>
                            <p:childTnLst>
                              <p:par>
                                <p:cTn id="50" presetID="17" presetClass="entr" presetSubtype="8" fill="hold" grpId="0" nodeType="afterEffect">
                                  <p:stCondLst>
                                    <p:cond delay="0"/>
                                  </p:stCondLst>
                                  <p:childTnLst>
                                    <p:set>
                                      <p:cBhvr>
                                        <p:cTn id="51" dur="1" fill="hold">
                                          <p:stCondLst>
                                            <p:cond delay="0"/>
                                          </p:stCondLst>
                                        </p:cTn>
                                        <p:tgtEl>
                                          <p:spTgt spid="15366"/>
                                        </p:tgtEl>
                                        <p:attrNameLst>
                                          <p:attrName>style.visibility</p:attrName>
                                        </p:attrNameLst>
                                      </p:cBhvr>
                                      <p:to>
                                        <p:strVal val="visible"/>
                                      </p:to>
                                    </p:set>
                                    <p:anim calcmode="lin" valueType="num">
                                      <p:cBhvr>
                                        <p:cTn id="52" dur="500" fill="hold"/>
                                        <p:tgtEl>
                                          <p:spTgt spid="15366"/>
                                        </p:tgtEl>
                                        <p:attrNameLst>
                                          <p:attrName>ppt_x</p:attrName>
                                        </p:attrNameLst>
                                      </p:cBhvr>
                                      <p:tavLst>
                                        <p:tav tm="0">
                                          <p:val>
                                            <p:strVal val="#ppt_x-#ppt_w/2"/>
                                          </p:val>
                                        </p:tav>
                                        <p:tav tm="100000">
                                          <p:val>
                                            <p:strVal val="#ppt_x"/>
                                          </p:val>
                                        </p:tav>
                                      </p:tavLst>
                                    </p:anim>
                                    <p:anim calcmode="lin" valueType="num">
                                      <p:cBhvr>
                                        <p:cTn id="53" dur="500" fill="hold"/>
                                        <p:tgtEl>
                                          <p:spTgt spid="15366"/>
                                        </p:tgtEl>
                                        <p:attrNameLst>
                                          <p:attrName>ppt_y</p:attrName>
                                        </p:attrNameLst>
                                      </p:cBhvr>
                                      <p:tavLst>
                                        <p:tav tm="0">
                                          <p:val>
                                            <p:strVal val="#ppt_y"/>
                                          </p:val>
                                        </p:tav>
                                        <p:tav tm="100000">
                                          <p:val>
                                            <p:strVal val="#ppt_y"/>
                                          </p:val>
                                        </p:tav>
                                      </p:tavLst>
                                    </p:anim>
                                    <p:anim calcmode="lin" valueType="num">
                                      <p:cBhvr>
                                        <p:cTn id="54" dur="500" fill="hold"/>
                                        <p:tgtEl>
                                          <p:spTgt spid="15366"/>
                                        </p:tgtEl>
                                        <p:attrNameLst>
                                          <p:attrName>ppt_w</p:attrName>
                                        </p:attrNameLst>
                                      </p:cBhvr>
                                      <p:tavLst>
                                        <p:tav tm="0">
                                          <p:val>
                                            <p:fltVal val="0"/>
                                          </p:val>
                                        </p:tav>
                                        <p:tav tm="100000">
                                          <p:val>
                                            <p:strVal val="#ppt_w"/>
                                          </p:val>
                                        </p:tav>
                                      </p:tavLst>
                                    </p:anim>
                                    <p:anim calcmode="lin" valueType="num">
                                      <p:cBhvr>
                                        <p:cTn id="55" dur="500" fill="hold"/>
                                        <p:tgtEl>
                                          <p:spTgt spid="15366"/>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dissolve">
                                      <p:cBhvr>
                                        <p:cTn id="60" dur="500"/>
                                        <p:tgtEl>
                                          <p:spTgt spid="1537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5374"/>
                                        </p:tgtEl>
                                        <p:attrNameLst>
                                          <p:attrName>style.visibility</p:attrName>
                                        </p:attrNameLst>
                                      </p:cBhvr>
                                      <p:to>
                                        <p:strVal val="visible"/>
                                      </p:to>
                                    </p:set>
                                    <p:animEffect transition="in" filter="dissolve">
                                      <p:cBhvr>
                                        <p:cTn id="65" dur="500"/>
                                        <p:tgtEl>
                                          <p:spTgt spid="1537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5375"/>
                                        </p:tgtEl>
                                        <p:attrNameLst>
                                          <p:attrName>style.visibility</p:attrName>
                                        </p:attrNameLst>
                                      </p:cBhvr>
                                      <p:to>
                                        <p:strVal val="visible"/>
                                      </p:to>
                                    </p:set>
                                    <p:animEffect transition="in" filter="dissolve">
                                      <p:cBhvr>
                                        <p:cTn id="70" dur="500"/>
                                        <p:tgtEl>
                                          <p:spTgt spid="1537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5376"/>
                                        </p:tgtEl>
                                        <p:attrNameLst>
                                          <p:attrName>style.visibility</p:attrName>
                                        </p:attrNameLst>
                                      </p:cBhvr>
                                      <p:to>
                                        <p:strVal val="visible"/>
                                      </p:to>
                                    </p:set>
                                    <p:animEffect transition="in" filter="dissolve">
                                      <p:cBhvr>
                                        <p:cTn id="75"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P spid="15365" grpId="0" animBg="1" autoUpdateAnimBg="0"/>
      <p:bldP spid="15366" grpId="0" animBg="1" autoUpdateAnimBg="0"/>
      <p:bldP spid="15367" grpId="0" animBg="1" autoUpdateAnimBg="0"/>
      <p:bldP spid="15368" grpId="0" animBg="1" autoUpdateAnimBg="0"/>
      <p:bldP spid="15373" grpId="0" autoUpdateAnimBg="0"/>
      <p:bldP spid="15374" grpId="0" autoUpdateAnimBg="0"/>
      <p:bldP spid="15375" grpId="0" autoUpdateAnimBg="0"/>
      <p:bldP spid="1537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Title 1"/>
          <p:cNvSpPr>
            <a:spLocks noGrp="1"/>
          </p:cNvSpPr>
          <p:nvPr>
            <p:ph type="title"/>
          </p:nvPr>
        </p:nvSpPr>
        <p:spPr>
          <a:xfrm>
            <a:off x="3724072" y="629268"/>
            <a:ext cx="4939868" cy="1286160"/>
          </a:xfrm>
        </p:spPr>
        <p:txBody>
          <a:bodyPr vert="horz" lIns="91440" tIns="45720" rIns="91440" bIns="45720" rtlCol="0" anchor="b">
            <a:normAutofit/>
          </a:bodyPr>
          <a:lstStyle/>
          <a:p>
            <a:pPr eaLnBrk="1" hangingPunct="1">
              <a:lnSpc>
                <a:spcPct val="90000"/>
              </a:lnSpc>
            </a:pPr>
            <a:r>
              <a:rPr lang="en-US">
                <a:solidFill>
                  <a:schemeClr val="tx1"/>
                </a:solidFill>
              </a:rPr>
              <a:t>Chapter Objectives </a:t>
            </a:r>
          </a:p>
        </p:txBody>
      </p:sp>
      <p:pic>
        <p:nvPicPr>
          <p:cNvPr id="16389" name="Picture 16388">
            <a:extLst>
              <a:ext uri="{FF2B5EF4-FFF2-40B4-BE49-F238E27FC236}">
                <a16:creationId xmlns:a16="http://schemas.microsoft.com/office/drawing/2014/main" id="{AF97F643-48BC-42AA-8EBF-9CD0AB77B1FE}"/>
              </a:ext>
            </a:extLst>
          </p:cNvPr>
          <p:cNvPicPr>
            <a:picLocks noChangeAspect="1"/>
          </p:cNvPicPr>
          <p:nvPr/>
        </p:nvPicPr>
        <p:blipFill rotWithShape="1">
          <a:blip r:embed="rId2"/>
          <a:srcRect l="36378" r="35106"/>
          <a:stretch/>
        </p:blipFill>
        <p:spPr>
          <a:xfrm>
            <a:off x="20" y="10"/>
            <a:ext cx="3476673"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496483"/>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7625281" y="6356350"/>
            <a:ext cx="890069" cy="365125"/>
          </a:xfrm>
        </p:spPr>
        <p:txBody>
          <a:bodyPr vert="horz" lIns="91440" tIns="45720" rIns="91440" bIns="45720" rtlCol="0" anchor="ctr">
            <a:normAutofit/>
          </a:bodyPr>
          <a:lstStyle/>
          <a:p>
            <a:pPr>
              <a:spcAft>
                <a:spcPts val="600"/>
              </a:spcAft>
              <a:defRPr/>
            </a:pPr>
            <a:fld id="{1A993526-5277-4C9B-8128-1EB978E34B04}" type="slidenum">
              <a:rPr lang="en-US">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graphicFrame>
        <p:nvGraphicFramePr>
          <p:cNvPr id="16388" name="Text Placeholder 2">
            <a:extLst>
              <a:ext uri="{FF2B5EF4-FFF2-40B4-BE49-F238E27FC236}">
                <a16:creationId xmlns:a16="http://schemas.microsoft.com/office/drawing/2014/main" id="{0A2B94EA-110A-495C-98EA-3E454E20A381}"/>
              </a:ext>
            </a:extLst>
          </p:cNvPr>
          <p:cNvGraphicFramePr/>
          <p:nvPr>
            <p:extLst>
              <p:ext uri="{D42A27DB-BD31-4B8C-83A1-F6EECF244321}">
                <p14:modId xmlns:p14="http://schemas.microsoft.com/office/powerpoint/2010/main" val="3037292868"/>
              </p:ext>
            </p:extLst>
          </p:nvPr>
        </p:nvGraphicFramePr>
        <p:xfrm>
          <a:off x="3724073" y="2438400"/>
          <a:ext cx="4939867"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5" name="Picture 7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34817" name="Title 1"/>
          <p:cNvSpPr>
            <a:spLocks noGrp="1"/>
          </p:cNvSpPr>
          <p:nvPr>
            <p:ph type="title"/>
          </p:nvPr>
        </p:nvSpPr>
        <p:spPr>
          <a:xfrm>
            <a:off x="4570578" y="1257300"/>
            <a:ext cx="3988849" cy="1381125"/>
          </a:xfrm>
        </p:spPr>
        <p:txBody>
          <a:bodyPr vert="horz" lIns="91440" tIns="45720" rIns="91440" bIns="45720" rtlCol="0" anchor="ctr">
            <a:normAutofit/>
          </a:bodyPr>
          <a:lstStyle/>
          <a:p>
            <a:pPr eaLnBrk="1" hangingPunct="1">
              <a:lnSpc>
                <a:spcPct val="90000"/>
              </a:lnSpc>
            </a:pPr>
            <a:r>
              <a:rPr lang="en-US" kern="1200">
                <a:solidFill>
                  <a:srgbClr val="000000"/>
                </a:solidFill>
                <a:latin typeface="+mj-lt"/>
                <a:ea typeface="+mj-ea"/>
                <a:cs typeface="+mj-cs"/>
              </a:rPr>
              <a:t>Setting Priorities</a:t>
            </a:r>
          </a:p>
        </p:txBody>
      </p:sp>
      <p:sp>
        <p:nvSpPr>
          <p:cNvPr id="7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0" name="Graphic 69" descr="Euro">
            <a:extLst>
              <a:ext uri="{FF2B5EF4-FFF2-40B4-BE49-F238E27FC236}">
                <a16:creationId xmlns:a16="http://schemas.microsoft.com/office/drawing/2014/main" id="{019BE7E3-183A-41EE-8CCA-5EF243F656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4818" name="Text Placeholder 2"/>
          <p:cNvSpPr>
            <a:spLocks noGrp="1"/>
          </p:cNvSpPr>
          <p:nvPr>
            <p:ph type="body" idx="1"/>
          </p:nvPr>
        </p:nvSpPr>
        <p:spPr>
          <a:xfrm>
            <a:off x="4570579" y="2947260"/>
            <a:ext cx="4003614" cy="2927188"/>
          </a:xfrm>
        </p:spPr>
        <p:txBody>
          <a:bodyPr vert="horz" lIns="91440" tIns="45720" rIns="91440" bIns="45720" rtlCol="0" anchor="ctr">
            <a:normAutofit/>
          </a:bodyPr>
          <a:lstStyle/>
          <a:p>
            <a:pPr indent="-228600" eaLnBrk="1" hangingPunct="1">
              <a:lnSpc>
                <a:spcPct val="90000"/>
              </a:lnSpc>
              <a:buFont typeface="Arial" panose="020B0604020202020204" pitchFamily="34" charset="0"/>
              <a:buChar char="•"/>
            </a:pPr>
            <a:r>
              <a:rPr lang="en-US" sz="1500" dirty="0">
                <a:solidFill>
                  <a:srgbClr val="000000"/>
                </a:solidFill>
              </a:rPr>
              <a:t>Factors (fact finding) that Affect Priority</a:t>
            </a:r>
          </a:p>
          <a:p>
            <a:pPr lvl="1" indent="-228600" eaLnBrk="1" hangingPunct="1">
              <a:lnSpc>
                <a:spcPct val="90000"/>
              </a:lnSpc>
              <a:buFont typeface="Arial" panose="020B0604020202020204" pitchFamily="34" charset="0"/>
              <a:buChar char="•"/>
            </a:pPr>
            <a:r>
              <a:rPr lang="en-US" sz="1500" dirty="0">
                <a:solidFill>
                  <a:srgbClr val="000000"/>
                </a:solidFill>
              </a:rPr>
              <a:t>Will the proposed system reduce costs? Where? When? How? How much?</a:t>
            </a:r>
          </a:p>
          <a:p>
            <a:pPr lvl="1" indent="-228600" eaLnBrk="1" hangingPunct="1">
              <a:lnSpc>
                <a:spcPct val="90000"/>
              </a:lnSpc>
              <a:buFont typeface="Arial" panose="020B0604020202020204" pitchFamily="34" charset="0"/>
              <a:buChar char="•"/>
            </a:pPr>
            <a:r>
              <a:rPr lang="en-US" sz="1500" dirty="0">
                <a:solidFill>
                  <a:srgbClr val="000000"/>
                </a:solidFill>
              </a:rPr>
              <a:t>Will the system increase revenue for the company? Where? When? How? How much?</a:t>
            </a:r>
          </a:p>
        </p:txBody>
      </p:sp>
      <p:sp>
        <p:nvSpPr>
          <p:cNvPr id="4" name="Slide Number Placeholder 3"/>
          <p:cNvSpPr>
            <a:spLocks noGrp="1"/>
          </p:cNvSpPr>
          <p:nvPr>
            <p:ph type="sldNum" sz="quarter" idx="12"/>
          </p:nvPr>
        </p:nvSpPr>
        <p:spPr>
          <a:xfrm>
            <a:off x="8267450" y="6372752"/>
            <a:ext cx="428046" cy="235550"/>
          </a:xfrm>
        </p:spPr>
        <p:txBody>
          <a:bodyPr vert="horz" lIns="91440" tIns="45720" rIns="91440" bIns="45720" rtlCol="0" anchor="ctr">
            <a:normAutofit/>
          </a:bodyPr>
          <a:lstStyle/>
          <a:p>
            <a:pPr>
              <a:spcAft>
                <a:spcPts val="600"/>
              </a:spcAft>
              <a:defRPr/>
            </a:pPr>
            <a:fld id="{42FF119D-CAB6-4EAD-8026-D48245FEA0ED}" type="slidenum">
              <a:rPr lang="en-US" sz="825">
                <a:solidFill>
                  <a:srgbClr val="898989"/>
                </a:solidFill>
              </a:rPr>
              <a:pPr>
                <a:spcAft>
                  <a:spcPts val="600"/>
                </a:spcAft>
                <a:defRPr/>
              </a:pPr>
              <a:t>20</a:t>
            </a:fld>
            <a:endParaRPr lang="en-US" sz="825">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1" name="Title 1"/>
          <p:cNvSpPr>
            <a:spLocks noGrp="1"/>
          </p:cNvSpPr>
          <p:nvPr>
            <p:ph type="title"/>
          </p:nvPr>
        </p:nvSpPr>
        <p:spPr>
          <a:xfrm>
            <a:off x="3724072" y="629268"/>
            <a:ext cx="4939868" cy="1286160"/>
          </a:xfrm>
        </p:spPr>
        <p:txBody>
          <a:bodyPr vert="horz" lIns="91440" tIns="45720" rIns="91440" bIns="45720" rtlCol="0" anchor="b">
            <a:normAutofit/>
          </a:bodyPr>
          <a:lstStyle/>
          <a:p>
            <a:pPr eaLnBrk="1" hangingPunct="1">
              <a:lnSpc>
                <a:spcPct val="90000"/>
              </a:lnSpc>
            </a:pPr>
            <a:r>
              <a:rPr lang="en-US">
                <a:solidFill>
                  <a:schemeClr val="tx1"/>
                </a:solidFill>
              </a:rPr>
              <a:t>Setting Priorities</a:t>
            </a:r>
          </a:p>
        </p:txBody>
      </p:sp>
      <p:sp>
        <p:nvSpPr>
          <p:cNvPr id="35842" name="Text Placeholder 2"/>
          <p:cNvSpPr>
            <a:spLocks noGrp="1"/>
          </p:cNvSpPr>
          <p:nvPr>
            <p:ph type="body" idx="1"/>
          </p:nvPr>
        </p:nvSpPr>
        <p:spPr>
          <a:xfrm>
            <a:off x="3724073" y="2438400"/>
            <a:ext cx="4939867" cy="3785419"/>
          </a:xfrm>
        </p:spPr>
        <p:txBody>
          <a:bodyPr vert="horz" lIns="91440" tIns="45720" rIns="91440" bIns="45720" rtlCol="0">
            <a:normAutofit/>
          </a:bodyPr>
          <a:lstStyle/>
          <a:p>
            <a:pPr indent="-228600" eaLnBrk="1" hangingPunct="1">
              <a:lnSpc>
                <a:spcPct val="90000"/>
              </a:lnSpc>
              <a:buFont typeface="Arial" panose="020B0604020202020204" pitchFamily="34" charset="0"/>
              <a:buChar char="•"/>
            </a:pPr>
            <a:r>
              <a:rPr lang="en-US" sz="1700" dirty="0"/>
              <a:t>Factors </a:t>
            </a:r>
            <a:r>
              <a:rPr lang="en-US" sz="1800" dirty="0">
                <a:solidFill>
                  <a:srgbClr val="000000"/>
                </a:solidFill>
              </a:rPr>
              <a:t>(fact finding)</a:t>
            </a:r>
            <a:r>
              <a:rPr lang="en-US" sz="1700" dirty="0"/>
              <a:t> that Affect Priority</a:t>
            </a:r>
          </a:p>
          <a:p>
            <a:pPr lvl="1" indent="-228600" eaLnBrk="1" hangingPunct="1">
              <a:lnSpc>
                <a:spcPct val="90000"/>
              </a:lnSpc>
              <a:buFont typeface="Arial" panose="020B0604020202020204" pitchFamily="34" charset="0"/>
              <a:buChar char="•"/>
            </a:pPr>
            <a:r>
              <a:rPr lang="en-US" sz="1700" dirty="0"/>
              <a:t>Will the systems project result in more information or produce better results? How? Are the results measurable?</a:t>
            </a:r>
          </a:p>
          <a:p>
            <a:pPr lvl="1" indent="-228600" eaLnBrk="1" hangingPunct="1">
              <a:lnSpc>
                <a:spcPct val="90000"/>
              </a:lnSpc>
              <a:buFont typeface="Arial" panose="020B0604020202020204" pitchFamily="34" charset="0"/>
              <a:buChar char="•"/>
            </a:pPr>
            <a:r>
              <a:rPr lang="en-US" sz="1700" dirty="0"/>
              <a:t>Will the system serve customers better?</a:t>
            </a:r>
          </a:p>
          <a:p>
            <a:pPr lvl="1" indent="-228600" eaLnBrk="1" hangingPunct="1">
              <a:lnSpc>
                <a:spcPct val="90000"/>
              </a:lnSpc>
              <a:buFont typeface="Arial" panose="020B0604020202020204" pitchFamily="34" charset="0"/>
              <a:buChar char="•"/>
            </a:pPr>
            <a:r>
              <a:rPr lang="en-US" sz="1700" dirty="0"/>
              <a:t>Will the system serve the organization better?</a:t>
            </a:r>
          </a:p>
        </p:txBody>
      </p:sp>
      <p:pic>
        <p:nvPicPr>
          <p:cNvPr id="35844" name="Picture 35843" descr="A close up of a lamp&#10;&#10;Description automatically generated">
            <a:extLst>
              <a:ext uri="{FF2B5EF4-FFF2-40B4-BE49-F238E27FC236}">
                <a16:creationId xmlns:a16="http://schemas.microsoft.com/office/drawing/2014/main" id="{D530FC67-79A7-4D12-8B0F-7DC76C96E097}"/>
              </a:ext>
            </a:extLst>
          </p:cNvPr>
          <p:cNvPicPr>
            <a:picLocks noChangeAspect="1"/>
          </p:cNvPicPr>
          <p:nvPr/>
        </p:nvPicPr>
        <p:blipFill rotWithShape="1">
          <a:blip r:embed="rId2"/>
          <a:srcRect l="56540" r="12282"/>
          <a:stretch/>
        </p:blipFill>
        <p:spPr>
          <a:xfrm>
            <a:off x="20" y="10"/>
            <a:ext cx="3476673" cy="6857990"/>
          </a:xfrm>
          <a:prstGeom prst="rect">
            <a:avLst/>
          </a:prstGeom>
          <a:effectLst/>
        </p:spPr>
      </p:pic>
      <p:cxnSp>
        <p:nvCxnSpPr>
          <p:cNvPr id="72" name="Straight Connector 7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7625281" y="6356350"/>
            <a:ext cx="890069" cy="365125"/>
          </a:xfrm>
        </p:spPr>
        <p:txBody>
          <a:bodyPr vert="horz" lIns="91440" tIns="45720" rIns="91440" bIns="45720" rtlCol="0" anchor="ctr">
            <a:normAutofit/>
          </a:bodyPr>
          <a:lstStyle/>
          <a:p>
            <a:pPr>
              <a:spcAft>
                <a:spcPts val="600"/>
              </a:spcAft>
              <a:defRPr/>
            </a:pPr>
            <a:fld id="{6A7B5FB1-9815-4F45-8F6D-4875C93244B3}" type="slidenum">
              <a:rPr lang="en-US">
                <a:solidFill>
                  <a:prstClr val="black">
                    <a:tint val="75000"/>
                  </a:prstClr>
                </a:solidFill>
                <a:latin typeface="Calibri" panose="020F0502020204030204"/>
              </a:rPr>
              <a:pPr>
                <a:spcAft>
                  <a:spcPts val="600"/>
                </a:spcAft>
                <a:defRPr/>
              </a:pPr>
              <a:t>21</a:t>
            </a:fld>
            <a:endParaRPr lang="en-US">
              <a:solidFill>
                <a:prstClr val="black">
                  <a:tint val="75000"/>
                </a:prstClr>
              </a:solidFill>
              <a:latin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61161"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865" name="Title 1"/>
          <p:cNvSpPr>
            <a:spLocks noGrp="1"/>
          </p:cNvSpPr>
          <p:nvPr>
            <p:ph type="title"/>
          </p:nvPr>
        </p:nvSpPr>
        <p:spPr>
          <a:xfrm>
            <a:off x="852775" y="609600"/>
            <a:ext cx="5160770" cy="1322887"/>
          </a:xfrm>
        </p:spPr>
        <p:txBody>
          <a:bodyPr vert="horz" lIns="91440" tIns="45720" rIns="91440" bIns="45720" rtlCol="0" anchor="ctr">
            <a:normAutofit/>
          </a:bodyPr>
          <a:lstStyle/>
          <a:p>
            <a:pPr eaLnBrk="1" hangingPunct="1">
              <a:lnSpc>
                <a:spcPct val="90000"/>
              </a:lnSpc>
            </a:pPr>
            <a:r>
              <a:rPr lang="en-US" kern="1200">
                <a:solidFill>
                  <a:schemeClr val="tx1"/>
                </a:solidFill>
                <a:latin typeface="+mj-lt"/>
                <a:ea typeface="+mj-ea"/>
                <a:cs typeface="+mj-cs"/>
              </a:rPr>
              <a:t>Setting Priorities</a:t>
            </a:r>
          </a:p>
        </p:txBody>
      </p:sp>
      <p:sp>
        <p:nvSpPr>
          <p:cNvPr id="36866" name="Text Placeholder 2"/>
          <p:cNvSpPr>
            <a:spLocks noGrp="1"/>
          </p:cNvSpPr>
          <p:nvPr>
            <p:ph type="body" idx="1"/>
          </p:nvPr>
        </p:nvSpPr>
        <p:spPr>
          <a:xfrm>
            <a:off x="852775" y="2194102"/>
            <a:ext cx="4930463" cy="3908585"/>
          </a:xfrm>
        </p:spPr>
        <p:txBody>
          <a:bodyPr vert="horz" lIns="91440" tIns="45720" rIns="91440" bIns="45720" rtlCol="0">
            <a:normAutofit/>
          </a:bodyPr>
          <a:lstStyle/>
          <a:p>
            <a:pPr indent="-228600" eaLnBrk="1" hangingPunct="1">
              <a:lnSpc>
                <a:spcPct val="90000"/>
              </a:lnSpc>
              <a:buFont typeface="Arial" panose="020B0604020202020204" pitchFamily="34" charset="0"/>
              <a:buChar char="•"/>
            </a:pPr>
            <a:r>
              <a:rPr lang="en-US" sz="1700" dirty="0"/>
              <a:t>Factors </a:t>
            </a:r>
            <a:r>
              <a:rPr lang="en-US" sz="1600" dirty="0">
                <a:solidFill>
                  <a:srgbClr val="000000"/>
                </a:solidFill>
              </a:rPr>
              <a:t>(fact finding) </a:t>
            </a:r>
            <a:r>
              <a:rPr lang="en-US" sz="1700" dirty="0"/>
              <a:t>that Affect Priority</a:t>
            </a:r>
          </a:p>
          <a:p>
            <a:pPr lvl="1" indent="-228600" eaLnBrk="1" hangingPunct="1">
              <a:lnSpc>
                <a:spcPct val="90000"/>
              </a:lnSpc>
              <a:buFont typeface="Arial" panose="020B0604020202020204" pitchFamily="34" charset="0"/>
              <a:buChar char="•"/>
            </a:pPr>
            <a:r>
              <a:rPr lang="en-US" sz="1700" dirty="0"/>
              <a:t>Can the project be implemented in a reasonable time period? How long will the results last?</a:t>
            </a:r>
          </a:p>
          <a:p>
            <a:pPr lvl="1" indent="-228600" eaLnBrk="1" hangingPunct="1">
              <a:lnSpc>
                <a:spcPct val="90000"/>
              </a:lnSpc>
              <a:buFont typeface="Arial" panose="020B0604020202020204" pitchFamily="34" charset="0"/>
              <a:buChar char="•"/>
            </a:pPr>
            <a:r>
              <a:rPr lang="en-US" sz="1700" dirty="0"/>
              <a:t>Are the necessary financial, human, and technical resources available? </a:t>
            </a:r>
          </a:p>
        </p:txBody>
      </p:sp>
      <p:pic>
        <p:nvPicPr>
          <p:cNvPr id="70" name="Graphic 69" descr="Hourglass">
            <a:extLst>
              <a:ext uri="{FF2B5EF4-FFF2-40B4-BE49-F238E27FC236}">
                <a16:creationId xmlns:a16="http://schemas.microsoft.com/office/drawing/2014/main" id="{76B807EE-0442-4ABD-B1B0-F67D67EADE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6985" y="2353600"/>
            <a:ext cx="2180230" cy="2180230"/>
          </a:xfrm>
          <a:prstGeom prst="rect">
            <a:avLst/>
          </a:prstGeom>
        </p:spPr>
      </p:pic>
      <p:sp>
        <p:nvSpPr>
          <p:cNvPr id="4" name="Slide Number Placeholder 3"/>
          <p:cNvSpPr>
            <a:spLocks noGrp="1"/>
          </p:cNvSpPr>
          <p:nvPr>
            <p:ph type="sldNum" sz="quarter" idx="12"/>
          </p:nvPr>
        </p:nvSpPr>
        <p:spPr>
          <a:xfrm>
            <a:off x="6457950" y="6356350"/>
            <a:ext cx="2057400" cy="365125"/>
          </a:xfrm>
          <a:prstGeom prst="ellipse">
            <a:avLst/>
          </a:prstGeom>
        </p:spPr>
        <p:txBody>
          <a:bodyPr vert="horz" lIns="91440" tIns="45720" rIns="91440" bIns="45720" rtlCol="0" anchor="ctr">
            <a:normAutofit/>
          </a:bodyPr>
          <a:lstStyle/>
          <a:p>
            <a:pPr>
              <a:spcAft>
                <a:spcPts val="600"/>
              </a:spcAft>
              <a:defRPr/>
            </a:pPr>
            <a:fld id="{3A942457-D981-449D-B6EE-9A01AB61D32C}" type="slidenum">
              <a:rPr lang="en-US" sz="900">
                <a:solidFill>
                  <a:schemeClr val="tx1">
                    <a:lumMod val="50000"/>
                    <a:lumOff val="50000"/>
                  </a:schemeClr>
                </a:solidFill>
              </a:rPr>
              <a:pPr>
                <a:spcAft>
                  <a:spcPts val="600"/>
                </a:spcAft>
                <a:defRPr/>
              </a:pPr>
              <a:t>22</a:t>
            </a:fld>
            <a:endParaRPr lang="en-US" sz="900">
              <a:solidFill>
                <a:schemeClr val="tx1">
                  <a:lumMod val="50000"/>
                  <a:lumOff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a:extLst>
              <a:ext uri="{FF2B5EF4-FFF2-40B4-BE49-F238E27FC236}">
                <a16:creationId xmlns:a16="http://schemas.microsoft.com/office/drawing/2014/main" id="{EAF9DE49-86A1-A34A-899F-D186CEDC9E60}"/>
              </a:ext>
            </a:extLst>
          </p:cNvPr>
          <p:cNvSpPr txBox="1">
            <a:spLocks noChangeArrowheads="1"/>
          </p:cNvSpPr>
          <p:nvPr/>
        </p:nvSpPr>
        <p:spPr bwMode="auto">
          <a:xfrm>
            <a:off x="293077" y="182563"/>
            <a:ext cx="8229600" cy="457200"/>
          </a:xfrm>
          <a:prstGeom prst="rect">
            <a:avLst/>
          </a:prstGeom>
          <a:solidFill>
            <a:srgbClr val="CFB2D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400" b="1" dirty="0">
                <a:solidFill>
                  <a:srgbClr val="660066"/>
                </a:solidFill>
                <a:latin typeface="Trebuchet MS" panose="020B0703020202090204" pitchFamily="34" charset="0"/>
              </a:rPr>
              <a:t>Preliminary Investigation Overview</a:t>
            </a:r>
          </a:p>
        </p:txBody>
      </p:sp>
      <p:sp>
        <p:nvSpPr>
          <p:cNvPr id="26627" name="Rectangle 4">
            <a:extLst>
              <a:ext uri="{FF2B5EF4-FFF2-40B4-BE49-F238E27FC236}">
                <a16:creationId xmlns:a16="http://schemas.microsoft.com/office/drawing/2014/main" id="{6D51053F-44F4-1F4C-BF7E-EA0B3463D81B}"/>
              </a:ext>
            </a:extLst>
          </p:cNvPr>
          <p:cNvSpPr>
            <a:spLocks noChangeArrowheads="1"/>
          </p:cNvSpPr>
          <p:nvPr/>
        </p:nvSpPr>
        <p:spPr bwMode="auto">
          <a:xfrm>
            <a:off x="293076" y="880575"/>
            <a:ext cx="83937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spcBef>
                <a:spcPct val="50000"/>
              </a:spcBef>
              <a:buClr>
                <a:srgbClr val="000000"/>
              </a:buClr>
              <a:buFontTx/>
              <a:buNone/>
            </a:pPr>
            <a:r>
              <a:rPr kumimoji="1" lang="en-US" altLang="en-AZ" sz="2000" b="1" dirty="0">
                <a:latin typeface="Times New Roman" panose="02020603050405020304" pitchFamily="18" charset="0"/>
                <a:cs typeface="Times New Roman" panose="02020603050405020304" pitchFamily="18" charset="0"/>
              </a:rPr>
              <a:t>An initial investigation to clearly identify the nature &amp; scope of the business opportunity or problem. (Business/System Analyst interact with </a:t>
            </a:r>
            <a:r>
              <a:rPr kumimoji="1" lang="en-US" altLang="en-AZ" sz="2000" b="1" i="1" dirty="0">
                <a:latin typeface="Times New Roman" panose="02020603050405020304" pitchFamily="18" charset="0"/>
                <a:cs typeface="Times New Roman" panose="02020603050405020304" pitchFamily="18" charset="0"/>
              </a:rPr>
              <a:t>Manager &amp; User &amp; IT Staff</a:t>
            </a:r>
            <a:r>
              <a:rPr kumimoji="1" lang="en-US" altLang="en-AZ" sz="2000" b="1" dirty="0">
                <a:latin typeface="Times New Roman" panose="02020603050405020304" pitchFamily="18" charset="0"/>
                <a:cs typeface="Times New Roman" panose="02020603050405020304" pitchFamily="18" charset="0"/>
              </a:rPr>
              <a:t>)</a:t>
            </a:r>
          </a:p>
        </p:txBody>
      </p:sp>
      <p:pic>
        <p:nvPicPr>
          <p:cNvPr id="26628" name="Picture 5" descr="C:\Documents and Settings\Imran\My Documents\UiTM\F02-14.jpg">
            <a:extLst>
              <a:ext uri="{FF2B5EF4-FFF2-40B4-BE49-F238E27FC236}">
                <a16:creationId xmlns:a16="http://schemas.microsoft.com/office/drawing/2014/main" id="{6928258A-A491-9249-AC7B-A7A3523923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05000"/>
            <a:ext cx="6324600" cy="343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Oval 6">
            <a:extLst>
              <a:ext uri="{FF2B5EF4-FFF2-40B4-BE49-F238E27FC236}">
                <a16:creationId xmlns:a16="http://schemas.microsoft.com/office/drawing/2014/main" id="{1658726D-AC93-AE45-8134-FE19F6FB7A80}"/>
              </a:ext>
            </a:extLst>
          </p:cNvPr>
          <p:cNvSpPr>
            <a:spLocks noChangeArrowheads="1"/>
          </p:cNvSpPr>
          <p:nvPr/>
        </p:nvSpPr>
        <p:spPr bwMode="auto">
          <a:xfrm>
            <a:off x="2819400" y="2895396"/>
            <a:ext cx="1371600" cy="14525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sz="1600" dirty="0"/>
              <a:t>(Factors)</a:t>
            </a:r>
            <a:endParaRPr lang="en-US" altLang="en-AZ" sz="1600" b="1" dirty="0">
              <a:latin typeface="Arial Narrow" panose="020B0604020202020204" pitchFamily="34" charset="0"/>
            </a:endParaRPr>
          </a:p>
          <a:p>
            <a:pPr algn="ctr" eaLnBrk="1" hangingPunct="1">
              <a:spcBef>
                <a:spcPct val="0"/>
              </a:spcBef>
              <a:buFontTx/>
              <a:buNone/>
            </a:pPr>
            <a:r>
              <a:rPr lang="en-US" altLang="en-AZ" sz="1600" b="1" dirty="0">
                <a:latin typeface="Arial Narrow" panose="020B0604020202020204" pitchFamily="34" charset="0"/>
              </a:rPr>
              <a:t>Fact </a:t>
            </a:r>
          </a:p>
          <a:p>
            <a:pPr algn="ctr" eaLnBrk="1" hangingPunct="1">
              <a:spcBef>
                <a:spcPct val="0"/>
              </a:spcBef>
              <a:buFontTx/>
              <a:buNone/>
            </a:pPr>
            <a:r>
              <a:rPr lang="en-US" altLang="en-AZ" sz="1600" b="1" dirty="0">
                <a:latin typeface="Arial Narrow" panose="020B0604020202020204" pitchFamily="34" charset="0"/>
              </a:rPr>
              <a:t> Finding</a:t>
            </a:r>
          </a:p>
        </p:txBody>
      </p:sp>
      <p:sp>
        <p:nvSpPr>
          <p:cNvPr id="2" name="Rectangle 1">
            <a:extLst>
              <a:ext uri="{FF2B5EF4-FFF2-40B4-BE49-F238E27FC236}">
                <a16:creationId xmlns:a16="http://schemas.microsoft.com/office/drawing/2014/main" id="{E4A61EA4-CA7F-A14E-8C69-34057682C2BF}"/>
              </a:ext>
            </a:extLst>
          </p:cNvPr>
          <p:cNvSpPr/>
          <p:nvPr/>
        </p:nvSpPr>
        <p:spPr>
          <a:xfrm>
            <a:off x="334107" y="5678269"/>
            <a:ext cx="8188570" cy="646331"/>
          </a:xfrm>
          <a:prstGeom prst="rect">
            <a:avLst/>
          </a:prstGeom>
        </p:spPr>
        <p:txBody>
          <a:bodyPr wrap="square">
            <a:spAutoFit/>
          </a:bodyPr>
          <a:lstStyle/>
          <a:p>
            <a:r>
              <a:rPr lang="en-US" dirty="0">
                <a:latin typeface="SabonLTStd"/>
              </a:rPr>
              <a:t>The analyst gathers facts about the problem or opportunity, project scope and constraints, project benefits, and estimated development time and costs. </a:t>
            </a:r>
            <a:endParaRPr lang="en-US" dirty="0"/>
          </a:p>
        </p:txBody>
      </p:sp>
    </p:spTree>
    <p:extLst>
      <p:ext uri="{BB962C8B-B14F-4D97-AF65-F5344CB8AC3E}">
        <p14:creationId xmlns:p14="http://schemas.microsoft.com/office/powerpoint/2010/main" val="3534863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9682C91-1C03-487D-9F61-BAC9353BE57D}" type="slidenum">
              <a:rPr lang="en-US" smtClean="0"/>
              <a:pPr>
                <a:defRPr/>
              </a:pPr>
              <a:t>24</a:t>
            </a:fld>
            <a:endParaRPr lang="en-US"/>
          </a:p>
        </p:txBody>
      </p:sp>
      <p:pic>
        <p:nvPicPr>
          <p:cNvPr id="5" name="Picture 4" descr="Screen Shot 2017-03-01 at 12.4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28600"/>
            <a:ext cx="5562600" cy="6384020"/>
          </a:xfrm>
          <a:prstGeom prst="rect">
            <a:avLst/>
          </a:prstGeom>
        </p:spPr>
      </p:pic>
      <p:sp>
        <p:nvSpPr>
          <p:cNvPr id="6" name="Rectangle 5"/>
          <p:cNvSpPr/>
          <p:nvPr/>
        </p:nvSpPr>
        <p:spPr>
          <a:xfrm>
            <a:off x="228600" y="533400"/>
            <a:ext cx="2209800" cy="4801315"/>
          </a:xfrm>
          <a:prstGeom prst="rect">
            <a:avLst/>
          </a:prstGeom>
        </p:spPr>
        <p:txBody>
          <a:bodyPr wrap="square">
            <a:spAutoFit/>
          </a:bodyPr>
          <a:lstStyle/>
          <a:p>
            <a:r>
              <a:rPr lang="en-US" dirty="0"/>
              <a:t>Planning the Preliminary Investigation</a:t>
            </a:r>
          </a:p>
          <a:p>
            <a:r>
              <a:rPr lang="en-US" dirty="0"/>
              <a:t>During a preliminary investigation, a systems analyst typically follows a series of steps,</a:t>
            </a:r>
          </a:p>
          <a:p>
            <a:r>
              <a:rPr lang="en-US" dirty="0"/>
              <a:t>as shown in Figure 2-17. The exact procedure depends on the nature of the request, the</a:t>
            </a:r>
          </a:p>
          <a:p>
            <a:r>
              <a:rPr lang="en-US" dirty="0"/>
              <a:t>size of the project, and the degree of urgency.</a:t>
            </a:r>
          </a:p>
        </p:txBody>
      </p:sp>
    </p:spTree>
    <p:extLst>
      <p:ext uri="{BB962C8B-B14F-4D97-AF65-F5344CB8AC3E}">
        <p14:creationId xmlns:p14="http://schemas.microsoft.com/office/powerpoint/2010/main" val="1489984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 y="76200"/>
            <a:ext cx="8229600" cy="826427"/>
          </a:xfrm>
        </p:spPr>
        <p:txBody>
          <a:bodyPr/>
          <a:lstStyle/>
          <a:p>
            <a:pPr eaLnBrk="1" hangingPunct="1"/>
            <a:r>
              <a:rPr lang="en-US" sz="3200" dirty="0"/>
              <a:t>Preliminary Investigation Overview</a:t>
            </a:r>
          </a:p>
        </p:txBody>
      </p:sp>
      <p:sp>
        <p:nvSpPr>
          <p:cNvPr id="40962" name="Text Placeholder 2"/>
          <p:cNvSpPr>
            <a:spLocks noGrp="1"/>
          </p:cNvSpPr>
          <p:nvPr>
            <p:ph type="body" idx="1"/>
          </p:nvPr>
        </p:nvSpPr>
        <p:spPr>
          <a:xfrm>
            <a:off x="152400" y="1219200"/>
            <a:ext cx="8686800" cy="1295400"/>
          </a:xfrm>
        </p:spPr>
        <p:txBody>
          <a:bodyPr/>
          <a:lstStyle/>
          <a:p>
            <a:pPr eaLnBrk="1" hangingPunct="1"/>
            <a:r>
              <a:rPr lang="en-US" sz="1400" b="1" dirty="0">
                <a:latin typeface="Times New Roman" panose="02020603050405020304" pitchFamily="18" charset="0"/>
                <a:cs typeface="Times New Roman" panose="02020603050405020304" pitchFamily="18" charset="0"/>
              </a:rPr>
              <a:t>Step 1:  Understand the Problem or Opportunity</a:t>
            </a:r>
          </a:p>
          <a:p>
            <a:pPr lvl="1" eaLnBrk="1" hangingPunct="1"/>
            <a:r>
              <a:rPr lang="en-US" sz="1400" dirty="0">
                <a:latin typeface="Times New Roman" panose="02020603050405020304" pitchFamily="18" charset="0"/>
                <a:cs typeface="Times New Roman" panose="02020603050405020304" pitchFamily="18" charset="0"/>
              </a:rPr>
              <a:t>A popular technique for investigating causes and effects is called a fishbone diagram, or Ishikawa diagram. </a:t>
            </a:r>
            <a:r>
              <a:rPr kumimoji="1" lang="en-US" altLang="en-AZ" sz="1400" b="1" dirty="0">
                <a:solidFill>
                  <a:schemeClr val="accent1"/>
                </a:solidFill>
                <a:latin typeface="Times New Roman" panose="02020603050405020304" pitchFamily="18" charset="0"/>
                <a:cs typeface="Times New Roman" panose="02020603050405020304" pitchFamily="18" charset="0"/>
              </a:rPr>
              <a:t>It is an analysis tool that represents the possible causes of a problem as a graphical outline </a:t>
            </a:r>
            <a:endParaRPr lang="en-US" sz="1400" dirty="0">
              <a:latin typeface="Times New Roman" panose="02020603050405020304" pitchFamily="18" charset="0"/>
              <a:cs typeface="Times New Roman" panose="02020603050405020304" pitchFamily="18" charset="0"/>
            </a:endParaRPr>
          </a:p>
          <a:p>
            <a:pPr lvl="1" eaLnBrk="1" hangingPunct="1"/>
            <a:r>
              <a:rPr kumimoji="1" lang="en-US" sz="1400" dirty="0">
                <a:latin typeface="Times New Roman" panose="02020603050405020304" pitchFamily="18" charset="0"/>
                <a:cs typeface="Times New Roman" panose="02020603050405020304" pitchFamily="18" charset="0"/>
              </a:rPr>
              <a:t>Determine which departments, users,&amp; business processes are involved</a:t>
            </a:r>
          </a:p>
          <a:p>
            <a:pPr lvl="1" eaLnBrk="1" hangingPunct="1"/>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8ADE317-E2A7-4692-853C-5286743FFEBF}" type="slidenum">
              <a:rPr lang="en-US"/>
              <a:pPr>
                <a:defRPr/>
              </a:pPr>
              <a:t>25</a:t>
            </a:fld>
            <a:endParaRPr lang="en-US"/>
          </a:p>
        </p:txBody>
      </p:sp>
      <p:pic>
        <p:nvPicPr>
          <p:cNvPr id="5" name="Picture 4">
            <a:extLst>
              <a:ext uri="{FF2B5EF4-FFF2-40B4-BE49-F238E27FC236}">
                <a16:creationId xmlns:a16="http://schemas.microsoft.com/office/drawing/2014/main" id="{EDDFC15F-3E5B-4B47-A8F7-146EB6AA75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570" y="2606677"/>
            <a:ext cx="8672830" cy="4098923"/>
          </a:xfrm>
          <a:prstGeom prst="rect">
            <a:avLst/>
          </a:prstGeom>
          <a:noFill/>
          <a:ln>
            <a:noFill/>
          </a:ln>
        </p:spPr>
      </p:pic>
      <p:sp>
        <p:nvSpPr>
          <p:cNvPr id="3" name="Rectangle 2">
            <a:extLst>
              <a:ext uri="{FF2B5EF4-FFF2-40B4-BE49-F238E27FC236}">
                <a16:creationId xmlns:a16="http://schemas.microsoft.com/office/drawing/2014/main" id="{8095CF92-8150-3A4E-B5D9-C43A39681A6D}"/>
              </a:ext>
            </a:extLst>
          </p:cNvPr>
          <p:cNvSpPr/>
          <p:nvPr/>
        </p:nvSpPr>
        <p:spPr>
          <a:xfrm>
            <a:off x="8001000" y="1985300"/>
            <a:ext cx="966931" cy="369332"/>
          </a:xfrm>
          <a:prstGeom prst="rect">
            <a:avLst/>
          </a:prstGeom>
        </p:spPr>
        <p:txBody>
          <a:bodyPr wrap="none">
            <a:spAutoFit/>
          </a:bodyPr>
          <a:lstStyle/>
          <a:p>
            <a:r>
              <a:rPr lang="en-US" i="1" u="sng" dirty="0"/>
              <a:t>Sample</a:t>
            </a:r>
            <a:endParaRPr lang="en-AZ" i="1" u="sn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228600" y="136525"/>
            <a:ext cx="8229600" cy="639762"/>
          </a:xfrm>
        </p:spPr>
        <p:txBody>
          <a:bodyPr/>
          <a:lstStyle/>
          <a:p>
            <a:pPr eaLnBrk="1" hangingPunct="1"/>
            <a:r>
              <a:rPr lang="en-US" sz="3200" dirty="0"/>
              <a:t>Preliminary Investigation Overview</a:t>
            </a:r>
          </a:p>
        </p:txBody>
      </p:sp>
      <p:sp>
        <p:nvSpPr>
          <p:cNvPr id="41986" name="Text Placeholder 2"/>
          <p:cNvSpPr>
            <a:spLocks noGrp="1"/>
          </p:cNvSpPr>
          <p:nvPr>
            <p:ph type="body" idx="1"/>
          </p:nvPr>
        </p:nvSpPr>
        <p:spPr>
          <a:xfrm>
            <a:off x="228600" y="685800"/>
            <a:ext cx="8686800" cy="1219200"/>
          </a:xfrm>
        </p:spPr>
        <p:txBody>
          <a:bodyPr/>
          <a:lstStyle/>
          <a:p>
            <a:pPr marL="0" indent="0" eaLnBrk="1" hangingPunct="1">
              <a:buNone/>
            </a:pPr>
            <a:r>
              <a:rPr lang="en-US" sz="1400" b="1" dirty="0">
                <a:latin typeface="Times New Roman" panose="02020603050405020304" pitchFamily="18" charset="0"/>
                <a:cs typeface="Times New Roman" panose="02020603050405020304" pitchFamily="18" charset="0"/>
              </a:rPr>
              <a:t>Step 2:  Define the Project Scope and Constraints</a:t>
            </a:r>
          </a:p>
          <a:p>
            <a:pPr>
              <a:spcBef>
                <a:spcPct val="50000"/>
              </a:spcBef>
              <a:buClr>
                <a:srgbClr val="000000"/>
              </a:buClr>
            </a:pPr>
            <a:r>
              <a:rPr kumimoji="1" lang="en-US" altLang="en-AZ" sz="1400" b="1" dirty="0">
                <a:solidFill>
                  <a:srgbClr val="FF9900"/>
                </a:solidFill>
                <a:latin typeface="Times New Roman" panose="02020603050405020304" pitchFamily="18" charset="0"/>
                <a:cs typeface="Times New Roman" panose="02020603050405020304" pitchFamily="18" charset="0"/>
              </a:rPr>
              <a:t>Project scope</a:t>
            </a:r>
            <a:r>
              <a:rPr kumimoji="1" lang="en-US" altLang="en-AZ" sz="1400" dirty="0">
                <a:latin typeface="Times New Roman" panose="02020603050405020304" pitchFamily="18" charset="0"/>
                <a:cs typeface="Times New Roman" panose="02020603050405020304" pitchFamily="18" charset="0"/>
              </a:rPr>
              <a:t> - a specific determination of a project's boundaries or extent.</a:t>
            </a:r>
          </a:p>
          <a:p>
            <a:pPr>
              <a:spcBef>
                <a:spcPct val="50000"/>
              </a:spcBef>
              <a:buClr>
                <a:srgbClr val="000000"/>
              </a:buClr>
            </a:pPr>
            <a:r>
              <a:rPr kumimoji="1" lang="en-US" altLang="en-AZ" sz="1400" b="1" dirty="0">
                <a:solidFill>
                  <a:srgbClr val="FF9900"/>
                </a:solidFill>
                <a:latin typeface="Times New Roman" panose="02020603050405020304" pitchFamily="18" charset="0"/>
                <a:cs typeface="Times New Roman" panose="02020603050405020304" pitchFamily="18" charset="0"/>
              </a:rPr>
              <a:t>Constraint </a:t>
            </a:r>
            <a:r>
              <a:rPr kumimoji="1" lang="en-US" altLang="en-AZ" sz="1400" dirty="0">
                <a:latin typeface="Times New Roman" panose="02020603050405020304" pitchFamily="18" charset="0"/>
                <a:cs typeface="Times New Roman" panose="02020603050405020304" pitchFamily="18" charset="0"/>
              </a:rPr>
              <a:t>-  a condition that the system must satisfy or an outcome that the system must achieve. Can be in terms of </a:t>
            </a:r>
            <a:r>
              <a:rPr kumimoji="1" lang="en-US" altLang="en-AZ" sz="1400" i="1" dirty="0">
                <a:latin typeface="Times New Roman" panose="02020603050405020304" pitchFamily="18" charset="0"/>
                <a:cs typeface="Times New Roman" panose="02020603050405020304" pitchFamily="18" charset="0"/>
              </a:rPr>
              <a:t>hardware, software, policy, law </a:t>
            </a:r>
            <a:r>
              <a:rPr kumimoji="1" lang="en-US" altLang="en-AZ" sz="1400" dirty="0">
                <a:latin typeface="Times New Roman" panose="02020603050405020304" pitchFamily="18" charset="0"/>
                <a:cs typeface="Times New Roman" panose="02020603050405020304" pitchFamily="18" charset="0"/>
              </a:rPr>
              <a:t>or</a:t>
            </a:r>
            <a:r>
              <a:rPr kumimoji="1" lang="en-US" altLang="en-AZ" sz="1400" i="1" dirty="0">
                <a:latin typeface="Times New Roman" panose="02020603050405020304" pitchFamily="18" charset="0"/>
                <a:cs typeface="Times New Roman" panose="02020603050405020304" pitchFamily="18" charset="0"/>
              </a:rPr>
              <a:t> cost. </a:t>
            </a:r>
            <a:endParaRPr kumimoji="1" lang="en-US" altLang="en-AZ"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BBCB8549-05E0-404B-AAFA-BC152A590368}" type="slidenum">
              <a:rPr lang="en-US"/>
              <a:pPr>
                <a:defRPr/>
              </a:pPr>
              <a:t>26</a:t>
            </a:fld>
            <a:endParaRPr lang="en-US"/>
          </a:p>
        </p:txBody>
      </p:sp>
      <p:pic>
        <p:nvPicPr>
          <p:cNvPr id="6" name="Picture 5">
            <a:extLst>
              <a:ext uri="{FF2B5EF4-FFF2-40B4-BE49-F238E27FC236}">
                <a16:creationId xmlns:a16="http://schemas.microsoft.com/office/drawing/2014/main" id="{5200CD16-8478-3B4D-89D5-BC6F50C9FE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077200" cy="3348990"/>
          </a:xfrm>
          <a:prstGeom prst="rect">
            <a:avLst/>
          </a:prstGeom>
          <a:noFill/>
          <a:ln>
            <a:noFill/>
          </a:ln>
        </p:spPr>
      </p:pic>
      <p:sp>
        <p:nvSpPr>
          <p:cNvPr id="7" name="Rectangle 6">
            <a:extLst>
              <a:ext uri="{FF2B5EF4-FFF2-40B4-BE49-F238E27FC236}">
                <a16:creationId xmlns:a16="http://schemas.microsoft.com/office/drawing/2014/main" id="{6EB8580B-0FDB-D54A-81B8-85FCFE5E2701}"/>
              </a:ext>
            </a:extLst>
          </p:cNvPr>
          <p:cNvSpPr/>
          <p:nvPr/>
        </p:nvSpPr>
        <p:spPr>
          <a:xfrm>
            <a:off x="7872269" y="1752600"/>
            <a:ext cx="966931" cy="369332"/>
          </a:xfrm>
          <a:prstGeom prst="rect">
            <a:avLst/>
          </a:prstGeom>
        </p:spPr>
        <p:txBody>
          <a:bodyPr wrap="none">
            <a:spAutoFit/>
          </a:bodyPr>
          <a:lstStyle/>
          <a:p>
            <a:r>
              <a:rPr lang="en-US" i="1" u="sng" dirty="0"/>
              <a:t>Sample</a:t>
            </a:r>
            <a:endParaRPr lang="en-AZ" i="1" u="sng" dirty="0"/>
          </a:p>
        </p:txBody>
      </p:sp>
      <p:sp>
        <p:nvSpPr>
          <p:cNvPr id="9" name="Rectangle 8">
            <a:extLst>
              <a:ext uri="{FF2B5EF4-FFF2-40B4-BE49-F238E27FC236}">
                <a16:creationId xmlns:a16="http://schemas.microsoft.com/office/drawing/2014/main" id="{DA6BE843-A94C-6B41-8C07-C33BFBC713C6}"/>
              </a:ext>
            </a:extLst>
          </p:cNvPr>
          <p:cNvSpPr/>
          <p:nvPr/>
        </p:nvSpPr>
        <p:spPr>
          <a:xfrm>
            <a:off x="152400" y="5638800"/>
            <a:ext cx="8686800" cy="1200329"/>
          </a:xfrm>
          <a:prstGeom prst="rect">
            <a:avLst/>
          </a:prstGeom>
        </p:spPr>
        <p:txBody>
          <a:bodyPr wrap="square">
            <a:spAutoFit/>
          </a:bodyPr>
          <a:lstStyle/>
          <a:p>
            <a:r>
              <a:rPr lang="tr-TR" sz="1200" dirty="0" err="1">
                <a:latin typeface="Times New Roman" panose="02020603050405020304" pitchFamily="18" charset="0"/>
                <a:ea typeface="Arial" panose="020B0604020202020204" pitchFamily="34" charset="0"/>
                <a:cs typeface="Times New Roman" panose="02020603050405020304" pitchFamily="18" charset="0"/>
              </a:rPr>
              <a:t>S</a:t>
            </a:r>
            <a:r>
              <a:rPr lang="tr-TR" sz="1200" b="1" u="sng" dirty="0" err="1">
                <a:latin typeface="Times New Roman" panose="02020603050405020304" pitchFamily="18" charset="0"/>
                <a:ea typeface="Arial" panose="020B0604020202020204" pitchFamily="34" charset="0"/>
                <a:cs typeface="Times New Roman" panose="02020603050405020304" pitchFamily="18" charset="0"/>
              </a:rPr>
              <a:t>cope</a:t>
            </a:r>
            <a:r>
              <a:rPr lang="tr-TR" sz="1200" b="1" u="sng" dirty="0">
                <a:latin typeface="Times New Roman" panose="02020603050405020304" pitchFamily="18" charset="0"/>
                <a:ea typeface="Arial" panose="020B0604020202020204" pitchFamily="34" charset="0"/>
                <a:cs typeface="Times New Roman" panose="02020603050405020304" pitchFamily="18" charset="0"/>
              </a:rPr>
              <a:t> of </a:t>
            </a:r>
            <a:r>
              <a:rPr lang="tr-TR" sz="1200" b="1" u="sng" dirty="0" err="1">
                <a:latin typeface="Times New Roman" panose="02020603050405020304" pitchFamily="18" charset="0"/>
                <a:ea typeface="Arial" panose="020B0604020202020204" pitchFamily="34" charset="0"/>
                <a:cs typeface="Times New Roman" panose="02020603050405020304" pitchFamily="18" charset="0"/>
              </a:rPr>
              <a:t>this</a:t>
            </a:r>
            <a:r>
              <a:rPr lang="tr-TR" sz="1200" b="1" u="sng" dirty="0">
                <a:latin typeface="Times New Roman" panose="02020603050405020304" pitchFamily="18" charset="0"/>
                <a:ea typeface="Arial" panose="020B0604020202020204" pitchFamily="34" charset="0"/>
                <a:cs typeface="Times New Roman" panose="02020603050405020304" pitchFamily="18" charset="0"/>
              </a:rPr>
              <a:t> </a:t>
            </a:r>
            <a:r>
              <a:rPr lang="tr-TR" sz="1200" b="1" u="sng" dirty="0" err="1">
                <a:latin typeface="Times New Roman" panose="02020603050405020304" pitchFamily="18" charset="0"/>
                <a:ea typeface="Arial" panose="020B0604020202020204" pitchFamily="34" charset="0"/>
                <a:cs typeface="Times New Roman" panose="02020603050405020304" pitchFamily="18" charset="0"/>
              </a:rPr>
              <a:t>project</a:t>
            </a:r>
            <a:r>
              <a:rPr lang="tr-TR" sz="1200" b="1" u="sng"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a:latin typeface="Times New Roman" panose="02020603050405020304" pitchFamily="18" charset="0"/>
                <a:ea typeface="Arial" panose="020B0604020202020204" pitchFamily="34" charset="0"/>
                <a:cs typeface="Times New Roman" panose="02020603050405020304" pitchFamily="18" charset="0"/>
              </a:rPr>
              <a:t>is </a:t>
            </a:r>
            <a:r>
              <a:rPr lang="tr-TR" sz="1200" dirty="0" err="1">
                <a:latin typeface="Times New Roman" panose="02020603050405020304" pitchFamily="18" charset="0"/>
                <a:ea typeface="Arial" panose="020B0604020202020204" pitchFamily="34" charset="0"/>
                <a:cs typeface="Times New Roman" panose="02020603050405020304" pitchFamily="18" charset="0"/>
              </a:rPr>
              <a:t>mainly</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about</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designing</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database</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which</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stores</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processed</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summaries</a:t>
            </a:r>
            <a:r>
              <a:rPr lang="tr-TR" sz="1200" dirty="0">
                <a:latin typeface="Times New Roman" panose="02020603050405020304" pitchFamily="18" charset="0"/>
                <a:ea typeface="Arial" panose="020B0604020202020204" pitchFamily="34" charset="0"/>
                <a:cs typeface="Times New Roman" panose="02020603050405020304" pitchFamily="18" charset="0"/>
              </a:rPr>
              <a:t> of </a:t>
            </a:r>
            <a:r>
              <a:rPr lang="tr-TR" sz="1200" dirty="0" err="1">
                <a:latin typeface="Times New Roman" panose="02020603050405020304" pitchFamily="18" charset="0"/>
                <a:ea typeface="Arial" panose="020B0604020202020204" pitchFamily="34" charset="0"/>
                <a:cs typeface="Times New Roman" panose="02020603050405020304" pitchFamily="18" charset="0"/>
              </a:rPr>
              <a:t>reviews</a:t>
            </a:r>
            <a:r>
              <a:rPr lang="tr-TR" sz="1200" dirty="0">
                <a:latin typeface="Times New Roman" panose="02020603050405020304" pitchFamily="18" charset="0"/>
                <a:ea typeface="Arial" panose="020B0604020202020204" pitchFamily="34" charset="0"/>
                <a:cs typeface="Times New Roman" panose="02020603050405020304" pitchFamily="18" charset="0"/>
              </a:rPr>
              <a:t>. Apart </a:t>
            </a:r>
            <a:r>
              <a:rPr lang="tr-TR" sz="1200" dirty="0" err="1">
                <a:latin typeface="Times New Roman" panose="02020603050405020304" pitchFamily="18" charset="0"/>
                <a:ea typeface="Arial" panose="020B0604020202020204" pitchFamily="34" charset="0"/>
                <a:cs typeface="Times New Roman" panose="02020603050405020304" pitchFamily="18" charset="0"/>
              </a:rPr>
              <a:t>from</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that</a:t>
            </a:r>
            <a:r>
              <a:rPr lang="tr-TR" sz="1200" dirty="0">
                <a:latin typeface="Times New Roman" panose="02020603050405020304" pitchFamily="18" charset="0"/>
                <a:ea typeface="Arial" panose="020B0604020202020204" pitchFamily="34" charset="0"/>
                <a:cs typeface="Times New Roman" panose="02020603050405020304" pitchFamily="18" charset="0"/>
              </a:rPr>
              <a:t>, it is </a:t>
            </a:r>
            <a:r>
              <a:rPr lang="tr-TR" sz="1200" dirty="0" err="1">
                <a:latin typeface="Times New Roman" panose="02020603050405020304" pitchFamily="18" charset="0"/>
                <a:ea typeface="Arial" panose="020B0604020202020204" pitchFamily="34" charset="0"/>
                <a:cs typeface="Times New Roman" panose="02020603050405020304" pitchFamily="18" charset="0"/>
              </a:rPr>
              <a:t>also</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possible</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to</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retrieve</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needed</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information</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and</a:t>
            </a:r>
            <a:r>
              <a:rPr lang="tr-TR" sz="1200" dirty="0">
                <a:latin typeface="Times New Roman" panose="02020603050405020304" pitchFamily="18" charset="0"/>
                <a:ea typeface="Arial" panose="020B0604020202020204" pitchFamily="34" charset="0"/>
                <a:cs typeface="Times New Roman" panose="02020603050405020304" pitchFamily="18" charset="0"/>
              </a:rPr>
              <a:t> data </a:t>
            </a:r>
            <a:r>
              <a:rPr lang="tr-TR" sz="1200" dirty="0" err="1">
                <a:latin typeface="Times New Roman" panose="02020603050405020304" pitchFamily="18" charset="0"/>
                <a:ea typeface="Arial" panose="020B0604020202020204" pitchFamily="34" charset="0"/>
                <a:cs typeface="Times New Roman" panose="02020603050405020304" pitchFamily="18" charset="0"/>
              </a:rPr>
              <a:t>from</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that</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database</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In</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details</a:t>
            </a:r>
            <a:r>
              <a:rPr lang="tr-TR" sz="1200" dirty="0">
                <a:latin typeface="Times New Roman" panose="02020603050405020304" pitchFamily="18" charset="0"/>
                <a:ea typeface="Arial" panose="020B0604020202020204" pitchFamily="34" charset="0"/>
                <a:cs typeface="Times New Roman" panose="02020603050405020304" pitchFamily="18" charset="0"/>
              </a:rPr>
              <a:t>, it </a:t>
            </a:r>
            <a:r>
              <a:rPr lang="tr-TR" sz="1200" dirty="0" err="1">
                <a:latin typeface="Times New Roman" panose="02020603050405020304" pitchFamily="18" charset="0"/>
                <a:ea typeface="Arial" panose="020B0604020202020204" pitchFamily="34" charset="0"/>
                <a:cs typeface="Times New Roman" panose="02020603050405020304" pitchFamily="18" charset="0"/>
              </a:rPr>
              <a:t>will</a:t>
            </a:r>
            <a:r>
              <a:rPr lang="tr-TR" sz="1200" dirty="0">
                <a:latin typeface="Times New Roman" panose="02020603050405020304" pitchFamily="18" charset="0"/>
                <a:ea typeface="Arial" panose="020B0604020202020204" pitchFamily="34" charset="0"/>
                <a:cs typeface="Times New Roman" panose="02020603050405020304" pitchFamily="18" charset="0"/>
              </a:rPr>
              <a:t> be </a:t>
            </a:r>
            <a:r>
              <a:rPr lang="tr-TR" sz="1200" dirty="0" err="1">
                <a:latin typeface="Times New Roman" panose="02020603050405020304" pitchFamily="18" charset="0"/>
                <a:ea typeface="Arial" panose="020B0604020202020204" pitchFamily="34" charset="0"/>
                <a:cs typeface="Times New Roman" panose="02020603050405020304" pitchFamily="18" charset="0"/>
              </a:rPr>
              <a:t>much</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faster</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if</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the</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needed</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information</a:t>
            </a:r>
            <a:r>
              <a:rPr lang="tr-TR" sz="1200" dirty="0">
                <a:latin typeface="Times New Roman" panose="02020603050405020304" pitchFamily="18" charset="0"/>
                <a:ea typeface="Arial" panose="020B0604020202020204" pitchFamily="34" charset="0"/>
                <a:cs typeface="Times New Roman" panose="02020603050405020304" pitchFamily="18" charset="0"/>
              </a:rPr>
              <a:t> is </a:t>
            </a:r>
            <a:r>
              <a:rPr lang="tr-TR" sz="1200" dirty="0" err="1">
                <a:latin typeface="Times New Roman" panose="02020603050405020304" pitchFamily="18" charset="0"/>
                <a:ea typeface="Arial" panose="020B0604020202020204" pitchFamily="34" charset="0"/>
                <a:cs typeface="Times New Roman" panose="02020603050405020304" pitchFamily="18" charset="0"/>
              </a:rPr>
              <a:t>formerly</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processed</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and</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ea typeface="Arial" panose="020B0604020202020204" pitchFamily="34" charset="0"/>
                <a:cs typeface="Times New Roman" panose="02020603050405020304" pitchFamily="18" charset="0"/>
              </a:rPr>
              <a:t>stored</a:t>
            </a:r>
            <a:r>
              <a:rPr lang="tr-TR" sz="1200" dirty="0">
                <a:latin typeface="Times New Roman" panose="02020603050405020304" pitchFamily="18" charset="0"/>
                <a:ea typeface="Arial" panose="020B0604020202020204" pitchFamily="34" charset="0"/>
                <a:cs typeface="Times New Roman" panose="02020603050405020304" pitchFamily="18" charset="0"/>
              </a:rPr>
              <a:t> in </a:t>
            </a:r>
            <a:r>
              <a:rPr lang="tr-TR" sz="1200" dirty="0" err="1">
                <a:latin typeface="Times New Roman" panose="02020603050405020304" pitchFamily="18" charset="0"/>
                <a:ea typeface="Arial" panose="020B0604020202020204" pitchFamily="34" charset="0"/>
                <a:cs typeface="Times New Roman" panose="02020603050405020304" pitchFamily="18" charset="0"/>
              </a:rPr>
              <a:t>database</a:t>
            </a:r>
            <a:r>
              <a:rPr lang="tr-TR" sz="1200" dirty="0">
                <a:latin typeface="Times New Roman" panose="02020603050405020304" pitchFamily="18" charset="0"/>
                <a:ea typeface="Arial" panose="020B0604020202020204" pitchFamily="34"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However</a:t>
            </a:r>
            <a:r>
              <a:rPr lang="tr-TR" sz="1200" dirty="0">
                <a:latin typeface="Times New Roman" panose="02020603050405020304" pitchFamily="18" charset="0"/>
                <a:cs typeface="Times New Roman" panose="02020603050405020304" pitchFamily="18" charset="0"/>
              </a:rPr>
              <a:t>, it </a:t>
            </a:r>
            <a:r>
              <a:rPr lang="tr-TR" sz="1200" dirty="0" err="1">
                <a:latin typeface="Times New Roman" panose="02020603050405020304" pitchFamily="18" charset="0"/>
                <a:cs typeface="Times New Roman" panose="02020603050405020304" pitchFamily="18" charset="0"/>
              </a:rPr>
              <a:t>will</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obviously</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take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some</a:t>
            </a:r>
            <a:r>
              <a:rPr lang="tr-TR" sz="1200" dirty="0">
                <a:latin typeface="Times New Roman" panose="02020603050405020304" pitchFamily="18" charset="0"/>
                <a:cs typeface="Times New Roman" panose="02020603050405020304" pitchFamily="18" charset="0"/>
              </a:rPr>
              <a:t> time </a:t>
            </a:r>
            <a:r>
              <a:rPr lang="tr-TR" sz="1200" dirty="0" err="1">
                <a:latin typeface="Times New Roman" panose="02020603050405020304" pitchFamily="18" charset="0"/>
                <a:cs typeface="Times New Roman" panose="02020603050405020304" pitchFamily="18" charset="0"/>
              </a:rPr>
              <a:t>to</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process</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raw</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reviews</a:t>
            </a:r>
            <a:r>
              <a:rPr lang="tr-TR" sz="1200" dirty="0">
                <a:latin typeface="Times New Roman" panose="02020603050405020304" pitchFamily="18" charset="0"/>
                <a:cs typeface="Times New Roman" panose="02020603050405020304" pitchFamily="18" charset="0"/>
              </a:rPr>
              <a:t> in </a:t>
            </a:r>
            <a:r>
              <a:rPr lang="tr-TR" sz="1200" dirty="0" err="1">
                <a:latin typeface="Times New Roman" panose="02020603050405020304" pitchFamily="18" charset="0"/>
                <a:cs typeface="Times New Roman" panose="02020603050405020304" pitchFamily="18" charset="0"/>
              </a:rPr>
              <a:t>order</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to</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retrieve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summary</a:t>
            </a:r>
            <a:r>
              <a:rPr lang="tr-TR" sz="1200" dirty="0">
                <a:latin typeface="Times New Roman" panose="02020603050405020304" pitchFamily="18" charset="0"/>
                <a:cs typeface="Times New Roman" panose="02020603050405020304" pitchFamily="18" charset="0"/>
              </a:rPr>
              <a:t> in </a:t>
            </a:r>
            <a:r>
              <a:rPr lang="tr-TR" sz="1200" dirty="0" err="1">
                <a:latin typeface="Times New Roman" panose="02020603050405020304" pitchFamily="18" charset="0"/>
                <a:cs typeface="Times New Roman" panose="02020603050405020304" pitchFamily="18" charset="0"/>
              </a:rPr>
              <a:t>the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end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Coming</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to</a:t>
            </a:r>
            <a:r>
              <a:rPr lang="tr-TR" sz="1200" dirty="0">
                <a:latin typeface="Times New Roman" panose="02020603050405020304" pitchFamily="18" charset="0"/>
                <a:cs typeface="Times New Roman" panose="02020603050405020304" pitchFamily="18" charset="0"/>
              </a:rPr>
              <a:t> </a:t>
            </a:r>
            <a:r>
              <a:rPr lang="tr-TR" sz="1200" b="1" u="sng" dirty="0" err="1">
                <a:latin typeface="Times New Roman" panose="02020603050405020304" pitchFamily="18" charset="0"/>
                <a:cs typeface="Times New Roman" panose="02020603050405020304" pitchFamily="18" charset="0"/>
              </a:rPr>
              <a:t>the</a:t>
            </a:r>
            <a:r>
              <a:rPr lang="tr-TR" sz="1200" b="1" u="sng" dirty="0">
                <a:latin typeface="Times New Roman" panose="02020603050405020304" pitchFamily="18" charset="0"/>
                <a:cs typeface="Times New Roman" panose="02020603050405020304" pitchFamily="18" charset="0"/>
              </a:rPr>
              <a:t> </a:t>
            </a:r>
            <a:r>
              <a:rPr lang="tr-TR" sz="1200" b="1" u="sng" dirty="0" err="1">
                <a:latin typeface="Times New Roman" panose="02020603050405020304" pitchFamily="18" charset="0"/>
                <a:cs typeface="Times New Roman" panose="02020603050405020304" pitchFamily="18" charset="0"/>
              </a:rPr>
              <a:t>constraints</a:t>
            </a:r>
            <a:r>
              <a:rPr lang="tr-TR" sz="1200" b="1" u="sng" dirty="0">
                <a:latin typeface="Times New Roman" panose="02020603050405020304" pitchFamily="18" charset="0"/>
                <a:cs typeface="Times New Roman" panose="02020603050405020304" pitchFamily="18" charset="0"/>
              </a:rPr>
              <a:t> of </a:t>
            </a:r>
            <a:r>
              <a:rPr lang="tr-TR" sz="1200" b="1" u="sng" dirty="0" err="1">
                <a:latin typeface="Times New Roman" panose="02020603050405020304" pitchFamily="18" charset="0"/>
                <a:cs typeface="Times New Roman" panose="02020603050405020304" pitchFamily="18" charset="0"/>
              </a:rPr>
              <a:t>the</a:t>
            </a:r>
            <a:r>
              <a:rPr lang="tr-TR" sz="1200" b="1" u="sng" dirty="0">
                <a:latin typeface="Times New Roman" panose="02020603050405020304" pitchFamily="18" charset="0"/>
                <a:cs typeface="Times New Roman" panose="02020603050405020304" pitchFamily="18" charset="0"/>
              </a:rPr>
              <a:t> </a:t>
            </a:r>
            <a:r>
              <a:rPr lang="tr-TR" sz="1200" b="1" u="sng" dirty="0" err="1">
                <a:latin typeface="Times New Roman" panose="02020603050405020304" pitchFamily="18" charset="0"/>
                <a:cs typeface="Times New Roman" panose="02020603050405020304" pitchFamily="18" charset="0"/>
              </a:rPr>
              <a:t>project</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first</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and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foremost</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project</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must</a:t>
            </a:r>
            <a:r>
              <a:rPr lang="tr-TR" sz="1200" dirty="0">
                <a:latin typeface="Times New Roman" panose="02020603050405020304" pitchFamily="18" charset="0"/>
                <a:cs typeface="Times New Roman" panose="02020603050405020304" pitchFamily="18" charset="0"/>
              </a:rPr>
              <a:t> be </a:t>
            </a:r>
            <a:r>
              <a:rPr lang="tr-TR" sz="1200" dirty="0" err="1">
                <a:latin typeface="Times New Roman" panose="02020603050405020304" pitchFamily="18" charset="0"/>
                <a:cs typeface="Times New Roman" panose="02020603050405020304" pitchFamily="18" charset="0"/>
              </a:rPr>
              <a:t>completed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within</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budget</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tolerance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Additionally</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project</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deliverables</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must</a:t>
            </a:r>
            <a:r>
              <a:rPr lang="tr-TR" sz="1200" dirty="0">
                <a:latin typeface="Times New Roman" panose="02020603050405020304" pitchFamily="18" charset="0"/>
                <a:cs typeface="Times New Roman" panose="02020603050405020304" pitchFamily="18" charset="0"/>
              </a:rPr>
              <a:t> be </a:t>
            </a:r>
            <a:r>
              <a:rPr lang="tr-TR" sz="1200" dirty="0" err="1">
                <a:latin typeface="Times New Roman" panose="02020603050405020304" pitchFamily="18" charset="0"/>
                <a:cs typeface="Times New Roman" panose="02020603050405020304" pitchFamily="18" charset="0"/>
              </a:rPr>
              <a:t>completed</a:t>
            </a:r>
            <a:r>
              <a:rPr lang="tr-TR" sz="1200" dirty="0">
                <a:latin typeface="Times New Roman" panose="02020603050405020304" pitchFamily="18" charset="0"/>
                <a:cs typeface="Times New Roman" panose="02020603050405020304" pitchFamily="18" charset="0"/>
              </a:rPr>
              <a:t> in </a:t>
            </a:r>
            <a:r>
              <a:rPr lang="tr-TR" sz="1200" dirty="0" err="1">
                <a:latin typeface="Times New Roman" panose="02020603050405020304" pitchFamily="18" charset="0"/>
                <a:cs typeface="Times New Roman" panose="02020603050405020304" pitchFamily="18" charset="0"/>
              </a:rPr>
              <a:t>the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course</a:t>
            </a:r>
            <a:r>
              <a:rPr lang="tr-TR" sz="1200" dirty="0">
                <a:latin typeface="Times New Roman" panose="02020603050405020304" pitchFamily="18" charset="0"/>
                <a:cs typeface="Times New Roman" panose="02020603050405020304" pitchFamily="18" charset="0"/>
              </a:rPr>
              <a:t> of </a:t>
            </a:r>
            <a:r>
              <a:rPr lang="tr-TR" sz="1200" dirty="0" err="1">
                <a:latin typeface="Times New Roman" panose="02020603050405020304" pitchFamily="18" charset="0"/>
                <a:cs typeface="Times New Roman" panose="02020603050405020304" pitchFamily="18" charset="0"/>
              </a:rPr>
              <a:t>one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year</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Furthermore</a:t>
            </a:r>
            <a:r>
              <a:rPr lang="tr-TR" sz="1200" dirty="0">
                <a:latin typeface="Times New Roman" panose="02020603050405020304" pitchFamily="18" charset="0"/>
                <a:cs typeface="Times New Roman" panose="02020603050405020304" pitchFamily="18" charset="0"/>
              </a:rPr>
              <a:t>, in </a:t>
            </a:r>
            <a:r>
              <a:rPr lang="tr-TR" sz="1200" dirty="0" err="1">
                <a:latin typeface="Times New Roman" panose="02020603050405020304" pitchFamily="18" charset="0"/>
                <a:cs typeface="Times New Roman" panose="02020603050405020304" pitchFamily="18" charset="0"/>
              </a:rPr>
              <a:t>order</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to</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take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advantage</a:t>
            </a:r>
            <a:r>
              <a:rPr lang="tr-TR" sz="1200" dirty="0">
                <a:latin typeface="Times New Roman" panose="02020603050405020304" pitchFamily="18" charset="0"/>
                <a:cs typeface="Times New Roman" panose="02020603050405020304" pitchFamily="18" charset="0"/>
              </a:rPr>
              <a:t> of </a:t>
            </a:r>
            <a:r>
              <a:rPr lang="tr-TR" sz="1200" dirty="0" err="1">
                <a:latin typeface="Times New Roman" panose="02020603050405020304" pitchFamily="18" charset="0"/>
                <a:cs typeface="Times New Roman" panose="02020603050405020304" pitchFamily="18" charset="0"/>
              </a:rPr>
              <a:t>all</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the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advanced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features</a:t>
            </a:r>
            <a:r>
              <a:rPr lang="tr-TR" sz="1200" dirty="0">
                <a:latin typeface="Times New Roman" panose="02020603050405020304" pitchFamily="18" charset="0"/>
                <a:cs typeface="Times New Roman" panose="02020603050405020304" pitchFamily="18" charset="0"/>
              </a:rPr>
              <a:t> of </a:t>
            </a:r>
            <a:r>
              <a:rPr lang="tr-TR" sz="1200" dirty="0" err="1">
                <a:latin typeface="Times New Roman" panose="02020603050405020304" pitchFamily="18" charset="0"/>
                <a:cs typeface="Times New Roman" panose="02020603050405020304" pitchFamily="18" charset="0"/>
              </a:rPr>
              <a:t>this</a:t>
            </a:r>
            <a:r>
              <a:rPr lang="tr-TR" sz="1200" dirty="0">
                <a:latin typeface="Times New Roman" panose="02020603050405020304" pitchFamily="18" charset="0"/>
                <a:cs typeface="Times New Roman" panose="02020603050405020304" pitchFamily="18" charset="0"/>
              </a:rPr>
              <a:t> service, </a:t>
            </a:r>
            <a:r>
              <a:rPr lang="tr-TR" sz="1200" dirty="0" err="1">
                <a:latin typeface="Times New Roman" panose="02020603050405020304" pitchFamily="18" charset="0"/>
                <a:cs typeface="Times New Roman" panose="02020603050405020304" pitchFamily="18" charset="0"/>
              </a:rPr>
              <a:t>only</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limited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number</a:t>
            </a:r>
            <a:r>
              <a:rPr lang="tr-TR" sz="1200" dirty="0">
                <a:latin typeface="Times New Roman" panose="02020603050405020304" pitchFamily="18" charset="0"/>
                <a:cs typeface="Times New Roman" panose="02020603050405020304" pitchFamily="18" charset="0"/>
              </a:rPr>
              <a:t> of </a:t>
            </a:r>
            <a:r>
              <a:rPr lang="tr-TR" sz="1200" dirty="0" err="1">
                <a:latin typeface="Times New Roman" panose="02020603050405020304" pitchFamily="18" charset="0"/>
                <a:cs typeface="Times New Roman" panose="02020603050405020304" pitchFamily="18" charset="0"/>
              </a:rPr>
              <a:t>browsers</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should</a:t>
            </a:r>
            <a:r>
              <a:rPr lang="tr-TR" sz="1200" dirty="0">
                <a:latin typeface="Times New Roman" panose="02020603050405020304" pitchFamily="18" charset="0"/>
                <a:cs typeface="Times New Roman" panose="02020603050405020304" pitchFamily="18" charset="0"/>
              </a:rPr>
              <a:t> be </a:t>
            </a:r>
            <a:r>
              <a:rPr lang="tr-TR" sz="1200" dirty="0" err="1">
                <a:latin typeface="Times New Roman" panose="02020603050405020304" pitchFamily="18" charset="0"/>
                <a:cs typeface="Times New Roman" panose="02020603050405020304" pitchFamily="18" charset="0"/>
              </a:rPr>
              <a:t>used</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namely</a:t>
            </a:r>
            <a:r>
              <a:rPr lang="tr-TR" sz="1200" dirty="0">
                <a:latin typeface="Times New Roman" panose="02020603050405020304" pitchFamily="18" charset="0"/>
                <a:cs typeface="Times New Roman" panose="02020603050405020304" pitchFamily="18" charset="0"/>
              </a:rPr>
              <a:t> Google </a:t>
            </a:r>
            <a:r>
              <a:rPr lang="tr-TR" sz="1200" dirty="0" err="1">
                <a:latin typeface="Times New Roman" panose="02020603050405020304" pitchFamily="18" charset="0"/>
                <a:cs typeface="Times New Roman" panose="02020603050405020304" pitchFamily="18" charset="0"/>
              </a:rPr>
              <a:t>Chrome</a:t>
            </a:r>
            <a:r>
              <a:rPr lang="tr-TR" sz="1200" dirty="0">
                <a:latin typeface="Times New Roman" panose="02020603050405020304" pitchFamily="18" charset="0"/>
                <a:cs typeface="Times New Roman" panose="02020603050405020304" pitchFamily="18" charset="0"/>
              </a:rPr>
              <a:t>, </a:t>
            </a:r>
            <a:r>
              <a:rPr lang="tr-TR" sz="1200" dirty="0" err="1">
                <a:latin typeface="Times New Roman" panose="02020603050405020304" pitchFamily="18" charset="0"/>
                <a:cs typeface="Times New Roman" panose="02020603050405020304" pitchFamily="18" charset="0"/>
              </a:rPr>
              <a:t>Mozilla</a:t>
            </a:r>
            <a:r>
              <a:rPr lang="tr-TR" sz="1200" dirty="0">
                <a:latin typeface="Times New Roman" panose="02020603050405020304" pitchFamily="18" charset="0"/>
                <a:cs typeface="Times New Roman" panose="02020603050405020304" pitchFamily="18" charset="0"/>
              </a:rPr>
              <a:t>, Opera. …</a:t>
            </a:r>
            <a:endParaRPr lang="en-AZ" sz="1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D3A462E-D239-7642-88EB-E8AA6EF64B5C}"/>
              </a:ext>
            </a:extLst>
          </p:cNvPr>
          <p:cNvSpPr/>
          <p:nvPr/>
        </p:nvSpPr>
        <p:spPr>
          <a:xfrm>
            <a:off x="3616726" y="5220872"/>
            <a:ext cx="1453347" cy="276999"/>
          </a:xfrm>
          <a:prstGeom prst="rect">
            <a:avLst/>
          </a:prstGeom>
        </p:spPr>
        <p:txBody>
          <a:bodyPr wrap="none">
            <a:spAutoFit/>
          </a:bodyPr>
          <a:lstStyle/>
          <a:p>
            <a:r>
              <a:rPr kumimoji="1" lang="en-US" altLang="en-AZ" sz="1200" b="1" i="1" u="sng" dirty="0">
                <a:latin typeface="Times New Roman" panose="02020603050405020304" pitchFamily="18" charset="0"/>
                <a:cs typeface="Times New Roman" panose="02020603050405020304" pitchFamily="18" charset="0"/>
              </a:rPr>
              <a:t>Types of constraints</a:t>
            </a:r>
            <a:endParaRPr lang="en-AZ" sz="1200" b="1" u="sng" dirty="0"/>
          </a:p>
        </p:txBody>
      </p:sp>
      <p:sp>
        <p:nvSpPr>
          <p:cNvPr id="2" name="Rectangle 1">
            <a:extLst>
              <a:ext uri="{FF2B5EF4-FFF2-40B4-BE49-F238E27FC236}">
                <a16:creationId xmlns:a16="http://schemas.microsoft.com/office/drawing/2014/main" id="{40889AF8-13B6-4B47-9E1E-2EDEE5161DD8}"/>
              </a:ext>
            </a:extLst>
          </p:cNvPr>
          <p:cNvSpPr/>
          <p:nvPr/>
        </p:nvSpPr>
        <p:spPr>
          <a:xfrm>
            <a:off x="152400" y="5410200"/>
            <a:ext cx="3117456"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From SAD Course Final Project </a:t>
            </a:r>
            <a:r>
              <a:rPr lang="en-US" sz="1200" dirty="0" err="1">
                <a:latin typeface="Times New Roman" panose="02020603050405020304" pitchFamily="18" charset="0"/>
                <a:cs typeface="Times New Roman" panose="02020603050405020304" pitchFamily="18" charset="0"/>
              </a:rPr>
              <a:t>Template.docx</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228600" y="171694"/>
            <a:ext cx="8229600" cy="639762"/>
          </a:xfrm>
        </p:spPr>
        <p:txBody>
          <a:bodyPr/>
          <a:lstStyle/>
          <a:p>
            <a:pPr eaLnBrk="1" hangingPunct="1"/>
            <a:r>
              <a:rPr lang="en-US" sz="3200" dirty="0"/>
              <a:t>Preliminary Investigation Overview</a:t>
            </a:r>
          </a:p>
        </p:txBody>
      </p:sp>
      <p:sp>
        <p:nvSpPr>
          <p:cNvPr id="44034" name="Text Placeholder 2"/>
          <p:cNvSpPr>
            <a:spLocks noGrp="1"/>
          </p:cNvSpPr>
          <p:nvPr>
            <p:ph type="body" idx="1"/>
          </p:nvPr>
        </p:nvSpPr>
        <p:spPr>
          <a:xfrm>
            <a:off x="199292" y="811456"/>
            <a:ext cx="8229600" cy="2017482"/>
          </a:xfrm>
        </p:spPr>
        <p:txBody>
          <a:bodyPr/>
          <a:lstStyle/>
          <a:p>
            <a:pPr marL="0" indent="0" eaLnBrk="1" hangingPunct="1">
              <a:buNone/>
            </a:pPr>
            <a:r>
              <a:rPr lang="en-US" sz="1400" b="1" dirty="0">
                <a:latin typeface="Times New Roman" panose="02020603050405020304" pitchFamily="18" charset="0"/>
                <a:cs typeface="Times New Roman" panose="02020603050405020304" pitchFamily="18" charset="0"/>
              </a:rPr>
              <a:t>Step 3:  Perform Fact-Finding</a:t>
            </a:r>
          </a:p>
          <a:p>
            <a:pPr eaLnBrk="1" hangingPunct="1">
              <a:buFont typeface="Wingdings" pitchFamily="2" charset="2"/>
              <a:buChar char="ü"/>
            </a:pPr>
            <a:r>
              <a:rPr lang="en-US" sz="1400" dirty="0">
                <a:latin typeface="Times New Roman" panose="02020603050405020304" pitchFamily="18" charset="0"/>
                <a:cs typeface="Times New Roman" panose="02020603050405020304" pitchFamily="18" charset="0"/>
              </a:rPr>
              <a:t>Analyze organization charts </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Conduct Interviews</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Review documentation</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Observe operations</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Conduct a user survey</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Prep. </a:t>
            </a:r>
            <a:r>
              <a:rPr lang="en-US" sz="1400" dirty="0" err="1">
                <a:latin typeface="Times New Roman" panose="02020603050405020304" pitchFamily="18" charset="0"/>
                <a:cs typeface="Times New Roman" panose="02020603050405020304" pitchFamily="18" charset="0"/>
              </a:rPr>
              <a:t>MeMo’s</a:t>
            </a:r>
            <a:r>
              <a:rPr lang="en-US" sz="1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05F19AA3-C48F-4067-ABE7-8A4B83A815DE}" type="slidenum">
              <a:rPr lang="en-US"/>
              <a:pPr>
                <a:defRPr/>
              </a:pPr>
              <a:t>27</a:t>
            </a:fld>
            <a:endParaRPr lang="en-US"/>
          </a:p>
        </p:txBody>
      </p:sp>
      <p:pic>
        <p:nvPicPr>
          <p:cNvPr id="5" name="Picture 4">
            <a:extLst>
              <a:ext uri="{FF2B5EF4-FFF2-40B4-BE49-F238E27FC236}">
                <a16:creationId xmlns:a16="http://schemas.microsoft.com/office/drawing/2014/main" id="{85A7634B-44EE-2A47-97EA-045C0ADDE7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123" y="3594196"/>
            <a:ext cx="4859216" cy="2678443"/>
          </a:xfrm>
          <a:prstGeom prst="rect">
            <a:avLst/>
          </a:prstGeom>
          <a:noFill/>
          <a:ln>
            <a:noFill/>
          </a:ln>
        </p:spPr>
      </p:pic>
      <p:sp>
        <p:nvSpPr>
          <p:cNvPr id="2" name="Rectangle 1">
            <a:extLst>
              <a:ext uri="{FF2B5EF4-FFF2-40B4-BE49-F238E27FC236}">
                <a16:creationId xmlns:a16="http://schemas.microsoft.com/office/drawing/2014/main" id="{E4D2C646-91F9-764A-9567-456C134E1E92}"/>
              </a:ext>
            </a:extLst>
          </p:cNvPr>
          <p:cNvSpPr/>
          <p:nvPr/>
        </p:nvSpPr>
        <p:spPr>
          <a:xfrm>
            <a:off x="4866640" y="812189"/>
            <a:ext cx="4048760" cy="2315762"/>
          </a:xfrm>
          <a:prstGeom prst="rect">
            <a:avLst/>
          </a:prstGeom>
        </p:spPr>
        <p:txBody>
          <a:bodyPr wrap="square">
            <a:spAutoFit/>
          </a:bodyPr>
          <a:lstStyle/>
          <a:p>
            <a:pPr indent="457200">
              <a:lnSpc>
                <a:spcPct val="150000"/>
              </a:lnSpc>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Interview Steps:</a:t>
            </a:r>
            <a:endParaRPr lang="en-AZ"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Determining people to interview.</a:t>
            </a:r>
            <a:endParaRPr lang="en-AZ"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Asking for some needed information related to the projects.</a:t>
            </a:r>
            <a:endParaRPr lang="en-AZ"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Evaluation of answers of questions during interview and results.</a:t>
            </a:r>
          </a:p>
          <a:p>
            <a:pPr>
              <a:lnSpc>
                <a:spcPct val="150000"/>
              </a:lnSpc>
            </a:pPr>
            <a:r>
              <a:rPr lang="en-US" sz="1400" dirty="0">
                <a:latin typeface="Times New Roman" panose="02020603050405020304" pitchFamily="18" charset="0"/>
                <a:cs typeface="Times New Roman" panose="02020603050405020304" pitchFamily="18" charset="0"/>
              </a:rPr>
              <a:t>4. Documentation process of interview.</a:t>
            </a:r>
            <a:endParaRPr lang="en-AZ"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A573D76-15FE-3F48-8D2B-4AF53F59308E}"/>
              </a:ext>
            </a:extLst>
          </p:cNvPr>
          <p:cNvSpPr/>
          <p:nvPr/>
        </p:nvSpPr>
        <p:spPr>
          <a:xfrm>
            <a:off x="1981200" y="6412468"/>
            <a:ext cx="894219"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Survey</a:t>
            </a:r>
            <a:r>
              <a:rPr lang="en-AZ" dirty="0"/>
              <a:t> </a:t>
            </a:r>
          </a:p>
        </p:txBody>
      </p:sp>
      <p:sp>
        <p:nvSpPr>
          <p:cNvPr id="6" name="Rectangle 5">
            <a:extLst>
              <a:ext uri="{FF2B5EF4-FFF2-40B4-BE49-F238E27FC236}">
                <a16:creationId xmlns:a16="http://schemas.microsoft.com/office/drawing/2014/main" id="{6FDD1779-94C7-1A44-BD1E-0DEE88FCCAA4}"/>
              </a:ext>
            </a:extLst>
          </p:cNvPr>
          <p:cNvSpPr/>
          <p:nvPr/>
        </p:nvSpPr>
        <p:spPr>
          <a:xfrm>
            <a:off x="5410199" y="3480906"/>
            <a:ext cx="3569677" cy="2893100"/>
          </a:xfrm>
          <a:prstGeom prst="rect">
            <a:avLst/>
          </a:prstGeom>
        </p:spPr>
        <p:txBody>
          <a:bodyPr wrap="square">
            <a:spAutoFit/>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Based on our recent survey, significantly large percentage of people said that, they definitely read reviews whenever they are about to purchase. Even though most people prefer to read others’ feedbacks about a particular product, our </a:t>
            </a:r>
            <a:r>
              <a:rPr lang="en-US" sz="1400" dirty="0">
                <a:latin typeface="Times New Roman" panose="02020603050405020304" pitchFamily="18" charset="0"/>
                <a:cs typeface="Times New Roman" panose="02020603050405020304" pitchFamily="18" charset="0"/>
              </a:rPr>
              <a:t>findings clearly show that there are bunches of fake or useless reviews that mislead desperate customers. Because of this unfortunate reality, our algorithms will firstly identify and subtract fake reviews from real ones, then start to process and summarize needed information which are based on real feedbacks.</a:t>
            </a:r>
            <a:endParaRPr lang="en-AZ" sz="1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B3A1CAA-CC00-2443-B698-ED1AA0EA93EC}"/>
              </a:ext>
            </a:extLst>
          </p:cNvPr>
          <p:cNvSpPr/>
          <p:nvPr/>
        </p:nvSpPr>
        <p:spPr>
          <a:xfrm>
            <a:off x="4056408" y="3176407"/>
            <a:ext cx="966931" cy="369332"/>
          </a:xfrm>
          <a:prstGeom prst="rect">
            <a:avLst/>
          </a:prstGeom>
        </p:spPr>
        <p:txBody>
          <a:bodyPr wrap="none">
            <a:spAutoFit/>
          </a:bodyPr>
          <a:lstStyle/>
          <a:p>
            <a:r>
              <a:rPr lang="en-US" i="1" u="sng" dirty="0"/>
              <a:t>Sample</a:t>
            </a:r>
            <a:endParaRPr lang="en-AZ" i="1" u="sng" dirty="0"/>
          </a:p>
        </p:txBody>
      </p:sp>
      <p:sp>
        <p:nvSpPr>
          <p:cNvPr id="10" name="Rectangle 9">
            <a:extLst>
              <a:ext uri="{FF2B5EF4-FFF2-40B4-BE49-F238E27FC236}">
                <a16:creationId xmlns:a16="http://schemas.microsoft.com/office/drawing/2014/main" id="{B0C58AEE-E19C-5A48-ACD3-9B8EA7B9CEDB}"/>
              </a:ext>
            </a:extLst>
          </p:cNvPr>
          <p:cNvSpPr/>
          <p:nvPr/>
        </p:nvSpPr>
        <p:spPr>
          <a:xfrm>
            <a:off x="3851471" y="6444476"/>
            <a:ext cx="3117456"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From SAD Course Final Project </a:t>
            </a:r>
            <a:r>
              <a:rPr lang="en-US" sz="1200" dirty="0" err="1">
                <a:latin typeface="Times New Roman" panose="02020603050405020304" pitchFamily="18" charset="0"/>
                <a:cs typeface="Times New Roman" panose="02020603050405020304" pitchFamily="18" charset="0"/>
              </a:rPr>
              <a:t>Template.docx</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228600" y="136525"/>
            <a:ext cx="8229600" cy="457199"/>
          </a:xfrm>
        </p:spPr>
        <p:txBody>
          <a:bodyPr/>
          <a:lstStyle/>
          <a:p>
            <a:pPr eaLnBrk="1" hangingPunct="1"/>
            <a:r>
              <a:rPr lang="en-US" sz="3200" dirty="0"/>
              <a:t>Preliminary Investigation Overview</a:t>
            </a:r>
          </a:p>
        </p:txBody>
      </p:sp>
      <p:sp>
        <p:nvSpPr>
          <p:cNvPr id="46082" name="Text Placeholder 2"/>
          <p:cNvSpPr>
            <a:spLocks noGrp="1"/>
          </p:cNvSpPr>
          <p:nvPr>
            <p:ph type="body" idx="1"/>
          </p:nvPr>
        </p:nvSpPr>
        <p:spPr>
          <a:xfrm>
            <a:off x="298938" y="762001"/>
            <a:ext cx="8540262" cy="1447800"/>
          </a:xfrm>
        </p:spPr>
        <p:txBody>
          <a:bodyPr/>
          <a:lstStyle/>
          <a:p>
            <a:pPr eaLnBrk="1" hangingPunct="1"/>
            <a:r>
              <a:rPr lang="en-US" sz="1400" b="1" dirty="0">
                <a:latin typeface="Times New Roman" panose="02020603050405020304" pitchFamily="18" charset="0"/>
                <a:cs typeface="Times New Roman" panose="02020603050405020304" pitchFamily="18" charset="0"/>
              </a:rPr>
              <a:t>Step 4:  Analyze Project Usability, Cost, Benefit, and Schedule Data</a:t>
            </a:r>
          </a:p>
          <a:p>
            <a:pPr lvl="1" eaLnBrk="1" hangingPunct="1"/>
            <a:r>
              <a:rPr lang="en-US" sz="1400" dirty="0">
                <a:latin typeface="Times New Roman" panose="02020603050405020304" pitchFamily="18" charset="0"/>
                <a:cs typeface="Times New Roman" panose="02020603050405020304" pitchFamily="18" charset="0"/>
              </a:rPr>
              <a:t>Before you can evaluate feasibility, you must analyze this data carefully (</a:t>
            </a:r>
            <a:r>
              <a:rPr kumimoji="1" lang="en-US" altLang="en-AZ" sz="1400" b="1" dirty="0">
                <a:latin typeface="Times New Roman" panose="02020603050405020304" pitchFamily="18" charset="0"/>
                <a:cs typeface="Times New Roman" panose="02020603050405020304" pitchFamily="18" charset="0"/>
              </a:rPr>
              <a:t>Data that has been gathered from fact finding has to be analyzed before you can evaluate feasibility</a:t>
            </a:r>
            <a:r>
              <a:rPr lang="en-US" sz="1400" dirty="0">
                <a:latin typeface="Times New Roman" panose="02020603050405020304" pitchFamily="18" charset="0"/>
                <a:cs typeface="Times New Roman" panose="02020603050405020304" pitchFamily="18" charset="0"/>
              </a:rPr>
              <a:t>)</a:t>
            </a:r>
          </a:p>
          <a:p>
            <a:pPr lvl="1" eaLnBrk="1" hangingPunct="1"/>
            <a:r>
              <a:rPr lang="en-US" sz="1400" dirty="0">
                <a:latin typeface="Times New Roman" panose="02020603050405020304" pitchFamily="18" charset="0"/>
                <a:cs typeface="Times New Roman" panose="02020603050405020304" pitchFamily="18" charset="0"/>
              </a:rPr>
              <a:t>What information must you obtain, and how will you gather and analyze the information?</a:t>
            </a:r>
          </a:p>
          <a:p>
            <a:pPr lvl="1" eaLnBrk="1" hangingPunct="1"/>
            <a:r>
              <a:rPr lang="en-US" sz="1400" dirty="0">
                <a:latin typeface="Times New Roman" panose="02020603050405020304" pitchFamily="18" charset="0"/>
                <a:cs typeface="Times New Roman" panose="02020603050405020304" pitchFamily="18" charset="0"/>
              </a:rPr>
              <a:t>What sources of information will you use, and what difficulties will you encounter in obtaining information?</a:t>
            </a:r>
          </a:p>
          <a:p>
            <a:pPr lvl="1" eaLnBrk="1" hangingPunct="1"/>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F5E304C-E43D-4B12-8118-15B0907A56A1}" type="slidenum">
              <a:rPr lang="en-US"/>
              <a:pPr>
                <a:defRPr/>
              </a:pPr>
              <a:t>28</a:t>
            </a:fld>
            <a:endParaRPr lang="en-US"/>
          </a:p>
        </p:txBody>
      </p:sp>
      <p:pic>
        <p:nvPicPr>
          <p:cNvPr id="5" name="Picture 4">
            <a:extLst>
              <a:ext uri="{FF2B5EF4-FFF2-40B4-BE49-F238E27FC236}">
                <a16:creationId xmlns:a16="http://schemas.microsoft.com/office/drawing/2014/main" id="{2E2BB6D2-68DA-644A-AF2D-61E374CB88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708" y="3581400"/>
            <a:ext cx="5252162" cy="3140075"/>
          </a:xfrm>
          <a:prstGeom prst="rect">
            <a:avLst/>
          </a:prstGeom>
          <a:noFill/>
          <a:ln>
            <a:noFill/>
          </a:ln>
        </p:spPr>
      </p:pic>
      <p:sp>
        <p:nvSpPr>
          <p:cNvPr id="6" name="Rectangle 5">
            <a:extLst>
              <a:ext uri="{FF2B5EF4-FFF2-40B4-BE49-F238E27FC236}">
                <a16:creationId xmlns:a16="http://schemas.microsoft.com/office/drawing/2014/main" id="{EE0C8DC5-39A3-E945-937F-F37231CE7E43}"/>
              </a:ext>
            </a:extLst>
          </p:cNvPr>
          <p:cNvSpPr/>
          <p:nvPr/>
        </p:nvSpPr>
        <p:spPr>
          <a:xfrm>
            <a:off x="5457316" y="3396734"/>
            <a:ext cx="966931" cy="369332"/>
          </a:xfrm>
          <a:prstGeom prst="rect">
            <a:avLst/>
          </a:prstGeom>
        </p:spPr>
        <p:txBody>
          <a:bodyPr wrap="none">
            <a:spAutoFit/>
          </a:bodyPr>
          <a:lstStyle/>
          <a:p>
            <a:r>
              <a:rPr lang="en-US" i="1" u="sng" dirty="0"/>
              <a:t>Sample</a:t>
            </a:r>
            <a:endParaRPr lang="en-AZ" i="1" u="sng" dirty="0"/>
          </a:p>
        </p:txBody>
      </p:sp>
      <p:sp>
        <p:nvSpPr>
          <p:cNvPr id="2" name="Rectangle 1">
            <a:extLst>
              <a:ext uri="{FF2B5EF4-FFF2-40B4-BE49-F238E27FC236}">
                <a16:creationId xmlns:a16="http://schemas.microsoft.com/office/drawing/2014/main" id="{93985C97-5178-E54F-87C0-78A4EA93FC7A}"/>
              </a:ext>
            </a:extLst>
          </p:cNvPr>
          <p:cNvSpPr/>
          <p:nvPr/>
        </p:nvSpPr>
        <p:spPr>
          <a:xfrm>
            <a:off x="5492038" y="3696822"/>
            <a:ext cx="3347162" cy="2315506"/>
          </a:xfrm>
          <a:prstGeom prst="rect">
            <a:avLst/>
          </a:prstGeom>
        </p:spPr>
        <p:txBody>
          <a:bodyPr wrap="square">
            <a:spAutoFit/>
          </a:bodyPr>
          <a:lstStyle/>
          <a:p>
            <a:pPr lvl="0" algn="just">
              <a:lnSpc>
                <a:spcPct val="150000"/>
              </a:lnSpc>
              <a:spcAft>
                <a:spcPts val="0"/>
              </a:spcAft>
            </a:pPr>
            <a:r>
              <a:rPr lang="tr-TR" sz="1400" b="1" dirty="0" err="1">
                <a:latin typeface="Times New Roman" panose="02020603050405020304" pitchFamily="18" charset="0"/>
                <a:ea typeface="Arial" panose="020B0604020202020204" pitchFamily="34" charset="0"/>
              </a:rPr>
              <a:t>Thousands</a:t>
            </a:r>
            <a:r>
              <a:rPr lang="tr-TR" sz="1400" b="1" dirty="0">
                <a:latin typeface="Times New Roman" panose="02020603050405020304" pitchFamily="18" charset="0"/>
                <a:ea typeface="Arial" panose="020B0604020202020204" pitchFamily="34" charset="0"/>
              </a:rPr>
              <a:t> of </a:t>
            </a:r>
            <a:r>
              <a:rPr lang="tr-TR" sz="1400" b="1" dirty="0" err="1">
                <a:latin typeface="Times New Roman" panose="02020603050405020304" pitchFamily="18" charset="0"/>
                <a:ea typeface="Arial" panose="020B0604020202020204" pitchFamily="34" charset="0"/>
              </a:rPr>
              <a:t>people</a:t>
            </a:r>
            <a:r>
              <a:rPr lang="tr-TR" sz="1400" b="1" dirty="0">
                <a:latin typeface="Times New Roman" panose="02020603050405020304" pitchFamily="18" charset="0"/>
                <a:ea typeface="Arial" panose="020B0604020202020204" pitchFamily="34" charset="0"/>
              </a:rPr>
              <a:t> </a:t>
            </a:r>
            <a:r>
              <a:rPr lang="tr-TR" sz="1400" b="1" dirty="0" err="1">
                <a:latin typeface="Times New Roman" panose="02020603050405020304" pitchFamily="18" charset="0"/>
                <a:ea typeface="Arial" panose="020B0604020202020204" pitchFamily="34" charset="0"/>
              </a:rPr>
              <a:t>use</a:t>
            </a:r>
            <a:r>
              <a:rPr lang="tr-TR" sz="1400" b="1" dirty="0">
                <a:latin typeface="Times New Roman" panose="02020603050405020304" pitchFamily="18" charset="0"/>
                <a:ea typeface="Arial" panose="020B0604020202020204" pitchFamily="34" charset="0"/>
              </a:rPr>
              <a:t> </a:t>
            </a:r>
            <a:r>
              <a:rPr lang="tr-TR" sz="1400" b="1" dirty="0" err="1">
                <a:latin typeface="Times New Roman" panose="02020603050405020304" pitchFamily="18" charset="0"/>
                <a:ea typeface="Arial" panose="020B0604020202020204" pitchFamily="34" charset="0"/>
              </a:rPr>
              <a:t>this</a:t>
            </a:r>
            <a:r>
              <a:rPr lang="tr-TR" sz="1400" b="1" dirty="0">
                <a:latin typeface="Times New Roman" panose="02020603050405020304" pitchFamily="18" charset="0"/>
                <a:ea typeface="Arial" panose="020B0604020202020204" pitchFamily="34" charset="0"/>
              </a:rPr>
              <a:t> service </a:t>
            </a:r>
            <a:r>
              <a:rPr lang="tr-TR" sz="1400" b="1" dirty="0" err="1">
                <a:latin typeface="Times New Roman" panose="02020603050405020304" pitchFamily="18" charset="0"/>
                <a:ea typeface="Arial" panose="020B0604020202020204" pitchFamily="34" charset="0"/>
              </a:rPr>
              <a:t>around</a:t>
            </a:r>
            <a:r>
              <a:rPr lang="tr-TR" sz="1400" b="1" dirty="0">
                <a:latin typeface="Times New Roman" panose="02020603050405020304" pitchFamily="18" charset="0"/>
                <a:ea typeface="Arial" panose="020B0604020202020204" pitchFamily="34" charset="0"/>
              </a:rPr>
              <a:t> </a:t>
            </a:r>
            <a:r>
              <a:rPr lang="tr-TR" sz="1400" b="1" dirty="0" err="1">
                <a:latin typeface="Times New Roman" panose="02020603050405020304" pitchFamily="18" charset="0"/>
                <a:ea typeface="Arial" panose="020B0604020202020204" pitchFamily="34" charset="0"/>
              </a:rPr>
              <a:t>the</a:t>
            </a:r>
            <a:r>
              <a:rPr lang="tr-TR" sz="1400" b="1" dirty="0">
                <a:latin typeface="Times New Roman" panose="02020603050405020304" pitchFamily="18" charset="0"/>
                <a:ea typeface="Arial" panose="020B0604020202020204" pitchFamily="34" charset="0"/>
              </a:rPr>
              <a:t> </a:t>
            </a:r>
            <a:r>
              <a:rPr lang="tr-TR" sz="1400" b="1" dirty="0" err="1">
                <a:latin typeface="Times New Roman" panose="02020603050405020304" pitchFamily="18" charset="0"/>
                <a:ea typeface="Arial" panose="020B0604020202020204" pitchFamily="34" charset="0"/>
              </a:rPr>
              <a:t>globe</a:t>
            </a:r>
            <a:r>
              <a:rPr lang="tr-TR" sz="1400" dirty="0">
                <a:latin typeface="Times New Roman" panose="02020603050405020304" pitchFamily="18" charset="0"/>
                <a:ea typeface="Arial" panose="020B0604020202020204" pitchFamily="34" charset="0"/>
              </a:rPr>
              <a:t> – </a:t>
            </a:r>
            <a:r>
              <a:rPr lang="tr-TR" sz="1400" dirty="0" err="1">
                <a:latin typeface="Times New Roman" panose="02020603050405020304" pitchFamily="18" charset="0"/>
                <a:ea typeface="Arial" panose="020B0604020202020204" pitchFamily="34" charset="0"/>
              </a:rPr>
              <a:t>Our</a:t>
            </a:r>
            <a:r>
              <a:rPr lang="tr-TR" sz="1400" dirty="0">
                <a:latin typeface="Times New Roman" panose="02020603050405020304" pitchFamily="18" charset="0"/>
                <a:ea typeface="Arial" panose="020B0604020202020204" pitchFamily="34" charset="0"/>
              </a:rPr>
              <a:t> service is popular </a:t>
            </a:r>
            <a:r>
              <a:rPr lang="tr-TR" sz="1400" dirty="0" err="1">
                <a:latin typeface="Times New Roman" panose="02020603050405020304" pitchFamily="18" charset="0"/>
                <a:ea typeface="Arial" panose="020B0604020202020204" pitchFamily="34" charset="0"/>
              </a:rPr>
              <a:t>around</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the</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world</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Already</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existed</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review</a:t>
            </a:r>
            <a:r>
              <a:rPr lang="tr-TR" sz="1400" dirty="0">
                <a:latin typeface="Times New Roman" panose="02020603050405020304" pitchFamily="18" charset="0"/>
                <a:ea typeface="Arial" panose="020B0604020202020204" pitchFamily="34" charset="0"/>
              </a:rPr>
              <a:t> service </a:t>
            </a:r>
            <a:r>
              <a:rPr lang="tr-TR" sz="1400" dirty="0" err="1">
                <a:latin typeface="Times New Roman" panose="02020603050405020304" pitchFamily="18" charset="0"/>
                <a:ea typeface="Arial" panose="020B0604020202020204" pitchFamily="34" charset="0"/>
              </a:rPr>
              <a:t>like</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our</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project</a:t>
            </a:r>
            <a:r>
              <a:rPr lang="tr-TR" sz="1400" dirty="0">
                <a:latin typeface="Times New Roman" panose="02020603050405020304" pitchFamily="18" charset="0"/>
                <a:ea typeface="Arial" panose="020B0604020202020204" pitchFamily="34" charset="0"/>
              </a:rPr>
              <a:t> has </a:t>
            </a:r>
            <a:r>
              <a:rPr lang="tr-TR" sz="1400" dirty="0" err="1">
                <a:latin typeface="Times New Roman" panose="02020603050405020304" pitchFamily="18" charset="0"/>
                <a:ea typeface="Arial" panose="020B0604020202020204" pitchFamily="34" charset="0"/>
              </a:rPr>
              <a:t>been</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widely</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used</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especially</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over</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the</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last</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decade</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due</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to</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the</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rise</a:t>
            </a:r>
            <a:r>
              <a:rPr lang="tr-TR" sz="1400" dirty="0">
                <a:latin typeface="Times New Roman" panose="02020603050405020304" pitchFamily="18" charset="0"/>
                <a:ea typeface="Arial" panose="020B0604020202020204" pitchFamily="34" charset="0"/>
              </a:rPr>
              <a:t> in </a:t>
            </a:r>
            <a:r>
              <a:rPr lang="tr-TR" sz="1400" dirty="0" err="1">
                <a:latin typeface="Times New Roman" panose="02020603050405020304" pitchFamily="18" charset="0"/>
                <a:ea typeface="Arial" panose="020B0604020202020204" pitchFamily="34" charset="0"/>
              </a:rPr>
              <a:t>the</a:t>
            </a:r>
            <a:r>
              <a:rPr lang="tr-TR" sz="1400" dirty="0">
                <a:latin typeface="Times New Roman" panose="02020603050405020304" pitchFamily="18" charset="0"/>
                <a:ea typeface="Arial" panose="020B0604020202020204" pitchFamily="34" charset="0"/>
              </a:rPr>
              <a:t> </a:t>
            </a:r>
            <a:r>
              <a:rPr lang="tr-TR" sz="1400" dirty="0" err="1">
                <a:latin typeface="Times New Roman" panose="02020603050405020304" pitchFamily="18" charset="0"/>
                <a:ea typeface="Arial" panose="020B0604020202020204" pitchFamily="34" charset="0"/>
              </a:rPr>
              <a:t>popularity</a:t>
            </a:r>
            <a:r>
              <a:rPr lang="tr-TR" sz="1400" dirty="0">
                <a:latin typeface="Times New Roman" panose="02020603050405020304" pitchFamily="18" charset="0"/>
                <a:ea typeface="Arial" panose="020B0604020202020204" pitchFamily="34" charset="0"/>
              </a:rPr>
              <a:t> of online </a:t>
            </a:r>
            <a:r>
              <a:rPr lang="tr-TR" sz="1400" dirty="0" err="1">
                <a:latin typeface="Times New Roman" panose="02020603050405020304" pitchFamily="18" charset="0"/>
                <a:ea typeface="Arial" panose="020B0604020202020204" pitchFamily="34" charset="0"/>
              </a:rPr>
              <a:t>shopping</a:t>
            </a:r>
            <a:r>
              <a:rPr lang="tr-TR" sz="1400" dirty="0">
                <a:latin typeface="Times New Roman" panose="02020603050405020304" pitchFamily="18" charset="0"/>
                <a:ea typeface="Arial" panose="020B0604020202020204" pitchFamily="34" charset="0"/>
              </a:rPr>
              <a:t>. …</a:t>
            </a:r>
            <a:endParaRPr lang="en-AZ" sz="1400" dirty="0">
              <a:effectLst/>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52D86E55-8E1C-9543-AF07-AFEEA1EAF713}"/>
              </a:ext>
            </a:extLst>
          </p:cNvPr>
          <p:cNvSpPr/>
          <p:nvPr/>
        </p:nvSpPr>
        <p:spPr>
          <a:xfrm>
            <a:off x="158262" y="2337137"/>
            <a:ext cx="8680938" cy="1015663"/>
          </a:xfrm>
          <a:prstGeom prst="rect">
            <a:avLst/>
          </a:prstGeom>
        </p:spPr>
        <p:txBody>
          <a:bodyPr wrap="square">
            <a:spAutoFit/>
          </a:bodyPr>
          <a:lstStyle/>
          <a:p>
            <a:pPr lvl="1" eaLnBrk="1" fontAlgn="auto" hangingPunct="1">
              <a:spcAft>
                <a:spcPts val="0"/>
              </a:spcAft>
              <a:defRPr/>
            </a:pPr>
            <a:r>
              <a:rPr lang="en-US" sz="1200" dirty="0">
                <a:latin typeface="Times New Roman" panose="02020603050405020304" pitchFamily="18" charset="0"/>
                <a:cs typeface="Times New Roman" panose="02020603050405020304" pitchFamily="18" charset="0"/>
              </a:rPr>
              <a:t>Will you conduct interviews? How many people will you interview, and how much time will you need to meet with the people and summarize their responses?</a:t>
            </a:r>
          </a:p>
          <a:p>
            <a:pPr lvl="1" eaLnBrk="1" fontAlgn="auto" hangingPunct="1">
              <a:spcAft>
                <a:spcPts val="0"/>
              </a:spcAft>
              <a:defRPr/>
            </a:pPr>
            <a:r>
              <a:rPr lang="en-US" sz="1200" dirty="0">
                <a:latin typeface="Times New Roman" panose="02020603050405020304" pitchFamily="18" charset="0"/>
                <a:cs typeface="Times New Roman" panose="02020603050405020304" pitchFamily="18" charset="0"/>
              </a:rPr>
              <a:t>Will you conduct a survey? Who will be involved? How much time will it take people to complete it? How much time will it take to prepare it and tabulate the results?</a:t>
            </a:r>
          </a:p>
          <a:p>
            <a:pPr lvl="1" fontAlgn="auto">
              <a:spcAft>
                <a:spcPts val="0"/>
              </a:spcAft>
              <a:defRPr/>
            </a:pPr>
            <a:r>
              <a:rPr lang="en-US" sz="1200" dirty="0">
                <a:latin typeface="Times New Roman" panose="02020603050405020304" pitchFamily="18" charset="0"/>
                <a:cs typeface="Times New Roman" panose="02020603050405020304" pitchFamily="18" charset="0"/>
              </a:rPr>
              <a:t>How much will it cost to analyze the information gathered and to prepare a report with findings and recommendations? </a:t>
            </a:r>
          </a:p>
        </p:txBody>
      </p:sp>
      <p:sp>
        <p:nvSpPr>
          <p:cNvPr id="9" name="Rectangle 8">
            <a:extLst>
              <a:ext uri="{FF2B5EF4-FFF2-40B4-BE49-F238E27FC236}">
                <a16:creationId xmlns:a16="http://schemas.microsoft.com/office/drawing/2014/main" id="{428CCCC8-201E-694E-AECB-114E607286CB}"/>
              </a:ext>
            </a:extLst>
          </p:cNvPr>
          <p:cNvSpPr/>
          <p:nvPr/>
        </p:nvSpPr>
        <p:spPr>
          <a:xfrm>
            <a:off x="5606891" y="6019800"/>
            <a:ext cx="3117456"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From SAD Course Final Project </a:t>
            </a:r>
            <a:r>
              <a:rPr lang="en-US" sz="1200" dirty="0" err="1">
                <a:latin typeface="Times New Roman" panose="02020603050405020304" pitchFamily="18" charset="0"/>
                <a:cs typeface="Times New Roman" panose="02020603050405020304" pitchFamily="18" charset="0"/>
              </a:rPr>
              <a:t>Template.docx</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228600" y="250337"/>
            <a:ext cx="8229600" cy="457199"/>
          </a:xfrm>
        </p:spPr>
        <p:txBody>
          <a:bodyPr/>
          <a:lstStyle/>
          <a:p>
            <a:pPr eaLnBrk="1" hangingPunct="1"/>
            <a:r>
              <a:rPr lang="en-US" sz="3200" dirty="0"/>
              <a:t>Preliminary Investigation Overview</a:t>
            </a:r>
          </a:p>
        </p:txBody>
      </p:sp>
      <p:sp>
        <p:nvSpPr>
          <p:cNvPr id="49154" name="Text Placeholder 2"/>
          <p:cNvSpPr>
            <a:spLocks noGrp="1"/>
          </p:cNvSpPr>
          <p:nvPr>
            <p:ph type="body" idx="1"/>
          </p:nvPr>
        </p:nvSpPr>
        <p:spPr>
          <a:xfrm>
            <a:off x="257908" y="914400"/>
            <a:ext cx="8229600" cy="4525963"/>
          </a:xfrm>
        </p:spPr>
        <p:txBody>
          <a:bodyPr/>
          <a:lstStyle/>
          <a:p>
            <a:pPr eaLnBrk="1" hangingPunct="1"/>
            <a:r>
              <a:rPr lang="en-US" sz="1400" b="1" dirty="0">
                <a:latin typeface="Times New Roman" panose="02020603050405020304" pitchFamily="18" charset="0"/>
                <a:cs typeface="Times New Roman" panose="02020603050405020304" pitchFamily="18" charset="0"/>
              </a:rPr>
              <a:t>Step 5:  Evaluate Feasibility</a:t>
            </a:r>
          </a:p>
          <a:p>
            <a:pPr lvl="1" eaLnBrk="1" hangingPunct="1"/>
            <a:r>
              <a:rPr lang="en-US" sz="1400" dirty="0">
                <a:latin typeface="Times New Roman" panose="02020603050405020304" pitchFamily="18" charset="0"/>
                <a:cs typeface="Times New Roman" panose="02020603050405020304" pitchFamily="18" charset="0"/>
              </a:rPr>
              <a:t>Start by reviewing the answers to the questions you asked</a:t>
            </a:r>
          </a:p>
          <a:p>
            <a:pPr lvl="1" eaLnBrk="1" hangingPunct="1"/>
            <a:r>
              <a:rPr lang="en-US" sz="1400" dirty="0">
                <a:latin typeface="Times New Roman" panose="02020603050405020304" pitchFamily="18" charset="0"/>
                <a:cs typeface="Times New Roman" panose="02020603050405020304" pitchFamily="18" charset="0"/>
              </a:rPr>
              <a:t>Operational feasibility</a:t>
            </a:r>
          </a:p>
          <a:p>
            <a:pPr lvl="1" eaLnBrk="1" hangingPunct="1"/>
            <a:r>
              <a:rPr lang="en-US" sz="1400" dirty="0">
                <a:latin typeface="Times New Roman" panose="02020603050405020304" pitchFamily="18" charset="0"/>
                <a:cs typeface="Times New Roman" panose="02020603050405020304" pitchFamily="18" charset="0"/>
              </a:rPr>
              <a:t>Technical feasibility</a:t>
            </a:r>
          </a:p>
          <a:p>
            <a:pPr lvl="1" eaLnBrk="1" hangingPunct="1"/>
            <a:r>
              <a:rPr lang="en-US" sz="1400" dirty="0">
                <a:latin typeface="Times New Roman" panose="02020603050405020304" pitchFamily="18" charset="0"/>
                <a:cs typeface="Times New Roman" panose="02020603050405020304" pitchFamily="18" charset="0"/>
              </a:rPr>
              <a:t>Economic feasibility</a:t>
            </a:r>
          </a:p>
          <a:p>
            <a:pPr lvl="1" eaLnBrk="1" hangingPunct="1"/>
            <a:r>
              <a:rPr lang="en-US" sz="1400" dirty="0">
                <a:latin typeface="Times New Roman" panose="02020603050405020304" pitchFamily="18" charset="0"/>
                <a:cs typeface="Times New Roman" panose="02020603050405020304" pitchFamily="18" charset="0"/>
              </a:rPr>
              <a:t>Schedule feasibility</a:t>
            </a:r>
          </a:p>
        </p:txBody>
      </p:sp>
      <p:sp>
        <p:nvSpPr>
          <p:cNvPr id="4" name="Slide Number Placeholder 3"/>
          <p:cNvSpPr>
            <a:spLocks noGrp="1"/>
          </p:cNvSpPr>
          <p:nvPr>
            <p:ph type="sldNum" sz="quarter" idx="12"/>
          </p:nvPr>
        </p:nvSpPr>
        <p:spPr/>
        <p:txBody>
          <a:bodyPr/>
          <a:lstStyle/>
          <a:p>
            <a:pPr>
              <a:defRPr/>
            </a:pPr>
            <a:fld id="{0EDC2255-6DD8-4F43-B702-47A960C04C45}" type="slidenum">
              <a:rPr lang="en-US"/>
              <a:pPr>
                <a:defRPr/>
              </a:pPr>
              <a:t>29</a:t>
            </a:fld>
            <a:endParaRPr lang="en-US"/>
          </a:p>
        </p:txBody>
      </p:sp>
      <p:sp>
        <p:nvSpPr>
          <p:cNvPr id="5" name="Rectangle 4">
            <a:extLst>
              <a:ext uri="{FF2B5EF4-FFF2-40B4-BE49-F238E27FC236}">
                <a16:creationId xmlns:a16="http://schemas.microsoft.com/office/drawing/2014/main" id="{0FD37204-FFA3-0642-BD8B-C440580164E3}"/>
              </a:ext>
            </a:extLst>
          </p:cNvPr>
          <p:cNvSpPr/>
          <p:nvPr/>
        </p:nvSpPr>
        <p:spPr>
          <a:xfrm>
            <a:off x="7491269" y="2514600"/>
            <a:ext cx="966931" cy="369332"/>
          </a:xfrm>
          <a:prstGeom prst="rect">
            <a:avLst/>
          </a:prstGeom>
        </p:spPr>
        <p:txBody>
          <a:bodyPr wrap="none">
            <a:spAutoFit/>
          </a:bodyPr>
          <a:lstStyle/>
          <a:p>
            <a:r>
              <a:rPr lang="en-US" i="1" u="sng" dirty="0"/>
              <a:t>Sample</a:t>
            </a:r>
            <a:endParaRPr lang="en-AZ" i="1" u="sng" dirty="0"/>
          </a:p>
        </p:txBody>
      </p:sp>
      <p:pic>
        <p:nvPicPr>
          <p:cNvPr id="7" name="Picture 6" descr="A screenshot of a social media post&#10;&#10;Description automatically generated">
            <a:extLst>
              <a:ext uri="{FF2B5EF4-FFF2-40B4-BE49-F238E27FC236}">
                <a16:creationId xmlns:a16="http://schemas.microsoft.com/office/drawing/2014/main" id="{E4CAF947-AA14-144E-9665-A4DAD0201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2" y="2895600"/>
            <a:ext cx="8525608" cy="3753024"/>
          </a:xfrm>
          <a:prstGeom prst="rect">
            <a:avLst/>
          </a:prstGeom>
        </p:spPr>
      </p:pic>
      <p:sp>
        <p:nvSpPr>
          <p:cNvPr id="8" name="Rectangle 7">
            <a:extLst>
              <a:ext uri="{FF2B5EF4-FFF2-40B4-BE49-F238E27FC236}">
                <a16:creationId xmlns:a16="http://schemas.microsoft.com/office/drawing/2014/main" id="{D0A61343-E1E6-4C4D-B632-8F3E933362CD}"/>
              </a:ext>
            </a:extLst>
          </p:cNvPr>
          <p:cNvSpPr/>
          <p:nvPr/>
        </p:nvSpPr>
        <p:spPr>
          <a:xfrm>
            <a:off x="4174521" y="2581845"/>
            <a:ext cx="3117456"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From SAD Course Final Project </a:t>
            </a:r>
            <a:r>
              <a:rPr lang="en-US" sz="1200" dirty="0" err="1">
                <a:latin typeface="Times New Roman" panose="02020603050405020304" pitchFamily="18" charset="0"/>
                <a:cs typeface="Times New Roman" panose="02020603050405020304" pitchFamily="18" charset="0"/>
              </a:rPr>
              <a:t>Template.docx</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724072" y="629268"/>
            <a:ext cx="4939868" cy="1286160"/>
          </a:xfrm>
        </p:spPr>
        <p:txBody>
          <a:bodyPr vert="horz" lIns="91440" tIns="45720" rIns="91440" bIns="45720" rtlCol="0" anchor="b">
            <a:normAutofit/>
          </a:bodyPr>
          <a:lstStyle/>
          <a:p>
            <a:pPr eaLnBrk="1" hangingPunct="1">
              <a:lnSpc>
                <a:spcPct val="90000"/>
              </a:lnSpc>
            </a:pPr>
            <a:r>
              <a:rPr lang="en-US">
                <a:solidFill>
                  <a:schemeClr val="tx1"/>
                </a:solidFill>
              </a:rPr>
              <a:t>Chapter Objectives</a:t>
            </a:r>
          </a:p>
        </p:txBody>
      </p:sp>
      <p:pic>
        <p:nvPicPr>
          <p:cNvPr id="17413" name="Picture 17412">
            <a:extLst>
              <a:ext uri="{FF2B5EF4-FFF2-40B4-BE49-F238E27FC236}">
                <a16:creationId xmlns:a16="http://schemas.microsoft.com/office/drawing/2014/main" id="{1556B26B-5E2C-4FB9-A7E7-C430179FF5BA}"/>
              </a:ext>
            </a:extLst>
          </p:cNvPr>
          <p:cNvPicPr>
            <a:picLocks noChangeAspect="1"/>
          </p:cNvPicPr>
          <p:nvPr/>
        </p:nvPicPr>
        <p:blipFill rotWithShape="1">
          <a:blip r:embed="rId2"/>
          <a:srcRect l="32308" r="33852" b="-1"/>
          <a:stretch/>
        </p:blipFill>
        <p:spPr>
          <a:xfrm>
            <a:off x="20" y="10"/>
            <a:ext cx="3476673"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4A89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7625281" y="6356350"/>
            <a:ext cx="890069" cy="365125"/>
          </a:xfrm>
        </p:spPr>
        <p:txBody>
          <a:bodyPr vert="horz" lIns="91440" tIns="45720" rIns="91440" bIns="45720" rtlCol="0" anchor="ctr">
            <a:normAutofit/>
          </a:bodyPr>
          <a:lstStyle/>
          <a:p>
            <a:pPr>
              <a:spcAft>
                <a:spcPts val="600"/>
              </a:spcAft>
              <a:defRPr/>
            </a:pPr>
            <a:fld id="{ED06A07F-C8C2-41B1-AF4C-F891BC49B864}" type="slidenum">
              <a:rPr lang="en-US">
                <a:solidFill>
                  <a:prstClr val="black">
                    <a:tint val="75000"/>
                  </a:prstClr>
                </a:solidFill>
                <a:latin typeface="Calibri" panose="020F0502020204030204"/>
              </a:rPr>
              <a:pPr>
                <a:spcAft>
                  <a:spcPts val="600"/>
                </a:spcAft>
                <a:defRPr/>
              </a:pPr>
              <a:t>3</a:t>
            </a:fld>
            <a:endParaRPr lang="en-US">
              <a:solidFill>
                <a:prstClr val="black">
                  <a:tint val="75000"/>
                </a:prstClr>
              </a:solidFill>
              <a:latin typeface="Calibri" panose="020F0502020204030204"/>
            </a:endParaRPr>
          </a:p>
        </p:txBody>
      </p:sp>
      <p:graphicFrame>
        <p:nvGraphicFramePr>
          <p:cNvPr id="17412" name="Text Placeholder 2">
            <a:extLst>
              <a:ext uri="{FF2B5EF4-FFF2-40B4-BE49-F238E27FC236}">
                <a16:creationId xmlns:a16="http://schemas.microsoft.com/office/drawing/2014/main" id="{64BBE2C2-2B17-40E5-9356-41D11E857316}"/>
              </a:ext>
            </a:extLst>
          </p:cNvPr>
          <p:cNvGraphicFramePr/>
          <p:nvPr>
            <p:extLst>
              <p:ext uri="{D42A27DB-BD31-4B8C-83A1-F6EECF244321}">
                <p14:modId xmlns:p14="http://schemas.microsoft.com/office/powerpoint/2010/main" val="810860752"/>
              </p:ext>
            </p:extLst>
          </p:nvPr>
        </p:nvGraphicFramePr>
        <p:xfrm>
          <a:off x="3724073" y="2438400"/>
          <a:ext cx="4939867"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228600" y="154110"/>
            <a:ext cx="8229600" cy="639762"/>
          </a:xfrm>
        </p:spPr>
        <p:txBody>
          <a:bodyPr/>
          <a:lstStyle/>
          <a:p>
            <a:pPr eaLnBrk="1" hangingPunct="1"/>
            <a:r>
              <a:rPr lang="en-US" sz="3200" dirty="0"/>
              <a:t>Preliminary Investigation Overview</a:t>
            </a:r>
          </a:p>
        </p:txBody>
      </p:sp>
      <p:sp>
        <p:nvSpPr>
          <p:cNvPr id="50178" name="Text Placeholder 2"/>
          <p:cNvSpPr>
            <a:spLocks noGrp="1"/>
          </p:cNvSpPr>
          <p:nvPr>
            <p:ph type="body" idx="1"/>
          </p:nvPr>
        </p:nvSpPr>
        <p:spPr>
          <a:xfrm>
            <a:off x="246185" y="1066800"/>
            <a:ext cx="8229600" cy="4525963"/>
          </a:xfrm>
        </p:spPr>
        <p:txBody>
          <a:bodyPr/>
          <a:lstStyle/>
          <a:p>
            <a:pPr eaLnBrk="1" hangingPunct="1"/>
            <a:r>
              <a:rPr lang="en-US" sz="1400" b="1" dirty="0">
                <a:latin typeface="Times New Roman" panose="02020603050405020304" pitchFamily="18" charset="0"/>
                <a:cs typeface="Times New Roman" panose="02020603050405020304" pitchFamily="18" charset="0"/>
              </a:rPr>
              <a:t>Step 6:  Present Results and Recommendations to Management</a:t>
            </a:r>
          </a:p>
          <a:p>
            <a:pPr lvl="1" eaLnBrk="1" hangingPunct="1"/>
            <a:r>
              <a:rPr lang="en-US" sz="1400" dirty="0">
                <a:latin typeface="Times New Roman" panose="02020603050405020304" pitchFamily="18" charset="0"/>
                <a:cs typeface="Times New Roman" panose="02020603050405020304" pitchFamily="18" charset="0"/>
              </a:rPr>
              <a:t>The final task in the preliminary investigation is to prepare a report to management</a:t>
            </a:r>
          </a:p>
          <a:p>
            <a:pPr lvl="1" eaLnBrk="1" hangingPunct="1"/>
            <a:r>
              <a:rPr lang="en-US" sz="1400" dirty="0">
                <a:latin typeface="Times New Roman" panose="02020603050405020304" pitchFamily="18" charset="0"/>
                <a:cs typeface="Times New Roman" panose="02020603050405020304" pitchFamily="18" charset="0"/>
              </a:rPr>
              <a:t>The format of the preliminary investigation report varies from one company to another</a:t>
            </a:r>
          </a:p>
        </p:txBody>
      </p:sp>
      <p:sp>
        <p:nvSpPr>
          <p:cNvPr id="4" name="Slide Number Placeholder 3"/>
          <p:cNvSpPr>
            <a:spLocks noGrp="1"/>
          </p:cNvSpPr>
          <p:nvPr>
            <p:ph type="sldNum" sz="quarter" idx="12"/>
          </p:nvPr>
        </p:nvSpPr>
        <p:spPr/>
        <p:txBody>
          <a:bodyPr/>
          <a:lstStyle/>
          <a:p>
            <a:pPr>
              <a:defRPr/>
            </a:pPr>
            <a:fld id="{937B862E-9C3F-4DA5-8C6B-9C200DDC63AD}" type="slidenum">
              <a:rPr lang="en-US"/>
              <a:pPr>
                <a:defRPr/>
              </a:pPr>
              <a:t>30</a:t>
            </a:fld>
            <a:endParaRPr lang="en-US"/>
          </a:p>
        </p:txBody>
      </p:sp>
      <p:sp>
        <p:nvSpPr>
          <p:cNvPr id="5" name="AutoShape 7">
            <a:extLst>
              <a:ext uri="{FF2B5EF4-FFF2-40B4-BE49-F238E27FC236}">
                <a16:creationId xmlns:a16="http://schemas.microsoft.com/office/drawing/2014/main" id="{95779A34-44D2-084E-85F8-4290454715C3}"/>
              </a:ext>
            </a:extLst>
          </p:cNvPr>
          <p:cNvSpPr>
            <a:spLocks noChangeArrowheads="1"/>
          </p:cNvSpPr>
          <p:nvPr/>
        </p:nvSpPr>
        <p:spPr bwMode="auto">
          <a:xfrm>
            <a:off x="1066800" y="2362200"/>
            <a:ext cx="5486400" cy="3810000"/>
          </a:xfrm>
          <a:prstGeom prst="rightArrowCallout">
            <a:avLst>
              <a:gd name="adj1" fmla="val 21833"/>
              <a:gd name="adj2" fmla="val 18500"/>
              <a:gd name="adj3" fmla="val 30407"/>
              <a:gd name="adj4" fmla="val 72806"/>
            </a:avLst>
          </a:prstGeom>
          <a:solidFill>
            <a:srgbClr val="CCFFFF"/>
          </a:solidFill>
          <a:ln w="9525">
            <a:solidFill>
              <a:schemeClr val="tx1"/>
            </a:solidFill>
            <a:miter lim="800000"/>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lvl="1">
              <a:buClr>
                <a:srgbClr val="000000"/>
              </a:buClr>
              <a:buSzTx/>
              <a:buFontTx/>
              <a:buChar char="•"/>
            </a:pPr>
            <a:r>
              <a:rPr kumimoji="1" lang="en-US" altLang="en-AZ" sz="2400" b="1" dirty="0">
                <a:solidFill>
                  <a:srgbClr val="0000FF"/>
                </a:solidFill>
                <a:latin typeface="Arial Narrow" panose="020B0604020202020204" pitchFamily="34" charset="0"/>
              </a:rPr>
              <a:t>Introduction</a:t>
            </a:r>
          </a:p>
          <a:p>
            <a:pPr lvl="1">
              <a:buClr>
                <a:srgbClr val="000000"/>
              </a:buClr>
              <a:buSzTx/>
              <a:buFontTx/>
              <a:buChar char="•"/>
            </a:pPr>
            <a:r>
              <a:rPr kumimoji="1" lang="en-US" altLang="en-AZ" sz="2400" b="1" dirty="0">
                <a:solidFill>
                  <a:srgbClr val="0000FF"/>
                </a:solidFill>
                <a:latin typeface="Arial Narrow" panose="020B0604020202020204" pitchFamily="34" charset="0"/>
              </a:rPr>
              <a:t>Systems request summary</a:t>
            </a:r>
          </a:p>
          <a:p>
            <a:pPr lvl="1">
              <a:buClr>
                <a:srgbClr val="000000"/>
              </a:buClr>
              <a:buSzTx/>
              <a:buFontTx/>
              <a:buChar char="•"/>
            </a:pPr>
            <a:r>
              <a:rPr kumimoji="1" lang="en-US" altLang="en-AZ" sz="2400" b="1" dirty="0">
                <a:solidFill>
                  <a:srgbClr val="0000FF"/>
                </a:solidFill>
                <a:latin typeface="Arial Narrow" panose="020B0604020202020204" pitchFamily="34" charset="0"/>
              </a:rPr>
              <a:t>Findings</a:t>
            </a:r>
          </a:p>
          <a:p>
            <a:pPr lvl="1">
              <a:buClr>
                <a:srgbClr val="000000"/>
              </a:buClr>
              <a:buSzTx/>
              <a:buFontTx/>
              <a:buChar char="•"/>
            </a:pPr>
            <a:r>
              <a:rPr kumimoji="1" lang="en-US" altLang="en-AZ" sz="2400" b="1" dirty="0">
                <a:solidFill>
                  <a:srgbClr val="0000FF"/>
                </a:solidFill>
                <a:latin typeface="Arial Narrow" panose="020B0604020202020204" pitchFamily="34" charset="0"/>
              </a:rPr>
              <a:t>Recommendations</a:t>
            </a:r>
          </a:p>
          <a:p>
            <a:pPr lvl="1">
              <a:buClr>
                <a:srgbClr val="000000"/>
              </a:buClr>
              <a:buSzTx/>
              <a:buFontTx/>
              <a:buChar char="•"/>
            </a:pPr>
            <a:r>
              <a:rPr kumimoji="1" lang="en-US" altLang="en-AZ" sz="2400" b="1" dirty="0">
                <a:solidFill>
                  <a:srgbClr val="0000FF"/>
                </a:solidFill>
                <a:latin typeface="Arial Narrow" panose="020B0604020202020204" pitchFamily="34" charset="0"/>
              </a:rPr>
              <a:t>Time &amp; cost estimates</a:t>
            </a:r>
          </a:p>
          <a:p>
            <a:pPr lvl="1">
              <a:buClr>
                <a:srgbClr val="000000"/>
              </a:buClr>
              <a:buSzTx/>
              <a:buFontTx/>
              <a:buChar char="•"/>
            </a:pPr>
            <a:r>
              <a:rPr kumimoji="1" lang="en-US" altLang="en-AZ" sz="2400" b="1" dirty="0">
                <a:solidFill>
                  <a:srgbClr val="0000FF"/>
                </a:solidFill>
                <a:latin typeface="Arial Narrow" panose="020B0604020202020204" pitchFamily="34" charset="0"/>
              </a:rPr>
              <a:t>Expected benefits</a:t>
            </a:r>
          </a:p>
          <a:p>
            <a:pPr lvl="1">
              <a:buClr>
                <a:srgbClr val="000000"/>
              </a:buClr>
              <a:buSzTx/>
              <a:buFontTx/>
              <a:buChar char="•"/>
            </a:pPr>
            <a:r>
              <a:rPr kumimoji="1" lang="en-US" altLang="en-AZ" sz="2400" b="1" dirty="0">
                <a:solidFill>
                  <a:srgbClr val="0000FF"/>
                </a:solidFill>
                <a:latin typeface="Arial Narrow" panose="020B0604020202020204" pitchFamily="34" charset="0"/>
              </a:rPr>
              <a:t>Appendix</a:t>
            </a:r>
            <a:endParaRPr lang="en-US" altLang="en-AZ" sz="2400" b="1" dirty="0">
              <a:solidFill>
                <a:srgbClr val="0000FF"/>
              </a:solidFill>
              <a:latin typeface="Arial Narrow" panose="020B0604020202020204" pitchFamily="34" charset="0"/>
            </a:endParaRPr>
          </a:p>
          <a:p>
            <a:pPr eaLnBrk="1" hangingPunct="1">
              <a:spcBef>
                <a:spcPct val="0"/>
              </a:spcBef>
              <a:buFontTx/>
              <a:buNone/>
            </a:pPr>
            <a:endParaRPr lang="en-US" altLang="en-AZ" sz="2400" dirty="0"/>
          </a:p>
        </p:txBody>
      </p:sp>
      <p:sp>
        <p:nvSpPr>
          <p:cNvPr id="6" name="AutoShape 8">
            <a:extLst>
              <a:ext uri="{FF2B5EF4-FFF2-40B4-BE49-F238E27FC236}">
                <a16:creationId xmlns:a16="http://schemas.microsoft.com/office/drawing/2014/main" id="{00622FCD-0CEF-A04B-81CE-5F6445E7CC0E}"/>
              </a:ext>
            </a:extLst>
          </p:cNvPr>
          <p:cNvSpPr>
            <a:spLocks noChangeArrowheads="1"/>
          </p:cNvSpPr>
          <p:nvPr/>
        </p:nvSpPr>
        <p:spPr bwMode="auto">
          <a:xfrm>
            <a:off x="6705600" y="3200400"/>
            <a:ext cx="2057400" cy="1676400"/>
          </a:xfrm>
          <a:prstGeom prst="flowChartPunchedTape">
            <a:avLst/>
          </a:prstGeom>
          <a:solidFill>
            <a:srgbClr val="66FF66"/>
          </a:solidFill>
          <a:ln w="9525">
            <a:miter lim="800000"/>
            <a:headEnd/>
            <a:tailEnd/>
          </a:ln>
          <a:scene3d>
            <a:camera prst="legacyPerspectiveBottom"/>
            <a:lightRig rig="legacyFlat3" dir="t"/>
          </a:scene3d>
          <a:sp3d extrusionH="887400" prstMaterial="legacyMatte">
            <a:bevelT w="13500" h="13500" prst="angle"/>
            <a:bevelB w="13500" h="13500" prst="angle"/>
            <a:extrusionClr>
              <a:srgbClr val="66FF66"/>
            </a:extrusionClr>
            <a:contourClr>
              <a:srgbClr val="66FF66"/>
            </a:contourClr>
          </a:sp3d>
        </p:spPr>
        <p:txBody>
          <a:bodyPr wrap="none" anchor="ctr">
            <a:flatTx/>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FontTx/>
              <a:buNone/>
            </a:pPr>
            <a:r>
              <a:rPr lang="en-US" altLang="en-AZ" sz="2400"/>
              <a:t>Preliminary </a:t>
            </a:r>
          </a:p>
          <a:p>
            <a:pPr algn="ctr" eaLnBrk="1" hangingPunct="1">
              <a:spcBef>
                <a:spcPct val="0"/>
              </a:spcBef>
              <a:buFontTx/>
              <a:buNone/>
            </a:pPr>
            <a:r>
              <a:rPr lang="en-US" altLang="en-AZ" sz="2400"/>
              <a:t>Investigation </a:t>
            </a:r>
          </a:p>
          <a:p>
            <a:pPr algn="ctr" eaLnBrk="1" hangingPunct="1">
              <a:spcBef>
                <a:spcPct val="0"/>
              </a:spcBef>
              <a:buFontTx/>
              <a:buNone/>
            </a:pPr>
            <a:r>
              <a:rPr lang="en-US" altLang="en-AZ" sz="2400"/>
              <a:t>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DF69-8786-C04F-9BE7-F8360A4C767C}"/>
              </a:ext>
            </a:extLst>
          </p:cNvPr>
          <p:cNvSpPr>
            <a:spLocks noGrp="1"/>
          </p:cNvSpPr>
          <p:nvPr>
            <p:ph type="title"/>
          </p:nvPr>
        </p:nvSpPr>
        <p:spPr/>
        <p:txBody>
          <a:bodyPr/>
          <a:lstStyle/>
          <a:p>
            <a:r>
              <a:rPr lang="en-AZ" dirty="0"/>
              <a:t>HW</a:t>
            </a:r>
          </a:p>
        </p:txBody>
      </p:sp>
      <p:sp>
        <p:nvSpPr>
          <p:cNvPr id="3" name="Text Placeholder 2">
            <a:extLst>
              <a:ext uri="{FF2B5EF4-FFF2-40B4-BE49-F238E27FC236}">
                <a16:creationId xmlns:a16="http://schemas.microsoft.com/office/drawing/2014/main" id="{870A2DA5-7AD7-B648-B39E-8649B6A4101E}"/>
              </a:ext>
            </a:extLst>
          </p:cNvPr>
          <p:cNvSpPr>
            <a:spLocks noGrp="1"/>
          </p:cNvSpPr>
          <p:nvPr>
            <p:ph type="body" idx="1"/>
          </p:nvPr>
        </p:nvSpPr>
        <p:spPr/>
        <p:txBody>
          <a:bodyPr/>
          <a:lstStyle/>
          <a:p>
            <a:pPr marL="0" indent="0">
              <a:buNone/>
            </a:pPr>
            <a:r>
              <a:rPr lang="en-US" altLang="en-US" b="1" dirty="0"/>
              <a:t>*** For Week 2 - </a:t>
            </a:r>
            <a:r>
              <a:rPr lang="en-US" dirty="0"/>
              <a:t>Announcements</a:t>
            </a:r>
            <a:endParaRPr lang="en-US" altLang="en-US" b="1" dirty="0"/>
          </a:p>
          <a:p>
            <a:pPr marL="514350" indent="-514350">
              <a:buFont typeface="Calibri" charset="0"/>
              <a:buAutoNum type="arabicPeriod"/>
            </a:pPr>
            <a:r>
              <a:rPr lang="en-US" altLang="en-US" b="1" dirty="0"/>
              <a:t>Read and analyze Chapter 2 section (from the main Book)</a:t>
            </a:r>
          </a:p>
          <a:p>
            <a:pPr marL="514350" indent="-514350">
              <a:buFont typeface="Calibri" charset="0"/>
              <a:buAutoNum type="arabicPeriod"/>
            </a:pPr>
            <a:r>
              <a:rPr lang="en-US" altLang="en-US" b="1" dirty="0"/>
              <a:t>Do assignment (for week2) on LMS system till deadline (download, do, upload till deadline), check LMS</a:t>
            </a:r>
          </a:p>
          <a:p>
            <a:pPr marL="514350" indent="-514350">
              <a:buFont typeface="Calibri" charset="0"/>
              <a:buAutoNum type="arabicPeriod"/>
            </a:pPr>
            <a:r>
              <a:rPr lang="en-US" altLang="en-US" b="1" dirty="0"/>
              <a:t>Finish Business Case of your project (Request Form + Preliminary Investigation Report) till deadline </a:t>
            </a:r>
            <a:r>
              <a:rPr lang="en-US" altLang="en-US" b="1"/>
              <a:t>(check LMS)</a:t>
            </a:r>
            <a:endParaRPr lang="en-US" altLang="en-US" b="1" dirty="0"/>
          </a:p>
          <a:p>
            <a:endParaRPr lang="en-AZ" dirty="0"/>
          </a:p>
        </p:txBody>
      </p:sp>
      <p:sp>
        <p:nvSpPr>
          <p:cNvPr id="4" name="Slide Number Placeholder 3">
            <a:extLst>
              <a:ext uri="{FF2B5EF4-FFF2-40B4-BE49-F238E27FC236}">
                <a16:creationId xmlns:a16="http://schemas.microsoft.com/office/drawing/2014/main" id="{E3C98E97-C2D0-504C-8638-3E97AA55D122}"/>
              </a:ext>
            </a:extLst>
          </p:cNvPr>
          <p:cNvSpPr>
            <a:spLocks noGrp="1"/>
          </p:cNvSpPr>
          <p:nvPr>
            <p:ph type="sldNum" sz="quarter" idx="12"/>
          </p:nvPr>
        </p:nvSpPr>
        <p:spPr/>
        <p:txBody>
          <a:bodyPr/>
          <a:lstStyle/>
          <a:p>
            <a:pPr>
              <a:defRPr/>
            </a:pPr>
            <a:fld id="{49682C91-1C03-487D-9F61-BAC9353BE57D}" type="slidenum">
              <a:rPr lang="en-US" smtClean="0"/>
              <a:pPr>
                <a:defRPr/>
              </a:pPr>
              <a:t>31</a:t>
            </a:fld>
            <a:endParaRPr lang="en-US"/>
          </a:p>
        </p:txBody>
      </p:sp>
    </p:spTree>
    <p:extLst>
      <p:ext uri="{BB962C8B-B14F-4D97-AF65-F5344CB8AC3E}">
        <p14:creationId xmlns:p14="http://schemas.microsoft.com/office/powerpoint/2010/main" val="458953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type="body" idx="1"/>
          </p:nvPr>
        </p:nvSpPr>
        <p:spPr/>
        <p:txBody>
          <a:bodyPr rtlCol="0">
            <a:normAutofit fontScale="92500"/>
          </a:bodyPr>
          <a:lstStyle/>
          <a:p>
            <a:pPr eaLnBrk="1" fontAlgn="auto" hangingPunct="1">
              <a:spcAft>
                <a:spcPts val="0"/>
              </a:spcAft>
              <a:buFont typeface="Arial" pitchFamily="34" charset="0"/>
              <a:buChar char="•"/>
              <a:defRPr/>
            </a:pPr>
            <a:r>
              <a:rPr lang="en-US" dirty="0"/>
              <a:t>Strategic planning allows a company to examine its purpose, vision, and values and develops a mission statement, which leads to goals, objectives, day-to-day operations, and business results that affect company stakeholders</a:t>
            </a:r>
          </a:p>
          <a:p>
            <a:pPr eaLnBrk="1" fontAlgn="auto" hangingPunct="1">
              <a:spcAft>
                <a:spcPts val="0"/>
              </a:spcAft>
              <a:buFont typeface="Arial" pitchFamily="34" charset="0"/>
              <a:buChar char="•"/>
              <a:defRPr/>
            </a:pPr>
            <a:r>
              <a:rPr lang="en-US" dirty="0"/>
              <a:t>Systems projects are initiated to improve performance, provide more information, reduce costs, strengthen controls, or provide better service</a:t>
            </a:r>
          </a:p>
        </p:txBody>
      </p:sp>
      <p:sp>
        <p:nvSpPr>
          <p:cNvPr id="4" name="Slide Number Placeholder 3"/>
          <p:cNvSpPr>
            <a:spLocks noGrp="1"/>
          </p:cNvSpPr>
          <p:nvPr>
            <p:ph type="sldNum" sz="quarter" idx="12"/>
          </p:nvPr>
        </p:nvSpPr>
        <p:spPr/>
        <p:txBody>
          <a:bodyPr/>
          <a:lstStyle/>
          <a:p>
            <a:pPr>
              <a:defRPr/>
            </a:pPr>
            <a:fld id="{15E2F533-4886-423B-BF80-C79CEFCE8DAE}"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type="body" idx="1"/>
          </p:nvPr>
        </p:nvSpPr>
        <p:spPr/>
        <p:txBody>
          <a:bodyPr rtlCol="0">
            <a:normAutofit fontScale="92500" lnSpcReduction="10000"/>
          </a:bodyPr>
          <a:lstStyle/>
          <a:p>
            <a:pPr eaLnBrk="1" fontAlgn="auto" hangingPunct="1">
              <a:spcAft>
                <a:spcPts val="0"/>
              </a:spcAft>
              <a:buFont typeface="Arial" pitchFamily="34" charset="0"/>
              <a:buChar char="•"/>
              <a:defRPr/>
            </a:pPr>
            <a:r>
              <a:rPr lang="en-US"/>
              <a:t>Various internal and external factors affect systems projects, such as user requests, top management directives, existing systems, the IT department, software and hardware vendors, technology, customers, competitors, the economy, and government</a:t>
            </a:r>
          </a:p>
          <a:p>
            <a:pPr eaLnBrk="1" fontAlgn="auto" hangingPunct="1">
              <a:spcAft>
                <a:spcPts val="0"/>
              </a:spcAft>
              <a:buFont typeface="Arial" pitchFamily="34" charset="0"/>
              <a:buChar char="•"/>
              <a:defRPr/>
            </a:pPr>
            <a:r>
              <a:rPr lang="en-US"/>
              <a:t>During the preliminary investigation, the analyst evaluates the systems request and determines whether the project is feasible from an operation, technical, economic, and schedule standpoint</a:t>
            </a:r>
          </a:p>
        </p:txBody>
      </p:sp>
      <p:sp>
        <p:nvSpPr>
          <p:cNvPr id="4" name="Slide Number Placeholder 3"/>
          <p:cNvSpPr>
            <a:spLocks noGrp="1"/>
          </p:cNvSpPr>
          <p:nvPr>
            <p:ph type="sldNum" sz="quarter" idx="12"/>
          </p:nvPr>
        </p:nvSpPr>
        <p:spPr/>
        <p:txBody>
          <a:bodyPr/>
          <a:lstStyle/>
          <a:p>
            <a:pPr>
              <a:defRPr/>
            </a:pPr>
            <a:fld id="{8772529C-8486-4AB8-A380-BF3A8B9BEA1E}"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type="body" idx="1"/>
          </p:nvPr>
        </p:nvSpPr>
        <p:spPr/>
        <p:txBody>
          <a:bodyPr rtlCol="0">
            <a:normAutofit fontScale="92500" lnSpcReduction="10000"/>
          </a:bodyPr>
          <a:lstStyle/>
          <a:p>
            <a:pPr eaLnBrk="1" fontAlgn="auto" hangingPunct="1">
              <a:spcAft>
                <a:spcPts val="0"/>
              </a:spcAft>
              <a:buFont typeface="Arial" pitchFamily="34" charset="0"/>
              <a:buChar char="•"/>
              <a:defRPr/>
            </a:pPr>
            <a:r>
              <a:rPr lang="en-US"/>
              <a:t>Analysts evaluate systems requests on the basis of their expected costs and benefits, both tangible and intangible</a:t>
            </a:r>
          </a:p>
          <a:p>
            <a:pPr eaLnBrk="1" fontAlgn="auto" hangingPunct="1">
              <a:spcAft>
                <a:spcPts val="0"/>
              </a:spcAft>
              <a:buFont typeface="Arial" pitchFamily="34" charset="0"/>
              <a:buChar char="•"/>
              <a:defRPr/>
            </a:pPr>
            <a:r>
              <a:rPr lang="en-US"/>
              <a:t>The steps in the preliminary investigation are to understand the problem or opportunity; define the project scope and constraints; perform fact-finding; analyze project usability, cost, benefit, and schedule data; evaluate feasibility; and present results and recommendations to management</a:t>
            </a:r>
          </a:p>
        </p:txBody>
      </p:sp>
      <p:sp>
        <p:nvSpPr>
          <p:cNvPr id="4" name="Slide Number Placeholder 3"/>
          <p:cNvSpPr>
            <a:spLocks noGrp="1"/>
          </p:cNvSpPr>
          <p:nvPr>
            <p:ph type="sldNum" sz="quarter" idx="12"/>
          </p:nvPr>
        </p:nvSpPr>
        <p:spPr/>
        <p:txBody>
          <a:bodyPr/>
          <a:lstStyle/>
          <a:p>
            <a:pPr>
              <a:defRPr/>
            </a:pPr>
            <a:fld id="{8337F025-786A-4292-8E4D-E9F72A6CDC67}"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a:t>Chapter Summary</a:t>
            </a:r>
          </a:p>
        </p:txBody>
      </p:sp>
      <p:sp>
        <p:nvSpPr>
          <p:cNvPr id="56322" name="Text Placeholder 2"/>
          <p:cNvSpPr>
            <a:spLocks noGrp="1"/>
          </p:cNvSpPr>
          <p:nvPr>
            <p:ph type="body" idx="1"/>
          </p:nvPr>
        </p:nvSpPr>
        <p:spPr/>
        <p:txBody>
          <a:bodyPr/>
          <a:lstStyle/>
          <a:p>
            <a:pPr eaLnBrk="1" hangingPunct="1"/>
            <a:r>
              <a:rPr lang="en-US"/>
              <a:t>The last task in a preliminary investigation is to prepare a report to management</a:t>
            </a:r>
          </a:p>
          <a:p>
            <a:pPr eaLnBrk="1" hangingPunct="1"/>
            <a:r>
              <a:rPr lang="en-US"/>
              <a:t>The report must include an estimate of time, staffing requirements, costs, benefits, and expected results for the next phase of the SDLC</a:t>
            </a:r>
          </a:p>
          <a:p>
            <a:pPr eaLnBrk="1" hangingPunct="1"/>
            <a:endParaRPr lang="en-US"/>
          </a:p>
          <a:p>
            <a:pPr eaLnBrk="1" hangingPunct="1"/>
            <a:r>
              <a:rPr lang="en-US"/>
              <a:t>Chapter 2 complete</a:t>
            </a:r>
          </a:p>
        </p:txBody>
      </p:sp>
      <p:sp>
        <p:nvSpPr>
          <p:cNvPr id="4" name="Slide Number Placeholder 3"/>
          <p:cNvSpPr>
            <a:spLocks noGrp="1"/>
          </p:cNvSpPr>
          <p:nvPr>
            <p:ph type="sldNum" sz="quarter" idx="12"/>
          </p:nvPr>
        </p:nvSpPr>
        <p:spPr/>
        <p:txBody>
          <a:bodyPr/>
          <a:lstStyle/>
          <a:p>
            <a:pPr>
              <a:defRPr/>
            </a:pPr>
            <a:fld id="{16D35F44-68CF-4EF0-A51E-05870F80006B}" type="slidenum">
              <a:rPr lang="en-US"/>
              <a:pPr>
                <a:defRPr/>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8437" name="Picture 18436">
            <a:extLst>
              <a:ext uri="{FF2B5EF4-FFF2-40B4-BE49-F238E27FC236}">
                <a16:creationId xmlns:a16="http://schemas.microsoft.com/office/drawing/2014/main" id="{458C9DEF-D48D-432D-A214-D66A10AAD009}"/>
              </a:ext>
            </a:extLst>
          </p:cNvPr>
          <p:cNvPicPr>
            <a:picLocks noChangeAspect="1"/>
          </p:cNvPicPr>
          <p:nvPr/>
        </p:nvPicPr>
        <p:blipFill rotWithShape="1">
          <a:blip r:embed="rId3"/>
          <a:srcRect l="35293" r="29262" b="-1"/>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75" name="Arc 74">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433" name="Title 1"/>
          <p:cNvSpPr>
            <a:spLocks noGrp="1"/>
          </p:cNvSpPr>
          <p:nvPr>
            <p:ph type="title"/>
          </p:nvPr>
        </p:nvSpPr>
        <p:spPr>
          <a:xfrm>
            <a:off x="4370286" y="407987"/>
            <a:ext cx="4291113" cy="1325563"/>
          </a:xfrm>
        </p:spPr>
        <p:txBody>
          <a:bodyPr vert="horz" lIns="91440" tIns="45720" rIns="91440" bIns="45720" rtlCol="0" anchor="ctr">
            <a:normAutofit/>
          </a:bodyPr>
          <a:lstStyle/>
          <a:p>
            <a:pPr eaLnBrk="1" hangingPunct="1">
              <a:lnSpc>
                <a:spcPct val="90000"/>
              </a:lnSpc>
            </a:pPr>
            <a:r>
              <a:rPr lang="en-US">
                <a:solidFill>
                  <a:schemeClr val="tx1"/>
                </a:solidFill>
              </a:rPr>
              <a:t>Chapter Objectives</a:t>
            </a:r>
          </a:p>
        </p:txBody>
      </p:sp>
      <p:sp>
        <p:nvSpPr>
          <p:cNvPr id="4" name="Slide Number Placeholder 3"/>
          <p:cNvSpPr>
            <a:spLocks noGrp="1"/>
          </p:cNvSpPr>
          <p:nvPr>
            <p:ph type="sldNum" sz="quarter" idx="12"/>
          </p:nvPr>
        </p:nvSpPr>
        <p:spPr>
          <a:xfrm>
            <a:off x="7535536" y="6356350"/>
            <a:ext cx="979813" cy="365125"/>
          </a:xfrm>
        </p:spPr>
        <p:txBody>
          <a:bodyPr vert="horz" lIns="91440" tIns="45720" rIns="91440" bIns="45720" rtlCol="0" anchor="ctr">
            <a:normAutofit/>
          </a:bodyPr>
          <a:lstStyle/>
          <a:p>
            <a:pPr>
              <a:spcAft>
                <a:spcPts val="600"/>
              </a:spcAft>
              <a:defRPr/>
            </a:pPr>
            <a:fld id="{FB945CA8-7D89-492A-80B1-B6A58DBA9723}" type="slidenum">
              <a:rPr lang="en-US" smtClean="0">
                <a:solidFill>
                  <a:prstClr val="black">
                    <a:tint val="75000"/>
                  </a:prstClr>
                </a:solidFill>
                <a:latin typeface="Calibri" panose="020F0502020204030204"/>
              </a:rPr>
              <a:pPr>
                <a:spcAft>
                  <a:spcPts val="600"/>
                </a:spcAft>
                <a:defRPr/>
              </a:pPr>
              <a:t>4</a:t>
            </a:fld>
            <a:endParaRPr lang="en-US">
              <a:solidFill>
                <a:prstClr val="black">
                  <a:tint val="75000"/>
                </a:prstClr>
              </a:solidFill>
              <a:latin typeface="Calibri" panose="020F0502020204030204"/>
            </a:endParaRPr>
          </a:p>
        </p:txBody>
      </p:sp>
      <p:graphicFrame>
        <p:nvGraphicFramePr>
          <p:cNvPr id="18436" name="Text Placeholder 2">
            <a:extLst>
              <a:ext uri="{FF2B5EF4-FFF2-40B4-BE49-F238E27FC236}">
                <a16:creationId xmlns:a16="http://schemas.microsoft.com/office/drawing/2014/main" id="{44130AD1-92FA-4982-8E20-B5B380E0DC5C}"/>
              </a:ext>
            </a:extLst>
          </p:cNvPr>
          <p:cNvGraphicFramePr/>
          <p:nvPr>
            <p:extLst>
              <p:ext uri="{D42A27DB-BD31-4B8C-83A1-F6EECF244321}">
                <p14:modId xmlns:p14="http://schemas.microsoft.com/office/powerpoint/2010/main" val="4158809483"/>
              </p:ext>
            </p:extLst>
          </p:nvPr>
        </p:nvGraphicFramePr>
        <p:xfrm>
          <a:off x="3886200" y="1868487"/>
          <a:ext cx="4775199" cy="48529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2" name="Rectangle 7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457" name="Title 1"/>
          <p:cNvSpPr>
            <a:spLocks noGrp="1"/>
          </p:cNvSpPr>
          <p:nvPr>
            <p:ph type="title"/>
          </p:nvPr>
        </p:nvSpPr>
        <p:spPr>
          <a:xfrm>
            <a:off x="628650" y="365125"/>
            <a:ext cx="4045020" cy="1325563"/>
          </a:xfrm>
        </p:spPr>
        <p:txBody>
          <a:bodyPr vert="horz" lIns="91440" tIns="45720" rIns="91440" bIns="45720" rtlCol="0" anchor="ctr">
            <a:normAutofit/>
          </a:bodyPr>
          <a:lstStyle/>
          <a:p>
            <a:pPr eaLnBrk="1" hangingPunct="1">
              <a:lnSpc>
                <a:spcPct val="90000"/>
              </a:lnSpc>
            </a:pPr>
            <a:r>
              <a:rPr lang="en-US">
                <a:solidFill>
                  <a:schemeClr val="tx1"/>
                </a:solidFill>
              </a:rPr>
              <a:t>Introduction</a:t>
            </a:r>
          </a:p>
        </p:txBody>
      </p:sp>
      <p:pic>
        <p:nvPicPr>
          <p:cNvPr id="19463" name="Picture 19459">
            <a:extLst>
              <a:ext uri="{FF2B5EF4-FFF2-40B4-BE49-F238E27FC236}">
                <a16:creationId xmlns:a16="http://schemas.microsoft.com/office/drawing/2014/main" id="{A3701061-C825-4B67-99E1-27DCF2D13C9C}"/>
              </a:ext>
            </a:extLst>
          </p:cNvPr>
          <p:cNvPicPr>
            <a:picLocks noChangeAspect="1"/>
          </p:cNvPicPr>
          <p:nvPr/>
        </p:nvPicPr>
        <p:blipFill rotWithShape="1">
          <a:blip r:embed="rId2"/>
          <a:srcRect l="29542" r="28272" b="2"/>
          <a:stretch/>
        </p:blipFill>
        <p:spPr>
          <a:xfrm>
            <a:off x="4781190" y="758514"/>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Slide Number Placeholder 3"/>
          <p:cNvSpPr>
            <a:spLocks noGrp="1"/>
          </p:cNvSpPr>
          <p:nvPr>
            <p:ph type="sldNum" sz="quarter" idx="12"/>
          </p:nvPr>
        </p:nvSpPr>
        <p:spPr>
          <a:xfrm>
            <a:off x="6457950" y="6356349"/>
            <a:ext cx="2057400" cy="365125"/>
          </a:xfrm>
        </p:spPr>
        <p:txBody>
          <a:bodyPr vert="horz" lIns="91440" tIns="45720" rIns="91440" bIns="45720" rtlCol="0" anchor="ctr">
            <a:normAutofit/>
          </a:bodyPr>
          <a:lstStyle/>
          <a:p>
            <a:pPr>
              <a:spcAft>
                <a:spcPts val="600"/>
              </a:spcAft>
              <a:defRPr/>
            </a:pPr>
            <a:fld id="{3ABA4DC0-9AC7-490D-ADFC-6E2B40B86F3D}" type="slidenum">
              <a:rPr lang="en-US">
                <a:solidFill>
                  <a:prstClr val="black">
                    <a:tint val="75000"/>
                  </a:prstClr>
                </a:solidFill>
                <a:latin typeface="Calibri" panose="020F0502020204030204"/>
              </a:rPr>
              <a:pPr>
                <a:spcAft>
                  <a:spcPts val="600"/>
                </a:spcAft>
                <a:defRPr/>
              </a:pPr>
              <a:t>5</a:t>
            </a:fld>
            <a:endParaRPr lang="en-US">
              <a:solidFill>
                <a:prstClr val="black">
                  <a:tint val="75000"/>
                </a:prstClr>
              </a:solidFill>
              <a:latin typeface="Calibri" panose="020F0502020204030204"/>
            </a:endParaRPr>
          </a:p>
        </p:txBody>
      </p:sp>
      <p:sp>
        <p:nvSpPr>
          <p:cNvPr id="74" name="Arc 7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4696411" y="687822"/>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Oval 7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6420" y="921125"/>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9464" name="Text Placeholder 2">
            <a:extLst>
              <a:ext uri="{FF2B5EF4-FFF2-40B4-BE49-F238E27FC236}">
                <a16:creationId xmlns:a16="http://schemas.microsoft.com/office/drawing/2014/main" id="{4E45F6E8-3122-4990-8107-7DC2433C9EF1}"/>
              </a:ext>
            </a:extLst>
          </p:cNvPr>
          <p:cNvGraphicFramePr/>
          <p:nvPr>
            <p:extLst>
              <p:ext uri="{D42A27DB-BD31-4B8C-83A1-F6EECF244321}">
                <p14:modId xmlns:p14="http://schemas.microsoft.com/office/powerpoint/2010/main" val="4093594445"/>
              </p:ext>
            </p:extLst>
          </p:nvPr>
        </p:nvGraphicFramePr>
        <p:xfrm>
          <a:off x="628650" y="1825625"/>
          <a:ext cx="404502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60112"/>
            <a:ext cx="4114800" cy="584776"/>
          </a:xfrm>
        </p:spPr>
        <p:txBody>
          <a:bodyPr/>
          <a:lstStyle/>
          <a:p>
            <a:r>
              <a:rPr lang="en-US" dirty="0"/>
              <a:t>Step 1 - SDLC</a:t>
            </a:r>
          </a:p>
        </p:txBody>
      </p:sp>
      <p:pic>
        <p:nvPicPr>
          <p:cNvPr id="12" name="Picture 11"/>
          <p:cNvPicPr>
            <a:picLocks noChangeAspect="1"/>
          </p:cNvPicPr>
          <p:nvPr/>
        </p:nvPicPr>
        <p:blipFill>
          <a:blip r:embed="rId2"/>
          <a:stretch>
            <a:fillRect/>
          </a:stretch>
        </p:blipFill>
        <p:spPr>
          <a:xfrm>
            <a:off x="381000" y="1828800"/>
            <a:ext cx="5181602" cy="4419600"/>
          </a:xfrm>
          <a:prstGeom prst="rect">
            <a:avLst/>
          </a:prstGeom>
        </p:spPr>
      </p:pic>
      <p:sp>
        <p:nvSpPr>
          <p:cNvPr id="13" name="Rectangle 12"/>
          <p:cNvSpPr/>
          <p:nvPr/>
        </p:nvSpPr>
        <p:spPr>
          <a:xfrm>
            <a:off x="5715000" y="1676400"/>
            <a:ext cx="2971800" cy="4524316"/>
          </a:xfrm>
          <a:prstGeom prst="rect">
            <a:avLst/>
          </a:prstGeom>
        </p:spPr>
        <p:txBody>
          <a:bodyPr wrap="square">
            <a:spAutoFit/>
          </a:bodyPr>
          <a:lstStyle/>
          <a:p>
            <a:pPr lvl="2" eaLnBrk="1" hangingPunct="1"/>
            <a:r>
              <a:rPr lang="en-US" sz="1600" dirty="0">
                <a:solidFill>
                  <a:srgbClr val="0000FF"/>
                </a:solidFill>
              </a:rPr>
              <a:t>Step-by-step process for developing high-quality information systems</a:t>
            </a:r>
          </a:p>
          <a:p>
            <a:pPr lvl="2" eaLnBrk="1" hangingPunct="1"/>
            <a:endParaRPr lang="en-US" sz="1600" dirty="0">
              <a:solidFill>
                <a:srgbClr val="0000FF"/>
              </a:solidFill>
            </a:endParaRPr>
          </a:p>
          <a:p>
            <a:pPr lvl="2" eaLnBrk="1" hangingPunct="1"/>
            <a:r>
              <a:rPr lang="en-US" sz="1600" dirty="0">
                <a:solidFill>
                  <a:srgbClr val="0000FF"/>
                </a:solidFill>
              </a:rPr>
              <a:t>Output: Technical Specification Report</a:t>
            </a:r>
          </a:p>
          <a:p>
            <a:pPr lvl="2" eaLnBrk="1" hangingPunct="1"/>
            <a:endParaRPr lang="en-US" sz="1600" dirty="0">
              <a:solidFill>
                <a:srgbClr val="0000FF"/>
              </a:solidFill>
            </a:endParaRPr>
          </a:p>
          <a:p>
            <a:pPr lvl="2" eaLnBrk="1" hangingPunct="1"/>
            <a:r>
              <a:rPr lang="en-US" sz="1600" dirty="0">
                <a:solidFill>
                  <a:srgbClr val="0000FF"/>
                </a:solidFill>
              </a:rPr>
              <a:t>No Code Here </a:t>
            </a:r>
            <a:r>
              <a:rPr lang="en-US" sz="1600" dirty="0">
                <a:solidFill>
                  <a:srgbClr val="0000FF"/>
                </a:solidFill>
                <a:sym typeface="Wingdings"/>
              </a:rPr>
              <a:t></a:t>
            </a:r>
          </a:p>
          <a:p>
            <a:pPr lvl="2" eaLnBrk="1" hangingPunct="1"/>
            <a:endParaRPr lang="en-US" sz="1600" dirty="0">
              <a:solidFill>
                <a:srgbClr val="0000FF"/>
              </a:solidFill>
              <a:sym typeface="Wingdings"/>
            </a:endParaRPr>
          </a:p>
          <a:p>
            <a:pPr lvl="2" eaLnBrk="1" hangingPunct="1"/>
            <a:r>
              <a:rPr lang="en-US" sz="1600" dirty="0">
                <a:solidFill>
                  <a:srgbClr val="0000FF"/>
                </a:solidFill>
                <a:sym typeface="Wingdings"/>
              </a:rPr>
              <a:t>Responsible Person:</a:t>
            </a:r>
          </a:p>
          <a:p>
            <a:pPr marL="1257300" lvl="2" indent="-342900" eaLnBrk="1" hangingPunct="1">
              <a:buAutoNum type="arabicPeriod"/>
            </a:pPr>
            <a:r>
              <a:rPr lang="en-US" sz="1600" dirty="0">
                <a:solidFill>
                  <a:srgbClr val="0000FF"/>
                </a:solidFill>
                <a:sym typeface="Wingdings"/>
              </a:rPr>
              <a:t>System/Business Analyst</a:t>
            </a:r>
          </a:p>
          <a:p>
            <a:pPr marL="1257300" lvl="2" indent="-342900" eaLnBrk="1" hangingPunct="1">
              <a:buAutoNum type="arabicPeriod"/>
            </a:pPr>
            <a:r>
              <a:rPr lang="en-US" sz="1600" dirty="0">
                <a:solidFill>
                  <a:srgbClr val="0000FF"/>
                </a:solidFill>
                <a:sym typeface="Wingdings"/>
              </a:rPr>
              <a:t>Experienced Developer(s) &amp; Tester(s)</a:t>
            </a:r>
          </a:p>
          <a:p>
            <a:pPr marL="1257300" lvl="2" indent="-342900" eaLnBrk="1" hangingPunct="1">
              <a:buAutoNum type="arabicPeriod"/>
            </a:pPr>
            <a:r>
              <a:rPr lang="en-US" sz="1600" dirty="0">
                <a:solidFill>
                  <a:srgbClr val="0000FF"/>
                </a:solidFill>
              </a:rPr>
              <a:t>Expert(s)</a:t>
            </a:r>
          </a:p>
        </p:txBody>
      </p:sp>
      <p:sp>
        <p:nvSpPr>
          <p:cNvPr id="14" name="TextBox 13"/>
          <p:cNvSpPr txBox="1"/>
          <p:nvPr/>
        </p:nvSpPr>
        <p:spPr>
          <a:xfrm>
            <a:off x="1676400" y="1676400"/>
            <a:ext cx="990600" cy="400110"/>
          </a:xfrm>
          <a:prstGeom prst="rect">
            <a:avLst/>
          </a:prstGeom>
          <a:noFill/>
        </p:spPr>
        <p:txBody>
          <a:bodyPr wrap="square" rtlCol="0">
            <a:spAutoFit/>
          </a:bodyPr>
          <a:lstStyle/>
          <a:p>
            <a:pPr algn="ctr"/>
            <a:r>
              <a:rPr lang="en-US" sz="1000" dirty="0"/>
              <a:t>1. Analyze the request</a:t>
            </a:r>
          </a:p>
        </p:txBody>
      </p:sp>
      <p:sp>
        <p:nvSpPr>
          <p:cNvPr id="15" name="TextBox 14"/>
          <p:cNvSpPr txBox="1"/>
          <p:nvPr/>
        </p:nvSpPr>
        <p:spPr>
          <a:xfrm>
            <a:off x="2743200" y="1676400"/>
            <a:ext cx="1676400" cy="400110"/>
          </a:xfrm>
          <a:prstGeom prst="rect">
            <a:avLst/>
          </a:prstGeom>
          <a:noFill/>
        </p:spPr>
        <p:txBody>
          <a:bodyPr wrap="square" rtlCol="0">
            <a:spAutoFit/>
          </a:bodyPr>
          <a:lstStyle/>
          <a:p>
            <a:pPr algn="ctr"/>
            <a:r>
              <a:rPr lang="en-US" sz="1000" dirty="0"/>
              <a:t>2. Prepare the preliminary Investigation Report </a:t>
            </a:r>
          </a:p>
        </p:txBody>
      </p:sp>
      <p:cxnSp>
        <p:nvCxnSpPr>
          <p:cNvPr id="17" name="Straight Arrow Connector 16"/>
          <p:cNvCxnSpPr/>
          <p:nvPr/>
        </p:nvCxnSpPr>
        <p:spPr bwMode="auto">
          <a:xfrm flipH="1" flipV="1">
            <a:off x="2590800" y="2057400"/>
            <a:ext cx="152400" cy="76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Arrow Connector 18"/>
          <p:cNvCxnSpPr>
            <a:endCxn id="15" idx="2"/>
          </p:cNvCxnSpPr>
          <p:nvPr/>
        </p:nvCxnSpPr>
        <p:spPr bwMode="auto">
          <a:xfrm flipV="1">
            <a:off x="3429000" y="2076510"/>
            <a:ext cx="152400" cy="5709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p:cNvSpPr txBox="1"/>
          <p:nvPr/>
        </p:nvSpPr>
        <p:spPr>
          <a:xfrm>
            <a:off x="4419600" y="1676400"/>
            <a:ext cx="2209800" cy="707886"/>
          </a:xfrm>
          <a:prstGeom prst="rect">
            <a:avLst/>
          </a:prstGeom>
          <a:noFill/>
        </p:spPr>
        <p:txBody>
          <a:bodyPr wrap="square" rtlCol="0">
            <a:spAutoFit/>
          </a:bodyPr>
          <a:lstStyle/>
          <a:p>
            <a:pPr algn="ctr"/>
            <a:r>
              <a:rPr lang="en-US" sz="1000" dirty="0"/>
              <a:t>3. Prepare the Requirements (Business &amp; System Requirements which gather from end users) Analysis Report </a:t>
            </a:r>
          </a:p>
        </p:txBody>
      </p:sp>
      <p:cxnSp>
        <p:nvCxnSpPr>
          <p:cNvPr id="22" name="Straight Arrow Connector 21"/>
          <p:cNvCxnSpPr/>
          <p:nvPr/>
        </p:nvCxnSpPr>
        <p:spPr bwMode="auto">
          <a:xfrm flipV="1">
            <a:off x="3657600" y="2209800"/>
            <a:ext cx="762000" cy="15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p:cNvSpPr txBox="1"/>
          <p:nvPr/>
        </p:nvSpPr>
        <p:spPr>
          <a:xfrm>
            <a:off x="5181600" y="2514600"/>
            <a:ext cx="1219200" cy="861774"/>
          </a:xfrm>
          <a:prstGeom prst="rect">
            <a:avLst/>
          </a:prstGeom>
          <a:noFill/>
        </p:spPr>
        <p:txBody>
          <a:bodyPr wrap="square" rtlCol="0">
            <a:spAutoFit/>
          </a:bodyPr>
          <a:lstStyle/>
          <a:p>
            <a:pPr marL="228600" indent="-228600" algn="ctr">
              <a:buAutoNum type="arabicPeriod"/>
            </a:pPr>
            <a:r>
              <a:rPr lang="en-US" sz="1000" dirty="0"/>
              <a:t>GUI Design (Front-End Design)</a:t>
            </a:r>
          </a:p>
          <a:p>
            <a:pPr algn="ctr"/>
            <a:r>
              <a:rPr lang="en-US" sz="1000" dirty="0"/>
              <a:t>2. Back-End Design</a:t>
            </a:r>
          </a:p>
        </p:txBody>
      </p:sp>
      <p:cxnSp>
        <p:nvCxnSpPr>
          <p:cNvPr id="30" name="Straight Arrow Connector 29"/>
          <p:cNvCxnSpPr/>
          <p:nvPr/>
        </p:nvCxnSpPr>
        <p:spPr bwMode="auto">
          <a:xfrm flipV="1">
            <a:off x="5029200" y="3048000"/>
            <a:ext cx="304800" cy="304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5257800" y="4114800"/>
            <a:ext cx="990600" cy="1938992"/>
          </a:xfrm>
          <a:prstGeom prst="rect">
            <a:avLst/>
          </a:prstGeom>
          <a:noFill/>
        </p:spPr>
        <p:txBody>
          <a:bodyPr wrap="square" rtlCol="0">
            <a:spAutoFit/>
          </a:bodyPr>
          <a:lstStyle/>
          <a:p>
            <a:pPr algn="ctr"/>
            <a:r>
              <a:rPr lang="en-US" sz="1000" dirty="0"/>
              <a:t>2. System Model Preparation using UML Diagrams &amp; ER Diagrams for Front-End &amp; Back-End of product, that developers can understand</a:t>
            </a:r>
          </a:p>
        </p:txBody>
      </p:sp>
      <p:cxnSp>
        <p:nvCxnSpPr>
          <p:cNvPr id="34" name="Straight Arrow Connector 33"/>
          <p:cNvCxnSpPr/>
          <p:nvPr/>
        </p:nvCxnSpPr>
        <p:spPr bwMode="auto">
          <a:xfrm flipV="1">
            <a:off x="4724400" y="4876800"/>
            <a:ext cx="4572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5" name="TextBox 34"/>
          <p:cNvSpPr txBox="1"/>
          <p:nvPr/>
        </p:nvSpPr>
        <p:spPr>
          <a:xfrm>
            <a:off x="381000" y="4620161"/>
            <a:ext cx="990600" cy="1323439"/>
          </a:xfrm>
          <a:prstGeom prst="rect">
            <a:avLst/>
          </a:prstGeom>
          <a:noFill/>
        </p:spPr>
        <p:txBody>
          <a:bodyPr wrap="square" rtlCol="0">
            <a:spAutoFit/>
          </a:bodyPr>
          <a:lstStyle/>
          <a:p>
            <a:pPr algn="ctr"/>
            <a:r>
              <a:rPr lang="en-US" sz="1000" dirty="0"/>
              <a:t>Prepare Manual &amp; Automated Use Cases, Test Cases &amp; Test Scripts for all Test Phases</a:t>
            </a:r>
          </a:p>
        </p:txBody>
      </p:sp>
      <p:cxnSp>
        <p:nvCxnSpPr>
          <p:cNvPr id="37" name="Straight Arrow Connector 36"/>
          <p:cNvCxnSpPr/>
          <p:nvPr/>
        </p:nvCxnSpPr>
        <p:spPr bwMode="auto">
          <a:xfrm flipH="1" flipV="1">
            <a:off x="1447800" y="5715000"/>
            <a:ext cx="457200" cy="15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8" name="TextBox 37"/>
          <p:cNvSpPr txBox="1"/>
          <p:nvPr/>
        </p:nvSpPr>
        <p:spPr>
          <a:xfrm>
            <a:off x="457200" y="2362200"/>
            <a:ext cx="1143000" cy="553998"/>
          </a:xfrm>
          <a:prstGeom prst="rect">
            <a:avLst/>
          </a:prstGeom>
          <a:noFill/>
        </p:spPr>
        <p:txBody>
          <a:bodyPr wrap="square" rtlCol="0">
            <a:spAutoFit/>
          </a:bodyPr>
          <a:lstStyle/>
          <a:p>
            <a:pPr algn="ctr"/>
            <a:r>
              <a:rPr lang="en-US" sz="1000" dirty="0"/>
              <a:t>Monitoring; Implementation &amp; Support</a:t>
            </a:r>
          </a:p>
        </p:txBody>
      </p:sp>
      <p:cxnSp>
        <p:nvCxnSpPr>
          <p:cNvPr id="40" name="Straight Arrow Connector 39"/>
          <p:cNvCxnSpPr/>
          <p:nvPr/>
        </p:nvCxnSpPr>
        <p:spPr bwMode="auto">
          <a:xfrm flipH="1" flipV="1">
            <a:off x="838200" y="2971800"/>
            <a:ext cx="76200" cy="304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3" name="TextBox 42"/>
          <p:cNvSpPr txBox="1"/>
          <p:nvPr/>
        </p:nvSpPr>
        <p:spPr>
          <a:xfrm>
            <a:off x="5257800" y="3560802"/>
            <a:ext cx="1143000" cy="553998"/>
          </a:xfrm>
          <a:prstGeom prst="rect">
            <a:avLst/>
          </a:prstGeom>
          <a:noFill/>
        </p:spPr>
        <p:txBody>
          <a:bodyPr wrap="square" rtlCol="0">
            <a:spAutoFit/>
          </a:bodyPr>
          <a:lstStyle/>
          <a:p>
            <a:pPr algn="ctr"/>
            <a:r>
              <a:rPr lang="en-US" sz="1000" dirty="0"/>
              <a:t>1. System &amp; Sub-system Design </a:t>
            </a:r>
          </a:p>
        </p:txBody>
      </p:sp>
      <p:cxnSp>
        <p:nvCxnSpPr>
          <p:cNvPr id="45" name="Straight Arrow Connector 44"/>
          <p:cNvCxnSpPr/>
          <p:nvPr/>
        </p:nvCxnSpPr>
        <p:spPr bwMode="auto">
          <a:xfrm flipV="1">
            <a:off x="4800600" y="3810000"/>
            <a:ext cx="609600" cy="1219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p:cNvCxnSpPr/>
          <p:nvPr/>
        </p:nvCxnSpPr>
        <p:spPr bwMode="auto">
          <a:xfrm flipV="1">
            <a:off x="5029200" y="2743200"/>
            <a:ext cx="2286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7569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t>Strategic Planning – A Framework for IT Systems Development </a:t>
            </a:r>
          </a:p>
        </p:txBody>
      </p:sp>
      <p:sp>
        <p:nvSpPr>
          <p:cNvPr id="21506" name="Content Placeholder 5"/>
          <p:cNvSpPr>
            <a:spLocks noGrp="1"/>
          </p:cNvSpPr>
          <p:nvPr>
            <p:ph sz="half" idx="2"/>
          </p:nvPr>
        </p:nvSpPr>
        <p:spPr/>
        <p:txBody>
          <a:bodyPr/>
          <a:lstStyle/>
          <a:p>
            <a:pPr eaLnBrk="1" hangingPunct="1"/>
            <a:r>
              <a:rPr lang="en-US"/>
              <a:t>From Strategic Plans to Business Results</a:t>
            </a:r>
          </a:p>
          <a:p>
            <a:pPr lvl="1" eaLnBrk="1" hangingPunct="1"/>
            <a:r>
              <a:rPr lang="en-US"/>
              <a:t>Mission statement</a:t>
            </a:r>
          </a:p>
          <a:p>
            <a:pPr lvl="1" eaLnBrk="1" hangingPunct="1"/>
            <a:r>
              <a:rPr lang="en-US"/>
              <a:t>Stakeholders</a:t>
            </a:r>
          </a:p>
          <a:p>
            <a:pPr lvl="1" eaLnBrk="1" hangingPunct="1"/>
            <a:r>
              <a:rPr lang="en-US"/>
              <a:t>Goals</a:t>
            </a:r>
          </a:p>
          <a:p>
            <a:pPr lvl="1" eaLnBrk="1" hangingPunct="1"/>
            <a:r>
              <a:rPr lang="en-US"/>
              <a:t>Objectives</a:t>
            </a:r>
          </a:p>
          <a:p>
            <a:pPr eaLnBrk="1" hangingPunct="1"/>
            <a:endParaRPr lang="en-US"/>
          </a:p>
        </p:txBody>
      </p:sp>
      <p:sp>
        <p:nvSpPr>
          <p:cNvPr id="4" name="Slide Number Placeholder 3"/>
          <p:cNvSpPr>
            <a:spLocks noGrp="1"/>
          </p:cNvSpPr>
          <p:nvPr>
            <p:ph type="sldNum" sz="quarter" idx="12"/>
          </p:nvPr>
        </p:nvSpPr>
        <p:spPr/>
        <p:txBody>
          <a:bodyPr/>
          <a:lstStyle/>
          <a:p>
            <a:pPr>
              <a:defRPr/>
            </a:pPr>
            <a:fld id="{FA97E473-C245-471E-BB25-7FADBC4C35A4}" type="slidenum">
              <a:rPr lang="en-US"/>
              <a:pPr>
                <a:defRPr/>
              </a:pPr>
              <a:t>7</a:t>
            </a:fld>
            <a:endParaRPr lang="en-US"/>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64096" y="1600200"/>
            <a:ext cx="4031705" cy="1878049"/>
          </a:xfrm>
        </p:spPr>
      </p:pic>
      <p:sp>
        <p:nvSpPr>
          <p:cNvPr id="3" name="Rectangle 2">
            <a:extLst>
              <a:ext uri="{FF2B5EF4-FFF2-40B4-BE49-F238E27FC236}">
                <a16:creationId xmlns:a16="http://schemas.microsoft.com/office/drawing/2014/main" id="{53D73442-E3D8-6741-8EB9-E7BC3A025685}"/>
              </a:ext>
            </a:extLst>
          </p:cNvPr>
          <p:cNvSpPr/>
          <p:nvPr/>
        </p:nvSpPr>
        <p:spPr>
          <a:xfrm>
            <a:off x="76200" y="3660811"/>
            <a:ext cx="4624239" cy="1200329"/>
          </a:xfrm>
          <a:prstGeom prst="rect">
            <a:avLst/>
          </a:prstGeom>
        </p:spPr>
        <p:txBody>
          <a:bodyPr wrap="square">
            <a:spAutoFit/>
          </a:bodyPr>
          <a:lstStyle/>
          <a:p>
            <a:r>
              <a:rPr lang="en-US" dirty="0">
                <a:solidFill>
                  <a:srgbClr val="00A084"/>
                </a:solidFill>
                <a:latin typeface="Times New Roman" panose="02020603050405020304" pitchFamily="18" charset="0"/>
                <a:cs typeface="Times New Roman" panose="02020603050405020304" pitchFamily="18" charset="0"/>
              </a:rPr>
              <a:t>Strategic planning </a:t>
            </a:r>
            <a:r>
              <a:rPr lang="en-US" dirty="0">
                <a:latin typeface="Times New Roman" panose="02020603050405020304" pitchFamily="18" charset="0"/>
                <a:cs typeface="Times New Roman" panose="02020603050405020304" pitchFamily="18" charset="0"/>
              </a:rPr>
              <a:t>is the process of identifying long-term organizational goals, strategies, and resources. </a:t>
            </a:r>
            <a:r>
              <a:rPr kumimoji="1" lang="en-US" altLang="en-AZ" dirty="0">
                <a:latin typeface="Times New Roman" panose="02020603050405020304" pitchFamily="18" charset="0"/>
                <a:cs typeface="Times New Roman" panose="02020603050405020304" pitchFamily="18" charset="0"/>
              </a:rPr>
              <a:t>Looks beyond day to day activities &amp; focuses 3, 5 or 10 years in the future.</a:t>
            </a:r>
            <a:endParaRPr lang="en-US" altLang="en-AZ"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AB1FDF3-68A9-BF45-9F1A-00BCB47837DF}"/>
              </a:ext>
            </a:extLst>
          </p:cNvPr>
          <p:cNvSpPr/>
          <p:nvPr/>
        </p:nvSpPr>
        <p:spPr>
          <a:xfrm>
            <a:off x="76200" y="4876800"/>
            <a:ext cx="8492853"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Systems analysts should focus on the larger, strategic role of IT even as they carry out their day-to-day technical tasks </a:t>
            </a:r>
          </a:p>
        </p:txBody>
      </p:sp>
      <p:sp>
        <p:nvSpPr>
          <p:cNvPr id="7" name="Rectangle 6">
            <a:extLst>
              <a:ext uri="{FF2B5EF4-FFF2-40B4-BE49-F238E27FC236}">
                <a16:creationId xmlns:a16="http://schemas.microsoft.com/office/drawing/2014/main" id="{5F5FBA7C-E2AE-6B4D-A566-71B0D2B977C0}"/>
              </a:ext>
            </a:extLst>
          </p:cNvPr>
          <p:cNvSpPr/>
          <p:nvPr/>
        </p:nvSpPr>
        <p:spPr>
          <a:xfrm>
            <a:off x="99646" y="5597351"/>
            <a:ext cx="8434754"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Mission statements usually focus on long-term challenges and goals, the importance of the firm’s stakeholders, and a commitment to the firm’s role as a corporate citizen.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C74D-A71D-7149-8AE7-F82D75CE50D6}"/>
              </a:ext>
            </a:extLst>
          </p:cNvPr>
          <p:cNvSpPr>
            <a:spLocks noGrp="1"/>
          </p:cNvSpPr>
          <p:nvPr>
            <p:ph type="title"/>
          </p:nvPr>
        </p:nvSpPr>
        <p:spPr>
          <a:xfrm>
            <a:off x="628650" y="365126"/>
            <a:ext cx="4005453" cy="1146176"/>
          </a:xfrm>
        </p:spPr>
        <p:txBody>
          <a:bodyPr vert="horz" lIns="91440" tIns="45720" rIns="91440" bIns="45720" rtlCol="0" anchor="ctr">
            <a:normAutofit/>
          </a:bodyPr>
          <a:lstStyle/>
          <a:p>
            <a:pPr eaLnBrk="1" hangingPunct="1">
              <a:lnSpc>
                <a:spcPct val="90000"/>
              </a:lnSpc>
            </a:pPr>
            <a:r>
              <a:rPr lang="en-US" sz="3700" b="1" dirty="0">
                <a:solidFill>
                  <a:schemeClr val="tx1"/>
                </a:solidFill>
              </a:rPr>
              <a:t>S</a:t>
            </a:r>
            <a:r>
              <a:rPr lang="en-US" sz="3700" b="1" kern="1200" dirty="0">
                <a:solidFill>
                  <a:schemeClr val="tx1"/>
                </a:solidFill>
                <a:latin typeface="+mj-lt"/>
                <a:ea typeface="+mj-ea"/>
                <a:cs typeface="+mj-cs"/>
              </a:rPr>
              <a:t>trategic planning for it projects </a:t>
            </a:r>
            <a:endParaRPr lang="en-US" sz="3700" kern="1200" dirty="0">
              <a:solidFill>
                <a:schemeClr val="tx1"/>
              </a:solidFill>
              <a:latin typeface="+mj-lt"/>
              <a:ea typeface="+mj-ea"/>
              <a:cs typeface="+mj-cs"/>
            </a:endParaRPr>
          </a:p>
        </p:txBody>
      </p:sp>
      <p:sp>
        <p:nvSpPr>
          <p:cNvPr id="14" name="Freeform: Shape 13">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103" y="-2"/>
            <a:ext cx="4509896"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0597" y="1690688"/>
            <a:ext cx="65334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4448591"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4D942C-C832-694C-A82E-2ACF50EF3D11}"/>
              </a:ext>
            </a:extLst>
          </p:cNvPr>
          <p:cNvSpPr>
            <a:spLocks noGrp="1"/>
          </p:cNvSpPr>
          <p:nvPr>
            <p:ph sz="half" idx="1"/>
          </p:nvPr>
        </p:nvSpPr>
        <p:spPr>
          <a:xfrm>
            <a:off x="628650" y="2173288"/>
            <a:ext cx="2702378" cy="3639684"/>
          </a:xfrm>
        </p:spPr>
        <p:txBody>
          <a:bodyPr vert="horz" lIns="91440" tIns="45720" rIns="91440" bIns="45720" rtlCol="0" anchor="ctr">
            <a:normAutofit/>
          </a:bodyPr>
          <a:lstStyle/>
          <a:p>
            <a:pPr indent="-228600" eaLnBrk="1" hangingPunct="1">
              <a:lnSpc>
                <a:spcPct val="90000"/>
              </a:lnSpc>
              <a:buFont typeface="Arial" panose="020B0604020202020204" pitchFamily="34" charset="0"/>
              <a:buChar char="•"/>
            </a:pPr>
            <a:r>
              <a:rPr lang="en-US" sz="1400" dirty="0">
                <a:solidFill>
                  <a:srgbClr val="FFFFFF"/>
                </a:solidFill>
              </a:rPr>
              <a:t>Experienced analysts know that planning is essential for IT project success, and it must start as early as possible. </a:t>
            </a:r>
          </a:p>
          <a:p>
            <a:pPr indent="-228600" eaLnBrk="1" hangingPunct="1">
              <a:lnSpc>
                <a:spcPct val="90000"/>
              </a:lnSpc>
              <a:buFont typeface="Arial" panose="020B0604020202020204" pitchFamily="34" charset="0"/>
              <a:buChar char="•"/>
            </a:pPr>
            <a:r>
              <a:rPr lang="en-US" sz="1400" dirty="0">
                <a:solidFill>
                  <a:srgbClr val="FFFFFF"/>
                </a:solidFill>
              </a:rPr>
              <a:t>Careful planning can help assure that: </a:t>
            </a:r>
          </a:p>
          <a:p>
            <a:pPr marL="400050" indent="-285750" eaLnBrk="1" hangingPunct="1">
              <a:lnSpc>
                <a:spcPct val="90000"/>
              </a:lnSpc>
              <a:buFont typeface="Wingdings" pitchFamily="2" charset="2"/>
              <a:buChar char="ü"/>
            </a:pPr>
            <a:r>
              <a:rPr lang="en-US" sz="1400" dirty="0">
                <a:solidFill>
                  <a:srgbClr val="FFFFFF"/>
                </a:solidFill>
              </a:rPr>
              <a:t>The project supports overall business strategy and operational needs. </a:t>
            </a:r>
          </a:p>
          <a:p>
            <a:pPr marL="400050" indent="-285750" eaLnBrk="1" hangingPunct="1">
              <a:lnSpc>
                <a:spcPct val="90000"/>
              </a:lnSpc>
              <a:buFont typeface="Wingdings" pitchFamily="2" charset="2"/>
              <a:buChar char="ü"/>
            </a:pPr>
            <a:r>
              <a:rPr lang="en-US" sz="1400" dirty="0">
                <a:solidFill>
                  <a:srgbClr val="FFFFFF"/>
                </a:solidFill>
              </a:rPr>
              <a:t>The project scope is well defined and clearly stated. </a:t>
            </a:r>
          </a:p>
          <a:p>
            <a:pPr marL="400050" indent="-285750" eaLnBrk="1" hangingPunct="1">
              <a:lnSpc>
                <a:spcPct val="90000"/>
              </a:lnSpc>
              <a:buFont typeface="Wingdings" pitchFamily="2" charset="2"/>
              <a:buChar char="ü"/>
            </a:pPr>
            <a:r>
              <a:rPr lang="en-US" sz="1400" dirty="0">
                <a:solidFill>
                  <a:srgbClr val="FFFFFF"/>
                </a:solidFill>
              </a:rPr>
              <a:t>The project goals are realistic, achievable, and tied to specific statements,</a:t>
            </a:r>
            <a:br>
              <a:rPr lang="en-US" sz="1400" dirty="0">
                <a:solidFill>
                  <a:srgbClr val="FFFFFF"/>
                </a:solidFill>
              </a:rPr>
            </a:br>
            <a:r>
              <a:rPr lang="en-US" sz="1400" dirty="0">
                <a:solidFill>
                  <a:srgbClr val="FFFFFF"/>
                </a:solidFill>
              </a:rPr>
              <a:t>assumptions, constraints, factors, and other inputs. </a:t>
            </a:r>
          </a:p>
          <a:p>
            <a:pPr indent="-228600" eaLnBrk="1" hangingPunct="1">
              <a:lnSpc>
                <a:spcPct val="90000"/>
              </a:lnSpc>
              <a:buFont typeface="Arial" panose="020B0604020202020204" pitchFamily="34" charset="0"/>
              <a:buChar char="•"/>
            </a:pPr>
            <a:endParaRPr lang="en-US" sz="1400" dirty="0">
              <a:solidFill>
                <a:srgbClr val="FFFFFF"/>
              </a:solidFill>
            </a:endParaRPr>
          </a:p>
          <a:p>
            <a:pPr indent="-228600" eaLnBrk="1" hangingPunct="1">
              <a:lnSpc>
                <a:spcPct val="90000"/>
              </a:lnSpc>
              <a:buFont typeface="Arial" panose="020B0604020202020204" pitchFamily="34" charset="0"/>
              <a:buChar char="•"/>
            </a:pPr>
            <a:endParaRPr lang="en-US" sz="1400" dirty="0">
              <a:solidFill>
                <a:srgbClr val="FFFFFF"/>
              </a:solidFill>
            </a:endParaRPr>
          </a:p>
        </p:txBody>
      </p:sp>
      <p:pic>
        <p:nvPicPr>
          <p:cNvPr id="9" name="Content Placeholder 8" descr="A screenshot of a cell phone&#10;&#10;Description automatically generated">
            <a:extLst>
              <a:ext uri="{FF2B5EF4-FFF2-40B4-BE49-F238E27FC236}">
                <a16:creationId xmlns:a16="http://schemas.microsoft.com/office/drawing/2014/main" id="{F525F416-0AD9-9F47-A589-FC52264C09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76382" y="3910526"/>
            <a:ext cx="3878033" cy="2414074"/>
          </a:xfrm>
          <a:custGeom>
            <a:avLst/>
            <a:gdLst/>
            <a:ahLst/>
            <a:cxnLst/>
            <a:rect l="l" t="t" r="r" b="b"/>
            <a:pathLst>
              <a:path w="4636009" h="5032375">
                <a:moveTo>
                  <a:pt x="0" y="0"/>
                </a:moveTo>
                <a:lnTo>
                  <a:pt x="4636009" y="0"/>
                </a:lnTo>
                <a:lnTo>
                  <a:pt x="4636009" y="5032375"/>
                </a:lnTo>
                <a:lnTo>
                  <a:pt x="0" y="5032375"/>
                </a:lnTo>
                <a:close/>
              </a:path>
            </a:pathLst>
          </a:custGeom>
        </p:spPr>
      </p:pic>
      <p:sp>
        <p:nvSpPr>
          <p:cNvPr id="5" name="Slide Number Placeholder 4">
            <a:extLst>
              <a:ext uri="{FF2B5EF4-FFF2-40B4-BE49-F238E27FC236}">
                <a16:creationId xmlns:a16="http://schemas.microsoft.com/office/drawing/2014/main" id="{414CE2B1-C53B-234E-8BFD-341B61095A76}"/>
              </a:ext>
            </a:extLst>
          </p:cNvPr>
          <p:cNvSpPr>
            <a:spLocks noGrp="1"/>
          </p:cNvSpPr>
          <p:nvPr>
            <p:ph type="sldNum" sz="quarter" idx="12"/>
          </p:nvPr>
        </p:nvSpPr>
        <p:spPr>
          <a:xfrm>
            <a:off x="7794438" y="6356350"/>
            <a:ext cx="720911" cy="365125"/>
          </a:xfrm>
        </p:spPr>
        <p:txBody>
          <a:bodyPr vert="horz" lIns="91440" tIns="45720" rIns="91440" bIns="45720" rtlCol="0" anchor="ctr">
            <a:normAutofit/>
          </a:bodyPr>
          <a:lstStyle/>
          <a:p>
            <a:pPr>
              <a:spcAft>
                <a:spcPts val="600"/>
              </a:spcAft>
              <a:defRPr/>
            </a:pPr>
            <a:fld id="{9976A388-470A-4F18-8845-4F0BB9337BD1}" type="slidenum">
              <a:rPr lang="en-US">
                <a:solidFill>
                  <a:schemeClr val="tx1">
                    <a:alpha val="80000"/>
                  </a:schemeClr>
                </a:solidFill>
              </a:rPr>
              <a:pPr>
                <a:spcAft>
                  <a:spcPts val="600"/>
                </a:spcAft>
                <a:defRPr/>
              </a:pPr>
              <a:t>8</a:t>
            </a:fld>
            <a:endParaRPr lang="en-US">
              <a:solidFill>
                <a:schemeClr val="tx1">
                  <a:alpha val="80000"/>
                </a:schemeClr>
              </a:solidFill>
            </a:endParaRPr>
          </a:p>
        </p:txBody>
      </p:sp>
      <p:sp>
        <p:nvSpPr>
          <p:cNvPr id="10" name="Rectangle 9">
            <a:extLst>
              <a:ext uri="{FF2B5EF4-FFF2-40B4-BE49-F238E27FC236}">
                <a16:creationId xmlns:a16="http://schemas.microsoft.com/office/drawing/2014/main" id="{5BC4CA76-80DF-4A4B-8973-EBBBF1E86FB2}"/>
              </a:ext>
            </a:extLst>
          </p:cNvPr>
          <p:cNvSpPr/>
          <p:nvPr/>
        </p:nvSpPr>
        <p:spPr>
          <a:xfrm>
            <a:off x="4114053" y="6173303"/>
            <a:ext cx="4267947" cy="461665"/>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Figure 2-2 </a:t>
            </a:r>
            <a:r>
              <a:rPr lang="en-US" sz="1200" dirty="0">
                <a:latin typeface="Times New Roman" panose="02020603050405020304" pitchFamily="18" charset="0"/>
                <a:cs typeface="Times New Roman" panose="02020603050405020304" pitchFamily="18" charset="0"/>
              </a:rPr>
              <a:t>This SWOT analysis example focuses on a specific asset: a company patent. </a:t>
            </a:r>
          </a:p>
        </p:txBody>
      </p:sp>
      <p:sp>
        <p:nvSpPr>
          <p:cNvPr id="11" name="Rectangle 10">
            <a:extLst>
              <a:ext uri="{FF2B5EF4-FFF2-40B4-BE49-F238E27FC236}">
                <a16:creationId xmlns:a16="http://schemas.microsoft.com/office/drawing/2014/main" id="{C92FFA33-B8C4-BD46-83B4-F77758735261}"/>
              </a:ext>
            </a:extLst>
          </p:cNvPr>
          <p:cNvSpPr/>
          <p:nvPr/>
        </p:nvSpPr>
        <p:spPr>
          <a:xfrm>
            <a:off x="5105400" y="136823"/>
            <a:ext cx="3825683" cy="1246495"/>
          </a:xfrm>
          <a:prstGeom prst="rect">
            <a:avLst/>
          </a:prstGeom>
        </p:spPr>
        <p:txBody>
          <a:bodyPr wrap="square">
            <a:spAutoFit/>
          </a:bodyPr>
          <a:lstStyle/>
          <a:p>
            <a:r>
              <a:rPr lang="en-US" sz="1500" b="1" dirty="0">
                <a:solidFill>
                  <a:srgbClr val="00A084"/>
                </a:solidFill>
                <a:latin typeface="Times New Roman" panose="02020603050405020304" pitchFamily="18" charset="0"/>
                <a:cs typeface="Times New Roman" panose="02020603050405020304" pitchFamily="18" charset="0"/>
              </a:rPr>
              <a:t>SWOT analysis </a:t>
            </a:r>
            <a:r>
              <a:rPr lang="en-US" sz="1500" dirty="0">
                <a:latin typeface="Times New Roman" panose="02020603050405020304" pitchFamily="18" charset="0"/>
                <a:cs typeface="Times New Roman" panose="02020603050405020304" pitchFamily="18" charset="0"/>
              </a:rPr>
              <a:t>can focus on a specific product or project, an operating division, the entire company, or the mission statement itself. The overall aim is to avoid seeking goals that are unrealistic, unprofitable, or unachievable. </a:t>
            </a:r>
          </a:p>
        </p:txBody>
      </p:sp>
      <p:sp>
        <p:nvSpPr>
          <p:cNvPr id="12" name="Rectangle 11">
            <a:extLst>
              <a:ext uri="{FF2B5EF4-FFF2-40B4-BE49-F238E27FC236}">
                <a16:creationId xmlns:a16="http://schemas.microsoft.com/office/drawing/2014/main" id="{3DCCFB73-CF86-AB4C-A015-0814B877DDCE}"/>
              </a:ext>
            </a:extLst>
          </p:cNvPr>
          <p:cNvSpPr/>
          <p:nvPr/>
        </p:nvSpPr>
        <p:spPr>
          <a:xfrm>
            <a:off x="4343400" y="1806539"/>
            <a:ext cx="4687387" cy="1938992"/>
          </a:xfrm>
          <a:prstGeom prst="rect">
            <a:avLst/>
          </a:prstGeom>
        </p:spPr>
        <p:txBody>
          <a:bodyPr wrap="square">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What are our strengths, and how can we use them to achieve our business goals? </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What are our weaknesses, and how can we reduce or eliminate them?</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What are our opportunities, and how do we plan to take advantage of them? </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What are our threats, and how can we assess, manage, and respond to the possible risks? </a:t>
            </a:r>
          </a:p>
        </p:txBody>
      </p:sp>
    </p:spTree>
    <p:extLst>
      <p:ext uri="{BB962C8B-B14F-4D97-AF65-F5344CB8AC3E}">
        <p14:creationId xmlns:p14="http://schemas.microsoft.com/office/powerpoint/2010/main" val="335355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4">
            <a:extLst>
              <a:ext uri="{FF2B5EF4-FFF2-40B4-BE49-F238E27FC236}">
                <a16:creationId xmlns:a16="http://schemas.microsoft.com/office/drawing/2014/main" id="{6D7EABC9-5337-714F-9EB7-F4B5E203E03F}"/>
              </a:ext>
            </a:extLst>
          </p:cNvPr>
          <p:cNvSpPr>
            <a:spLocks noChangeArrowheads="1"/>
          </p:cNvSpPr>
          <p:nvPr/>
        </p:nvSpPr>
        <p:spPr bwMode="auto">
          <a:xfrm>
            <a:off x="914400" y="1524000"/>
            <a:ext cx="2438400" cy="381000"/>
          </a:xfrm>
          <a:prstGeom prst="homePlate">
            <a:avLst>
              <a:gd name="adj" fmla="val 160000"/>
            </a:avLst>
          </a:prstGeom>
          <a:solidFill>
            <a:srgbClr val="FFCC66"/>
          </a:solidFill>
          <a:ln w="9525">
            <a:solidFill>
              <a:schemeClr val="tx1"/>
            </a:solidFill>
            <a:miter lim="800000"/>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endParaRPr lang="en-AZ" altLang="en-AZ" sz="2400"/>
          </a:p>
        </p:txBody>
      </p:sp>
      <p:sp>
        <p:nvSpPr>
          <p:cNvPr id="18435" name="AutoShape 5">
            <a:extLst>
              <a:ext uri="{FF2B5EF4-FFF2-40B4-BE49-F238E27FC236}">
                <a16:creationId xmlns:a16="http://schemas.microsoft.com/office/drawing/2014/main" id="{937F44CC-5E0B-D245-A294-E369E92E966B}"/>
              </a:ext>
            </a:extLst>
          </p:cNvPr>
          <p:cNvSpPr>
            <a:spLocks noChangeArrowheads="1"/>
          </p:cNvSpPr>
          <p:nvPr/>
        </p:nvSpPr>
        <p:spPr bwMode="auto">
          <a:xfrm>
            <a:off x="914400" y="3048000"/>
            <a:ext cx="2362200" cy="381000"/>
          </a:xfrm>
          <a:prstGeom prst="homePlate">
            <a:avLst>
              <a:gd name="adj" fmla="val 155000"/>
            </a:avLst>
          </a:prstGeom>
          <a:solidFill>
            <a:srgbClr val="FFCC66"/>
          </a:solidFill>
          <a:ln w="9525">
            <a:solidFill>
              <a:schemeClr val="tx1"/>
            </a:solidFill>
            <a:miter lim="800000"/>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endParaRPr lang="en-AZ" altLang="en-AZ" sz="2400"/>
          </a:p>
        </p:txBody>
      </p:sp>
      <p:sp>
        <p:nvSpPr>
          <p:cNvPr id="18436" name="AutoShape 6">
            <a:extLst>
              <a:ext uri="{FF2B5EF4-FFF2-40B4-BE49-F238E27FC236}">
                <a16:creationId xmlns:a16="http://schemas.microsoft.com/office/drawing/2014/main" id="{67279BD9-89FB-FB4C-BABA-4C1D2F3F54B9}"/>
              </a:ext>
            </a:extLst>
          </p:cNvPr>
          <p:cNvSpPr>
            <a:spLocks noChangeArrowheads="1"/>
          </p:cNvSpPr>
          <p:nvPr/>
        </p:nvSpPr>
        <p:spPr bwMode="auto">
          <a:xfrm>
            <a:off x="838200" y="4572000"/>
            <a:ext cx="2362200" cy="381000"/>
          </a:xfrm>
          <a:prstGeom prst="homePlate">
            <a:avLst>
              <a:gd name="adj" fmla="val 155000"/>
            </a:avLst>
          </a:prstGeom>
          <a:solidFill>
            <a:srgbClr val="FFCC66"/>
          </a:solidFill>
          <a:ln w="9525">
            <a:solidFill>
              <a:schemeClr val="tx1"/>
            </a:solidFill>
            <a:miter lim="800000"/>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endParaRPr lang="en-AZ" altLang="en-AZ" sz="2400"/>
          </a:p>
        </p:txBody>
      </p:sp>
      <p:sp>
        <p:nvSpPr>
          <p:cNvPr id="18437" name="AutoShape 7">
            <a:extLst>
              <a:ext uri="{FF2B5EF4-FFF2-40B4-BE49-F238E27FC236}">
                <a16:creationId xmlns:a16="http://schemas.microsoft.com/office/drawing/2014/main" id="{57FB170A-DFF2-C24A-B9FA-DAE2AA345EF8}"/>
              </a:ext>
            </a:extLst>
          </p:cNvPr>
          <p:cNvSpPr>
            <a:spLocks noChangeArrowheads="1"/>
          </p:cNvSpPr>
          <p:nvPr/>
        </p:nvSpPr>
        <p:spPr bwMode="auto">
          <a:xfrm>
            <a:off x="838200" y="5486400"/>
            <a:ext cx="2362200" cy="381000"/>
          </a:xfrm>
          <a:prstGeom prst="homePlate">
            <a:avLst>
              <a:gd name="adj" fmla="val 155000"/>
            </a:avLst>
          </a:prstGeom>
          <a:solidFill>
            <a:srgbClr val="FFCC66"/>
          </a:solidFill>
          <a:ln w="9525">
            <a:solidFill>
              <a:schemeClr val="tx1"/>
            </a:solidFill>
            <a:miter lim="800000"/>
            <a:headEnd/>
            <a:tailEnd/>
          </a:ln>
        </p:spPr>
        <p:txBody>
          <a:bodyPr wrap="none" anchor="ct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0"/>
              </a:spcBef>
              <a:buFontTx/>
              <a:buNone/>
            </a:pPr>
            <a:endParaRPr lang="en-AZ" altLang="en-AZ" sz="2400"/>
          </a:p>
        </p:txBody>
      </p:sp>
      <p:sp>
        <p:nvSpPr>
          <p:cNvPr id="18438" name="Rectangle 2">
            <a:extLst>
              <a:ext uri="{FF2B5EF4-FFF2-40B4-BE49-F238E27FC236}">
                <a16:creationId xmlns:a16="http://schemas.microsoft.com/office/drawing/2014/main" id="{9CA4BDA7-F7A8-ED42-A0A7-CB0A0A2DB755}"/>
              </a:ext>
            </a:extLst>
          </p:cNvPr>
          <p:cNvSpPr>
            <a:spLocks noChangeArrowheads="1"/>
          </p:cNvSpPr>
          <p:nvPr/>
        </p:nvSpPr>
        <p:spPr bwMode="auto">
          <a:xfrm>
            <a:off x="457200" y="990600"/>
            <a:ext cx="8458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914400" indent="-45720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400" u="sng" dirty="0">
                <a:solidFill>
                  <a:srgbClr val="008080"/>
                </a:solidFill>
                <a:latin typeface="Swis721 BlkCn BT" pitchFamily="34" charset="0"/>
              </a:rPr>
              <a:t>From Strategic Plans to Business Results</a:t>
            </a:r>
          </a:p>
          <a:p>
            <a:pPr eaLnBrk="1" hangingPunct="1">
              <a:spcBef>
                <a:spcPct val="50000"/>
              </a:spcBef>
              <a:buFontTx/>
              <a:buAutoNum type="arabicPeriod"/>
            </a:pPr>
            <a:r>
              <a:rPr lang="en-US" altLang="en-AZ" sz="2000" b="1" dirty="0">
                <a:solidFill>
                  <a:srgbClr val="CC0000"/>
                </a:solidFill>
                <a:latin typeface="Arial Narrow" panose="020B0604020202020204" pitchFamily="34" charset="0"/>
              </a:rPr>
              <a:t>Mission Statement</a:t>
            </a:r>
          </a:p>
          <a:p>
            <a:pPr lvl="1" eaLnBrk="1" hangingPunct="1">
              <a:spcBef>
                <a:spcPct val="50000"/>
              </a:spcBef>
              <a:buSzTx/>
              <a:buFontTx/>
              <a:buChar char="•"/>
            </a:pPr>
            <a:r>
              <a:rPr lang="en-US" altLang="en-AZ" sz="2000" b="1" dirty="0">
                <a:latin typeface="Arial Narrow" panose="020B0604020202020204" pitchFamily="34" charset="0"/>
              </a:rPr>
              <a:t>A document or statement that </a:t>
            </a:r>
            <a:r>
              <a:rPr lang="en-US" altLang="en-AZ" sz="2000" b="1" dirty="0">
                <a:solidFill>
                  <a:srgbClr val="0000FF"/>
                </a:solidFill>
                <a:latin typeface="Arial Narrow" panose="020B0604020202020204" pitchFamily="34" charset="0"/>
              </a:rPr>
              <a:t>describes the company</a:t>
            </a:r>
            <a:r>
              <a:rPr lang="en-US" altLang="en-AZ" sz="2000" b="1" dirty="0">
                <a:latin typeface="Arial Narrow" panose="020B0604020202020204" pitchFamily="34" charset="0"/>
              </a:rPr>
              <a:t> for its stakeholders and briefly states the company's overall purpose, products, services, and values.</a:t>
            </a:r>
          </a:p>
          <a:p>
            <a:pPr eaLnBrk="1" hangingPunct="1">
              <a:spcBef>
                <a:spcPct val="50000"/>
              </a:spcBef>
              <a:buFontTx/>
              <a:buAutoNum type="arabicPeriod"/>
            </a:pPr>
            <a:r>
              <a:rPr lang="en-US" altLang="en-AZ" sz="2000" b="1" dirty="0">
                <a:solidFill>
                  <a:srgbClr val="CC0000"/>
                </a:solidFill>
                <a:latin typeface="Arial Narrow" panose="020B0604020202020204" pitchFamily="34" charset="0"/>
              </a:rPr>
              <a:t>Stakeholders</a:t>
            </a:r>
          </a:p>
          <a:p>
            <a:pPr lvl="1" eaLnBrk="1" hangingPunct="1">
              <a:spcBef>
                <a:spcPct val="50000"/>
              </a:spcBef>
              <a:buSzTx/>
              <a:buFontTx/>
              <a:buChar char="•"/>
            </a:pPr>
            <a:r>
              <a:rPr lang="en-US" altLang="en-AZ" sz="2000" b="1" dirty="0">
                <a:latin typeface="Arial Narrow" panose="020B0604020202020204" pitchFamily="34" charset="0"/>
              </a:rPr>
              <a:t>Anyone </a:t>
            </a:r>
            <a:r>
              <a:rPr lang="en-US" altLang="en-AZ" sz="2000" b="1" dirty="0">
                <a:solidFill>
                  <a:srgbClr val="0000FF"/>
                </a:solidFill>
                <a:latin typeface="Arial Narrow" panose="020B0604020202020204" pitchFamily="34" charset="0"/>
              </a:rPr>
              <a:t>who is affected</a:t>
            </a:r>
            <a:r>
              <a:rPr lang="en-US" altLang="en-AZ" sz="2000" b="1" dirty="0">
                <a:latin typeface="Arial Narrow" panose="020B0604020202020204" pitchFamily="34" charset="0"/>
              </a:rPr>
              <a:t> by the company's performance, such as customers, employees, suppliers, stockholders, &amp; members of the community.</a:t>
            </a:r>
          </a:p>
          <a:p>
            <a:pPr eaLnBrk="1" hangingPunct="1">
              <a:spcBef>
                <a:spcPct val="50000"/>
              </a:spcBef>
              <a:buFontTx/>
              <a:buAutoNum type="arabicPeriod"/>
            </a:pPr>
            <a:r>
              <a:rPr lang="en-US" altLang="en-AZ" sz="2000" b="1" dirty="0">
                <a:solidFill>
                  <a:srgbClr val="CC0000"/>
                </a:solidFill>
                <a:latin typeface="Arial Narrow" panose="020B0604020202020204" pitchFamily="34" charset="0"/>
              </a:rPr>
              <a:t>Goals</a:t>
            </a:r>
          </a:p>
          <a:p>
            <a:pPr lvl="1" eaLnBrk="1" hangingPunct="1">
              <a:spcBef>
                <a:spcPct val="50000"/>
              </a:spcBef>
              <a:buSzTx/>
              <a:buFontTx/>
              <a:buChar char="•"/>
            </a:pPr>
            <a:r>
              <a:rPr lang="en-US" altLang="en-AZ" sz="2000" b="1" dirty="0">
                <a:latin typeface="Arial Narrow" panose="020B0604020202020204" pitchFamily="34" charset="0"/>
              </a:rPr>
              <a:t>Goals </a:t>
            </a:r>
            <a:r>
              <a:rPr lang="en-US" altLang="en-AZ" sz="2000" b="1" dirty="0">
                <a:solidFill>
                  <a:srgbClr val="CC3399"/>
                </a:solidFill>
                <a:latin typeface="Arial Narrow" panose="020B0604020202020204" pitchFamily="34" charset="0"/>
              </a:rPr>
              <a:t>support</a:t>
            </a:r>
            <a:r>
              <a:rPr lang="en-US" altLang="en-AZ" sz="2000" b="1" dirty="0">
                <a:latin typeface="Arial Narrow" panose="020B0604020202020204" pitchFamily="34" charset="0"/>
              </a:rPr>
              <a:t> the accomplishment of a </a:t>
            </a:r>
            <a:r>
              <a:rPr lang="en-US" altLang="en-AZ" sz="2000" b="1" dirty="0">
                <a:solidFill>
                  <a:srgbClr val="CC3399"/>
                </a:solidFill>
                <a:latin typeface="Arial Narrow" panose="020B0604020202020204" pitchFamily="34" charset="0"/>
              </a:rPr>
              <a:t>mission</a:t>
            </a:r>
            <a:r>
              <a:rPr lang="en-US" altLang="en-AZ" sz="2000" b="1" dirty="0">
                <a:latin typeface="Arial Narrow" panose="020B0604020202020204" pitchFamily="34" charset="0"/>
              </a:rPr>
              <a:t>. (</a:t>
            </a:r>
            <a:r>
              <a:rPr lang="en-US" altLang="en-AZ" sz="2000" b="1" i="1" dirty="0">
                <a:latin typeface="Arial Narrow" panose="020B0604020202020204" pitchFamily="34" charset="0"/>
              </a:rPr>
              <a:t>in terms of years</a:t>
            </a:r>
            <a:r>
              <a:rPr lang="en-US" altLang="en-AZ" sz="2000" b="1" dirty="0">
                <a:latin typeface="Arial Narrow" panose="020B0604020202020204" pitchFamily="34" charset="0"/>
              </a:rPr>
              <a:t>)</a:t>
            </a:r>
          </a:p>
          <a:p>
            <a:pPr eaLnBrk="1" hangingPunct="1">
              <a:spcBef>
                <a:spcPct val="50000"/>
              </a:spcBef>
              <a:buFontTx/>
              <a:buAutoNum type="arabicPeriod"/>
            </a:pPr>
            <a:r>
              <a:rPr lang="en-US" altLang="en-AZ" sz="2000" b="1" dirty="0">
                <a:solidFill>
                  <a:srgbClr val="CC0000"/>
                </a:solidFill>
                <a:latin typeface="Arial Narrow" panose="020B0604020202020204" pitchFamily="34" charset="0"/>
              </a:rPr>
              <a:t>Objectives</a:t>
            </a:r>
          </a:p>
          <a:p>
            <a:pPr lvl="1" eaLnBrk="1" hangingPunct="1">
              <a:spcBef>
                <a:spcPct val="50000"/>
              </a:spcBef>
              <a:buSzTx/>
              <a:buFontTx/>
              <a:buChar char="•"/>
            </a:pPr>
            <a:r>
              <a:rPr lang="en-US" altLang="en-AZ" sz="2000" b="1" dirty="0">
                <a:latin typeface="Arial Narrow" panose="020B0604020202020204" pitchFamily="34" charset="0"/>
              </a:rPr>
              <a:t>Objectives </a:t>
            </a:r>
            <a:r>
              <a:rPr lang="en-US" altLang="en-AZ" sz="2000" b="1" dirty="0">
                <a:solidFill>
                  <a:srgbClr val="CC3399"/>
                </a:solidFill>
                <a:latin typeface="Arial Narrow" panose="020B0604020202020204" pitchFamily="34" charset="0"/>
              </a:rPr>
              <a:t>support</a:t>
            </a:r>
            <a:r>
              <a:rPr lang="en-US" altLang="en-AZ" sz="2000" b="1" dirty="0">
                <a:latin typeface="Arial Narrow" panose="020B0604020202020204" pitchFamily="34" charset="0"/>
              </a:rPr>
              <a:t> the </a:t>
            </a:r>
            <a:r>
              <a:rPr lang="en-US" altLang="en-AZ" sz="2000" b="1" dirty="0">
                <a:solidFill>
                  <a:srgbClr val="CC3399"/>
                </a:solidFill>
                <a:latin typeface="Arial Narrow" panose="020B0604020202020204" pitchFamily="34" charset="0"/>
              </a:rPr>
              <a:t>goals</a:t>
            </a:r>
            <a:r>
              <a:rPr lang="en-US" altLang="en-AZ" sz="2000" b="1" dirty="0">
                <a:latin typeface="Arial Narrow" panose="020B0604020202020204" pitchFamily="34" charset="0"/>
              </a:rPr>
              <a:t>.  They generally have a shorter time frame than goals, and might include tactical plans.</a:t>
            </a:r>
          </a:p>
        </p:txBody>
      </p:sp>
      <p:sp>
        <p:nvSpPr>
          <p:cNvPr id="18439" name="Text Box 3">
            <a:extLst>
              <a:ext uri="{FF2B5EF4-FFF2-40B4-BE49-F238E27FC236}">
                <a16:creationId xmlns:a16="http://schemas.microsoft.com/office/drawing/2014/main" id="{C9382CBD-D3AA-A547-A1AC-9A78581F235F}"/>
              </a:ext>
            </a:extLst>
          </p:cNvPr>
          <p:cNvSpPr txBox="1">
            <a:spLocks noChangeArrowheads="1"/>
          </p:cNvSpPr>
          <p:nvPr/>
        </p:nvSpPr>
        <p:spPr bwMode="auto">
          <a:xfrm>
            <a:off x="914400" y="381000"/>
            <a:ext cx="8229600" cy="457200"/>
          </a:xfrm>
          <a:prstGeom prst="rect">
            <a:avLst/>
          </a:prstGeom>
          <a:solidFill>
            <a:srgbClr val="CFB2D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SzPct val="80000"/>
              <a:buBlip>
                <a:blip r:embed="rId3"/>
              </a:buBlip>
              <a:defRPr sz="28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SzPct val="80000"/>
              <a:buBlip>
                <a:blip r:embed="rId4"/>
              </a:buBlip>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Blip>
                <a:blip r:embed="rId2"/>
              </a:buBlip>
              <a:defRPr sz="2000">
                <a:solidFill>
                  <a:schemeClr val="tx1"/>
                </a:solidFill>
                <a:latin typeface="Comic Sans MS" panose="030F0902030302020204" pitchFamily="66" charset="0"/>
                <a:ea typeface="ＭＳ Ｐゴシック" panose="020B0600070205080204" pitchFamily="34" charset="-128"/>
              </a:defRPr>
            </a:lvl4pPr>
            <a:lvl5pPr marL="2057400" indent="-228600">
              <a:spcBef>
                <a:spcPct val="20000"/>
              </a:spcBef>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20000"/>
              </a:spcBef>
              <a:spcAft>
                <a:spcPct val="0"/>
              </a:spcAft>
              <a:buSzPct val="60000"/>
              <a:buBlip>
                <a:blip r:embed="rId3"/>
              </a:buBlip>
              <a:defRPr sz="2000">
                <a:solidFill>
                  <a:schemeClr val="tx1"/>
                </a:solidFill>
                <a:latin typeface="Comic Sans MS" panose="030F0902030302020204" pitchFamily="66" charset="0"/>
                <a:ea typeface="ＭＳ Ｐゴシック" panose="020B0600070205080204" pitchFamily="34" charset="-128"/>
              </a:defRPr>
            </a:lvl9pPr>
          </a:lstStyle>
          <a:p>
            <a:pPr eaLnBrk="1" hangingPunct="1">
              <a:spcBef>
                <a:spcPct val="50000"/>
              </a:spcBef>
              <a:buFontTx/>
              <a:buNone/>
            </a:pPr>
            <a:r>
              <a:rPr lang="en-US" altLang="en-AZ" sz="2400" b="1" dirty="0">
                <a:solidFill>
                  <a:srgbClr val="660066"/>
                </a:solidFill>
                <a:latin typeface="Trebuchet MS" panose="020B0703020202090204" pitchFamily="34" charset="0"/>
              </a:rPr>
              <a:t>Strategic Planning-A Framework for IT Sys. Dev.</a:t>
            </a:r>
          </a:p>
        </p:txBody>
      </p:sp>
    </p:spTree>
    <p:extLst>
      <p:ext uri="{BB962C8B-B14F-4D97-AF65-F5344CB8AC3E}">
        <p14:creationId xmlns:p14="http://schemas.microsoft.com/office/powerpoint/2010/main" val="1488460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1667</TotalTime>
  <Words>3081</Words>
  <Application>Microsoft Macintosh PowerPoint</Application>
  <PresentationFormat>On-screen Show (4:3)</PresentationFormat>
  <Paragraphs>315</Paragraphs>
  <Slides>35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Narrow</vt:lpstr>
      <vt:lpstr>Calibri</vt:lpstr>
      <vt:lpstr>Comic Sans MS</vt:lpstr>
      <vt:lpstr>Courier New</vt:lpstr>
      <vt:lpstr>SabonLTStd</vt:lpstr>
      <vt:lpstr>Swis721 BlkCn BT</vt:lpstr>
      <vt:lpstr>Times New Roman</vt:lpstr>
      <vt:lpstr>Trebuchet MS</vt:lpstr>
      <vt:lpstr>Wingdings</vt:lpstr>
      <vt:lpstr>Office Theme</vt:lpstr>
      <vt:lpstr>Systems Analysis and Design</vt:lpstr>
      <vt:lpstr>Chapter Objectives </vt:lpstr>
      <vt:lpstr>Chapter Objectives</vt:lpstr>
      <vt:lpstr>Chapter Objectives</vt:lpstr>
      <vt:lpstr>Introduction</vt:lpstr>
      <vt:lpstr>Step 1 - SDLC</vt:lpstr>
      <vt:lpstr>Strategic Planning – A Framework for IT Systems Development </vt:lpstr>
      <vt:lpstr>Strategic planning for it projects </vt:lpstr>
      <vt:lpstr>PowerPoint Presentation</vt:lpstr>
      <vt:lpstr>Strategic Planning – A Framework for IT Systems Development </vt:lpstr>
      <vt:lpstr>What Is a Business Case?</vt:lpstr>
      <vt:lpstr>Information Systems Projects</vt:lpstr>
      <vt:lpstr>Information Systems Projects</vt:lpstr>
      <vt:lpstr>PowerPoint Presentation</vt:lpstr>
      <vt:lpstr>PowerPoint Presentation</vt:lpstr>
      <vt:lpstr>Systems Request Forms</vt:lpstr>
      <vt:lpstr>Evaluation of Systems Requests</vt:lpstr>
      <vt:lpstr>Overview of Feasibility</vt:lpstr>
      <vt:lpstr>PowerPoint Presentation</vt:lpstr>
      <vt:lpstr>Setting Priorities</vt:lpstr>
      <vt:lpstr>Setting Priorities</vt:lpstr>
      <vt:lpstr>Setting Priorities</vt:lpstr>
      <vt:lpstr>PowerPoint Presentation</vt:lpstr>
      <vt:lpstr>PowerPoint Presentation</vt:lpstr>
      <vt:lpstr>Preliminary Investigation Overview</vt:lpstr>
      <vt:lpstr>Preliminary Investigation Overview</vt:lpstr>
      <vt:lpstr>Preliminary Investigation Overview</vt:lpstr>
      <vt:lpstr>Preliminary Investigation Overview</vt:lpstr>
      <vt:lpstr>Preliminary Investigation Overview</vt:lpstr>
      <vt:lpstr>Preliminary Investigation Overview</vt:lpstr>
      <vt:lpstr>HW</vt:lpstr>
      <vt:lpstr>Chapter Summary</vt:lpstr>
      <vt:lpstr>Chapter Summary</vt:lpstr>
      <vt:lpstr>Chapter Summary</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dc:title>
  <dc:creator>Khayyam Masiyev</dc:creator>
  <cp:lastModifiedBy>Gulay Nazarova</cp:lastModifiedBy>
  <cp:revision>36</cp:revision>
  <dcterms:created xsi:type="dcterms:W3CDTF">2020-09-23T20:45:04Z</dcterms:created>
  <dcterms:modified xsi:type="dcterms:W3CDTF">2023-10-08T11:56:58Z</dcterms:modified>
</cp:coreProperties>
</file>