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9" r:id="rId23"/>
    <p:sldId id="310" r:id="rId24"/>
    <p:sldId id="311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2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63" autoAdjust="0"/>
    <p:restoredTop sz="93692" autoAdjust="0"/>
  </p:normalViewPr>
  <p:slideViewPr>
    <p:cSldViewPr>
      <p:cViewPr varScale="1">
        <p:scale>
          <a:sx n="97" d="100"/>
          <a:sy n="97" d="100"/>
        </p:scale>
        <p:origin x="208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8A9D24A-FFE1-4C6E-B1DC-696DC43650F1}" type="datetimeFigureOut">
              <a:rPr lang="en-US"/>
              <a:pPr>
                <a:defRPr/>
              </a:pPr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5A8C6D-C5D3-4293-A3B8-831C5DC9D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85522-9D28-4AF5-94BB-3D33C25246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ACF082-30E7-4446-85AA-8CF7503AF6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F07FC5-3B72-4B5C-8B72-5A344AED359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DC045-F4B9-4655-AFEB-E04FDB56E7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1A4C2-117E-4E0B-B42E-0425F693903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AFEF4-4209-4552-B8CB-10D9244F3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CA9F4D-33B0-4485-9770-9A9F611EDF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13C17E-F6FE-4271-8289-0FDC30CAB6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D4525C-B1D9-46CF-8C24-EF9B712547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7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AFE442-ADC7-489C-9AF9-DC81E55DA7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DA1EE2-EEBD-42A6-85AA-7D4994BAF7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FA12AD-0F36-4E7E-AF4E-E9D403317D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95E8A-AF85-4698-AE8D-25F26238B3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95E8A-AF85-4698-AE8D-25F26238B3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95E8A-AF85-4698-AE8D-25F26238B3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95E8A-AF85-4698-AE8D-25F26238B3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A3CB4B-B90B-40EB-AA86-D5B2C2C44B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7AB90-64CA-4316-9F3A-81CBC12CF6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0CF11-A369-49E0-99F6-C2E2F41738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30678-21BD-46E4-8F4C-F379DD0FB3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E98CE-192D-4D98-B175-23CC1C7720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802ABC-DD38-4413-9018-0BDE0185F4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44C10F-A835-4891-A690-853F95E0D9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50175-B17F-4E05-984C-FC547DC86B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82858D-36C0-483B-ABA4-991A2C2A81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D1BB1-1515-42E7-A90D-F14D74DAAD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175840-75C8-4AEE-94D4-A7C59F5887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AAB3C4-6932-496B-8239-9177FF5807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D6AF8-39AC-4AFD-BEB5-738C034EB59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04F1C-9E68-457D-8F6A-42271CBA27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2821A-9875-4BD5-98BC-679B9BA238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0E6836-0F15-41DD-9CA7-6723B68FA0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35038-DF5F-48B3-90BC-DD8CCA7FEB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1B1DB-8A48-44A6-ACD3-A97126854D5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08814-4410-4022-B2EA-5048BA3655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A84C55-CF8F-43E0-805C-0B74E0907B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83EEBB-AC95-4FDB-AFF1-6B928F0AB3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6BA1E9-1684-4CFA-9F97-C1334F53B1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B4BEB-6CB1-48F1-A193-3F0263C1E9D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E3C075-7E36-4542-8957-757BA8CD3E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B4BEB-6CB1-48F1-A193-3F0263C1E9D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15C9F6-1C5F-4185-85D2-469FBFC68F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1A1220-A0A2-49DB-8BC4-3BFEF6FA91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5CFDB6-7296-4919-AD81-A8F768AA04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01ED0-7022-40A1-B103-4DBD5BA36F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2BFDCB-35E6-4ADB-87FB-DE3BF82FEF6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DD85E-EA84-44F7-8FAD-52715574FD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D7C9C6-EDB6-43CE-9014-FCD9B40CAB9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E79FBF-52B5-4BA0-8229-B7DDE06CCF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engag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7467600" cy="1447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64E46-B256-4295-8A5B-BF437FE70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74" y="3959224"/>
            <a:ext cx="2244725" cy="289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B11D6-E53F-404B-A209-4889457A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412-2D17-44C4-A1EB-CBE8992E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1DC68-0D55-4E3A-A269-2B4596421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DBB9F-CC3C-4790-81E7-FE5A6CE18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7C30-14D5-40A0-B68E-2941C41A0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C366-AE52-45D2-AAE5-818C3CD5E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70B73-D138-4B46-82CF-63D1F13B5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3B059-6613-4091-B26F-3CBCF6666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6942-D44F-40B4-9B7D-9552BF052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8AE4-A61C-459C-80EA-71A4E8EC7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D7C8-F863-4D8E-9890-878A5DD04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B9A70E-4C85-46E3-855E-BC4A4DA80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and Design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7200" y="4311926"/>
            <a:ext cx="5486400" cy="1752600"/>
          </a:xfrm>
        </p:spPr>
        <p:txBody>
          <a:bodyPr/>
          <a:lstStyle/>
          <a:p>
            <a:pPr eaLnBrk="1" hangingPunct="1"/>
            <a:r>
              <a:rPr lang="en-US" dirty="0"/>
              <a:t>Chapter 4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Requirements Modeling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72C4CA7C-A95F-F245-B920-95B81D203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1669774"/>
            <a:ext cx="2590800" cy="683177"/>
          </a:xfrm>
        </p:spPr>
        <p:txBody>
          <a:bodyPr/>
          <a:lstStyle/>
          <a:p>
            <a:r>
              <a:rPr lang="en-US" sz="1800" b="1" dirty="0"/>
              <a:t>PHASE 2: SYSTEMS ANALYSIS 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45C11-BD22-894C-B8E4-FED0470787BA}"/>
              </a:ext>
            </a:extLst>
          </p:cNvPr>
          <p:cNvSpPr/>
          <p:nvPr/>
        </p:nvSpPr>
        <p:spPr>
          <a:xfrm>
            <a:off x="3589141" y="2352951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Chapter 4-5-6-7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2EBEC-C154-4840-BEC8-F89922021C0C}"/>
              </a:ext>
            </a:extLst>
          </p:cNvPr>
          <p:cNvSpPr/>
          <p:nvPr/>
        </p:nvSpPr>
        <p:spPr>
          <a:xfrm>
            <a:off x="4038600" y="274320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/>
              <a:t>Part </a:t>
            </a:r>
            <a:r>
              <a:rPr lang="mr-IN" dirty="0"/>
              <a:t>–</a:t>
            </a:r>
            <a:r>
              <a:rPr lang="en-US" dirty="0"/>
              <a:t> 1 </a:t>
            </a:r>
          </a:p>
        </p:txBody>
      </p:sp>
      <p:sp>
        <p:nvSpPr>
          <p:cNvPr id="7" name="Rectangle 1038">
            <a:extLst>
              <a:ext uri="{FF2B5EF4-FFF2-40B4-BE49-F238E27FC236}">
                <a16:creationId xmlns:a16="http://schemas.microsoft.com/office/drawing/2014/main" id="{C6ADA4A3-3E2E-E049-8CF1-52BBC0D6573B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5579783"/>
            <a:ext cx="2895600" cy="1263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600" dirty="0"/>
              <a:t>Khayyam H. MASIYEV</a:t>
            </a:r>
          </a:p>
          <a:p>
            <a:r>
              <a:rPr lang="en-US" sz="1600" dirty="0"/>
              <a:t>BHOS</a:t>
            </a:r>
            <a:r>
              <a:rPr lang="en-US" sz="1600" dirty="0">
                <a:sym typeface="Wingdings"/>
              </a:rPr>
              <a:t></a:t>
            </a:r>
            <a:endParaRPr lang="en-US" sz="1600" dirty="0"/>
          </a:p>
          <a:p>
            <a:r>
              <a:rPr lang="en-US" sz="1600" dirty="0"/>
              <a:t>Information Security Division</a:t>
            </a:r>
          </a:p>
          <a:p>
            <a:r>
              <a:rPr lang="en-US" sz="1600" dirty="0"/>
              <a:t>Senior Lecturer</a:t>
            </a:r>
          </a:p>
          <a:p>
            <a:r>
              <a:rPr lang="en-US" sz="1600" dirty="0" err="1"/>
              <a:t>khayyam.masiyev@bhos.edu.az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Phase Overview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Skills</a:t>
            </a:r>
          </a:p>
          <a:p>
            <a:pPr lvl="1" eaLnBrk="1" hangingPunct="1"/>
            <a:r>
              <a:rPr lang="en-US"/>
              <a:t>Analytical skills</a:t>
            </a:r>
          </a:p>
          <a:p>
            <a:pPr lvl="1" eaLnBrk="1" hangingPunct="1"/>
            <a:r>
              <a:rPr lang="en-US"/>
              <a:t>Interpersonal skills</a:t>
            </a:r>
          </a:p>
          <a:p>
            <a:pPr eaLnBrk="1" hangingPunct="1"/>
            <a:r>
              <a:rPr lang="en-US"/>
              <a:t>Team-Oriented Methods and Techniques</a:t>
            </a:r>
          </a:p>
          <a:p>
            <a:pPr lvl="1" eaLnBrk="1" hangingPunct="1"/>
            <a:r>
              <a:rPr lang="en-US"/>
              <a:t>Joint application development (JAD)</a:t>
            </a:r>
          </a:p>
          <a:p>
            <a:pPr lvl="1" eaLnBrk="1" hangingPunct="1"/>
            <a:r>
              <a:rPr lang="en-US"/>
              <a:t>Rapid application development (RAD) </a:t>
            </a:r>
          </a:p>
          <a:p>
            <a:pPr lvl="1" eaLnBrk="1" hangingPunct="1"/>
            <a:r>
              <a:rPr lang="en-US"/>
              <a:t>Agile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73ADA-9B19-4EE1-B78A-740482EF2F4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Application Development</a:t>
            </a:r>
          </a:p>
        </p:txBody>
      </p:sp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User Involvement</a:t>
            </a:r>
          </a:p>
          <a:p>
            <a:pPr lvl="1" eaLnBrk="1" hangingPunct="1"/>
            <a:r>
              <a:rPr lang="en-US"/>
              <a:t>Users have a vital stake in an information system and they should participate fully</a:t>
            </a:r>
          </a:p>
          <a:p>
            <a:pPr lvl="1" eaLnBrk="1" hangingPunct="1"/>
            <a:r>
              <a:rPr lang="en-US"/>
              <a:t>Successful systems must be user-oriented, and users need to be involved</a:t>
            </a:r>
          </a:p>
          <a:p>
            <a:pPr lvl="1" eaLnBrk="1" hangingPunct="1"/>
            <a:r>
              <a:rPr lang="en-US"/>
              <a:t>One popular strategy for user involvement is a JAD team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14E7D-247A-4D4C-9715-0279461162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Application Development</a:t>
            </a:r>
          </a:p>
        </p:txBody>
      </p:sp>
      <p:sp>
        <p:nvSpPr>
          <p:cNvPr id="3789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JAD Participants and Roles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636C0-DEAC-49DA-B67A-5D8621D9976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1409"/>
            <a:ext cx="7162800" cy="34624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Application Development</a:t>
            </a:r>
          </a:p>
        </p:txBody>
      </p:sp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JAD Advantages and Disadvantages</a:t>
            </a:r>
          </a:p>
          <a:p>
            <a:pPr lvl="1" eaLnBrk="1" hangingPunct="1"/>
            <a:r>
              <a:rPr lang="en-US"/>
              <a:t>More expensive and can be cumbersome if the group is too large relative to the size of the project</a:t>
            </a:r>
          </a:p>
          <a:p>
            <a:pPr lvl="1" eaLnBrk="1" hangingPunct="1"/>
            <a:r>
              <a:rPr lang="en-US"/>
              <a:t>Allows key users to participate effectively </a:t>
            </a:r>
          </a:p>
          <a:p>
            <a:pPr lvl="1" eaLnBrk="1" hangingPunct="1"/>
            <a:r>
              <a:rPr lang="en-US"/>
              <a:t>When properly used, JAD can result in a more accurate statement of system requirements, a better understanding of common goals, and a stronger commitment to the success of the new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BA06E-439B-482C-9234-482CC9DB568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team-based technique that speeds up information systems development and produces a functioning information system</a:t>
            </a:r>
          </a:p>
          <a:p>
            <a:r>
              <a:rPr lang="en-US" dirty="0"/>
              <a:t>Relies heavily on prototyping and user involvement</a:t>
            </a:r>
          </a:p>
          <a:p>
            <a:r>
              <a:rPr lang="en-US" dirty="0"/>
              <a:t>Interactive process continues until the system is completely developed and users are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DBB9F-CC3C-4790-81E7-FE5A6CE18E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Rapid Application Development</a:t>
            </a:r>
          </a:p>
        </p:txBody>
      </p:sp>
      <p:sp>
        <p:nvSpPr>
          <p:cNvPr id="419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RAD Phases and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D2934-F580-45AE-B9F6-8F43B4B088A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715000" cy="42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Rapid Application Development</a:t>
            </a:r>
          </a:p>
        </p:txBody>
      </p:sp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RAD Objectives</a:t>
            </a:r>
          </a:p>
          <a:p>
            <a:pPr lvl="1" eaLnBrk="1" hangingPunct="1"/>
            <a:r>
              <a:rPr lang="en-US"/>
              <a:t>To cut development time and expense by involving the users in every phase of systems development</a:t>
            </a:r>
          </a:p>
          <a:p>
            <a:pPr lvl="1" eaLnBrk="1" hangingPunct="1"/>
            <a:r>
              <a:rPr lang="en-US"/>
              <a:t>Successful RAD team must have IT resources, skills, and management support</a:t>
            </a:r>
          </a:p>
          <a:p>
            <a:pPr lvl="1" eaLnBrk="1" hangingPunct="1"/>
            <a:r>
              <a:rPr lang="en-US"/>
              <a:t>Helps a development team design a system that requires a highly interactive or complex user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17F85-4A85-4A26-9883-A682BCDAA85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Rapid Application Development</a:t>
            </a:r>
          </a:p>
        </p:txBody>
      </p:sp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RAD Advantages and Disadvantages</a:t>
            </a:r>
          </a:p>
          <a:p>
            <a:pPr lvl="1" eaLnBrk="1" hangingPunct="1"/>
            <a:r>
              <a:rPr lang="en-US"/>
              <a:t>Systems can be developed more quickly with significant cost savings</a:t>
            </a:r>
          </a:p>
          <a:p>
            <a:pPr lvl="1" eaLnBrk="1" hangingPunct="1"/>
            <a:r>
              <a:rPr lang="en-US"/>
              <a:t>RAD stresses the mechanics of the system itself and does not emphasize the company’s strategic business needs</a:t>
            </a:r>
          </a:p>
          <a:p>
            <a:pPr lvl="1" eaLnBrk="1" hangingPunct="1"/>
            <a:r>
              <a:rPr lang="en-US"/>
              <a:t>Might allow less time to develop quality, consistency, and design standards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11ED5-8393-4F45-933D-2C4303BF349B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Methods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Attempt to develop a system incrementally</a:t>
            </a:r>
          </a:p>
          <a:p>
            <a:pPr eaLnBrk="1" hangingPunct="1"/>
            <a:r>
              <a:rPr lang="en-US"/>
              <a:t>Agilian modeling toolset includes support for many modeling tools</a:t>
            </a:r>
          </a:p>
          <a:p>
            <a:pPr eaLnBrk="1" hangingPunct="1"/>
            <a:r>
              <a:rPr lang="en-US"/>
              <a:t>Some agile developers prefer not to use CASE tools at all, and rely instead on whiteboard displays and arrangements of movable sticky notes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2F485-6F65-4981-9C6C-152E6A5F7D3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Methods</a:t>
            </a:r>
          </a:p>
        </p:txBody>
      </p:sp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Scrum is a rugby term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Pigs include the product owner, the facilitator, and the development team; while the chickens include users, other stakeholders, and managers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Scrum sessions have specific guidelines that emphasize time blocks, interaction, and team-based activities that result in deliverable software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0A4E7-C1E9-4D4C-B375-EFC3967509D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Description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is the second of five phases in the systems development life cycle (SDLC)</a:t>
            </a:r>
          </a:p>
          <a:p>
            <a:pPr eaLnBrk="1" hangingPunct="1"/>
            <a:r>
              <a:rPr lang="en-US" dirty="0"/>
              <a:t>Will use requirements modeling, data and process modeling, and object modeling techniques to represent the new system</a:t>
            </a:r>
          </a:p>
          <a:p>
            <a:pPr eaLnBrk="1" hangingPunct="1"/>
            <a:r>
              <a:rPr lang="en-US" dirty="0"/>
              <a:t>Will consider various development strategies for the new system, and plan for the transition to systems design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B12EA-8884-4259-8623-187FA27771F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Methods</a:t>
            </a:r>
          </a:p>
        </p:txBody>
      </p:sp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Agile Method Advantages and Disadvantages</a:t>
            </a:r>
          </a:p>
          <a:p>
            <a:pPr lvl="1" eaLnBrk="1" hangingPunct="1"/>
            <a:r>
              <a:rPr lang="en-US"/>
              <a:t>Are very flexible and efficient in dealing with change</a:t>
            </a:r>
          </a:p>
          <a:p>
            <a:pPr lvl="1" eaLnBrk="1" hangingPunct="1"/>
            <a:r>
              <a:rPr lang="en-US"/>
              <a:t>Frequent deliverables constantly validate the project and reduce risk</a:t>
            </a:r>
          </a:p>
          <a:p>
            <a:pPr lvl="1" eaLnBrk="1" hangingPunct="1"/>
            <a:r>
              <a:rPr lang="en-US"/>
              <a:t>Team members need a high level of technical and interpersonal skills</a:t>
            </a:r>
          </a:p>
          <a:p>
            <a:pPr lvl="1" eaLnBrk="1" hangingPunct="1"/>
            <a:r>
              <a:rPr lang="en-US"/>
              <a:t>May be subject to significant change in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E7F39-778A-4933-A60C-1D48BA64E24C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Tools and Techniques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Involves graphical methods and nontechnical language that represent the system at various stages of development</a:t>
            </a:r>
          </a:p>
          <a:p>
            <a:pPr eaLnBrk="1" hangingPunct="1"/>
            <a:r>
              <a:rPr lang="en-US" dirty="0"/>
              <a:t>Can use various tools</a:t>
            </a:r>
          </a:p>
          <a:p>
            <a:pPr eaLnBrk="1" hangingPunct="1"/>
            <a:r>
              <a:rPr lang="en-US" dirty="0"/>
              <a:t>Functional Decomposition Diagrams</a:t>
            </a:r>
          </a:p>
          <a:p>
            <a:pPr lvl="1" eaLnBrk="1" hangingPunct="1"/>
            <a:r>
              <a:rPr lang="en-US" dirty="0"/>
              <a:t>Functional decomposition diagram (FDD)</a:t>
            </a:r>
          </a:p>
          <a:p>
            <a:pPr lvl="1" eaLnBrk="1" hangingPunct="1"/>
            <a:r>
              <a:rPr lang="en-US" dirty="0"/>
              <a:t>Model business functions and show how they are organized into lower-level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4DF2-E339-44A5-B74B-6DD70311E20B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Tools and Techniques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Process Modeling</a:t>
            </a:r>
          </a:p>
          <a:p>
            <a:pPr lvl="1" eaLnBrk="1" hangingPunct="1"/>
            <a:r>
              <a:rPr lang="en-US" dirty="0"/>
              <a:t>Business process model (BPM)</a:t>
            </a:r>
          </a:p>
          <a:p>
            <a:pPr lvl="1" eaLnBrk="1" hangingPunct="1"/>
            <a:r>
              <a:rPr lang="en-US" dirty="0"/>
              <a:t>Business process modeling notation (BPMN)</a:t>
            </a:r>
          </a:p>
          <a:p>
            <a:pPr lvl="1" eaLnBrk="1" hangingPunct="1"/>
            <a:r>
              <a:rPr lang="en-US" dirty="0"/>
              <a:t>Pool</a:t>
            </a:r>
          </a:p>
          <a:p>
            <a:pPr lvl="1" eaLnBrk="1" hangingPunct="1"/>
            <a:r>
              <a:rPr lang="en-US" dirty="0"/>
              <a:t>Swim lanes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4DF2-E339-44A5-B74B-6DD70311E20B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Tools and Techniques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Flow Diagrams</a:t>
            </a:r>
          </a:p>
          <a:p>
            <a:pPr lvl="1" eaLnBrk="1" hangingPunct="1"/>
            <a:r>
              <a:rPr lang="en-US" dirty="0"/>
              <a:t>Data flow diagram (DFD)</a:t>
            </a:r>
          </a:p>
          <a:p>
            <a:pPr lvl="1" eaLnBrk="1" hangingPunct="1"/>
            <a:r>
              <a:rPr lang="en-US" dirty="0"/>
              <a:t>show how the system stores, processes, and transforms data</a:t>
            </a:r>
          </a:p>
          <a:p>
            <a:pPr lvl="1" eaLnBrk="1" hangingPunct="1"/>
            <a:r>
              <a:rPr lang="en-US" dirty="0"/>
              <a:t>Additional levels of information and detail are depicted in other, related DFDs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4DF2-E339-44A5-B74B-6DD70311E20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Tools and Techniques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Unified Modeling Language</a:t>
            </a:r>
          </a:p>
          <a:p>
            <a:pPr lvl="1" eaLnBrk="1" hangingPunct="1"/>
            <a:r>
              <a:rPr lang="en-US" dirty="0"/>
              <a:t>Widely used method of visualizing and documenting software systems design</a:t>
            </a:r>
          </a:p>
          <a:p>
            <a:pPr lvl="1" eaLnBrk="1" hangingPunct="1"/>
            <a:r>
              <a:rPr lang="en-US" dirty="0"/>
              <a:t>Use case diagrams</a:t>
            </a:r>
          </a:p>
          <a:p>
            <a:pPr lvl="2" eaLnBrk="1" hangingPunct="1"/>
            <a:r>
              <a:rPr lang="en-US" dirty="0"/>
              <a:t>Actor</a:t>
            </a:r>
          </a:p>
          <a:p>
            <a:pPr lvl="1" eaLnBrk="1" hangingPunct="1"/>
            <a:r>
              <a:rPr lang="en-US" dirty="0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4DF2-E339-44A5-B74B-6DD70311E20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0543"/>
            <a:ext cx="3733800" cy="265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64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Requirements Checklist</a:t>
            </a:r>
          </a:p>
        </p:txBody>
      </p:sp>
      <p:sp>
        <p:nvSpPr>
          <p:cNvPr id="563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Outputs</a:t>
            </a:r>
          </a:p>
          <a:p>
            <a:pPr lvl="1" eaLnBrk="1" hangingPunct="1"/>
            <a:r>
              <a:rPr lang="en-US"/>
              <a:t>The Web site must report online volume statistics every four hours, and hourly during peak periods</a:t>
            </a:r>
          </a:p>
          <a:p>
            <a:pPr lvl="1" eaLnBrk="1" hangingPunct="1"/>
            <a:r>
              <a:rPr lang="en-US"/>
              <a:t>The inventory system must produce a daily report showing the part number, description, quantity on hand, quantity allocated, quantity available, and unit cost of all sorted by part number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24CB0-790A-4DBA-90B7-6BC93E6EB09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Requirements Checklist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Inputs</a:t>
            </a:r>
          </a:p>
          <a:p>
            <a:pPr lvl="1" eaLnBrk="1" hangingPunct="1"/>
            <a:r>
              <a:rPr lang="en-US"/>
              <a:t>Manufacturing employees must swipe their ID cards into online data collection terminals that record labor costs and calculate production efficiency</a:t>
            </a:r>
          </a:p>
          <a:p>
            <a:pPr lvl="1" eaLnBrk="1" hangingPunct="1"/>
            <a:r>
              <a:rPr lang="en-US"/>
              <a:t>The department head must enter overtime hours on a separate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208BC-3132-47B1-9ACB-9424FAC7394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Requirements Checklist</a:t>
            </a:r>
          </a:p>
        </p:txBody>
      </p:sp>
      <p:sp>
        <p:nvSpPr>
          <p:cNvPr id="604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Processes</a:t>
            </a:r>
          </a:p>
          <a:p>
            <a:pPr lvl="1" eaLnBrk="1" hangingPunct="1"/>
            <a:r>
              <a:rPr lang="en-US"/>
              <a:t>The student records system must calculate the GPA at the end of each semester</a:t>
            </a:r>
          </a:p>
          <a:p>
            <a:pPr lvl="1" eaLnBrk="1" hangingPunct="1"/>
            <a:r>
              <a:rPr lang="en-US"/>
              <a:t>As the final step in year-end processing, the payroll system must update employee salaries, bonuses, and benefits and produce tax data required by the IRS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DB2D1-44BD-4C40-9069-E81DF86EFA8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Requirements Checklist</a:t>
            </a:r>
          </a:p>
        </p:txBody>
      </p:sp>
      <p:sp>
        <p:nvSpPr>
          <p:cNvPr id="6246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Performance</a:t>
            </a:r>
          </a:p>
          <a:p>
            <a:pPr lvl="1" eaLnBrk="1" hangingPunct="1"/>
            <a:r>
              <a:rPr lang="en-US"/>
              <a:t>The system must support 25 users online simultaneously</a:t>
            </a:r>
          </a:p>
          <a:p>
            <a:pPr lvl="1" eaLnBrk="1" hangingPunct="1"/>
            <a:r>
              <a:rPr lang="en-US"/>
              <a:t>Response time must not exceed four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381D7-FDA9-48D9-BCDE-538759A810BB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Requirements Checklist</a:t>
            </a:r>
          </a:p>
        </p:txBody>
      </p:sp>
      <p:sp>
        <p:nvSpPr>
          <p:cNvPr id="645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Controls</a:t>
            </a:r>
          </a:p>
          <a:p>
            <a:pPr lvl="1" eaLnBrk="1" hangingPunct="1"/>
            <a:r>
              <a:rPr lang="en-US"/>
              <a:t>The system must provide logon security at the operating system level and at the application level</a:t>
            </a:r>
          </a:p>
          <a:p>
            <a:pPr lvl="1" eaLnBrk="1" hangingPunct="1"/>
            <a:r>
              <a:rPr lang="en-US"/>
              <a:t>An employee record must be added, changed, or deleted only by a member of the human resources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DB801-0DAD-4BAB-B6E1-24E528995A5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 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Describe systems analysis phase activities</a:t>
            </a:r>
          </a:p>
          <a:p>
            <a:pPr eaLnBrk="1" hangingPunct="1"/>
            <a:r>
              <a:rPr lang="en-US" dirty="0"/>
              <a:t>Explain joint application development (JAD), rapid application development (RAD), and agile methods</a:t>
            </a:r>
          </a:p>
          <a:p>
            <a:pPr eaLnBrk="1" hangingPunct="1"/>
            <a:r>
              <a:rPr lang="en-US" dirty="0"/>
              <a:t>Use a functional decomposition diagram (FDD) to model business functions and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E5E63-4A4E-4B1F-9457-067AF2CFBD1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Future Growth, Costs, and Benefits</a:t>
            </a:r>
          </a:p>
        </p:txBody>
      </p:sp>
      <p:sp>
        <p:nvSpPr>
          <p:cNvPr id="6656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Scalability</a:t>
            </a:r>
          </a:p>
          <a:p>
            <a:pPr lvl="1" eaLnBrk="1" hangingPunct="1"/>
            <a:r>
              <a:rPr lang="en-US"/>
              <a:t>A scalable system offers a better return on the initial investment</a:t>
            </a:r>
          </a:p>
          <a:p>
            <a:pPr lvl="1" eaLnBrk="1" hangingPunct="1"/>
            <a:r>
              <a:rPr lang="en-US"/>
              <a:t>To evaluate scalability, you need information about projected future volume for all outputs, inputs, and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8EEB0-A084-42E7-8F29-4781EA3449B3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Future Growth, Costs, and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Total Cost of Ownership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Total cost of ownership (TCO) is especially important if the development team is evaluating several alternatives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One problem is that cost estimates tend to understate indirect costs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Rapid Economic Justification (REJ)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EF12A-E7D0-48F4-BD2D-AF31C66A270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64084"/>
            <a:ext cx="4038600" cy="359819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Fact-Finding</a:t>
            </a:r>
          </a:p>
        </p:txBody>
      </p:sp>
      <p:sp>
        <p:nvSpPr>
          <p:cNvPr id="706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Fact-Finding Overview</a:t>
            </a:r>
          </a:p>
          <a:p>
            <a:pPr lvl="1" eaLnBrk="1" hangingPunct="1"/>
            <a:r>
              <a:rPr lang="en-US"/>
              <a:t>First, you must identify the information you need</a:t>
            </a:r>
          </a:p>
          <a:p>
            <a:pPr lvl="1" eaLnBrk="1" hangingPunct="1"/>
            <a:r>
              <a:rPr lang="en-US"/>
              <a:t>Develop a fact-finding plan</a:t>
            </a:r>
          </a:p>
          <a:p>
            <a:pPr eaLnBrk="1" hangingPunct="1"/>
            <a:r>
              <a:rPr lang="en-US"/>
              <a:t>Who, What, Where, When, How, and Why?</a:t>
            </a:r>
          </a:p>
          <a:p>
            <a:pPr lvl="1" eaLnBrk="1" hangingPunct="1"/>
            <a:r>
              <a:rPr lang="en-US"/>
              <a:t>Difference between asking what is being done and what could or should be done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3AF94-8BDA-4F92-BCB2-A938075A359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Fact-Finding</a:t>
            </a:r>
          </a:p>
        </p:txBody>
      </p:sp>
      <p:sp>
        <p:nvSpPr>
          <p:cNvPr id="72706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The Zachman Framework</a:t>
            </a:r>
          </a:p>
          <a:p>
            <a:pPr lvl="1" eaLnBrk="1" hangingPunct="1"/>
            <a:r>
              <a:rPr lang="en-US"/>
              <a:t>Zachman Framework for Enterprise Architecture</a:t>
            </a:r>
          </a:p>
          <a:p>
            <a:pPr lvl="1" eaLnBrk="1" hangingPunct="1"/>
            <a:r>
              <a:rPr lang="en-US"/>
              <a:t>Helps managers and users understand the model and assures that overall business goals translate into successful IT projects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4C45C-53B0-4E02-BAD4-152D1FEB97FD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1" y="1600200"/>
            <a:ext cx="3907178" cy="452596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74754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Step 1: Determine the People to Interview</a:t>
            </a:r>
          </a:p>
          <a:p>
            <a:pPr lvl="1" eaLnBrk="1" hangingPunct="1"/>
            <a:r>
              <a:rPr lang="en-US"/>
              <a:t>Informal structures</a:t>
            </a:r>
          </a:p>
          <a:p>
            <a:pPr eaLnBrk="1" hangingPunct="1"/>
            <a:r>
              <a:rPr lang="en-US"/>
              <a:t>Step 2: Establish Objectives for the Interview</a:t>
            </a:r>
          </a:p>
          <a:p>
            <a:pPr lvl="1" eaLnBrk="1" hangingPunct="1"/>
            <a:r>
              <a:rPr lang="en-US"/>
              <a:t>Determine the general areas to be discussed</a:t>
            </a:r>
          </a:p>
          <a:p>
            <a:pPr lvl="1" eaLnBrk="1" hangingPunct="1"/>
            <a:r>
              <a:rPr lang="en-US"/>
              <a:t>List the facts you want to gather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7AF78-C4F5-43AE-8F8C-71AFD75D5A5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92" y="1600200"/>
            <a:ext cx="3011415" cy="45259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768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3: Develop Interview Questions</a:t>
            </a:r>
          </a:p>
          <a:p>
            <a:pPr lvl="1" eaLnBrk="1" hangingPunct="1"/>
            <a:r>
              <a:rPr lang="en-US"/>
              <a:t>Creating a standard list of interview questions helps to keep you on track and avoid unnecessary tangents</a:t>
            </a:r>
          </a:p>
          <a:p>
            <a:pPr lvl="1" eaLnBrk="1" hangingPunct="1"/>
            <a:r>
              <a:rPr lang="en-US"/>
              <a:t>Avoid leading questions</a:t>
            </a:r>
          </a:p>
          <a:p>
            <a:pPr lvl="1" eaLnBrk="1" hangingPunct="1"/>
            <a:r>
              <a:rPr lang="en-US"/>
              <a:t>Open-ended questions</a:t>
            </a:r>
          </a:p>
          <a:p>
            <a:pPr lvl="1" eaLnBrk="1" hangingPunct="1"/>
            <a:r>
              <a:rPr lang="en-US"/>
              <a:t>Closed-ended questions</a:t>
            </a:r>
          </a:p>
          <a:p>
            <a:pPr lvl="1" eaLnBrk="1" hangingPunct="1"/>
            <a:r>
              <a:rPr lang="en-US"/>
              <a:t>Range-of-response questions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26ECB-F77B-4C82-8A3A-29513AFC8487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7885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4: Prepare for the Interview</a:t>
            </a:r>
          </a:p>
          <a:p>
            <a:pPr lvl="1" eaLnBrk="1" hangingPunct="1"/>
            <a:r>
              <a:rPr lang="en-US"/>
              <a:t>Careful preparation is essential because an interview is an important meeting and not just a casual chat</a:t>
            </a:r>
          </a:p>
          <a:p>
            <a:pPr lvl="1" eaLnBrk="1" hangingPunct="1"/>
            <a:r>
              <a:rPr lang="en-US"/>
              <a:t>Limit the interview to no more than one hour</a:t>
            </a:r>
          </a:p>
          <a:p>
            <a:pPr lvl="1" eaLnBrk="1" hangingPunct="1"/>
            <a:r>
              <a:rPr lang="en-US"/>
              <a:t>Send a list of topics</a:t>
            </a:r>
          </a:p>
          <a:p>
            <a:pPr lvl="1" eaLnBrk="1" hangingPunct="1"/>
            <a:r>
              <a:rPr lang="en-US"/>
              <a:t>Ask the interviewee to have samples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BBD4B-DA32-46F8-8619-DA96CCA0CF8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808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5: Conduct the Interview</a:t>
            </a:r>
          </a:p>
          <a:p>
            <a:pPr lvl="1" eaLnBrk="1" hangingPunct="1"/>
            <a:r>
              <a:rPr lang="en-US"/>
              <a:t>Develop a specific plan for the meeting</a:t>
            </a:r>
          </a:p>
          <a:p>
            <a:pPr lvl="1" eaLnBrk="1" hangingPunct="1"/>
            <a:r>
              <a:rPr lang="en-US"/>
              <a:t>Begin by introducing yourself, describing the project, and explaining your interview objectives</a:t>
            </a:r>
          </a:p>
          <a:p>
            <a:pPr lvl="1" eaLnBrk="1" hangingPunct="1"/>
            <a:r>
              <a:rPr lang="en-US"/>
              <a:t>Engaged listening</a:t>
            </a:r>
          </a:p>
          <a:p>
            <a:pPr lvl="1" eaLnBrk="1" hangingPunct="1"/>
            <a:r>
              <a:rPr lang="en-US"/>
              <a:t>Allow the person enough time to think about the question</a:t>
            </a:r>
          </a:p>
          <a:p>
            <a:pPr lvl="1" eaLnBrk="1" hangingPunct="1"/>
            <a:r>
              <a:rPr lang="en-US"/>
              <a:t>After an interview,  you should summarize the session and seek a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10D0C-1F44-43E8-B2F8-9B64B2E45BA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Step 6: Document the Interview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Note taking should be kept to a minimum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After conducting the interview,  you must record the information quickly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After the interview, send memo to the interviewee expressing your appreciation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Note date, time, location, purpose of the interview, and the main points you discussed so the interviewee has a written summary and can offer additions or corrections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05F1A-7987-4A30-BDCF-616F88BABE16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Interviews</a:t>
            </a:r>
          </a:p>
        </p:txBody>
      </p:sp>
      <p:sp>
        <p:nvSpPr>
          <p:cNvPr id="849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7: Evaluate the Interview</a:t>
            </a:r>
          </a:p>
          <a:p>
            <a:pPr lvl="1" eaLnBrk="1" hangingPunct="1"/>
            <a:r>
              <a:rPr lang="en-US"/>
              <a:t>In addition to recording the facts obtained in an interview, try to identify any possible biases</a:t>
            </a:r>
          </a:p>
          <a:p>
            <a:pPr eaLnBrk="1" hangingPunct="1"/>
            <a:r>
              <a:rPr lang="en-US"/>
              <a:t>Unsuccessful Interviews</a:t>
            </a:r>
          </a:p>
          <a:p>
            <a:pPr lvl="1" eaLnBrk="1" hangingPunct="1"/>
            <a:r>
              <a:rPr lang="en-US"/>
              <a:t>No matter how well you prepare for interviews, some are not successful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C8656-2F04-44D3-9F59-5B42342550E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Describe the Unified Modeling Language (UML) and examples of UML diagrams</a:t>
            </a:r>
          </a:p>
          <a:p>
            <a:pPr eaLnBrk="1" hangingPunct="1"/>
            <a:r>
              <a:rPr lang="en-US" dirty="0"/>
              <a:t>List and describe system requirements, including outputs, inputs, processes, performance, and controls</a:t>
            </a:r>
          </a:p>
          <a:p>
            <a:pPr eaLnBrk="1" hangingPunct="1"/>
            <a:r>
              <a:rPr lang="en-US" dirty="0"/>
              <a:t>Explain the concept of scalability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2EE48-54E1-4FF2-8700-BF85A083B8E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Fact-Finding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Document Review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Observation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Seeing the system in action gives you additional perspective and a better understanding of the system procedures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Plan your observations in advance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Hawthorne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6697-BFB9-4E77-9276-9A83B95B238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99" y="1600200"/>
            <a:ext cx="3023201" cy="45259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Fact-Finding Techniques</a:t>
            </a:r>
          </a:p>
        </p:txBody>
      </p:sp>
      <p:sp>
        <p:nvSpPr>
          <p:cNvPr id="89090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 and Surveys</a:t>
            </a:r>
          </a:p>
          <a:p>
            <a:pPr lvl="1" eaLnBrk="1" hangingPunct="1"/>
            <a:r>
              <a:rPr lang="en-US"/>
              <a:t>When designing a questionnaire, the most important rule of all is to make sure that your questions collect the right data in a form that you can use to further your fact-finding</a:t>
            </a:r>
          </a:p>
          <a:p>
            <a:pPr lvl="1" eaLnBrk="1" hangingPunct="1"/>
            <a:r>
              <a:rPr lang="en-US"/>
              <a:t>Fill-in 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D36A2-EF24-4D40-8C92-4901DD466C9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631"/>
            <a:ext cx="4038600" cy="3335101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Fact-Finding Techniques</a:t>
            </a:r>
          </a:p>
        </p:txBody>
      </p:sp>
      <p:sp>
        <p:nvSpPr>
          <p:cNvPr id="911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Sampling</a:t>
            </a:r>
          </a:p>
          <a:p>
            <a:pPr lvl="1" eaLnBrk="1" hangingPunct="1"/>
            <a:r>
              <a:rPr lang="en-US"/>
              <a:t>Systematic sample</a:t>
            </a:r>
          </a:p>
          <a:p>
            <a:pPr lvl="1" eaLnBrk="1" hangingPunct="1"/>
            <a:r>
              <a:rPr lang="en-US"/>
              <a:t>Stratified sample</a:t>
            </a:r>
          </a:p>
          <a:p>
            <a:pPr lvl="1" eaLnBrk="1" hangingPunct="1"/>
            <a:r>
              <a:rPr lang="en-US"/>
              <a:t>Random sample</a:t>
            </a:r>
          </a:p>
          <a:p>
            <a:pPr lvl="1" eaLnBrk="1" hangingPunct="1"/>
            <a:r>
              <a:rPr lang="en-US"/>
              <a:t>Main objective of a sample is to ensure that it represents the overall population accurately</a:t>
            </a:r>
          </a:p>
          <a:p>
            <a:pPr lvl="1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8C164-B091-4225-916C-13E3B925814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Fact-Finding Techniques</a:t>
            </a:r>
          </a:p>
        </p:txBody>
      </p:sp>
      <p:sp>
        <p:nvSpPr>
          <p:cNvPr id="93186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Research</a:t>
            </a:r>
          </a:p>
          <a:p>
            <a:pPr lvl="1" eaLnBrk="1" hangingPunct="1"/>
            <a:r>
              <a:rPr lang="en-US"/>
              <a:t>Can include the Internet, IT magazines, and books to obtain background information, technical material, and news about industry trends and developments</a:t>
            </a:r>
          </a:p>
          <a:p>
            <a:pPr lvl="1" eaLnBrk="1" hangingPunct="1"/>
            <a:r>
              <a:rPr lang="en-US"/>
              <a:t>Site visit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7D587-7958-4121-A7F3-20240A1F21EF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9160"/>
            <a:ext cx="4038600" cy="3688043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Fact-Finding Techniques</a:t>
            </a:r>
          </a:p>
        </p:txBody>
      </p:sp>
      <p:sp>
        <p:nvSpPr>
          <p:cNvPr id="952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Interviews versus Questionnaires</a:t>
            </a:r>
          </a:p>
          <a:p>
            <a:pPr lvl="1" eaLnBrk="1" hangingPunct="1"/>
            <a:r>
              <a:rPr lang="en-US"/>
              <a:t>Interview is more familiar and personal</a:t>
            </a:r>
          </a:p>
          <a:p>
            <a:pPr lvl="1" eaLnBrk="1" hangingPunct="1"/>
            <a:r>
              <a:rPr lang="en-US"/>
              <a:t>Questionnaire gives many people the opportunity to provide input and suggestions</a:t>
            </a:r>
          </a:p>
          <a:p>
            <a:pPr lvl="1" eaLnBrk="1" hangingPunct="1"/>
            <a:r>
              <a:rPr lang="en-US"/>
              <a:t>Brainstorming</a:t>
            </a:r>
          </a:p>
          <a:p>
            <a:pPr lvl="1" eaLnBrk="1" hangingPunct="1"/>
            <a:r>
              <a:rPr lang="en-US"/>
              <a:t>Structured brainstorming</a:t>
            </a:r>
          </a:p>
          <a:p>
            <a:pPr lvl="1" eaLnBrk="1" hangingPunct="1"/>
            <a:r>
              <a:rPr lang="en-US"/>
              <a:t>Unstructured brainstorming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DB74E-B3E2-42A0-B9FB-85B5A0912A4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972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Need for Recording the Facts</a:t>
            </a:r>
          </a:p>
          <a:p>
            <a:pPr lvl="1" eaLnBrk="1" hangingPunct="1"/>
            <a:r>
              <a:rPr lang="en-US"/>
              <a:t>Record information as soon as you obtain it</a:t>
            </a:r>
          </a:p>
          <a:p>
            <a:pPr lvl="1" eaLnBrk="1" hangingPunct="1"/>
            <a:r>
              <a:rPr lang="en-US"/>
              <a:t>Use the simplest recording method</a:t>
            </a:r>
          </a:p>
          <a:p>
            <a:pPr lvl="1" eaLnBrk="1" hangingPunct="1"/>
            <a:r>
              <a:rPr lang="en-US"/>
              <a:t>Record your findings in such a way that they can be understood by someone else</a:t>
            </a:r>
          </a:p>
          <a:p>
            <a:pPr lvl="1" eaLnBrk="1" hangingPunct="1"/>
            <a:r>
              <a:rPr lang="en-US"/>
              <a:t>Organize your documentation so related material is located easily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9C348-EA2B-45CB-A2BE-FBB7B99EA36D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99330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Tools</a:t>
            </a:r>
          </a:p>
          <a:p>
            <a:pPr lvl="1" eaLnBrk="1" hangingPunct="1"/>
            <a:r>
              <a:rPr lang="en-US" dirty="0"/>
              <a:t>CASE Tools</a:t>
            </a:r>
          </a:p>
          <a:p>
            <a:pPr lvl="1" eaLnBrk="1" hangingPunct="1"/>
            <a:r>
              <a:rPr lang="en-US" dirty="0"/>
              <a:t>Productivity Software</a:t>
            </a:r>
          </a:p>
          <a:p>
            <a:pPr lvl="2" eaLnBrk="1" hangingPunct="1"/>
            <a:r>
              <a:rPr lang="en-US" dirty="0"/>
              <a:t>Word processing, spreadsheets, database management, presentation graphics, and collaborative software programs</a:t>
            </a:r>
          </a:p>
          <a:p>
            <a:pPr lvl="2" eaLnBrk="1" hangingPunct="1"/>
            <a:r>
              <a:rPr lang="en-US" dirty="0"/>
              <a:t>Histogram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7E088-5CAA-4D82-A825-9D90E22FE06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4445"/>
            <a:ext cx="4038600" cy="3217473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972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Tools</a:t>
            </a:r>
          </a:p>
          <a:p>
            <a:pPr lvl="1" eaLnBrk="1" hangingPunct="1"/>
            <a:r>
              <a:rPr lang="en-US" dirty="0"/>
              <a:t>Graphics modeling software</a:t>
            </a:r>
          </a:p>
          <a:p>
            <a:pPr lvl="1" eaLnBrk="1" hangingPunct="1"/>
            <a:r>
              <a:rPr lang="en-US" dirty="0"/>
              <a:t>Personal information managers</a:t>
            </a:r>
          </a:p>
          <a:p>
            <a:pPr lvl="1" eaLnBrk="1" hangingPunct="1"/>
            <a:r>
              <a:rPr lang="en-US" dirty="0"/>
              <a:t>Wireless communication devices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9C348-EA2B-45CB-A2BE-FBB7B99EA36D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1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Preview of Logical Modeling</a:t>
            </a:r>
          </a:p>
        </p:txBody>
      </p:sp>
      <p:sp>
        <p:nvSpPr>
          <p:cNvPr id="1013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At the conclusion of requirements modeling, systems developers should have a clear understanding of business processes and system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next step is to construct a logical model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professionals have differing views about systems development methodologies, and no universally accepted approach exists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B21F6-2D21-4B1E-9BF3-F06B76466B89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1034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systems analysis phase includes three activities: requirements modeling, data and process modeling, and consideration of development strategies</a:t>
            </a:r>
          </a:p>
          <a:p>
            <a:pPr eaLnBrk="1" hangingPunct="1"/>
            <a:r>
              <a:rPr lang="en-US"/>
              <a:t>The main objective is to understand the proposed project, ensure that it will support business requirements, and build a solid foundation for the systems design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C37DC-2160-4186-A1B4-9BF4DC54864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fact-finding techniques, including interviews, documentation review, observation, questionnaires, sampling, and research</a:t>
            </a:r>
          </a:p>
          <a:p>
            <a:pPr eaLnBrk="1" hangingPunct="1"/>
            <a:r>
              <a:rPr lang="en-US" dirty="0"/>
              <a:t>Define total cost of ownership (TCO)</a:t>
            </a:r>
          </a:p>
          <a:p>
            <a:pPr eaLnBrk="1" hangingPunct="1"/>
            <a:r>
              <a:rPr lang="en-US" dirty="0"/>
              <a:t>Conduct a successful interview</a:t>
            </a:r>
          </a:p>
          <a:p>
            <a:pPr eaLnBrk="1" hangingPunct="1"/>
            <a:r>
              <a:rPr lang="en-US" dirty="0"/>
              <a:t>Develop effective documentation methods to use during systems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8E239-5022-4F69-9328-631B011BE06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fact-finding process includes interviewing, document review, observation, questionnaires, sampling, and research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Systems analysts should carefully record and document factual information as it is collected, and various software tools can help an analyst visualize and describe an information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Chapter 4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D1E34-8BDA-4C1D-BA21-DE78D4C9E1C1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This chapter describes requirements modeling techniques and team-based methods that systems analysts use to visualize and document new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chapter then discusses system requirements and fact-finding techniques, which include interviewing, documentation review, observation, surveys and questionnaires, sampling, and research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E2488-8C31-4474-AF85-5E30D9049D4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Phase Overview</a:t>
            </a:r>
          </a:p>
        </p:txBody>
      </p:sp>
      <p:sp>
        <p:nvSpPr>
          <p:cNvPr id="2765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overall objective of the systems analysis phase is to understand the proposed project, ensure that it will support business requirements, and build a solid foundation for system development</a:t>
            </a:r>
          </a:p>
          <a:p>
            <a:pPr eaLnBrk="1" hangingPunct="1"/>
            <a:r>
              <a:rPr lang="en-US"/>
              <a:t>You use models and other documentation tools to visualize and describe the proposed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5DA14-9B63-412A-A6EB-3D27AA4F57E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Phase Overview</a:t>
            </a:r>
          </a:p>
        </p:txBody>
      </p:sp>
      <p:sp>
        <p:nvSpPr>
          <p:cNvPr id="29698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/>
              <a:t>Systems Analysis Activities</a:t>
            </a:r>
          </a:p>
          <a:p>
            <a:pPr lvl="1" eaLnBrk="1" hangingPunct="1"/>
            <a:r>
              <a:rPr lang="en-US" sz="2800"/>
              <a:t>Requirements modeling</a:t>
            </a:r>
          </a:p>
          <a:p>
            <a:pPr lvl="2" eaLnBrk="1" hangingPunct="1"/>
            <a:r>
              <a:rPr lang="en-US" sz="2400"/>
              <a:t>Outputs</a:t>
            </a:r>
          </a:p>
          <a:p>
            <a:pPr lvl="2" eaLnBrk="1" hangingPunct="1"/>
            <a:r>
              <a:rPr lang="en-US" sz="2400"/>
              <a:t>Inputs</a:t>
            </a:r>
          </a:p>
          <a:p>
            <a:pPr lvl="2" eaLnBrk="1" hangingPunct="1"/>
            <a:r>
              <a:rPr lang="en-US" sz="2400"/>
              <a:t>Processes</a:t>
            </a:r>
          </a:p>
          <a:p>
            <a:pPr lvl="2" eaLnBrk="1" hangingPunct="1"/>
            <a:r>
              <a:rPr lang="en-US" sz="2400"/>
              <a:t>Performance</a:t>
            </a:r>
          </a:p>
          <a:p>
            <a:pPr lvl="2" eaLnBrk="1" hangingPunct="1"/>
            <a:r>
              <a:rPr lang="en-US" sz="2400"/>
              <a:t>Security</a:t>
            </a:r>
          </a:p>
          <a:p>
            <a:pPr eaLnBrk="1" hangingPunct="1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D3DA-2108-4035-8126-780AA5100C29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2931"/>
            <a:ext cx="4038600" cy="426050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Phase Overview</a:t>
            </a:r>
          </a:p>
        </p:txBody>
      </p:sp>
      <p:sp>
        <p:nvSpPr>
          <p:cNvPr id="3174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Analysis Activities</a:t>
            </a:r>
          </a:p>
          <a:p>
            <a:pPr lvl="1" eaLnBrk="1" hangingPunct="1"/>
            <a:r>
              <a:rPr lang="en-US"/>
              <a:t>Data and process modeling</a:t>
            </a:r>
          </a:p>
          <a:p>
            <a:pPr lvl="1" eaLnBrk="1" hangingPunct="1"/>
            <a:r>
              <a:rPr lang="en-US"/>
              <a:t>Object Modeling</a:t>
            </a:r>
          </a:p>
          <a:p>
            <a:pPr lvl="1" eaLnBrk="1" hangingPunct="1"/>
            <a:r>
              <a:rPr lang="en-US"/>
              <a:t>Development Strategies</a:t>
            </a:r>
          </a:p>
          <a:p>
            <a:pPr lvl="2" eaLnBrk="1" hangingPunct="1"/>
            <a:r>
              <a:rPr lang="en-US"/>
              <a:t>System requirements document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0442B-A421-4C4B-824C-9F7CA1C693B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1996</Words>
  <Application>Microsoft Macintosh PowerPoint</Application>
  <PresentationFormat>On-screen Show (4:3)</PresentationFormat>
  <Paragraphs>351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Systems Analysis and Design</vt:lpstr>
      <vt:lpstr>Phase Description</vt:lpstr>
      <vt:lpstr>Chapter Objectives </vt:lpstr>
      <vt:lpstr>Chapter Objectives</vt:lpstr>
      <vt:lpstr>Chapter Objectives</vt:lpstr>
      <vt:lpstr>Introduction</vt:lpstr>
      <vt:lpstr>Systems Analysis Phase Overview</vt:lpstr>
      <vt:lpstr>Systems Analysis Phase Overview</vt:lpstr>
      <vt:lpstr>Systems Analysis Phase Overview</vt:lpstr>
      <vt:lpstr>Systems Analysis Phase Overview</vt:lpstr>
      <vt:lpstr>Joint Application Development</vt:lpstr>
      <vt:lpstr>Joint Application Development</vt:lpstr>
      <vt:lpstr>Joint Application Development</vt:lpstr>
      <vt:lpstr>Rapid Application Development</vt:lpstr>
      <vt:lpstr>Rapid Application Development</vt:lpstr>
      <vt:lpstr>Rapid Application Development</vt:lpstr>
      <vt:lpstr>Rapid Application Development</vt:lpstr>
      <vt:lpstr>Agile Methods</vt:lpstr>
      <vt:lpstr>Agile Methods</vt:lpstr>
      <vt:lpstr>Agile Methods</vt:lpstr>
      <vt:lpstr>Modeling Tools and Techniques</vt:lpstr>
      <vt:lpstr>Modeling Tools and Techniques</vt:lpstr>
      <vt:lpstr>Modeling Tools and Techniques</vt:lpstr>
      <vt:lpstr>Modeling Tools and Techniques</vt:lpstr>
      <vt:lpstr>System Requirements Checklist</vt:lpstr>
      <vt:lpstr>System Requirements Checklist</vt:lpstr>
      <vt:lpstr>System Requirements Checklist</vt:lpstr>
      <vt:lpstr>System Requirements Checklist</vt:lpstr>
      <vt:lpstr>System Requirements Checklist</vt:lpstr>
      <vt:lpstr>Future Growth, Costs, and Benefits</vt:lpstr>
      <vt:lpstr>Future Growth, Costs, and Benefits</vt:lpstr>
      <vt:lpstr>Fact-Finding</vt:lpstr>
      <vt:lpstr>Fact-Finding</vt:lpstr>
      <vt:lpstr>Interviews</vt:lpstr>
      <vt:lpstr>Interviews</vt:lpstr>
      <vt:lpstr>Interviews</vt:lpstr>
      <vt:lpstr>Interviews</vt:lpstr>
      <vt:lpstr>Interviews</vt:lpstr>
      <vt:lpstr>Interviews</vt:lpstr>
      <vt:lpstr>Other Fact-Finding Techniques</vt:lpstr>
      <vt:lpstr>Other Fact-Finding Techniques</vt:lpstr>
      <vt:lpstr>Other Fact-Finding Techniques</vt:lpstr>
      <vt:lpstr>Other Fact-Finding Techniques</vt:lpstr>
      <vt:lpstr>Other Fact-Finding Techniques</vt:lpstr>
      <vt:lpstr>Documentation</vt:lpstr>
      <vt:lpstr>Documentation</vt:lpstr>
      <vt:lpstr>Documentation</vt:lpstr>
      <vt:lpstr>Preview of Logical Modeling</vt:lpstr>
      <vt:lpstr>Chapter Summary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Khayyam Masiyev</cp:lastModifiedBy>
  <cp:revision>26</cp:revision>
  <dcterms:created xsi:type="dcterms:W3CDTF">2009-02-03T18:32:10Z</dcterms:created>
  <dcterms:modified xsi:type="dcterms:W3CDTF">2020-10-21T18:16:08Z</dcterms:modified>
</cp:coreProperties>
</file>