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00"/>
  </p:notesMasterIdLst>
  <p:handoutMasterIdLst>
    <p:handoutMasterId r:id="rId101"/>
  </p:handoutMasterIdLst>
  <p:sldIdLst>
    <p:sldId id="256" r:id="rId2"/>
    <p:sldId id="279" r:id="rId3"/>
    <p:sldId id="280" r:id="rId4"/>
    <p:sldId id="402" r:id="rId5"/>
    <p:sldId id="257" r:id="rId6"/>
    <p:sldId id="403" r:id="rId7"/>
    <p:sldId id="258" r:id="rId8"/>
    <p:sldId id="378" r:id="rId9"/>
    <p:sldId id="379" r:id="rId10"/>
    <p:sldId id="380" r:id="rId11"/>
    <p:sldId id="381" r:id="rId12"/>
    <p:sldId id="351" r:id="rId13"/>
    <p:sldId id="416" r:id="rId14"/>
    <p:sldId id="281" r:id="rId15"/>
    <p:sldId id="282" r:id="rId16"/>
    <p:sldId id="283" r:id="rId17"/>
    <p:sldId id="285" r:id="rId18"/>
    <p:sldId id="404" r:id="rId19"/>
    <p:sldId id="405" r:id="rId20"/>
    <p:sldId id="286" r:id="rId21"/>
    <p:sldId id="406" r:id="rId22"/>
    <p:sldId id="287" r:id="rId23"/>
    <p:sldId id="407" r:id="rId24"/>
    <p:sldId id="259" r:id="rId25"/>
    <p:sldId id="288" r:id="rId26"/>
    <p:sldId id="260" r:id="rId27"/>
    <p:sldId id="289" r:id="rId28"/>
    <p:sldId id="417" r:id="rId29"/>
    <p:sldId id="311" r:id="rId30"/>
    <p:sldId id="261" r:id="rId31"/>
    <p:sldId id="410" r:id="rId32"/>
    <p:sldId id="353" r:id="rId33"/>
    <p:sldId id="412" r:id="rId34"/>
    <p:sldId id="413" r:id="rId35"/>
    <p:sldId id="414" r:id="rId36"/>
    <p:sldId id="415" r:id="rId37"/>
    <p:sldId id="411" r:id="rId38"/>
    <p:sldId id="302" r:id="rId39"/>
    <p:sldId id="269" r:id="rId40"/>
    <p:sldId id="382" r:id="rId41"/>
    <p:sldId id="303" r:id="rId42"/>
    <p:sldId id="357" r:id="rId43"/>
    <p:sldId id="333" r:id="rId44"/>
    <p:sldId id="304" r:id="rId45"/>
    <p:sldId id="270" r:id="rId46"/>
    <p:sldId id="340" r:id="rId47"/>
    <p:sldId id="335" r:id="rId48"/>
    <p:sldId id="336" r:id="rId49"/>
    <p:sldId id="345" r:id="rId50"/>
    <p:sldId id="383" r:id="rId51"/>
    <p:sldId id="384" r:id="rId52"/>
    <p:sldId id="385" r:id="rId53"/>
    <p:sldId id="386" r:id="rId54"/>
    <p:sldId id="387" r:id="rId55"/>
    <p:sldId id="346" r:id="rId56"/>
    <p:sldId id="398" r:id="rId57"/>
    <p:sldId id="395" r:id="rId58"/>
    <p:sldId id="396" r:id="rId59"/>
    <p:sldId id="397" r:id="rId60"/>
    <p:sldId id="358"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88" r:id="rId75"/>
    <p:sldId id="389" r:id="rId76"/>
    <p:sldId id="390" r:id="rId77"/>
    <p:sldId id="391" r:id="rId78"/>
    <p:sldId id="392" r:id="rId79"/>
    <p:sldId id="393" r:id="rId80"/>
    <p:sldId id="394" r:id="rId81"/>
    <p:sldId id="356" r:id="rId82"/>
    <p:sldId id="295" r:id="rId83"/>
    <p:sldId id="296" r:id="rId84"/>
    <p:sldId id="297" r:id="rId85"/>
    <p:sldId id="298" r:id="rId86"/>
    <p:sldId id="299" r:id="rId87"/>
    <p:sldId id="355" r:id="rId88"/>
    <p:sldId id="347" r:id="rId89"/>
    <p:sldId id="348" r:id="rId90"/>
    <p:sldId id="274" r:id="rId91"/>
    <p:sldId id="399" r:id="rId92"/>
    <p:sldId id="349" r:id="rId93"/>
    <p:sldId id="350" r:id="rId94"/>
    <p:sldId id="275" r:id="rId95"/>
    <p:sldId id="352" r:id="rId96"/>
    <p:sldId id="354" r:id="rId97"/>
    <p:sldId id="400" r:id="rId98"/>
    <p:sldId id="309" r:id="rId9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91429" autoAdjust="0"/>
  </p:normalViewPr>
  <p:slideViewPr>
    <p:cSldViewPr snapToObjects="1">
      <p:cViewPr>
        <p:scale>
          <a:sx n="60" d="100"/>
          <a:sy n="60" d="100"/>
        </p:scale>
        <p:origin x="304" y="-13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10/21/20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10/21/20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7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411352" y="1055363"/>
            <a:ext cx="7772400" cy="1470025"/>
          </a:xfrm>
        </p:spPr>
        <p:txBody>
          <a:bodyPr/>
          <a:lstStyle/>
          <a:p>
            <a:pPr algn="ctr" eaLnBrk="1" hangingPunct="1"/>
            <a:r>
              <a:rPr lang="en-US" dirty="0"/>
              <a:t>Chapter 4-5-6-7 –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8" name="Rectangle 1038">
            <a:extLst>
              <a:ext uri="{FF2B5EF4-FFF2-40B4-BE49-F238E27FC236}">
                <a16:creationId xmlns:a16="http://schemas.microsoft.com/office/drawing/2014/main" id="{8D2E4816-AC7A-B24E-97AE-93C02D2C1063}"/>
              </a:ext>
            </a:extLst>
          </p:cNvPr>
          <p:cNvSpPr txBox="1">
            <a:spLocks noChangeArrowheads="1"/>
          </p:cNvSpPr>
          <p:nvPr/>
        </p:nvSpPr>
        <p:spPr>
          <a:xfrm>
            <a:off x="5940152" y="5017807"/>
            <a:ext cx="2895600" cy="1263650"/>
          </a:xfrm>
          <a:prstGeom prst="rect">
            <a:avLst/>
          </a:prstGeom>
        </p:spPr>
        <p:txBody>
          <a:bodyPr vert="horz" lIns="91440" tIns="45720" rIns="91440" bIns="45720" rtlCol="0" anchor="ctr"/>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sz="1600" dirty="0"/>
              <a:t>Khayyam H. MASIYEV</a:t>
            </a:r>
          </a:p>
          <a:p>
            <a:r>
              <a:rPr lang="en-US" sz="1600" dirty="0"/>
              <a:t>BHOS</a:t>
            </a:r>
            <a:r>
              <a:rPr lang="en-US" sz="1600" dirty="0">
                <a:sym typeface="Wingdings"/>
              </a:rPr>
              <a:t></a:t>
            </a:r>
            <a:endParaRPr lang="en-US" sz="1600" dirty="0"/>
          </a:p>
          <a:p>
            <a:r>
              <a:rPr lang="en-US" sz="1600" dirty="0"/>
              <a:t>Information Security Division</a:t>
            </a:r>
          </a:p>
          <a:p>
            <a:r>
              <a:rPr lang="en-US" sz="1600" dirty="0"/>
              <a:t>Senior Lecturer</a:t>
            </a:r>
          </a:p>
          <a:p>
            <a:r>
              <a:rPr lang="en-US" sz="1600" dirty="0" err="1"/>
              <a:t>khayyam.masiyev@bhos.edu.az</a:t>
            </a:r>
            <a:endParaRPr lang="en-US" sz="1600" dirty="0"/>
          </a:p>
        </p:txBody>
      </p:sp>
      <p:sp>
        <p:nvSpPr>
          <p:cNvPr id="2" name="Rectangle 1">
            <a:extLst>
              <a:ext uri="{FF2B5EF4-FFF2-40B4-BE49-F238E27FC236}">
                <a16:creationId xmlns:a16="http://schemas.microsoft.com/office/drawing/2014/main" id="{65827D21-6C0C-E043-B580-E2E1E97D9ECC}"/>
              </a:ext>
            </a:extLst>
          </p:cNvPr>
          <p:cNvSpPr/>
          <p:nvPr/>
        </p:nvSpPr>
        <p:spPr>
          <a:xfrm>
            <a:off x="602644" y="4567957"/>
            <a:ext cx="3969356" cy="1569660"/>
          </a:xfrm>
          <a:prstGeom prst="rect">
            <a:avLst/>
          </a:prstGeom>
        </p:spPr>
        <p:txBody>
          <a:bodyPr wrap="none">
            <a:spAutoFit/>
          </a:bodyPr>
          <a:lstStyle/>
          <a:p>
            <a:r>
              <a:rPr lang="en-US" dirty="0"/>
              <a:t>Requirements Modeling</a:t>
            </a:r>
          </a:p>
          <a:p>
            <a:pPr eaLnBrk="1" hangingPunct="1"/>
            <a:r>
              <a:rPr lang="en-US" dirty="0"/>
              <a:t>Data and Process Modeling</a:t>
            </a:r>
          </a:p>
          <a:p>
            <a:r>
              <a:rPr lang="en-US" dirty="0"/>
              <a:t>Object Modeling</a:t>
            </a:r>
          </a:p>
          <a:p>
            <a:r>
              <a:rPr lang="en-US" dirty="0"/>
              <a:t>Development Strategies</a:t>
            </a:r>
          </a:p>
        </p:txBody>
      </p:sp>
      <p:sp>
        <p:nvSpPr>
          <p:cNvPr id="6" name="Rectangle 1038">
            <a:extLst>
              <a:ext uri="{FF2B5EF4-FFF2-40B4-BE49-F238E27FC236}">
                <a16:creationId xmlns:a16="http://schemas.microsoft.com/office/drawing/2014/main" id="{6BC072FC-C98E-D94B-BDB3-263392BA4A50}"/>
              </a:ext>
            </a:extLst>
          </p:cNvPr>
          <p:cNvSpPr>
            <a:spLocks noGrp="1" noChangeArrowheads="1"/>
          </p:cNvSpPr>
          <p:nvPr>
            <p:ph type="ftr" sz="quarter" idx="11"/>
          </p:nvPr>
        </p:nvSpPr>
        <p:spPr>
          <a:xfrm>
            <a:off x="3002152" y="2183799"/>
            <a:ext cx="2590800" cy="683177"/>
          </a:xfrm>
        </p:spPr>
        <p:txBody>
          <a:bodyPr/>
          <a:lstStyle/>
          <a:p>
            <a:r>
              <a:rPr lang="en-US" sz="1800" b="1" dirty="0"/>
              <a:t>PHASE 2: SYSTEMS ANALYSIS </a:t>
            </a:r>
            <a:endParaRPr lang="en-US" sz="1800" dirty="0"/>
          </a:p>
        </p:txBody>
      </p:sp>
      <p:sp>
        <p:nvSpPr>
          <p:cNvPr id="7" name="Rectangle 6">
            <a:extLst>
              <a:ext uri="{FF2B5EF4-FFF2-40B4-BE49-F238E27FC236}">
                <a16:creationId xmlns:a16="http://schemas.microsoft.com/office/drawing/2014/main" id="{84436455-95C0-6B45-923F-D01BBA6600A2}"/>
              </a:ext>
            </a:extLst>
          </p:cNvPr>
          <p:cNvSpPr/>
          <p:nvPr/>
        </p:nvSpPr>
        <p:spPr>
          <a:xfrm>
            <a:off x="3390893" y="2866976"/>
            <a:ext cx="1813317" cy="369332"/>
          </a:xfrm>
          <a:prstGeom prst="rect">
            <a:avLst/>
          </a:prstGeom>
        </p:spPr>
        <p:txBody>
          <a:bodyPr wrap="none">
            <a:spAutoFit/>
          </a:bodyPr>
          <a:lstStyle/>
          <a:p>
            <a:pPr eaLnBrk="1" hangingPunct="1"/>
            <a:r>
              <a:rPr lang="en-US" dirty="0"/>
              <a:t>Chapter 4-5-6-7</a:t>
            </a:r>
          </a:p>
        </p:txBody>
      </p:sp>
      <p:sp>
        <p:nvSpPr>
          <p:cNvPr id="3" name="Rectangle 2">
            <a:extLst>
              <a:ext uri="{FF2B5EF4-FFF2-40B4-BE49-F238E27FC236}">
                <a16:creationId xmlns:a16="http://schemas.microsoft.com/office/drawing/2014/main" id="{AF93A0CA-4BC1-1448-9CC7-B09BCD48B899}"/>
              </a:ext>
            </a:extLst>
          </p:cNvPr>
          <p:cNvSpPr/>
          <p:nvPr/>
        </p:nvSpPr>
        <p:spPr>
          <a:xfrm>
            <a:off x="3995936" y="3399383"/>
            <a:ext cx="1107996" cy="461665"/>
          </a:xfrm>
          <a:prstGeom prst="rect">
            <a:avLst/>
          </a:prstGeom>
        </p:spPr>
        <p:txBody>
          <a:bodyPr wrap="none">
            <a:spAutoFit/>
          </a:bodyPr>
          <a:lstStyle/>
          <a:p>
            <a:r>
              <a:rPr lang="en-US" dirty="0"/>
              <a:t>Part -2</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Our example (</a:t>
            </a:r>
            <a:r>
              <a:rPr lang="en-US" dirty="0" err="1"/>
              <a:t>Mentcare</a:t>
            </a:r>
            <a:r>
              <a:rPr lang="en-US" dirty="0"/>
              <a:t> system)</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sz="2200" dirty="0"/>
              <a:t>Many agile methods argue that producing detailed system requirements is a waste of time as requirements change so quickly.</a:t>
            </a:r>
          </a:p>
          <a:p>
            <a:r>
              <a:rPr lang="en-US" sz="2200" dirty="0"/>
              <a:t>The requirements document is therefore always out of date.</a:t>
            </a:r>
          </a:p>
          <a:p>
            <a:r>
              <a:rPr lang="en-US" sz="2200" dirty="0"/>
              <a:t>Agile methods usually use incremental requirements engineering and may express requirements as ‘user stories’ (we will discuss with more details in future lectures).</a:t>
            </a:r>
          </a:p>
          <a:p>
            <a:r>
              <a:rPr lang="en-US" sz="2200" dirty="0"/>
              <a:t>This is practical for business systems but problematic for systems that require pre-delivery analysis (e.g. critical systems) or systems developed by several teams.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Systems Requirements Classification</a:t>
            </a:r>
          </a:p>
        </p:txBody>
      </p:sp>
      <p:sp>
        <p:nvSpPr>
          <p:cNvPr id="3" name="Content Placeholder 2"/>
          <p:cNvSpPr>
            <a:spLocks noGrp="1"/>
          </p:cNvSpPr>
          <p:nvPr>
            <p:ph idx="1"/>
          </p:nvPr>
        </p:nvSpPr>
        <p:spPr/>
        <p:txBody>
          <a:bodyPr/>
          <a:lstStyle/>
          <a:p>
            <a:r>
              <a:rPr lang="en-US" dirty="0"/>
              <a:t>Software system requirements are often classified as functional requirements or non-functional requirements </a:t>
            </a:r>
          </a:p>
          <a:p>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Tree>
    <p:extLst>
      <p:ext uri="{BB962C8B-B14F-4D97-AF65-F5344CB8AC3E}">
        <p14:creationId xmlns:p14="http://schemas.microsoft.com/office/powerpoint/2010/main" val="731311941"/>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1800" dirty="0"/>
              <a:t>Functional requirements</a:t>
            </a:r>
          </a:p>
          <a:p>
            <a:pPr lvl="1"/>
            <a:r>
              <a:rPr lang="en-GB" sz="1600" dirty="0"/>
              <a:t>The functional requirements for a system describe what the system should do. </a:t>
            </a:r>
          </a:p>
          <a:p>
            <a:pPr lvl="1"/>
            <a:r>
              <a:rPr lang="en-GB" sz="1600" dirty="0"/>
              <a:t>These requirements depend on the type of software being developed, the expected users of the software, and the general approach taken by the organization when writing requirements. </a:t>
            </a:r>
          </a:p>
          <a:p>
            <a:pPr lvl="1"/>
            <a:r>
              <a:rPr lang="en-GB" sz="1600" dirty="0"/>
              <a:t>Functional requirements are usually described in an abstract way that can be understood by system users. However, more specific functional system requirements describe the system functions, its inputs and outputs, exceptions, etc., in detail.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From our example -&gt; </a:t>
            </a:r>
            <a:r>
              <a:rPr lang="en-US" dirty="0" err="1"/>
              <a:t>Mentcare</a:t>
            </a:r>
            <a:r>
              <a:rPr lang="en-US" dirty="0"/>
              <a:t> system: functional requirements</a:t>
            </a:r>
          </a:p>
        </p:txBody>
      </p:sp>
      <p:sp>
        <p:nvSpPr>
          <p:cNvPr id="77827" name="Rectangle 3"/>
          <p:cNvSpPr>
            <a:spLocks noGrp="1" noChangeArrowheads="1"/>
          </p:cNvSpPr>
          <p:nvPr>
            <p:ph idx="1"/>
          </p:nvPr>
        </p:nvSpPr>
        <p:spPr/>
        <p:txBody>
          <a:bodyPr/>
          <a:lstStyle/>
          <a:p>
            <a:pPr marL="457200" indent="-457200">
              <a:buFont typeface="+mj-lt"/>
              <a:buAutoNum type="arabicPeriod"/>
            </a:pPr>
            <a:r>
              <a:rPr lang="en-US" dirty="0"/>
              <a:t>A user shall be able to search the appointments lists for all clinics.</a:t>
            </a:r>
            <a:endParaRPr lang="en-GB" dirty="0"/>
          </a:p>
          <a:p>
            <a:pPr marL="457200" indent="-457200">
              <a:buFont typeface="+mj-lt"/>
              <a:buAutoNum type="arabicPeriod"/>
            </a:pPr>
            <a:r>
              <a:rPr lang="en-US" dirty="0"/>
              <a:t>The system shall generate each day, for each clinic, a list of patients who are expected to attend appointments that day. </a:t>
            </a:r>
            <a:endParaRPr lang="en-GB" dirty="0"/>
          </a:p>
          <a:p>
            <a:pPr marL="457200" indent="-457200">
              <a:buFont typeface="+mj-lt"/>
              <a:buAutoNum type="arabicPeriod"/>
            </a:pPr>
            <a:r>
              <a:rPr lang="en-US" dirty="0"/>
              <a:t>Each staff member using the system shall be uniquely identified by his or her eight-digit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 (</a:t>
            </a:r>
            <a:r>
              <a:rPr lang="en-GB" dirty="0" err="1"/>
              <a:t>hassasiyyet</a:t>
            </a:r>
            <a:r>
              <a:rPr lang="en-GB" dirty="0"/>
              <a:t>)</a:t>
            </a:r>
          </a:p>
        </p:txBody>
      </p:sp>
      <p:sp>
        <p:nvSpPr>
          <p:cNvPr id="41987" name="Rectangle 3"/>
          <p:cNvSpPr>
            <a:spLocks noGrp="1" noChangeArrowheads="1"/>
          </p:cNvSpPr>
          <p:nvPr>
            <p:ph idx="1"/>
          </p:nvPr>
        </p:nvSpPr>
        <p:spPr/>
        <p:txBody>
          <a:bodyPr/>
          <a:lstStyle/>
          <a:p>
            <a:r>
              <a:rPr lang="en-US" sz="1800" dirty="0"/>
              <a:t>Imprecision in the requirements specification is the cause of many software engineering problems. It is natural for a system developer to interpret an </a:t>
            </a:r>
            <a:r>
              <a:rPr lang="en-US" sz="1800" b="1" u="sng" dirty="0"/>
              <a:t>ambiguous requirement in a way that simplifies its implementation</a:t>
            </a:r>
            <a:r>
              <a:rPr lang="en-US" sz="1800" dirty="0"/>
              <a:t>. Often, however, this is not what the customer wants. </a:t>
            </a:r>
            <a:endParaRPr lang="en-GB" sz="1800" dirty="0"/>
          </a:p>
          <a:p>
            <a:r>
              <a:rPr lang="en-GB" sz="1800" dirty="0"/>
              <a:t>Problems arise when functional requirements are not precisely stated.</a:t>
            </a:r>
          </a:p>
          <a:p>
            <a:r>
              <a:rPr lang="en-GB" sz="1800" dirty="0"/>
              <a:t>Ambiguous (</a:t>
            </a:r>
            <a:r>
              <a:rPr lang="en-GB" sz="1800" dirty="0" err="1"/>
              <a:t>ikimenali</a:t>
            </a:r>
            <a:r>
              <a:rPr lang="en-GB" sz="1800" dirty="0"/>
              <a:t>) requirements may be interpreted in different ways by developers and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our example (A user shall be able to search the appointments lists for all clinics.)</a:t>
            </a:r>
          </a:p>
        </p:txBody>
      </p:sp>
      <p:sp>
        <p:nvSpPr>
          <p:cNvPr id="3" name="Content Placeholder 2"/>
          <p:cNvSpPr>
            <a:spLocks noGrp="1"/>
          </p:cNvSpPr>
          <p:nvPr>
            <p:ph idx="1"/>
          </p:nvPr>
        </p:nvSpPr>
        <p:spPr/>
        <p:txBody>
          <a:bodyPr/>
          <a:lstStyle/>
          <a:p>
            <a:r>
              <a:rPr lang="en-US" sz="1800" dirty="0"/>
              <a:t>The first example requirement for the MHC-PMS states that a user shall be able to search the appointments lists for all clinics. The rationale for this requirement is that patients with mental health problems are sometimes confused. They may have an appointment at one clinic but actually go to a different clinic. If they have an appointment, they will be recorded as having attended, irrespective of the clinic. </a:t>
            </a:r>
          </a:p>
          <a:p>
            <a:r>
              <a:rPr lang="en-US" sz="1800" dirty="0"/>
              <a:t>The medical staff member specifying this may expect ‘search’ to mean that, given a patient name, the system looks for that name in all appointments at all clinics. However, this is not explicit in the requirement. System developers may interpret the requirement in a different way and may implement a search so that the user has to choose a clinic then carry out the search. This obviously will involve more user input and so take longer. </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Tree>
    <p:extLst>
      <p:ext uri="{BB962C8B-B14F-4D97-AF65-F5344CB8AC3E}">
        <p14:creationId xmlns:p14="http://schemas.microsoft.com/office/powerpoint/2010/main" val="27554081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t>
            </a:r>
          </a:p>
        </p:txBody>
      </p:sp>
      <p:sp>
        <p:nvSpPr>
          <p:cNvPr id="3" name="Content Placeholder 2"/>
          <p:cNvSpPr>
            <a:spLocks noGrp="1"/>
          </p:cNvSpPr>
          <p:nvPr>
            <p:ph idx="1"/>
          </p:nvPr>
        </p:nvSpPr>
        <p:spPr/>
        <p:txBody>
          <a:bodyPr/>
          <a:lstStyle/>
          <a:p>
            <a:r>
              <a:rPr lang="en-GB" sz="1800" dirty="0"/>
              <a:t>Consider the term ‘search’ in requirement 1 (from our example)</a:t>
            </a:r>
          </a:p>
          <a:p>
            <a:pPr lvl="1"/>
            <a:r>
              <a:rPr lang="en-GB" sz="1800" dirty="0"/>
              <a:t>User intention – search for a patient name across all appointments in all clinics;</a:t>
            </a:r>
          </a:p>
          <a:p>
            <a:pPr lvl="1"/>
            <a:r>
              <a:rPr lang="en-GB" sz="1800" dirty="0"/>
              <a:t>Developer interpretation – search for a patient name in an individual clinic. User chooses clinic then search.</a:t>
            </a:r>
          </a:p>
          <a:p>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Tree>
    <p:extLst>
      <p:ext uri="{BB962C8B-B14F-4D97-AF65-F5344CB8AC3E}">
        <p14:creationId xmlns:p14="http://schemas.microsoft.com/office/powerpoint/2010/main" val="4142688497"/>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Requirements abstraction (</a:t>
            </a:r>
            <a:r>
              <a:rPr lang="en-US" dirty="0"/>
              <a:t>Davis (1993) explains why these differences exist: </a:t>
            </a:r>
            <a:r>
              <a:rPr lang="en-GB" dirty="0"/>
              <a:t>)</a:t>
            </a:r>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 (all services required by the user should be defined).</a:t>
            </a:r>
          </a:p>
          <a:p>
            <a:r>
              <a:rPr lang="en-GB" sz="2400" dirty="0"/>
              <a:t>Consistent</a:t>
            </a:r>
          </a:p>
          <a:p>
            <a:pPr lvl="1"/>
            <a:r>
              <a:rPr lang="en-GB" dirty="0"/>
              <a:t>There should be no conflicts in the descriptions of the system facilities.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completeness and consistency</a:t>
            </a:r>
            <a:endParaRPr lang="en-US" dirty="0"/>
          </a:p>
        </p:txBody>
      </p:sp>
      <p:sp>
        <p:nvSpPr>
          <p:cNvPr id="3" name="Content Placeholder 2"/>
          <p:cNvSpPr>
            <a:spLocks noGrp="1"/>
          </p:cNvSpPr>
          <p:nvPr>
            <p:ph idx="1"/>
          </p:nvPr>
        </p:nvSpPr>
        <p:spPr/>
        <p:txBody>
          <a:bodyPr/>
          <a:lstStyle/>
          <a:p>
            <a:r>
              <a:rPr lang="en-GB" dirty="0"/>
              <a:t>In practice, because of system and environmental complexity, it is impossible to produce a complete and consistent requirements document.</a:t>
            </a:r>
          </a:p>
          <a:p>
            <a:r>
              <a:rPr lang="en-GB" dirty="0"/>
              <a:t>One reason for this is that it is easy to make mistakes when writing specifications for complex systems. </a:t>
            </a:r>
          </a:p>
          <a:p>
            <a:r>
              <a:rPr lang="en-GB" dirty="0"/>
              <a:t>Another reason is that there are many stakeholders in a large system. A stakeholder is a person or role that is affected by the system in some way. Stakeholders have different— and often inconsistent—needs. </a:t>
            </a:r>
          </a:p>
          <a:p>
            <a:endParaRPr lang="en-GB" dirty="0"/>
          </a:p>
          <a:p>
            <a:endParaRPr lang="en-GB" dirty="0"/>
          </a:p>
          <a:p>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Tree>
    <p:extLst>
      <p:ext uri="{BB962C8B-B14F-4D97-AF65-F5344CB8AC3E}">
        <p14:creationId xmlns:p14="http://schemas.microsoft.com/office/powerpoint/2010/main" val="3700101698"/>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dirty="0"/>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US" sz="1800" dirty="0"/>
              <a:t>Non-functional requirements, such as performance, security, or availability, usually specify or constrain characteristics of the system as a whole. </a:t>
            </a:r>
            <a:endParaRPr lang="en-GB" sz="18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Non-functional requirements</a:t>
            </a:r>
            <a:endParaRPr lang="en-US" dirty="0"/>
          </a:p>
        </p:txBody>
      </p:sp>
      <p:sp>
        <p:nvSpPr>
          <p:cNvPr id="3" name="Content Placeholder 2"/>
          <p:cNvSpPr>
            <a:spLocks noGrp="1"/>
          </p:cNvSpPr>
          <p:nvPr>
            <p:ph idx="1"/>
          </p:nvPr>
        </p:nvSpPr>
        <p:spPr/>
        <p:txBody>
          <a:bodyPr/>
          <a:lstStyle/>
          <a:p>
            <a:r>
              <a:rPr lang="en-GB" dirty="0"/>
              <a:t>Non-functional requirements may be more critical than functional requirements. If these are not met, the system may be useless. Failing to meet a non-functional requirement can mean that the whole system is unusable. </a:t>
            </a:r>
          </a:p>
          <a:p>
            <a:r>
              <a:rPr lang="en-GB" dirty="0"/>
              <a:t>For example, if an aircraft system does not meet its reliability (</a:t>
            </a:r>
            <a:r>
              <a:rPr lang="en-GB" dirty="0" err="1"/>
              <a:t>etibarliliq</a:t>
            </a:r>
            <a:r>
              <a:rPr lang="en-GB" dirty="0"/>
              <a:t>) requirements, it will not be certified as safe for operation; </a:t>
            </a:r>
          </a:p>
          <a:p>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Tree>
    <p:extLst>
      <p:ext uri="{BB962C8B-B14F-4D97-AF65-F5344CB8AC3E}">
        <p14:creationId xmlns:p14="http://schemas.microsoft.com/office/powerpoint/2010/main" val="415217107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xfrm>
            <a:off x="457200" y="1412776"/>
            <a:ext cx="8229600" cy="4943574"/>
          </a:xfrm>
          <a:noFill/>
          <a:ln/>
        </p:spPr>
        <p:txBody>
          <a:bodyPr lIns="90487" tIns="44450" rIns="90487" bIns="44450"/>
          <a:lstStyle/>
          <a:p>
            <a:r>
              <a:rPr lang="en-GB" sz="1500" dirty="0"/>
              <a:t>Product requirements</a:t>
            </a:r>
          </a:p>
          <a:p>
            <a:pPr lvl="1"/>
            <a:r>
              <a:rPr lang="en-GB" sz="1500" dirty="0"/>
              <a:t>Requirements which specify that the delivered product must behave in a particular way. (Examples include performance requirements on how fast the system must execute and how much memory it requires, reliability requirements that set out the acceptable failure rate, security requirements, and usability requirements. )</a:t>
            </a:r>
          </a:p>
          <a:p>
            <a:r>
              <a:rPr lang="en-GB" sz="1500" dirty="0"/>
              <a:t>Organisational requirements</a:t>
            </a:r>
          </a:p>
          <a:p>
            <a:pPr lvl="1"/>
            <a:r>
              <a:rPr lang="en-GB" sz="1500" dirty="0"/>
              <a:t>Requirements which are a consequence of organisational policies and procedures. (Examples include operational process requirements that define how the system will be used, development process requirements that specify the programming language, the development environment or process standards to be used, and environmental requirements that specify the operating environment of the system. )</a:t>
            </a:r>
          </a:p>
          <a:p>
            <a:r>
              <a:rPr lang="en-GB" sz="1500" dirty="0"/>
              <a:t>External requirements</a:t>
            </a:r>
          </a:p>
          <a:p>
            <a:pPr lvl="1"/>
            <a:r>
              <a:rPr lang="en-GB" sz="1500" dirty="0"/>
              <a:t>Requirements which arise from factors which are external to the system and its development process. (These may include regulatory requirements that set out what must be done for the system to be approved for use by a regulator, such as a central bank; legislative requirements that must be followed to ensure that the system operates within the law; and ethical requirements that ensure that the system will be acceptable to its users and the general public.)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our example (</a:t>
            </a:r>
            <a:r>
              <a:rPr lang="en-GB" dirty="0" err="1"/>
              <a:t>Mentcare</a:t>
            </a:r>
            <a:r>
              <a:rPr lang="en-GB" dirty="0"/>
              <a:t>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686081662"/>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pPr marL="0" marR="0" indent="0" algn="l" defTabSz="457200" rtl="0" eaLnBrk="1" fontAlgn="auto" latinLnBrk="0" hangingPunct="1">
                        <a:lnSpc>
                          <a:spcPct val="100000"/>
                        </a:lnSpc>
                        <a:spcBef>
                          <a:spcPts val="0"/>
                        </a:spcBef>
                        <a:spcAft>
                          <a:spcPts val="0"/>
                        </a:spcAft>
                        <a:buClrTx/>
                        <a:buSzTx/>
                        <a:buFontTx/>
                        <a:buNone/>
                        <a:tabLst/>
                        <a:defRPr/>
                      </a:pPr>
                      <a:r>
                        <a:rPr lang="en-GB" sz="1800" b="1" kern="1200" dirty="0"/>
                        <a:t>External requirement</a:t>
                      </a:r>
                      <a:br>
                        <a:rPr lang="en-GB" sz="1800" b="0" kern="1200" dirty="0"/>
                      </a:br>
                      <a:r>
                        <a:rPr lang="en-GB" sz="1800" b="0" kern="1200" dirty="0"/>
                        <a:t>The system shall implement patient privacy provisions as set out in HStan-03-2006-priv. (</a:t>
                      </a:r>
                      <a:r>
                        <a:rPr lang="en-GB" sz="1800" b="1" kern="1200" dirty="0">
                          <a:solidFill>
                            <a:schemeClr val="dk1"/>
                          </a:solidFill>
                          <a:effectLst/>
                          <a:latin typeface="+mn-lt"/>
                          <a:ea typeface="+mn-ea"/>
                          <a:cs typeface="+mn-cs"/>
                        </a:rPr>
                        <a:t>Privacy is obviously a very important issue in healthcare systems and the requirement specifies that the system should be developed in accordance with a national privacy standard.</a:t>
                      </a:r>
                      <a:r>
                        <a:rPr lang="en-GB" sz="1800" b="0" kern="1200" dirty="0"/>
                        <a:t>)</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a:xfrm>
            <a:off x="457200" y="1484784"/>
            <a:ext cx="8229600" cy="4525963"/>
          </a:xfrm>
        </p:spPr>
        <p:txBody>
          <a:bodyPr/>
          <a:lstStyle/>
          <a:p>
            <a:r>
              <a:rPr lang="en-US" sz="1800" dirty="0"/>
              <a:t>A common problem with non-functional requirements is that users or customers often propose these requirements as general goals, such as ease of use, the ability of the system to recover from failure, or rapid user response. </a:t>
            </a:r>
          </a:p>
          <a:p>
            <a:r>
              <a:rPr lang="en-GB" sz="1800" dirty="0"/>
              <a:t>Goal</a:t>
            </a:r>
          </a:p>
          <a:p>
            <a:pPr lvl="1"/>
            <a:r>
              <a:rPr lang="en-GB" sz="1800" dirty="0"/>
              <a:t>A general intention of the user such as ease of use. (for ex: </a:t>
            </a:r>
            <a:r>
              <a:rPr lang="en-GB" sz="1800" i="1" dirty="0"/>
              <a:t>The system should be easy to use by medical staff and should be organized in such a way that user errors are minimized. </a:t>
            </a:r>
            <a:r>
              <a:rPr lang="en-GB" sz="1800" dirty="0"/>
              <a:t>)</a:t>
            </a:r>
          </a:p>
          <a:p>
            <a:r>
              <a:rPr lang="en-GB" sz="1800" dirty="0"/>
              <a:t>Verifiable non-functional requirement (It is impossible to objectively verify the system goal)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a:t>
            </a:r>
          </a:p>
        </p:txBody>
      </p:sp>
      <p:sp>
        <p:nvSpPr>
          <p:cNvPr id="3" name="Content Placeholder 2"/>
          <p:cNvSpPr>
            <a:spLocks noGrp="1"/>
          </p:cNvSpPr>
          <p:nvPr>
            <p:ph idx="1"/>
          </p:nvPr>
        </p:nvSpPr>
        <p:spPr/>
        <p:txBody>
          <a:bodyPr/>
          <a:lstStyle/>
          <a:p>
            <a:r>
              <a:rPr lang="en-US" dirty="0"/>
              <a:t>Start to prep. Types of Requirements (User R., System R., Functional R., &amp; Non Functional R.) for your project</a:t>
            </a:r>
          </a:p>
          <a:p>
            <a:endParaRPr lang="en-US" dirty="0"/>
          </a:p>
          <a:p>
            <a:pPr algn="ctr"/>
            <a:r>
              <a:rPr lang="en-US"/>
              <a:t>Good Luck </a:t>
            </a:r>
            <a:r>
              <a:rPr lang="en-US">
                <a:sym typeface="Wingdings"/>
              </a:rPr>
              <a:t></a:t>
            </a:r>
            <a:r>
              <a:rPr lang="en-US"/>
              <a:t> </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Tree>
    <p:extLst>
      <p:ext uri="{BB962C8B-B14F-4D97-AF65-F5344CB8AC3E}">
        <p14:creationId xmlns:p14="http://schemas.microsoft.com/office/powerpoint/2010/main" val="821196924"/>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sz="1800" dirty="0"/>
              <a:t>The system should be easy to use by medical staff and should be organized in such a way that user errors are minimized. (Goal)</a:t>
            </a:r>
          </a:p>
          <a:p>
            <a:r>
              <a:rPr lang="en-US" sz="1800" dirty="0"/>
              <a:t>Medical staff shall be able to use all the system functions after four hours of training. After this training, the average number of errors made by experienced users shall not exceed two per hour of system use. (Testable non-functional requirement)</a:t>
            </a:r>
          </a:p>
          <a:p>
            <a:pPr marL="0" indent="0">
              <a:buNone/>
            </a:pPr>
            <a:r>
              <a:rPr lang="en-US" sz="1800" dirty="0"/>
              <a:t>Whenever possible, you should write non-functional requirements quantitatively so that they can be objectively tested. Next Figure shows metrics that you can use to specify non-functional system properties. You can measure these characteristics when the system is being tested to check whether or not the system has met its non- functional requirements. </a:t>
            </a:r>
            <a:endParaRPr lang="en-GB" sz="1800" dirty="0"/>
          </a:p>
          <a:p>
            <a:endParaRPr lang="en-GB" sz="1800" dirty="0"/>
          </a:p>
          <a:p>
            <a:endParaRPr lang="en-US" sz="18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t>User requirements</a:t>
            </a:r>
          </a:p>
          <a:p>
            <a:pPr lvl="1"/>
            <a:r>
              <a:rPr lang="en-GB" dirty="0"/>
              <a:t>User requirements are statements, in a natural language plus diagrams, of what services the system is expected to provide to system users and the constraints under which it must operate. </a:t>
            </a:r>
          </a:p>
          <a:p>
            <a:pPr lvl="1"/>
            <a:r>
              <a:rPr lang="en-GB" dirty="0"/>
              <a:t>Written for customers.</a:t>
            </a:r>
          </a:p>
          <a:p>
            <a:r>
              <a:rPr lang="en-GB" dirty="0"/>
              <a:t>System requirements</a:t>
            </a:r>
          </a:p>
          <a:p>
            <a:pPr lvl="1"/>
            <a:r>
              <a:rPr lang="en-GB" dirty="0"/>
              <a:t>System requirements are more detailed descriptions of the software system’s functions, services, and operational constraints. The system requirements document (sometimes called a functional specification) should define exactly what is to be implemented. It may be part of the contract between the system buyer and the software developers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Requirements</a:t>
            </a:r>
          </a:p>
        </p:txBody>
      </p:sp>
      <p:sp>
        <p:nvSpPr>
          <p:cNvPr id="3" name="Content Placeholder 2"/>
          <p:cNvSpPr>
            <a:spLocks noGrp="1"/>
          </p:cNvSpPr>
          <p:nvPr>
            <p:ph idx="1"/>
          </p:nvPr>
        </p:nvSpPr>
        <p:spPr/>
        <p:txBody>
          <a:bodyPr/>
          <a:lstStyle/>
          <a:p>
            <a:r>
              <a:rPr lang="en-US" dirty="0"/>
              <a:t>Domain requirements are derived from the application domain of the system rather than from the specific needs of system users. They may be new functional requirements in their own right, constrain existing functional requirements, or set out how particular computations must be carried out. </a:t>
            </a:r>
          </a:p>
          <a:p>
            <a:r>
              <a:rPr lang="en-US" dirty="0"/>
              <a:t>The problem with domain requirements is that software engineers may not understand the characteristics of the domain in which the system operates. They often cannot tell whether or not a domain requirement has been missed out or conflicts with other requirements. </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Tree>
    <p:extLst>
      <p:ext uri="{BB962C8B-B14F-4D97-AF65-F5344CB8AC3E}">
        <p14:creationId xmlns:p14="http://schemas.microsoft.com/office/powerpoint/2010/main" val="3426117048"/>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The Software Requirements Document</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requirements document</a:t>
            </a:r>
          </a:p>
        </p:txBody>
      </p:sp>
      <p:sp>
        <p:nvSpPr>
          <p:cNvPr id="3" name="Content Placeholder 2"/>
          <p:cNvSpPr>
            <a:spLocks noGrp="1"/>
          </p:cNvSpPr>
          <p:nvPr>
            <p:ph idx="1"/>
          </p:nvPr>
        </p:nvSpPr>
        <p:spPr/>
        <p:txBody>
          <a:bodyPr/>
          <a:lstStyle/>
          <a:p>
            <a:r>
              <a:rPr lang="en-US" sz="1800" dirty="0"/>
              <a:t>The software requirements document (sometimes called the software requirements specification or SRS) is an official statement of what the system developers should implement. </a:t>
            </a:r>
          </a:p>
          <a:p>
            <a:r>
              <a:rPr lang="en-US" sz="1800" dirty="0"/>
              <a:t>It should include both the user requirements for a system and a detailed specification of the system requirements. Sometimes, the user and system requirements are integrated into a single description. In other cases, the user requirements are defined in an introduction to the system requirements specification. </a:t>
            </a:r>
          </a:p>
          <a:p>
            <a:r>
              <a:rPr lang="en-US" sz="1800" dirty="0"/>
              <a:t>If there are a large number of requirements, the detailed system requirements may be presented in a separate document. </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extLst>
      <p:ext uri="{BB962C8B-B14F-4D97-AF65-F5344CB8AC3E}">
        <p14:creationId xmlns:p14="http://schemas.microsoft.com/office/powerpoint/2010/main" val="466981268"/>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requirements document</a:t>
            </a:r>
          </a:p>
        </p:txBody>
      </p:sp>
      <p:sp>
        <p:nvSpPr>
          <p:cNvPr id="3" name="Content Placeholder 2"/>
          <p:cNvSpPr>
            <a:spLocks noGrp="1"/>
          </p:cNvSpPr>
          <p:nvPr>
            <p:ph idx="1"/>
          </p:nvPr>
        </p:nvSpPr>
        <p:spPr/>
        <p:txBody>
          <a:bodyPr/>
          <a:lstStyle/>
          <a:p>
            <a:r>
              <a:rPr lang="en-US" sz="1800" dirty="0"/>
              <a:t>Requirements documents (next figure) are essential when an outside contractor is developing the software system. However, agile development methods argue that requirements change so rapidly that a requirements document is out of date as soon as it is written, so the effort is largely wasted. </a:t>
            </a:r>
          </a:p>
          <a:p>
            <a:r>
              <a:rPr lang="en-US" sz="1800" dirty="0"/>
              <a:t>Rather than a formal document, approaches such as Extreme Programming (Beck, 1999) collect user requirements incrementally and write these on cards as user stories. The user then prioritizes requirements for implementation in the next increment of the system. </a:t>
            </a:r>
          </a:p>
          <a:p>
            <a:r>
              <a:rPr lang="en-US" sz="1800" dirty="0"/>
              <a:t>For business systems where requirements are unstable, I think that this approach is a good one. However, I think that it is still useful to write a short supporting document that defines the business and dependability requirements for the system</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Tree>
    <p:extLst>
      <p:ext uri="{BB962C8B-B14F-4D97-AF65-F5344CB8AC3E}">
        <p14:creationId xmlns:p14="http://schemas.microsoft.com/office/powerpoint/2010/main" val="2739480810"/>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of a requirements documents (shows possible users of the document and how they use it.)</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7" name="Picture 6"/>
          <p:cNvPicPr>
            <a:picLocks noChangeAspect="1"/>
          </p:cNvPicPr>
          <p:nvPr/>
        </p:nvPicPr>
        <p:blipFill>
          <a:blip r:embed="rId2"/>
          <a:stretch>
            <a:fillRect/>
          </a:stretch>
        </p:blipFill>
        <p:spPr>
          <a:xfrm>
            <a:off x="1619672" y="1748823"/>
            <a:ext cx="6443317" cy="4939877"/>
          </a:xfrm>
          <a:prstGeom prst="rect">
            <a:avLst/>
          </a:prstGeom>
        </p:spPr>
      </p:pic>
    </p:spTree>
    <p:extLst>
      <p:ext uri="{BB962C8B-B14F-4D97-AF65-F5344CB8AC3E}">
        <p14:creationId xmlns:p14="http://schemas.microsoft.com/office/powerpoint/2010/main" val="326622365"/>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93232" cy="490066"/>
          </a:xfrm>
        </p:spPr>
        <p:txBody>
          <a:bodyPr/>
          <a:lstStyle/>
          <a:p>
            <a:r>
              <a:rPr lang="en-US" dirty="0"/>
              <a:t>The structure of a requirements document </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pic>
        <p:nvPicPr>
          <p:cNvPr id="7" name="Picture 6"/>
          <p:cNvPicPr>
            <a:picLocks noChangeAspect="1"/>
          </p:cNvPicPr>
          <p:nvPr/>
        </p:nvPicPr>
        <p:blipFill>
          <a:blip r:embed="rId2"/>
          <a:stretch>
            <a:fillRect/>
          </a:stretch>
        </p:blipFill>
        <p:spPr>
          <a:xfrm>
            <a:off x="2267744" y="692696"/>
            <a:ext cx="5251993" cy="6084626"/>
          </a:xfrm>
          <a:prstGeom prst="rect">
            <a:avLst/>
          </a:prstGeom>
        </p:spPr>
      </p:pic>
    </p:spTree>
    <p:extLst>
      <p:ext uri="{BB962C8B-B14F-4D97-AF65-F5344CB8AC3E}">
        <p14:creationId xmlns:p14="http://schemas.microsoft.com/office/powerpoint/2010/main" val="3418833463"/>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Requirements engineering processes</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Tree>
    <p:extLst>
      <p:ext uri="{BB962C8B-B14F-4D97-AF65-F5344CB8AC3E}">
        <p14:creationId xmlns:p14="http://schemas.microsoft.com/office/powerpoint/2010/main" val="203613126"/>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t>Different levels of requirements are useful because they communicate information about the system to different types of reader. </a:t>
            </a:r>
          </a:p>
          <a:p>
            <a:r>
              <a:rPr lang="en-US" sz="2000" dirty="0"/>
              <a:t>Next figure illustrates the distinction between user and system requirements. This example from a mental health care patient management system (MHC-PMS) shows how a user requirement may be expanded into several system requirements. You can see from Figure that the user requirement is quite general. </a:t>
            </a:r>
          </a:p>
          <a:p>
            <a:r>
              <a:rPr lang="en-US" sz="2000" dirty="0"/>
              <a:t>The system requirements provide more specific information about the services and functions of the system that is to be implemented. </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Tree>
    <p:extLst>
      <p:ext uri="{BB962C8B-B14F-4D97-AF65-F5344CB8AC3E}">
        <p14:creationId xmlns:p14="http://schemas.microsoft.com/office/powerpoint/2010/main" val="1050293608"/>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dirty="0"/>
          </a:p>
        </p:txBody>
      </p:sp>
      <p:sp>
        <p:nvSpPr>
          <p:cNvPr id="6" name="Date Placeholder 5"/>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389149296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107369606"/>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337112353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91164637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sharing in the classroom (</a:t>
            </a:r>
            <a:r>
              <a:rPr lang="en-US" dirty="0" err="1"/>
              <a:t>iLearn</a:t>
            </a:r>
            <a:r>
              <a:rPr lang="en-US" dirty="0"/>
              <a:t>)</a:t>
            </a:r>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families.</a:t>
            </a:r>
            <a:br>
              <a:rPr lang="en-GB" sz="1600" dirty="0"/>
            </a:br>
            <a:br>
              <a:rPr lang="en-GB" sz="1600" dirty="0"/>
            </a:br>
            <a:r>
              <a:rPr lang="en-GB" sz="1600" dirty="0"/>
              <a:t>Jack 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 </a:t>
            </a:r>
            <a:r>
              <a:rPr lang="en-US" dirty="0" err="1"/>
              <a:t>iLearn</a:t>
            </a:r>
            <a:r>
              <a:rPr lang="en-US" dirty="0"/>
              <a:t>)</a:t>
            </a:r>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a:t>
            </a:r>
          </a:p>
        </p:txBody>
      </p:sp>
      <p:sp>
        <p:nvSpPr>
          <p:cNvPr id="3" name="Content Placeholder 2"/>
          <p:cNvSpPr>
            <a:spLocks noGrp="1"/>
          </p:cNvSpPr>
          <p:nvPr>
            <p:ph idx="1"/>
          </p:nvPr>
        </p:nvSpPr>
        <p:spPr/>
        <p:txBody>
          <a:bodyPr/>
          <a:lstStyle/>
          <a:p>
            <a:r>
              <a:rPr lang="en-US" sz="1600" b="1" dirty="0"/>
              <a:t>What can go wrong</a:t>
            </a:r>
            <a:r>
              <a:rPr lang="en-US" sz="1600" dirty="0"/>
              <a:t>: </a:t>
            </a:r>
          </a:p>
          <a:p>
            <a:r>
              <a:rPr lang="en-US" sz="1600" dirty="0"/>
              <a:t>No 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p>
          <a:p>
            <a:r>
              <a:rPr lang="en-US" sz="1600" b="1" dirty="0"/>
              <a:t>Other 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t>You need to write requirements at different levels of detail because different readers use them in different ways. </a:t>
            </a:r>
          </a:p>
          <a:p>
            <a:r>
              <a:rPr lang="en-US" sz="2000" dirty="0"/>
              <a:t>Figure shows possible readers of the user and system requirements. </a:t>
            </a:r>
          </a:p>
          <a:p>
            <a:r>
              <a:rPr lang="en-US" sz="2000" dirty="0"/>
              <a:t>The readers of the user requirements are not usually concerned with how the system will be implemented and may be managers who are not interested in the detailed facilities of the system. </a:t>
            </a:r>
          </a:p>
          <a:p>
            <a:r>
              <a:rPr lang="en-US" sz="2000" dirty="0"/>
              <a:t>The readers of the system requirements need to know more precisely what the system will do because they are concerned with how it will support the business processes or because they are involved in the system implementation. </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Tree>
    <p:extLst>
      <p:ext uri="{BB962C8B-B14F-4D97-AF65-F5344CB8AC3E}">
        <p14:creationId xmlns:p14="http://schemas.microsoft.com/office/powerpoint/2010/main" val="1613578272"/>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a:t>
            </a:r>
            <a:r>
              <a:rPr lang="en-US" dirty="0" err="1"/>
              <a:t>donw</a:t>
            </a:r>
            <a:r>
              <a:rPr lang="en-US" dirty="0"/>
              <a:t>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graphicFrame>
        <p:nvGraphicFramePr>
          <p:cNvPr id="5" name="Table 4"/>
          <p:cNvGraphicFramePr>
            <a:graphicFrameLocks noGrp="1"/>
          </p:cNvGraphicFramePr>
          <p:nvPr/>
        </p:nvGraphicFramePr>
        <p:xfrm>
          <a:off x="685800" y="1595479"/>
          <a:ext cx="7924800" cy="4805321"/>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90"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62"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3532808645"/>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3604491601"/>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graphicFrame>
        <p:nvGraphicFramePr>
          <p:cNvPr id="4" name="Table 3"/>
          <p:cNvGraphicFramePr>
            <a:graphicFrameLocks noGrp="1"/>
          </p:cNvGraphicFramePr>
          <p:nvPr/>
        </p:nvGraphicFramePr>
        <p:xfrm>
          <a:off x="762000" y="1828800"/>
          <a:ext cx="7924800" cy="4480559"/>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82</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88</a:t>
            </a:fld>
            <a:endParaRPr lang="en-US"/>
          </a:p>
        </p:txBody>
      </p:sp>
      <p:sp>
        <p:nvSpPr>
          <p:cNvPr id="6" name="Date Placeholder 5"/>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89</a:t>
            </a:fld>
            <a:endParaRPr lang="en-US"/>
          </a:p>
        </p:txBody>
      </p:sp>
      <p:sp>
        <p:nvSpPr>
          <p:cNvPr id="6" name="Date Placeholder 5"/>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Our example (</a:t>
            </a:r>
            <a:r>
              <a:rPr lang="en-US" dirty="0" err="1"/>
              <a:t>Mentcare</a:t>
            </a:r>
            <a:r>
              <a:rPr lang="en-US" dirty="0"/>
              <a:t> system)</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91</a:t>
            </a:fld>
            <a:endParaRPr lang="en-US"/>
          </a:p>
        </p:txBody>
      </p:sp>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92</a:t>
            </a:fld>
            <a:endParaRPr lang="en-US" dirty="0"/>
          </a:p>
        </p:txBody>
      </p:sp>
      <p:sp>
        <p:nvSpPr>
          <p:cNvPr id="6" name="Date Placeholder 5"/>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93</a:t>
            </a:fld>
            <a:endParaRPr lang="en-US"/>
          </a:p>
        </p:txBody>
      </p:sp>
      <p:sp>
        <p:nvSpPr>
          <p:cNvPr id="6" name="Date Placeholder 5"/>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95</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requirements engineering process is an iterative process that includes requirements elicitation, specification and validation.</a:t>
            </a:r>
            <a:endParaRPr lang="en-GB" dirty="0"/>
          </a:p>
          <a:p>
            <a:r>
              <a:rPr lang="en-US" dirty="0"/>
              <a:t>Requirements elicitation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interviews and ethnography. 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96</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specification is the process of formally documenting the user and system requirements and creating a software requirements document.</a:t>
            </a:r>
          </a:p>
          <a:p>
            <a:r>
              <a:rPr lang="en-US" dirty="0"/>
              <a:t>The 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97</a:t>
            </a:fld>
            <a:endParaRPr lang="en-US"/>
          </a:p>
        </p:txBody>
      </p:sp>
      <p:sp>
        <p:nvSpPr>
          <p:cNvPr id="6" name="Date Placeholder 5"/>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98</a:t>
            </a:fld>
            <a:endParaRPr lang="en-US"/>
          </a:p>
        </p:txBody>
      </p:sp>
      <p:sp>
        <p:nvSpPr>
          <p:cNvPr id="6" name="Date Placeholder 5"/>
          <p:cNvSpPr>
            <a:spLocks noGrp="1"/>
          </p:cNvSpPr>
          <p:nvPr>
            <p:ph type="dt" sz="half" idx="10"/>
          </p:nvPr>
        </p:nvSpPr>
        <p:spPr/>
        <p:txBody>
          <a:bodyPr/>
          <a:lstStyle/>
          <a:p>
            <a:pPr>
              <a:defRPr/>
            </a:pPr>
            <a:endParaRPr lang="en-US" dirty="0"/>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7879</TotalTime>
  <Words>6986</Words>
  <Application>Microsoft Macintosh PowerPoint</Application>
  <PresentationFormat>On-screen Show (4:3)</PresentationFormat>
  <Paragraphs>653</Paragraphs>
  <Slides>98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98</vt:i4>
      </vt:variant>
    </vt:vector>
  </HeadingPairs>
  <TitlesOfParts>
    <vt:vector size="104" baseType="lpstr">
      <vt:lpstr>Arial</vt:lpstr>
      <vt:lpstr>Calibri</vt:lpstr>
      <vt:lpstr>Wingdings</vt:lpstr>
      <vt:lpstr>Zapf Dingbats</vt:lpstr>
      <vt:lpstr>SE10 slides</vt:lpstr>
      <vt:lpstr>Document</vt:lpstr>
      <vt:lpstr>Chapter 4-5-6-7 – Requirements Engineering</vt:lpstr>
      <vt:lpstr>Requirements abstraction (Davis (1993) explains why these differences exist: )</vt:lpstr>
      <vt:lpstr>Types of requirement</vt:lpstr>
      <vt:lpstr>PowerPoint Presentation</vt:lpstr>
      <vt:lpstr>User and system requirements </vt:lpstr>
      <vt:lpstr>PowerPoint Presentation</vt:lpstr>
      <vt:lpstr>Readers of different types of requirements specification </vt:lpstr>
      <vt:lpstr>System stakeholders</vt:lpstr>
      <vt:lpstr>Stakeholders in the Our example (Mentcare system)</vt:lpstr>
      <vt:lpstr>Stakeholders in the Our example (Mentcare system)</vt:lpstr>
      <vt:lpstr>Agile methods and requirements</vt:lpstr>
      <vt:lpstr>Functional and non-functional requirements</vt:lpstr>
      <vt:lpstr>Software Systems Requirements Classification</vt:lpstr>
      <vt:lpstr>Functional and non-functional requirements</vt:lpstr>
      <vt:lpstr>Functional requirements</vt:lpstr>
      <vt:lpstr>From our example -&gt; Mentcare system: functional requirements</vt:lpstr>
      <vt:lpstr>Requirements imprecision (hassasiyyet)</vt:lpstr>
      <vt:lpstr>From our example (A user shall be able to search the appointments lists for all clinics.)</vt:lpstr>
      <vt:lpstr>So..</vt:lpstr>
      <vt:lpstr>Requirements completeness and consistency</vt:lpstr>
      <vt:lpstr>Requirements completeness and consistency</vt:lpstr>
      <vt:lpstr>Non-functional requirements</vt:lpstr>
      <vt:lpstr>Non-functional requirements</vt:lpstr>
      <vt:lpstr>Types of nonfunctional requirement </vt:lpstr>
      <vt:lpstr>Non-functional classifications</vt:lpstr>
      <vt:lpstr>Examples of nonfunctional requirements in the our example (Mentcare system)</vt:lpstr>
      <vt:lpstr>Goals and requirements</vt:lpstr>
      <vt:lpstr>Now..</vt:lpstr>
      <vt:lpstr>Usability requirements</vt:lpstr>
      <vt:lpstr>Metrics for specifying nonfunctional requirements</vt:lpstr>
      <vt:lpstr>Domain Requirements</vt:lpstr>
      <vt:lpstr>The Software Requirements Document</vt:lpstr>
      <vt:lpstr>The software requirements document</vt:lpstr>
      <vt:lpstr>The software requirements document</vt:lpstr>
      <vt:lpstr>Users of a requirements documents (shows possible users of the document and how they use it.)</vt:lpstr>
      <vt:lpstr>The structure of a requirements document </vt:lpstr>
      <vt:lpstr>PowerPoint Presentation</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Khayyam Masiyev</cp:lastModifiedBy>
  <cp:revision>78</cp:revision>
  <cp:lastPrinted>2010-01-11T10:54:43Z</cp:lastPrinted>
  <dcterms:created xsi:type="dcterms:W3CDTF">2010-01-08T19:43:52Z</dcterms:created>
  <dcterms:modified xsi:type="dcterms:W3CDTF">2020-10-21T14:58:16Z</dcterms:modified>
</cp:coreProperties>
</file>