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86"/>
    <p:restoredTop sz="93735"/>
  </p:normalViewPr>
  <p:slideViewPr>
    <p:cSldViewPr>
      <p:cViewPr varScale="1">
        <p:scale>
          <a:sx n="67" d="100"/>
          <a:sy n="67" d="100"/>
        </p:scale>
        <p:origin x="52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B1B86F0-4BF0-4AB1-8D00-73294BCC4E59}" type="datetimeFigureOut">
              <a:rPr lang="en-US"/>
              <a:pPr>
                <a:defRPr/>
              </a:pPr>
              <a:t>10/21/20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9DC73F9-0F27-47EB-95CE-BE70BE1FF6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47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58BF02-1261-447A-958D-C50AE53AE39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BD7914-C10C-40F7-A1A4-15305AEA84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8BAA88-8CD3-4DA5-A475-D5D05F2E6F6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603E0C-427B-4E56-A352-5853B898A1B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344307-40BC-4243-9FE9-EB76A7537BD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F90150-D086-4064-B69A-4700A2607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09ED68-59A1-4987-82BB-09A3EC1ECE2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4C3D32-E6F6-4DF8-A1CF-79E328A0D1F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E53BC9-7D38-40B6-8ACC-0BD1D9EBBE0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480399-5084-40A5-9CB8-A4E9ED4137F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678782-E6E0-4ED2-B20D-F82F6D79F63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1701CC-3803-4669-945E-6DC5120E8C6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C91E6A-2E36-4A0B-BCEA-6456FB6B90B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C65C94-16A8-424F-A1F2-ADE20D067DA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7D411C-1A39-4DEE-850D-802B4FA5A64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913B9A-A979-4B94-98B4-93010FF3DD9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F29D4B-9EB5-4EA2-A1A3-5DE2228D19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E4165E-529A-4654-A8C5-ED0B8A2F274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F7981-298E-4E3D-A1EE-A5DFB6371D2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7E172F-6110-410D-B931-00B31565541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3B15A76-4650-4943-A1B0-ED7DC111DD1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498E6E-1D62-4A32-ADB2-5BB7E30C512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A1B2D3-F625-4AEB-B3C7-C2E1EE2CF11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2D4D45-E9E7-4BFE-A205-EC98E956599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D95159-88F0-4E7B-A2A5-5A4B137CC82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1D5917-289D-437D-ABF8-2E6128BB311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C5C4AD-4300-432B-988D-C1A15C02EB3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8D7E31-B0C2-4D77-B7D7-290DC56859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786B20-51C5-4B8D-A3B4-9993D489D79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DE774F-3AA5-46C4-9F3C-E3CDBF102EB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885D9B-85EF-4B93-8039-931CDADD059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84AF45-D8DF-4F40-8B31-3CBDE2FDB55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A9A81F-45AA-4094-B249-329E685781C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503917-C526-4496-80A7-3D55106F585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CB85BD-362A-433F-BDFC-E87BF036501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E096DF-1922-4A06-AD05-FE984D2A532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CAE237-4D6B-41DB-8CF4-66CAC810965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24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F0CFA7-48B7-4249-9006-A759886442F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2303BE-D97E-42AB-BE59-AE9999980C0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74926A-0F66-4CC3-974B-F77E9EE66A5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1E9ED7-396F-4C95-8895-D87E50BFABC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0C8185-D204-4DC7-8E53-03BC45D603B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7304C3-9D42-45B2-AA6C-8AB4DDDDF58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6E946B-97EA-4C1A-AC01-9FE6BAB116E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230B2D-3B26-45B5-B1D4-3F213B261EF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engage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970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0"/>
            <a:ext cx="7467600" cy="1447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1981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2/5/2009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7ED4-9D82-4E6E-B1E9-1E0A135129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274" y="3959224"/>
            <a:ext cx="2244725" cy="2898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2/5/2009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DF140-6CF2-43E7-944D-2C943C708C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2/5/2009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B0B75-9187-4468-94C3-7A8CB6F05E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2/5/2009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BBAA3-FE5E-407D-B48F-02A4551EC6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2/5/2009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18CF4-6215-4CC3-A61A-19A720782E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2/5/2009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6A47B-59FA-4976-B271-491AAEDCD8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2/5/2009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12896-8F85-417A-8A33-C03CEF2EEE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2/5/2009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AEB0B-EFFD-452C-9A54-469397D11D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2/5/2009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2818C-8E6D-40A0-83A7-5C13F06CAA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2/5/2009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BDBDD-C5FD-49ED-90E8-A85A15EAB2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2/5/2009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14BBF-1B99-4476-8729-662C98AB96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2/5/2009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C4870-4115-4529-ABD2-D92C21EAE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2/5/2009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EFC9519-73AB-4057-8406-ACAE930D26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Systems Analysis and Design </a:t>
            </a: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228600" y="48006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/>
              <a:t>Chapter 5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Data and Process Modeling</a:t>
            </a:r>
          </a:p>
        </p:txBody>
      </p:sp>
      <p:sp>
        <p:nvSpPr>
          <p:cNvPr id="4" name="Rectangle 1038">
            <a:extLst>
              <a:ext uri="{FF2B5EF4-FFF2-40B4-BE49-F238E27FC236}">
                <a16:creationId xmlns:a16="http://schemas.microsoft.com/office/drawing/2014/main" id="{7D7B2F05-589F-E247-9635-E9FF0904F3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1715811"/>
            <a:ext cx="2590800" cy="683177"/>
          </a:xfrm>
        </p:spPr>
        <p:txBody>
          <a:bodyPr/>
          <a:lstStyle/>
          <a:p>
            <a:r>
              <a:rPr lang="en-US" sz="1800" b="1" dirty="0"/>
              <a:t>PHASE 2: SYSTEMS ANALYSIS </a:t>
            </a:r>
            <a:endParaRPr lang="en-US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440A8B-3171-3B49-8702-EC12FDF38695}"/>
              </a:ext>
            </a:extLst>
          </p:cNvPr>
          <p:cNvSpPr/>
          <p:nvPr/>
        </p:nvSpPr>
        <p:spPr>
          <a:xfrm>
            <a:off x="3817741" y="2398988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dirty="0"/>
              <a:t>Chapter 4-5-6-7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A9A315-31B3-374A-81E7-56189D043C39}"/>
              </a:ext>
            </a:extLst>
          </p:cNvPr>
          <p:cNvSpPr/>
          <p:nvPr/>
        </p:nvSpPr>
        <p:spPr>
          <a:xfrm>
            <a:off x="4422784" y="293139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Part -3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Flow Diagrams</a:t>
            </a:r>
          </a:p>
        </p:txBody>
      </p:sp>
      <p:sp>
        <p:nvSpPr>
          <p:cNvPr id="33794" name="Tex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z="3200"/>
              <a:t>DFD Symbols</a:t>
            </a:r>
          </a:p>
          <a:p>
            <a:pPr lvl="1" eaLnBrk="1" hangingPunct="1"/>
            <a:r>
              <a:rPr lang="en-US" sz="2800"/>
              <a:t>Data store symbol</a:t>
            </a:r>
          </a:p>
          <a:p>
            <a:pPr lvl="2" eaLnBrk="1" hangingPunct="1"/>
            <a:r>
              <a:rPr lang="en-US" sz="2400"/>
              <a:t>Represent data that the system stores </a:t>
            </a:r>
          </a:p>
          <a:p>
            <a:pPr lvl="2" eaLnBrk="1" hangingPunct="1"/>
            <a:r>
              <a:rPr lang="en-US" sz="2400"/>
              <a:t>The physical characteristics of a data store are unimportant because you are concerned only with a logical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521EF4-2CCE-48B6-A7BF-B23E9F7971CC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3379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648200" y="2535238"/>
            <a:ext cx="4254500" cy="2798762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Flow Diagrams</a:t>
            </a:r>
          </a:p>
        </p:txBody>
      </p:sp>
      <p:sp>
        <p:nvSpPr>
          <p:cNvPr id="35842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3200"/>
              <a:t>DFD Symbols</a:t>
            </a:r>
          </a:p>
          <a:p>
            <a:pPr lvl="1" eaLnBrk="1" hangingPunct="1"/>
            <a:r>
              <a:rPr lang="en-US" sz="2800"/>
              <a:t>Entity Symbol</a:t>
            </a:r>
          </a:p>
          <a:p>
            <a:pPr lvl="2" eaLnBrk="1" hangingPunct="1"/>
            <a:r>
              <a:rPr lang="en-US" sz="2400"/>
              <a:t>Name of the entity appears inside the symbol</a:t>
            </a:r>
          </a:p>
          <a:p>
            <a:pPr lvl="2" eaLnBrk="1" hangingPunct="1"/>
            <a:r>
              <a:rPr lang="en-US" sz="2400"/>
              <a:t>Terminators</a:t>
            </a:r>
          </a:p>
          <a:p>
            <a:pPr lvl="2" eaLnBrk="1" hangingPunct="1"/>
            <a:r>
              <a:rPr lang="en-US" sz="2400"/>
              <a:t>Source</a:t>
            </a:r>
          </a:p>
          <a:p>
            <a:pPr lvl="2" eaLnBrk="1" hangingPunct="1"/>
            <a:r>
              <a:rPr lang="en-US" sz="2400"/>
              <a:t>Sink </a:t>
            </a:r>
          </a:p>
          <a:p>
            <a:pPr eaLnBrk="1" hangingPunct="1"/>
            <a:endParaRPr lang="en-US" sz="2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E5E1D-9E34-43E9-8AA1-38FE9A527A93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3584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57200" y="1684338"/>
            <a:ext cx="4038600" cy="4357687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Creating a Set of DFDs</a:t>
            </a:r>
          </a:p>
        </p:txBody>
      </p:sp>
      <p:sp>
        <p:nvSpPr>
          <p:cNvPr id="37890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Create a graphical model of the information system based on your fact-finding results</a:t>
            </a:r>
          </a:p>
          <a:p>
            <a:pPr eaLnBrk="1" hangingPunct="1"/>
            <a:r>
              <a:rPr lang="en-US" dirty="0"/>
              <a:t>First, you will review a set of guidelines for drawing DFDs. Then you will learn how to apply these guidelines and create a set of DFDs using a three-step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158C64-EC80-4611-8A47-1F5D7A39405B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Creating a Set of DFDs</a:t>
            </a:r>
          </a:p>
        </p:txBody>
      </p:sp>
      <p:sp>
        <p:nvSpPr>
          <p:cNvPr id="39938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Guidelines for Drawing DFDs</a:t>
            </a:r>
          </a:p>
          <a:p>
            <a:pPr lvl="1" eaLnBrk="1" hangingPunct="1"/>
            <a:r>
              <a:rPr lang="en-US"/>
              <a:t>Draw the context diagram so that it fits on one page</a:t>
            </a:r>
          </a:p>
          <a:p>
            <a:pPr lvl="1" eaLnBrk="1" hangingPunct="1"/>
            <a:r>
              <a:rPr lang="en-US"/>
              <a:t>Use the name of the information system as the process name in the context diagram</a:t>
            </a:r>
          </a:p>
          <a:p>
            <a:pPr lvl="1" eaLnBrk="1" hangingPunct="1"/>
            <a:r>
              <a:rPr lang="en-US"/>
              <a:t>Use unique names within each set of symbols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BA93D9-B7B2-42A9-90CC-F45A7DDB72E8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Creating a Set of DFDs</a:t>
            </a:r>
          </a:p>
        </p:txBody>
      </p:sp>
      <p:sp>
        <p:nvSpPr>
          <p:cNvPr id="41986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Guidelines for Drawing DFDs</a:t>
            </a:r>
          </a:p>
          <a:p>
            <a:pPr lvl="1" eaLnBrk="1" hangingPunct="1"/>
            <a:r>
              <a:rPr lang="en-US"/>
              <a:t>Do not cross lines</a:t>
            </a:r>
          </a:p>
          <a:p>
            <a:pPr lvl="1" eaLnBrk="1" hangingPunct="1"/>
            <a:r>
              <a:rPr lang="en-US"/>
              <a:t>Provide a unique name and reference number for each process</a:t>
            </a:r>
          </a:p>
          <a:p>
            <a:pPr lvl="1" eaLnBrk="1" hangingPunct="1"/>
            <a:r>
              <a:rPr lang="en-US"/>
              <a:t>Obtain as much user input and feedback as possible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BDB17-E040-4F12-BFDF-DD968E5FC914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Creating a Set of DFDs</a:t>
            </a:r>
          </a:p>
        </p:txBody>
      </p:sp>
      <p:sp>
        <p:nvSpPr>
          <p:cNvPr id="44034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Step 1: Draw a Context Diagram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5E2EA1-ABAE-4E6D-A450-C569F064B582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2362200"/>
            <a:ext cx="5181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Creating a Set of DFDs</a:t>
            </a:r>
          </a:p>
        </p:txBody>
      </p:sp>
      <p:sp>
        <p:nvSpPr>
          <p:cNvPr id="46082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Step 2: Draw a Diagram 0 DFD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8A9540-7AFA-41E4-8CB5-497AABC34031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4608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590800"/>
            <a:ext cx="4478338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00" y="2438400"/>
            <a:ext cx="419100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Creating a Set of DFDs</a:t>
            </a:r>
          </a:p>
        </p:txBody>
      </p:sp>
      <p:sp>
        <p:nvSpPr>
          <p:cNvPr id="48130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Step 2: Draw a Diagram 0 DFD</a:t>
            </a:r>
          </a:p>
          <a:p>
            <a:pPr lvl="1" eaLnBrk="1" hangingPunct="1"/>
            <a:r>
              <a:rPr lang="en-US"/>
              <a:t>If same data flows in both directions, you can use a double-headed arrow</a:t>
            </a:r>
          </a:p>
          <a:p>
            <a:pPr lvl="1" eaLnBrk="1" hangingPunct="1"/>
            <a:r>
              <a:rPr lang="en-US"/>
              <a:t>Diagram 0 is an exploded view of process 0</a:t>
            </a:r>
          </a:p>
          <a:p>
            <a:pPr lvl="1" eaLnBrk="1" hangingPunct="1"/>
            <a:r>
              <a:rPr lang="en-US"/>
              <a:t>Parent diagram</a:t>
            </a:r>
          </a:p>
          <a:p>
            <a:pPr lvl="1" eaLnBrk="1" hangingPunct="1"/>
            <a:r>
              <a:rPr lang="en-US"/>
              <a:t>Child diagram</a:t>
            </a:r>
          </a:p>
          <a:p>
            <a:pPr lvl="1" eaLnBrk="1" hangingPunct="1"/>
            <a:r>
              <a:rPr lang="en-US"/>
              <a:t>Functional primitive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D99E6D-E201-4073-BD0D-CF71E00EB0C2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Creating a Set of DFDs</a:t>
            </a:r>
          </a:p>
        </p:txBody>
      </p:sp>
      <p:sp>
        <p:nvSpPr>
          <p:cNvPr id="50178" name="Tex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/>
              <a:t>Step 3: Draw the Lower-Level Diagrams</a:t>
            </a:r>
          </a:p>
          <a:p>
            <a:pPr lvl="1" eaLnBrk="1" hangingPunct="1"/>
            <a:r>
              <a:rPr lang="en-US"/>
              <a:t>Must use leveling and balancing techniques</a:t>
            </a:r>
          </a:p>
          <a:p>
            <a:pPr lvl="1" eaLnBrk="1" hangingPunct="1"/>
            <a:r>
              <a:rPr lang="en-US"/>
              <a:t>Leveling examples</a:t>
            </a:r>
          </a:p>
          <a:p>
            <a:pPr lvl="2" eaLnBrk="1" hangingPunct="1"/>
            <a:r>
              <a:rPr lang="en-US"/>
              <a:t>Uses a series of increasingly detailed DFDs to describe an information system</a:t>
            </a:r>
          </a:p>
          <a:p>
            <a:pPr lvl="2" eaLnBrk="1" hangingPunct="1"/>
            <a:r>
              <a:rPr lang="en-US"/>
              <a:t>Exploding, partitioning, or decomposing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29D6DB-0554-4568-A7D6-60D7CCE8F084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5018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648200" y="2179638"/>
            <a:ext cx="4038600" cy="33655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Creating a Set of DFDs</a:t>
            </a:r>
          </a:p>
        </p:txBody>
      </p:sp>
      <p:sp>
        <p:nvSpPr>
          <p:cNvPr id="52226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dirty="0"/>
              <a:t>Step 3: Draw the Lower-Level Diagrams</a:t>
            </a:r>
          </a:p>
          <a:p>
            <a:pPr lvl="1" eaLnBrk="1" hangingPunct="1"/>
            <a:r>
              <a:rPr lang="en-US" dirty="0"/>
              <a:t>Balancing Examples</a:t>
            </a:r>
          </a:p>
          <a:p>
            <a:pPr lvl="2" eaLnBrk="1" hangingPunct="1"/>
            <a:r>
              <a:rPr lang="en-US" dirty="0"/>
              <a:t>Ensures that the input and output data flows of the parent DFD are maintained on the child DFD</a:t>
            </a:r>
          </a:p>
          <a:p>
            <a:pPr eaLnBrk="1" hangingPunct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83A2B-C2AE-4231-B0DB-31C31FEFD231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29" y="2209800"/>
            <a:ext cx="4626571" cy="33528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Chapter Objectives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Describe data and process modeling concepts and tools, including data flow diagrams, a data dictionary, and process descriptions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Describe the symbols used in data flow diagrams and explain the rules for their use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Draw data flow diagrams in a sequence, from general to specific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Explain how to level and balance a set of data flow diagrams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20963A-65DA-4311-99A2-8449CDD075CB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Dictionary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A data dictionary, or data repository, is a central storehouse of information about the system’s data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An analyst uses the data dictionary to collect, document, and organize specific facts about the system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Also defines and describes all data elements and meaningful combinations of data elements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A105A-2725-4562-B6EC-EFE0B990E85F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Dictionary</a:t>
            </a:r>
          </a:p>
        </p:txBody>
      </p:sp>
      <p:sp>
        <p:nvSpPr>
          <p:cNvPr id="56322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 data element, also called a data item or field, is the smallest piece of data that has meaning</a:t>
            </a:r>
          </a:p>
          <a:p>
            <a:pPr eaLnBrk="1" hangingPunct="1"/>
            <a:r>
              <a:rPr lang="en-US"/>
              <a:t>Data elements are combined into records, also called data structures</a:t>
            </a:r>
          </a:p>
          <a:p>
            <a:pPr eaLnBrk="1" hangingPunct="1"/>
            <a:r>
              <a:rPr lang="en-US"/>
              <a:t>A record is a meaningful combination of related data elements that is included in a data flow or retained in a data store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3F629A-4BD5-4B5B-A4D1-40F831C82A71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Dictionary</a:t>
            </a:r>
          </a:p>
        </p:txBody>
      </p:sp>
      <p:sp>
        <p:nvSpPr>
          <p:cNvPr id="58370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Using CASE Tools for Documentation</a:t>
            </a:r>
          </a:p>
          <a:p>
            <a:pPr lvl="1" eaLnBrk="1" hangingPunct="1"/>
            <a:r>
              <a:rPr lang="en-US"/>
              <a:t>The more complex the system, the more difficult it is to maintain full and accurate documentation</a:t>
            </a:r>
          </a:p>
          <a:p>
            <a:pPr lvl="1" eaLnBrk="1" hangingPunct="1"/>
            <a:r>
              <a:rPr lang="en-US"/>
              <a:t>Modern CASE tools simplify the task</a:t>
            </a:r>
          </a:p>
          <a:p>
            <a:pPr lvl="1" eaLnBrk="1" hangingPunct="1"/>
            <a:r>
              <a:rPr lang="en-US"/>
              <a:t>A CASE repository ensures data consistency</a:t>
            </a:r>
          </a:p>
          <a:p>
            <a:pPr lvl="1" eaLnBrk="1" hangingPunct="1"/>
            <a:r>
              <a:rPr lang="en-US"/>
              <a:t>You will learn more about CASE tools in Part 2 of the Systems Analyst’s Toolkit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96D554-1B47-4E70-9031-E5FD5F2AAA83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Dictionary</a:t>
            </a:r>
          </a:p>
        </p:txBody>
      </p:sp>
      <p:sp>
        <p:nvSpPr>
          <p:cNvPr id="60418" name="Tex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/>
              <a:t>Documenting the Data Elements</a:t>
            </a:r>
          </a:p>
          <a:p>
            <a:pPr lvl="1" eaLnBrk="1" hangingPunct="1"/>
            <a:r>
              <a:rPr lang="en-US"/>
              <a:t>You must document every data element in the data dictionary</a:t>
            </a:r>
          </a:p>
          <a:p>
            <a:pPr lvl="1" eaLnBrk="1" hangingPunct="1"/>
            <a:r>
              <a:rPr lang="en-US"/>
              <a:t>The objective is the same: to provide clear, comprehensive information about the data and processes that make up the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266DF9-1340-4E56-BEAA-0969EDD65684}" type="slidenum">
              <a:rPr lang="en-US"/>
              <a:pPr>
                <a:defRPr/>
              </a:pPr>
              <a:t>23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286000"/>
            <a:ext cx="4419600" cy="327660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Dictionary</a:t>
            </a:r>
          </a:p>
        </p:txBody>
      </p:sp>
      <p:sp>
        <p:nvSpPr>
          <p:cNvPr id="62466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Documenting the Data Elements</a:t>
            </a:r>
          </a:p>
          <a:p>
            <a:pPr lvl="1" eaLnBrk="1" hangingPunct="1"/>
            <a:r>
              <a:rPr lang="en-US"/>
              <a:t>The following attributes usually are recorded and described</a:t>
            </a:r>
          </a:p>
          <a:p>
            <a:pPr lvl="2" eaLnBrk="1" hangingPunct="1"/>
            <a:r>
              <a:rPr lang="en-US"/>
              <a:t>Data element name and label</a:t>
            </a:r>
          </a:p>
          <a:p>
            <a:pPr lvl="2" eaLnBrk="1" hangingPunct="1"/>
            <a:r>
              <a:rPr lang="en-US"/>
              <a:t>Alias</a:t>
            </a:r>
          </a:p>
          <a:p>
            <a:pPr lvl="2" eaLnBrk="1" hangingPunct="1"/>
            <a:r>
              <a:rPr lang="en-US"/>
              <a:t>Type and length</a:t>
            </a:r>
          </a:p>
          <a:p>
            <a:pPr lvl="2" eaLnBrk="1" hangingPunct="1"/>
            <a:r>
              <a:rPr lang="en-US"/>
              <a:t>Default value</a:t>
            </a:r>
          </a:p>
          <a:p>
            <a:pPr lvl="2" eaLnBrk="1" hangingPunct="1"/>
            <a:r>
              <a:rPr lang="en-US"/>
              <a:t>Acceptable values - Domain and validity rules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7E9B17-E0D2-4884-AE25-B6BDB327272F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Dictionary</a:t>
            </a:r>
          </a:p>
        </p:txBody>
      </p:sp>
      <p:sp>
        <p:nvSpPr>
          <p:cNvPr id="64514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Documenting the Data Elements</a:t>
            </a:r>
          </a:p>
          <a:p>
            <a:pPr lvl="1" eaLnBrk="1" hangingPunct="1"/>
            <a:r>
              <a:rPr lang="en-US"/>
              <a:t>The following attributes usually are recorded and described</a:t>
            </a:r>
          </a:p>
          <a:p>
            <a:pPr lvl="2" eaLnBrk="1" hangingPunct="1"/>
            <a:r>
              <a:rPr lang="en-US"/>
              <a:t>Source</a:t>
            </a:r>
          </a:p>
          <a:p>
            <a:pPr lvl="2" eaLnBrk="1" hangingPunct="1"/>
            <a:r>
              <a:rPr lang="en-US"/>
              <a:t>Security</a:t>
            </a:r>
          </a:p>
          <a:p>
            <a:pPr lvl="2" eaLnBrk="1" hangingPunct="1"/>
            <a:r>
              <a:rPr lang="en-US"/>
              <a:t>Responsible user(s)</a:t>
            </a:r>
          </a:p>
          <a:p>
            <a:pPr lvl="2" eaLnBrk="1" hangingPunct="1"/>
            <a:r>
              <a:rPr lang="en-US"/>
              <a:t>Description and comments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662FA-BEBD-4310-9562-4F3114608A24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Dictionary</a:t>
            </a:r>
          </a:p>
        </p:txBody>
      </p:sp>
      <p:sp>
        <p:nvSpPr>
          <p:cNvPr id="6656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Documenting the Data Flows</a:t>
            </a:r>
          </a:p>
          <a:p>
            <a:pPr lvl="1" eaLnBrk="1" hangingPunct="1"/>
            <a:r>
              <a:rPr lang="en-US" dirty="0"/>
              <a:t>The typical attributes are as follows</a:t>
            </a:r>
          </a:p>
          <a:p>
            <a:pPr lvl="2" eaLnBrk="1" hangingPunct="1"/>
            <a:r>
              <a:rPr lang="en-US" dirty="0"/>
              <a:t>Data flow name or label</a:t>
            </a:r>
          </a:p>
          <a:p>
            <a:pPr lvl="2" eaLnBrk="1" hangingPunct="1"/>
            <a:r>
              <a:rPr lang="en-US" dirty="0"/>
              <a:t>Description</a:t>
            </a:r>
          </a:p>
          <a:p>
            <a:pPr lvl="2" eaLnBrk="1" hangingPunct="1"/>
            <a:r>
              <a:rPr lang="en-US" dirty="0"/>
              <a:t>Alternate name(s)</a:t>
            </a:r>
          </a:p>
          <a:p>
            <a:pPr lvl="2" eaLnBrk="1" hangingPunct="1"/>
            <a:r>
              <a:rPr lang="en-US" dirty="0"/>
              <a:t>Origin</a:t>
            </a:r>
          </a:p>
          <a:p>
            <a:pPr lvl="2" eaLnBrk="1" hangingPunct="1"/>
            <a:r>
              <a:rPr lang="en-US" dirty="0"/>
              <a:t>Destination</a:t>
            </a:r>
          </a:p>
          <a:p>
            <a:pPr lvl="2" eaLnBrk="1" hangingPunct="1"/>
            <a:r>
              <a:rPr lang="en-US" dirty="0"/>
              <a:t>Record</a:t>
            </a:r>
          </a:p>
          <a:p>
            <a:pPr lvl="2" eaLnBrk="1" hangingPunct="1"/>
            <a:r>
              <a:rPr lang="en-US" dirty="0"/>
              <a:t>Volume and frequency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143764-AFF6-4813-A0A3-A5F3853BE2A4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Dictionary</a:t>
            </a:r>
          </a:p>
        </p:txBody>
      </p:sp>
      <p:sp>
        <p:nvSpPr>
          <p:cNvPr id="68610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Documenting the Data Stores</a:t>
            </a:r>
          </a:p>
          <a:p>
            <a:pPr lvl="1" eaLnBrk="1" hangingPunct="1"/>
            <a:r>
              <a:rPr lang="en-US"/>
              <a:t>Typical characteristics of a data store are</a:t>
            </a:r>
          </a:p>
          <a:p>
            <a:pPr lvl="2" eaLnBrk="1" hangingPunct="1"/>
            <a:r>
              <a:rPr lang="en-US"/>
              <a:t>Data store name or label</a:t>
            </a:r>
          </a:p>
          <a:p>
            <a:pPr lvl="2" eaLnBrk="1" hangingPunct="1"/>
            <a:r>
              <a:rPr lang="en-US"/>
              <a:t>Description</a:t>
            </a:r>
          </a:p>
          <a:p>
            <a:pPr lvl="2" eaLnBrk="1" hangingPunct="1"/>
            <a:r>
              <a:rPr lang="en-US"/>
              <a:t>Alternate name(s)</a:t>
            </a:r>
          </a:p>
          <a:p>
            <a:pPr lvl="2" eaLnBrk="1" hangingPunct="1"/>
            <a:r>
              <a:rPr lang="en-US"/>
              <a:t>Attributes</a:t>
            </a:r>
          </a:p>
          <a:p>
            <a:pPr lvl="2" eaLnBrk="1" hangingPunct="1"/>
            <a:r>
              <a:rPr lang="en-US"/>
              <a:t>Volume and frequency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9BE03-59C3-4324-9870-351956AB915E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Dictionary</a:t>
            </a:r>
          </a:p>
        </p:txBody>
      </p:sp>
      <p:sp>
        <p:nvSpPr>
          <p:cNvPr id="7065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Documenting the Processes</a:t>
            </a:r>
          </a:p>
          <a:p>
            <a:pPr lvl="1" eaLnBrk="1" hangingPunct="1"/>
            <a:r>
              <a:rPr lang="en-US"/>
              <a:t>Typical characteristics of a process </a:t>
            </a:r>
          </a:p>
          <a:p>
            <a:pPr lvl="2" eaLnBrk="1" hangingPunct="1"/>
            <a:r>
              <a:rPr lang="en-US"/>
              <a:t>Process name or label</a:t>
            </a:r>
          </a:p>
          <a:p>
            <a:pPr lvl="2" eaLnBrk="1" hangingPunct="1"/>
            <a:r>
              <a:rPr lang="en-US"/>
              <a:t>Description</a:t>
            </a:r>
          </a:p>
          <a:p>
            <a:pPr lvl="2" eaLnBrk="1" hangingPunct="1"/>
            <a:r>
              <a:rPr lang="en-US"/>
              <a:t>Process number</a:t>
            </a:r>
          </a:p>
          <a:p>
            <a:pPr lvl="2" eaLnBrk="1" hangingPunct="1"/>
            <a:r>
              <a:rPr lang="en-US"/>
              <a:t>Process description</a:t>
            </a:r>
          </a:p>
          <a:p>
            <a:pPr eaLnBrk="1" hangingPunct="1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DCD02A-EDE6-4564-9AE6-059D52D1E789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Dictionary</a:t>
            </a:r>
          </a:p>
        </p:txBody>
      </p:sp>
      <p:sp>
        <p:nvSpPr>
          <p:cNvPr id="72706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Documenting the Entities</a:t>
            </a:r>
          </a:p>
          <a:p>
            <a:pPr lvl="1" eaLnBrk="1" hangingPunct="1"/>
            <a:r>
              <a:rPr lang="en-US"/>
              <a:t>Typical characteristics of an entity include</a:t>
            </a:r>
          </a:p>
          <a:p>
            <a:pPr lvl="2" eaLnBrk="1" hangingPunct="1"/>
            <a:r>
              <a:rPr lang="en-US"/>
              <a:t>Entity name</a:t>
            </a:r>
          </a:p>
          <a:p>
            <a:pPr lvl="2" eaLnBrk="1" hangingPunct="1"/>
            <a:r>
              <a:rPr lang="en-US"/>
              <a:t>Description</a:t>
            </a:r>
          </a:p>
          <a:p>
            <a:pPr lvl="2" eaLnBrk="1" hangingPunct="1"/>
            <a:r>
              <a:rPr lang="en-US"/>
              <a:t>Alternate name(s)</a:t>
            </a:r>
          </a:p>
          <a:p>
            <a:pPr lvl="2" eaLnBrk="1" hangingPunct="1"/>
            <a:r>
              <a:rPr lang="en-US"/>
              <a:t>Input data flows</a:t>
            </a:r>
          </a:p>
          <a:p>
            <a:pPr lvl="2" eaLnBrk="1" hangingPunct="1"/>
            <a:r>
              <a:rPr lang="en-US"/>
              <a:t>Output data flows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E1F53E-800D-4782-A199-92F79622D67E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Chapter Objectives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Describe how a data dictionary is used and what it contains</a:t>
            </a:r>
          </a:p>
          <a:p>
            <a:pPr eaLnBrk="1" hangingPunct="1"/>
            <a:r>
              <a:rPr lang="en-US"/>
              <a:t>Use process description tools, including structured English, decision tables, and decision trees</a:t>
            </a:r>
          </a:p>
          <a:p>
            <a:pPr eaLnBrk="1" hangingPunct="1"/>
            <a:r>
              <a:rPr lang="en-US"/>
              <a:t>Describe the relationship between logical and physical models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F7319-8695-4059-A878-14786CEDD49C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Dictionary</a:t>
            </a:r>
          </a:p>
        </p:txBody>
      </p:sp>
      <p:sp>
        <p:nvSpPr>
          <p:cNvPr id="74754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Documenting the Records</a:t>
            </a:r>
          </a:p>
          <a:p>
            <a:pPr lvl="1" eaLnBrk="1" hangingPunct="1"/>
            <a:r>
              <a:rPr lang="en-US"/>
              <a:t>Typical characteristics of a record include</a:t>
            </a:r>
          </a:p>
          <a:p>
            <a:pPr lvl="2" eaLnBrk="1" hangingPunct="1"/>
            <a:r>
              <a:rPr lang="en-US"/>
              <a:t>Record or data structure name</a:t>
            </a:r>
          </a:p>
          <a:p>
            <a:pPr lvl="2" eaLnBrk="1" hangingPunct="1"/>
            <a:r>
              <a:rPr lang="en-US"/>
              <a:t>Definition or description</a:t>
            </a:r>
          </a:p>
          <a:p>
            <a:pPr lvl="2" eaLnBrk="1" hangingPunct="1"/>
            <a:r>
              <a:rPr lang="en-US"/>
              <a:t>Alternate name(s)</a:t>
            </a:r>
          </a:p>
          <a:p>
            <a:pPr lvl="2" eaLnBrk="1" hangingPunct="1"/>
            <a:r>
              <a:rPr lang="en-US"/>
              <a:t>Attributes</a:t>
            </a:r>
          </a:p>
          <a:p>
            <a:pPr eaLnBrk="1" hangingPunct="1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B0F749-1DDC-4887-93B9-7C07D6703022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Dictionary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Data Dictionary Reports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/>
              <a:t>Many valuable reports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An alphabetized list of all data elements by name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A report describing each data element and indicating the user or department that is responsible for data entry, updating, or deletion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A report of all data flows and data stores that use a particular data element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Detailed reports showing all characteristics of data elements, records, data flows, processes, or any other selected item stored in the data dictionary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82EF55-2B32-4843-ACBF-183D445FA2F3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Process Description Tools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A process description documents the details of a functional primitive, which represents a specific set of processing steps and business logic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It should be noted that this chapter deals with structured analysis, but the process description tools also can be used in object-oriented development, which is described in Chapter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6B9611-EF5F-4049-87A2-3524023C3102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Process Description Tools</a:t>
            </a:r>
          </a:p>
        </p:txBody>
      </p:sp>
      <p:sp>
        <p:nvSpPr>
          <p:cNvPr id="80898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Modular Design</a:t>
            </a:r>
          </a:p>
          <a:p>
            <a:pPr lvl="1" eaLnBrk="1" hangingPunct="1"/>
            <a:r>
              <a:rPr lang="en-US"/>
              <a:t>Based on combinations of three logical structures, sometimes called control structures, which serve as building blocks for the process</a:t>
            </a:r>
          </a:p>
          <a:p>
            <a:pPr lvl="2" eaLnBrk="1" hangingPunct="1"/>
            <a:r>
              <a:rPr lang="en-US"/>
              <a:t>Sequence</a:t>
            </a:r>
          </a:p>
          <a:p>
            <a:pPr lvl="2" eaLnBrk="1" hangingPunct="1"/>
            <a:r>
              <a:rPr lang="en-US"/>
              <a:t>Selection</a:t>
            </a:r>
          </a:p>
          <a:p>
            <a:pPr lvl="2" eaLnBrk="1" hangingPunct="1"/>
            <a:r>
              <a:rPr lang="en-US"/>
              <a:t>Iteration - looping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1418-35CA-4E74-9240-2EB25F7F4C64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Process Description Tools</a:t>
            </a:r>
          </a:p>
        </p:txBody>
      </p:sp>
      <p:sp>
        <p:nvSpPr>
          <p:cNvPr id="82946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Structured English</a:t>
            </a:r>
          </a:p>
          <a:p>
            <a:pPr lvl="1" eaLnBrk="1" hangingPunct="1"/>
            <a:r>
              <a:rPr lang="en-US"/>
              <a:t>Must conform to the following rules</a:t>
            </a:r>
          </a:p>
          <a:p>
            <a:pPr lvl="2" eaLnBrk="1" hangingPunct="1"/>
            <a:r>
              <a:rPr lang="en-US"/>
              <a:t>Use only the three building blocks of sequence, selection, and iteration</a:t>
            </a:r>
          </a:p>
          <a:p>
            <a:pPr lvl="2" eaLnBrk="1" hangingPunct="1"/>
            <a:r>
              <a:rPr lang="en-US"/>
              <a:t>Use indentation for readability</a:t>
            </a:r>
          </a:p>
          <a:p>
            <a:pPr lvl="2" eaLnBrk="1" hangingPunct="1"/>
            <a:r>
              <a:rPr lang="en-US"/>
              <a:t>Use a limited vocabulary, including standard terms used in the data dictionary and specific words that describe the processing rules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7F8FFA-4D56-413D-AA4B-C683D29EAD03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Process Description Tools</a:t>
            </a:r>
          </a:p>
        </p:txBody>
      </p:sp>
      <p:sp>
        <p:nvSpPr>
          <p:cNvPr id="84994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Structured English</a:t>
            </a:r>
          </a:p>
          <a:p>
            <a:pPr lvl="1" eaLnBrk="1" hangingPunct="1"/>
            <a:r>
              <a:rPr lang="en-US"/>
              <a:t>Might look familiar to programming students because it resembles pseudocode</a:t>
            </a:r>
          </a:p>
          <a:p>
            <a:pPr lvl="1" eaLnBrk="1" hangingPunct="1"/>
            <a:r>
              <a:rPr lang="en-US"/>
              <a:t>The primary purpose of structured English is to describe the underlying business logic</a:t>
            </a:r>
          </a:p>
          <a:p>
            <a:pPr lvl="1" eaLnBrk="1" hangingPunct="1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4ADAB-4B53-40F8-87D3-9A338DE59B7F}" type="slidenum">
              <a:rPr lang="en-US"/>
              <a:pPr>
                <a:defRPr/>
              </a:pPr>
              <a:t>35</a:t>
            </a:fld>
            <a:endParaRPr lang="en-US"/>
          </a:p>
        </p:txBody>
      </p:sp>
      <p:pic>
        <p:nvPicPr>
          <p:cNvPr id="8499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4114800"/>
            <a:ext cx="60960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Process Description Tools</a:t>
            </a:r>
          </a:p>
        </p:txBody>
      </p:sp>
      <p:sp>
        <p:nvSpPr>
          <p:cNvPr id="87042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Decision Tables</a:t>
            </a:r>
          </a:p>
          <a:p>
            <a:pPr lvl="1" eaLnBrk="1" hangingPunct="1"/>
            <a:r>
              <a:rPr lang="en-US"/>
              <a:t>Shows a logical structure, with all possible combinations of conditions and resulting actions</a:t>
            </a:r>
          </a:p>
          <a:p>
            <a:pPr lvl="1" eaLnBrk="1" hangingPunct="1"/>
            <a:r>
              <a:rPr lang="en-US"/>
              <a:t>It is important to consider every possible outcome to ensure that you have overlooked nothing</a:t>
            </a:r>
          </a:p>
          <a:p>
            <a:pPr lvl="1" eaLnBrk="1" hangingPunct="1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F30F23-FFAD-45E4-BFC3-E57F7C74E818}" type="slidenum">
              <a:rPr lang="en-US"/>
              <a:pPr>
                <a:defRPr/>
              </a:pPr>
              <a:t>36</a:t>
            </a:fld>
            <a:endParaRPr lang="en-US"/>
          </a:p>
        </p:txBody>
      </p:sp>
      <p:pic>
        <p:nvPicPr>
          <p:cNvPr id="8704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4495800"/>
            <a:ext cx="60960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Process Description Tools</a:t>
            </a:r>
          </a:p>
        </p:txBody>
      </p:sp>
      <p:sp>
        <p:nvSpPr>
          <p:cNvPr id="89090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Decision Tables</a:t>
            </a:r>
          </a:p>
          <a:p>
            <a:pPr lvl="1" eaLnBrk="1" hangingPunct="1"/>
            <a:r>
              <a:rPr lang="en-US"/>
              <a:t>The number of rules doubles each time you add a condition</a:t>
            </a:r>
          </a:p>
          <a:p>
            <a:pPr lvl="1" eaLnBrk="1" hangingPunct="1"/>
            <a:r>
              <a:rPr lang="en-US"/>
              <a:t>Can have more than two possible outcomes</a:t>
            </a:r>
          </a:p>
          <a:p>
            <a:pPr lvl="1" eaLnBrk="1" hangingPunct="1"/>
            <a:r>
              <a:rPr lang="en-US"/>
              <a:t>Often are the best way to describe a complex set of conditions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CCBE3-9269-4554-BE6C-533E1EEB4BE6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Process Description Tools</a:t>
            </a:r>
          </a:p>
        </p:txBody>
      </p:sp>
      <p:sp>
        <p:nvSpPr>
          <p:cNvPr id="91138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Decision Trees</a:t>
            </a:r>
          </a:p>
          <a:p>
            <a:pPr lvl="1" eaLnBrk="1" hangingPunct="1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3FA2A1-14E7-44B2-B264-868DAC053F31}" type="slidenum">
              <a:rPr lang="en-US"/>
              <a:pPr>
                <a:defRPr/>
              </a:pPr>
              <a:t>38</a:t>
            </a:fld>
            <a:endParaRPr lang="en-US"/>
          </a:p>
        </p:txBody>
      </p:sp>
      <p:pic>
        <p:nvPicPr>
          <p:cNvPr id="9114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667000"/>
            <a:ext cx="73818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Logical Versus Physical Models</a:t>
            </a:r>
          </a:p>
        </p:txBody>
      </p:sp>
      <p:sp>
        <p:nvSpPr>
          <p:cNvPr id="93186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While structured analysis tools are used to develop a logical model for a new information system, such tools also can be used to develop physical models of an information system</a:t>
            </a:r>
          </a:p>
          <a:p>
            <a:pPr eaLnBrk="1" hangingPunct="1"/>
            <a:r>
              <a:rPr lang="en-US"/>
              <a:t>A physical model shows how the system’s requirements are implemented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DBFEB5-22D6-4D1B-BA0E-5E9D80B8B13C}" type="slidenum">
              <a:rPr lang="en-US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</a:t>
            </a:r>
          </a:p>
        </p:txBody>
      </p:sp>
      <p:sp>
        <p:nvSpPr>
          <p:cNvPr id="21506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In Chapters 5 &amp; 6, you will develop a logical model of the proposed system and document the system requirements</a:t>
            </a:r>
          </a:p>
          <a:p>
            <a:pPr lvl="1" eaLnBrk="1" hangingPunct="1"/>
            <a:r>
              <a:rPr lang="en-US"/>
              <a:t>Logical model shows what the system must do</a:t>
            </a:r>
          </a:p>
          <a:p>
            <a:pPr lvl="1" eaLnBrk="1" hangingPunct="1"/>
            <a:r>
              <a:rPr lang="en-US"/>
              <a:t>Physical model describes how the system will be constructed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380AE0-FF68-4D34-BC23-0D9D66104B67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Logical Versus Physical Models</a:t>
            </a:r>
          </a:p>
        </p:txBody>
      </p:sp>
      <p:sp>
        <p:nvSpPr>
          <p:cNvPr id="95234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Sequence of Models</a:t>
            </a:r>
          </a:p>
          <a:p>
            <a:pPr lvl="1" eaLnBrk="1" hangingPunct="1"/>
            <a:r>
              <a:rPr lang="en-US"/>
              <a:t>Many systems analysts create a physical model of the current system and then develop a logical model of the current system before tackling a logical model of the new system</a:t>
            </a:r>
          </a:p>
          <a:p>
            <a:pPr lvl="1" eaLnBrk="1" hangingPunct="1"/>
            <a:r>
              <a:rPr lang="en-US"/>
              <a:t>Performing that extra step allows them to understand the current system better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14BCAA-0B02-4938-AAE3-27E4E9E2C4EE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Logical Versus Physical Models</a:t>
            </a:r>
          </a:p>
        </p:txBody>
      </p:sp>
      <p:sp>
        <p:nvSpPr>
          <p:cNvPr id="97282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Four-Model Approach</a:t>
            </a:r>
          </a:p>
          <a:p>
            <a:pPr lvl="1" eaLnBrk="1" hangingPunct="1"/>
            <a:r>
              <a:rPr lang="en-US"/>
              <a:t>Develop a physical model of the current system, a logical model of the current system, a logical model of the new system, and a physical model of the new system</a:t>
            </a:r>
          </a:p>
          <a:p>
            <a:pPr lvl="1" eaLnBrk="1" hangingPunct="1"/>
            <a:r>
              <a:rPr lang="en-US"/>
              <a:t>The only disadvantage of the four-model approach is the added time and cost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AC410-83AD-45F6-9CBA-D568D00A33FD}" type="slidenum">
              <a:rPr lang="en-US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Chapter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During data and process modeling, a systems analyst develops graphical models to show how the system transforms data into useful information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The end product of data and process modeling is a logical model that will support business operations and meet user needs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Data and process modeling involves three main tools: data flow diagrams, a data dictionary, and process descriptions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0ACB35-689C-4295-85C1-DBED53B5F52D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Chapter Summary</a:t>
            </a:r>
          </a:p>
        </p:txBody>
      </p:sp>
      <p:sp>
        <p:nvSpPr>
          <p:cNvPr id="101378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Data flow diagrams (DFDs) graphically show the movement and transformation of data in the information system</a:t>
            </a:r>
          </a:p>
          <a:p>
            <a:pPr eaLnBrk="1" hangingPunct="1"/>
            <a:r>
              <a:rPr lang="en-US"/>
              <a:t>DFDs use four symbols</a:t>
            </a:r>
          </a:p>
          <a:p>
            <a:pPr eaLnBrk="1" hangingPunct="1"/>
            <a:r>
              <a:rPr lang="en-US"/>
              <a:t>A set of DFDs is like a pyramid with the context diagram at the top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723D5E-DC1A-45BA-8810-EABB7813FAEC}" type="slidenum">
              <a:rPr lang="en-US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Chapter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 data dictionary is the central documentation tool for structured analysis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Each functional primitive process is documented using structured English, decision tables, and decision trees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Structured analysis tools can be used to develop a logical model during one systems analysis phase, and a physical model during the systems design phase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28F54-33B9-47A4-899C-10FB271B6D91}" type="slidenum">
              <a:rPr lang="en-US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Chapter Summary</a:t>
            </a:r>
          </a:p>
        </p:txBody>
      </p:sp>
      <p:sp>
        <p:nvSpPr>
          <p:cNvPr id="105474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Chapter 5 complete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2A7007-08F3-46F2-B71C-9AC184485406}" type="slidenum">
              <a:rPr lang="en-US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Overview of Data and Process Modeling Tools</a:t>
            </a:r>
          </a:p>
        </p:txBody>
      </p:sp>
      <p:sp>
        <p:nvSpPr>
          <p:cNvPr id="23554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Systems analysts use many graphical techniques to describe an information system</a:t>
            </a:r>
          </a:p>
          <a:p>
            <a:pPr eaLnBrk="1" hangingPunct="1"/>
            <a:r>
              <a:rPr lang="en-US"/>
              <a:t>A data flow diagram (DFD) uses various symbols to show how the system transforms input data into useful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71DF77-578C-4005-BB2E-C5228CAB97BE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Flow Diagrams</a:t>
            </a:r>
          </a:p>
        </p:txBody>
      </p:sp>
      <p:sp>
        <p:nvSpPr>
          <p:cNvPr id="25602" name="Tex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/>
              <a:t>A data flow diagram (DFD) shows how data moves through an information system but does not show program logic or processing steps</a:t>
            </a:r>
          </a:p>
          <a:p>
            <a:pPr eaLnBrk="1" hangingPunct="1"/>
            <a:r>
              <a:rPr lang="en-US"/>
              <a:t>A set of DFDs provides a logical model that shows what the system does, not how it does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8B98E-71AE-4DEF-9234-A6577275C69A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514600"/>
            <a:ext cx="4009354" cy="2818606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Flow Diagrams</a:t>
            </a:r>
          </a:p>
        </p:txBody>
      </p:sp>
      <p:sp>
        <p:nvSpPr>
          <p:cNvPr id="27650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DFD Symbols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ED96A-16D6-48A2-AFE0-9F68CF142EB0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286000"/>
            <a:ext cx="4648200" cy="40881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Flow Diagrams</a:t>
            </a:r>
          </a:p>
        </p:txBody>
      </p:sp>
      <p:sp>
        <p:nvSpPr>
          <p:cNvPr id="29698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DFD Symbols</a:t>
            </a:r>
          </a:p>
          <a:p>
            <a:pPr lvl="1" eaLnBrk="1" hangingPunct="1"/>
            <a:r>
              <a:rPr lang="en-US"/>
              <a:t>Process symbol</a:t>
            </a:r>
          </a:p>
          <a:p>
            <a:pPr lvl="2" eaLnBrk="1" hangingPunct="1"/>
            <a:r>
              <a:rPr lang="en-US"/>
              <a:t>Receives input data and produces output that has a different content, form, or both</a:t>
            </a:r>
          </a:p>
          <a:p>
            <a:pPr lvl="2" eaLnBrk="1" hangingPunct="1"/>
            <a:r>
              <a:rPr lang="en-US"/>
              <a:t>Contain the business logic, also called business rules</a:t>
            </a:r>
          </a:p>
          <a:p>
            <a:pPr lvl="2" eaLnBrk="1" hangingPunct="1"/>
            <a:r>
              <a:rPr lang="en-US"/>
              <a:t>Referred to as a black box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2D3AF4-F89D-4748-B299-F81DCC145922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Flow Diagrams</a:t>
            </a:r>
          </a:p>
        </p:txBody>
      </p:sp>
      <p:sp>
        <p:nvSpPr>
          <p:cNvPr id="31746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/>
          <a:p>
            <a:pPr eaLnBrk="1" hangingPunct="1"/>
            <a:r>
              <a:rPr lang="en-US" sz="3200"/>
              <a:t>DFD Symbols</a:t>
            </a:r>
          </a:p>
          <a:p>
            <a:pPr lvl="1" eaLnBrk="1" hangingPunct="1"/>
            <a:r>
              <a:rPr lang="en-US" sz="2800"/>
              <a:t>Data flow symbol</a:t>
            </a:r>
          </a:p>
          <a:p>
            <a:pPr lvl="2" eaLnBrk="1" hangingPunct="1"/>
            <a:r>
              <a:rPr lang="en-US" sz="2400"/>
              <a:t>Represents one or more data items</a:t>
            </a:r>
          </a:p>
          <a:p>
            <a:pPr lvl="2" eaLnBrk="1" hangingPunct="1"/>
            <a:r>
              <a:rPr lang="en-US" sz="2400"/>
              <a:t>The symbol for a data flow is a line with a single or double arrowhead</a:t>
            </a:r>
          </a:p>
          <a:p>
            <a:pPr lvl="2" eaLnBrk="1" hangingPunct="1"/>
            <a:r>
              <a:rPr lang="en-US" sz="2400"/>
              <a:t>Spontaneous generation</a:t>
            </a:r>
          </a:p>
          <a:p>
            <a:pPr lvl="2" eaLnBrk="1" hangingPunct="1"/>
            <a:r>
              <a:rPr lang="en-US" sz="2400"/>
              <a:t>Black hole</a:t>
            </a:r>
          </a:p>
          <a:p>
            <a:pPr lvl="2" eaLnBrk="1" hangingPunct="1"/>
            <a:r>
              <a:rPr lang="en-US" sz="2400"/>
              <a:t>Gray hole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F5063C-84E8-4FE3-8B34-CB9AFE3C6D37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3174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57200" y="1905000"/>
            <a:ext cx="4038600" cy="39163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1730</Words>
  <Application>Microsoft Macintosh PowerPoint</Application>
  <PresentationFormat>On-screen Show (4:3)</PresentationFormat>
  <Paragraphs>311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Arial</vt:lpstr>
      <vt:lpstr>Calibri</vt:lpstr>
      <vt:lpstr>Office Theme</vt:lpstr>
      <vt:lpstr>Systems Analysis and Design </vt:lpstr>
      <vt:lpstr>Chapter Objectives </vt:lpstr>
      <vt:lpstr>Chapter Objectives</vt:lpstr>
      <vt:lpstr>Introduction</vt:lpstr>
      <vt:lpstr>Overview of Data and Process Modeling Tools</vt:lpstr>
      <vt:lpstr>Data Flow Diagrams</vt:lpstr>
      <vt:lpstr>Data Flow Diagrams</vt:lpstr>
      <vt:lpstr>Data Flow Diagrams</vt:lpstr>
      <vt:lpstr>Data Flow Diagrams</vt:lpstr>
      <vt:lpstr>Data Flow Diagrams</vt:lpstr>
      <vt:lpstr>Data Flow Diagrams</vt:lpstr>
      <vt:lpstr>Creating a Set of DFDs</vt:lpstr>
      <vt:lpstr>Creating a Set of DFDs</vt:lpstr>
      <vt:lpstr>Creating a Set of DFDs</vt:lpstr>
      <vt:lpstr>Creating a Set of DFDs</vt:lpstr>
      <vt:lpstr>Creating a Set of DFDs</vt:lpstr>
      <vt:lpstr>Creating a Set of DFDs</vt:lpstr>
      <vt:lpstr>Creating a Set of DFDs</vt:lpstr>
      <vt:lpstr>Creating a Set of DFDs</vt:lpstr>
      <vt:lpstr>Data Dictionary</vt:lpstr>
      <vt:lpstr>Data Dictionary</vt:lpstr>
      <vt:lpstr>Data Dictionary</vt:lpstr>
      <vt:lpstr>Data Dictionary</vt:lpstr>
      <vt:lpstr>Data Dictionary</vt:lpstr>
      <vt:lpstr>Data Dictionary</vt:lpstr>
      <vt:lpstr>Data Dictionary</vt:lpstr>
      <vt:lpstr>Data Dictionary</vt:lpstr>
      <vt:lpstr>Data Dictionary</vt:lpstr>
      <vt:lpstr>Data Dictionary</vt:lpstr>
      <vt:lpstr>Data Dictionary</vt:lpstr>
      <vt:lpstr>Data Dictionary</vt:lpstr>
      <vt:lpstr>Process Description Tools</vt:lpstr>
      <vt:lpstr>Process Description Tools</vt:lpstr>
      <vt:lpstr>Process Description Tools</vt:lpstr>
      <vt:lpstr>Process Description Tools</vt:lpstr>
      <vt:lpstr>Process Description Tools</vt:lpstr>
      <vt:lpstr>Process Description Tools</vt:lpstr>
      <vt:lpstr>Process Description Tools</vt:lpstr>
      <vt:lpstr>Logical Versus Physical Models</vt:lpstr>
      <vt:lpstr>Logical Versus Physical Models</vt:lpstr>
      <vt:lpstr>Logical Versus Physical Models</vt:lpstr>
      <vt:lpstr>Chapter Summary</vt:lpstr>
      <vt:lpstr>Chapter Summary</vt:lpstr>
      <vt:lpstr>Chapter Summary</vt:lpstr>
      <vt:lpstr>Chapter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renger</dc:creator>
  <cp:lastModifiedBy>Khayyam Masiyev</cp:lastModifiedBy>
  <cp:revision>17</cp:revision>
  <dcterms:created xsi:type="dcterms:W3CDTF">2009-02-03T18:32:10Z</dcterms:created>
  <dcterms:modified xsi:type="dcterms:W3CDTF">2020-10-21T14:59:53Z</dcterms:modified>
</cp:coreProperties>
</file>