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58" r:id="rId3"/>
    <p:sldId id="259" r:id="rId4"/>
    <p:sldId id="260" r:id="rId5"/>
    <p:sldId id="261" r:id="rId6"/>
    <p:sldId id="334" r:id="rId7"/>
    <p:sldId id="264" r:id="rId8"/>
    <p:sldId id="267" r:id="rId9"/>
    <p:sldId id="268" r:id="rId10"/>
    <p:sldId id="269" r:id="rId11"/>
    <p:sldId id="272" r:id="rId12"/>
    <p:sldId id="273" r:id="rId13"/>
    <p:sldId id="274" r:id="rId14"/>
    <p:sldId id="276" r:id="rId15"/>
    <p:sldId id="279" r:id="rId16"/>
    <p:sldId id="280" r:id="rId17"/>
    <p:sldId id="281" r:id="rId18"/>
    <p:sldId id="283" r:id="rId19"/>
    <p:sldId id="284" r:id="rId20"/>
    <p:sldId id="285" r:id="rId21"/>
    <p:sldId id="288" r:id="rId22"/>
    <p:sldId id="300" r:id="rId23"/>
    <p:sldId id="301" r:id="rId24"/>
    <p:sldId id="302" r:id="rId25"/>
    <p:sldId id="304" r:id="rId26"/>
    <p:sldId id="305" r:id="rId27"/>
    <p:sldId id="306" r:id="rId28"/>
    <p:sldId id="307" r:id="rId29"/>
    <p:sldId id="308" r:id="rId30"/>
    <p:sldId id="310" r:id="rId31"/>
    <p:sldId id="312" r:id="rId32"/>
    <p:sldId id="313" r:id="rId33"/>
    <p:sldId id="314" r:id="rId34"/>
    <p:sldId id="316" r:id="rId35"/>
    <p:sldId id="318" r:id="rId36"/>
    <p:sldId id="319" r:id="rId37"/>
    <p:sldId id="320" r:id="rId38"/>
    <p:sldId id="322" r:id="rId39"/>
    <p:sldId id="323" r:id="rId40"/>
    <p:sldId id="325" r:id="rId41"/>
    <p:sldId id="327" r:id="rId42"/>
    <p:sldId id="328" r:id="rId43"/>
    <p:sldId id="329" r:id="rId44"/>
    <p:sldId id="330" r:id="rId45"/>
    <p:sldId id="331" r:id="rId46"/>
    <p:sldId id="332" r:id="rId47"/>
    <p:sldId id="333"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D8D4575-28B0-41DA-A277-1AEB905F8383}" type="datetimeFigureOut">
              <a:rPr lang="en-US"/>
              <a:pPr>
                <a:defRPr/>
              </a:pPr>
              <a:t>10/21/20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61B2390-599E-4D59-A818-F6ECA51FC8FC}" type="slidenum">
              <a:rPr lang="en-US"/>
              <a:pPr>
                <a:defRPr/>
              </a:pPr>
              <a:t>‹#›</a:t>
            </a:fld>
            <a:endParaRPr lang="en-US"/>
          </a:p>
        </p:txBody>
      </p:sp>
    </p:spTree>
    <p:extLst>
      <p:ext uri="{BB962C8B-B14F-4D97-AF65-F5344CB8AC3E}">
        <p14:creationId xmlns:p14="http://schemas.microsoft.com/office/powerpoint/2010/main" val="14313276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7F1F68-352E-4E4F-AC92-978A4ACCC053}"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8D5DAE-CCAD-4EFB-ADBC-0F2A43593CA5}" type="slidenum">
              <a:rPr lang="en-US"/>
              <a:pPr fontAlgn="base">
                <a:spcBef>
                  <a:spcPct val="0"/>
                </a:spcBef>
                <a:spcAft>
                  <a:spcPct val="0"/>
                </a:spcAft>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F72269-AA68-4D52-B6E0-71137E46F75E}" type="slidenum">
              <a:rPr lang="en-US"/>
              <a:pPr fontAlgn="base">
                <a:spcBef>
                  <a:spcPct val="0"/>
                </a:spcBef>
                <a:spcAft>
                  <a:spcPct val="0"/>
                </a:spcAft>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D4503B-58D4-4510-A26A-35E5CA1104DA}" type="slidenum">
              <a:rPr lang="en-US"/>
              <a:pPr fontAlgn="base">
                <a:spcBef>
                  <a:spcPct val="0"/>
                </a:spcBef>
                <a:spcAft>
                  <a:spcPct val="0"/>
                </a:spcAft>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89E692-D119-490D-972A-F638A5EF32F0}" type="slidenum">
              <a:rPr lang="en-US"/>
              <a:pPr fontAlgn="base">
                <a:spcBef>
                  <a:spcPct val="0"/>
                </a:spcBef>
                <a:spcAft>
                  <a:spcPct val="0"/>
                </a:spcAft>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22987E-7FB9-4ED6-ADBE-441E67FBD46D}" type="slidenum">
              <a:rPr lang="en-US"/>
              <a:pPr fontAlgn="base">
                <a:spcBef>
                  <a:spcPct val="0"/>
                </a:spcBef>
                <a:spcAft>
                  <a:spcPct val="0"/>
                </a:spcAft>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725404-5F32-4584-B638-39C95537E80B}" type="slidenum">
              <a:rPr lang="en-US"/>
              <a:pPr fontAlgn="base">
                <a:spcBef>
                  <a:spcPct val="0"/>
                </a:spcBef>
                <a:spcAft>
                  <a:spcPct val="0"/>
                </a:spcAft>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798282-FCD9-4CE6-97B3-38D10C1574F0}" type="slidenum">
              <a:rPr lang="en-US"/>
              <a:pPr fontAlgn="base">
                <a:spcBef>
                  <a:spcPct val="0"/>
                </a:spcBef>
                <a:spcAft>
                  <a:spcPct val="0"/>
                </a:spcAft>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71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6D689F-8DDD-4D89-9D54-F41CB2E92753}" type="slidenum">
              <a:rPr lang="en-US"/>
              <a:pPr fontAlgn="base">
                <a:spcBef>
                  <a:spcPct val="0"/>
                </a:spcBef>
                <a:spcAft>
                  <a:spcPct val="0"/>
                </a:spcAft>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91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0609F2-C7B4-43FC-8917-3B3C40A9D624}" type="slidenum">
              <a:rPr lang="en-US"/>
              <a:pPr fontAlgn="base">
                <a:spcBef>
                  <a:spcPct val="0"/>
                </a:spcBef>
                <a:spcAft>
                  <a:spcPct val="0"/>
                </a:spcAft>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12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2CD4D1-2A00-4A87-811D-83AD099F0A15}" type="slidenum">
              <a:rPr lang="en-US"/>
              <a:pPr fontAlgn="base">
                <a:spcBef>
                  <a:spcPct val="0"/>
                </a:spcBef>
                <a:spcAft>
                  <a:spcPct val="0"/>
                </a:spcAft>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F813EE-EE34-4263-BB4A-1E5B8D0A7528}" type="slidenum">
              <a:rPr lang="en-US"/>
              <a:pPr fontAlgn="base">
                <a:spcBef>
                  <a:spcPct val="0"/>
                </a:spcBef>
                <a:spcAft>
                  <a:spcPct val="0"/>
                </a:spcAft>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562ABD-AFD3-4A21-8332-BF72D3BECB33}" type="slidenum">
              <a:rPr lang="en-US"/>
              <a:pPr fontAlgn="base">
                <a:spcBef>
                  <a:spcPct val="0"/>
                </a:spcBef>
                <a:spcAft>
                  <a:spcPct val="0"/>
                </a:spcAft>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6B2AAF-6AC6-412D-BE82-A64D73CE6B03}" type="slidenum">
              <a:rPr lang="en-US"/>
              <a:pPr fontAlgn="base">
                <a:spcBef>
                  <a:spcPct val="0"/>
                </a:spcBef>
                <a:spcAft>
                  <a:spcPct val="0"/>
                </a:spcAft>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73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AE37B0-1E39-4E99-B259-B274B4D349D0}" type="slidenum">
              <a:rPr lang="en-US"/>
              <a:pPr fontAlgn="base">
                <a:spcBef>
                  <a:spcPct val="0"/>
                </a:spcBef>
                <a:spcAft>
                  <a:spcPct val="0"/>
                </a:spcAft>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93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AD71A3-1AEC-4F25-B151-68075E72E9A0}" type="slidenum">
              <a:rPr lang="en-US"/>
              <a:pPr fontAlgn="base">
                <a:spcBef>
                  <a:spcPct val="0"/>
                </a:spcBef>
                <a:spcAft>
                  <a:spcPct val="0"/>
                </a:spcAft>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7D858F-277C-4281-9A12-E6B242EE4A67}" type="slidenum">
              <a:rPr lang="en-US"/>
              <a:pPr fontAlgn="base">
                <a:spcBef>
                  <a:spcPct val="0"/>
                </a:spcBef>
                <a:spcAft>
                  <a:spcPct val="0"/>
                </a:spcAft>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A61476-AD00-470C-AC7C-6A891ECF7C32}" type="slidenum">
              <a:rPr lang="en-US"/>
              <a:pPr fontAlgn="base">
                <a:spcBef>
                  <a:spcPct val="0"/>
                </a:spcBef>
                <a:spcAft>
                  <a:spcPct val="0"/>
                </a:spcAft>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FC72EA-C67E-46C8-A51D-8C0C594547A2}" type="slidenum">
              <a:rPr lang="en-US"/>
              <a:pPr fontAlgn="base">
                <a:spcBef>
                  <a:spcPct val="0"/>
                </a:spcBef>
                <a:spcAft>
                  <a:spcPct val="0"/>
                </a:spcAft>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E20A92-668C-4516-8EF3-10D5F7426E66}" type="slidenum">
              <a:rPr lang="en-US"/>
              <a:pPr fontAlgn="base">
                <a:spcBef>
                  <a:spcPct val="0"/>
                </a:spcBef>
                <a:spcAft>
                  <a:spcPct val="0"/>
                </a:spcAft>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1F1DF3-90B5-4F70-A990-130EDD92263C}" type="slidenum">
              <a:rPr lang="en-US"/>
              <a:pPr fontAlgn="base">
                <a:spcBef>
                  <a:spcPct val="0"/>
                </a:spcBef>
                <a:spcAft>
                  <a:spcPct val="0"/>
                </a:spcAft>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4BEAA6-1688-41C4-960F-16470FD9953C}" type="slidenum">
              <a:rPr lang="en-US"/>
              <a:pPr fontAlgn="base">
                <a:spcBef>
                  <a:spcPct val="0"/>
                </a:spcBef>
                <a:spcAft>
                  <a:spcPct val="0"/>
                </a:spcAft>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D3287A-4E61-4201-A1DA-B938C1E9C6E4}" type="slidenum">
              <a:rPr lang="en-US"/>
              <a:pPr fontAlgn="base">
                <a:spcBef>
                  <a:spcPct val="0"/>
                </a:spcBef>
                <a:spcAft>
                  <a:spcPct val="0"/>
                </a:spcAft>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9F4DAD-9CA7-452C-880F-8B0E5782363B}" type="slidenum">
              <a:rPr lang="en-US"/>
              <a:pPr fontAlgn="base">
                <a:spcBef>
                  <a:spcPct val="0"/>
                </a:spcBef>
                <a:spcAft>
                  <a:spcPct val="0"/>
                </a:spcAft>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12584D-B480-417E-8BD1-B96E59E5C484}" type="slidenum">
              <a:rPr lang="en-US"/>
              <a:pPr fontAlgn="base">
                <a:spcBef>
                  <a:spcPct val="0"/>
                </a:spcBef>
                <a:spcAft>
                  <a:spcPct val="0"/>
                </a:spcAft>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BCB878-F05F-42AB-9EB1-BE2AF2F96F80}" type="slidenum">
              <a:rPr lang="en-US"/>
              <a:pPr fontAlgn="base">
                <a:spcBef>
                  <a:spcPct val="0"/>
                </a:spcBef>
                <a:spcAft>
                  <a:spcPct val="0"/>
                </a:spcAft>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485ED9-3903-46D8-989E-1CA2D4932754}" type="slidenum">
              <a:rPr lang="en-US"/>
              <a:pPr fontAlgn="base">
                <a:spcBef>
                  <a:spcPct val="0"/>
                </a:spcBef>
                <a:spcAft>
                  <a:spcPct val="0"/>
                </a:spcAft>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0E261E-6E97-4CFB-834A-48C29199C645}" type="slidenum">
              <a:rPr lang="en-US"/>
              <a:pPr fontAlgn="base">
                <a:spcBef>
                  <a:spcPct val="0"/>
                </a:spcBef>
                <a:spcAft>
                  <a:spcPct val="0"/>
                </a:spcAft>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366677-0DB9-4FDC-A025-19963332ACBB}" type="slidenum">
              <a:rPr lang="en-US"/>
              <a:pPr fontAlgn="base">
                <a:spcBef>
                  <a:spcPct val="0"/>
                </a:spcBef>
                <a:spcAft>
                  <a:spcPct val="0"/>
                </a:spcAft>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B2154B-3FD5-4FF7-8E67-E7B0F2C15D89}" type="slidenum">
              <a:rPr lang="en-US"/>
              <a:pPr fontAlgn="base">
                <a:spcBef>
                  <a:spcPct val="0"/>
                </a:spcBef>
                <a:spcAft>
                  <a:spcPct val="0"/>
                </a:spcAft>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80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D03606-D340-4006-A380-FD541A0EB5CB}" type="slidenum">
              <a:rPr lang="en-US"/>
              <a:pPr fontAlgn="base">
                <a:spcBef>
                  <a:spcPct val="0"/>
                </a:spcBef>
                <a:spcAft>
                  <a:spcPct val="0"/>
                </a:spcAft>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01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F5E5D0-9554-4D72-9D77-C60EABBC926C}" type="slidenum">
              <a:rPr lang="en-US"/>
              <a:pPr fontAlgn="base">
                <a:spcBef>
                  <a:spcPct val="0"/>
                </a:spcBef>
                <a:spcAft>
                  <a:spcPct val="0"/>
                </a:spcAft>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21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4299D3-9543-44FC-AD28-D268ABC3BF66}" type="slidenum">
              <a:rPr lang="en-US"/>
              <a:pPr fontAlgn="base">
                <a:spcBef>
                  <a:spcPct val="0"/>
                </a:spcBef>
                <a:spcAft>
                  <a:spcPct val="0"/>
                </a:spcAft>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B6248F-8C23-4C00-A93F-7C670F634578}" type="slidenum">
              <a:rPr lang="en-US"/>
              <a:pPr fontAlgn="base">
                <a:spcBef>
                  <a:spcPct val="0"/>
                </a:spcBef>
                <a:spcAft>
                  <a:spcPct val="0"/>
                </a:spcAft>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42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F5B628-97D5-4313-81EA-EF5B8006816D}" type="slidenum">
              <a:rPr lang="en-US"/>
              <a:pPr fontAlgn="base">
                <a:spcBef>
                  <a:spcPct val="0"/>
                </a:spcBef>
                <a:spcAft>
                  <a:spcPct val="0"/>
                </a:spcAft>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62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E4A57D-1313-4ABE-A215-61B10FC88A8A}" type="slidenum">
              <a:rPr lang="en-US"/>
              <a:pPr fontAlgn="base">
                <a:spcBef>
                  <a:spcPct val="0"/>
                </a:spcBef>
                <a:spcAft>
                  <a:spcPct val="0"/>
                </a:spcAft>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83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D615F9-138A-4972-914A-0AB1F7C09762}" type="slidenum">
              <a:rPr lang="en-US"/>
              <a:pPr fontAlgn="base">
                <a:spcBef>
                  <a:spcPct val="0"/>
                </a:spcBef>
                <a:spcAft>
                  <a:spcPct val="0"/>
                </a:spcAft>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003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42FFF4-20F7-41E4-B75B-662413A9B9BF}" type="slidenum">
              <a:rPr lang="en-US"/>
              <a:pPr fontAlgn="base">
                <a:spcBef>
                  <a:spcPct val="0"/>
                </a:spcBef>
                <a:spcAft>
                  <a:spcPct val="0"/>
                </a:spcAft>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024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DD1AD1-98C9-44E5-9401-C7ECCE7A54F4}" type="slidenum">
              <a:rPr lang="en-US"/>
              <a:pPr fontAlgn="base">
                <a:spcBef>
                  <a:spcPct val="0"/>
                </a:spcBef>
                <a:spcAft>
                  <a:spcPct val="0"/>
                </a:spcAft>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bwMode="auto">
          <a:noFill/>
          <a:ln>
            <a:solidFill>
              <a:srgbClr val="000000"/>
            </a:solidFill>
            <a:miter lim="800000"/>
            <a:headEnd/>
            <a:tailEnd/>
          </a:ln>
        </p:spPr>
      </p:sp>
      <p:sp>
        <p:nvSpPr>
          <p:cNvPr id="1044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044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D22F34-0436-4F45-BB00-00B9A1CA9344}" type="slidenum">
              <a:rPr lang="en-US"/>
              <a:pPr fontAlgn="base">
                <a:spcBef>
                  <a:spcPct val="0"/>
                </a:spcBef>
                <a:spcAft>
                  <a:spcPct val="0"/>
                </a:spcAft>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bwMode="auto">
          <a:noFill/>
          <a:ln>
            <a:solidFill>
              <a:srgbClr val="000000"/>
            </a:solidFill>
            <a:miter lim="800000"/>
            <a:headEnd/>
            <a:tailEnd/>
          </a:ln>
        </p:spPr>
      </p:sp>
      <p:sp>
        <p:nvSpPr>
          <p:cNvPr id="1064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064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79754A-0431-465F-9D33-2396E1F9E9FD}" type="slidenum">
              <a:rPr lang="en-US"/>
              <a:pPr fontAlgn="base">
                <a:spcBef>
                  <a:spcPct val="0"/>
                </a:spcBef>
                <a:spcAft>
                  <a:spcPct val="0"/>
                </a:spcAft>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headEnd/>
            <a:tailEnd/>
          </a:ln>
        </p:spPr>
      </p:sp>
      <p:sp>
        <p:nvSpPr>
          <p:cNvPr id="1085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C50B9C-B922-4126-A7FB-78CFB9B16A4A}" type="slidenum">
              <a:rPr lang="en-US"/>
              <a:pPr fontAlgn="base">
                <a:spcBef>
                  <a:spcPct val="0"/>
                </a:spcBef>
                <a:spcAft>
                  <a:spcPct val="0"/>
                </a:spcAft>
                <a:defRPr/>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3ADD7D-8011-42C5-8F1C-B461FCD9EC41}" type="slidenum">
              <a:rPr lang="en-US"/>
              <a:pPr fontAlgn="base">
                <a:spcBef>
                  <a:spcPct val="0"/>
                </a:spcBef>
                <a:spcAft>
                  <a:spcPct val="0"/>
                </a:spcAft>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9728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2847D856-A85A-4C67-919E-72850DAB33AD}" type="slidenum">
              <a:rPr lang="en-US" sz="1200" smtClean="0"/>
              <a:pP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E40BCE-1FE0-4E77-957D-FE63D85EE709}" type="slidenum">
              <a:rPr lang="en-US"/>
              <a:pPr fontAlgn="base">
                <a:spcBef>
                  <a:spcPct val="0"/>
                </a:spcBef>
                <a:spcAft>
                  <a:spcPct val="0"/>
                </a:spcAft>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F099B3-8628-4FBD-B0A7-6FDFCF93131E}" type="slidenum">
              <a:rPr lang="en-US"/>
              <a:pPr fontAlgn="base">
                <a:spcBef>
                  <a:spcPct val="0"/>
                </a:spcBef>
                <a:spcAft>
                  <a:spcPct val="0"/>
                </a:spcAft>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CDA9EA-1345-48D2-A3D9-DC00160CCE21}" type="slidenum">
              <a:rPr lang="en-US"/>
              <a:pPr fontAlgn="base">
                <a:spcBef>
                  <a:spcPct val="0"/>
                </a:spcBef>
                <a:spcAft>
                  <a:spcPct val="0"/>
                </a:spcAft>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Cengage.gif"/>
          <p:cNvPicPr>
            <a:picLocks noChangeAspect="1"/>
          </p:cNvPicPr>
          <p:nvPr userDrawn="1"/>
        </p:nvPicPr>
        <p:blipFill>
          <a:blip r:embed="rId2" cstate="print"/>
          <a:srcRect/>
          <a:stretch>
            <a:fillRect/>
          </a:stretch>
        </p:blipFill>
        <p:spPr bwMode="auto">
          <a:xfrm>
            <a:off x="0" y="0"/>
            <a:ext cx="1597025" cy="942975"/>
          </a:xfrm>
          <a:prstGeom prst="rect">
            <a:avLst/>
          </a:prstGeom>
          <a:noFill/>
          <a:ln w="9525">
            <a:noFill/>
            <a:miter lim="800000"/>
            <a:headEnd/>
            <a:tailEnd/>
          </a:ln>
        </p:spPr>
      </p:pic>
      <p:sp>
        <p:nvSpPr>
          <p:cNvPr id="2" name="Title 1"/>
          <p:cNvSpPr>
            <a:spLocks noGrp="1"/>
          </p:cNvSpPr>
          <p:nvPr>
            <p:ph type="ctrTitle"/>
          </p:nvPr>
        </p:nvSpPr>
        <p:spPr>
          <a:xfrm>
            <a:off x="1676400" y="0"/>
            <a:ext cx="7467600" cy="1447800"/>
          </a:xfrm>
        </p:spPr>
        <p:txBody>
          <a:bodyPr/>
          <a:lstStyle>
            <a:lvl1pPr>
              <a:defRPr baseline="0">
                <a:solidFill>
                  <a:schemeClr val="tx1"/>
                </a:solidFill>
              </a:defRPr>
            </a:lvl1pPr>
          </a:lstStyle>
          <a:p>
            <a:endParaRPr lang="en-US" dirty="0"/>
          </a:p>
        </p:txBody>
      </p:sp>
      <p:sp>
        <p:nvSpPr>
          <p:cNvPr id="3" name="Subtitle 2"/>
          <p:cNvSpPr>
            <a:spLocks noGrp="1"/>
          </p:cNvSpPr>
          <p:nvPr>
            <p:ph type="subTitle" idx="1"/>
          </p:nvPr>
        </p:nvSpPr>
        <p:spPr>
          <a:xfrm>
            <a:off x="1600200" y="1981200"/>
            <a:ext cx="6400800" cy="1752600"/>
          </a:xfrm>
        </p:spPr>
        <p:txBody>
          <a:bodyPr/>
          <a:lstStyle>
            <a:lvl1pPr marL="0" indent="0" algn="l">
              <a:buNone/>
              <a:defRPr>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Date Placeholder 3"/>
          <p:cNvSpPr>
            <a:spLocks noGrp="1"/>
          </p:cNvSpPr>
          <p:nvPr>
            <p:ph type="dt" sz="half" idx="10"/>
          </p:nvPr>
        </p:nvSpPr>
        <p:spPr/>
        <p:txBody>
          <a:bodyPr/>
          <a:lstStyle>
            <a:lvl1pPr>
              <a:defRPr/>
            </a:lvl1pPr>
          </a:lstStyle>
          <a:p>
            <a:pPr>
              <a:defRPr/>
            </a:pPr>
            <a:r>
              <a:rPr lang="en-US"/>
              <a:t>2/5/2009</a:t>
            </a:r>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EA8993FA-F6E1-4ED2-9264-0F6F3BCF5C92}" type="slidenum">
              <a:rPr lang="en-US"/>
              <a:pPr>
                <a:defRPr/>
              </a:pPr>
              <a:t>‹#›</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99274" y="3959224"/>
            <a:ext cx="2244725" cy="28987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2/5/2009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238B9A-AFB3-4F5B-9439-3A82B20300A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2/5/2009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8D245E-5312-49C2-BC6E-2ABD20FE03B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2/5/2009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BB24DD-174B-4EAD-932B-A82C318D78D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2/5/2009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5BF3C6-7156-4F22-9A31-BD873F2F00E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2/5/2009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DEC1F5-3ED4-4CEB-862C-34D348BC5E2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2/5/2009</a:t>
            </a: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BB0CBB-B56F-4F6A-8ADD-A9A0AA555BA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2/5/2009</a:t>
            </a:r>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FF8DDFB-F09F-4798-BB54-82BB5D510AA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2/5/2009</a:t>
            </a:r>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0C9EB22-1479-4516-97A1-17DDFF485AB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2/5/2009</a:t>
            </a:r>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805D4BA-7A07-494F-8332-F293FDFCBB5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2/5/2009</a:t>
            </a: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928F504-F6F9-4251-840B-B86B4C5E80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2/5/2009</a:t>
            </a: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7C984D-9749-4E0A-8468-525770A6ADF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r>
              <a:rPr lang="en-US"/>
              <a:t>2/5/2009</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28B2C6E-E3B6-4233-8948-6FF79FEE53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l" rtl="0" fontAlgn="base">
        <a:spcBef>
          <a:spcPct val="0"/>
        </a:spcBef>
        <a:spcAft>
          <a:spcPct val="0"/>
        </a:spcAft>
        <a:defRPr sz="4400">
          <a:solidFill>
            <a:srgbClr val="0070C0"/>
          </a:solidFill>
          <a:latin typeface="Calibri" pitchFamily="34" charset="0"/>
        </a:defRPr>
      </a:lvl6pPr>
      <a:lvl7pPr marL="914400" algn="l" rtl="0" fontAlgn="base">
        <a:spcBef>
          <a:spcPct val="0"/>
        </a:spcBef>
        <a:spcAft>
          <a:spcPct val="0"/>
        </a:spcAft>
        <a:defRPr sz="4400">
          <a:solidFill>
            <a:srgbClr val="0070C0"/>
          </a:solidFill>
          <a:latin typeface="Calibri" pitchFamily="34" charset="0"/>
        </a:defRPr>
      </a:lvl7pPr>
      <a:lvl8pPr marL="1371600" algn="l" rtl="0" fontAlgn="base">
        <a:spcBef>
          <a:spcPct val="0"/>
        </a:spcBef>
        <a:spcAft>
          <a:spcPct val="0"/>
        </a:spcAft>
        <a:defRPr sz="4400">
          <a:solidFill>
            <a:srgbClr val="0070C0"/>
          </a:solidFill>
          <a:latin typeface="Calibri" pitchFamily="34" charset="0"/>
        </a:defRPr>
      </a:lvl8pPr>
      <a:lvl9pPr marL="1828800" algn="l" rtl="0" fontAlgn="base">
        <a:spcBef>
          <a:spcPct val="0"/>
        </a:spcBef>
        <a:spcAft>
          <a:spcPct val="0"/>
        </a:spcAft>
        <a:defRPr sz="4400">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pPr eaLnBrk="1" hangingPunct="1"/>
            <a:r>
              <a:rPr lang="en-US" dirty="0"/>
              <a:t>Systems Analysis and Design </a:t>
            </a:r>
          </a:p>
        </p:txBody>
      </p:sp>
      <p:sp>
        <p:nvSpPr>
          <p:cNvPr id="15362" name="Subtitle 2"/>
          <p:cNvSpPr>
            <a:spLocks noGrp="1"/>
          </p:cNvSpPr>
          <p:nvPr>
            <p:ph type="subTitle" idx="1"/>
          </p:nvPr>
        </p:nvSpPr>
        <p:spPr>
          <a:xfrm>
            <a:off x="304800" y="4876800"/>
            <a:ext cx="6400800" cy="1752600"/>
          </a:xfrm>
        </p:spPr>
        <p:txBody>
          <a:bodyPr/>
          <a:lstStyle/>
          <a:p>
            <a:pPr eaLnBrk="1" hangingPunct="1"/>
            <a:r>
              <a:rPr lang="en-US" dirty="0"/>
              <a:t>Chapter 7</a:t>
            </a:r>
          </a:p>
          <a:p>
            <a:pPr eaLnBrk="1" hangingPunct="1"/>
            <a:r>
              <a:rPr lang="en-US" dirty="0">
                <a:solidFill>
                  <a:schemeClr val="tx1"/>
                </a:solidFill>
              </a:rPr>
              <a:t>Development Strategies</a:t>
            </a:r>
          </a:p>
        </p:txBody>
      </p:sp>
      <p:sp>
        <p:nvSpPr>
          <p:cNvPr id="4" name="Rectangle 1038">
            <a:extLst>
              <a:ext uri="{FF2B5EF4-FFF2-40B4-BE49-F238E27FC236}">
                <a16:creationId xmlns:a16="http://schemas.microsoft.com/office/drawing/2014/main" id="{22A14816-A821-304C-B044-EE3272BE5A42}"/>
              </a:ext>
            </a:extLst>
          </p:cNvPr>
          <p:cNvSpPr>
            <a:spLocks noGrp="1" noChangeArrowheads="1"/>
          </p:cNvSpPr>
          <p:nvPr>
            <p:ph type="ftr" sz="quarter" idx="11"/>
          </p:nvPr>
        </p:nvSpPr>
        <p:spPr>
          <a:xfrm>
            <a:off x="3276600" y="1828800"/>
            <a:ext cx="2590800" cy="683177"/>
          </a:xfrm>
        </p:spPr>
        <p:txBody>
          <a:bodyPr/>
          <a:lstStyle/>
          <a:p>
            <a:r>
              <a:rPr lang="en-US" sz="1800" b="1" dirty="0"/>
              <a:t>PHASE 2: SYSTEMS ANALYSIS </a:t>
            </a:r>
            <a:endParaRPr lang="en-US" sz="1800" dirty="0"/>
          </a:p>
        </p:txBody>
      </p:sp>
      <p:sp>
        <p:nvSpPr>
          <p:cNvPr id="5" name="Rectangle 4">
            <a:extLst>
              <a:ext uri="{FF2B5EF4-FFF2-40B4-BE49-F238E27FC236}">
                <a16:creationId xmlns:a16="http://schemas.microsoft.com/office/drawing/2014/main" id="{9032E938-A257-824E-AABA-37A773F2C1D1}"/>
              </a:ext>
            </a:extLst>
          </p:cNvPr>
          <p:cNvSpPr/>
          <p:nvPr/>
        </p:nvSpPr>
        <p:spPr>
          <a:xfrm>
            <a:off x="3665341" y="2511977"/>
            <a:ext cx="1813317" cy="369332"/>
          </a:xfrm>
          <a:prstGeom prst="rect">
            <a:avLst/>
          </a:prstGeom>
        </p:spPr>
        <p:txBody>
          <a:bodyPr wrap="none">
            <a:spAutoFit/>
          </a:bodyPr>
          <a:lstStyle/>
          <a:p>
            <a:pPr eaLnBrk="1" hangingPunct="1"/>
            <a:r>
              <a:rPr lang="en-US" dirty="0"/>
              <a:t>Chapter 4-5-6-7</a:t>
            </a:r>
          </a:p>
        </p:txBody>
      </p:sp>
      <p:sp>
        <p:nvSpPr>
          <p:cNvPr id="6" name="Rectangle 5">
            <a:extLst>
              <a:ext uri="{FF2B5EF4-FFF2-40B4-BE49-F238E27FC236}">
                <a16:creationId xmlns:a16="http://schemas.microsoft.com/office/drawing/2014/main" id="{2E5E38B9-2A3B-1D4C-A1B0-BE3AF1B9AD86}"/>
              </a:ext>
            </a:extLst>
          </p:cNvPr>
          <p:cNvSpPr/>
          <p:nvPr/>
        </p:nvSpPr>
        <p:spPr>
          <a:xfrm>
            <a:off x="4114800" y="2964321"/>
            <a:ext cx="941283" cy="369332"/>
          </a:xfrm>
          <a:prstGeom prst="rect">
            <a:avLst/>
          </a:prstGeom>
        </p:spPr>
        <p:txBody>
          <a:bodyPr wrap="none">
            <a:spAutoFit/>
          </a:bodyPr>
          <a:lstStyle/>
          <a:p>
            <a:r>
              <a:rPr lang="en-US" dirty="0"/>
              <a:t>Part - 5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t>The Impact of the Internet</a:t>
            </a:r>
          </a:p>
        </p:txBody>
      </p:sp>
      <p:sp>
        <p:nvSpPr>
          <p:cNvPr id="5" name="Content Placeholder 4"/>
          <p:cNvSpPr>
            <a:spLocks noGrp="1"/>
          </p:cNvSpPr>
          <p:nvPr>
            <p:ph sz="half" idx="2"/>
          </p:nvPr>
        </p:nvSpPr>
        <p:spPr/>
        <p:txBody>
          <a:bodyPr rtlCol="0">
            <a:normAutofit fontScale="92500"/>
          </a:bodyPr>
          <a:lstStyle/>
          <a:p>
            <a:pPr eaLnBrk="1" fontAlgn="auto" hangingPunct="1">
              <a:spcAft>
                <a:spcPts val="0"/>
              </a:spcAft>
              <a:buFont typeface="Arial" pitchFamily="34" charset="0"/>
              <a:buChar char="•"/>
              <a:defRPr/>
            </a:pPr>
            <a:r>
              <a:rPr lang="en-US" dirty="0"/>
              <a:t>Looking to the Future: Web 2.0 and Cloud Computing</a:t>
            </a:r>
          </a:p>
          <a:p>
            <a:pPr lvl="1" eaLnBrk="1" fontAlgn="auto" hangingPunct="1">
              <a:spcAft>
                <a:spcPts val="0"/>
              </a:spcAft>
              <a:buFont typeface="Arial" pitchFamily="34" charset="0"/>
              <a:buChar char="–"/>
              <a:defRPr/>
            </a:pPr>
            <a:r>
              <a:rPr lang="en-US" dirty="0"/>
              <a:t>The Web 2.0 platform will enhance interactive experiences including wikis and blogs, and social networking applications</a:t>
            </a:r>
          </a:p>
          <a:p>
            <a:pPr lvl="1" eaLnBrk="1" fontAlgn="auto" hangingPunct="1">
              <a:spcAft>
                <a:spcPts val="0"/>
              </a:spcAft>
              <a:buFont typeface="Arial" pitchFamily="34" charset="0"/>
              <a:buChar char="–"/>
              <a:defRPr/>
            </a:pPr>
            <a:r>
              <a:rPr lang="en-US" dirty="0"/>
              <a:t>Cloud computing could bring enormous computing power to business and personal Internet users</a:t>
            </a:r>
          </a:p>
        </p:txBody>
      </p:sp>
      <p:pic>
        <p:nvPicPr>
          <p:cNvPr id="3" name="Content Placeholder 2"/>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57200" y="1609079"/>
            <a:ext cx="4038600" cy="4508204"/>
          </a:xfrm>
        </p:spPr>
      </p:pic>
      <p:sp>
        <p:nvSpPr>
          <p:cNvPr id="2" name="Slide Number Placeholder 1"/>
          <p:cNvSpPr>
            <a:spLocks noGrp="1"/>
          </p:cNvSpPr>
          <p:nvPr>
            <p:ph type="sldNum" sz="quarter" idx="12"/>
          </p:nvPr>
        </p:nvSpPr>
        <p:spPr/>
        <p:txBody>
          <a:bodyPr/>
          <a:lstStyle/>
          <a:p>
            <a:pPr>
              <a:defRPr/>
            </a:pPr>
            <a:fld id="{A0BB0CBB-B56F-4F6A-8ADD-A9A0AA555BA0}"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t>Outsourcing</a:t>
            </a:r>
          </a:p>
        </p:txBody>
      </p:sp>
      <p:sp>
        <p:nvSpPr>
          <p:cNvPr id="33794" name="Text Placeholder 2"/>
          <p:cNvSpPr>
            <a:spLocks noGrp="1"/>
          </p:cNvSpPr>
          <p:nvPr>
            <p:ph sz="half" idx="1"/>
          </p:nvPr>
        </p:nvSpPr>
        <p:spPr/>
        <p:txBody>
          <a:bodyPr/>
          <a:lstStyle/>
          <a:p>
            <a:pPr eaLnBrk="1" hangingPunct="1"/>
            <a:r>
              <a:rPr lang="en-US"/>
              <a:t>The Growth of Outsourcing</a:t>
            </a:r>
          </a:p>
          <a:p>
            <a:pPr lvl="1" eaLnBrk="1" hangingPunct="1"/>
            <a:r>
              <a:rPr lang="en-US"/>
              <a:t>A firm that offers outsourcing solutions is called a service provider</a:t>
            </a:r>
          </a:p>
          <a:p>
            <a:pPr lvl="1" eaLnBrk="1" hangingPunct="1"/>
            <a:r>
              <a:rPr lang="en-US"/>
              <a:t>Application service providers (ASP)</a:t>
            </a:r>
          </a:p>
          <a:p>
            <a:pPr lvl="1" eaLnBrk="1" hangingPunct="1"/>
            <a:r>
              <a:rPr lang="en-US"/>
              <a:t>Internet business services (IBS)</a:t>
            </a:r>
          </a:p>
          <a:p>
            <a:pPr lvl="2" eaLnBrk="1" hangingPunct="1"/>
            <a:r>
              <a:rPr lang="en-US"/>
              <a:t>Also called managed hosting</a:t>
            </a:r>
          </a:p>
        </p:txBody>
      </p:sp>
      <p:pic>
        <p:nvPicPr>
          <p:cNvPr id="3" name="Content Placeholder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092836"/>
            <a:ext cx="4038600" cy="3540690"/>
          </a:xfrm>
        </p:spPr>
      </p:pic>
      <p:sp>
        <p:nvSpPr>
          <p:cNvPr id="2" name="Slide Number Placeholder 1"/>
          <p:cNvSpPr>
            <a:spLocks noGrp="1"/>
          </p:cNvSpPr>
          <p:nvPr>
            <p:ph type="sldNum" sz="quarter" idx="12"/>
          </p:nvPr>
        </p:nvSpPr>
        <p:spPr/>
        <p:txBody>
          <a:bodyPr/>
          <a:lstStyle/>
          <a:p>
            <a:pPr>
              <a:defRPr/>
            </a:pPr>
            <a:fld id="{A0BB0CBB-B56F-4F6A-8ADD-A9A0AA555BA0}"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a:t>Outsourcing</a:t>
            </a:r>
          </a:p>
        </p:txBody>
      </p:sp>
      <p:sp>
        <p:nvSpPr>
          <p:cNvPr id="35842" name="Text Placeholder 2"/>
          <p:cNvSpPr>
            <a:spLocks noGrp="1"/>
          </p:cNvSpPr>
          <p:nvPr>
            <p:ph type="body" idx="1"/>
          </p:nvPr>
        </p:nvSpPr>
        <p:spPr/>
        <p:txBody>
          <a:bodyPr/>
          <a:lstStyle/>
          <a:p>
            <a:pPr eaLnBrk="1" hangingPunct="1"/>
            <a:r>
              <a:rPr lang="en-US"/>
              <a:t>Outsourcing Fees</a:t>
            </a:r>
          </a:p>
          <a:p>
            <a:pPr lvl="1" eaLnBrk="1" hangingPunct="1"/>
            <a:r>
              <a:rPr lang="en-US"/>
              <a:t>A fixed fee model uses a set fee based on a specified level of service and user support</a:t>
            </a:r>
          </a:p>
          <a:p>
            <a:pPr lvl="1" eaLnBrk="1" hangingPunct="1"/>
            <a:r>
              <a:rPr lang="en-US"/>
              <a:t>A subscription model has a variable fee based on the number of users or workstations that have access to the application</a:t>
            </a:r>
          </a:p>
          <a:p>
            <a:pPr lvl="1" eaLnBrk="1" hangingPunct="1"/>
            <a:r>
              <a:rPr lang="en-US"/>
              <a:t>A usage model or transaction model charges a variable fee based on the volume of transactions or operations performed by the application</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a:t>Outsourcing</a:t>
            </a:r>
          </a:p>
        </p:txBody>
      </p:sp>
      <p:sp>
        <p:nvSpPr>
          <p:cNvPr id="37890" name="Text Placeholder 2"/>
          <p:cNvSpPr>
            <a:spLocks noGrp="1"/>
          </p:cNvSpPr>
          <p:nvPr>
            <p:ph type="body" idx="1"/>
          </p:nvPr>
        </p:nvSpPr>
        <p:spPr/>
        <p:txBody>
          <a:bodyPr/>
          <a:lstStyle/>
          <a:p>
            <a:pPr eaLnBrk="1" hangingPunct="1"/>
            <a:r>
              <a:rPr lang="en-US"/>
              <a:t>Outsourcing Issues and Concerns</a:t>
            </a:r>
          </a:p>
          <a:p>
            <a:pPr lvl="1" eaLnBrk="1" hangingPunct="1"/>
            <a:r>
              <a:rPr lang="en-US"/>
              <a:t>Mission-critical IT systems should be outsourced only if the result is a cost-attractive, reliable, business solution that fits the company’s long-term business strategy</a:t>
            </a:r>
          </a:p>
          <a:p>
            <a:pPr lvl="1" eaLnBrk="1" hangingPunct="1"/>
            <a:r>
              <a:rPr lang="en-US"/>
              <a:t>Outsourcing also can affect day-to-day company operations and can raise some concerns</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a:t>Outsourcing</a:t>
            </a:r>
          </a:p>
        </p:txBody>
      </p:sp>
      <p:sp>
        <p:nvSpPr>
          <p:cNvPr id="39938" name="Text Placeholder 2"/>
          <p:cNvSpPr>
            <a:spLocks noGrp="1"/>
          </p:cNvSpPr>
          <p:nvPr>
            <p:ph type="body" idx="1"/>
          </p:nvPr>
        </p:nvSpPr>
        <p:spPr/>
        <p:txBody>
          <a:bodyPr/>
          <a:lstStyle/>
          <a:p>
            <a:pPr eaLnBrk="1" hangingPunct="1"/>
            <a:r>
              <a:rPr lang="en-US"/>
              <a:t>Offshore Outsourcing</a:t>
            </a:r>
          </a:p>
          <a:p>
            <a:pPr lvl="1" eaLnBrk="1" hangingPunct="1"/>
            <a:r>
              <a:rPr lang="en-US"/>
              <a:t>Offshore outsourcing – global outsourcing</a:t>
            </a:r>
          </a:p>
          <a:p>
            <a:pPr lvl="1" eaLnBrk="1" hangingPunct="1"/>
            <a:r>
              <a:rPr lang="en-US"/>
              <a:t>Many firms are sending IT work overseas at an increasing rate</a:t>
            </a:r>
          </a:p>
          <a:p>
            <a:pPr lvl="1" eaLnBrk="1" hangingPunct="1"/>
            <a:r>
              <a:rPr lang="en-US"/>
              <a:t>The main reason for offshore outsourcing is the same as domestic outsourcing: lower bottom-line costs</a:t>
            </a:r>
          </a:p>
          <a:p>
            <a:pPr lvl="1" eaLnBrk="1" hangingPunct="1"/>
            <a:r>
              <a:rPr lang="en-US"/>
              <a:t>Offshore outsourcing, however, involves some unique risks and concerns</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In-House Software Development Options</a:t>
            </a:r>
          </a:p>
        </p:txBody>
      </p:sp>
      <p:sp>
        <p:nvSpPr>
          <p:cNvPr id="41986" name="Text Placeholder 2"/>
          <p:cNvSpPr>
            <a:spLocks noGrp="1"/>
          </p:cNvSpPr>
          <p:nvPr>
            <p:ph type="body" idx="1"/>
          </p:nvPr>
        </p:nvSpPr>
        <p:spPr/>
        <p:txBody>
          <a:bodyPr/>
          <a:lstStyle/>
          <a:p>
            <a:pPr eaLnBrk="1" hangingPunct="1"/>
            <a:r>
              <a:rPr lang="en-US" dirty="0"/>
              <a:t>Make or Buy Decision</a:t>
            </a:r>
          </a:p>
          <a:p>
            <a:pPr lvl="1" eaLnBrk="1" hangingPunct="1"/>
            <a:r>
              <a:rPr lang="en-US" dirty="0"/>
              <a:t>The choice between developing versus purchasing software often is called a make or buy, or build or buy decision</a:t>
            </a:r>
          </a:p>
          <a:p>
            <a:pPr lvl="1" eaLnBrk="1" hangingPunct="1"/>
            <a:r>
              <a:rPr lang="en-US" dirty="0"/>
              <a:t>The company’s IT department makes, builds, and develops in-house software</a:t>
            </a:r>
          </a:p>
          <a:p>
            <a:pPr lvl="1" eaLnBrk="1" hangingPunct="1"/>
            <a:r>
              <a:rPr lang="en-US" dirty="0"/>
              <a:t>A software package is obtained from a vendor or application service provider.</a:t>
            </a:r>
          </a:p>
        </p:txBody>
      </p:sp>
      <p:sp>
        <p:nvSpPr>
          <p:cNvPr id="3" name="Slide Number Placeholder 2"/>
          <p:cNvSpPr>
            <a:spLocks noGrp="1"/>
          </p:cNvSpPr>
          <p:nvPr>
            <p:ph type="sldNum" sz="quarter" idx="12"/>
          </p:nvPr>
        </p:nvSpPr>
        <p:spPr/>
        <p:txBody>
          <a:bodyPr/>
          <a:lstStyle/>
          <a:p>
            <a:pPr>
              <a:defRPr/>
            </a:pPr>
            <a:fld id="{78BB24DD-174B-4EAD-932B-A82C318D78D2}"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In-House Software Development Options</a:t>
            </a:r>
          </a:p>
        </p:txBody>
      </p:sp>
      <p:sp>
        <p:nvSpPr>
          <p:cNvPr id="44034" name="Text Placeholder 2"/>
          <p:cNvSpPr>
            <a:spLocks noGrp="1"/>
          </p:cNvSpPr>
          <p:nvPr>
            <p:ph type="body" idx="1"/>
          </p:nvPr>
        </p:nvSpPr>
        <p:spPr/>
        <p:txBody>
          <a:bodyPr/>
          <a:lstStyle/>
          <a:p>
            <a:pPr eaLnBrk="1" hangingPunct="1"/>
            <a:r>
              <a:rPr lang="en-US"/>
              <a:t>Developing Software In-House</a:t>
            </a:r>
          </a:p>
          <a:p>
            <a:pPr lvl="1" eaLnBrk="1" hangingPunct="1"/>
            <a:r>
              <a:rPr lang="en-US"/>
              <a:t>Satisfy unique business requirements</a:t>
            </a:r>
          </a:p>
          <a:p>
            <a:pPr lvl="1" eaLnBrk="1" hangingPunct="1"/>
            <a:r>
              <a:rPr lang="en-US"/>
              <a:t>Minimize changes in business procedures and policies</a:t>
            </a:r>
          </a:p>
          <a:p>
            <a:pPr lvl="1" eaLnBrk="1" hangingPunct="1"/>
            <a:r>
              <a:rPr lang="en-US"/>
              <a:t>Meet constraints of existing systems</a:t>
            </a:r>
          </a:p>
          <a:p>
            <a:pPr lvl="1" eaLnBrk="1" hangingPunct="1"/>
            <a:r>
              <a:rPr lang="en-US"/>
              <a:t>Meet constraints of existing technology</a:t>
            </a:r>
          </a:p>
          <a:p>
            <a:pPr lvl="1" eaLnBrk="1" hangingPunct="1"/>
            <a:r>
              <a:rPr lang="en-US"/>
              <a:t>Develop internal resources and capabilities</a:t>
            </a:r>
          </a:p>
        </p:txBody>
      </p:sp>
      <p:sp>
        <p:nvSpPr>
          <p:cNvPr id="3" name="Slide Number Placeholder 2"/>
          <p:cNvSpPr>
            <a:spLocks noGrp="1"/>
          </p:cNvSpPr>
          <p:nvPr>
            <p:ph type="sldNum" sz="quarter" idx="12"/>
          </p:nvPr>
        </p:nvSpPr>
        <p:spPr/>
        <p:txBody>
          <a:bodyPr/>
          <a:lstStyle/>
          <a:p>
            <a:pPr>
              <a:defRPr/>
            </a:pPr>
            <a:fld id="{78BB24DD-174B-4EAD-932B-A82C318D78D2}"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In-House Software Development Options</a:t>
            </a:r>
          </a:p>
        </p:txBody>
      </p:sp>
      <p:sp>
        <p:nvSpPr>
          <p:cNvPr id="46082" name="Text Placeholder 2"/>
          <p:cNvSpPr>
            <a:spLocks noGrp="1"/>
          </p:cNvSpPr>
          <p:nvPr>
            <p:ph type="body" idx="1"/>
          </p:nvPr>
        </p:nvSpPr>
        <p:spPr/>
        <p:txBody>
          <a:bodyPr/>
          <a:lstStyle/>
          <a:p>
            <a:pPr eaLnBrk="1" hangingPunct="1"/>
            <a:r>
              <a:rPr lang="en-US"/>
              <a:t>Purchasing a Software Package</a:t>
            </a:r>
          </a:p>
          <a:p>
            <a:pPr lvl="1" eaLnBrk="1" hangingPunct="1"/>
            <a:r>
              <a:rPr lang="en-US"/>
              <a:t>Lower costs</a:t>
            </a:r>
          </a:p>
          <a:p>
            <a:pPr lvl="1" eaLnBrk="1" hangingPunct="1"/>
            <a:r>
              <a:rPr lang="en-US"/>
              <a:t>Requires less time to implement</a:t>
            </a:r>
          </a:p>
          <a:p>
            <a:pPr lvl="1" eaLnBrk="1" hangingPunct="1"/>
            <a:r>
              <a:rPr lang="en-US"/>
              <a:t>Proven reliability and performance benchmarks</a:t>
            </a:r>
          </a:p>
          <a:p>
            <a:pPr lvl="1" eaLnBrk="1" hangingPunct="1"/>
            <a:r>
              <a:rPr lang="en-US"/>
              <a:t>Requires less technical development staff</a:t>
            </a:r>
          </a:p>
          <a:p>
            <a:pPr lvl="1" eaLnBrk="1" hangingPunct="1"/>
            <a:r>
              <a:rPr lang="en-US"/>
              <a:t>Future upgrades provided by the vendor</a:t>
            </a:r>
          </a:p>
          <a:p>
            <a:pPr lvl="1" eaLnBrk="1" hangingPunct="1"/>
            <a:r>
              <a:rPr lang="en-US"/>
              <a:t>Input from other companies</a:t>
            </a:r>
          </a:p>
          <a:p>
            <a:pPr lvl="1" eaLnBrk="1" hangingPunct="1"/>
            <a:endParaRPr lang="en-US"/>
          </a:p>
        </p:txBody>
      </p:sp>
      <p:sp>
        <p:nvSpPr>
          <p:cNvPr id="3" name="Slide Number Placeholder 2"/>
          <p:cNvSpPr>
            <a:spLocks noGrp="1"/>
          </p:cNvSpPr>
          <p:nvPr>
            <p:ph type="sldNum" sz="quarter" idx="12"/>
          </p:nvPr>
        </p:nvSpPr>
        <p:spPr/>
        <p:txBody>
          <a:bodyPr/>
          <a:lstStyle/>
          <a:p>
            <a:pPr>
              <a:defRPr/>
            </a:pPr>
            <a:fld id="{78BB24DD-174B-4EAD-932B-A82C318D78D2}"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In-House Software Development Options</a:t>
            </a:r>
          </a:p>
        </p:txBody>
      </p:sp>
      <p:sp>
        <p:nvSpPr>
          <p:cNvPr id="48130" name="Text Placeholder 2"/>
          <p:cNvSpPr>
            <a:spLocks noGrp="1"/>
          </p:cNvSpPr>
          <p:nvPr>
            <p:ph type="body" idx="1"/>
          </p:nvPr>
        </p:nvSpPr>
        <p:spPr/>
        <p:txBody>
          <a:bodyPr/>
          <a:lstStyle/>
          <a:p>
            <a:pPr eaLnBrk="1" hangingPunct="1"/>
            <a:r>
              <a:rPr lang="en-US"/>
              <a:t>Customizing a Software Package</a:t>
            </a:r>
          </a:p>
          <a:p>
            <a:pPr marL="971550" lvl="1" indent="-514350" eaLnBrk="1" hangingPunct="1">
              <a:buFont typeface="Calibri" pitchFamily="34" charset="0"/>
              <a:buAutoNum type="arabicPeriod"/>
            </a:pPr>
            <a:r>
              <a:rPr lang="en-US"/>
              <a:t>You can purchase a basic package that vendors will customize to suit your needs</a:t>
            </a:r>
          </a:p>
          <a:p>
            <a:pPr marL="971550" lvl="1" indent="-514350" eaLnBrk="1" hangingPunct="1">
              <a:buFont typeface="Calibri" pitchFamily="34" charset="0"/>
              <a:buAutoNum type="arabicPeriod"/>
            </a:pPr>
            <a:r>
              <a:rPr lang="en-US"/>
              <a:t>You can negotiate directly with the software vendor to make enhancements to meet your needs by paying for the changes</a:t>
            </a:r>
          </a:p>
          <a:p>
            <a:pPr marL="971550" lvl="1" indent="-514350" eaLnBrk="1" hangingPunct="1">
              <a:buFont typeface="Calibri" pitchFamily="34" charset="0"/>
              <a:buAutoNum type="arabicPeriod"/>
            </a:pPr>
            <a:r>
              <a:rPr lang="en-US"/>
              <a:t>You can purchase the package and make your own modifications, if this is permissible under the terms of the software license</a:t>
            </a:r>
          </a:p>
        </p:txBody>
      </p:sp>
      <p:sp>
        <p:nvSpPr>
          <p:cNvPr id="3" name="Slide Number Placeholder 2"/>
          <p:cNvSpPr>
            <a:spLocks noGrp="1"/>
          </p:cNvSpPr>
          <p:nvPr>
            <p:ph type="sldNum" sz="quarter" idx="12"/>
          </p:nvPr>
        </p:nvSpPr>
        <p:spPr/>
        <p:txBody>
          <a:bodyPr/>
          <a:lstStyle/>
          <a:p>
            <a:pPr>
              <a:defRPr/>
            </a:pPr>
            <a:fld id="{78BB24DD-174B-4EAD-932B-A82C318D78D2}"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In-House Software Development Options</a:t>
            </a:r>
          </a:p>
        </p:txBody>
      </p:sp>
      <p:sp>
        <p:nvSpPr>
          <p:cNvPr id="50178" name="Text Placeholder 2"/>
          <p:cNvSpPr>
            <a:spLocks noGrp="1"/>
          </p:cNvSpPr>
          <p:nvPr>
            <p:ph sz="half" idx="1"/>
          </p:nvPr>
        </p:nvSpPr>
        <p:spPr/>
        <p:txBody>
          <a:bodyPr/>
          <a:lstStyle/>
          <a:p>
            <a:pPr eaLnBrk="1" hangingPunct="1"/>
            <a:r>
              <a:rPr lang="en-US"/>
              <a:t>Creating User Applications</a:t>
            </a:r>
          </a:p>
          <a:p>
            <a:pPr lvl="1" eaLnBrk="1" hangingPunct="1"/>
            <a:r>
              <a:rPr lang="en-US"/>
              <a:t>User application </a:t>
            </a:r>
          </a:p>
          <a:p>
            <a:pPr lvl="1" eaLnBrk="1" hangingPunct="1"/>
            <a:r>
              <a:rPr lang="en-US"/>
              <a:t>User interface</a:t>
            </a:r>
          </a:p>
          <a:p>
            <a:pPr lvl="1" eaLnBrk="1" hangingPunct="1"/>
            <a:r>
              <a:rPr lang="en-US"/>
              <a:t>Help desk or information center (IC)</a:t>
            </a:r>
          </a:p>
          <a:p>
            <a:pPr lvl="1" eaLnBrk="1" hangingPunct="1"/>
            <a:r>
              <a:rPr lang="en-US"/>
              <a:t>Screen generators</a:t>
            </a:r>
          </a:p>
          <a:p>
            <a:pPr lvl="1" eaLnBrk="1" hangingPunct="1"/>
            <a:r>
              <a:rPr lang="en-US"/>
              <a:t>Report generators</a:t>
            </a:r>
          </a:p>
          <a:p>
            <a:pPr lvl="1" eaLnBrk="1" hangingPunct="1"/>
            <a:r>
              <a:rPr lang="en-US"/>
              <a:t>Read-only properties</a:t>
            </a:r>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382787" y="1600200"/>
            <a:ext cx="2569426" cy="4525963"/>
          </a:xfrm>
        </p:spPr>
      </p:pic>
      <p:sp>
        <p:nvSpPr>
          <p:cNvPr id="3" name="Slide Number Placeholder 2"/>
          <p:cNvSpPr>
            <a:spLocks noGrp="1"/>
          </p:cNvSpPr>
          <p:nvPr>
            <p:ph type="sldNum" sz="quarter" idx="12"/>
          </p:nvPr>
        </p:nvSpPr>
        <p:spPr/>
        <p:txBody>
          <a:bodyPr/>
          <a:lstStyle/>
          <a:p>
            <a:pPr>
              <a:defRPr/>
            </a:pPr>
            <a:fld id="{A0BB0CBB-B56F-4F6A-8ADD-A9A0AA555BA0}"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t>Chapter Objectives </a:t>
            </a:r>
          </a:p>
        </p:txBody>
      </p:sp>
      <p:sp>
        <p:nvSpPr>
          <p:cNvPr id="17410" name="Text Placeholder 2"/>
          <p:cNvSpPr>
            <a:spLocks noGrp="1"/>
          </p:cNvSpPr>
          <p:nvPr>
            <p:ph type="body" idx="1"/>
          </p:nvPr>
        </p:nvSpPr>
        <p:spPr/>
        <p:txBody>
          <a:bodyPr/>
          <a:lstStyle/>
          <a:p>
            <a:pPr eaLnBrk="1" hangingPunct="1"/>
            <a:r>
              <a:rPr lang="en-US"/>
              <a:t>Describe the concept of Software as a Service</a:t>
            </a:r>
          </a:p>
          <a:p>
            <a:pPr eaLnBrk="1" hangingPunct="1"/>
            <a:r>
              <a:rPr lang="en-US"/>
              <a:t>Define Web 2.0 and cloud computing</a:t>
            </a:r>
          </a:p>
          <a:p>
            <a:pPr eaLnBrk="1" hangingPunct="1"/>
            <a:r>
              <a:rPr lang="en-US"/>
              <a:t>Explain software acquisition alternatives, including traditional and Web-based software development strategies</a:t>
            </a:r>
          </a:p>
          <a:p>
            <a:pPr eaLnBrk="1" hangingPunct="1"/>
            <a:r>
              <a:rPr lang="en-US"/>
              <a:t>Describe software outsourcing options, including offshore outsourcing and the role of service providers</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a:t>Role of the Systems Analyst</a:t>
            </a:r>
          </a:p>
        </p:txBody>
      </p:sp>
      <p:sp>
        <p:nvSpPr>
          <p:cNvPr id="3" name="Text Placeholder 2"/>
          <p:cNvSpPr>
            <a:spLocks noGrp="1"/>
          </p:cNvSpPr>
          <p:nvPr>
            <p:ph type="body" idx="1"/>
          </p:nvPr>
        </p:nvSpPr>
        <p:spPr/>
        <p:txBody>
          <a:bodyPr rtlCol="0">
            <a:normAutofit lnSpcReduction="10000"/>
          </a:bodyPr>
          <a:lstStyle/>
          <a:p>
            <a:pPr eaLnBrk="1" fontAlgn="auto" hangingPunct="1">
              <a:spcAft>
                <a:spcPts val="0"/>
              </a:spcAft>
              <a:buFont typeface="Arial" pitchFamily="34" charset="0"/>
              <a:buChar char="•"/>
              <a:defRPr/>
            </a:pPr>
            <a:r>
              <a:rPr lang="en-US" dirty="0"/>
              <a:t>When selecting hardware and software, systems analysts often work as an evaluation and selection team</a:t>
            </a:r>
          </a:p>
          <a:p>
            <a:pPr eaLnBrk="1" fontAlgn="auto" hangingPunct="1">
              <a:spcAft>
                <a:spcPts val="0"/>
              </a:spcAft>
              <a:buFont typeface="Arial" pitchFamily="34" charset="0"/>
              <a:buChar char="•"/>
              <a:defRPr/>
            </a:pPr>
            <a:r>
              <a:rPr lang="en-US" dirty="0"/>
              <a:t>The primary objective of the evaluation and selection team is to eliminate system alternatives that will not meet requirements, rank the system alternatives that are feasible, and present the viable alternatives to management for a final decision</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a:t>Analyzing Cost and Benefits</a:t>
            </a:r>
          </a:p>
        </p:txBody>
      </p:sp>
      <p:sp>
        <p:nvSpPr>
          <p:cNvPr id="54274" name="Content Placeholder 4"/>
          <p:cNvSpPr>
            <a:spLocks noGrp="1"/>
          </p:cNvSpPr>
          <p:nvPr>
            <p:ph sz="half" idx="2"/>
          </p:nvPr>
        </p:nvSpPr>
        <p:spPr/>
        <p:txBody>
          <a:bodyPr/>
          <a:lstStyle/>
          <a:p>
            <a:pPr eaLnBrk="1" hangingPunct="1"/>
            <a:r>
              <a:rPr lang="en-US"/>
              <a:t>Financial Analysis Tools</a:t>
            </a:r>
          </a:p>
          <a:p>
            <a:pPr lvl="1" eaLnBrk="1" hangingPunct="1"/>
            <a:r>
              <a:rPr lang="en-US"/>
              <a:t>Payback Analysis</a:t>
            </a:r>
          </a:p>
          <a:p>
            <a:pPr lvl="1" eaLnBrk="1" hangingPunct="1"/>
            <a:r>
              <a:rPr lang="en-US"/>
              <a:t>Return on investment (ROI)</a:t>
            </a:r>
          </a:p>
          <a:p>
            <a:pPr lvl="1" eaLnBrk="1" hangingPunct="1"/>
            <a:r>
              <a:rPr lang="en-US"/>
              <a:t>Net present value (NPV)</a:t>
            </a:r>
          </a:p>
          <a:p>
            <a:pPr eaLnBrk="1" hangingPunct="1"/>
            <a:endParaRPr lang="en-US"/>
          </a:p>
        </p:txBody>
      </p:sp>
      <p:pic>
        <p:nvPicPr>
          <p:cNvPr id="3" name="Content Placeholder 2"/>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171160" y="1600200"/>
            <a:ext cx="2610679" cy="4525963"/>
          </a:xfrm>
        </p:spPr>
      </p:pic>
      <p:sp>
        <p:nvSpPr>
          <p:cNvPr id="2" name="Slide Number Placeholder 1"/>
          <p:cNvSpPr>
            <a:spLocks noGrp="1"/>
          </p:cNvSpPr>
          <p:nvPr>
            <p:ph type="sldNum" sz="quarter" idx="12"/>
          </p:nvPr>
        </p:nvSpPr>
        <p:spPr/>
        <p:txBody>
          <a:bodyPr/>
          <a:lstStyle/>
          <a:p>
            <a:pPr>
              <a:defRPr/>
            </a:pPr>
            <a:fld id="{A0BB0CBB-B56F-4F6A-8ADD-A9A0AA555BA0}"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a:t>Analyzing Cost and Benefits</a:t>
            </a:r>
          </a:p>
        </p:txBody>
      </p:sp>
      <p:sp>
        <p:nvSpPr>
          <p:cNvPr id="56322" name="Text Placeholder 2"/>
          <p:cNvSpPr>
            <a:spLocks noGrp="1"/>
          </p:cNvSpPr>
          <p:nvPr>
            <p:ph type="body" idx="1"/>
          </p:nvPr>
        </p:nvSpPr>
        <p:spPr/>
        <p:txBody>
          <a:bodyPr/>
          <a:lstStyle/>
          <a:p>
            <a:pPr eaLnBrk="1" hangingPunct="1"/>
            <a:r>
              <a:rPr lang="en-US"/>
              <a:t>Cost-Benefit Analysis Checklist</a:t>
            </a:r>
          </a:p>
          <a:p>
            <a:pPr lvl="1" eaLnBrk="1" hangingPunct="1"/>
            <a:r>
              <a:rPr lang="en-US"/>
              <a:t>List each development strategy being considered</a:t>
            </a:r>
          </a:p>
          <a:p>
            <a:pPr lvl="1" eaLnBrk="1" hangingPunct="1"/>
            <a:r>
              <a:rPr lang="en-US"/>
              <a:t>Identify all costs and benefits for each alternative. Be sure to indicate when costs will be incurred and benefits realized</a:t>
            </a:r>
          </a:p>
          <a:p>
            <a:pPr lvl="1" eaLnBrk="1" hangingPunct="1"/>
            <a:r>
              <a:rPr lang="en-US"/>
              <a:t>Consider future growth and the need for scalability</a:t>
            </a:r>
          </a:p>
          <a:p>
            <a:pPr lvl="1" eaLnBrk="1" hangingPunct="1"/>
            <a:r>
              <a:rPr lang="en-US"/>
              <a:t>Include support costs for hardware and software</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a:t>Analyzing Cost and Benefits</a:t>
            </a:r>
          </a:p>
        </p:txBody>
      </p:sp>
      <p:sp>
        <p:nvSpPr>
          <p:cNvPr id="58370" name="Text Placeholder 2"/>
          <p:cNvSpPr>
            <a:spLocks noGrp="1"/>
          </p:cNvSpPr>
          <p:nvPr>
            <p:ph type="body" idx="1"/>
          </p:nvPr>
        </p:nvSpPr>
        <p:spPr/>
        <p:txBody>
          <a:bodyPr/>
          <a:lstStyle/>
          <a:p>
            <a:pPr eaLnBrk="1" hangingPunct="1"/>
            <a:r>
              <a:rPr lang="en-US"/>
              <a:t>Cost-Benefit Analysis Checklist</a:t>
            </a:r>
          </a:p>
          <a:p>
            <a:pPr lvl="1" eaLnBrk="1" hangingPunct="1"/>
            <a:r>
              <a:rPr lang="en-US"/>
              <a:t>Analyze various software licensing options, including fixed fees and formulas based on the number of users or transactions</a:t>
            </a:r>
          </a:p>
          <a:p>
            <a:pPr lvl="1" eaLnBrk="1" hangingPunct="1"/>
            <a:r>
              <a:rPr lang="en-US"/>
              <a:t>Apply the financial analysis tools to each alternative</a:t>
            </a:r>
          </a:p>
          <a:p>
            <a:pPr lvl="1" eaLnBrk="1" hangingPunct="1"/>
            <a:r>
              <a:rPr lang="en-US"/>
              <a:t>Study the results and prepare a report to management</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t>The Software Acquisition Process</a:t>
            </a:r>
          </a:p>
        </p:txBody>
      </p:sp>
      <p:sp>
        <p:nvSpPr>
          <p:cNvPr id="60418" name="Text Placeholder 2"/>
          <p:cNvSpPr>
            <a:spLocks noGrp="1"/>
          </p:cNvSpPr>
          <p:nvPr>
            <p:ph type="body" idx="1"/>
          </p:nvPr>
        </p:nvSpPr>
        <p:spPr/>
        <p:txBody>
          <a:bodyPr/>
          <a:lstStyle/>
          <a:p>
            <a:pPr eaLnBrk="1" hangingPunct="1"/>
            <a:r>
              <a:rPr lang="en-US"/>
              <a:t>Step 1: Evaluate the Information System Requirements</a:t>
            </a:r>
          </a:p>
          <a:p>
            <a:pPr lvl="1" eaLnBrk="1" hangingPunct="1"/>
            <a:r>
              <a:rPr lang="en-US"/>
              <a:t>Identify key features</a:t>
            </a:r>
          </a:p>
          <a:p>
            <a:pPr lvl="1" eaLnBrk="1" hangingPunct="1"/>
            <a:r>
              <a:rPr lang="en-US"/>
              <a:t>Consider network and web-related issues</a:t>
            </a:r>
          </a:p>
          <a:p>
            <a:pPr lvl="1" eaLnBrk="1" hangingPunct="1"/>
            <a:r>
              <a:rPr lang="en-US"/>
              <a:t>Estimate volume and future growth</a:t>
            </a:r>
          </a:p>
          <a:p>
            <a:pPr lvl="1" eaLnBrk="1" hangingPunct="1"/>
            <a:r>
              <a:rPr lang="en-US"/>
              <a:t>Specify hardware, software, or personnel constraints</a:t>
            </a:r>
          </a:p>
          <a:p>
            <a:pPr lvl="1" eaLnBrk="1" hangingPunct="1"/>
            <a:r>
              <a:rPr lang="en-US"/>
              <a:t>Prepare a request for proposal or quotation</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a:t>The Software Acquisition Process</a:t>
            </a:r>
          </a:p>
        </p:txBody>
      </p:sp>
      <p:sp>
        <p:nvSpPr>
          <p:cNvPr id="62466" name="Text Placeholder 2"/>
          <p:cNvSpPr>
            <a:spLocks noGrp="1"/>
          </p:cNvSpPr>
          <p:nvPr>
            <p:ph type="body" idx="1"/>
          </p:nvPr>
        </p:nvSpPr>
        <p:spPr/>
        <p:txBody>
          <a:bodyPr/>
          <a:lstStyle/>
          <a:p>
            <a:pPr eaLnBrk="1" hangingPunct="1"/>
            <a:r>
              <a:rPr lang="en-US"/>
              <a:t>Step 2: Identify Potential Vendors or Outsourcing Options</a:t>
            </a:r>
          </a:p>
          <a:p>
            <a:pPr lvl="1" eaLnBrk="1" hangingPunct="1"/>
            <a:r>
              <a:rPr lang="en-US"/>
              <a:t>The Internet is a primary marketplace</a:t>
            </a:r>
          </a:p>
          <a:p>
            <a:pPr lvl="1" eaLnBrk="1" hangingPunct="1"/>
            <a:r>
              <a:rPr lang="en-US"/>
              <a:t>Another approach is to work with a consulting firm</a:t>
            </a:r>
          </a:p>
          <a:p>
            <a:pPr lvl="1" eaLnBrk="1" hangingPunct="1"/>
            <a:r>
              <a:rPr lang="en-US"/>
              <a:t>Another valuable resource is the Internet bulletin board system that contains thousands of forums, called newsgroups</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a:t>The Software Acquisition Process</a:t>
            </a:r>
          </a:p>
        </p:txBody>
      </p:sp>
      <p:sp>
        <p:nvSpPr>
          <p:cNvPr id="64514" name="Text Placeholder 2"/>
          <p:cNvSpPr>
            <a:spLocks noGrp="1"/>
          </p:cNvSpPr>
          <p:nvPr>
            <p:ph type="body" idx="1"/>
          </p:nvPr>
        </p:nvSpPr>
        <p:spPr/>
        <p:txBody>
          <a:bodyPr/>
          <a:lstStyle/>
          <a:p>
            <a:pPr eaLnBrk="1" hangingPunct="1"/>
            <a:r>
              <a:rPr lang="en-US"/>
              <a:t>Step 3: Evaluate the Alternatives</a:t>
            </a:r>
          </a:p>
          <a:p>
            <a:pPr lvl="1" eaLnBrk="1" hangingPunct="1"/>
            <a:r>
              <a:rPr lang="en-US"/>
              <a:t>Existing users</a:t>
            </a:r>
          </a:p>
          <a:p>
            <a:pPr lvl="1" eaLnBrk="1" hangingPunct="1"/>
            <a:r>
              <a:rPr lang="en-US"/>
              <a:t>Application testing</a:t>
            </a:r>
          </a:p>
          <a:p>
            <a:pPr lvl="1" eaLnBrk="1" hangingPunct="1"/>
            <a:r>
              <a:rPr lang="en-US"/>
              <a:t>Benchmarking - benchmark</a:t>
            </a:r>
          </a:p>
          <a:p>
            <a:pPr lvl="1" eaLnBrk="1" hangingPunct="1"/>
            <a:r>
              <a:rPr lang="en-US"/>
              <a:t>Match each package against the RFP features and rank the choices</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a:t>The Software Acquisition Process</a:t>
            </a:r>
          </a:p>
        </p:txBody>
      </p:sp>
      <p:sp>
        <p:nvSpPr>
          <p:cNvPr id="66562" name="Text Placeholder 2"/>
          <p:cNvSpPr>
            <a:spLocks noGrp="1"/>
          </p:cNvSpPr>
          <p:nvPr>
            <p:ph type="body" idx="1"/>
          </p:nvPr>
        </p:nvSpPr>
        <p:spPr/>
        <p:txBody>
          <a:bodyPr/>
          <a:lstStyle/>
          <a:p>
            <a:pPr eaLnBrk="1" hangingPunct="1"/>
            <a:r>
              <a:rPr lang="en-US"/>
              <a:t>Step 4: Perform Cost-Benefit Analysis</a:t>
            </a:r>
          </a:p>
          <a:p>
            <a:pPr lvl="1" eaLnBrk="1" hangingPunct="1"/>
            <a:r>
              <a:rPr lang="en-US"/>
              <a:t>Identify and calculate TCO for each option you are considering</a:t>
            </a:r>
          </a:p>
          <a:p>
            <a:pPr lvl="1" eaLnBrk="1" hangingPunct="1"/>
            <a:r>
              <a:rPr lang="en-US"/>
              <a:t>When you purchase software, what you are buying is a software license</a:t>
            </a:r>
          </a:p>
          <a:p>
            <a:pPr lvl="1" eaLnBrk="1" hangingPunct="1"/>
            <a:r>
              <a:rPr lang="en-US"/>
              <a:t>If you purchase a software package, consider a supplemental maintenance agreement</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a:t>The Software Acquisition Process</a:t>
            </a:r>
          </a:p>
        </p:txBody>
      </p:sp>
      <p:sp>
        <p:nvSpPr>
          <p:cNvPr id="68610" name="Text Placeholder 2"/>
          <p:cNvSpPr>
            <a:spLocks noGrp="1"/>
          </p:cNvSpPr>
          <p:nvPr>
            <p:ph type="body" idx="1"/>
          </p:nvPr>
        </p:nvSpPr>
        <p:spPr/>
        <p:txBody>
          <a:bodyPr/>
          <a:lstStyle/>
          <a:p>
            <a:pPr eaLnBrk="1" hangingPunct="1"/>
            <a:r>
              <a:rPr lang="en-US"/>
              <a:t>Step 5: Prepare a Recommendation</a:t>
            </a:r>
          </a:p>
          <a:p>
            <a:pPr lvl="1" eaLnBrk="1" hangingPunct="1"/>
            <a:r>
              <a:rPr lang="en-US"/>
              <a:t>You should prepare a recommendation that evaluates and describes the alternatives, together with the costs, benefits, advantages, and disadvantages of each option</a:t>
            </a:r>
          </a:p>
          <a:p>
            <a:pPr lvl="1" eaLnBrk="1" hangingPunct="1"/>
            <a:r>
              <a:rPr lang="en-US"/>
              <a:t>At this point, you may be required to submit a formal system requirements document and deliver a presentation</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a:t>The Software Acquisition Process</a:t>
            </a:r>
          </a:p>
        </p:txBody>
      </p:sp>
      <p:sp>
        <p:nvSpPr>
          <p:cNvPr id="70658" name="Text Placeholder 2"/>
          <p:cNvSpPr>
            <a:spLocks noGrp="1"/>
          </p:cNvSpPr>
          <p:nvPr>
            <p:ph type="body" idx="1"/>
          </p:nvPr>
        </p:nvSpPr>
        <p:spPr/>
        <p:txBody>
          <a:bodyPr/>
          <a:lstStyle/>
          <a:p>
            <a:pPr eaLnBrk="1" hangingPunct="1"/>
            <a:r>
              <a:rPr lang="en-US"/>
              <a:t>Step 6: Implement the Solution</a:t>
            </a:r>
          </a:p>
          <a:p>
            <a:pPr lvl="1" eaLnBrk="1" hangingPunct="1"/>
            <a:r>
              <a:rPr lang="en-US"/>
              <a:t>Implementation tasks will depend on the solution selected</a:t>
            </a:r>
          </a:p>
          <a:p>
            <a:pPr lvl="1" eaLnBrk="1" hangingPunct="1"/>
            <a:r>
              <a:rPr lang="en-US"/>
              <a:t>Before the new software becomes operational, you must complete all implementation steps, including loading, configuring, and testing the software; training users; and converting data files to the new system’s format</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t>Chapter Objectives</a:t>
            </a:r>
          </a:p>
        </p:txBody>
      </p:sp>
      <p:sp>
        <p:nvSpPr>
          <p:cNvPr id="19458" name="Text Placeholder 2"/>
          <p:cNvSpPr>
            <a:spLocks noGrp="1"/>
          </p:cNvSpPr>
          <p:nvPr>
            <p:ph type="body" idx="1"/>
          </p:nvPr>
        </p:nvSpPr>
        <p:spPr/>
        <p:txBody>
          <a:bodyPr/>
          <a:lstStyle/>
          <a:p>
            <a:pPr eaLnBrk="1" hangingPunct="1"/>
            <a:r>
              <a:rPr lang="en-US"/>
              <a:t>Explain advantages and disadvantages of in-house software development</a:t>
            </a:r>
          </a:p>
          <a:p>
            <a:pPr eaLnBrk="1" hangingPunct="1"/>
            <a:r>
              <a:rPr lang="en-US"/>
              <a:t>Explain cost-benefit analysis and financial analysis tools</a:t>
            </a:r>
          </a:p>
          <a:p>
            <a:pPr eaLnBrk="1" hangingPunct="1"/>
            <a:r>
              <a:rPr lang="en-US"/>
              <a:t>Explain the differences between a request for proposal (RFP) and a request for quotation (RFQ)</a:t>
            </a:r>
          </a:p>
          <a:p>
            <a:pPr eaLnBrk="1" hangingPunct="1"/>
            <a:r>
              <a:rPr lang="en-US"/>
              <a:t>Describe the system requirements document</a:t>
            </a:r>
          </a:p>
          <a:p>
            <a:pPr eaLnBrk="1" hangingPunct="1"/>
            <a:endParaRPr lang="en-US"/>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Completion of Systems Analysis Tasks</a:t>
            </a:r>
          </a:p>
        </p:txBody>
      </p:sp>
      <p:sp>
        <p:nvSpPr>
          <p:cNvPr id="72706" name="Text Placeholder 2"/>
          <p:cNvSpPr>
            <a:spLocks noGrp="1"/>
          </p:cNvSpPr>
          <p:nvPr>
            <p:ph type="body" idx="1"/>
          </p:nvPr>
        </p:nvSpPr>
        <p:spPr/>
        <p:txBody>
          <a:bodyPr/>
          <a:lstStyle/>
          <a:p>
            <a:pPr eaLnBrk="1" hangingPunct="1"/>
            <a:r>
              <a:rPr lang="en-US"/>
              <a:t>System Requirements Document</a:t>
            </a:r>
          </a:p>
          <a:p>
            <a:pPr lvl="1" eaLnBrk="1" hangingPunct="1"/>
            <a:r>
              <a:rPr lang="en-US"/>
              <a:t>The system requirements document, or software requirements specification, contains the requirements for the new system, describes the alternatives that were considered, and makes a specific recommendation to management</a:t>
            </a:r>
          </a:p>
          <a:p>
            <a:pPr lvl="1" eaLnBrk="1" hangingPunct="1"/>
            <a:r>
              <a:rPr lang="en-US"/>
              <a:t>Like a contract</a:t>
            </a:r>
          </a:p>
          <a:p>
            <a:pPr lvl="1" eaLnBrk="1" hangingPunct="1"/>
            <a:r>
              <a:rPr lang="en-US"/>
              <a:t>Format and organize it so it is easy to read and use</a:t>
            </a:r>
          </a:p>
        </p:txBody>
      </p:sp>
      <p:sp>
        <p:nvSpPr>
          <p:cNvPr id="3" name="Slide Number Placeholder 2"/>
          <p:cNvSpPr>
            <a:spLocks noGrp="1"/>
          </p:cNvSpPr>
          <p:nvPr>
            <p:ph type="sldNum" sz="quarter" idx="12"/>
          </p:nvPr>
        </p:nvSpPr>
        <p:spPr/>
        <p:txBody>
          <a:bodyPr/>
          <a:lstStyle/>
          <a:p>
            <a:pPr>
              <a:defRPr/>
            </a:pPr>
            <a:fld id="{78BB24DD-174B-4EAD-932B-A82C318D78D2}"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Completion of Systems Analysis Tasks</a:t>
            </a:r>
          </a:p>
        </p:txBody>
      </p:sp>
      <p:sp>
        <p:nvSpPr>
          <p:cNvPr id="74754" name="Text Placeholder 2"/>
          <p:cNvSpPr>
            <a:spLocks noGrp="1"/>
          </p:cNvSpPr>
          <p:nvPr>
            <p:ph type="body" idx="1"/>
          </p:nvPr>
        </p:nvSpPr>
        <p:spPr/>
        <p:txBody>
          <a:bodyPr/>
          <a:lstStyle/>
          <a:p>
            <a:pPr eaLnBrk="1" hangingPunct="1"/>
            <a:r>
              <a:rPr lang="en-US"/>
              <a:t>Presentation to Management</a:t>
            </a:r>
          </a:p>
          <a:p>
            <a:pPr lvl="1" eaLnBrk="1" hangingPunct="1"/>
            <a:r>
              <a:rPr lang="en-US"/>
              <a:t>Summarize the primary viable alternatives</a:t>
            </a:r>
          </a:p>
          <a:p>
            <a:pPr lvl="1" eaLnBrk="1" hangingPunct="1"/>
            <a:r>
              <a:rPr lang="en-US"/>
              <a:t>Explain why the evaluation and selection team chose the recommended alternative</a:t>
            </a:r>
          </a:p>
          <a:p>
            <a:pPr lvl="1" eaLnBrk="1" hangingPunct="1"/>
            <a:r>
              <a:rPr lang="en-US"/>
              <a:t>Allow time for discussion and for questions and answers</a:t>
            </a:r>
          </a:p>
          <a:p>
            <a:pPr lvl="1" eaLnBrk="1" hangingPunct="1"/>
            <a:r>
              <a:rPr lang="en-US"/>
              <a:t>Obtain a final decision from management or agree on a timetable for the next step in the process</a:t>
            </a:r>
          </a:p>
        </p:txBody>
      </p:sp>
      <p:sp>
        <p:nvSpPr>
          <p:cNvPr id="3" name="Slide Number Placeholder 2"/>
          <p:cNvSpPr>
            <a:spLocks noGrp="1"/>
          </p:cNvSpPr>
          <p:nvPr>
            <p:ph type="sldNum" sz="quarter" idx="12"/>
          </p:nvPr>
        </p:nvSpPr>
        <p:spPr/>
        <p:txBody>
          <a:bodyPr/>
          <a:lstStyle/>
          <a:p>
            <a:pPr>
              <a:defRPr/>
            </a:pPr>
            <a:fld id="{78BB24DD-174B-4EAD-932B-A82C318D78D2}"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Completion of Systems Analysis Tasks</a:t>
            </a:r>
          </a:p>
        </p:txBody>
      </p:sp>
      <p:sp>
        <p:nvSpPr>
          <p:cNvPr id="76802" name="Text Placeholder 2"/>
          <p:cNvSpPr>
            <a:spLocks noGrp="1"/>
          </p:cNvSpPr>
          <p:nvPr>
            <p:ph type="body" idx="1"/>
          </p:nvPr>
        </p:nvSpPr>
        <p:spPr/>
        <p:txBody>
          <a:bodyPr/>
          <a:lstStyle/>
          <a:p>
            <a:pPr eaLnBrk="1" hangingPunct="1"/>
            <a:r>
              <a:rPr lang="en-US"/>
              <a:t>Presentation to Management</a:t>
            </a:r>
          </a:p>
          <a:p>
            <a:pPr lvl="1" eaLnBrk="1" hangingPunct="1"/>
            <a:r>
              <a:rPr lang="en-US"/>
              <a:t>Depending on their decision, your next task as a systems analyst will be one of the following</a:t>
            </a:r>
          </a:p>
          <a:p>
            <a:pPr marL="1371600" lvl="2" indent="-457200" eaLnBrk="1" hangingPunct="1">
              <a:buFont typeface="Calibri" pitchFamily="34" charset="0"/>
              <a:buAutoNum type="arabicPeriod"/>
            </a:pPr>
            <a:r>
              <a:rPr lang="en-US"/>
              <a:t>Implement an outsourcing alternative</a:t>
            </a:r>
          </a:p>
          <a:p>
            <a:pPr marL="1371600" lvl="2" indent="-457200" eaLnBrk="1" hangingPunct="1">
              <a:buFont typeface="Calibri" pitchFamily="34" charset="0"/>
              <a:buAutoNum type="arabicPeriod"/>
            </a:pPr>
            <a:r>
              <a:rPr lang="en-US"/>
              <a:t>Develop an in-house system</a:t>
            </a:r>
          </a:p>
          <a:p>
            <a:pPr marL="1371600" lvl="2" indent="-457200" eaLnBrk="1" hangingPunct="1">
              <a:buFont typeface="Calibri" pitchFamily="34" charset="0"/>
              <a:buAutoNum type="arabicPeriod"/>
            </a:pPr>
            <a:r>
              <a:rPr lang="en-US"/>
              <a:t>Purchase or customize a software package</a:t>
            </a:r>
          </a:p>
          <a:p>
            <a:pPr marL="1371600" lvl="2" indent="-457200" eaLnBrk="1" hangingPunct="1">
              <a:buFont typeface="Calibri" pitchFamily="34" charset="0"/>
              <a:buAutoNum type="arabicPeriod"/>
            </a:pPr>
            <a:r>
              <a:rPr lang="en-US"/>
              <a:t>Perform additional systems analysis work</a:t>
            </a:r>
          </a:p>
          <a:p>
            <a:pPr marL="1371600" lvl="2" indent="-457200" eaLnBrk="1" hangingPunct="1">
              <a:buFont typeface="Calibri" pitchFamily="34" charset="0"/>
              <a:buAutoNum type="arabicPeriod"/>
            </a:pPr>
            <a:r>
              <a:rPr lang="en-US"/>
              <a:t>Stop all further work</a:t>
            </a:r>
          </a:p>
        </p:txBody>
      </p:sp>
      <p:sp>
        <p:nvSpPr>
          <p:cNvPr id="3" name="Slide Number Placeholder 2"/>
          <p:cNvSpPr>
            <a:spLocks noGrp="1"/>
          </p:cNvSpPr>
          <p:nvPr>
            <p:ph type="sldNum" sz="quarter" idx="12"/>
          </p:nvPr>
        </p:nvSpPr>
        <p:spPr/>
        <p:txBody>
          <a:bodyPr/>
          <a:lstStyle/>
          <a:p>
            <a:pPr>
              <a:defRPr/>
            </a:pPr>
            <a:fld id="{78BB24DD-174B-4EAD-932B-A82C318D78D2}"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a:t>The Transition to Systems Design</a:t>
            </a:r>
          </a:p>
        </p:txBody>
      </p:sp>
      <p:sp>
        <p:nvSpPr>
          <p:cNvPr id="3" name="Text Placeholder 2"/>
          <p:cNvSpPr>
            <a:spLocks noGrp="1"/>
          </p:cNvSpPr>
          <p:nvPr>
            <p:ph type="body" idx="1"/>
          </p:nvPr>
        </p:nvSpPr>
        <p:spPr/>
        <p:txBody>
          <a:bodyPr rtlCol="0">
            <a:normAutofit/>
          </a:bodyPr>
          <a:lstStyle/>
          <a:p>
            <a:pPr eaLnBrk="1" fontAlgn="auto" hangingPunct="1">
              <a:spcAft>
                <a:spcPts val="0"/>
              </a:spcAft>
              <a:buFont typeface="Arial" pitchFamily="34" charset="0"/>
              <a:buChar char="•"/>
              <a:defRPr/>
            </a:pPr>
            <a:r>
              <a:rPr lang="en-US" dirty="0"/>
              <a:t>Preparing for Systems Design Tasks</a:t>
            </a:r>
          </a:p>
          <a:p>
            <a:pPr lvl="1" eaLnBrk="1" fontAlgn="auto" hangingPunct="1">
              <a:spcAft>
                <a:spcPts val="0"/>
              </a:spcAft>
              <a:buFont typeface="Arial" pitchFamily="34" charset="0"/>
              <a:buChar char="–"/>
              <a:defRPr/>
            </a:pPr>
            <a:r>
              <a:rPr lang="en-US" dirty="0"/>
              <a:t>It is essential to have an accurate and understandable system requirements document</a:t>
            </a:r>
          </a:p>
          <a:p>
            <a:pPr eaLnBrk="1" fontAlgn="auto" hangingPunct="1">
              <a:spcAft>
                <a:spcPts val="0"/>
              </a:spcAft>
              <a:buFont typeface="Arial" pitchFamily="34" charset="0"/>
              <a:buChar char="•"/>
              <a:defRPr/>
            </a:pPr>
            <a:r>
              <a:rPr lang="en-US" dirty="0"/>
              <a:t>Logical and Physical Design</a:t>
            </a:r>
          </a:p>
          <a:p>
            <a:pPr lvl="1" eaLnBrk="1" fontAlgn="auto" hangingPunct="1">
              <a:spcAft>
                <a:spcPts val="0"/>
              </a:spcAft>
              <a:buFont typeface="Arial" pitchFamily="34" charset="0"/>
              <a:buChar char="–"/>
              <a:defRPr/>
            </a:pPr>
            <a:r>
              <a:rPr lang="en-US" dirty="0"/>
              <a:t>The logical design defines the functions and features of the system and the relationships among its components</a:t>
            </a:r>
          </a:p>
          <a:p>
            <a:pPr lvl="1" eaLnBrk="1" fontAlgn="auto" hangingPunct="1">
              <a:spcAft>
                <a:spcPts val="0"/>
              </a:spcAft>
              <a:buFont typeface="Arial" pitchFamily="34" charset="0"/>
              <a:buChar char="–"/>
              <a:defRPr/>
            </a:pPr>
            <a:r>
              <a:rPr lang="en-US" dirty="0"/>
              <a:t>The physical design of an information system is a plan for the actual implementation of the system</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a:t>Systems Design Guidelines</a:t>
            </a:r>
          </a:p>
        </p:txBody>
      </p:sp>
      <p:sp>
        <p:nvSpPr>
          <p:cNvPr id="80898" name="Text Placeholder 2"/>
          <p:cNvSpPr>
            <a:spLocks noGrp="1"/>
          </p:cNvSpPr>
          <p:nvPr>
            <p:ph type="body" idx="1"/>
          </p:nvPr>
        </p:nvSpPr>
        <p:spPr/>
        <p:txBody>
          <a:bodyPr/>
          <a:lstStyle/>
          <a:p>
            <a:pPr eaLnBrk="1" hangingPunct="1"/>
            <a:r>
              <a:rPr lang="en-US" dirty="0"/>
              <a:t>Overview</a:t>
            </a:r>
          </a:p>
          <a:p>
            <a:pPr lvl="1" eaLnBrk="1" hangingPunct="1"/>
            <a:r>
              <a:rPr lang="en-US" dirty="0"/>
              <a:t>A system is effective if it supports business requirements and meets user needs </a:t>
            </a:r>
          </a:p>
          <a:p>
            <a:pPr lvl="1" eaLnBrk="1" hangingPunct="1"/>
            <a:r>
              <a:rPr lang="en-US" dirty="0"/>
              <a:t>A system is reliable if it handles input errors, processing errors, hardware failures, or human mistakes</a:t>
            </a:r>
          </a:p>
          <a:p>
            <a:pPr lvl="1" eaLnBrk="1" hangingPunct="1"/>
            <a:r>
              <a:rPr lang="en-US" dirty="0"/>
              <a:t>A system is maintainable if it is flexible, scalable, and easily modified</a:t>
            </a:r>
          </a:p>
          <a:p>
            <a:pPr lvl="1" eaLnBrk="1" hangingPunct="1"/>
            <a:endParaRPr lang="en-US" dirty="0"/>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pPr eaLnBrk="1" hangingPunct="1"/>
            <a:r>
              <a:rPr lang="en-US"/>
              <a:t>Systems Design Guidelines</a:t>
            </a:r>
          </a:p>
        </p:txBody>
      </p:sp>
      <p:sp>
        <p:nvSpPr>
          <p:cNvPr id="82946" name="Text Placeholder 2"/>
          <p:cNvSpPr>
            <a:spLocks noGrp="1"/>
          </p:cNvSpPr>
          <p:nvPr>
            <p:ph type="body" idx="1"/>
          </p:nvPr>
        </p:nvSpPr>
        <p:spPr/>
        <p:txBody>
          <a:bodyPr/>
          <a:lstStyle/>
          <a:p>
            <a:pPr eaLnBrk="1" hangingPunct="1"/>
            <a:r>
              <a:rPr lang="en-US" dirty="0"/>
              <a:t>Overview</a:t>
            </a:r>
          </a:p>
          <a:p>
            <a:pPr lvl="1" eaLnBrk="1" hangingPunct="1"/>
            <a:r>
              <a:rPr lang="en-US" dirty="0"/>
              <a:t>User Considerations</a:t>
            </a:r>
          </a:p>
          <a:p>
            <a:pPr lvl="2" eaLnBrk="1" hangingPunct="1"/>
            <a:r>
              <a:rPr lang="en-US" dirty="0"/>
              <a:t>Carefully consider any point where users receive output from, or provide input</a:t>
            </a:r>
          </a:p>
          <a:p>
            <a:pPr lvl="2" eaLnBrk="1" hangingPunct="1"/>
            <a:r>
              <a:rPr lang="en-US" dirty="0"/>
              <a:t>Anticipate future needs - Y2K Issue</a:t>
            </a:r>
          </a:p>
          <a:p>
            <a:pPr lvl="2" eaLnBrk="1" hangingPunct="1"/>
            <a:r>
              <a:rPr lang="en-US" dirty="0"/>
              <a:t>Provide flexibility</a:t>
            </a:r>
          </a:p>
          <a:p>
            <a:pPr lvl="2" eaLnBrk="1" hangingPunct="1"/>
            <a:r>
              <a:rPr lang="en-US" dirty="0"/>
              <a:t>Parameter, default</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pPr eaLnBrk="1" hangingPunct="1"/>
            <a:r>
              <a:rPr lang="en-US"/>
              <a:t>Systems Design Guidelines</a:t>
            </a:r>
          </a:p>
        </p:txBody>
      </p:sp>
      <p:sp>
        <p:nvSpPr>
          <p:cNvPr id="3" name="Text Placeholder 2"/>
          <p:cNvSpPr>
            <a:spLocks noGrp="1"/>
          </p:cNvSpPr>
          <p:nvPr>
            <p:ph sz="half" idx="1"/>
          </p:nvPr>
        </p:nvSpPr>
        <p:spPr/>
        <p:txBody>
          <a:bodyPr rtlCol="0">
            <a:normAutofit/>
          </a:bodyPr>
          <a:lstStyle/>
          <a:p>
            <a:pPr eaLnBrk="1" fontAlgn="auto" hangingPunct="1">
              <a:spcAft>
                <a:spcPts val="0"/>
              </a:spcAft>
              <a:buFont typeface="Arial" pitchFamily="34" charset="0"/>
              <a:buChar char="•"/>
              <a:defRPr/>
            </a:pPr>
            <a:r>
              <a:rPr lang="en-US" dirty="0"/>
              <a:t>Overview</a:t>
            </a:r>
          </a:p>
          <a:p>
            <a:pPr lvl="1" eaLnBrk="1" fontAlgn="auto" hangingPunct="1">
              <a:spcAft>
                <a:spcPts val="0"/>
              </a:spcAft>
              <a:buFont typeface="Arial" pitchFamily="34" charset="0"/>
              <a:buChar char="–"/>
              <a:defRPr/>
            </a:pPr>
            <a:r>
              <a:rPr lang="en-US" dirty="0"/>
              <a:t>Data Considerations</a:t>
            </a:r>
          </a:p>
          <a:p>
            <a:pPr lvl="2" eaLnBrk="1" fontAlgn="auto" hangingPunct="1">
              <a:spcAft>
                <a:spcPts val="0"/>
              </a:spcAft>
              <a:buFont typeface="Arial" pitchFamily="34" charset="0"/>
              <a:buChar char="•"/>
              <a:defRPr/>
            </a:pPr>
            <a:r>
              <a:rPr lang="en-US" dirty="0"/>
              <a:t>Enter data as soon as possible</a:t>
            </a:r>
          </a:p>
          <a:p>
            <a:pPr lvl="2" eaLnBrk="1" fontAlgn="auto" hangingPunct="1">
              <a:spcAft>
                <a:spcPts val="0"/>
              </a:spcAft>
              <a:buFont typeface="Arial" pitchFamily="34" charset="0"/>
              <a:buChar char="•"/>
              <a:defRPr/>
            </a:pPr>
            <a:r>
              <a:rPr lang="en-US" dirty="0"/>
              <a:t>Verify data as it is entered</a:t>
            </a:r>
          </a:p>
          <a:p>
            <a:pPr lvl="2" eaLnBrk="1" fontAlgn="auto" hangingPunct="1">
              <a:spcAft>
                <a:spcPts val="0"/>
              </a:spcAft>
              <a:buFont typeface="Arial" pitchFamily="34" charset="0"/>
              <a:buChar char="•"/>
              <a:defRPr/>
            </a:pPr>
            <a:r>
              <a:rPr lang="en-US" dirty="0"/>
              <a:t>Use automated methods of data entry whenever possible</a:t>
            </a:r>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105400" y="1828800"/>
            <a:ext cx="3303265" cy="3885004"/>
          </a:xfrm>
        </p:spPr>
      </p:pic>
      <p:sp>
        <p:nvSpPr>
          <p:cNvPr id="2" name="Slide Number Placeholder 1"/>
          <p:cNvSpPr>
            <a:spLocks noGrp="1"/>
          </p:cNvSpPr>
          <p:nvPr>
            <p:ph type="sldNum" sz="quarter" idx="12"/>
          </p:nvPr>
        </p:nvSpPr>
        <p:spPr/>
        <p:txBody>
          <a:bodyPr/>
          <a:lstStyle/>
          <a:p>
            <a:pPr>
              <a:defRPr/>
            </a:pPr>
            <a:fld id="{A0BB0CBB-B56F-4F6A-8ADD-A9A0AA555BA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a:t>Systems Design Guidelines</a:t>
            </a:r>
          </a:p>
        </p:txBody>
      </p:sp>
      <p:sp>
        <p:nvSpPr>
          <p:cNvPr id="87042" name="Text Placeholder 2"/>
          <p:cNvSpPr>
            <a:spLocks noGrp="1"/>
          </p:cNvSpPr>
          <p:nvPr>
            <p:ph idx="1"/>
          </p:nvPr>
        </p:nvSpPr>
        <p:spPr/>
        <p:txBody>
          <a:bodyPr/>
          <a:lstStyle/>
          <a:p>
            <a:pPr eaLnBrk="1" hangingPunct="1"/>
            <a:r>
              <a:rPr lang="en-US" sz="3200" dirty="0"/>
              <a:t>Overview</a:t>
            </a:r>
          </a:p>
          <a:p>
            <a:pPr lvl="1" eaLnBrk="1" hangingPunct="1"/>
            <a:r>
              <a:rPr lang="en-US" sz="2800" dirty="0"/>
              <a:t>Data Considerations</a:t>
            </a:r>
          </a:p>
          <a:p>
            <a:pPr lvl="2" eaLnBrk="1" hangingPunct="1"/>
            <a:r>
              <a:rPr lang="en-US" sz="2400" dirty="0"/>
              <a:t>Control data entry access and report all entries or changes to critical values – audit trail</a:t>
            </a:r>
          </a:p>
          <a:p>
            <a:pPr lvl="2" eaLnBrk="1" hangingPunct="1"/>
            <a:r>
              <a:rPr lang="en-US" sz="2400" dirty="0"/>
              <a:t>Log every instance of data entry and changes</a:t>
            </a:r>
          </a:p>
          <a:p>
            <a:pPr lvl="2" eaLnBrk="1" hangingPunct="1"/>
            <a:r>
              <a:rPr lang="en-US" sz="2400" dirty="0"/>
              <a:t>Enter data once</a:t>
            </a:r>
          </a:p>
          <a:p>
            <a:pPr lvl="2" eaLnBrk="1" hangingPunct="1"/>
            <a:r>
              <a:rPr lang="en-US" sz="2400" dirty="0"/>
              <a:t>Avoid data duplication</a:t>
            </a:r>
          </a:p>
          <a:p>
            <a:pPr lvl="2" eaLnBrk="1" hangingPunct="1"/>
            <a:endParaRPr lang="en-US" sz="2400" dirty="0"/>
          </a:p>
        </p:txBody>
      </p:sp>
      <p:sp>
        <p:nvSpPr>
          <p:cNvPr id="2" name="Slide Number Placeholder 1"/>
          <p:cNvSpPr>
            <a:spLocks noGrp="1"/>
          </p:cNvSpPr>
          <p:nvPr>
            <p:ph type="sldNum" sz="quarter" idx="12"/>
          </p:nvPr>
        </p:nvSpPr>
        <p:spPr/>
        <p:txBody>
          <a:bodyPr/>
          <a:lstStyle/>
          <a:p>
            <a:pPr>
              <a:defRPr/>
            </a:pPr>
            <a:fld id="{D55BF3C6-7156-4F22-9A31-BD873F2F00EC}"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pPr eaLnBrk="1" hangingPunct="1"/>
            <a:r>
              <a:rPr lang="en-US"/>
              <a:t>Systems Design Guidelines</a:t>
            </a:r>
          </a:p>
        </p:txBody>
      </p:sp>
      <p:sp>
        <p:nvSpPr>
          <p:cNvPr id="89090" name="Text Placeholder 2"/>
          <p:cNvSpPr>
            <a:spLocks noGrp="1"/>
          </p:cNvSpPr>
          <p:nvPr>
            <p:ph type="body" idx="1"/>
          </p:nvPr>
        </p:nvSpPr>
        <p:spPr/>
        <p:txBody>
          <a:bodyPr/>
          <a:lstStyle/>
          <a:p>
            <a:pPr eaLnBrk="1" hangingPunct="1"/>
            <a:r>
              <a:rPr lang="en-US" dirty="0"/>
              <a:t>Overview</a:t>
            </a:r>
          </a:p>
          <a:p>
            <a:pPr lvl="1" eaLnBrk="1" hangingPunct="1"/>
            <a:r>
              <a:rPr lang="en-US" dirty="0"/>
              <a:t>Architecture considerations</a:t>
            </a:r>
          </a:p>
          <a:p>
            <a:pPr lvl="2" eaLnBrk="1" hangingPunct="1"/>
            <a:r>
              <a:rPr lang="en-US" dirty="0"/>
              <a:t>Use a modular design</a:t>
            </a:r>
          </a:p>
          <a:p>
            <a:pPr lvl="2" eaLnBrk="1" hangingPunct="1"/>
            <a:r>
              <a:rPr lang="en-US" dirty="0"/>
              <a:t>Design modules that perform a single function are easier to understand, implement, and maintain</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pPr eaLnBrk="1" hangingPunct="1"/>
            <a:r>
              <a:rPr lang="en-US"/>
              <a:t>Systems Design Guidelines</a:t>
            </a:r>
          </a:p>
        </p:txBody>
      </p:sp>
      <p:sp>
        <p:nvSpPr>
          <p:cNvPr id="91138" name="Text Placeholder 2"/>
          <p:cNvSpPr>
            <a:spLocks noGrp="1"/>
          </p:cNvSpPr>
          <p:nvPr>
            <p:ph type="body" idx="1"/>
          </p:nvPr>
        </p:nvSpPr>
        <p:spPr/>
        <p:txBody>
          <a:bodyPr/>
          <a:lstStyle/>
          <a:p>
            <a:pPr eaLnBrk="1" hangingPunct="1"/>
            <a:r>
              <a:rPr lang="en-US"/>
              <a:t>Design Trade-Offs</a:t>
            </a:r>
          </a:p>
          <a:p>
            <a:pPr lvl="1" eaLnBrk="1" hangingPunct="1"/>
            <a:r>
              <a:rPr lang="en-US"/>
              <a:t>Design goals often conflict with each other</a:t>
            </a:r>
          </a:p>
          <a:p>
            <a:pPr lvl="1" eaLnBrk="1" hangingPunct="1"/>
            <a:r>
              <a:rPr lang="en-US"/>
              <a:t>Most design trade-off decisions that you will face come down to the basic conflict of quality versus cost</a:t>
            </a:r>
          </a:p>
          <a:p>
            <a:pPr lvl="1" eaLnBrk="1" hangingPunct="1"/>
            <a:r>
              <a:rPr lang="en-US"/>
              <a:t>Avoid decisions that achieve short-term savings but might mean higher costs later</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t>Chapter Objectives</a:t>
            </a:r>
          </a:p>
        </p:txBody>
      </p:sp>
      <p:sp>
        <p:nvSpPr>
          <p:cNvPr id="21506" name="Text Placeholder 2"/>
          <p:cNvSpPr>
            <a:spLocks noGrp="1"/>
          </p:cNvSpPr>
          <p:nvPr>
            <p:ph type="body" idx="1"/>
          </p:nvPr>
        </p:nvSpPr>
        <p:spPr/>
        <p:txBody>
          <a:bodyPr/>
          <a:lstStyle/>
          <a:p>
            <a:pPr eaLnBrk="1" hangingPunct="1"/>
            <a:r>
              <a:rPr lang="en-US"/>
              <a:t>Explain the transition from systems analysis to systems design, and the importance of prototyping</a:t>
            </a:r>
          </a:p>
          <a:p>
            <a:pPr eaLnBrk="1" hangingPunct="1"/>
            <a:r>
              <a:rPr lang="en-US"/>
              <a:t>Discuss guidelines for systems design</a:t>
            </a:r>
          </a:p>
          <a:p>
            <a:pPr eaLnBrk="1" hangingPunct="1"/>
            <a:r>
              <a:rPr lang="en-US"/>
              <a:t>Describe software development trends</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pPr eaLnBrk="1" hangingPunct="1"/>
            <a:r>
              <a:rPr lang="en-US"/>
              <a:t>Prototyping</a:t>
            </a:r>
          </a:p>
        </p:txBody>
      </p:sp>
      <p:sp>
        <p:nvSpPr>
          <p:cNvPr id="93186" name="Content Placeholder 4"/>
          <p:cNvSpPr>
            <a:spLocks noGrp="1"/>
          </p:cNvSpPr>
          <p:nvPr>
            <p:ph sz="half" idx="2"/>
          </p:nvPr>
        </p:nvSpPr>
        <p:spPr/>
        <p:txBody>
          <a:bodyPr/>
          <a:lstStyle/>
          <a:p>
            <a:pPr eaLnBrk="1" hangingPunct="1"/>
            <a:r>
              <a:rPr lang="en-US"/>
              <a:t>Prototyping Methods</a:t>
            </a:r>
          </a:p>
          <a:p>
            <a:pPr lvl="1" eaLnBrk="1" hangingPunct="1"/>
            <a:r>
              <a:rPr lang="en-US"/>
              <a:t>System prototyping</a:t>
            </a:r>
          </a:p>
          <a:p>
            <a:pPr lvl="1" eaLnBrk="1" hangingPunct="1"/>
            <a:r>
              <a:rPr lang="en-US"/>
              <a:t>Design prototyping</a:t>
            </a:r>
          </a:p>
          <a:p>
            <a:pPr lvl="1" eaLnBrk="1" hangingPunct="1"/>
            <a:r>
              <a:rPr lang="en-US"/>
              <a:t>Throwaway prototyping</a:t>
            </a:r>
          </a:p>
          <a:p>
            <a:pPr lvl="1" eaLnBrk="1" hangingPunct="1"/>
            <a:r>
              <a:rPr lang="en-US"/>
              <a:t>Prototyping offers many benefits</a:t>
            </a:r>
          </a:p>
          <a:p>
            <a:pPr lvl="1" eaLnBrk="1" hangingPunct="1"/>
            <a:r>
              <a:rPr lang="en-US"/>
              <a:t>Consider potential problems</a:t>
            </a:r>
          </a:p>
          <a:p>
            <a:pPr eaLnBrk="1" hangingPunct="1"/>
            <a:endParaRPr lang="en-US"/>
          </a:p>
        </p:txBody>
      </p:sp>
      <p:pic>
        <p:nvPicPr>
          <p:cNvPr id="3" name="Content Placeholder 2"/>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28600" y="2895600"/>
            <a:ext cx="4783378" cy="1219200"/>
          </a:xfrm>
        </p:spPr>
      </p:pic>
      <p:sp>
        <p:nvSpPr>
          <p:cNvPr id="2" name="Slide Number Placeholder 1"/>
          <p:cNvSpPr>
            <a:spLocks noGrp="1"/>
          </p:cNvSpPr>
          <p:nvPr>
            <p:ph type="sldNum" sz="quarter" idx="12"/>
          </p:nvPr>
        </p:nvSpPr>
        <p:spPr/>
        <p:txBody>
          <a:bodyPr/>
          <a:lstStyle/>
          <a:p>
            <a:pPr>
              <a:defRPr/>
            </a:pPr>
            <a:fld id="{A0BB0CBB-B56F-4F6A-8ADD-A9A0AA555BA0}"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pPr eaLnBrk="1" hangingPunct="1"/>
            <a:r>
              <a:rPr lang="en-US"/>
              <a:t>Prototyping</a:t>
            </a:r>
          </a:p>
        </p:txBody>
      </p:sp>
      <p:sp>
        <p:nvSpPr>
          <p:cNvPr id="95234" name="Text Placeholder 2"/>
          <p:cNvSpPr>
            <a:spLocks noGrp="1"/>
          </p:cNvSpPr>
          <p:nvPr>
            <p:ph type="body" idx="1"/>
          </p:nvPr>
        </p:nvSpPr>
        <p:spPr/>
        <p:txBody>
          <a:bodyPr/>
          <a:lstStyle/>
          <a:p>
            <a:pPr eaLnBrk="1" hangingPunct="1"/>
            <a:r>
              <a:rPr lang="en-US"/>
              <a:t>Prototyping Tools</a:t>
            </a:r>
          </a:p>
          <a:p>
            <a:pPr lvl="1" eaLnBrk="1" hangingPunct="1"/>
            <a:r>
              <a:rPr lang="en-US"/>
              <a:t>CASE tools</a:t>
            </a:r>
          </a:p>
          <a:p>
            <a:pPr lvl="1" eaLnBrk="1" hangingPunct="1"/>
            <a:r>
              <a:rPr lang="en-US"/>
              <a:t>Application generators</a:t>
            </a:r>
          </a:p>
          <a:p>
            <a:pPr lvl="1" eaLnBrk="1" hangingPunct="1"/>
            <a:r>
              <a:rPr lang="en-US"/>
              <a:t>Report generators</a:t>
            </a:r>
          </a:p>
          <a:p>
            <a:pPr lvl="1" eaLnBrk="1" hangingPunct="1"/>
            <a:r>
              <a:rPr lang="en-US"/>
              <a:t>Screen generators</a:t>
            </a:r>
          </a:p>
          <a:p>
            <a:pPr lvl="1" eaLnBrk="1" hangingPunct="1"/>
            <a:r>
              <a:rPr lang="en-US"/>
              <a:t>Fourth-generation language (4GL)</a:t>
            </a:r>
          </a:p>
          <a:p>
            <a:pPr lvl="1" eaLnBrk="1" hangingPunct="1"/>
            <a:r>
              <a:rPr lang="en-US"/>
              <a:t>Fourth-generation environment</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pPr eaLnBrk="1" hangingPunct="1"/>
            <a:r>
              <a:rPr lang="en-US"/>
              <a:t>Prototyping</a:t>
            </a:r>
          </a:p>
        </p:txBody>
      </p:sp>
      <p:sp>
        <p:nvSpPr>
          <p:cNvPr id="97282" name="Text Placeholder 2"/>
          <p:cNvSpPr>
            <a:spLocks noGrp="1"/>
          </p:cNvSpPr>
          <p:nvPr>
            <p:ph type="body" idx="1"/>
          </p:nvPr>
        </p:nvSpPr>
        <p:spPr/>
        <p:txBody>
          <a:bodyPr/>
          <a:lstStyle/>
          <a:p>
            <a:pPr eaLnBrk="1" hangingPunct="1"/>
            <a:r>
              <a:rPr lang="en-US"/>
              <a:t>Limitations of Prototypes</a:t>
            </a:r>
          </a:p>
          <a:p>
            <a:pPr lvl="1" eaLnBrk="1" hangingPunct="1"/>
            <a:r>
              <a:rPr lang="en-US"/>
              <a:t>A prototype is a functioning system, but it is less efficient than a fully developed system</a:t>
            </a:r>
          </a:p>
          <a:p>
            <a:pPr lvl="1" eaLnBrk="1" hangingPunct="1"/>
            <a:r>
              <a:rPr lang="en-US"/>
              <a:t>Systems developers can upgrade the prototype into the final information system by adding the necessary capability</a:t>
            </a:r>
          </a:p>
          <a:p>
            <a:pPr lvl="1" eaLnBrk="1" hangingPunct="1"/>
            <a:r>
              <a:rPr lang="en-US"/>
              <a:t>Otherwise, the prototype is discarded</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pPr eaLnBrk="1" hangingPunct="1"/>
            <a:r>
              <a:rPr lang="en-US"/>
              <a:t>Software Development Trends</a:t>
            </a:r>
          </a:p>
        </p:txBody>
      </p:sp>
      <p:sp>
        <p:nvSpPr>
          <p:cNvPr id="99330" name="Text Placeholder 2"/>
          <p:cNvSpPr>
            <a:spLocks noGrp="1"/>
          </p:cNvSpPr>
          <p:nvPr>
            <p:ph type="body" idx="1"/>
          </p:nvPr>
        </p:nvSpPr>
        <p:spPr/>
        <p:txBody>
          <a:bodyPr/>
          <a:lstStyle/>
          <a:p>
            <a:r>
              <a:rPr lang="en-US" dirty="0"/>
              <a:t>Views from the IT Community</a:t>
            </a:r>
          </a:p>
          <a:p>
            <a:pPr lvl="1"/>
            <a:r>
              <a:rPr lang="en-US" dirty="0"/>
              <a:t>Software quality will be more important than ever</a:t>
            </a:r>
          </a:p>
          <a:p>
            <a:pPr lvl="1"/>
            <a:r>
              <a:rPr lang="en-US" dirty="0"/>
              <a:t>Project management will be a major focus of IT managers</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pPr eaLnBrk="1" hangingPunct="1"/>
            <a:r>
              <a:rPr lang="en-US"/>
              <a:t>Software Development Trends</a:t>
            </a:r>
          </a:p>
        </p:txBody>
      </p:sp>
      <p:sp>
        <p:nvSpPr>
          <p:cNvPr id="101378" name="Text Placeholder 2"/>
          <p:cNvSpPr>
            <a:spLocks noGrp="1"/>
          </p:cNvSpPr>
          <p:nvPr>
            <p:ph type="body" idx="1"/>
          </p:nvPr>
        </p:nvSpPr>
        <p:spPr/>
        <p:txBody>
          <a:bodyPr/>
          <a:lstStyle/>
          <a:p>
            <a:r>
              <a:rPr lang="en-US" dirty="0"/>
              <a:t>Views from the IT Community</a:t>
            </a:r>
          </a:p>
          <a:p>
            <a:pPr lvl="1"/>
            <a:r>
              <a:rPr lang="en-US" dirty="0"/>
              <a:t>Service-oriented architecture (SOA)</a:t>
            </a:r>
          </a:p>
          <a:p>
            <a:pPr lvl="2"/>
            <a:r>
              <a:rPr lang="en-US" dirty="0"/>
              <a:t>Loose coupling</a:t>
            </a:r>
          </a:p>
          <a:p>
            <a:pPr lvl="1"/>
            <a:r>
              <a:rPr lang="en-US" dirty="0"/>
              <a:t>Growth in open-source software</a:t>
            </a:r>
          </a:p>
          <a:p>
            <a:pPr lvl="1"/>
            <a:r>
              <a:rPr lang="en-US" dirty="0"/>
              <a:t>Developers will use more Web services</a:t>
            </a:r>
          </a:p>
          <a:p>
            <a:pPr lvl="1"/>
            <a:r>
              <a:rPr lang="en-US" dirty="0"/>
              <a:t>Programmers will continue to use dynamic languages</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pPr eaLnBrk="1" hangingPunct="1"/>
            <a:r>
              <a:rPr lang="en-US"/>
              <a:t>Chapter Summary</a:t>
            </a:r>
          </a:p>
        </p:txBody>
      </p:sp>
      <p:sp>
        <p:nvSpPr>
          <p:cNvPr id="3" name="Text Placeholder 2"/>
          <p:cNvSpPr>
            <a:spLocks noGrp="1"/>
          </p:cNvSpPr>
          <p:nvPr>
            <p:ph type="body" idx="1"/>
          </p:nvPr>
        </p:nvSpPr>
        <p:spPr/>
        <p:txBody>
          <a:bodyPr rtlCol="0">
            <a:normAutofit fontScale="92500" lnSpcReduction="10000"/>
          </a:bodyPr>
          <a:lstStyle/>
          <a:p>
            <a:pPr eaLnBrk="1" fontAlgn="auto" hangingPunct="1">
              <a:spcAft>
                <a:spcPts val="0"/>
              </a:spcAft>
              <a:buFont typeface="Arial" pitchFamily="34" charset="0"/>
              <a:buChar char="•"/>
              <a:defRPr/>
            </a:pPr>
            <a:r>
              <a:rPr lang="en-US"/>
              <a:t>This chapter describes system development strategies, the preparation and presentation of the system requirements document, and the transition to the systems design phase of the SDLC</a:t>
            </a:r>
          </a:p>
          <a:p>
            <a:pPr eaLnBrk="1" fontAlgn="auto" hangingPunct="1">
              <a:spcAft>
                <a:spcPts val="0"/>
              </a:spcAft>
              <a:buFont typeface="Arial" pitchFamily="34" charset="0"/>
              <a:buChar char="•"/>
              <a:defRPr/>
            </a:pPr>
            <a:r>
              <a:rPr lang="en-US"/>
              <a:t>An important trend that views software as a service, rather than a product, has created new software acquisition options</a:t>
            </a:r>
          </a:p>
          <a:p>
            <a:pPr eaLnBrk="1" fontAlgn="auto" hangingPunct="1">
              <a:spcAft>
                <a:spcPts val="0"/>
              </a:spcAft>
              <a:buFont typeface="Arial" pitchFamily="34" charset="0"/>
              <a:buChar char="•"/>
              <a:defRPr/>
            </a:pPr>
            <a:r>
              <a:rPr lang="en-US"/>
              <a:t>Systems analysts must consider Web-based development environments</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pPr eaLnBrk="1" hangingPunct="1"/>
            <a:r>
              <a:rPr lang="en-US"/>
              <a:t>Chapter Summary</a:t>
            </a:r>
          </a:p>
        </p:txBody>
      </p:sp>
      <p:sp>
        <p:nvSpPr>
          <p:cNvPr id="3" name="Text Placeholder 2"/>
          <p:cNvSpPr>
            <a:spLocks noGrp="1"/>
          </p:cNvSpPr>
          <p:nvPr>
            <p:ph type="body" idx="1"/>
          </p:nvPr>
        </p:nvSpPr>
        <p:spPr/>
        <p:txBody>
          <a:bodyPr rtlCol="0">
            <a:normAutofit fontScale="92500" lnSpcReduction="10000"/>
          </a:bodyPr>
          <a:lstStyle/>
          <a:p>
            <a:pPr eaLnBrk="1" fontAlgn="auto" hangingPunct="1">
              <a:spcAft>
                <a:spcPts val="0"/>
              </a:spcAft>
              <a:buFont typeface="Arial" pitchFamily="34" charset="0"/>
              <a:buChar char="•"/>
              <a:defRPr/>
            </a:pPr>
            <a:r>
              <a:rPr lang="en-US"/>
              <a:t>The systems analyst’s role in the software development process depends on the specific development strategy</a:t>
            </a:r>
          </a:p>
          <a:p>
            <a:pPr eaLnBrk="1" fontAlgn="auto" hangingPunct="1">
              <a:spcAft>
                <a:spcPts val="0"/>
              </a:spcAft>
              <a:buFont typeface="Arial" pitchFamily="34" charset="0"/>
              <a:buChar char="•"/>
              <a:defRPr/>
            </a:pPr>
            <a:r>
              <a:rPr lang="en-US"/>
              <a:t>The most important factor in choosing a development strategy is total cost of ownership (TCO)</a:t>
            </a:r>
          </a:p>
          <a:p>
            <a:pPr eaLnBrk="1" fontAlgn="auto" hangingPunct="1">
              <a:spcAft>
                <a:spcPts val="0"/>
              </a:spcAft>
              <a:buFont typeface="Arial" pitchFamily="34" charset="0"/>
              <a:buChar char="•"/>
              <a:defRPr/>
            </a:pPr>
            <a:r>
              <a:rPr lang="en-US"/>
              <a:t>The process of acquiring software involves a series of steps</a:t>
            </a:r>
          </a:p>
          <a:p>
            <a:pPr eaLnBrk="1" fontAlgn="auto" hangingPunct="1">
              <a:spcAft>
                <a:spcPts val="0"/>
              </a:spcAft>
              <a:buFont typeface="Arial" pitchFamily="34" charset="0"/>
              <a:buChar char="•"/>
              <a:defRPr/>
            </a:pPr>
            <a:r>
              <a:rPr lang="en-US"/>
              <a:t>A prototype is a working model of the proposed system</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pPr eaLnBrk="1" hangingPunct="1"/>
            <a:r>
              <a:rPr lang="en-US"/>
              <a:t>Chapter Summary</a:t>
            </a:r>
          </a:p>
        </p:txBody>
      </p:sp>
      <p:sp>
        <p:nvSpPr>
          <p:cNvPr id="107522" name="Text Placeholder 2"/>
          <p:cNvSpPr>
            <a:spLocks noGrp="1"/>
          </p:cNvSpPr>
          <p:nvPr>
            <p:ph type="body" idx="1"/>
          </p:nvPr>
        </p:nvSpPr>
        <p:spPr/>
        <p:txBody>
          <a:bodyPr/>
          <a:lstStyle/>
          <a:p>
            <a:pPr eaLnBrk="1" hangingPunct="1"/>
            <a:r>
              <a:rPr lang="en-US"/>
              <a:t>Chapter 7 complete</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t>Introduction</a:t>
            </a:r>
          </a:p>
        </p:txBody>
      </p:sp>
      <p:sp>
        <p:nvSpPr>
          <p:cNvPr id="23554" name="Text Placeholder 2"/>
          <p:cNvSpPr>
            <a:spLocks noGrp="1"/>
          </p:cNvSpPr>
          <p:nvPr>
            <p:ph type="body" idx="1"/>
          </p:nvPr>
        </p:nvSpPr>
        <p:spPr/>
        <p:txBody>
          <a:bodyPr/>
          <a:lstStyle/>
          <a:p>
            <a:pPr eaLnBrk="1" hangingPunct="1"/>
            <a:r>
              <a:rPr lang="en-US"/>
              <a:t>Chapter 7 describes the remaining activities in the systems analysis phase</a:t>
            </a:r>
          </a:p>
          <a:p>
            <a:pPr eaLnBrk="1" hangingPunct="1"/>
            <a:r>
              <a:rPr lang="en-US"/>
              <a:t>The chapter also describes the transition to systems design, prototyping, and systems design guidelines</a:t>
            </a:r>
          </a:p>
          <a:p>
            <a:pPr eaLnBrk="1" hangingPunct="1"/>
            <a:r>
              <a:rPr lang="en-US"/>
              <a:t>The chapter concludes with a discussion of trends in software development</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Development Strategies Overview</a:t>
            </a:r>
          </a:p>
        </p:txBody>
      </p:sp>
      <p:sp>
        <p:nvSpPr>
          <p:cNvPr id="8195" name="Rectangle 3"/>
          <p:cNvSpPr>
            <a:spLocks noGrp="1" noChangeArrowheads="1"/>
          </p:cNvSpPr>
          <p:nvPr>
            <p:ph idx="1"/>
          </p:nvPr>
        </p:nvSpPr>
        <p:spPr/>
        <p:txBody>
          <a:bodyPr/>
          <a:lstStyle/>
          <a:p>
            <a:r>
              <a:rPr lang="en-US" dirty="0"/>
              <a:t>Selecting the best development path is an important decision that requires companies to consider three key topics</a:t>
            </a:r>
          </a:p>
          <a:p>
            <a:pPr lvl="1"/>
            <a:r>
              <a:rPr lang="en-US" dirty="0"/>
              <a:t>The impact of the Internet</a:t>
            </a:r>
          </a:p>
          <a:p>
            <a:pPr lvl="1"/>
            <a:r>
              <a:rPr lang="en-US" dirty="0"/>
              <a:t>Software outsourcing options</a:t>
            </a:r>
          </a:p>
          <a:p>
            <a:pPr lvl="1"/>
            <a:r>
              <a:rPr lang="en-US" dirty="0"/>
              <a:t>In-house software development alternatives</a:t>
            </a:r>
          </a:p>
        </p:txBody>
      </p:sp>
      <p:sp>
        <p:nvSpPr>
          <p:cNvPr id="2" name="Slide Number Placeholder 1"/>
          <p:cNvSpPr>
            <a:spLocks noGrp="1"/>
          </p:cNvSpPr>
          <p:nvPr>
            <p:ph type="sldNum" sz="quarter" idx="12"/>
          </p:nvPr>
        </p:nvSpPr>
        <p:spPr/>
        <p:txBody>
          <a:bodyPr/>
          <a:lstStyle/>
          <a:p>
            <a:pPr>
              <a:defRPr/>
            </a:pPr>
            <a:fld id="{D55BF3C6-7156-4F22-9A31-BD873F2F00EC}" type="slidenum">
              <a:rPr lang="en-US" smtClean="0"/>
              <a:pPr>
                <a:defRPr/>
              </a:pPr>
              <a:t>6</a:t>
            </a:fld>
            <a:endParaRPr lang="en-US"/>
          </a:p>
        </p:txBody>
      </p:sp>
    </p:spTree>
    <p:extLst>
      <p:ext uri="{BB962C8B-B14F-4D97-AF65-F5344CB8AC3E}">
        <p14:creationId xmlns:p14="http://schemas.microsoft.com/office/powerpoint/2010/main" val="60576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t>The Impact of the Internet</a:t>
            </a:r>
          </a:p>
        </p:txBody>
      </p:sp>
      <p:sp>
        <p:nvSpPr>
          <p:cNvPr id="25602" name="Text Placeholder 2"/>
          <p:cNvSpPr>
            <a:spLocks noGrp="1"/>
          </p:cNvSpPr>
          <p:nvPr>
            <p:ph sz="half" idx="1"/>
          </p:nvPr>
        </p:nvSpPr>
        <p:spPr/>
        <p:txBody>
          <a:bodyPr/>
          <a:lstStyle/>
          <a:p>
            <a:pPr eaLnBrk="1" hangingPunct="1"/>
            <a:r>
              <a:rPr lang="en-US"/>
              <a:t>Software as a Service</a:t>
            </a:r>
          </a:p>
          <a:p>
            <a:pPr lvl="1" eaLnBrk="1" hangingPunct="1"/>
            <a:r>
              <a:rPr lang="en-US"/>
              <a:t>Software as a Service (SaaS)</a:t>
            </a:r>
          </a:p>
          <a:p>
            <a:pPr lvl="1" eaLnBrk="1" hangingPunct="1"/>
            <a:r>
              <a:rPr lang="en-US"/>
              <a:t>25% of all new business software will be deployed as a service by 2011, while the value of the SaaS industry will grow to $40 billion</a:t>
            </a:r>
          </a:p>
        </p:txBody>
      </p:sp>
      <p:pic>
        <p:nvPicPr>
          <p:cNvPr id="3" name="Content Placeholder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536044"/>
            <a:ext cx="4038600" cy="2654275"/>
          </a:xfrm>
        </p:spPr>
      </p:pic>
      <p:sp>
        <p:nvSpPr>
          <p:cNvPr id="2" name="Slide Number Placeholder 1"/>
          <p:cNvSpPr>
            <a:spLocks noGrp="1"/>
          </p:cNvSpPr>
          <p:nvPr>
            <p:ph type="sldNum" sz="quarter" idx="12"/>
          </p:nvPr>
        </p:nvSpPr>
        <p:spPr/>
        <p:txBody>
          <a:bodyPr/>
          <a:lstStyle/>
          <a:p>
            <a:pPr>
              <a:defRPr/>
            </a:pPr>
            <a:fld id="{A0BB0CBB-B56F-4F6A-8ADD-A9A0AA555BA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t>The Impact of the Internet</a:t>
            </a:r>
          </a:p>
        </p:txBody>
      </p:sp>
      <p:sp>
        <p:nvSpPr>
          <p:cNvPr id="27650" name="Text Placeholder 2"/>
          <p:cNvSpPr>
            <a:spLocks noGrp="1"/>
          </p:cNvSpPr>
          <p:nvPr>
            <p:ph type="body" idx="1"/>
          </p:nvPr>
        </p:nvSpPr>
        <p:spPr/>
        <p:txBody>
          <a:bodyPr/>
          <a:lstStyle/>
          <a:p>
            <a:pPr eaLnBrk="1" hangingPunct="1"/>
            <a:r>
              <a:rPr lang="en-US"/>
              <a:t>Traditional vs. Web-Based Systems Development</a:t>
            </a:r>
          </a:p>
          <a:p>
            <a:pPr lvl="1" eaLnBrk="1" hangingPunct="1"/>
            <a:r>
              <a:rPr lang="en-US"/>
              <a:t>Traditional development</a:t>
            </a:r>
          </a:p>
          <a:p>
            <a:pPr lvl="2" eaLnBrk="1" hangingPunct="1"/>
            <a:r>
              <a:rPr lang="en-US"/>
              <a:t>System design is influenced by compatibility issues</a:t>
            </a:r>
          </a:p>
          <a:p>
            <a:pPr lvl="2" eaLnBrk="1" hangingPunct="1"/>
            <a:r>
              <a:rPr lang="en-US"/>
              <a:t>Systems are designed to run on local and wide-area company networks</a:t>
            </a:r>
          </a:p>
          <a:p>
            <a:pPr lvl="2" eaLnBrk="1" hangingPunct="1"/>
            <a:r>
              <a:rPr lang="en-US"/>
              <a:t>Systems often utilize Internet links and resources, but Web-based features are treated as enhancements rather than core elements of the design</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t>The Impact of the Internet</a:t>
            </a:r>
          </a:p>
        </p:txBody>
      </p:sp>
      <p:sp>
        <p:nvSpPr>
          <p:cNvPr id="29698" name="Text Placeholder 2"/>
          <p:cNvSpPr>
            <a:spLocks noGrp="1"/>
          </p:cNvSpPr>
          <p:nvPr>
            <p:ph type="body" idx="1"/>
          </p:nvPr>
        </p:nvSpPr>
        <p:spPr/>
        <p:txBody>
          <a:bodyPr/>
          <a:lstStyle/>
          <a:p>
            <a:pPr eaLnBrk="1" hangingPunct="1"/>
            <a:r>
              <a:rPr lang="en-US" dirty="0"/>
              <a:t>Traditional vs. Web-Based Systems Development</a:t>
            </a:r>
          </a:p>
          <a:p>
            <a:pPr lvl="1" eaLnBrk="1" hangingPunct="1"/>
            <a:r>
              <a:rPr lang="en-US" dirty="0"/>
              <a:t>Web-based development</a:t>
            </a:r>
          </a:p>
          <a:p>
            <a:pPr lvl="2" eaLnBrk="1" hangingPunct="1"/>
            <a:r>
              <a:rPr lang="en-US" dirty="0"/>
              <a:t>Systems are developed and delivered in an Internet-based framework such as .NET or </a:t>
            </a:r>
            <a:r>
              <a:rPr lang="en-US" dirty="0" err="1"/>
              <a:t>WebSphere</a:t>
            </a:r>
            <a:endParaRPr lang="en-US" dirty="0"/>
          </a:p>
          <a:p>
            <a:pPr lvl="2" eaLnBrk="1" hangingPunct="1"/>
            <a:r>
              <a:rPr lang="en-US" dirty="0"/>
              <a:t>Although there is a major trend toward Web-based architecture, many firms rely on traditional systems</a:t>
            </a:r>
          </a:p>
        </p:txBody>
      </p:sp>
      <p:sp>
        <p:nvSpPr>
          <p:cNvPr id="2" name="Slide Number Placeholder 1"/>
          <p:cNvSpPr>
            <a:spLocks noGrp="1"/>
          </p:cNvSpPr>
          <p:nvPr>
            <p:ph type="sldNum" sz="quarter" idx="12"/>
          </p:nvPr>
        </p:nvSpPr>
        <p:spPr/>
        <p:txBody>
          <a:bodyPr/>
          <a:lstStyle/>
          <a:p>
            <a:pPr>
              <a:defRPr/>
            </a:pPr>
            <a:fld id="{78BB24DD-174B-4EAD-932B-A82C318D78D2}"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1989</Words>
  <Application>Microsoft Macintosh PowerPoint</Application>
  <PresentationFormat>On-screen Show (4:3)</PresentationFormat>
  <Paragraphs>347</Paragraphs>
  <Slides>47</Slides>
  <Notes>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Times New Roman</vt:lpstr>
      <vt:lpstr>Office Theme</vt:lpstr>
      <vt:lpstr>Systems Analysis and Design </vt:lpstr>
      <vt:lpstr>Chapter Objectives </vt:lpstr>
      <vt:lpstr>Chapter Objectives</vt:lpstr>
      <vt:lpstr>Chapter Objectives</vt:lpstr>
      <vt:lpstr>Introduction</vt:lpstr>
      <vt:lpstr>Development Strategies Overview</vt:lpstr>
      <vt:lpstr>The Impact of the Internet</vt:lpstr>
      <vt:lpstr>The Impact of the Internet</vt:lpstr>
      <vt:lpstr>The Impact of the Internet</vt:lpstr>
      <vt:lpstr>The Impact of the Internet</vt:lpstr>
      <vt:lpstr>Outsourcing</vt:lpstr>
      <vt:lpstr>Outsourcing</vt:lpstr>
      <vt:lpstr>Outsourcing</vt:lpstr>
      <vt:lpstr>Outsourcing</vt:lpstr>
      <vt:lpstr>In-House Software Development Options</vt:lpstr>
      <vt:lpstr>In-House Software Development Options</vt:lpstr>
      <vt:lpstr>In-House Software Development Options</vt:lpstr>
      <vt:lpstr>In-House Software Development Options</vt:lpstr>
      <vt:lpstr>In-House Software Development Options</vt:lpstr>
      <vt:lpstr>Role of the Systems Analyst</vt:lpstr>
      <vt:lpstr>Analyzing Cost and Benefits</vt:lpstr>
      <vt:lpstr>Analyzing Cost and Benefits</vt:lpstr>
      <vt:lpstr>Analyzing Cost and Benefits</vt:lpstr>
      <vt:lpstr>The Software Acquisition Process</vt:lpstr>
      <vt:lpstr>The Software Acquisition Process</vt:lpstr>
      <vt:lpstr>The Software Acquisition Process</vt:lpstr>
      <vt:lpstr>The Software Acquisition Process</vt:lpstr>
      <vt:lpstr>The Software Acquisition Process</vt:lpstr>
      <vt:lpstr>The Software Acquisition Process</vt:lpstr>
      <vt:lpstr>Completion of Systems Analysis Tasks</vt:lpstr>
      <vt:lpstr>Completion of Systems Analysis Tasks</vt:lpstr>
      <vt:lpstr>Completion of Systems Analysis Tasks</vt:lpstr>
      <vt:lpstr>The Transition to Systems Design</vt:lpstr>
      <vt:lpstr>Systems Design Guidelines</vt:lpstr>
      <vt:lpstr>Systems Design Guidelines</vt:lpstr>
      <vt:lpstr>Systems Design Guidelines</vt:lpstr>
      <vt:lpstr>Systems Design Guidelines</vt:lpstr>
      <vt:lpstr>Systems Design Guidelines</vt:lpstr>
      <vt:lpstr>Systems Design Guidelines</vt:lpstr>
      <vt:lpstr>Prototyping</vt:lpstr>
      <vt:lpstr>Prototyping</vt:lpstr>
      <vt:lpstr>Prototyping</vt:lpstr>
      <vt:lpstr>Software Development Trends</vt:lpstr>
      <vt:lpstr>Software Development Trends</vt:lpstr>
      <vt:lpstr>Chapter Summary</vt:lpstr>
      <vt:lpstr>Chapter Summary</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Khayyam Masiyev</cp:lastModifiedBy>
  <cp:revision>20</cp:revision>
  <dcterms:created xsi:type="dcterms:W3CDTF">2009-02-03T18:32:10Z</dcterms:created>
  <dcterms:modified xsi:type="dcterms:W3CDTF">2020-10-21T15:00:58Z</dcterms:modified>
</cp:coreProperties>
</file>