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5"/>
  </p:notesMasterIdLst>
  <p:handoutMasterIdLst>
    <p:handoutMasterId r:id="rId76"/>
  </p:handoutMasterIdLst>
  <p:sldIdLst>
    <p:sldId id="256" r:id="rId2"/>
    <p:sldId id="281" r:id="rId3"/>
    <p:sldId id="344" r:id="rId4"/>
    <p:sldId id="345" r:id="rId5"/>
    <p:sldId id="346" r:id="rId6"/>
    <p:sldId id="347" r:id="rId7"/>
    <p:sldId id="348" r:id="rId8"/>
    <p:sldId id="349" r:id="rId9"/>
    <p:sldId id="350" r:id="rId10"/>
    <p:sldId id="351" r:id="rId11"/>
    <p:sldId id="352" r:id="rId12"/>
    <p:sldId id="353" r:id="rId13"/>
    <p:sldId id="354" r:id="rId14"/>
    <p:sldId id="355" r:id="rId15"/>
    <p:sldId id="361" r:id="rId16"/>
    <p:sldId id="356" r:id="rId17"/>
    <p:sldId id="357" r:id="rId18"/>
    <p:sldId id="358" r:id="rId19"/>
    <p:sldId id="359" r:id="rId20"/>
    <p:sldId id="360" r:id="rId21"/>
    <p:sldId id="362" r:id="rId22"/>
    <p:sldId id="322" r:id="rId23"/>
    <p:sldId id="325" r:id="rId24"/>
    <p:sldId id="324" r:id="rId25"/>
    <p:sldId id="326" r:id="rId26"/>
    <p:sldId id="321" r:id="rId27"/>
    <p:sldId id="282" r:id="rId28"/>
    <p:sldId id="280" r:id="rId29"/>
    <p:sldId id="323" r:id="rId30"/>
    <p:sldId id="283" r:id="rId31"/>
    <p:sldId id="284" r:id="rId32"/>
    <p:sldId id="285" r:id="rId33"/>
    <p:sldId id="311" r:id="rId34"/>
    <p:sldId id="287" r:id="rId35"/>
    <p:sldId id="286" r:id="rId36"/>
    <p:sldId id="257" r:id="rId37"/>
    <p:sldId id="288" r:id="rId38"/>
    <p:sldId id="258" r:id="rId39"/>
    <p:sldId id="313" r:id="rId40"/>
    <p:sldId id="289" r:id="rId41"/>
    <p:sldId id="290" r:id="rId42"/>
    <p:sldId id="259" r:id="rId43"/>
    <p:sldId id="327" r:id="rId44"/>
    <p:sldId id="260" r:id="rId45"/>
    <p:sldId id="261" r:id="rId46"/>
    <p:sldId id="299" r:id="rId47"/>
    <p:sldId id="262" r:id="rId48"/>
    <p:sldId id="263" r:id="rId49"/>
    <p:sldId id="328" r:id="rId50"/>
    <p:sldId id="312" r:id="rId51"/>
    <p:sldId id="291" r:id="rId52"/>
    <p:sldId id="292" r:id="rId53"/>
    <p:sldId id="264" r:id="rId54"/>
    <p:sldId id="265" r:id="rId55"/>
    <p:sldId id="300" r:id="rId56"/>
    <p:sldId id="267" r:id="rId57"/>
    <p:sldId id="315" r:id="rId58"/>
    <p:sldId id="294" r:id="rId59"/>
    <p:sldId id="295" r:id="rId60"/>
    <p:sldId id="271" r:id="rId61"/>
    <p:sldId id="270" r:id="rId62"/>
    <p:sldId id="331" r:id="rId63"/>
    <p:sldId id="332" r:id="rId64"/>
    <p:sldId id="334" r:id="rId65"/>
    <p:sldId id="335" r:id="rId66"/>
    <p:sldId id="336" r:id="rId67"/>
    <p:sldId id="337" r:id="rId68"/>
    <p:sldId id="338" r:id="rId69"/>
    <p:sldId id="339" r:id="rId70"/>
    <p:sldId id="340" r:id="rId71"/>
    <p:sldId id="342" r:id="rId72"/>
    <p:sldId id="341" r:id="rId73"/>
    <p:sldId id="343" r:id="rId7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autoAdjust="0"/>
  </p:normalViewPr>
  <p:slideViewPr>
    <p:cSldViewPr snapToGrid="0" snapToObjects="1">
      <p:cViewPr varScale="1">
        <p:scale>
          <a:sx n="123" d="100"/>
          <a:sy n="123" d="100"/>
        </p:scale>
        <p:origin x="186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65CB6-5447-444D-94A0-CB5060EA845B}" type="doc">
      <dgm:prSet loTypeId="urn:microsoft.com/office/officeart/2005/8/layout/hProcess9" loCatId="" qsTypeId="urn:microsoft.com/office/officeart/2005/8/quickstyle/simple4" qsCatId="simple" csTypeId="urn:microsoft.com/office/officeart/2005/8/colors/accent1_2" csCatId="accent1" phldr="1"/>
      <dgm:spPr/>
      <dgm:t>
        <a:bodyPr/>
        <a:lstStyle/>
        <a:p>
          <a:endParaRPr lang="en-US"/>
        </a:p>
      </dgm:t>
    </dgm:pt>
    <dgm:pt modelId="{1615C622-D748-6241-BA3A-F2DF09A80C6C}">
      <dgm:prSet/>
      <dgm:spPr/>
      <dgm:t>
        <a:bodyPr/>
        <a:lstStyle/>
        <a:p>
          <a:pPr rtl="0"/>
          <a:r>
            <a:rPr lang="en-US" b="1" u="none" dirty="0">
              <a:solidFill>
                <a:srgbClr val="FF0000"/>
              </a:solidFill>
            </a:rPr>
            <a:t>during the requirements engineering process</a:t>
          </a:r>
          <a:r>
            <a:rPr lang="en-US" u="none" dirty="0"/>
            <a:t> </a:t>
          </a:r>
          <a:r>
            <a:rPr lang="en-US" dirty="0"/>
            <a:t>to help derive (extract) the requirements for a system, </a:t>
          </a:r>
        </a:p>
      </dgm:t>
    </dgm:pt>
    <dgm:pt modelId="{BBA5D8E8-5A8A-614C-9D1C-BFBEDBA30996}" type="parTrans" cxnId="{D6DF6945-F6F1-1D40-8F25-1183261ABB45}">
      <dgm:prSet/>
      <dgm:spPr/>
      <dgm:t>
        <a:bodyPr/>
        <a:lstStyle/>
        <a:p>
          <a:endParaRPr lang="en-US"/>
        </a:p>
      </dgm:t>
    </dgm:pt>
    <dgm:pt modelId="{400EB3A7-9970-6C45-B054-2852F0046A38}" type="sibTrans" cxnId="{D6DF6945-F6F1-1D40-8F25-1183261ABB45}">
      <dgm:prSet/>
      <dgm:spPr/>
      <dgm:t>
        <a:bodyPr/>
        <a:lstStyle/>
        <a:p>
          <a:endParaRPr lang="en-US"/>
        </a:p>
      </dgm:t>
    </dgm:pt>
    <dgm:pt modelId="{682C3419-98C5-164D-B4BA-BA58DB17D48A}">
      <dgm:prSet/>
      <dgm:spPr/>
      <dgm:t>
        <a:bodyPr/>
        <a:lstStyle/>
        <a:p>
          <a:pPr rtl="0"/>
          <a:r>
            <a:rPr lang="en-US" b="1" u="none" dirty="0">
              <a:solidFill>
                <a:srgbClr val="FF0000"/>
              </a:solidFill>
            </a:rPr>
            <a:t>during the design process</a:t>
          </a:r>
          <a:r>
            <a:rPr lang="en-US" u="none" dirty="0">
              <a:solidFill>
                <a:srgbClr val="FF0000"/>
              </a:solidFill>
            </a:rPr>
            <a:t> </a:t>
          </a:r>
          <a:r>
            <a:rPr lang="en-US" dirty="0"/>
            <a:t>to describe the system to engineers implementing the system </a:t>
          </a:r>
        </a:p>
      </dgm:t>
    </dgm:pt>
    <dgm:pt modelId="{365B6606-2F9A-C340-B271-435EB62C3EE1}" type="parTrans" cxnId="{BDE884E5-4A4B-4E4E-9D5A-1A6184CB8A06}">
      <dgm:prSet/>
      <dgm:spPr/>
      <dgm:t>
        <a:bodyPr/>
        <a:lstStyle/>
        <a:p>
          <a:endParaRPr lang="en-US"/>
        </a:p>
      </dgm:t>
    </dgm:pt>
    <dgm:pt modelId="{2B115CB9-3B0B-BD46-A214-684B9546B192}" type="sibTrans" cxnId="{BDE884E5-4A4B-4E4E-9D5A-1A6184CB8A06}">
      <dgm:prSet/>
      <dgm:spPr/>
      <dgm:t>
        <a:bodyPr/>
        <a:lstStyle/>
        <a:p>
          <a:endParaRPr lang="en-US"/>
        </a:p>
      </dgm:t>
    </dgm:pt>
    <dgm:pt modelId="{7107005C-48E2-5C4A-AF6F-55333457820A}">
      <dgm:prSet/>
      <dgm:spPr/>
      <dgm:t>
        <a:bodyPr/>
        <a:lstStyle/>
        <a:p>
          <a:pPr rtl="0"/>
          <a:r>
            <a:rPr lang="en-US" dirty="0"/>
            <a:t>and</a:t>
          </a:r>
          <a:r>
            <a:rPr lang="en-US" dirty="0">
              <a:solidFill>
                <a:srgbClr val="FF0000"/>
              </a:solidFill>
            </a:rPr>
            <a:t> </a:t>
          </a:r>
          <a:r>
            <a:rPr lang="en-US" b="1" u="none" dirty="0">
              <a:solidFill>
                <a:srgbClr val="FF0000"/>
              </a:solidFill>
            </a:rPr>
            <a:t>after implementation</a:t>
          </a:r>
          <a:r>
            <a:rPr lang="en-US" b="1" u="none" dirty="0"/>
            <a:t> </a:t>
          </a:r>
          <a:r>
            <a:rPr lang="en-US" dirty="0"/>
            <a:t>to document the system’s structure and operation. </a:t>
          </a:r>
        </a:p>
      </dgm:t>
    </dgm:pt>
    <dgm:pt modelId="{7CF9182A-D63C-364D-B0A8-ED8D1CC9BE86}" type="parTrans" cxnId="{615FADB0-02C8-0343-857B-D920BF6AA550}">
      <dgm:prSet/>
      <dgm:spPr/>
      <dgm:t>
        <a:bodyPr/>
        <a:lstStyle/>
        <a:p>
          <a:endParaRPr lang="en-US"/>
        </a:p>
      </dgm:t>
    </dgm:pt>
    <dgm:pt modelId="{231CD241-1806-414E-AA35-EE8898EED2D7}" type="sibTrans" cxnId="{615FADB0-02C8-0343-857B-D920BF6AA550}">
      <dgm:prSet/>
      <dgm:spPr/>
      <dgm:t>
        <a:bodyPr/>
        <a:lstStyle/>
        <a:p>
          <a:endParaRPr lang="en-US"/>
        </a:p>
      </dgm:t>
    </dgm:pt>
    <dgm:pt modelId="{C311CEBF-0723-BE4E-9EE2-DBD5D92453E6}" type="pres">
      <dgm:prSet presAssocID="{96B65CB6-5447-444D-94A0-CB5060EA845B}" presName="CompostProcess" presStyleCnt="0">
        <dgm:presLayoutVars>
          <dgm:dir/>
          <dgm:resizeHandles val="exact"/>
        </dgm:presLayoutVars>
      </dgm:prSet>
      <dgm:spPr/>
    </dgm:pt>
    <dgm:pt modelId="{B4FD5977-E63B-0046-860B-696CA105BBE1}" type="pres">
      <dgm:prSet presAssocID="{96B65CB6-5447-444D-94A0-CB5060EA845B}" presName="arrow" presStyleLbl="bgShp" presStyleIdx="0" presStyleCnt="1"/>
      <dgm:spPr/>
    </dgm:pt>
    <dgm:pt modelId="{22E3FDC6-BFA8-CD4A-B479-A0EF9381587E}" type="pres">
      <dgm:prSet presAssocID="{96B65CB6-5447-444D-94A0-CB5060EA845B}" presName="linearProcess" presStyleCnt="0"/>
      <dgm:spPr/>
    </dgm:pt>
    <dgm:pt modelId="{E724B5C6-8978-1549-A928-1BDDA623EFE7}" type="pres">
      <dgm:prSet presAssocID="{1615C622-D748-6241-BA3A-F2DF09A80C6C}" presName="textNode" presStyleLbl="node1" presStyleIdx="0" presStyleCnt="3">
        <dgm:presLayoutVars>
          <dgm:bulletEnabled val="1"/>
        </dgm:presLayoutVars>
      </dgm:prSet>
      <dgm:spPr/>
    </dgm:pt>
    <dgm:pt modelId="{E1265C3E-EDFA-2D4F-8E0C-DD56084E4F7F}" type="pres">
      <dgm:prSet presAssocID="{400EB3A7-9970-6C45-B054-2852F0046A38}" presName="sibTrans" presStyleCnt="0"/>
      <dgm:spPr/>
    </dgm:pt>
    <dgm:pt modelId="{04B0A73D-BE82-E041-8A40-9E0FA4C8677F}" type="pres">
      <dgm:prSet presAssocID="{682C3419-98C5-164D-B4BA-BA58DB17D48A}" presName="textNode" presStyleLbl="node1" presStyleIdx="1" presStyleCnt="3">
        <dgm:presLayoutVars>
          <dgm:bulletEnabled val="1"/>
        </dgm:presLayoutVars>
      </dgm:prSet>
      <dgm:spPr/>
    </dgm:pt>
    <dgm:pt modelId="{3A03F5B4-C783-7347-BD22-5323DC8AA122}" type="pres">
      <dgm:prSet presAssocID="{2B115CB9-3B0B-BD46-A214-684B9546B192}" presName="sibTrans" presStyleCnt="0"/>
      <dgm:spPr/>
    </dgm:pt>
    <dgm:pt modelId="{F432173F-73D1-6247-A527-0D9CB37EF0A7}" type="pres">
      <dgm:prSet presAssocID="{7107005C-48E2-5C4A-AF6F-55333457820A}" presName="textNode" presStyleLbl="node1" presStyleIdx="2" presStyleCnt="3">
        <dgm:presLayoutVars>
          <dgm:bulletEnabled val="1"/>
        </dgm:presLayoutVars>
      </dgm:prSet>
      <dgm:spPr/>
    </dgm:pt>
  </dgm:ptLst>
  <dgm:cxnLst>
    <dgm:cxn modelId="{A5453539-80BD-A64B-861C-A935CD563176}" type="presOf" srcId="{96B65CB6-5447-444D-94A0-CB5060EA845B}" destId="{C311CEBF-0723-BE4E-9EE2-DBD5D92453E6}" srcOrd="0" destOrd="0" presId="urn:microsoft.com/office/officeart/2005/8/layout/hProcess9"/>
    <dgm:cxn modelId="{D6DF6945-F6F1-1D40-8F25-1183261ABB45}" srcId="{96B65CB6-5447-444D-94A0-CB5060EA845B}" destId="{1615C622-D748-6241-BA3A-F2DF09A80C6C}" srcOrd="0" destOrd="0" parTransId="{BBA5D8E8-5A8A-614C-9D1C-BFBEDBA30996}" sibTransId="{400EB3A7-9970-6C45-B054-2852F0046A38}"/>
    <dgm:cxn modelId="{385DAA4A-28DD-774D-803B-DE1CDB50504D}" type="presOf" srcId="{682C3419-98C5-164D-B4BA-BA58DB17D48A}" destId="{04B0A73D-BE82-E041-8A40-9E0FA4C8677F}" srcOrd="0" destOrd="0" presId="urn:microsoft.com/office/officeart/2005/8/layout/hProcess9"/>
    <dgm:cxn modelId="{CE5B794D-7453-AD4F-86C3-74A6BCD0432F}" type="presOf" srcId="{7107005C-48E2-5C4A-AF6F-55333457820A}" destId="{F432173F-73D1-6247-A527-0D9CB37EF0A7}" srcOrd="0" destOrd="0" presId="urn:microsoft.com/office/officeart/2005/8/layout/hProcess9"/>
    <dgm:cxn modelId="{B471F264-6671-794F-A356-0916CA659F42}" type="presOf" srcId="{1615C622-D748-6241-BA3A-F2DF09A80C6C}" destId="{E724B5C6-8978-1549-A928-1BDDA623EFE7}" srcOrd="0" destOrd="0" presId="urn:microsoft.com/office/officeart/2005/8/layout/hProcess9"/>
    <dgm:cxn modelId="{615FADB0-02C8-0343-857B-D920BF6AA550}" srcId="{96B65CB6-5447-444D-94A0-CB5060EA845B}" destId="{7107005C-48E2-5C4A-AF6F-55333457820A}" srcOrd="2" destOrd="0" parTransId="{7CF9182A-D63C-364D-B0A8-ED8D1CC9BE86}" sibTransId="{231CD241-1806-414E-AA35-EE8898EED2D7}"/>
    <dgm:cxn modelId="{BDE884E5-4A4B-4E4E-9D5A-1A6184CB8A06}" srcId="{96B65CB6-5447-444D-94A0-CB5060EA845B}" destId="{682C3419-98C5-164D-B4BA-BA58DB17D48A}" srcOrd="1" destOrd="0" parTransId="{365B6606-2F9A-C340-B271-435EB62C3EE1}" sibTransId="{2B115CB9-3B0B-BD46-A214-684B9546B192}"/>
    <dgm:cxn modelId="{5BB0D4B8-8382-AA49-960B-A380341D0FA9}" type="presParOf" srcId="{C311CEBF-0723-BE4E-9EE2-DBD5D92453E6}" destId="{B4FD5977-E63B-0046-860B-696CA105BBE1}" srcOrd="0" destOrd="0" presId="urn:microsoft.com/office/officeart/2005/8/layout/hProcess9"/>
    <dgm:cxn modelId="{C2B59B19-35FC-6243-9932-9D39F6683BC8}" type="presParOf" srcId="{C311CEBF-0723-BE4E-9EE2-DBD5D92453E6}" destId="{22E3FDC6-BFA8-CD4A-B479-A0EF9381587E}" srcOrd="1" destOrd="0" presId="urn:microsoft.com/office/officeart/2005/8/layout/hProcess9"/>
    <dgm:cxn modelId="{E8A93A31-3931-B24C-9805-A4ED54CFAFD8}" type="presParOf" srcId="{22E3FDC6-BFA8-CD4A-B479-A0EF9381587E}" destId="{E724B5C6-8978-1549-A928-1BDDA623EFE7}" srcOrd="0" destOrd="0" presId="urn:microsoft.com/office/officeart/2005/8/layout/hProcess9"/>
    <dgm:cxn modelId="{E9D1DCD3-4E72-7E49-9A1F-FD8E295FFDAD}" type="presParOf" srcId="{22E3FDC6-BFA8-CD4A-B479-A0EF9381587E}" destId="{E1265C3E-EDFA-2D4F-8E0C-DD56084E4F7F}" srcOrd="1" destOrd="0" presId="urn:microsoft.com/office/officeart/2005/8/layout/hProcess9"/>
    <dgm:cxn modelId="{E8744060-1077-9E44-A449-B76AB1175EB8}" type="presParOf" srcId="{22E3FDC6-BFA8-CD4A-B479-A0EF9381587E}" destId="{04B0A73D-BE82-E041-8A40-9E0FA4C8677F}" srcOrd="2" destOrd="0" presId="urn:microsoft.com/office/officeart/2005/8/layout/hProcess9"/>
    <dgm:cxn modelId="{F8D72D23-48BF-0D43-97EA-1BBBC32D79C3}" type="presParOf" srcId="{22E3FDC6-BFA8-CD4A-B479-A0EF9381587E}" destId="{3A03F5B4-C783-7347-BD22-5323DC8AA122}" srcOrd="3" destOrd="0" presId="urn:microsoft.com/office/officeart/2005/8/layout/hProcess9"/>
    <dgm:cxn modelId="{51C91CD4-9E0F-5E45-963C-FA6CF379C741}" type="presParOf" srcId="{22E3FDC6-BFA8-CD4A-B479-A0EF9381587E}" destId="{F432173F-73D1-6247-A527-0D9CB37EF0A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8D66F-3E47-1548-898C-5E6214340413}" type="doc">
      <dgm:prSet loTypeId="urn:microsoft.com/office/officeart/2005/8/layout/hList6" loCatId="" qsTypeId="urn:microsoft.com/office/officeart/2005/8/quickstyle/simple4" qsCatId="simple" csTypeId="urn:microsoft.com/office/officeart/2005/8/colors/accent1_2" csCatId="accent1" phldr="1"/>
      <dgm:spPr/>
      <dgm:t>
        <a:bodyPr/>
        <a:lstStyle/>
        <a:p>
          <a:endParaRPr lang="en-US"/>
        </a:p>
      </dgm:t>
    </dgm:pt>
    <dgm:pt modelId="{D054D533-DA42-194F-9F89-51480E504DFE}">
      <dgm:prSet/>
      <dgm:spPr/>
      <dgm:t>
        <a:bodyPr/>
        <a:lstStyle/>
        <a:p>
          <a:pPr rtl="0"/>
          <a:r>
            <a:rPr lang="en-US" dirty="0"/>
            <a:t>As a means of facilitating (simplify) discussion about an existing or proposed system</a:t>
          </a:r>
        </a:p>
      </dgm:t>
    </dgm:pt>
    <dgm:pt modelId="{5CCBBACA-26C7-8147-A952-E037C8674816}" type="parTrans" cxnId="{C34E81EC-FFD2-E04A-B5D9-9BFE7394515B}">
      <dgm:prSet/>
      <dgm:spPr/>
      <dgm:t>
        <a:bodyPr/>
        <a:lstStyle/>
        <a:p>
          <a:endParaRPr lang="en-US"/>
        </a:p>
      </dgm:t>
    </dgm:pt>
    <dgm:pt modelId="{07029F4E-41C7-CA4B-A324-9EE6E05030A3}" type="sibTrans" cxnId="{C34E81EC-FFD2-E04A-B5D9-9BFE7394515B}">
      <dgm:prSet/>
      <dgm:spPr/>
      <dgm:t>
        <a:bodyPr/>
        <a:lstStyle/>
        <a:p>
          <a:endParaRPr lang="en-US"/>
        </a:p>
      </dgm:t>
    </dgm:pt>
    <dgm:pt modelId="{29597B4F-2D60-FE4A-B2F3-AD80FEFCEA0E}">
      <dgm:prSet/>
      <dgm:spPr/>
      <dgm:t>
        <a:bodyPr/>
        <a:lstStyle/>
        <a:p>
          <a:pPr rtl="0"/>
          <a:r>
            <a:rPr lang="en-US" dirty="0"/>
            <a:t>As a way of documenting an existing system</a:t>
          </a:r>
        </a:p>
      </dgm:t>
    </dgm:pt>
    <dgm:pt modelId="{4EFA21D3-F920-1540-B6A4-9E3D69EF683F}" type="parTrans" cxnId="{1633EC70-8130-C749-9232-CABE595D33D5}">
      <dgm:prSet/>
      <dgm:spPr/>
      <dgm:t>
        <a:bodyPr/>
        <a:lstStyle/>
        <a:p>
          <a:endParaRPr lang="en-US"/>
        </a:p>
      </dgm:t>
    </dgm:pt>
    <dgm:pt modelId="{B91C8318-F4ED-054B-AD4F-8C3C5C0E98CE}" type="sibTrans" cxnId="{1633EC70-8130-C749-9232-CABE595D33D5}">
      <dgm:prSet/>
      <dgm:spPr/>
      <dgm:t>
        <a:bodyPr/>
        <a:lstStyle/>
        <a:p>
          <a:endParaRPr lang="en-US"/>
        </a:p>
      </dgm:t>
    </dgm:pt>
    <dgm:pt modelId="{B1153602-05C5-3640-B259-537C035CA6AF}">
      <dgm:prSet/>
      <dgm:spPr/>
      <dgm:t>
        <a:bodyPr/>
        <a:lstStyle/>
        <a:p>
          <a:pPr rtl="0"/>
          <a:r>
            <a:rPr lang="en-US" dirty="0"/>
            <a:t>As a detailed system description that can be used to generate a system implementation</a:t>
          </a:r>
        </a:p>
      </dgm:t>
    </dgm:pt>
    <dgm:pt modelId="{56F998E6-A127-5C46-B623-748FF8EBEB4A}" type="parTrans" cxnId="{D9FB36E1-E725-F94E-A210-979F6FD374C3}">
      <dgm:prSet/>
      <dgm:spPr/>
      <dgm:t>
        <a:bodyPr/>
        <a:lstStyle/>
        <a:p>
          <a:endParaRPr lang="en-US"/>
        </a:p>
      </dgm:t>
    </dgm:pt>
    <dgm:pt modelId="{4A89DB80-CB06-CC48-9592-AC4D1EC35DD5}" type="sibTrans" cxnId="{D9FB36E1-E725-F94E-A210-979F6FD374C3}">
      <dgm:prSet/>
      <dgm:spPr/>
      <dgm:t>
        <a:bodyPr/>
        <a:lstStyle/>
        <a:p>
          <a:endParaRPr lang="en-US"/>
        </a:p>
      </dgm:t>
    </dgm:pt>
    <dgm:pt modelId="{2D0F36C8-8310-E541-95D1-6B54A5F8F082}" type="pres">
      <dgm:prSet presAssocID="{4268D66F-3E47-1548-898C-5E6214340413}" presName="Name0" presStyleCnt="0">
        <dgm:presLayoutVars>
          <dgm:dir/>
          <dgm:resizeHandles val="exact"/>
        </dgm:presLayoutVars>
      </dgm:prSet>
      <dgm:spPr/>
    </dgm:pt>
    <dgm:pt modelId="{B0532728-2A02-D04B-85E2-C0B7DF9405EF}" type="pres">
      <dgm:prSet presAssocID="{D054D533-DA42-194F-9F89-51480E504DFE}" presName="node" presStyleLbl="node1" presStyleIdx="0" presStyleCnt="3">
        <dgm:presLayoutVars>
          <dgm:bulletEnabled val="1"/>
        </dgm:presLayoutVars>
      </dgm:prSet>
      <dgm:spPr/>
    </dgm:pt>
    <dgm:pt modelId="{219A2B67-C1FB-7B41-B26B-276DE218FE28}" type="pres">
      <dgm:prSet presAssocID="{07029F4E-41C7-CA4B-A324-9EE6E05030A3}" presName="sibTrans" presStyleCnt="0"/>
      <dgm:spPr/>
    </dgm:pt>
    <dgm:pt modelId="{AD153E13-0B3F-0E43-A379-0FCE8FD5AC5F}" type="pres">
      <dgm:prSet presAssocID="{29597B4F-2D60-FE4A-B2F3-AD80FEFCEA0E}" presName="node" presStyleLbl="node1" presStyleIdx="1" presStyleCnt="3">
        <dgm:presLayoutVars>
          <dgm:bulletEnabled val="1"/>
        </dgm:presLayoutVars>
      </dgm:prSet>
      <dgm:spPr/>
    </dgm:pt>
    <dgm:pt modelId="{63A21051-57BD-E246-8B6E-300752960FCA}" type="pres">
      <dgm:prSet presAssocID="{B91C8318-F4ED-054B-AD4F-8C3C5C0E98CE}" presName="sibTrans" presStyleCnt="0"/>
      <dgm:spPr/>
    </dgm:pt>
    <dgm:pt modelId="{A5ADE287-8C7C-2740-869B-128E4E2E792F}" type="pres">
      <dgm:prSet presAssocID="{B1153602-05C5-3640-B259-537C035CA6AF}" presName="node" presStyleLbl="node1" presStyleIdx="2" presStyleCnt="3">
        <dgm:presLayoutVars>
          <dgm:bulletEnabled val="1"/>
        </dgm:presLayoutVars>
      </dgm:prSet>
      <dgm:spPr/>
    </dgm:pt>
  </dgm:ptLst>
  <dgm:cxnLst>
    <dgm:cxn modelId="{49DA3604-2B7A-DD42-BBAD-03C0201B5905}" type="presOf" srcId="{4268D66F-3E47-1548-898C-5E6214340413}" destId="{2D0F36C8-8310-E541-95D1-6B54A5F8F082}" srcOrd="0" destOrd="0" presId="urn:microsoft.com/office/officeart/2005/8/layout/hList6"/>
    <dgm:cxn modelId="{1633EC70-8130-C749-9232-CABE595D33D5}" srcId="{4268D66F-3E47-1548-898C-5E6214340413}" destId="{29597B4F-2D60-FE4A-B2F3-AD80FEFCEA0E}" srcOrd="1" destOrd="0" parTransId="{4EFA21D3-F920-1540-B6A4-9E3D69EF683F}" sibTransId="{B91C8318-F4ED-054B-AD4F-8C3C5C0E98CE}"/>
    <dgm:cxn modelId="{6BC07282-7D3A-7145-A3C8-135EBE6B04D3}" type="presOf" srcId="{B1153602-05C5-3640-B259-537C035CA6AF}" destId="{A5ADE287-8C7C-2740-869B-128E4E2E792F}" srcOrd="0" destOrd="0" presId="urn:microsoft.com/office/officeart/2005/8/layout/hList6"/>
    <dgm:cxn modelId="{F801AAC5-793D-6041-A585-CA758349A60B}" type="presOf" srcId="{29597B4F-2D60-FE4A-B2F3-AD80FEFCEA0E}" destId="{AD153E13-0B3F-0E43-A379-0FCE8FD5AC5F}" srcOrd="0" destOrd="0" presId="urn:microsoft.com/office/officeart/2005/8/layout/hList6"/>
    <dgm:cxn modelId="{D50F4CCB-54BC-0E43-B25D-17F55F7D3E7A}" type="presOf" srcId="{D054D533-DA42-194F-9F89-51480E504DFE}" destId="{B0532728-2A02-D04B-85E2-C0B7DF9405EF}" srcOrd="0" destOrd="0" presId="urn:microsoft.com/office/officeart/2005/8/layout/hList6"/>
    <dgm:cxn modelId="{D9FB36E1-E725-F94E-A210-979F6FD374C3}" srcId="{4268D66F-3E47-1548-898C-5E6214340413}" destId="{B1153602-05C5-3640-B259-537C035CA6AF}" srcOrd="2" destOrd="0" parTransId="{56F998E6-A127-5C46-B623-748FF8EBEB4A}" sibTransId="{4A89DB80-CB06-CC48-9592-AC4D1EC35DD5}"/>
    <dgm:cxn modelId="{C34E81EC-FFD2-E04A-B5D9-9BFE7394515B}" srcId="{4268D66F-3E47-1548-898C-5E6214340413}" destId="{D054D533-DA42-194F-9F89-51480E504DFE}" srcOrd="0" destOrd="0" parTransId="{5CCBBACA-26C7-8147-A952-E037C8674816}" sibTransId="{07029F4E-41C7-CA4B-A324-9EE6E05030A3}"/>
    <dgm:cxn modelId="{0294005B-2B31-7A4E-A726-727D0C57B783}" type="presParOf" srcId="{2D0F36C8-8310-E541-95D1-6B54A5F8F082}" destId="{B0532728-2A02-D04B-85E2-C0B7DF9405EF}" srcOrd="0" destOrd="0" presId="urn:microsoft.com/office/officeart/2005/8/layout/hList6"/>
    <dgm:cxn modelId="{B7886850-0A8C-634B-9689-C3DF2B6D107B}" type="presParOf" srcId="{2D0F36C8-8310-E541-95D1-6B54A5F8F082}" destId="{219A2B67-C1FB-7B41-B26B-276DE218FE28}" srcOrd="1" destOrd="0" presId="urn:microsoft.com/office/officeart/2005/8/layout/hList6"/>
    <dgm:cxn modelId="{1FBA8DB1-559D-6B4A-94F6-5D35990D30E9}" type="presParOf" srcId="{2D0F36C8-8310-E541-95D1-6B54A5F8F082}" destId="{AD153E13-0B3F-0E43-A379-0FCE8FD5AC5F}" srcOrd="2" destOrd="0" presId="urn:microsoft.com/office/officeart/2005/8/layout/hList6"/>
    <dgm:cxn modelId="{9AB0E997-336C-074E-A247-0BFC961714ED}" type="presParOf" srcId="{2D0F36C8-8310-E541-95D1-6B54A5F8F082}" destId="{63A21051-57BD-E246-8B6E-300752960FCA}" srcOrd="3" destOrd="0" presId="urn:microsoft.com/office/officeart/2005/8/layout/hList6"/>
    <dgm:cxn modelId="{74FB598B-CA41-254B-9FDF-7C83A5275483}" type="presParOf" srcId="{2D0F36C8-8310-E541-95D1-6B54A5F8F082}" destId="{A5ADE287-8C7C-2740-869B-128E4E2E792F}"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D5977-E63B-0046-860B-696CA105BBE1}">
      <dsp:nvSpPr>
        <dsp:cNvPr id="0" name=""/>
        <dsp:cNvSpPr/>
      </dsp:nvSpPr>
      <dsp:spPr>
        <a:xfrm>
          <a:off x="617219" y="0"/>
          <a:ext cx="6995160" cy="272607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724B5C6-8978-1549-A928-1BDDA623EFE7}">
      <dsp:nvSpPr>
        <dsp:cNvPr id="0" name=""/>
        <dsp:cNvSpPr/>
      </dsp:nvSpPr>
      <dsp:spPr>
        <a:xfrm>
          <a:off x="278874" y="817821"/>
          <a:ext cx="2468880" cy="109042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none" kern="1200" dirty="0">
              <a:solidFill>
                <a:srgbClr val="FF0000"/>
              </a:solidFill>
            </a:rPr>
            <a:t>during the requirements engineering process</a:t>
          </a:r>
          <a:r>
            <a:rPr lang="en-US" sz="1500" u="none" kern="1200" dirty="0"/>
            <a:t> </a:t>
          </a:r>
          <a:r>
            <a:rPr lang="en-US" sz="1500" kern="1200" dirty="0"/>
            <a:t>to help derive (extract) the requirements for a system, </a:t>
          </a:r>
        </a:p>
      </dsp:txBody>
      <dsp:txXfrm>
        <a:off x="332104" y="871051"/>
        <a:ext cx="2362420" cy="983968"/>
      </dsp:txXfrm>
    </dsp:sp>
    <dsp:sp modelId="{04B0A73D-BE82-E041-8A40-9E0FA4C8677F}">
      <dsp:nvSpPr>
        <dsp:cNvPr id="0" name=""/>
        <dsp:cNvSpPr/>
      </dsp:nvSpPr>
      <dsp:spPr>
        <a:xfrm>
          <a:off x="2880359" y="817821"/>
          <a:ext cx="2468880" cy="109042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none" kern="1200" dirty="0">
              <a:solidFill>
                <a:srgbClr val="FF0000"/>
              </a:solidFill>
            </a:rPr>
            <a:t>during the design process</a:t>
          </a:r>
          <a:r>
            <a:rPr lang="en-US" sz="1500" u="none" kern="1200" dirty="0">
              <a:solidFill>
                <a:srgbClr val="FF0000"/>
              </a:solidFill>
            </a:rPr>
            <a:t> </a:t>
          </a:r>
          <a:r>
            <a:rPr lang="en-US" sz="1500" kern="1200" dirty="0"/>
            <a:t>to describe the system to engineers implementing the system </a:t>
          </a:r>
        </a:p>
      </dsp:txBody>
      <dsp:txXfrm>
        <a:off x="2933589" y="871051"/>
        <a:ext cx="2362420" cy="983968"/>
      </dsp:txXfrm>
    </dsp:sp>
    <dsp:sp modelId="{F432173F-73D1-6247-A527-0D9CB37EF0A7}">
      <dsp:nvSpPr>
        <dsp:cNvPr id="0" name=""/>
        <dsp:cNvSpPr/>
      </dsp:nvSpPr>
      <dsp:spPr>
        <a:xfrm>
          <a:off x="5481845" y="817821"/>
          <a:ext cx="2468880" cy="109042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and</a:t>
          </a:r>
          <a:r>
            <a:rPr lang="en-US" sz="1500" kern="1200" dirty="0">
              <a:solidFill>
                <a:srgbClr val="FF0000"/>
              </a:solidFill>
            </a:rPr>
            <a:t> </a:t>
          </a:r>
          <a:r>
            <a:rPr lang="en-US" sz="1500" b="1" u="none" kern="1200" dirty="0">
              <a:solidFill>
                <a:srgbClr val="FF0000"/>
              </a:solidFill>
            </a:rPr>
            <a:t>after implementation</a:t>
          </a:r>
          <a:r>
            <a:rPr lang="en-US" sz="1500" b="1" u="none" kern="1200" dirty="0"/>
            <a:t> </a:t>
          </a:r>
          <a:r>
            <a:rPr lang="en-US" sz="1500" kern="1200" dirty="0"/>
            <a:t>to document the system’s structure and operation. </a:t>
          </a:r>
        </a:p>
      </dsp:txBody>
      <dsp:txXfrm>
        <a:off x="5535075" y="871051"/>
        <a:ext cx="2362420" cy="983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32728-2A02-D04B-85E2-C0B7DF9405EF}">
      <dsp:nvSpPr>
        <dsp:cNvPr id="0" name=""/>
        <dsp:cNvSpPr/>
      </dsp:nvSpPr>
      <dsp:spPr>
        <a:xfrm rot="16200000">
          <a:off x="-604590" y="605594"/>
          <a:ext cx="3823123" cy="2611933"/>
        </a:xfrm>
        <a:prstGeom prst="flowChartManualOperati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4323" bIns="0" numCol="1" spcCol="1270" anchor="ctr" anchorCtr="0">
          <a:noAutofit/>
        </a:bodyPr>
        <a:lstStyle/>
        <a:p>
          <a:pPr marL="0" lvl="0" indent="0" algn="ctr" defTabSz="1066800" rtl="0">
            <a:lnSpc>
              <a:spcPct val="90000"/>
            </a:lnSpc>
            <a:spcBef>
              <a:spcPct val="0"/>
            </a:spcBef>
            <a:spcAft>
              <a:spcPct val="35000"/>
            </a:spcAft>
            <a:buNone/>
          </a:pPr>
          <a:r>
            <a:rPr lang="en-US" sz="2400" kern="1200" dirty="0"/>
            <a:t>As a means of facilitating (simplify) discussion about an existing or proposed system</a:t>
          </a:r>
        </a:p>
      </dsp:txBody>
      <dsp:txXfrm rot="5400000">
        <a:off x="1005" y="764624"/>
        <a:ext cx="2611933" cy="2293873"/>
      </dsp:txXfrm>
    </dsp:sp>
    <dsp:sp modelId="{AD153E13-0B3F-0E43-A379-0FCE8FD5AC5F}">
      <dsp:nvSpPr>
        <dsp:cNvPr id="0" name=""/>
        <dsp:cNvSpPr/>
      </dsp:nvSpPr>
      <dsp:spPr>
        <a:xfrm rot="16200000">
          <a:off x="2203238" y="605594"/>
          <a:ext cx="3823123" cy="2611933"/>
        </a:xfrm>
        <a:prstGeom prst="flowChartManualOperati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4323" bIns="0" numCol="1" spcCol="1270" anchor="ctr" anchorCtr="0">
          <a:noAutofit/>
        </a:bodyPr>
        <a:lstStyle/>
        <a:p>
          <a:pPr marL="0" lvl="0" indent="0" algn="ctr" defTabSz="1066800" rtl="0">
            <a:lnSpc>
              <a:spcPct val="90000"/>
            </a:lnSpc>
            <a:spcBef>
              <a:spcPct val="0"/>
            </a:spcBef>
            <a:spcAft>
              <a:spcPct val="35000"/>
            </a:spcAft>
            <a:buNone/>
          </a:pPr>
          <a:r>
            <a:rPr lang="en-US" sz="2400" kern="1200" dirty="0"/>
            <a:t>As a way of documenting an existing system</a:t>
          </a:r>
        </a:p>
      </dsp:txBody>
      <dsp:txXfrm rot="5400000">
        <a:off x="2808833" y="764624"/>
        <a:ext cx="2611933" cy="2293873"/>
      </dsp:txXfrm>
    </dsp:sp>
    <dsp:sp modelId="{A5ADE287-8C7C-2740-869B-128E4E2E792F}">
      <dsp:nvSpPr>
        <dsp:cNvPr id="0" name=""/>
        <dsp:cNvSpPr/>
      </dsp:nvSpPr>
      <dsp:spPr>
        <a:xfrm rot="16200000">
          <a:off x="5011067" y="605594"/>
          <a:ext cx="3823123" cy="2611933"/>
        </a:xfrm>
        <a:prstGeom prst="flowChartManualOperati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4323" bIns="0" numCol="1" spcCol="1270" anchor="ctr" anchorCtr="0">
          <a:noAutofit/>
        </a:bodyPr>
        <a:lstStyle/>
        <a:p>
          <a:pPr marL="0" lvl="0" indent="0" algn="ctr" defTabSz="1066800" rtl="0">
            <a:lnSpc>
              <a:spcPct val="90000"/>
            </a:lnSpc>
            <a:spcBef>
              <a:spcPct val="0"/>
            </a:spcBef>
            <a:spcAft>
              <a:spcPct val="35000"/>
            </a:spcAft>
            <a:buNone/>
          </a:pPr>
          <a:r>
            <a:rPr lang="en-US" sz="2400" kern="1200" dirty="0"/>
            <a:t>As a detailed system description that can be used to generate a system implementation</a:t>
          </a:r>
        </a:p>
      </dsp:txBody>
      <dsp:txXfrm rot="5400000">
        <a:off x="5616662" y="764624"/>
        <a:ext cx="2611933" cy="22938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10/21/20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10/21/20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74857" eaLnBrk="0" hangingPunct="0">
              <a:defRPr sz="2200">
                <a:solidFill>
                  <a:schemeClr val="tx1"/>
                </a:solidFill>
                <a:latin typeface="Arial" charset="0"/>
                <a:ea typeface="ＭＳ Ｐゴシック" charset="0"/>
                <a:cs typeface="Arial" charset="0"/>
              </a:defRPr>
            </a:lvl1pPr>
            <a:lvl2pPr marL="35014775" indent="-34592734" defTabSz="874857" eaLnBrk="0" hangingPunct="0">
              <a:defRPr sz="2200">
                <a:solidFill>
                  <a:schemeClr val="tx1"/>
                </a:solidFill>
                <a:latin typeface="Arial" charset="0"/>
                <a:ea typeface="Arial" charset="0"/>
                <a:cs typeface="Arial" charset="0"/>
              </a:defRPr>
            </a:lvl2pPr>
            <a:lvl3pPr eaLnBrk="0" hangingPunct="0">
              <a:defRPr sz="2200">
                <a:solidFill>
                  <a:schemeClr val="tx1"/>
                </a:solidFill>
                <a:latin typeface="Arial" charset="0"/>
                <a:ea typeface="Arial" charset="0"/>
                <a:cs typeface="Arial" charset="0"/>
              </a:defRPr>
            </a:lvl3pPr>
            <a:lvl4pPr eaLnBrk="0" hangingPunct="0">
              <a:defRPr sz="2200">
                <a:solidFill>
                  <a:schemeClr val="tx1"/>
                </a:solidFill>
                <a:latin typeface="Arial" charset="0"/>
                <a:ea typeface="Arial" charset="0"/>
                <a:cs typeface="Arial" charset="0"/>
              </a:defRPr>
            </a:lvl4pPr>
            <a:lvl5pPr eaLnBrk="0" hangingPunct="0">
              <a:defRPr sz="2200">
                <a:solidFill>
                  <a:schemeClr val="tx1"/>
                </a:solidFill>
                <a:latin typeface="Arial" charset="0"/>
                <a:ea typeface="Arial" charset="0"/>
                <a:cs typeface="Arial" charset="0"/>
              </a:defRPr>
            </a:lvl5pPr>
            <a:lvl6pPr marL="422041" eaLnBrk="0" fontAlgn="base" hangingPunct="0">
              <a:spcBef>
                <a:spcPct val="0"/>
              </a:spcBef>
              <a:spcAft>
                <a:spcPct val="0"/>
              </a:spcAft>
              <a:defRPr sz="2200">
                <a:solidFill>
                  <a:schemeClr val="tx1"/>
                </a:solidFill>
                <a:latin typeface="Arial" charset="0"/>
                <a:ea typeface="Arial" charset="0"/>
                <a:cs typeface="Arial" charset="0"/>
              </a:defRPr>
            </a:lvl6pPr>
            <a:lvl7pPr marL="844083" eaLnBrk="0" fontAlgn="base" hangingPunct="0">
              <a:spcBef>
                <a:spcPct val="0"/>
              </a:spcBef>
              <a:spcAft>
                <a:spcPct val="0"/>
              </a:spcAft>
              <a:defRPr sz="2200">
                <a:solidFill>
                  <a:schemeClr val="tx1"/>
                </a:solidFill>
                <a:latin typeface="Arial" charset="0"/>
                <a:ea typeface="Arial" charset="0"/>
                <a:cs typeface="Arial" charset="0"/>
              </a:defRPr>
            </a:lvl7pPr>
            <a:lvl8pPr marL="1266124" eaLnBrk="0" fontAlgn="base" hangingPunct="0">
              <a:spcBef>
                <a:spcPct val="0"/>
              </a:spcBef>
              <a:spcAft>
                <a:spcPct val="0"/>
              </a:spcAft>
              <a:defRPr sz="2200">
                <a:solidFill>
                  <a:schemeClr val="tx1"/>
                </a:solidFill>
                <a:latin typeface="Arial" charset="0"/>
                <a:ea typeface="Arial" charset="0"/>
                <a:cs typeface="Arial" charset="0"/>
              </a:defRPr>
            </a:lvl8pPr>
            <a:lvl9pPr marL="1688165" eaLnBrk="0" fontAlgn="base" hangingPunct="0">
              <a:spcBef>
                <a:spcPct val="0"/>
              </a:spcBef>
              <a:spcAft>
                <a:spcPct val="0"/>
              </a:spcAft>
              <a:defRPr sz="2200">
                <a:solidFill>
                  <a:schemeClr val="tx1"/>
                </a:solidFill>
                <a:latin typeface="Arial" charset="0"/>
                <a:ea typeface="Arial" charset="0"/>
                <a:cs typeface="Arial" charset="0"/>
              </a:defRPr>
            </a:lvl9pPr>
          </a:lstStyle>
          <a:p>
            <a:pPr eaLnBrk="1" hangingPunct="1"/>
            <a:fld id="{9C4546B2-6287-1F48-849C-AE30346A643E}" type="slidenum">
              <a:rPr lang="he-IL" sz="1100">
                <a:latin typeface="Times New Roman" charset="0"/>
                <a:cs typeface="Times New Roman" charset="0"/>
              </a:rPr>
              <a:pPr eaLnBrk="1" hangingPunct="1"/>
              <a:t>71</a:t>
            </a:fld>
            <a:endParaRPr lang="he-IL" sz="1100">
              <a:latin typeface="Times New Roman" charset="0"/>
              <a:cs typeface="Times New Roman" charset="0"/>
            </a:endParaRPr>
          </a:p>
        </p:txBody>
      </p:sp>
      <p:sp>
        <p:nvSpPr>
          <p:cNvPr id="169987" name="Rectangle 2"/>
          <p:cNvSpPr>
            <a:spLocks noGrp="1" noRot="1" noChangeAspect="1" noChangeArrowheads="1" noTextEdit="1"/>
          </p:cNvSpPr>
          <p:nvPr>
            <p:ph type="sldImg"/>
          </p:nvPr>
        </p:nvSpPr>
        <p:spPr>
          <a:xfrm>
            <a:off x="1143000" y="685800"/>
            <a:ext cx="4572000" cy="34290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 </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 </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 </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 </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 </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a:t> </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a:t> </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a:t> </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pic>
        <p:nvPicPr>
          <p:cNvPr id="8" name="Picture 7" descr="Screen Shot 2018-03-01 at 12.32.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3478223"/>
            <a:ext cx="2259330" cy="2878127"/>
          </a:xfrm>
          <a:prstGeom prst="rect">
            <a:avLst/>
          </a:prstGeom>
        </p:spPr>
      </p:pic>
      <p:sp>
        <p:nvSpPr>
          <p:cNvPr id="3" name="Title 2"/>
          <p:cNvSpPr>
            <a:spLocks noGrp="1"/>
          </p:cNvSpPr>
          <p:nvPr>
            <p:ph type="title"/>
          </p:nvPr>
        </p:nvSpPr>
        <p:spPr/>
        <p:txBody>
          <a:bodyPr/>
          <a:lstStyle/>
          <a:p>
            <a:r>
              <a:rPr lang="en-US" dirty="0"/>
              <a:t>Systems Analysis and Design</a:t>
            </a:r>
          </a:p>
        </p:txBody>
      </p:sp>
      <p:sp>
        <p:nvSpPr>
          <p:cNvPr id="9" name="Rectangle 1038">
            <a:extLst>
              <a:ext uri="{FF2B5EF4-FFF2-40B4-BE49-F238E27FC236}">
                <a16:creationId xmlns:a16="http://schemas.microsoft.com/office/drawing/2014/main" id="{809B7E32-F948-DB48-8490-0B29E1D5FE8F}"/>
              </a:ext>
            </a:extLst>
          </p:cNvPr>
          <p:cNvSpPr txBox="1">
            <a:spLocks noChangeArrowheads="1"/>
          </p:cNvSpPr>
          <p:nvPr/>
        </p:nvSpPr>
        <p:spPr>
          <a:xfrm>
            <a:off x="685800" y="4917286"/>
            <a:ext cx="2895600" cy="1263650"/>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sz="1600" dirty="0"/>
              <a:t>Khayyam H. MASIYEV</a:t>
            </a:r>
          </a:p>
          <a:p>
            <a:r>
              <a:rPr lang="en-US" sz="1600" dirty="0"/>
              <a:t>BHOS</a:t>
            </a:r>
            <a:r>
              <a:rPr lang="en-US" sz="1600" dirty="0">
                <a:sym typeface="Wingdings"/>
              </a:rPr>
              <a:t></a:t>
            </a:r>
            <a:endParaRPr lang="en-US" sz="1600" dirty="0"/>
          </a:p>
          <a:p>
            <a:r>
              <a:rPr lang="en-US" sz="1600" dirty="0"/>
              <a:t>Information Security Division</a:t>
            </a:r>
          </a:p>
          <a:p>
            <a:r>
              <a:rPr lang="en-US" sz="1600" dirty="0"/>
              <a:t>Senior Lecturer</a:t>
            </a:r>
          </a:p>
          <a:p>
            <a:r>
              <a:rPr lang="en-US" sz="1600" dirty="0" err="1"/>
              <a:t>khayyam.masiyev@bhos.edu.az</a:t>
            </a:r>
            <a:endParaRPr lang="en-US" sz="1600" dirty="0"/>
          </a:p>
        </p:txBody>
      </p:sp>
      <p:sp>
        <p:nvSpPr>
          <p:cNvPr id="10" name="Content Placeholder 9">
            <a:extLst>
              <a:ext uri="{FF2B5EF4-FFF2-40B4-BE49-F238E27FC236}">
                <a16:creationId xmlns:a16="http://schemas.microsoft.com/office/drawing/2014/main" id="{1768EDAE-5252-0E4D-9705-F5DF52C57E48}"/>
              </a:ext>
            </a:extLst>
          </p:cNvPr>
          <p:cNvSpPr>
            <a:spLocks noGrp="1"/>
          </p:cNvSpPr>
          <p:nvPr>
            <p:ph idx="1"/>
          </p:nvPr>
        </p:nvSpPr>
        <p:spPr>
          <a:xfrm>
            <a:off x="893618" y="2188441"/>
            <a:ext cx="6463145" cy="675409"/>
          </a:xfrm>
        </p:spPr>
        <p:txBody>
          <a:bodyPr/>
          <a:lstStyle/>
          <a:p>
            <a:r>
              <a:rPr lang="en-US" dirty="0"/>
              <a:t>Week 4-5-6-7 </a:t>
            </a:r>
            <a:r>
              <a:rPr lang="en-US"/>
              <a:t>Extra Resource - 1</a:t>
            </a:r>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idx="1"/>
          </p:nvPr>
        </p:nvSpPr>
        <p:spPr/>
        <p:txBody>
          <a:bodyPr/>
          <a:lstStyle/>
          <a:p>
            <a:pPr algn="just"/>
            <a:r>
              <a:rPr lang="en-US" sz="1400" b="1" dirty="0"/>
              <a:t>Software Requirements Analysis</a:t>
            </a:r>
            <a:r>
              <a:rPr lang="en-US" sz="1400" dirty="0"/>
              <a:t>: The requirements gathering process is intensified and focused specifically on software. </a:t>
            </a:r>
            <a:r>
              <a:rPr lang="en-US" sz="1400" i="1" u="sng" dirty="0"/>
              <a:t>In order to understand the nature of programs which are to be built, the system analyst or engineer must understand the software information domain in addition with the required behavior, function, performance and interface. </a:t>
            </a:r>
            <a:r>
              <a:rPr lang="en-US" sz="1400" dirty="0"/>
              <a:t>These requirements for both the software and the system are documented and reviewed in discussion with clients or customers.</a:t>
            </a:r>
          </a:p>
          <a:p>
            <a:pPr algn="just"/>
            <a:r>
              <a:rPr lang="en-US" sz="1400" b="1" dirty="0"/>
              <a:t>Design</a:t>
            </a:r>
            <a:r>
              <a:rPr lang="en-US" sz="1400" dirty="0"/>
              <a:t>: Software design is actually a multi-step process that focuses on four distinct attributes of a program: </a:t>
            </a:r>
            <a:r>
              <a:rPr lang="en-US" sz="1400" u="sng" dirty="0"/>
              <a:t>data structure, software architecture, interface representations, and procedural (algorithmic) detail</a:t>
            </a:r>
            <a:r>
              <a:rPr lang="en-US" sz="1400" dirty="0"/>
              <a:t>. The design process translates requirements into a representation of the software that can be assessed for quality before coding begins. Like requirements, the design is documented and becomes part of the software configuration.</a:t>
            </a:r>
          </a:p>
          <a:p>
            <a:pPr algn="just"/>
            <a:r>
              <a:rPr lang="en-US" sz="1400" b="1" dirty="0"/>
              <a:t>Code Generation</a:t>
            </a:r>
            <a:r>
              <a:rPr lang="en-US" sz="1400" dirty="0"/>
              <a:t>: The design must be translated into a machine-readable form.</a:t>
            </a:r>
          </a:p>
          <a:p>
            <a:pPr algn="just"/>
            <a:r>
              <a:rPr lang="en-US" sz="1400" b="1" dirty="0"/>
              <a:t>Testing</a:t>
            </a:r>
            <a:r>
              <a:rPr lang="en-US" sz="1400" dirty="0"/>
              <a:t>: Once code has been generated, program testing begins. The testing process focuses on the logical internals of the software, ensuring that all statements have been tested, and on the functional externals; that is, conducting tests to uncover errors and ensure that defined input will produce actual results that agree with required results.</a:t>
            </a:r>
          </a:p>
          <a:p>
            <a:pPr algn="just"/>
            <a:r>
              <a:rPr lang="en-US" sz="1400" b="1" dirty="0"/>
              <a:t>Support</a:t>
            </a:r>
            <a:endParaRPr lang="en-GB" sz="1400" b="1"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38008326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idx="1"/>
          </p:nvPr>
        </p:nvSpPr>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31150744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 </a:t>
            </a:r>
            <a:endParaRPr lang="en-US" dirty="0"/>
          </a:p>
        </p:txBody>
      </p:sp>
      <p:sp>
        <p:nvSpPr>
          <p:cNvPr id="3" name="Content Placeholder 2"/>
          <p:cNvSpPr>
            <a:spLocks noGrp="1"/>
          </p:cNvSpPr>
          <p:nvPr>
            <p:ph idx="1"/>
          </p:nvPr>
        </p:nvSpPr>
        <p:spPr/>
        <p:txBody>
          <a:bodyPr/>
          <a:lstStyle/>
          <a:p>
            <a:r>
              <a:rPr lang="en-US" dirty="0"/>
              <a:t>Incremental software development, which is a fundamental part of agile approaches, is better than a waterfall approach for most business, e-commerce, and personal systems. </a:t>
            </a:r>
          </a:p>
          <a:p>
            <a:r>
              <a:rPr lang="en-US" dirty="0"/>
              <a:t>Incremental development reflects the way that we solve problems. </a:t>
            </a:r>
          </a:p>
        </p:txBody>
      </p:sp>
      <p:sp>
        <p:nvSpPr>
          <p:cNvPr id="4" name="Date Placeholder 3"/>
          <p:cNvSpPr>
            <a:spLocks noGrp="1"/>
          </p:cNvSpPr>
          <p:nvPr>
            <p:ph type="dt" sz="half" idx="10"/>
          </p:nvPr>
        </p:nvSpPr>
        <p:spPr/>
        <p:txBody>
          <a:bodyPr/>
          <a:lstStyle/>
          <a:p>
            <a:pPr>
              <a:defRPr/>
            </a:pPr>
            <a:r>
              <a:rPr lang="en-GB" dirty="0"/>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Tree>
    <p:extLst>
      <p:ext uri="{BB962C8B-B14F-4D97-AF65-F5344CB8AC3E}">
        <p14:creationId xmlns:p14="http://schemas.microsoft.com/office/powerpoint/2010/main" val="1866450601"/>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 </a:t>
            </a:r>
            <a:endParaRPr lang="en-US" dirty="0"/>
          </a:p>
        </p:txBody>
      </p:sp>
      <p:sp>
        <p:nvSpPr>
          <p:cNvPr id="3" name="Content Placeholder 2"/>
          <p:cNvSpPr>
            <a:spLocks noGrp="1"/>
          </p:cNvSpPr>
          <p:nvPr>
            <p:ph idx="1"/>
          </p:nvPr>
        </p:nvSpPr>
        <p:spPr/>
        <p:txBody>
          <a:bodyPr/>
          <a:lstStyle/>
          <a:p>
            <a:r>
              <a:rPr lang="en-US" dirty="0"/>
              <a:t>Each increment or version of the system incorporates some of the functionality that is needed by the customer. </a:t>
            </a:r>
          </a:p>
          <a:p>
            <a:r>
              <a:rPr lang="en-US" dirty="0"/>
              <a:t>Generally, the early increments of the system include the most important or most urgently required functionality. </a:t>
            </a:r>
          </a:p>
          <a:p>
            <a:r>
              <a:rPr lang="en-US" dirty="0"/>
              <a:t>This means that the customer can evaluate the system at a relatively early stage in the development to see if it delivers what is required. </a:t>
            </a:r>
          </a:p>
          <a:p>
            <a:r>
              <a:rPr lang="en-US" dirty="0"/>
              <a:t>If not, then only the current increment has to be changed and, possibly, new functionality defined for later increments. </a:t>
            </a:r>
          </a:p>
        </p:txBody>
      </p:sp>
      <p:sp>
        <p:nvSpPr>
          <p:cNvPr id="4" name="Date Placeholder 3"/>
          <p:cNvSpPr>
            <a:spLocks noGrp="1"/>
          </p:cNvSpPr>
          <p:nvPr>
            <p:ph type="dt" sz="half" idx="10"/>
          </p:nvPr>
        </p:nvSpPr>
        <p:spPr/>
        <p:txBody>
          <a:bodyPr/>
          <a:lstStyle/>
          <a:p>
            <a:pPr>
              <a:defRPr/>
            </a:pPr>
            <a:r>
              <a:rPr lang="en-GB" dirty="0"/>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Tree>
    <p:extLst>
      <p:ext uri="{BB962C8B-B14F-4D97-AF65-F5344CB8AC3E}">
        <p14:creationId xmlns:p14="http://schemas.microsoft.com/office/powerpoint/2010/main" val="75782061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pic>
        <p:nvPicPr>
          <p:cNvPr id="4" name="Picture 3" descr="2.2 Incremental-dev.eps"/>
          <p:cNvPicPr>
            <a:picLocks noChangeAspect="1"/>
          </p:cNvPicPr>
          <p:nvPr/>
        </p:nvPicPr>
        <p:blipFill>
          <a:blip r:embed="rId2"/>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203238019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development &amp; delivery </a:t>
            </a: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pic>
        <p:nvPicPr>
          <p:cNvPr id="4" name="Picture 3" descr="2.10 Incremental-delivery.eps"/>
          <p:cNvPicPr>
            <a:picLocks noChangeAspect="1"/>
          </p:cNvPicPr>
          <p:nvPr/>
        </p:nvPicPr>
        <p:blipFill>
          <a:blip r:embed="rId2"/>
          <a:stretch>
            <a:fillRect/>
          </a:stretch>
        </p:blipFill>
        <p:spPr>
          <a:xfrm>
            <a:off x="457200" y="2353036"/>
            <a:ext cx="8172017" cy="2767244"/>
          </a:xfrm>
          <a:prstGeom prst="rect">
            <a:avLst/>
          </a:prstGeom>
        </p:spPr>
      </p:pic>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262565610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18956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21590351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Reuse-oriented software engineering</a:t>
            </a:r>
            <a:endParaRPr lang="en-US" dirty="0"/>
          </a:p>
        </p:txBody>
      </p:sp>
      <p:sp>
        <p:nvSpPr>
          <p:cNvPr id="3" name="Content Placeholder 2"/>
          <p:cNvSpPr>
            <a:spLocks noGrp="1"/>
          </p:cNvSpPr>
          <p:nvPr>
            <p:ph idx="1"/>
          </p:nvPr>
        </p:nvSpPr>
        <p:spPr/>
        <p:txBody>
          <a:bodyPr/>
          <a:lstStyle/>
          <a:p>
            <a:r>
              <a:rPr lang="en-US" dirty="0"/>
              <a:t>In the majority of software projects, there is some software reuse. This often happens informally when people working on the project know of designs or code that are similar to what is required. They look for these, modify them as needed, and incorporate them into their system. </a:t>
            </a:r>
          </a:p>
        </p:txBody>
      </p:sp>
      <p:sp>
        <p:nvSpPr>
          <p:cNvPr id="4" name="Date Placeholder 3"/>
          <p:cNvSpPr>
            <a:spLocks noGrp="1"/>
          </p:cNvSpPr>
          <p:nvPr>
            <p:ph type="dt" sz="half" idx="10"/>
          </p:nvPr>
        </p:nvSpPr>
        <p:spPr/>
        <p:txBody>
          <a:bodyPr/>
          <a:lstStyle/>
          <a:p>
            <a:pPr>
              <a:defRPr/>
            </a:pPr>
            <a:r>
              <a:rPr lang="en-GB" dirty="0"/>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Tree>
    <p:extLst>
      <p:ext uri="{BB962C8B-B14F-4D97-AF65-F5344CB8AC3E}">
        <p14:creationId xmlns:p14="http://schemas.microsoft.com/office/powerpoint/2010/main" val="414621540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50" y="2326734"/>
            <a:ext cx="8793575" cy="3654680"/>
          </a:xfrm>
          <a:prstGeom prst="rect">
            <a:avLst/>
          </a:prstGeom>
        </p:spPr>
      </p:pic>
      <p:sp>
        <p:nvSpPr>
          <p:cNvPr id="3" name="Date Placeholder 2"/>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173114040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sz="2000" dirty="0"/>
              <a:t>Software Processes</a:t>
            </a:r>
          </a:p>
          <a:p>
            <a:r>
              <a:rPr lang="en-US" sz="2000" dirty="0"/>
              <a:t>Plan-driven and Agile Processes</a:t>
            </a:r>
          </a:p>
          <a:p>
            <a:r>
              <a:rPr lang="en-US" sz="2000" dirty="0"/>
              <a:t>Model (modeling) intro / System Modeling (intro)</a:t>
            </a:r>
          </a:p>
          <a:p>
            <a:r>
              <a:rPr lang="en-US" sz="2000" dirty="0"/>
              <a:t>System perspectives -&gt; Context models</a:t>
            </a:r>
            <a:r>
              <a:rPr lang="en-GB" sz="2000" dirty="0"/>
              <a:t> -&gt; </a:t>
            </a:r>
            <a:r>
              <a:rPr lang="en-US" sz="2000" dirty="0"/>
              <a:t>Interaction models</a:t>
            </a:r>
            <a:r>
              <a:rPr lang="en-GB" sz="2000" dirty="0"/>
              <a:t> -&gt; </a:t>
            </a:r>
            <a:r>
              <a:rPr lang="en-US" sz="2000" dirty="0"/>
              <a:t>Structural models</a:t>
            </a:r>
            <a:r>
              <a:rPr lang="en-GB" sz="2000" dirty="0"/>
              <a:t> -&gt; </a:t>
            </a:r>
            <a:r>
              <a:rPr lang="en-US" sz="2000" dirty="0"/>
              <a:t>Behavioral models</a:t>
            </a:r>
          </a:p>
          <a:p>
            <a:r>
              <a:rPr lang="en-US" sz="2000" dirty="0"/>
              <a:t>UML</a:t>
            </a:r>
            <a:endParaRPr lang="en-GB" sz="2000" dirty="0"/>
          </a:p>
          <a:p>
            <a:r>
              <a:rPr lang="en-GB" sz="2000" dirty="0"/>
              <a:t>Ex. For Home</a:t>
            </a:r>
          </a:p>
          <a:p>
            <a:r>
              <a:rPr lang="en-GB" sz="2000" dirty="0"/>
              <a:t>Practices </a:t>
            </a:r>
            <a:r>
              <a:rPr lang="mr-IN" sz="2000" dirty="0"/>
              <a:t>–</a:t>
            </a:r>
            <a:r>
              <a:rPr lang="en-GB" sz="2000" dirty="0"/>
              <a:t> Final Project</a:t>
            </a:r>
            <a:endParaRPr lang="en-US" sz="2000"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TextBox 5"/>
          <p:cNvSpPr txBox="1"/>
          <p:nvPr/>
        </p:nvSpPr>
        <p:spPr>
          <a:xfrm>
            <a:off x="667367" y="5660742"/>
            <a:ext cx="6098820" cy="369332"/>
          </a:xfrm>
          <a:prstGeom prst="rect">
            <a:avLst/>
          </a:prstGeom>
          <a:noFill/>
        </p:spPr>
        <p:txBody>
          <a:bodyPr wrap="none" rtlCol="0">
            <a:spAutoFit/>
          </a:bodyPr>
          <a:lstStyle/>
          <a:p>
            <a:r>
              <a:rPr lang="en-US" dirty="0"/>
              <a:t>As always this lecture slide </a:t>
            </a:r>
            <a:r>
              <a:rPr lang="en-US" dirty="0" err="1"/>
              <a:t>slso</a:t>
            </a:r>
            <a:r>
              <a:rPr lang="en-US" dirty="0"/>
              <a:t> will send to all via email!!!</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Software Quality Triangle</a:t>
            </a:r>
            <a:endParaRPr lang="en-US" dirty="0"/>
          </a:p>
        </p:txBody>
      </p:sp>
      <p:sp>
        <p:nvSpPr>
          <p:cNvPr id="3" name="Content Placeholder 2"/>
          <p:cNvSpPr>
            <a:spLocks noGrp="1"/>
          </p:cNvSpPr>
          <p:nvPr>
            <p:ph idx="1"/>
          </p:nvPr>
        </p:nvSpPr>
        <p:spPr>
          <a:xfrm>
            <a:off x="457200" y="1600200"/>
            <a:ext cx="2923668" cy="4525963"/>
          </a:xfrm>
        </p:spPr>
        <p:txBody>
          <a:bodyPr/>
          <a:lstStyle/>
          <a:p>
            <a:r>
              <a:rPr lang="en-US" dirty="0"/>
              <a:t>The three characteristics of good application software are:</a:t>
            </a:r>
          </a:p>
          <a:p>
            <a:pPr lvl="1"/>
            <a:r>
              <a:rPr lang="en-US" dirty="0"/>
              <a:t>1. Operational Characteristics</a:t>
            </a:r>
          </a:p>
          <a:p>
            <a:pPr lvl="1"/>
            <a:r>
              <a:rPr lang="en-US" dirty="0"/>
              <a:t>2. Transition (</a:t>
            </a:r>
            <a:r>
              <a:rPr lang="en-US" dirty="0" err="1"/>
              <a:t>kecid</a:t>
            </a:r>
            <a:r>
              <a:rPr lang="en-US" dirty="0"/>
              <a:t>) Characteristic</a:t>
            </a:r>
          </a:p>
          <a:p>
            <a:pPr lvl="1"/>
            <a:r>
              <a:rPr lang="en-US" dirty="0"/>
              <a:t>3. Revision (</a:t>
            </a:r>
            <a:r>
              <a:rPr lang="en-US" dirty="0" err="1"/>
              <a:t>tekrar</a:t>
            </a:r>
            <a:r>
              <a:rPr lang="en-US" dirty="0"/>
              <a:t> </a:t>
            </a:r>
            <a:r>
              <a:rPr lang="en-US" dirty="0" err="1"/>
              <a:t>baxis</a:t>
            </a:r>
            <a:r>
              <a:rPr lang="en-US" dirty="0"/>
              <a:t>) Characteristics</a:t>
            </a:r>
          </a:p>
        </p:txBody>
      </p:sp>
      <p:sp>
        <p:nvSpPr>
          <p:cNvPr id="4" name="Date Placeholder 3"/>
          <p:cNvSpPr>
            <a:spLocks noGrp="1"/>
          </p:cNvSpPr>
          <p:nvPr>
            <p:ph type="dt" sz="half" idx="10"/>
          </p:nvPr>
        </p:nvSpPr>
        <p:spPr/>
        <p:txBody>
          <a:bodyPr/>
          <a:lstStyle/>
          <a:p>
            <a:pPr>
              <a:defRPr/>
            </a:pPr>
            <a:r>
              <a:rPr lang="en-GB"/>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pic>
        <p:nvPicPr>
          <p:cNvPr id="7" name="Picture 6" descr="Screen Shot 2017-10-08 at 9.32.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291" y="1750406"/>
            <a:ext cx="5671018" cy="4232353"/>
          </a:xfrm>
          <a:prstGeom prst="rect">
            <a:avLst/>
          </a:prstGeom>
        </p:spPr>
      </p:pic>
    </p:spTree>
    <p:extLst>
      <p:ext uri="{BB962C8B-B14F-4D97-AF65-F5344CB8AC3E}">
        <p14:creationId xmlns:p14="http://schemas.microsoft.com/office/powerpoint/2010/main" val="363740217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dirty="0"/>
              <a:t>Model (modeling) intro / System Modeling (intro)</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 </a:t>
            </a:r>
            <a:endParaRPr lang="en-US" dirty="0"/>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Tree>
    <p:extLst>
      <p:ext uri="{BB962C8B-B14F-4D97-AF65-F5344CB8AC3E}">
        <p14:creationId xmlns:p14="http://schemas.microsoft.com/office/powerpoint/2010/main" val="22660407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“model”</a:t>
            </a:r>
          </a:p>
        </p:txBody>
      </p:sp>
      <p:sp>
        <p:nvSpPr>
          <p:cNvPr id="3" name="Content Placeholder 2"/>
          <p:cNvSpPr>
            <a:spLocks noGrp="1"/>
          </p:cNvSpPr>
          <p:nvPr>
            <p:ph idx="1"/>
          </p:nvPr>
        </p:nvSpPr>
        <p:spPr/>
        <p:txBody>
          <a:bodyPr/>
          <a:lstStyle/>
          <a:p>
            <a:pPr algn="just">
              <a:lnSpc>
                <a:spcPct val="90000"/>
              </a:lnSpc>
            </a:pPr>
            <a:r>
              <a:rPr lang="en-GB" sz="2200" dirty="0" err="1"/>
              <a:t>Modeling</a:t>
            </a:r>
            <a:r>
              <a:rPr lang="en-GB" sz="2200" dirty="0"/>
              <a:t> </a:t>
            </a:r>
            <a:r>
              <a:rPr lang="en-GB" sz="2200" u="sng" dirty="0"/>
              <a:t>helps</a:t>
            </a:r>
            <a:r>
              <a:rPr lang="en-GB" sz="2200" dirty="0"/>
              <a:t> the engineer to understand the functionality of the system</a:t>
            </a:r>
          </a:p>
          <a:p>
            <a:pPr algn="just">
              <a:lnSpc>
                <a:spcPct val="90000"/>
              </a:lnSpc>
            </a:pPr>
            <a:r>
              <a:rPr lang="en-GB" sz="2200" dirty="0"/>
              <a:t>Models are used for communication among stakeholders</a:t>
            </a:r>
          </a:p>
          <a:p>
            <a:pPr algn="just">
              <a:lnSpc>
                <a:spcPct val="90000"/>
              </a:lnSpc>
            </a:pPr>
            <a:r>
              <a:rPr lang="en-GB" sz="2200" dirty="0"/>
              <a:t>Different models present the system from different perspectives</a:t>
            </a:r>
            <a:endParaRPr lang="en-US" sz="2200" dirty="0"/>
          </a:p>
          <a:p>
            <a:pPr algn="just"/>
            <a:r>
              <a:rPr lang="en-US" sz="2200" b="1" u="sng" dirty="0"/>
              <a:t>Model</a:t>
            </a:r>
            <a:r>
              <a:rPr lang="en-US" sz="2200" dirty="0"/>
              <a:t>: is a representation of some aspect of the system being built.</a:t>
            </a:r>
          </a:p>
          <a:p>
            <a:pPr algn="just"/>
            <a:r>
              <a:rPr lang="en-US" sz="2200" dirty="0"/>
              <a:t>We regularly use models in everyday life. For example, maps and plans are models of the layout of the roads, rivers, buildings or other features of our physical environment.</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260985872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pic>
        <p:nvPicPr>
          <p:cNvPr id="7"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428750"/>
            <a:ext cx="8132762" cy="38989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 name="AutoShape 1031"/>
          <p:cNvSpPr>
            <a:spLocks noChangeArrowheads="1"/>
          </p:cNvSpPr>
          <p:nvPr/>
        </p:nvSpPr>
        <p:spPr bwMode="auto">
          <a:xfrm>
            <a:off x="1282700" y="1562100"/>
            <a:ext cx="1663700" cy="1524000"/>
          </a:xfrm>
          <a:prstGeom prst="cloudCallout">
            <a:avLst>
              <a:gd name="adj1" fmla="val -25856"/>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t>Airplane</a:t>
            </a:r>
            <a:endParaRPr lang="en-US" b="0"/>
          </a:p>
        </p:txBody>
      </p:sp>
      <p:sp>
        <p:nvSpPr>
          <p:cNvPr id="9" name="AutoShape 1032"/>
          <p:cNvSpPr>
            <a:spLocks noChangeArrowheads="1"/>
          </p:cNvSpPr>
          <p:nvPr/>
        </p:nvSpPr>
        <p:spPr bwMode="auto">
          <a:xfrm>
            <a:off x="5232400" y="736600"/>
            <a:ext cx="2590800" cy="1498600"/>
          </a:xfrm>
          <a:prstGeom prst="cloudCallout">
            <a:avLst>
              <a:gd name="adj1" fmla="val -45282"/>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b="0" dirty="0"/>
          </a:p>
          <a:p>
            <a:r>
              <a:rPr lang="en-US" dirty="0"/>
              <a:t>  </a:t>
            </a:r>
            <a:r>
              <a:rPr lang="en-US" dirty="0" err="1"/>
              <a:t>Flightsimulator</a:t>
            </a:r>
            <a:endParaRPr lang="en-US" dirty="0"/>
          </a:p>
          <a:p>
            <a:endParaRPr lang="en-US" b="0" dirty="0"/>
          </a:p>
        </p:txBody>
      </p:sp>
      <p:sp>
        <p:nvSpPr>
          <p:cNvPr id="10" name="AutoShape 1033"/>
          <p:cNvSpPr>
            <a:spLocks noChangeArrowheads="1"/>
          </p:cNvSpPr>
          <p:nvPr/>
        </p:nvSpPr>
        <p:spPr bwMode="auto">
          <a:xfrm flipV="1">
            <a:off x="3860800" y="4787900"/>
            <a:ext cx="2628900" cy="1498600"/>
          </a:xfrm>
          <a:prstGeom prst="cloudCallout">
            <a:avLst>
              <a:gd name="adj1" fmla="val -45352"/>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endParaRPr lang="en-US" b="0"/>
          </a:p>
        </p:txBody>
      </p:sp>
      <p:sp>
        <p:nvSpPr>
          <p:cNvPr id="11" name="Text Box 1035"/>
          <p:cNvSpPr txBox="1">
            <a:spLocks noChangeArrowheads="1"/>
          </p:cNvSpPr>
          <p:nvPr/>
        </p:nvSpPr>
        <p:spPr bwMode="auto">
          <a:xfrm>
            <a:off x="4270375" y="5384800"/>
            <a:ext cx="1944688"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r>
              <a:rPr lang="en-US"/>
              <a:t>Scale Model</a:t>
            </a:r>
          </a:p>
        </p:txBody>
      </p:sp>
      <p:sp>
        <p:nvSpPr>
          <p:cNvPr id="12" name="AutoShape 1039"/>
          <p:cNvSpPr>
            <a:spLocks noChangeArrowheads="1"/>
          </p:cNvSpPr>
          <p:nvPr/>
        </p:nvSpPr>
        <p:spPr bwMode="auto">
          <a:xfrm>
            <a:off x="2946400" y="1117600"/>
            <a:ext cx="1905000" cy="1524000"/>
          </a:xfrm>
          <a:prstGeom prst="cloudCallout">
            <a:avLst>
              <a:gd name="adj1" fmla="val -162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a:t>Blueprints</a:t>
            </a:r>
          </a:p>
        </p:txBody>
      </p:sp>
      <p:sp>
        <p:nvSpPr>
          <p:cNvPr id="13" name="AutoShape 1040"/>
          <p:cNvSpPr>
            <a:spLocks noChangeArrowheads="1"/>
          </p:cNvSpPr>
          <p:nvPr/>
        </p:nvSpPr>
        <p:spPr bwMode="auto">
          <a:xfrm flipV="1">
            <a:off x="6210300" y="4191000"/>
            <a:ext cx="2628900" cy="1498600"/>
          </a:xfrm>
          <a:prstGeom prst="cloudCallout">
            <a:avLst>
              <a:gd name="adj1" fmla="val -45352"/>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r>
              <a:rPr lang="en-US"/>
              <a:t>Electrical </a:t>
            </a:r>
          </a:p>
          <a:p>
            <a:r>
              <a:rPr lang="en-US"/>
              <a:t>Wiring</a:t>
            </a:r>
          </a:p>
        </p:txBody>
      </p:sp>
      <p:sp>
        <p:nvSpPr>
          <p:cNvPr id="14" name="TextBox 13"/>
          <p:cNvSpPr txBox="1"/>
          <p:nvPr/>
        </p:nvSpPr>
        <p:spPr>
          <a:xfrm>
            <a:off x="818062" y="6005122"/>
            <a:ext cx="184666" cy="369332"/>
          </a:xfrm>
          <a:prstGeom prst="rect">
            <a:avLst/>
          </a:prstGeom>
          <a:noFill/>
        </p:spPr>
        <p:txBody>
          <a:bodyPr wrap="none" rtlCol="0">
            <a:spAutoFit/>
          </a:bodyPr>
          <a:lstStyle/>
          <a:p>
            <a:endParaRPr lang="en-US" dirty="0"/>
          </a:p>
        </p:txBody>
      </p:sp>
      <p:sp>
        <p:nvSpPr>
          <p:cNvPr id="15" name="Rectangle 1026"/>
          <p:cNvSpPr>
            <a:spLocks noGrp="1" noChangeArrowheads="1"/>
          </p:cNvSpPr>
          <p:nvPr>
            <p:ph type="title"/>
          </p:nvPr>
        </p:nvSpPr>
        <p:spPr>
          <a:xfrm>
            <a:off x="419100" y="222250"/>
            <a:ext cx="8153400" cy="704850"/>
          </a:xfrm>
        </p:spPr>
        <p:txBody>
          <a:bodyPr/>
          <a:lstStyle/>
          <a:p>
            <a:r>
              <a:rPr lang="en-US"/>
              <a:t>Systems, Models, and Views</a:t>
            </a:r>
            <a:endParaRPr lang="en-US" dirty="0"/>
          </a:p>
        </p:txBody>
      </p:sp>
      <p:sp>
        <p:nvSpPr>
          <p:cNvPr id="16" name="Rectangle 15"/>
          <p:cNvSpPr/>
          <p:nvPr/>
        </p:nvSpPr>
        <p:spPr>
          <a:xfrm>
            <a:off x="279400" y="5297032"/>
            <a:ext cx="2667000" cy="830997"/>
          </a:xfrm>
          <a:prstGeom prst="rect">
            <a:avLst/>
          </a:prstGeom>
        </p:spPr>
        <p:txBody>
          <a:bodyPr wrap="square">
            <a:spAutoFit/>
          </a:bodyPr>
          <a:lstStyle/>
          <a:p>
            <a:r>
              <a:rPr lang="en-US" sz="1200" dirty="0"/>
              <a:t>A </a:t>
            </a:r>
            <a:r>
              <a:rPr lang="en-US" sz="1200" i="1" dirty="0"/>
              <a:t>model</a:t>
            </a:r>
            <a:r>
              <a:rPr lang="en-US" sz="1200" dirty="0"/>
              <a:t> is an abstraction describing system or a subset of a system</a:t>
            </a:r>
          </a:p>
          <a:p>
            <a:r>
              <a:rPr lang="en-US" sz="1200" dirty="0"/>
              <a:t>A </a:t>
            </a:r>
            <a:r>
              <a:rPr lang="en-US" sz="1200" i="1" dirty="0"/>
              <a:t>view</a:t>
            </a:r>
            <a:r>
              <a:rPr lang="en-US" sz="1200" dirty="0"/>
              <a:t> depicts (demonstrate) selected aspects of a model</a:t>
            </a:r>
          </a:p>
        </p:txBody>
      </p:sp>
      <p:sp>
        <p:nvSpPr>
          <p:cNvPr id="1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344742967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models</a:t>
            </a:r>
          </a:p>
        </p:txBody>
      </p:sp>
      <p:sp>
        <p:nvSpPr>
          <p:cNvPr id="3" name="Content Placeholder 2"/>
          <p:cNvSpPr>
            <a:spLocks noGrp="1"/>
          </p:cNvSpPr>
          <p:nvPr>
            <p:ph idx="1"/>
          </p:nvPr>
        </p:nvSpPr>
        <p:spPr/>
        <p:txBody>
          <a:bodyPr/>
          <a:lstStyle/>
          <a:p>
            <a:r>
              <a:rPr lang="en-US" dirty="0"/>
              <a:t>Models help the analyst clarify and simplify the design (means simplify complex aspects of systems)</a:t>
            </a:r>
          </a:p>
          <a:p>
            <a:endParaRPr lang="en-US" dirty="0"/>
          </a:p>
          <a:p>
            <a:r>
              <a:rPr lang="en-US" dirty="0"/>
              <a:t>Models assist in the communication between system and developers and foster understanding</a:t>
            </a:r>
          </a:p>
          <a:p>
            <a:endParaRPr lang="en-US" dirty="0"/>
          </a:p>
          <a:p>
            <a:endParaRPr lang="en-US" dirty="0"/>
          </a:p>
          <a:p>
            <a:pPr marL="0" indent="0">
              <a:buNone/>
            </a:pP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12531855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model a software?</a:t>
            </a:r>
          </a:p>
        </p:txBody>
      </p:sp>
      <p:sp>
        <p:nvSpPr>
          <p:cNvPr id="3" name="Content Placeholder 2"/>
          <p:cNvSpPr>
            <a:spLocks noGrp="1"/>
          </p:cNvSpPr>
          <p:nvPr>
            <p:ph idx="1"/>
          </p:nvPr>
        </p:nvSpPr>
        <p:spPr/>
        <p:txBody>
          <a:bodyPr/>
          <a:lstStyle/>
          <a:p>
            <a:pPr>
              <a:buFont typeface="Symbol" charset="0"/>
              <a:buNone/>
            </a:pPr>
            <a:endParaRPr lang="en-US" dirty="0"/>
          </a:p>
          <a:p>
            <a:r>
              <a:rPr lang="en-US" dirty="0"/>
              <a:t>Software is getting larger, not smaller</a:t>
            </a:r>
          </a:p>
          <a:p>
            <a:pPr lvl="1"/>
            <a:r>
              <a:rPr lang="en-US" dirty="0"/>
              <a:t>OS min. 5.0 ~ 40 million lines of code</a:t>
            </a:r>
          </a:p>
          <a:p>
            <a:pPr lvl="1"/>
            <a:r>
              <a:rPr lang="en-US" dirty="0"/>
              <a:t>A single programmer cannot manage this amount of code in its entirety. </a:t>
            </a:r>
          </a:p>
          <a:p>
            <a:r>
              <a:rPr lang="en-US" dirty="0"/>
              <a:t>Code is often not directly understandable by developers who did not participate in the development stage</a:t>
            </a:r>
          </a:p>
          <a:p>
            <a:r>
              <a:rPr lang="en-US" dirty="0"/>
              <a:t>We need simpler representations for complex systems</a:t>
            </a:r>
          </a:p>
          <a:p>
            <a:pPr lvl="1"/>
            <a:r>
              <a:rPr lang="en-US" dirty="0"/>
              <a:t>Modeling is a mean for dealing with complexity</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59918071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-&gt; Why to use Models?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901657786"/>
              </p:ext>
            </p:extLst>
          </p:nvPr>
        </p:nvGraphicFramePr>
        <p:xfrm>
          <a:off x="457200" y="2310493"/>
          <a:ext cx="8229600" cy="2726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
        <p:nvSpPr>
          <p:cNvPr id="9" name="Rectangle 8"/>
          <p:cNvSpPr/>
          <p:nvPr/>
        </p:nvSpPr>
        <p:spPr>
          <a:xfrm>
            <a:off x="752087" y="5332772"/>
            <a:ext cx="7579231" cy="830997"/>
          </a:xfrm>
          <a:prstGeom prst="rect">
            <a:avLst/>
          </a:prstGeom>
        </p:spPr>
        <p:txBody>
          <a:bodyPr wrap="square">
            <a:spAutoFit/>
          </a:bodyPr>
          <a:lstStyle/>
          <a:p>
            <a:r>
              <a:rPr lang="en-US" sz="2400" dirty="0"/>
              <a:t>You may develop models of both the existing system and the system to be developed: </a:t>
            </a:r>
          </a:p>
        </p:txBody>
      </p:sp>
      <p:sp>
        <p:nvSpPr>
          <p:cNvPr id="12" name="Rectangle 11"/>
          <p:cNvSpPr/>
          <p:nvPr/>
        </p:nvSpPr>
        <p:spPr>
          <a:xfrm>
            <a:off x="457200" y="1759197"/>
            <a:ext cx="2460079" cy="461665"/>
          </a:xfrm>
          <a:prstGeom prst="rect">
            <a:avLst/>
          </a:prstGeom>
        </p:spPr>
        <p:txBody>
          <a:bodyPr wrap="none">
            <a:spAutoFit/>
          </a:bodyPr>
          <a:lstStyle/>
          <a:p>
            <a:r>
              <a:rPr lang="en-US" sz="2400" dirty="0"/>
              <a:t>Models are used </a:t>
            </a:r>
          </a:p>
        </p:txBody>
      </p:sp>
      <p:sp>
        <p:nvSpPr>
          <p:cNvPr id="14"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12143083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pPr>
              <a:lnSpc>
                <a:spcPct val="90000"/>
              </a:lnSpc>
            </a:pPr>
            <a:r>
              <a:rPr lang="en-US" b="1" dirty="0"/>
              <a:t>System modeling is the process of developing abstract models of a system (</a:t>
            </a:r>
            <a:r>
              <a:rPr lang="en-GB" dirty="0"/>
              <a:t>Abstract descriptions of systems whose requirements are being analysed</a:t>
            </a:r>
            <a:r>
              <a:rPr lang="en-US" b="1" dirty="0"/>
              <a:t>)</a:t>
            </a:r>
          </a:p>
          <a:p>
            <a:pPr>
              <a:lnSpc>
                <a:spcPct val="90000"/>
              </a:lnSpc>
            </a:pPr>
            <a:r>
              <a:rPr lang="en-US" dirty="0"/>
              <a:t> </a:t>
            </a:r>
            <a:r>
              <a:rPr lang="en-GB" dirty="0"/>
              <a:t>System modelling helps the analyst to understand the functionality of the system and models are used to communicate with customers. (HOW?, see next slide )</a:t>
            </a:r>
          </a:p>
          <a:p>
            <a:r>
              <a:rPr lang="en-US" dirty="0"/>
              <a:t>System modeling representing a system using some kind of graphical notation (based on notations in the Unified Modeling Language (UML)). Why, because of to simplify understanding of a system.</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11"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(or developed)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(Remember SDLC).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aspect of a system model </a:t>
            </a:r>
          </a:p>
        </p:txBody>
      </p:sp>
      <p:sp>
        <p:nvSpPr>
          <p:cNvPr id="3" name="Content Placeholder 2"/>
          <p:cNvSpPr>
            <a:spLocks noGrp="1"/>
          </p:cNvSpPr>
          <p:nvPr>
            <p:ph idx="1"/>
          </p:nvPr>
        </p:nvSpPr>
        <p:spPr/>
        <p:txBody>
          <a:bodyPr/>
          <a:lstStyle/>
          <a:p>
            <a:r>
              <a:rPr lang="en-US" dirty="0"/>
              <a:t>is that it leaves out detail. </a:t>
            </a:r>
          </a:p>
          <a:p>
            <a:r>
              <a:rPr lang="en-US" dirty="0"/>
              <a:t>What means that, A model is an </a:t>
            </a:r>
            <a:r>
              <a:rPr lang="en-US" u="sng" dirty="0"/>
              <a:t>abstraction</a:t>
            </a:r>
            <a:r>
              <a:rPr lang="en-US" dirty="0"/>
              <a:t> of the system being studied rather than </a:t>
            </a:r>
            <a:r>
              <a:rPr lang="en-US" u="sng" dirty="0"/>
              <a:t>an alternative representation</a:t>
            </a:r>
            <a:r>
              <a:rPr lang="en-US" dirty="0"/>
              <a:t> of that system. (abstraction not means of alternative representation)</a:t>
            </a:r>
          </a:p>
          <a:p>
            <a:r>
              <a:rPr lang="en-US" dirty="0"/>
              <a:t>For example, in the very unlikely event of our main course book being serialized in a newspaper, the presentation there would be an abstraction of the book’s key points. If it were translated from English into Italian, this would be an alternative representation. </a:t>
            </a:r>
          </a:p>
          <a:p>
            <a:endParaRPr lang="en-US" dirty="0"/>
          </a:p>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102132535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software process</a:t>
            </a:r>
            <a:endParaRPr lang="en-US" dirty="0"/>
          </a:p>
        </p:txBody>
      </p:sp>
      <p:sp>
        <p:nvSpPr>
          <p:cNvPr id="3" name="Content Placeholder 2"/>
          <p:cNvSpPr>
            <a:spLocks noGrp="1"/>
          </p:cNvSpPr>
          <p:nvPr>
            <p:ph idx="1"/>
          </p:nvPr>
        </p:nvSpPr>
        <p:spPr/>
        <p:txBody>
          <a:bodyPr/>
          <a:lstStyle/>
          <a:p>
            <a:r>
              <a:rPr lang="en-US" dirty="0"/>
              <a:t>A process means “a particular method of doing something, generally involving a number of steps or operations.” </a:t>
            </a:r>
          </a:p>
          <a:p>
            <a:r>
              <a:rPr lang="en-US" dirty="0"/>
              <a:t>In software engineering, the phrase software process refers (</a:t>
            </a:r>
            <a:r>
              <a:rPr lang="en-US" dirty="0" err="1"/>
              <a:t>muraciet</a:t>
            </a:r>
            <a:r>
              <a:rPr lang="en-US" dirty="0"/>
              <a:t>) to the method of developing software.</a:t>
            </a:r>
          </a:p>
          <a:p>
            <a:r>
              <a:rPr lang="en-US" dirty="0"/>
              <a:t>A software process can be called a framework of tasks required to build high-quality software.</a:t>
            </a:r>
          </a:p>
        </p:txBody>
      </p:sp>
      <p:sp>
        <p:nvSpPr>
          <p:cNvPr id="4" name="Date Placeholder 3"/>
          <p:cNvSpPr>
            <a:spLocks noGrp="1"/>
          </p:cNvSpPr>
          <p:nvPr>
            <p:ph type="dt" sz="half" idx="10"/>
          </p:nvPr>
        </p:nvSpPr>
        <p:spPr/>
        <p:txBody>
          <a:bodyPr/>
          <a:lstStyle/>
          <a:p>
            <a:pPr>
              <a:defRPr/>
            </a:pPr>
            <a:r>
              <a:rPr lang="en-GB"/>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Tree>
    <p:extLst>
      <p:ext uri="{BB962C8B-B14F-4D97-AF65-F5344CB8AC3E}">
        <p14:creationId xmlns:p14="http://schemas.microsoft.com/office/powerpoint/2010/main" val="2247576638"/>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sz="1900" dirty="0"/>
              <a:t>You may develop different models to represent the system from different perspectives. For example: </a:t>
            </a:r>
          </a:p>
          <a:p>
            <a:pPr marL="457200" indent="-457200">
              <a:buFont typeface="Wingdings" charset="2"/>
              <a:buAutoNum type="arabicPlain"/>
            </a:pPr>
            <a:r>
              <a:rPr lang="en-US" sz="1900" b="1" dirty="0"/>
              <a:t>An external perspective</a:t>
            </a:r>
            <a:r>
              <a:rPr lang="en-US" sz="1900" dirty="0"/>
              <a:t>, where you model the context (situation) or environment of the system. (as using Context model)</a:t>
            </a:r>
            <a:endParaRPr lang="en-GB" sz="1900" dirty="0"/>
          </a:p>
          <a:p>
            <a:pPr marL="457200" indent="-457200">
              <a:buFont typeface="Wingdings" charset="2"/>
              <a:buAutoNum type="arabicPlain"/>
            </a:pPr>
            <a:r>
              <a:rPr lang="en-US" sz="1900" b="1" dirty="0"/>
              <a:t>An interaction perspective</a:t>
            </a:r>
            <a:r>
              <a:rPr lang="en-US" sz="1900" dirty="0"/>
              <a:t>, where you model the interactions between a system and its environment, or between the components of a system. (as using Interaction model)</a:t>
            </a:r>
            <a:endParaRPr lang="en-GB" sz="1900" dirty="0"/>
          </a:p>
          <a:p>
            <a:pPr marL="457200" indent="-457200">
              <a:buFont typeface="Wingdings" charset="2"/>
              <a:buAutoNum type="arabicPlain"/>
            </a:pPr>
            <a:r>
              <a:rPr lang="en-US" sz="1900" b="1" dirty="0"/>
              <a:t>A structural perspective</a:t>
            </a:r>
            <a:r>
              <a:rPr lang="en-US" sz="1900" dirty="0"/>
              <a:t>, where you model the organization of a system or the structure of the data that is processed by the system. (as using structural model)</a:t>
            </a:r>
            <a:endParaRPr lang="en-GB" sz="1900" dirty="0"/>
          </a:p>
          <a:p>
            <a:pPr marL="457200" indent="-457200">
              <a:buFont typeface="Wingdings" charset="2"/>
              <a:buAutoNum type="arabicPlain"/>
            </a:pPr>
            <a:r>
              <a:rPr lang="en-US" sz="1900" b="1" dirty="0"/>
              <a:t>A behavioral perspective</a:t>
            </a:r>
            <a:r>
              <a:rPr lang="en-US" sz="1900" dirty="0"/>
              <a:t>, where you model the dynamic behavior of the system and how it responds to events. (as using behavioral model)</a:t>
            </a:r>
            <a:endParaRPr lang="en-GB" sz="1900" dirty="0"/>
          </a:p>
          <a:p>
            <a:endParaRPr lang="en-US" sz="1900"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dirty="0"/>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UML (Unified Modeling Language) diagram types </a:t>
            </a:r>
            <a:r>
              <a:rPr lang="en-US" sz="2200" baseline="30000" dirty="0"/>
              <a:t>*</a:t>
            </a:r>
            <a:endParaRPr lang="en-US" sz="2200" dirty="0"/>
          </a:p>
        </p:txBody>
      </p:sp>
      <p:sp>
        <p:nvSpPr>
          <p:cNvPr id="3" name="Content Placeholder 2"/>
          <p:cNvSpPr>
            <a:spLocks noGrp="1"/>
          </p:cNvSpPr>
          <p:nvPr>
            <p:ph idx="1"/>
          </p:nvPr>
        </p:nvSpPr>
        <p:spPr/>
        <p:txBody>
          <a:bodyPr/>
          <a:lstStyle/>
          <a:p>
            <a:r>
              <a:rPr lang="en-US" sz="1500" dirty="0"/>
              <a:t>The UML is universally accepted as the standard approach for developing models of software systems (as you know from SAD course). </a:t>
            </a:r>
          </a:p>
          <a:p>
            <a:r>
              <a:rPr lang="en-US" sz="1500" dirty="0"/>
              <a:t>The UML has many diagram types and so supports the creation of many different types of system model. </a:t>
            </a:r>
          </a:p>
          <a:p>
            <a:pPr marL="457200" indent="-457200">
              <a:buFont typeface="+mj-lt"/>
              <a:buAutoNum type="arabicPeriod"/>
            </a:pPr>
            <a:r>
              <a:rPr lang="en-US" sz="1500" b="1" dirty="0"/>
              <a:t>Activity diagrams</a:t>
            </a:r>
            <a:r>
              <a:rPr lang="en-US" sz="1500" dirty="0"/>
              <a:t>, which show the activities involved in a process or in data processing. (we will use it in an example in Context Modeling section)</a:t>
            </a:r>
            <a:endParaRPr lang="en-GB" sz="1500" dirty="0"/>
          </a:p>
          <a:p>
            <a:pPr marL="457200" indent="-457200">
              <a:buFont typeface="+mj-lt"/>
              <a:buAutoNum type="arabicPeriod"/>
            </a:pPr>
            <a:r>
              <a:rPr lang="en-US" sz="1500" b="1" dirty="0"/>
              <a:t>Use case diagrams</a:t>
            </a:r>
            <a:r>
              <a:rPr lang="en-US" sz="1500" dirty="0"/>
              <a:t>, which show the interactions between a system and its environment. (we will use it in an example in Interaction Modeling section)</a:t>
            </a:r>
            <a:endParaRPr lang="en-GB" sz="1500" dirty="0"/>
          </a:p>
          <a:p>
            <a:pPr marL="457200" indent="-457200">
              <a:buFont typeface="+mj-lt"/>
              <a:buAutoNum type="arabicPeriod"/>
            </a:pPr>
            <a:r>
              <a:rPr lang="en-US" sz="1500" b="1" dirty="0"/>
              <a:t>Sequence diagrams</a:t>
            </a:r>
            <a:r>
              <a:rPr lang="en-US" sz="1500" dirty="0"/>
              <a:t>, which show interactions between actors and the system and between system components. (we will use it in an example in Interaction Modeling section)</a:t>
            </a:r>
            <a:endParaRPr lang="en-GB" sz="1500" dirty="0"/>
          </a:p>
          <a:p>
            <a:pPr marL="457200" indent="-457200">
              <a:buFont typeface="+mj-lt"/>
              <a:buAutoNum type="arabicPeriod"/>
            </a:pPr>
            <a:r>
              <a:rPr lang="en-US" sz="1500" b="1" dirty="0"/>
              <a:t>Class diagrams</a:t>
            </a:r>
            <a:r>
              <a:rPr lang="en-US" sz="1500" dirty="0"/>
              <a:t>, which show the object classes in the system and the associations between these classes. (we will use it in an example in Structural Modeling section)</a:t>
            </a:r>
            <a:endParaRPr lang="en-GB" sz="1500" dirty="0"/>
          </a:p>
          <a:p>
            <a:pPr marL="457200" indent="-457200">
              <a:buFont typeface="+mj-lt"/>
              <a:buAutoNum type="arabicPeriod"/>
            </a:pPr>
            <a:r>
              <a:rPr lang="en-US" sz="1500" b="1" dirty="0"/>
              <a:t>State diagrams</a:t>
            </a:r>
            <a:r>
              <a:rPr lang="en-US" sz="1500" dirty="0"/>
              <a:t>, which show how the system reacts to internal and external events. (we will use it in an example in Behavioral Modeling section)</a:t>
            </a:r>
            <a:endParaRPr lang="en-GB" sz="1500" dirty="0"/>
          </a:p>
          <a:p>
            <a:pPr marL="0" indent="0">
              <a:buNone/>
            </a:pPr>
            <a:r>
              <a:rPr lang="en-US" sz="1500" dirty="0"/>
              <a:t>* Which you already learned from SAD course..</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-&gt; Use (using) of graphical models</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678504977"/>
              </p:ext>
            </p:extLst>
          </p:nvPr>
        </p:nvGraphicFramePr>
        <p:xfrm>
          <a:off x="457200" y="2303040"/>
          <a:ext cx="8229600" cy="3823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7" name="Rectangle 6"/>
          <p:cNvSpPr/>
          <p:nvPr/>
        </p:nvSpPr>
        <p:spPr>
          <a:xfrm>
            <a:off x="457199" y="1620079"/>
            <a:ext cx="8003287" cy="369332"/>
          </a:xfrm>
          <a:prstGeom prst="rect">
            <a:avLst/>
          </a:prstGeom>
        </p:spPr>
        <p:txBody>
          <a:bodyPr wrap="square">
            <a:spAutoFit/>
          </a:bodyPr>
          <a:lstStyle/>
          <a:p>
            <a:r>
              <a:rPr lang="en-US" b="1" dirty="0"/>
              <a:t>There are three ways in which graphical models are used:</a:t>
            </a:r>
          </a:p>
        </p:txBody>
      </p:sp>
      <p:sp>
        <p:nvSpPr>
          <p:cNvPr id="13"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6"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Context (condition)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 they show what lies outside the system boundaries. (remember prev. slide “</a:t>
            </a:r>
            <a:r>
              <a:rPr lang="en-US" dirty="0"/>
              <a:t>System perspectives</a:t>
            </a:r>
            <a:r>
              <a:rPr lang="en-GB" dirty="0"/>
              <a:t>”)</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7" name="Date Placeholder 1"/>
          <p:cNvSpPr>
            <a:spLocks noGrp="1"/>
          </p:cNvSpPr>
          <p:nvPr>
            <p:ph type="dt" sz="half" idx="10"/>
          </p:nvPr>
        </p:nvSpPr>
        <p:spPr>
          <a:xfrm>
            <a:off x="457200" y="6377874"/>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 (remember example from our main book)</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4" name="Rectangle 3"/>
          <p:cNvSpPr/>
          <p:nvPr/>
        </p:nvSpPr>
        <p:spPr>
          <a:xfrm>
            <a:off x="710423" y="6003103"/>
            <a:ext cx="7976377" cy="461665"/>
          </a:xfrm>
          <a:prstGeom prst="rect">
            <a:avLst/>
          </a:prstGeom>
        </p:spPr>
        <p:txBody>
          <a:bodyPr wrap="square">
            <a:spAutoFit/>
          </a:bodyPr>
          <a:lstStyle/>
          <a:p>
            <a:pPr algn="ctr"/>
            <a:r>
              <a:rPr lang="en-US" sz="1200" dirty="0">
                <a:latin typeface="Times"/>
                <a:cs typeface="Times"/>
              </a:rPr>
              <a:t>simple context model that shows the patient information system and the other systems in its environment (we can see context and the dependencies that a system has on its environment )</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sz="2200" dirty="0"/>
              <a:t>Context models simply show the other systems in the environment, (</a:t>
            </a:r>
            <a:r>
              <a:rPr lang="en-US" sz="2200" b="1" u="sng" dirty="0"/>
              <a:t>but</a:t>
            </a:r>
            <a:r>
              <a:rPr lang="en-US" sz="2200" dirty="0"/>
              <a:t>) not how the system being developed is used in that environment. Also do not show the types of relationships between the systems in the environment.</a:t>
            </a:r>
          </a:p>
          <a:p>
            <a:r>
              <a:rPr lang="en-US" sz="2200" b="1" dirty="0"/>
              <a:t>Process models reveal how the system being developed is used in broader business processes.</a:t>
            </a:r>
          </a:p>
          <a:p>
            <a:r>
              <a:rPr lang="en-US" sz="2200" dirty="0"/>
              <a:t>You can use UML activity diagrams (see next slide) to define business process models. (if you remember) Activity diagrams are intended to show the activities (rectangles with round corners in next slide) that make up a system process and the flow of control from one activity to another. </a:t>
            </a:r>
          </a:p>
          <a:p>
            <a:endParaRPr lang="en-US" sz="2200"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7" name="Rectangle 6"/>
          <p:cNvSpPr/>
          <p:nvPr/>
        </p:nvSpPr>
        <p:spPr>
          <a:xfrm>
            <a:off x="1447799" y="1534466"/>
            <a:ext cx="6065457" cy="461665"/>
          </a:xfrm>
          <a:prstGeom prst="rect">
            <a:avLst/>
          </a:prstGeom>
        </p:spPr>
        <p:txBody>
          <a:bodyPr wrap="square">
            <a:spAutoFit/>
          </a:bodyPr>
          <a:lstStyle/>
          <a:p>
            <a:pPr algn="ctr"/>
            <a:r>
              <a:rPr lang="en-US" baseline="30000" dirty="0"/>
              <a:t>is a model of an important system process that shows the processes in which the Medical-PMS is used.</a:t>
            </a:r>
            <a:endParaRPr lang="en-US" dirty="0"/>
          </a:p>
        </p:txBody>
      </p:sp>
      <p:sp>
        <p:nvSpPr>
          <p:cNvPr id="9" name="Rectangle 8"/>
          <p:cNvSpPr/>
          <p:nvPr/>
        </p:nvSpPr>
        <p:spPr>
          <a:xfrm>
            <a:off x="1420846" y="6243504"/>
            <a:ext cx="7018114" cy="276999"/>
          </a:xfrm>
          <a:prstGeom prst="rect">
            <a:avLst/>
          </a:prstGeom>
        </p:spPr>
        <p:txBody>
          <a:bodyPr wrap="square">
            <a:spAutoFit/>
          </a:bodyPr>
          <a:lstStyle/>
          <a:p>
            <a:r>
              <a:rPr lang="en-US" baseline="30000" dirty="0"/>
              <a:t>One of the functions of the Medical-PMS is to ensure that such safeguards are implemented.</a:t>
            </a:r>
            <a:endParaRPr lang="en-US" dirty="0"/>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6" name="Rectangle 5"/>
          <p:cNvSpPr/>
          <p:nvPr/>
        </p:nvSpPr>
        <p:spPr>
          <a:xfrm>
            <a:off x="904173" y="3234979"/>
            <a:ext cx="6738251" cy="369332"/>
          </a:xfrm>
          <a:prstGeom prst="rect">
            <a:avLst/>
          </a:prstGeom>
        </p:spPr>
        <p:txBody>
          <a:bodyPr wrap="square">
            <a:spAutoFit/>
          </a:bodyPr>
          <a:lstStyle/>
          <a:p>
            <a:r>
              <a:rPr lang="en-GB" dirty="0"/>
              <a:t>(remember prev. slide “</a:t>
            </a:r>
            <a:r>
              <a:rPr lang="en-US" dirty="0"/>
              <a:t>System perspectives</a:t>
            </a:r>
            <a:r>
              <a:rPr lang="en-GB" dirty="0"/>
              <a:t>”)</a:t>
            </a:r>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Processes and Models</a:t>
            </a:r>
            <a:endParaRPr lang="en-US" dirty="0"/>
          </a:p>
        </p:txBody>
      </p:sp>
      <p:sp>
        <p:nvSpPr>
          <p:cNvPr id="3" name="Content Placeholder 2"/>
          <p:cNvSpPr>
            <a:spLocks noGrp="1"/>
          </p:cNvSpPr>
          <p:nvPr>
            <p:ph idx="1"/>
          </p:nvPr>
        </p:nvSpPr>
        <p:spPr/>
        <p:txBody>
          <a:bodyPr/>
          <a:lstStyle/>
          <a:p>
            <a:pPr algn="just"/>
            <a:r>
              <a:rPr lang="en-US" dirty="0"/>
              <a:t>Software process specifies how one (you ;) can </a:t>
            </a:r>
            <a:r>
              <a:rPr lang="en-US" u="sng" dirty="0"/>
              <a:t>manage</a:t>
            </a:r>
            <a:r>
              <a:rPr lang="en-US" dirty="0"/>
              <a:t> and </a:t>
            </a:r>
            <a:r>
              <a:rPr lang="en-US" u="sng" dirty="0"/>
              <a:t>plan</a:t>
            </a:r>
            <a:r>
              <a:rPr lang="en-US" dirty="0"/>
              <a:t> a software development project taking constraints (</a:t>
            </a:r>
            <a:r>
              <a:rPr lang="en-US" dirty="0" err="1"/>
              <a:t>mehdudiyyet</a:t>
            </a:r>
            <a:r>
              <a:rPr lang="en-US" dirty="0"/>
              <a:t>) and boundaries (</a:t>
            </a:r>
            <a:r>
              <a:rPr lang="en-US" dirty="0" err="1"/>
              <a:t>serhed</a:t>
            </a:r>
            <a:r>
              <a:rPr lang="en-US" dirty="0"/>
              <a:t>) into consideration.</a:t>
            </a:r>
          </a:p>
        </p:txBody>
      </p:sp>
      <p:sp>
        <p:nvSpPr>
          <p:cNvPr id="4" name="Date Placeholder 3"/>
          <p:cNvSpPr>
            <a:spLocks noGrp="1"/>
          </p:cNvSpPr>
          <p:nvPr>
            <p:ph type="dt" sz="half" idx="10"/>
          </p:nvPr>
        </p:nvSpPr>
        <p:spPr/>
        <p:txBody>
          <a:bodyPr/>
          <a:lstStyle/>
          <a:p>
            <a:pPr>
              <a:defRPr/>
            </a:pPr>
            <a:r>
              <a:rPr lang="en-GB"/>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Tree>
    <p:extLst>
      <p:ext uri="{BB962C8B-B14F-4D97-AF65-F5344CB8AC3E}">
        <p14:creationId xmlns:p14="http://schemas.microsoft.com/office/powerpoint/2010/main" val="122523706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 (let’s see why it is important)</a:t>
            </a:r>
          </a:p>
        </p:txBody>
      </p:sp>
      <p:sp>
        <p:nvSpPr>
          <p:cNvPr id="3" name="Content Placeholder 2"/>
          <p:cNvSpPr>
            <a:spLocks noGrp="1"/>
          </p:cNvSpPr>
          <p:nvPr>
            <p:ph idx="1"/>
          </p:nvPr>
        </p:nvSpPr>
        <p:spPr/>
        <p:txBody>
          <a:bodyPr/>
          <a:lstStyle/>
          <a:p>
            <a:pPr marL="457200" indent="-457200">
              <a:buFont typeface="+mj-lt"/>
              <a:buAutoNum type="arabicPeriod"/>
            </a:pPr>
            <a:r>
              <a:rPr lang="en-US" dirty="0"/>
              <a:t>Modeling user interaction (which involves user inputs and outputs) is important as it helps to identify user requirements. </a:t>
            </a:r>
          </a:p>
          <a:p>
            <a:pPr marL="457200" indent="-457200">
              <a:buFont typeface="+mj-lt"/>
              <a:buAutoNum type="arabicPeriod"/>
            </a:pPr>
            <a:r>
              <a:rPr lang="en-US" dirty="0"/>
              <a:t>Modeling system-to-system interaction highlights the communication problems that may arise. </a:t>
            </a:r>
          </a:p>
          <a:p>
            <a:pPr marL="457200" indent="-457200">
              <a:buFont typeface="+mj-lt"/>
              <a:buAutoNum type="arabicPeriod"/>
            </a:pPr>
            <a:r>
              <a:rPr lang="en-US" dirty="0"/>
              <a:t>Modeling component interaction helps us understand if a proposed system structure is likely to deliver the required system performance and dependability.</a:t>
            </a:r>
            <a:r>
              <a:rPr lang="en-GB" dirty="0"/>
              <a:t> </a:t>
            </a:r>
          </a:p>
          <a:p>
            <a:pPr marL="457200" indent="-457200">
              <a:buFont typeface="+mj-lt"/>
              <a:buAutoNum type="arabicPeriod"/>
            </a:pPr>
            <a:r>
              <a:rPr lang="en-GB" u="sng" dirty="0"/>
              <a:t>Use case diagrams </a:t>
            </a:r>
            <a:r>
              <a:rPr lang="en-GB" dirty="0"/>
              <a:t>and </a:t>
            </a:r>
            <a:r>
              <a:rPr lang="en-GB" u="sng" dirty="0"/>
              <a:t>sequence diagrams </a:t>
            </a:r>
            <a:r>
              <a:rPr lang="en-GB" dirty="0"/>
              <a:t>may be used </a:t>
            </a:r>
            <a:r>
              <a:rPr lang="en-US" dirty="0"/>
              <a:t>(see next slides) </a:t>
            </a:r>
            <a:r>
              <a:rPr lang="en-GB" dirty="0"/>
              <a:t>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 modeling, which is mostly used </a:t>
            </a:r>
            <a:r>
              <a:rPr lang="en-US" u="sng" dirty="0"/>
              <a:t>to model </a:t>
            </a:r>
            <a:r>
              <a:rPr lang="en-US" dirty="0"/>
              <a:t>interactions between a system and external actors (users or other systems). </a:t>
            </a:r>
          </a:p>
          <a:p>
            <a:r>
              <a:rPr lang="en-US" dirty="0"/>
              <a:t>Actors in a use case may be people or other systems.</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a:t>
            </a:r>
            <a:r>
              <a:rPr lang="en-US" b="0" dirty="0"/>
              <a:t>example of the transaction and data is transferred to the patient record system</a:t>
            </a:r>
            <a:r>
              <a:rPr lang="en-US" dirty="0"/>
              <a:t>)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(our example)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3" name="Rectangle 2"/>
          <p:cNvSpPr/>
          <p:nvPr/>
        </p:nvSpPr>
        <p:spPr>
          <a:xfrm>
            <a:off x="2818956" y="5391720"/>
            <a:ext cx="3506088" cy="276999"/>
          </a:xfrm>
          <a:prstGeom prst="rect">
            <a:avLst/>
          </a:prstGeom>
        </p:spPr>
        <p:txBody>
          <a:bodyPr wrap="none">
            <a:spAutoFit/>
          </a:bodyPr>
          <a:lstStyle/>
          <a:p>
            <a:r>
              <a:rPr lang="en-US" baseline="30000" dirty="0"/>
              <a:t>a use case is shown as an ellipse with the actors</a:t>
            </a:r>
            <a:endParaRPr lang="en-US" dirty="0"/>
          </a:p>
        </p:txBody>
      </p:sp>
      <p:sp>
        <p:nvSpPr>
          <p:cNvPr id="9"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8" name="Rectangle 7"/>
          <p:cNvSpPr/>
          <p:nvPr/>
        </p:nvSpPr>
        <p:spPr>
          <a:xfrm>
            <a:off x="2286000" y="5841709"/>
            <a:ext cx="4572000" cy="461665"/>
          </a:xfrm>
          <a:prstGeom prst="rect">
            <a:avLst/>
          </a:prstGeom>
        </p:spPr>
        <p:txBody>
          <a:bodyPr>
            <a:spAutoFit/>
          </a:bodyPr>
          <a:lstStyle/>
          <a:p>
            <a:r>
              <a:rPr lang="en-US" baseline="30000" dirty="0"/>
              <a:t>Notice that there are two actors in this use case: the operator who is transferring the data and the patient record system. </a:t>
            </a:r>
            <a:endParaRPr lang="en-US" dirty="0"/>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Use case diagrams give a fairly simple overview of an interaction so you have to provide more detail to understand what is involved. </a:t>
            </a:r>
          </a:p>
          <a:p>
            <a:endParaRPr lang="en-US" dirty="0"/>
          </a:p>
          <a:p>
            <a:r>
              <a:rPr lang="en-US" dirty="0"/>
              <a:t>This detail can either be a simple textual description, a structured description in a table (see next slide)</a:t>
            </a:r>
          </a:p>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1186592112"/>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r>
              <a:rPr lang="en-GB" b="0" dirty="0"/>
              <a:t>Tabular view of our use case example</a:t>
            </a:r>
            <a:r>
              <a:rPr lang="en-GB" dirty="0"/>
              <a:t>)</a:t>
            </a: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83523676"/>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Medical-PMS: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Mentcare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3" name="Rectangle 2"/>
          <p:cNvSpPr/>
          <p:nvPr/>
        </p:nvSpPr>
        <p:spPr>
          <a:xfrm>
            <a:off x="304800" y="2035887"/>
            <a:ext cx="2286000" cy="830997"/>
          </a:xfrm>
          <a:prstGeom prst="rect">
            <a:avLst/>
          </a:prstGeom>
        </p:spPr>
        <p:txBody>
          <a:bodyPr wrap="square">
            <a:spAutoFit/>
          </a:bodyPr>
          <a:lstStyle/>
          <a:p>
            <a:r>
              <a:rPr lang="en-US" baseline="30000" dirty="0"/>
              <a:t>you may develop several diagrams, each of which shows related use cases</a:t>
            </a:r>
          </a:p>
          <a:p>
            <a:r>
              <a:rPr lang="en-US" baseline="30000" dirty="0"/>
              <a:t>Like ..</a:t>
            </a:r>
            <a:endParaRPr lang="en-US" dirty="0"/>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which are used to model interactions between system components, although external agents may also be included. </a:t>
            </a:r>
          </a:p>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a:t>
            </a:r>
          </a:p>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46</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read this diagram as follows: </a:t>
            </a:r>
          </a:p>
        </p:txBody>
      </p:sp>
      <p:sp>
        <p:nvSpPr>
          <p:cNvPr id="4" name="Footer Placeholder 3"/>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Rectangle 5"/>
          <p:cNvSpPr/>
          <p:nvPr/>
        </p:nvSpPr>
        <p:spPr>
          <a:xfrm>
            <a:off x="457200" y="1908934"/>
            <a:ext cx="8229600" cy="3416320"/>
          </a:xfrm>
          <a:prstGeom prst="rect">
            <a:avLst/>
          </a:prstGeom>
        </p:spPr>
        <p:txBody>
          <a:bodyPr wrap="square">
            <a:spAutoFit/>
          </a:bodyPr>
          <a:lstStyle/>
          <a:p>
            <a:endParaRPr lang="en-US" dirty="0"/>
          </a:p>
          <a:p>
            <a:r>
              <a:rPr lang="en-US" dirty="0"/>
              <a:t>1. The receptionist logs on to the PRS. (patient record system) </a:t>
            </a:r>
          </a:p>
          <a:p>
            <a:r>
              <a:rPr lang="en-US" dirty="0"/>
              <a:t>2. There are two options available. These allow the direct transfer of updated patient information to the PRS and the transfer of summary health data from the MHC-PMS to the PRS.</a:t>
            </a:r>
          </a:p>
          <a:p>
            <a:r>
              <a:rPr lang="en-US" dirty="0"/>
              <a:t>3. In each case, the receptionist’s permissions are checked using the authorization system.</a:t>
            </a:r>
          </a:p>
          <a:p>
            <a:r>
              <a:rPr lang="en-US" dirty="0"/>
              <a:t>4. Personal information may be transferred directly from the user interface object to the PRS. Alternatively, a summary record may be created from the database and that record is then transferred.</a:t>
            </a:r>
          </a:p>
          <a:p>
            <a:r>
              <a:rPr lang="en-US" dirty="0"/>
              <a:t>5. On completion of the transfer, the PRS issues a status message and the user logs off.</a:t>
            </a:r>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46363245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t>A software process</a:t>
            </a:r>
            <a:r>
              <a:rPr lang="en-US" dirty="0"/>
              <a:t>, specifies a method of developing software. </a:t>
            </a:r>
          </a:p>
          <a:p>
            <a:endParaRPr lang="en-US" dirty="0"/>
          </a:p>
          <a:p>
            <a:r>
              <a:rPr lang="en-US" u="sng" dirty="0"/>
              <a:t>A software project</a:t>
            </a:r>
            <a:r>
              <a:rPr lang="en-US" dirty="0"/>
              <a:t>, on the other hand, is a development project in which a software process is used.</a:t>
            </a:r>
          </a:p>
        </p:txBody>
      </p:sp>
      <p:sp>
        <p:nvSpPr>
          <p:cNvPr id="4" name="Date Placeholder 3"/>
          <p:cNvSpPr>
            <a:spLocks noGrp="1"/>
          </p:cNvSpPr>
          <p:nvPr>
            <p:ph type="dt" sz="half" idx="10"/>
          </p:nvPr>
        </p:nvSpPr>
        <p:spPr/>
        <p:txBody>
          <a:bodyPr/>
          <a:lstStyle/>
          <a:p>
            <a:pPr>
              <a:defRPr/>
            </a:pPr>
            <a:r>
              <a:rPr lang="en-GB"/>
              <a:t>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Tree>
    <p:extLst>
      <p:ext uri="{BB962C8B-B14F-4D97-AF65-F5344CB8AC3E}">
        <p14:creationId xmlns:p14="http://schemas.microsoft.com/office/powerpoint/2010/main" val="1336474333"/>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
        <p:nvSpPr>
          <p:cNvPr id="6"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7" name="Rectangle 6"/>
          <p:cNvSpPr/>
          <p:nvPr/>
        </p:nvSpPr>
        <p:spPr>
          <a:xfrm>
            <a:off x="904173" y="3234979"/>
            <a:ext cx="6738251" cy="369332"/>
          </a:xfrm>
          <a:prstGeom prst="rect">
            <a:avLst/>
          </a:prstGeom>
        </p:spPr>
        <p:txBody>
          <a:bodyPr wrap="square">
            <a:spAutoFit/>
          </a:bodyPr>
          <a:lstStyle/>
          <a:p>
            <a:r>
              <a:rPr lang="en-GB" dirty="0"/>
              <a:t>(remember prev. slide “</a:t>
            </a:r>
            <a:r>
              <a:rPr lang="en-US" dirty="0"/>
              <a:t>System perspectives</a:t>
            </a:r>
            <a:r>
              <a:rPr lang="en-GB" dirty="0"/>
              <a:t>”)</a:t>
            </a:r>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b="1" dirty="0"/>
              <a:t>Structural models of software display the organization of a system </a:t>
            </a:r>
            <a:r>
              <a:rPr lang="en-US" dirty="0"/>
              <a:t>in terms of the components that make up that system and their relationships. </a:t>
            </a:r>
          </a:p>
          <a:p>
            <a:r>
              <a:rPr lang="en-US" dirty="0"/>
              <a:t>You create structural models of a system when you are discussing and designing the system architecture. </a:t>
            </a:r>
          </a:p>
          <a:p>
            <a:r>
              <a:rPr lang="en-GB" u="sng" dirty="0"/>
              <a:t>Class diagrams </a:t>
            </a:r>
            <a:r>
              <a:rPr lang="en-GB" dirty="0"/>
              <a:t>may be used </a:t>
            </a:r>
            <a:r>
              <a:rPr lang="en-US" dirty="0"/>
              <a:t>(see next slides) </a:t>
            </a:r>
            <a:r>
              <a:rPr lang="en-GB" dirty="0"/>
              <a:t>for structural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sz="2200" dirty="0"/>
              <a:t>Class diagrams are used when developing an object-oriented system model to show the classes in a system and the associations between these classes (you are familiar for this terminology from OOP and SAD </a:t>
            </a:r>
            <a:r>
              <a:rPr lang="en-US" sz="2200" dirty="0" err="1"/>
              <a:t>cources</a:t>
            </a:r>
            <a:r>
              <a:rPr lang="en-US" sz="2200" dirty="0"/>
              <a:t>). </a:t>
            </a:r>
          </a:p>
          <a:p>
            <a:r>
              <a:rPr lang="en-US" sz="2200" u="sng" dirty="0"/>
              <a:t>An object class </a:t>
            </a:r>
            <a:r>
              <a:rPr lang="en-US" sz="2200" dirty="0"/>
              <a:t>can be thought of as a general definition of one kind of system object. </a:t>
            </a:r>
          </a:p>
          <a:p>
            <a:r>
              <a:rPr lang="en-US" sz="2200" dirty="0"/>
              <a:t>An </a:t>
            </a:r>
            <a:r>
              <a:rPr lang="en-US" sz="2200" u="sng" dirty="0"/>
              <a:t>association</a:t>
            </a:r>
            <a:r>
              <a:rPr lang="en-US" sz="2200" dirty="0"/>
              <a:t> is a link between classes that indicates that there is some relationship between these classes.</a:t>
            </a:r>
            <a:r>
              <a:rPr lang="en-GB" sz="2200" dirty="0"/>
              <a:t> </a:t>
            </a:r>
          </a:p>
          <a:p>
            <a:r>
              <a:rPr lang="en-US" sz="2200"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3" name="Rectangle 2"/>
          <p:cNvSpPr/>
          <p:nvPr/>
        </p:nvSpPr>
        <p:spPr>
          <a:xfrm>
            <a:off x="2286000" y="4769394"/>
            <a:ext cx="4572000" cy="461665"/>
          </a:xfrm>
          <a:prstGeom prst="rect">
            <a:avLst/>
          </a:prstGeom>
        </p:spPr>
        <p:txBody>
          <a:bodyPr>
            <a:spAutoFit/>
          </a:bodyPr>
          <a:lstStyle/>
          <a:p>
            <a:r>
              <a:rPr lang="en-US" baseline="30000" dirty="0"/>
              <a:t>is a simple class diagram showing two classes: Patient and Patient Record with an association between them</a:t>
            </a:r>
            <a:endParaRPr lang="en-US" dirty="0"/>
          </a:p>
        </p:txBody>
      </p:sp>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7" name="Rectangle 6"/>
          <p:cNvSpPr/>
          <p:nvPr/>
        </p:nvSpPr>
        <p:spPr>
          <a:xfrm>
            <a:off x="2242944" y="5436634"/>
            <a:ext cx="4572000" cy="1118254"/>
          </a:xfrm>
          <a:prstGeom prst="rect">
            <a:avLst/>
          </a:prstGeom>
        </p:spPr>
        <p:txBody>
          <a:bodyPr>
            <a:spAutoFit/>
          </a:bodyPr>
          <a:lstStyle/>
          <a:p>
            <a:pPr algn="ctr"/>
            <a:r>
              <a:rPr lang="en-US" sz="2000" baseline="30000" dirty="0"/>
              <a:t>with a 1, meaning that there is a 1:1 relationship between objects of these classes. That is, each patient has exactly one record and each record maintains information about exactly one patient. </a:t>
            </a:r>
          </a:p>
          <a:p>
            <a:pPr algn="ctr"/>
            <a:endParaRPr lang="en-US" sz="2000" baseline="30000" dirty="0"/>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a:xfrm>
            <a:off x="457200" y="4354643"/>
            <a:ext cx="2133600" cy="897148"/>
          </a:xfrm>
        </p:spPr>
        <p:txBody>
          <a:bodyPr/>
          <a:lstStyle/>
          <a:p>
            <a:pPr algn="ctr">
              <a:defRPr/>
            </a:pPr>
            <a:r>
              <a:rPr lang="en-US" sz="1800" baseline="30000" dirty="0"/>
              <a:t>*, as shown in Figure, that there are an indefinite number of objects involved in the association.</a:t>
            </a:r>
            <a:endParaRPr lang="en-US" sz="1800" dirty="0"/>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3" name="Rectangle 2"/>
          <p:cNvSpPr/>
          <p:nvPr/>
        </p:nvSpPr>
        <p:spPr>
          <a:xfrm>
            <a:off x="304800" y="1746249"/>
            <a:ext cx="2106331" cy="830997"/>
          </a:xfrm>
          <a:prstGeom prst="rect">
            <a:avLst/>
          </a:prstGeom>
        </p:spPr>
        <p:txBody>
          <a:bodyPr wrap="square">
            <a:spAutoFit/>
          </a:bodyPr>
          <a:lstStyle/>
          <a:p>
            <a:pPr algn="ctr"/>
            <a:r>
              <a:rPr lang="en-US" baseline="30000" dirty="0"/>
              <a:t>to show that objects of class Patient are also involved in relationships with a number of other classes</a:t>
            </a:r>
            <a:endParaRPr lang="en-US" dirty="0"/>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In object-oriented languages, such as Java, generalization is implemented using the class inheritance mechanisms built into the language (you learned this concept in OOP course).</a:t>
            </a:r>
            <a:r>
              <a:rPr lang="en-GB" dirty="0"/>
              <a:t> </a:t>
            </a:r>
          </a:p>
        </p:txBody>
      </p:sp>
      <p:sp>
        <p:nvSpPr>
          <p:cNvPr id="3" name="Footer Placeholder 2"/>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55</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3" name="Rectangle 2"/>
          <p:cNvSpPr/>
          <p:nvPr/>
        </p:nvSpPr>
        <p:spPr>
          <a:xfrm>
            <a:off x="443117" y="1786470"/>
            <a:ext cx="2420101" cy="646331"/>
          </a:xfrm>
          <a:prstGeom prst="rect">
            <a:avLst/>
          </a:prstGeom>
        </p:spPr>
        <p:txBody>
          <a:bodyPr wrap="square">
            <a:spAutoFit/>
          </a:bodyPr>
          <a:lstStyle/>
          <a:p>
            <a:pPr algn="ctr"/>
            <a:r>
              <a:rPr lang="en-US" baseline="30000" dirty="0"/>
              <a:t>This shows that general practitioners and hospital doctors can be generalized as doctors </a:t>
            </a:r>
            <a:endParaRPr lang="en-US" dirty="0"/>
          </a:p>
        </p:txBody>
      </p:sp>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
        <p:nvSpPr>
          <p:cNvPr id="9" name="Rectangle 8"/>
          <p:cNvSpPr/>
          <p:nvPr/>
        </p:nvSpPr>
        <p:spPr>
          <a:xfrm>
            <a:off x="904173" y="3234979"/>
            <a:ext cx="6738251" cy="369332"/>
          </a:xfrm>
          <a:prstGeom prst="rect">
            <a:avLst/>
          </a:prstGeom>
        </p:spPr>
        <p:txBody>
          <a:bodyPr wrap="square">
            <a:spAutoFit/>
          </a:bodyPr>
          <a:lstStyle/>
          <a:p>
            <a:r>
              <a:rPr lang="en-GB" dirty="0"/>
              <a:t>(remember prev. slide “</a:t>
            </a:r>
            <a:r>
              <a:rPr lang="en-US" dirty="0"/>
              <a:t>System perspectives</a:t>
            </a:r>
            <a:r>
              <a:rPr lang="en-GB" dirty="0"/>
              <a:t>”)</a:t>
            </a:r>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a:t>
            </a:r>
            <a:r>
              <a:rPr lang="en-US" u="sng" dirty="0"/>
              <a:t>They show what happens or what is supposed to happen </a:t>
            </a:r>
            <a:r>
              <a:rPr lang="en-US" dirty="0"/>
              <a:t>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58</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Data-driven models show the </a:t>
            </a:r>
            <a:r>
              <a:rPr lang="en-US" u="sng" dirty="0"/>
              <a:t>sequence of actions </a:t>
            </a:r>
            <a:r>
              <a:rPr lang="en-US" dirty="0"/>
              <a:t>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dirty="0"/>
              <a:t>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t>The software process</a:t>
            </a:r>
          </a:p>
        </p:txBody>
      </p:sp>
      <p:sp>
        <p:nvSpPr>
          <p:cNvPr id="17411" name="Rectangle 3"/>
          <p:cNvSpPr>
            <a:spLocks noGrp="1" noChangeArrowheads="1"/>
          </p:cNvSpPr>
          <p:nvPr>
            <p:ph idx="1"/>
          </p:nvPr>
        </p:nvSpPr>
        <p:spPr/>
        <p:txBody>
          <a:bodyPr/>
          <a:lstStyle/>
          <a:p>
            <a:r>
              <a:rPr lang="en-US" sz="1800" dirty="0"/>
              <a:t>A software process is the set of activities and associated results that produce a software product.</a:t>
            </a:r>
            <a:endParaRPr lang="en-GB" sz="1800" dirty="0"/>
          </a:p>
          <a:p>
            <a:r>
              <a:rPr lang="en-US" sz="1800" dirty="0"/>
              <a:t>There are four fundamental process activities, which are common to all software processes. These activities are:</a:t>
            </a:r>
          </a:p>
          <a:p>
            <a:pPr lvl="1"/>
            <a:r>
              <a:rPr lang="en-GB" sz="1600" b="1" dirty="0"/>
              <a:t>Software Specification</a:t>
            </a:r>
            <a:r>
              <a:rPr lang="en-GB" sz="1600" dirty="0"/>
              <a:t> – defining what the system should do;</a:t>
            </a:r>
          </a:p>
          <a:p>
            <a:pPr lvl="1"/>
            <a:r>
              <a:rPr lang="en-GB" sz="1600" b="1" dirty="0"/>
              <a:t>Software Development (Design and implementation)</a:t>
            </a:r>
            <a:r>
              <a:rPr lang="en-GB" sz="1600" dirty="0"/>
              <a:t> – defining the organization of the system and implementing the system;</a:t>
            </a:r>
          </a:p>
          <a:p>
            <a:pPr lvl="1"/>
            <a:r>
              <a:rPr lang="en-GB" sz="1800" b="1" dirty="0"/>
              <a:t>Software Validation</a:t>
            </a:r>
            <a:r>
              <a:rPr lang="en-GB" sz="1800" dirty="0"/>
              <a:t> – checking that it does what the customer wants;</a:t>
            </a:r>
          </a:p>
          <a:p>
            <a:pPr lvl="1"/>
            <a:r>
              <a:rPr lang="en-GB" sz="1800" b="1" dirty="0"/>
              <a:t>Software Evolution</a:t>
            </a:r>
            <a:r>
              <a:rPr lang="en-GB" sz="1800" dirty="0"/>
              <a:t> – changing the system in response to changing customer needs.</a:t>
            </a:r>
          </a:p>
          <a:p>
            <a:pPr lvl="1"/>
            <a:endParaRPr lang="en-GB" sz="1800" dirty="0"/>
          </a:p>
          <a:p>
            <a:r>
              <a:rPr lang="en-US" sz="2200" dirty="0"/>
              <a:t>Different organizations may use different processes to produce the same type of product.</a:t>
            </a:r>
            <a:endParaRPr lang="en-GB" sz="2200"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8" name="Date Placeholder 1"/>
          <p:cNvSpPr>
            <a:spLocks noGrp="1"/>
          </p:cNvSpPr>
          <p:nvPr>
            <p:ph type="dt" sz="half" idx="10"/>
          </p:nvPr>
        </p:nvSpPr>
        <p:spPr>
          <a:xfrm>
            <a:off x="457200" y="6356350"/>
            <a:ext cx="2133600" cy="365125"/>
          </a:xfrm>
        </p:spPr>
        <p:txBody>
          <a:bodyPr/>
          <a:lstStyle/>
          <a:p>
            <a:pPr>
              <a:defRPr/>
            </a:pPr>
            <a:r>
              <a:rPr lang="en-GB" dirty="0"/>
              <a:t> </a:t>
            </a:r>
            <a:endParaRPr lang="en-US" dirty="0"/>
          </a:p>
        </p:txBody>
      </p:sp>
    </p:spTree>
    <p:extLst>
      <p:ext uri="{BB962C8B-B14F-4D97-AF65-F5344CB8AC3E}">
        <p14:creationId xmlns:p14="http://schemas.microsoft.com/office/powerpoint/2010/main" val="275307945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 (An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60</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8"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 </a:t>
            </a:r>
          </a:p>
        </p:txBody>
      </p:sp>
      <p:sp>
        <p:nvSpPr>
          <p:cNvPr id="3" name="Content Placeholder 2"/>
          <p:cNvSpPr>
            <a:spLocks noGrp="1"/>
          </p:cNvSpPr>
          <p:nvPr>
            <p:ph idx="1"/>
          </p:nvPr>
        </p:nvSpPr>
        <p:spPr/>
        <p:txBody>
          <a:bodyPr/>
          <a:lstStyle/>
          <a:p>
            <a:r>
              <a:rPr lang="en-US" sz="1800" i="1" dirty="0"/>
              <a:t>Requirements Analysis and System Design. </a:t>
            </a:r>
            <a:r>
              <a:rPr lang="en-US" sz="1800" dirty="0"/>
              <a:t>This book focuses on information systems analysis and discusses how different UML models can be used in the analysis process. (L. </a:t>
            </a:r>
            <a:r>
              <a:rPr lang="en-US" sz="1800" dirty="0" err="1"/>
              <a:t>Maciaszek</a:t>
            </a:r>
            <a:r>
              <a:rPr lang="en-US" sz="1800" dirty="0"/>
              <a:t>, Addison-Wesley, 2001.) </a:t>
            </a:r>
          </a:p>
          <a:p>
            <a:r>
              <a:rPr lang="en-US" sz="1800" i="1" dirty="0"/>
              <a:t>MDA Distilled: Principles of Model-driven Architecture .</a:t>
            </a:r>
            <a:r>
              <a:rPr lang="en-US" sz="1800" dirty="0"/>
              <a:t>This is a concise and accessible introduction to the MDA method. It is written by enthusiasts so the book says very little about possible problems with this approach. (S. J. Mellor, K. Scott and D. Weise, Addison-Wesley, 2004.) </a:t>
            </a:r>
          </a:p>
          <a:p>
            <a:r>
              <a:rPr lang="en-US" sz="1800" i="1" dirty="0"/>
              <a:t>Using UML: Software Engineering with Objects and Components, 2nd ed</a:t>
            </a:r>
            <a:r>
              <a:rPr lang="en-US" sz="1800" dirty="0"/>
              <a:t>. A short, readable introduction to the use of the UML in system specification and design. This book is excellent for learning and understanding the UML, although it is not a full description of the notation.</a:t>
            </a:r>
            <a:br>
              <a:rPr lang="en-US" sz="1800" dirty="0"/>
            </a:br>
            <a:r>
              <a:rPr lang="en-US" sz="1800" dirty="0"/>
              <a:t>(P. Stevens with R. </a:t>
            </a:r>
            <a:r>
              <a:rPr lang="en-US" sz="1800" dirty="0" err="1"/>
              <a:t>Pooley</a:t>
            </a:r>
            <a:r>
              <a:rPr lang="en-US" sz="1800" dirty="0"/>
              <a:t>, Addison-Wesley, 2006.) </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62</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1674874884"/>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for Home</a:t>
            </a:r>
          </a:p>
        </p:txBody>
      </p:sp>
      <p:sp>
        <p:nvSpPr>
          <p:cNvPr id="3" name="Content Placeholder 2"/>
          <p:cNvSpPr>
            <a:spLocks noGrp="1"/>
          </p:cNvSpPr>
          <p:nvPr>
            <p:ph idx="1"/>
          </p:nvPr>
        </p:nvSpPr>
        <p:spPr/>
        <p:txBody>
          <a:bodyPr/>
          <a:lstStyle/>
          <a:p>
            <a:r>
              <a:rPr lang="en-US" dirty="0"/>
              <a:t>EXERCISES – needs to prepare at Home and needs to be ready for discussion in next lecture (practice) day (16.11.2015).</a:t>
            </a:r>
          </a:p>
          <a:p>
            <a:r>
              <a:rPr lang="en-US" dirty="0"/>
              <a:t>Deadline is Sunday (15.11.2015), 17:00 PM. Needs to send as .doc file via email till deadline date and time. </a:t>
            </a:r>
            <a:r>
              <a:rPr lang="en-US" b="1" dirty="0"/>
              <a:t>Late emails will not be accepted!!!</a:t>
            </a:r>
          </a:p>
          <a:p>
            <a:r>
              <a:rPr lang="en-US" b="1" dirty="0"/>
              <a:t>Note: Final MDIA results will be from evaluation of these </a:t>
            </a:r>
            <a:r>
              <a:rPr lang="en-US" b="1" dirty="0" err="1"/>
              <a:t>ex.s</a:t>
            </a:r>
            <a:r>
              <a:rPr lang="en-US" b="1" dirty="0"/>
              <a:t> (</a:t>
            </a:r>
            <a:r>
              <a:rPr lang="en-US" dirty="0"/>
              <a:t>Currently you can see your </a:t>
            </a:r>
            <a:r>
              <a:rPr lang="en-US" dirty="0" err="1"/>
              <a:t>intital</a:t>
            </a:r>
            <a:r>
              <a:rPr lang="en-US" dirty="0"/>
              <a:t> MDIA result. Final result will be added in Final Examination week.</a:t>
            </a:r>
            <a:r>
              <a:rPr lang="en-US" b="1" dirty="0"/>
              <a:t>)</a:t>
            </a:r>
          </a:p>
          <a:p>
            <a:pPr marL="0" indent="0">
              <a:buNone/>
            </a:pP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63</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mr-IN" dirty="0"/>
              <a:t>24/04/2018</a:t>
            </a:r>
            <a:endParaRPr lang="en-US" dirty="0"/>
          </a:p>
        </p:txBody>
      </p:sp>
    </p:spTree>
    <p:extLst>
      <p:ext uri="{BB962C8B-B14F-4D97-AF65-F5344CB8AC3E}">
        <p14:creationId xmlns:p14="http://schemas.microsoft.com/office/powerpoint/2010/main" val="2213990138"/>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(Students Presentations; Accepted HWs) </a:t>
            </a:r>
            <a:endParaRPr lang="en-US" dirty="0">
              <a:effectLst/>
            </a:endParaRPr>
          </a:p>
        </p:txBody>
      </p:sp>
      <p:sp>
        <p:nvSpPr>
          <p:cNvPr id="3" name="Content Placeholder 2"/>
          <p:cNvSpPr>
            <a:spLocks noGrp="1"/>
          </p:cNvSpPr>
          <p:nvPr>
            <p:ph idx="1"/>
          </p:nvPr>
        </p:nvSpPr>
        <p:spPr>
          <a:xfrm>
            <a:off x="457200" y="1600200"/>
            <a:ext cx="8229600" cy="5121275"/>
          </a:xfrm>
        </p:spPr>
        <p:txBody>
          <a:bodyPr/>
          <a:lstStyle/>
          <a:p>
            <a:r>
              <a:rPr lang="en-US" sz="1200" dirty="0"/>
              <a:t>6.1.  Explain why it is important to model the context of a system that is being developed. Give two examples of possible errors that could arise if software engineers do not understand the system context. </a:t>
            </a:r>
          </a:p>
          <a:p>
            <a:r>
              <a:rPr lang="en-US" sz="1200" dirty="0"/>
              <a:t>6.2.  How might you use a model of a system that already exists? Explain why it is not always necessary for such a system model to be complete and correct. Would the same be true if you were developing a model of a new system? </a:t>
            </a:r>
          </a:p>
          <a:p>
            <a:r>
              <a:rPr lang="en-US" sz="1200" dirty="0"/>
              <a:t>6.3.  For the MHC-PMS, propose a set of use cases that illustrates the interactions between a doctor, who sees patients and prescribes medicine and treatments, and the MHC-PMS. </a:t>
            </a:r>
          </a:p>
          <a:p>
            <a:r>
              <a:rPr lang="en-US" sz="1200" dirty="0"/>
              <a:t>6.4.  Develop a sequence diagram showing the interactions involved when a student registers for a course in a university. Courses may have limited enrollment, so the registration process must include checks that places are available. Assume that the student accesses an electronic course catalog to find out about available courses. </a:t>
            </a:r>
          </a:p>
          <a:p>
            <a:r>
              <a:rPr lang="en-US" sz="1200" dirty="0"/>
              <a:t>6.5.  Draw state diagrams of the control software for: </a:t>
            </a:r>
          </a:p>
          <a:p>
            <a:pPr lvl="1"/>
            <a:r>
              <a:rPr lang="en-US" sz="1200" dirty="0"/>
              <a:t>An automatic washing machine that has different programs for different types of </a:t>
            </a:r>
          </a:p>
          <a:p>
            <a:pPr lvl="1"/>
            <a:r>
              <a:rPr lang="en-US" sz="1200" dirty="0"/>
              <a:t>clothes. </a:t>
            </a:r>
          </a:p>
          <a:p>
            <a:pPr lvl="1"/>
            <a:r>
              <a:rPr lang="en-US" sz="1200" dirty="0"/>
              <a:t>The software for a DVD player. </a:t>
            </a:r>
          </a:p>
          <a:p>
            <a:pPr lvl="1"/>
            <a:r>
              <a:rPr lang="en-US" sz="1200" dirty="0"/>
              <a:t>A telephone answering system that records incoming messages and displays the number of accepted messages on an LED. The system should allow the telephone customer to dial in from any location, type a sequence of numbers (identified as tones), and play any recorded messages. </a:t>
            </a:r>
          </a:p>
          <a:p>
            <a:pPr marL="457200" lvl="1" indent="0">
              <a:buNone/>
            </a:pPr>
            <a:endParaRPr lang="en-US" sz="1200" dirty="0"/>
          </a:p>
          <a:p>
            <a:pPr marL="457200" lvl="1" indent="0">
              <a:buNone/>
            </a:pPr>
            <a:r>
              <a:rPr lang="en-US" sz="1200" b="1" u="sng" dirty="0"/>
              <a:t>Accepted HWs Students: </a:t>
            </a:r>
            <a:r>
              <a:rPr lang="en-US" sz="1200" b="1" u="sng" dirty="0" err="1"/>
              <a:t>Ulduz</a:t>
            </a:r>
            <a:r>
              <a:rPr lang="en-US" sz="1200" b="1" u="sng" dirty="0"/>
              <a:t> B., </a:t>
            </a:r>
            <a:r>
              <a:rPr lang="en-US" sz="1200" b="1" u="sng" dirty="0" err="1"/>
              <a:t>Elnur</a:t>
            </a:r>
            <a:r>
              <a:rPr lang="en-US" sz="1200" b="1" u="sng" dirty="0"/>
              <a:t> R., </a:t>
            </a:r>
            <a:r>
              <a:rPr lang="en-US" sz="1200" b="1" u="sng" dirty="0" err="1"/>
              <a:t>Fatullokhon</a:t>
            </a:r>
            <a:r>
              <a:rPr lang="en-US" sz="1200" b="1" u="sng" dirty="0"/>
              <a:t> Y., </a:t>
            </a:r>
            <a:r>
              <a:rPr lang="en-US" sz="1200" b="1" u="sng" dirty="0" err="1"/>
              <a:t>Mahammed</a:t>
            </a:r>
            <a:r>
              <a:rPr lang="en-US" sz="1200" b="1" u="sng" dirty="0"/>
              <a:t> V., </a:t>
            </a:r>
            <a:r>
              <a:rPr lang="en-US" sz="1200" b="1" u="sng" dirty="0" err="1"/>
              <a:t>Elmi</a:t>
            </a:r>
            <a:r>
              <a:rPr lang="en-US" sz="1200" b="1" u="sng" dirty="0"/>
              <a:t> A., </a:t>
            </a:r>
            <a:r>
              <a:rPr lang="en-US" sz="1200" b="1" u="sng" dirty="0" err="1"/>
              <a:t>Tarlan</a:t>
            </a:r>
            <a:r>
              <a:rPr lang="en-US" sz="1200" b="1" u="sng" dirty="0"/>
              <a:t> B., Kamal Z.</a:t>
            </a:r>
          </a:p>
          <a:p>
            <a:endParaRPr lang="en-US" sz="1200" dirty="0"/>
          </a:p>
          <a:p>
            <a:endParaRPr lang="en-US" sz="1200"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64</a:t>
            </a:fld>
            <a:endParaRPr lang="en-US"/>
          </a:p>
        </p:txBody>
      </p:sp>
      <p:sp>
        <p:nvSpPr>
          <p:cNvPr id="7" name="Date Placeholder 1"/>
          <p:cNvSpPr>
            <a:spLocks noGrp="1"/>
          </p:cNvSpPr>
          <p:nvPr>
            <p:ph type="dt" sz="half" idx="10"/>
          </p:nvPr>
        </p:nvSpPr>
        <p:spPr>
          <a:xfrm>
            <a:off x="457200" y="6356350"/>
            <a:ext cx="2133600" cy="365125"/>
          </a:xfrm>
        </p:spPr>
        <p:txBody>
          <a:bodyPr/>
          <a:lstStyle/>
          <a:p>
            <a:pPr>
              <a:defRPr/>
            </a:pPr>
            <a:r>
              <a:rPr lang="is-IS" dirty="0"/>
              <a:t>16/11/2015</a:t>
            </a:r>
            <a:endParaRPr lang="en-US" dirty="0"/>
          </a:p>
        </p:txBody>
      </p:sp>
    </p:spTree>
    <p:extLst>
      <p:ext uri="{BB962C8B-B14F-4D97-AF65-F5344CB8AC3E}">
        <p14:creationId xmlns:p14="http://schemas.microsoft.com/office/powerpoint/2010/main" val="1966358857"/>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6.1.  Explain why it is important to model the context of a system that is being developed. Give two examples of possible errors that could arise if software engineers do not understand the system context. </a:t>
            </a:r>
          </a:p>
        </p:txBody>
      </p:sp>
      <p:sp>
        <p:nvSpPr>
          <p:cNvPr id="3" name="Content Placeholder 2"/>
          <p:cNvSpPr>
            <a:spLocks noGrp="1"/>
          </p:cNvSpPr>
          <p:nvPr>
            <p:ph idx="1"/>
          </p:nvPr>
        </p:nvSpPr>
        <p:spPr>
          <a:xfrm>
            <a:off x="457200" y="1600200"/>
            <a:ext cx="8229600" cy="4756150"/>
          </a:xfrm>
        </p:spPr>
        <p:txBody>
          <a:bodyPr/>
          <a:lstStyle/>
          <a:p>
            <a:pPr marL="0" indent="0">
              <a:buNone/>
            </a:pPr>
            <a:r>
              <a:rPr lang="en-US" sz="1300" dirty="0"/>
              <a:t>Answer:</a:t>
            </a:r>
          </a:p>
          <a:p>
            <a:r>
              <a:rPr lang="en-US" sz="1300" dirty="0"/>
              <a:t>Because context models show the environment that includes several other automated systems. These models will help in getting a clear view of the system to be developed and several other systems involved. To model the context of a system,</a:t>
            </a:r>
          </a:p>
          <a:p>
            <a:pPr lvl="1"/>
            <a:r>
              <a:rPr lang="en-US" sz="900" dirty="0"/>
              <a:t>Identify the boundaries of the system by deciding which behaviors are part of it and which are performed by external entities. This defines the subject.</a:t>
            </a:r>
          </a:p>
          <a:p>
            <a:pPr lvl="1"/>
            <a:r>
              <a:rPr lang="en-US" sz="900" dirty="0"/>
              <a:t>Identify the actors that surround the system by considering which groups require help from the system to perform their tasks, which groups are needed to execute the system's functions, which groups interact with external hardware or other software systems, and which groups perform secondary functions for administration and maintenance.</a:t>
            </a:r>
          </a:p>
          <a:p>
            <a:pPr lvl="1"/>
            <a:r>
              <a:rPr lang="en-US" sz="900" dirty="0"/>
              <a:t>Organize actors that are similar to one another in a generalization-specialization hierarchy.</a:t>
            </a:r>
          </a:p>
          <a:p>
            <a:pPr lvl="1"/>
            <a:r>
              <a:rPr lang="en-US" sz="900" dirty="0"/>
              <a:t>Where it aids understandability, provide a stereotype for each such actor.</a:t>
            </a:r>
          </a:p>
          <a:p>
            <a:r>
              <a:rPr lang="en-US" sz="1300" dirty="0"/>
              <a:t>Examples of possible errors:</a:t>
            </a:r>
          </a:p>
          <a:p>
            <a:pPr>
              <a:buFont typeface="+mj-lt"/>
              <a:buAutoNum type="arabicPeriod"/>
            </a:pPr>
            <a:r>
              <a:rPr lang="en-US" sz="1300" dirty="0"/>
              <a:t>The software engineers may miss some functionality to be included which require coordinating with automated systems.</a:t>
            </a:r>
          </a:p>
          <a:p>
            <a:pPr>
              <a:buFont typeface="+mj-lt"/>
              <a:buAutoNum type="arabicPeriod"/>
            </a:pPr>
            <a:r>
              <a:rPr lang="en-US" sz="1300" dirty="0"/>
              <a:t>The system design and development may be deviated from the actual functionality as some requirements may not be known properly?</a:t>
            </a:r>
          </a:p>
        </p:txBody>
      </p:sp>
      <p:sp>
        <p:nvSpPr>
          <p:cNvPr id="4" name="Date Placeholder 3"/>
          <p:cNvSpPr>
            <a:spLocks noGrp="1"/>
          </p:cNvSpPr>
          <p:nvPr>
            <p:ph type="dt" sz="half" idx="10"/>
          </p:nvPr>
        </p:nvSpPr>
        <p:spPr/>
        <p:txBody>
          <a:bodyPr/>
          <a:lstStyle/>
          <a:p>
            <a:pPr>
              <a:defRPr/>
            </a:pPr>
            <a:r>
              <a:rPr lang="en-GB" dirty="0"/>
              <a:t>16/11/2015</a:t>
            </a: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65</a:t>
            </a:fld>
            <a:endParaRPr lang="en-US"/>
          </a:p>
        </p:txBody>
      </p:sp>
    </p:spTree>
    <p:extLst>
      <p:ext uri="{BB962C8B-B14F-4D97-AF65-F5344CB8AC3E}">
        <p14:creationId xmlns:p14="http://schemas.microsoft.com/office/powerpoint/2010/main" val="2406453672"/>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6.2.  How might you use a model of a system that already exists? Explain why it is not always necessary for such a system model to be complete and correct. Would the same be true if you were developing a model of a new system? </a:t>
            </a:r>
          </a:p>
        </p:txBody>
      </p:sp>
      <p:sp>
        <p:nvSpPr>
          <p:cNvPr id="3" name="Content Placeholder 2"/>
          <p:cNvSpPr>
            <a:spLocks noGrp="1"/>
          </p:cNvSpPr>
          <p:nvPr>
            <p:ph idx="1"/>
          </p:nvPr>
        </p:nvSpPr>
        <p:spPr/>
        <p:txBody>
          <a:bodyPr/>
          <a:lstStyle/>
          <a:p>
            <a:r>
              <a:rPr lang="en-US" sz="1400" dirty="0"/>
              <a:t>Answer:</a:t>
            </a:r>
          </a:p>
          <a:p>
            <a:r>
              <a:rPr lang="en-US" sz="1400" dirty="0"/>
              <a:t>use a model of a system that already exists for the following reasons: </a:t>
            </a:r>
          </a:p>
          <a:p>
            <a:r>
              <a:rPr lang="en-US" sz="1400" dirty="0"/>
              <a:t>1. To understand and document the architecture and operation of the existing system. </a:t>
            </a:r>
          </a:p>
          <a:p>
            <a:r>
              <a:rPr lang="en-US" sz="1400" dirty="0"/>
              <a:t>2. To act as the focus of discussion about possible changes to that system. </a:t>
            </a:r>
          </a:p>
          <a:p>
            <a:r>
              <a:rPr lang="en-US" sz="1400" dirty="0"/>
              <a:t>3. To inform the re-implementation of the system. </a:t>
            </a:r>
          </a:p>
          <a:p>
            <a:r>
              <a:rPr lang="en-US" sz="1400" dirty="0"/>
              <a:t>You do not need a complete model unless the intention is to completely document the operation of the existing system. The aim of the model in such cases is usually to help you work on parts of the system so only these need to be </a:t>
            </a:r>
            <a:r>
              <a:rPr lang="en-US" sz="1400" dirty="0" err="1"/>
              <a:t>modelled</a:t>
            </a:r>
            <a:r>
              <a:rPr lang="en-US" sz="1400" dirty="0"/>
              <a:t>. </a:t>
            </a:r>
          </a:p>
          <a:p>
            <a:r>
              <a:rPr lang="en-US" sz="1400" dirty="0"/>
              <a:t>Furthermore, if the model is used as a discussion focus, you are unlikely to be interested in details and so can ignore parts of the system in the model. This is true, in general, for models of new systems unless a model-based approach to development is taking place in which case a complete model is required. The other circumstances where you may need a complete model is when there is a contractual requirement for such a model to be produced as part of the system documentation.</a:t>
            </a:r>
          </a:p>
          <a:p>
            <a:pPr marL="0" indent="0">
              <a:buNone/>
            </a:pPr>
            <a:endParaRPr lang="en-US" sz="1400" dirty="0"/>
          </a:p>
        </p:txBody>
      </p:sp>
      <p:sp>
        <p:nvSpPr>
          <p:cNvPr id="4" name="Date Placeholder 3"/>
          <p:cNvSpPr>
            <a:spLocks noGrp="1"/>
          </p:cNvSpPr>
          <p:nvPr>
            <p:ph type="dt" sz="half" idx="10"/>
          </p:nvPr>
        </p:nvSpPr>
        <p:spPr/>
        <p:txBody>
          <a:bodyPr/>
          <a:lstStyle/>
          <a:p>
            <a:pPr>
              <a:defRPr/>
            </a:pPr>
            <a:r>
              <a:rPr lang="en-GB" dirty="0"/>
              <a:t>16/11/2015</a:t>
            </a: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66</a:t>
            </a:fld>
            <a:endParaRPr lang="en-US"/>
          </a:p>
        </p:txBody>
      </p:sp>
    </p:spTree>
    <p:extLst>
      <p:ext uri="{BB962C8B-B14F-4D97-AF65-F5344CB8AC3E}">
        <p14:creationId xmlns:p14="http://schemas.microsoft.com/office/powerpoint/2010/main" val="1543763356"/>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6.3.  For the MHC-PMS, propose a set of use cases that illustrates the interactions between a doctor, who sees patients and prescribes medicine and treatments, and the MHC-PMS. </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67</a:t>
            </a:fld>
            <a:endParaRPr lang="en-US"/>
          </a:p>
        </p:txBody>
      </p:sp>
      <p:pic>
        <p:nvPicPr>
          <p:cNvPr id="7" name="Picture 6" descr="Macintosh HD:Users:ulduzbagirova:Desktop:ch4-65-638.jpg"/>
          <p:cNvPicPr/>
          <p:nvPr/>
        </p:nvPicPr>
        <p:blipFill>
          <a:blip r:embed="rId2">
            <a:extLst>
              <a:ext uri="{28A0092B-C50C-407E-A947-70E740481C1C}">
                <a14:useLocalDpi xmlns:a14="http://schemas.microsoft.com/office/drawing/2010/main" val="0"/>
              </a:ext>
            </a:extLst>
          </a:blip>
          <a:srcRect/>
          <a:stretch>
            <a:fillRect/>
          </a:stretch>
        </p:blipFill>
        <p:spPr bwMode="auto">
          <a:xfrm>
            <a:off x="952344" y="1828483"/>
            <a:ext cx="6686550" cy="4527867"/>
          </a:xfrm>
          <a:prstGeom prst="rect">
            <a:avLst/>
          </a:prstGeom>
          <a:noFill/>
          <a:ln>
            <a:noFill/>
          </a:ln>
        </p:spPr>
      </p:pic>
      <p:sp>
        <p:nvSpPr>
          <p:cNvPr id="8"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2921268281"/>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6.4.  Develop a sequence diagram showing the interactions involved when a student registers for a course in a university. Courses may have limited enrollment, so the registration process must include checks that places are available. Assume that the student accesses an electronic course catalog to find out about available courses. </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68</a:t>
            </a:fld>
            <a:endParaRPr lang="en-US"/>
          </a:p>
        </p:txBody>
      </p:sp>
      <p:pic>
        <p:nvPicPr>
          <p:cNvPr id="7" name="Picture 6" descr="Macintosh HD:Users:ulduzbagirova:Desktop:Screen Shot 2015-11-13 at 10.25.29 PM.png"/>
          <p:cNvPicPr/>
          <p:nvPr/>
        </p:nvPicPr>
        <p:blipFill>
          <a:blip r:embed="rId2">
            <a:extLst>
              <a:ext uri="{28A0092B-C50C-407E-A947-70E740481C1C}">
                <a14:useLocalDpi xmlns:a14="http://schemas.microsoft.com/office/drawing/2010/main" val="0"/>
              </a:ext>
            </a:extLst>
          </a:blip>
          <a:srcRect/>
          <a:stretch>
            <a:fillRect/>
          </a:stretch>
        </p:blipFill>
        <p:spPr bwMode="auto">
          <a:xfrm>
            <a:off x="710423" y="1464801"/>
            <a:ext cx="7448673" cy="4712511"/>
          </a:xfrm>
          <a:prstGeom prst="rect">
            <a:avLst/>
          </a:prstGeom>
          <a:noFill/>
          <a:ln>
            <a:noFill/>
          </a:ln>
        </p:spPr>
      </p:pic>
      <p:sp>
        <p:nvSpPr>
          <p:cNvPr id="8"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55996456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6753"/>
            <a:ext cx="8229600" cy="3629410"/>
          </a:xfrm>
        </p:spPr>
        <p:txBody>
          <a:bodyPr/>
          <a:lstStyle/>
          <a:p>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69</a:t>
            </a:fld>
            <a:endParaRPr lang="en-US"/>
          </a:p>
        </p:txBody>
      </p:sp>
      <p:sp>
        <p:nvSpPr>
          <p:cNvPr id="8" name="Title 1"/>
          <p:cNvSpPr>
            <a:spLocks noGrp="1"/>
          </p:cNvSpPr>
          <p:nvPr>
            <p:ph type="title"/>
          </p:nvPr>
        </p:nvSpPr>
        <p:spPr>
          <a:xfrm>
            <a:off x="457200" y="167018"/>
            <a:ext cx="7293232" cy="1963830"/>
          </a:xfrm>
        </p:spPr>
        <p:txBody>
          <a:bodyPr/>
          <a:lstStyle/>
          <a:p>
            <a:r>
              <a:rPr lang="en-US" sz="1200" dirty="0"/>
              <a:t>6.5.  Draw state diagrams of the control software for: </a:t>
            </a:r>
            <a:br>
              <a:rPr lang="en-US" sz="1200" dirty="0"/>
            </a:br>
            <a:r>
              <a:rPr lang="en-US" sz="1200" dirty="0"/>
              <a:t>1. An automatic washing machine that has different programs for different types of </a:t>
            </a:r>
            <a:br>
              <a:rPr lang="en-US" sz="1200" dirty="0"/>
            </a:br>
            <a:r>
              <a:rPr lang="en-US" sz="1200" dirty="0"/>
              <a:t>clothes. </a:t>
            </a:r>
            <a:br>
              <a:rPr lang="en-US" sz="1200" dirty="0"/>
            </a:br>
            <a:r>
              <a:rPr lang="en-US" sz="1200" dirty="0"/>
              <a:t>2. The software for a DVD player. </a:t>
            </a:r>
            <a:br>
              <a:rPr lang="en-US" sz="1200" dirty="0"/>
            </a:br>
            <a:r>
              <a:rPr lang="en-US" sz="1200" dirty="0"/>
              <a:t>3. A telephone answering system that records incoming messages and displays the number of accepted messages on an LED. The system should allow the telephone customer to dial in from any location, type a sequence of numbers (identified as tones), and play any recorded messages. </a:t>
            </a:r>
          </a:p>
        </p:txBody>
      </p:sp>
      <p:sp>
        <p:nvSpPr>
          <p:cNvPr id="7"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87337388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Date Placeholder 1"/>
          <p:cNvSpPr>
            <a:spLocks noGrp="1"/>
          </p:cNvSpPr>
          <p:nvPr>
            <p:ph type="dt" sz="half" idx="10"/>
          </p:nvPr>
        </p:nvSpPr>
        <p:spPr>
          <a:xfrm>
            <a:off x="457200" y="6356350"/>
            <a:ext cx="2133600" cy="365125"/>
          </a:xfrm>
        </p:spPr>
        <p:txBody>
          <a:bodyPr/>
          <a:lstStyle/>
          <a:p>
            <a:pPr>
              <a:defRPr/>
            </a:pPr>
            <a:r>
              <a:rPr lang="en-GB" dirty="0"/>
              <a:t> </a:t>
            </a:r>
            <a:endParaRPr lang="en-US" dirty="0"/>
          </a:p>
        </p:txBody>
      </p:sp>
    </p:spTree>
    <p:extLst>
      <p:ext uri="{BB962C8B-B14F-4D97-AF65-F5344CB8AC3E}">
        <p14:creationId xmlns:p14="http://schemas.microsoft.com/office/powerpoint/2010/main" val="1949960937"/>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6.5.1. An automatic washing machine that has different programs for different types of </a:t>
            </a:r>
            <a:br>
              <a:rPr lang="en-US" sz="1400" dirty="0"/>
            </a:br>
            <a:r>
              <a:rPr lang="en-US" sz="1400" dirty="0"/>
              <a:t>clothes. </a:t>
            </a:r>
          </a:p>
        </p:txBody>
      </p:sp>
      <p:sp>
        <p:nvSpPr>
          <p:cNvPr id="3" name="Content Placeholder 2"/>
          <p:cNvSpPr>
            <a:spLocks noGrp="1"/>
          </p:cNvSpPr>
          <p:nvPr>
            <p:ph idx="1"/>
          </p:nvPr>
        </p:nvSpPr>
        <p:spPr/>
        <p:txBody>
          <a:bodyPr/>
          <a:lstStyle/>
          <a:p>
            <a:pPr marL="0" indent="0">
              <a:lnSpc>
                <a:spcPct val="90000"/>
              </a:lnSpc>
              <a:buNone/>
            </a:pPr>
            <a:r>
              <a:rPr lang="en-US" sz="2800" dirty="0">
                <a:latin typeface="Arial" charset="0"/>
                <a:cs typeface="Arial" charset="0"/>
              </a:rPr>
              <a:t>How does a Washing Machine Works?</a:t>
            </a:r>
          </a:p>
          <a:p>
            <a:pPr>
              <a:lnSpc>
                <a:spcPct val="90000"/>
              </a:lnSpc>
            </a:pPr>
            <a:r>
              <a:rPr lang="en-US" sz="2800" dirty="0">
                <a:latin typeface="Arial" charset="0"/>
                <a:cs typeface="Arial" charset="0"/>
              </a:rPr>
              <a:t>On / Off button. Start button (No stop button.)</a:t>
            </a:r>
          </a:p>
          <a:p>
            <a:pPr>
              <a:lnSpc>
                <a:spcPct val="90000"/>
              </a:lnSpc>
            </a:pPr>
            <a:r>
              <a:rPr lang="en-US" sz="2800" dirty="0">
                <a:latin typeface="Arial" charset="0"/>
                <a:cs typeface="Arial" charset="0"/>
              </a:rPr>
              <a:t>Feedback is given on the current stage (soaking, rinsing, draining, drying)</a:t>
            </a:r>
          </a:p>
          <a:p>
            <a:pPr>
              <a:lnSpc>
                <a:spcPct val="90000"/>
              </a:lnSpc>
            </a:pPr>
            <a:r>
              <a:rPr lang="en-US" dirty="0">
                <a:latin typeface="Arial" charset="0"/>
                <a:cs typeface="Arial" charset="0"/>
              </a:rPr>
              <a:t>Three plans:</a:t>
            </a:r>
          </a:p>
          <a:p>
            <a:pPr lvl="1">
              <a:lnSpc>
                <a:spcPct val="90000"/>
              </a:lnSpc>
            </a:pPr>
            <a:r>
              <a:rPr lang="en-US" dirty="0">
                <a:latin typeface="Arial" charset="0"/>
                <a:ea typeface="Arial" charset="0"/>
                <a:cs typeface="Arial" charset="0"/>
              </a:rPr>
              <a:t>Regular</a:t>
            </a:r>
          </a:p>
          <a:p>
            <a:pPr lvl="1">
              <a:lnSpc>
                <a:spcPct val="90000"/>
              </a:lnSpc>
            </a:pPr>
            <a:r>
              <a:rPr lang="en-US" dirty="0">
                <a:latin typeface="Arial" charset="0"/>
                <a:ea typeface="Arial" charset="0"/>
                <a:cs typeface="Arial" charset="0"/>
              </a:rPr>
              <a:t>Delicate (no soaking)</a:t>
            </a:r>
          </a:p>
          <a:p>
            <a:pPr lvl="1">
              <a:lnSpc>
                <a:spcPct val="90000"/>
              </a:lnSpc>
            </a:pPr>
            <a:r>
              <a:rPr lang="en-US" dirty="0">
                <a:latin typeface="Arial" charset="0"/>
                <a:ea typeface="Arial" charset="0"/>
                <a:cs typeface="Arial" charset="0"/>
              </a:rPr>
              <a:t>Super delicate (no soaking, no drying)</a:t>
            </a:r>
          </a:p>
          <a:p>
            <a:pPr>
              <a:lnSpc>
                <a:spcPct val="90000"/>
              </a:lnSpc>
            </a:pPr>
            <a:r>
              <a:rPr lang="en-US" dirty="0">
                <a:latin typeface="Arial" charset="0"/>
                <a:cs typeface="Arial" charset="0"/>
              </a:rPr>
              <a:t>Off can be clicked only before starting, or after finishing</a:t>
            </a:r>
            <a:endParaRPr lang="en-US" dirty="0"/>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70</a:t>
            </a:fld>
            <a:endParaRPr lang="en-US"/>
          </a:p>
        </p:txBody>
      </p:sp>
      <p:sp>
        <p:nvSpPr>
          <p:cNvPr id="7"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2844048754"/>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a:latin typeface="Arial" charset="0"/>
                <a:cs typeface="Arial" charset="0"/>
              </a:rPr>
              <a:t>Washing Machine</a:t>
            </a:r>
          </a:p>
        </p:txBody>
      </p:sp>
      <p:pic>
        <p:nvPicPr>
          <p:cNvPr id="16896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1182688"/>
            <a:ext cx="8020050" cy="467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4"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272434475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6.5.2. The software for a DVD player. </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72</a:t>
            </a:fld>
            <a:endParaRPr lang="en-US"/>
          </a:p>
        </p:txBody>
      </p:sp>
      <p:pic>
        <p:nvPicPr>
          <p:cNvPr id="9" name="Picture 8"/>
          <p:cNvPicPr>
            <a:picLocks noChangeAspect="1"/>
          </p:cNvPicPr>
          <p:nvPr/>
        </p:nvPicPr>
        <p:blipFill>
          <a:blip r:embed="rId2"/>
          <a:stretch>
            <a:fillRect/>
          </a:stretch>
        </p:blipFill>
        <p:spPr>
          <a:xfrm>
            <a:off x="947230" y="1220243"/>
            <a:ext cx="7239808" cy="5454410"/>
          </a:xfrm>
          <a:prstGeom prst="rect">
            <a:avLst/>
          </a:prstGeom>
        </p:spPr>
      </p:pic>
      <p:sp>
        <p:nvSpPr>
          <p:cNvPr id="7"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934964283"/>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6.5.3.A telephone answering system that records incoming messages and displays the number of accepted messages on an LED. The system should allow the telephone customer to dial in from any location, type a sequence of numbers (identified as tones), and play any recorded messages. </a:t>
            </a:r>
          </a:p>
        </p:txBody>
      </p:sp>
      <p:sp>
        <p:nvSpPr>
          <p:cNvPr id="5" name="Footer Placeholder 4"/>
          <p:cNvSpPr>
            <a:spLocks noGrp="1"/>
          </p:cNvSpPr>
          <p:nvPr>
            <p:ph type="ftr" sz="quarter" idx="11"/>
          </p:nvPr>
        </p:nvSpPr>
        <p:spPr/>
        <p:txBody>
          <a:bodyPr/>
          <a:lstStyle/>
          <a:p>
            <a:pPr>
              <a:defRPr/>
            </a:pPr>
            <a:r>
              <a:rPr lang="en-US" dirty="0"/>
              <a:t> </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73</a:t>
            </a:fld>
            <a:endParaRPr lang="en-US"/>
          </a:p>
        </p:txBody>
      </p:sp>
      <p:pic>
        <p:nvPicPr>
          <p:cNvPr id="7" name="Picture 6"/>
          <p:cNvPicPr>
            <a:picLocks noChangeAspect="1"/>
          </p:cNvPicPr>
          <p:nvPr/>
        </p:nvPicPr>
        <p:blipFill>
          <a:blip r:embed="rId2"/>
          <a:stretch>
            <a:fillRect/>
          </a:stretch>
        </p:blipFill>
        <p:spPr>
          <a:xfrm>
            <a:off x="1097926" y="1516693"/>
            <a:ext cx="6673649" cy="5341306"/>
          </a:xfrm>
          <a:prstGeom prst="rect">
            <a:avLst/>
          </a:prstGeom>
        </p:spPr>
      </p:pic>
      <p:sp>
        <p:nvSpPr>
          <p:cNvPr id="8" name="Date Placeholder 3"/>
          <p:cNvSpPr>
            <a:spLocks noGrp="1"/>
          </p:cNvSpPr>
          <p:nvPr>
            <p:ph type="dt" sz="half" idx="10"/>
          </p:nvPr>
        </p:nvSpPr>
        <p:spPr>
          <a:xfrm>
            <a:off x="457200" y="6356350"/>
            <a:ext cx="2133600" cy="365125"/>
          </a:xfrm>
        </p:spPr>
        <p:txBody>
          <a:bodyPr/>
          <a:lstStyle/>
          <a:p>
            <a:pPr>
              <a:defRPr/>
            </a:pPr>
            <a:r>
              <a:rPr lang="en-GB" dirty="0"/>
              <a:t>16/11/2015</a:t>
            </a:r>
            <a:endParaRPr lang="en-US" dirty="0"/>
          </a:p>
        </p:txBody>
      </p:sp>
    </p:spTree>
    <p:extLst>
      <p:ext uri="{BB962C8B-B14F-4D97-AF65-F5344CB8AC3E}">
        <p14:creationId xmlns:p14="http://schemas.microsoft.com/office/powerpoint/2010/main" val="52730427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idx="1"/>
          </p:nvPr>
        </p:nvSpPr>
        <p:spPr/>
        <p:txBody>
          <a:bodyPr/>
          <a:lstStyle/>
          <a:p>
            <a:r>
              <a:rPr lang="en-GB" sz="1400" dirty="0"/>
              <a:t>The waterfall model</a:t>
            </a:r>
          </a:p>
          <a:p>
            <a:pPr lvl="1" algn="just"/>
            <a:r>
              <a:rPr lang="en-GB" sz="1400" dirty="0"/>
              <a:t>Plan-driven model. Separate and distinct (</a:t>
            </a:r>
            <a:r>
              <a:rPr lang="en-GB" sz="1400" dirty="0" err="1"/>
              <a:t>ferqli</a:t>
            </a:r>
            <a:r>
              <a:rPr lang="en-GB" sz="1400" dirty="0"/>
              <a:t>) phases of specification and development. </a:t>
            </a:r>
            <a:r>
              <a:rPr lang="en-US" sz="1400" dirty="0"/>
              <a:t>This takes the above activities and represents them as separate process phases such as </a:t>
            </a:r>
            <a:r>
              <a:rPr lang="en-US" sz="1400" u="sng" dirty="0"/>
              <a:t>requirements specification</a:t>
            </a:r>
            <a:r>
              <a:rPr lang="en-US" sz="1400" dirty="0"/>
              <a:t>, </a:t>
            </a:r>
            <a:r>
              <a:rPr lang="en-US" sz="1400" u="sng" dirty="0"/>
              <a:t>software design</a:t>
            </a:r>
            <a:r>
              <a:rPr lang="en-US" sz="1400" dirty="0"/>
              <a:t>, </a:t>
            </a:r>
            <a:r>
              <a:rPr lang="en-US" sz="1400" u="sng" dirty="0"/>
              <a:t>implementation</a:t>
            </a:r>
            <a:r>
              <a:rPr lang="en-US" sz="1400" dirty="0"/>
              <a:t>, </a:t>
            </a:r>
            <a:r>
              <a:rPr lang="en-US" sz="1400" u="sng" dirty="0"/>
              <a:t>testing</a:t>
            </a:r>
            <a:r>
              <a:rPr lang="en-US" sz="1400" dirty="0"/>
              <a:t> and so on. After each stage is defined it is ‘</a:t>
            </a:r>
            <a:r>
              <a:rPr lang="en-US" sz="1400" u="sng" dirty="0"/>
              <a:t>signed off</a:t>
            </a:r>
            <a:r>
              <a:rPr lang="en-US" sz="1400" dirty="0"/>
              <a:t>’ and development goes on to the following stage.</a:t>
            </a:r>
            <a:endParaRPr lang="en-GB" sz="1400" dirty="0"/>
          </a:p>
          <a:p>
            <a:r>
              <a:rPr lang="en-GB" sz="1400" dirty="0"/>
              <a:t>Incremental development</a:t>
            </a:r>
          </a:p>
          <a:p>
            <a:pPr lvl="1"/>
            <a:r>
              <a:rPr lang="en-GB" sz="1400" dirty="0"/>
              <a:t>Specification, development and validation are interleaved (mix). May be plan-driven or agile.</a:t>
            </a:r>
          </a:p>
          <a:p>
            <a:r>
              <a:rPr lang="en-US" sz="1400" dirty="0"/>
              <a:t>System Assembly from Reusable Components (</a:t>
            </a:r>
            <a:r>
              <a:rPr lang="en-GB" sz="1400" dirty="0"/>
              <a:t>Integration and configuration)</a:t>
            </a:r>
          </a:p>
          <a:p>
            <a:pPr lvl="1"/>
            <a:r>
              <a:rPr lang="en-GB" sz="1400" dirty="0"/>
              <a:t>The system is assembled from existing configurable components. May be plan-driven or agile.</a:t>
            </a:r>
          </a:p>
          <a:p>
            <a:pPr lvl="1"/>
            <a:r>
              <a:rPr lang="en-US" sz="1400" dirty="0"/>
              <a:t>This technique assumes that parts of the system already exist. The system development process focuses on integrating these parts rather than developing them from scratch.</a:t>
            </a:r>
            <a:endParaRPr lang="en-GB" sz="1400" dirty="0"/>
          </a:p>
          <a:p>
            <a:r>
              <a:rPr lang="en-GB" sz="1400" dirty="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dirty="0"/>
              <a:t> </a:t>
            </a:r>
            <a:endParaRPr lang="en-US" dirty="0"/>
          </a:p>
        </p:txBody>
      </p:sp>
    </p:spTree>
    <p:extLst>
      <p:ext uri="{BB962C8B-B14F-4D97-AF65-F5344CB8AC3E}">
        <p14:creationId xmlns:p14="http://schemas.microsoft.com/office/powerpoint/2010/main" val="4731647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dirty="0"/>
              <a:t> </a:t>
            </a:r>
            <a:endParaRPr lang="en-US" dirty="0"/>
          </a:p>
        </p:txBody>
      </p:sp>
      <p:pic>
        <p:nvPicPr>
          <p:cNvPr id="3" name="Picture 2" descr="Screen Shot 2017-10-08 at 10.02.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43" y="1482926"/>
            <a:ext cx="8319595" cy="4583536"/>
          </a:xfrm>
          <a:prstGeom prst="rect">
            <a:avLst/>
          </a:prstGeom>
        </p:spPr>
      </p:pic>
    </p:spTree>
    <p:extLst>
      <p:ext uri="{BB962C8B-B14F-4D97-AF65-F5344CB8AC3E}">
        <p14:creationId xmlns:p14="http://schemas.microsoft.com/office/powerpoint/2010/main" val="668463304"/>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3358</TotalTime>
  <Words>5107</Words>
  <Application>Microsoft Macintosh PowerPoint</Application>
  <PresentationFormat>On-screen Show (4:3)</PresentationFormat>
  <Paragraphs>506</Paragraphs>
  <Slides>73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Symbol</vt:lpstr>
      <vt:lpstr>Times</vt:lpstr>
      <vt:lpstr>Times New Roman</vt:lpstr>
      <vt:lpstr>Wingdings</vt:lpstr>
      <vt:lpstr>SE10 slides</vt:lpstr>
      <vt:lpstr>Systems Analysis and Design</vt:lpstr>
      <vt:lpstr>Topics covered</vt:lpstr>
      <vt:lpstr>The software process</vt:lpstr>
      <vt:lpstr>Processes and Models</vt:lpstr>
      <vt:lpstr>PowerPoint Presentation</vt:lpstr>
      <vt:lpstr>The software process</vt:lpstr>
      <vt:lpstr>Plan-driven and agile processes</vt:lpstr>
      <vt:lpstr>Software process models</vt:lpstr>
      <vt:lpstr>The waterfall model </vt:lpstr>
      <vt:lpstr>Waterfall model phases</vt:lpstr>
      <vt:lpstr>Waterfall model problems</vt:lpstr>
      <vt:lpstr>Incremental development </vt:lpstr>
      <vt:lpstr>Incremental development </vt:lpstr>
      <vt:lpstr>Incremental development  </vt:lpstr>
      <vt:lpstr>Incremental development &amp; delivery </vt:lpstr>
      <vt:lpstr>Incremental development benefits</vt:lpstr>
      <vt:lpstr>Incremental development problems</vt:lpstr>
      <vt:lpstr>Reuse-oriented software engineering</vt:lpstr>
      <vt:lpstr>Reuse-oriented software engineering</vt:lpstr>
      <vt:lpstr>Software Quality Triangle</vt:lpstr>
      <vt:lpstr>PowerPoint Presentation</vt:lpstr>
      <vt:lpstr>Defining “model”</vt:lpstr>
      <vt:lpstr>Systems, Models, and Views</vt:lpstr>
      <vt:lpstr>The purpose of models</vt:lpstr>
      <vt:lpstr>Why model a software?</vt:lpstr>
      <vt:lpstr>So -&gt; Why to use Models?</vt:lpstr>
      <vt:lpstr>System modeling</vt:lpstr>
      <vt:lpstr>Existing and planned (or developed) system models</vt:lpstr>
      <vt:lpstr>Important aspect of a system model </vt:lpstr>
      <vt:lpstr>System perspectives</vt:lpstr>
      <vt:lpstr>UML (Unified Modeling Language) diagram types *</vt:lpstr>
      <vt:lpstr>Advantage of -&gt; Use (using) of graphical models</vt:lpstr>
      <vt:lpstr>Context models</vt:lpstr>
      <vt:lpstr>Context (condition) models</vt:lpstr>
      <vt:lpstr>System boundaries</vt:lpstr>
      <vt:lpstr>The context of the Mentcare system (remember example from our main book)</vt:lpstr>
      <vt:lpstr>Process perspective</vt:lpstr>
      <vt:lpstr>Process model of involuntary detention </vt:lpstr>
      <vt:lpstr>Interaction models</vt:lpstr>
      <vt:lpstr>Interaction models (let’s see why it is important)</vt:lpstr>
      <vt:lpstr>Use case modeling</vt:lpstr>
      <vt:lpstr>Transfer-data (example of the transaction and data is transferred to the patient record system) use case </vt:lpstr>
      <vt:lpstr>PowerPoint Presentation</vt:lpstr>
      <vt:lpstr>Tabular description of the ‘Transfer data’ use-case (Tabular view of our use case example)</vt:lpstr>
      <vt:lpstr>Use cases in the Mentcare system involving the role ‘Medical Receptionist’ </vt:lpstr>
      <vt:lpstr>Sequence diagrams</vt:lpstr>
      <vt:lpstr>Sequence diagram for View patient information </vt:lpstr>
      <vt:lpstr>Sequence diagram for Transfer Data </vt:lpstr>
      <vt:lpstr>You can read this diagram as follows: </vt:lpstr>
      <vt:lpstr>Structural models</vt:lpstr>
      <vt:lpstr>Structural models</vt:lpstr>
      <vt:lpstr>Class diagrams</vt:lpstr>
      <vt:lpstr>UML classes and association </vt:lpstr>
      <vt:lpstr>Classes and associations in the MHC-PMS </vt:lpstr>
      <vt:lpstr>Generalization</vt:lpstr>
      <vt:lpstr>A generalization hierarchy </vt:lpstr>
      <vt:lpstr>Behavioral models</vt:lpstr>
      <vt:lpstr>Behavioral models</vt:lpstr>
      <vt:lpstr>Data-driven modeling</vt:lpstr>
      <vt:lpstr>Order processing (An activity model of the insulin pump’s operation) </vt:lpstr>
      <vt:lpstr>An activity model of the insulin pump’s operation </vt:lpstr>
      <vt:lpstr>FURTHER READING </vt:lpstr>
      <vt:lpstr>EXERCISES for Home</vt:lpstr>
      <vt:lpstr>EXERCISES (Students Presentations; Accepted HWs) </vt:lpstr>
      <vt:lpstr>6.1.  Explain why it is important to model the context of a system that is being developed. Give two examples of possible errors that could arise if software engineers do not understand the system context. </vt:lpstr>
      <vt:lpstr>6.2.  How might you use a model of a system that already exists? Explain why it is not always necessary for such a system model to be complete and correct. Would the same be true if you were developing a model of a new system? </vt:lpstr>
      <vt:lpstr>6.3.  For the MHC-PMS, propose a set of use cases that illustrates the interactions between a doctor, who sees patients and prescribes medicine and treatments, and the MHC-PMS. </vt:lpstr>
      <vt:lpstr>6.4.  Develop a sequence diagram showing the interactions involved when a student registers for a course in a university. Courses may have limited enrollment, so the registration process must include checks that places are available. Assume that the student accesses an electronic course catalog to find out about available courses. </vt:lpstr>
      <vt:lpstr>6.5.  Draw state diagrams of the control software for:  1. An automatic washing machine that has different programs for different types of  clothes.  2. The software for a DVD player.  3. A telephone answering system that records incoming messages and displays the number of accepted messages on an LED. The system should allow the telephone customer to dial in from any location, type a sequence of numbers (identified as tones), and play any recorded messages. </vt:lpstr>
      <vt:lpstr>6.5.1. An automatic washing machine that has different programs for different types of  clothes. </vt:lpstr>
      <vt:lpstr>Washing Machine</vt:lpstr>
      <vt:lpstr>6.5.2. The software for a DVD player. </vt:lpstr>
      <vt:lpstr>6.5.3.A telephone answering system that records incoming messages and displays the number of accepted messages on an LED. The system should allow the telephone customer to dial in from any location, type a sequence of numbers (identified as tones), and play any recorded messages.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Khayyam Masiyev</cp:lastModifiedBy>
  <cp:revision>187</cp:revision>
  <dcterms:created xsi:type="dcterms:W3CDTF">2010-01-15T13:50:47Z</dcterms:created>
  <dcterms:modified xsi:type="dcterms:W3CDTF">2020-10-21T18:20:22Z</dcterms:modified>
</cp:coreProperties>
</file>