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1FB8-75AE-4669-9D07-5A240A5554DC}" type="datetimeFigureOut">
              <a:rPr lang="en-PH" smtClean="0"/>
              <a:t>10/18/2017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C3C6-0EF9-4ADB-A9D6-B9298E57663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336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1FB8-75AE-4669-9D07-5A240A5554DC}" type="datetimeFigureOut">
              <a:rPr lang="en-PH" smtClean="0"/>
              <a:t>10/18/2017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C3C6-0EF9-4ADB-A9D6-B9298E57663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44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1FB8-75AE-4669-9D07-5A240A5554DC}" type="datetimeFigureOut">
              <a:rPr lang="en-PH" smtClean="0"/>
              <a:t>10/18/2017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C3C6-0EF9-4ADB-A9D6-B9298E57663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059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1FB8-75AE-4669-9D07-5A240A5554DC}" type="datetimeFigureOut">
              <a:rPr lang="en-PH" smtClean="0"/>
              <a:t>10/18/2017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C3C6-0EF9-4ADB-A9D6-B9298E57663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579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1FB8-75AE-4669-9D07-5A240A5554DC}" type="datetimeFigureOut">
              <a:rPr lang="en-PH" smtClean="0"/>
              <a:t>10/18/2017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C3C6-0EF9-4ADB-A9D6-B9298E57663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170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1FB8-75AE-4669-9D07-5A240A5554DC}" type="datetimeFigureOut">
              <a:rPr lang="en-PH" smtClean="0"/>
              <a:t>10/18/2017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C3C6-0EF9-4ADB-A9D6-B9298E57663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178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1FB8-75AE-4669-9D07-5A240A5554DC}" type="datetimeFigureOut">
              <a:rPr lang="en-PH" smtClean="0"/>
              <a:t>10/18/2017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C3C6-0EF9-4ADB-A9D6-B9298E57663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530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1FB8-75AE-4669-9D07-5A240A5554DC}" type="datetimeFigureOut">
              <a:rPr lang="en-PH" smtClean="0"/>
              <a:t>10/18/2017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C3C6-0EF9-4ADB-A9D6-B9298E57663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89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1FB8-75AE-4669-9D07-5A240A5554DC}" type="datetimeFigureOut">
              <a:rPr lang="en-PH" smtClean="0"/>
              <a:t>10/18/2017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C3C6-0EF9-4ADB-A9D6-B9298E57663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620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1FB8-75AE-4669-9D07-5A240A5554DC}" type="datetimeFigureOut">
              <a:rPr lang="en-PH" smtClean="0"/>
              <a:t>10/18/2017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C3C6-0EF9-4ADB-A9D6-B9298E57663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330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1FB8-75AE-4669-9D07-5A240A5554DC}" type="datetimeFigureOut">
              <a:rPr lang="en-PH" smtClean="0"/>
              <a:t>10/18/2017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C3C6-0EF9-4ADB-A9D6-B9298E57663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819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1FB8-75AE-4669-9D07-5A240A5554DC}" type="datetimeFigureOut">
              <a:rPr lang="en-PH" smtClean="0"/>
              <a:t>10/18/2017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C3C6-0EF9-4ADB-A9D6-B9298E57663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67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lists-and-keys.html" TargetMode="External"/><Relationship Id="rId2" Type="http://schemas.openxmlformats.org/officeDocument/2006/relationships/hyperlink" Target="https://reactjs.org/docs/thinking-in-reac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ctjs.org/docs/lifting-state-up.html" TargetMode="External"/><Relationship Id="rId4" Type="http://schemas.openxmlformats.org/officeDocument/2006/relationships/hyperlink" Target="https://reactjs.org/docs/conditional-renderi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err="1" smtClean="0"/>
              <a:t>ReactJS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Glyph Knowledge Sharing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069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Component State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PH" sz="2400" dirty="0" smtClean="0"/>
              <a:t>Can only be used by components in </a:t>
            </a:r>
            <a:r>
              <a:rPr lang="en-PH" sz="2400" b="1" dirty="0" smtClean="0"/>
              <a:t>class</a:t>
            </a:r>
            <a:r>
              <a:rPr lang="en-PH" sz="2400" dirty="0" smtClean="0"/>
              <a:t> form</a:t>
            </a:r>
          </a:p>
          <a:p>
            <a:r>
              <a:rPr lang="en-PH" sz="2400" b="1" dirty="0" smtClean="0"/>
              <a:t>“state</a:t>
            </a:r>
            <a:r>
              <a:rPr lang="en-PH" sz="2400" dirty="0" smtClean="0"/>
              <a:t> “ is also a special attribute in a component</a:t>
            </a:r>
          </a:p>
          <a:p>
            <a:r>
              <a:rPr lang="en-PH" sz="2400" dirty="0" smtClean="0"/>
              <a:t>Similar to props, but it is private and fully controlled by the component</a:t>
            </a:r>
          </a:p>
          <a:p>
            <a:r>
              <a:rPr lang="en-PH" sz="2400" dirty="0" smtClean="0"/>
              <a:t>Not </a:t>
            </a:r>
            <a:r>
              <a:rPr lang="en-PH" sz="2400" dirty="0"/>
              <a:t>accessible to any component other than the one that owns and sets </a:t>
            </a:r>
            <a:r>
              <a:rPr lang="en-PH" sz="2400" dirty="0" smtClean="0"/>
              <a:t>it</a:t>
            </a:r>
          </a:p>
          <a:p>
            <a:r>
              <a:rPr lang="en-PH" sz="2400" dirty="0" smtClean="0"/>
              <a:t>Can be passed down as props to child components</a:t>
            </a:r>
            <a:endParaRPr lang="en-PH" sz="2400" dirty="0"/>
          </a:p>
          <a:p>
            <a:r>
              <a:rPr lang="en-PH" sz="2400" dirty="0" smtClean="0"/>
              <a:t>When modifying the value, use component’s special function </a:t>
            </a:r>
            <a:r>
              <a:rPr lang="en-PH" sz="2400" b="1" dirty="0" err="1" smtClean="0"/>
              <a:t>this.setState</a:t>
            </a:r>
            <a:r>
              <a:rPr lang="en-PH" sz="2400" b="1" dirty="0" smtClean="0"/>
              <a:t>()</a:t>
            </a:r>
            <a:r>
              <a:rPr lang="en-PH" sz="2400" dirty="0" smtClean="0"/>
              <a:t> to assign new state, so that component will be re-rendered. Nothing will happen if modified directly</a:t>
            </a:r>
          </a:p>
          <a:p>
            <a:r>
              <a:rPr lang="en-PH" sz="2400" dirty="0" smtClean="0"/>
              <a:t>Can </a:t>
            </a:r>
            <a:r>
              <a:rPr lang="en-PH" sz="2400" b="1" dirty="0" smtClean="0"/>
              <a:t>only</a:t>
            </a:r>
            <a:r>
              <a:rPr lang="en-PH" sz="2400" dirty="0" smtClean="0"/>
              <a:t> be assigned value directly in the </a:t>
            </a:r>
            <a:r>
              <a:rPr lang="en-PH" sz="2400" b="1" dirty="0" smtClean="0"/>
              <a:t>constructor</a:t>
            </a:r>
          </a:p>
          <a:p>
            <a:r>
              <a:rPr lang="en-PH" sz="2400" dirty="0" smtClean="0"/>
              <a:t>State updates are merged</a:t>
            </a:r>
          </a:p>
          <a:p>
            <a:endParaRPr lang="en-PH" sz="2400" dirty="0" smtClean="0"/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9595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err="1" smtClean="0"/>
              <a:t>setState</a:t>
            </a:r>
            <a:r>
              <a:rPr lang="en-PH" dirty="0" smtClean="0"/>
              <a:t>()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400" dirty="0" smtClean="0"/>
              <a:t>State updates may be asynchronous</a:t>
            </a:r>
          </a:p>
          <a:p>
            <a:r>
              <a:rPr lang="en-PH" sz="2400" dirty="0"/>
              <a:t>React may batch multiple </a:t>
            </a:r>
            <a:r>
              <a:rPr lang="en-PH" sz="2400" dirty="0" err="1" smtClean="0"/>
              <a:t>setState</a:t>
            </a:r>
            <a:r>
              <a:rPr lang="en-PH" sz="2400" dirty="0" smtClean="0"/>
              <a:t>()</a:t>
            </a:r>
            <a:r>
              <a:rPr lang="en-PH" sz="2400" dirty="0"/>
              <a:t> calls into a single update for </a:t>
            </a:r>
            <a:r>
              <a:rPr lang="en-PH" sz="2400" dirty="0" smtClean="0"/>
              <a:t>performance</a:t>
            </a:r>
          </a:p>
          <a:p>
            <a:r>
              <a:rPr lang="en-PH" sz="2400" dirty="0"/>
              <a:t>Because </a:t>
            </a:r>
            <a:r>
              <a:rPr lang="en-PH" sz="2400" dirty="0" err="1" smtClean="0"/>
              <a:t>this.props</a:t>
            </a:r>
            <a:r>
              <a:rPr lang="en-PH" sz="2400" dirty="0"/>
              <a:t> and </a:t>
            </a:r>
            <a:r>
              <a:rPr lang="en-PH" sz="2400" dirty="0" err="1" smtClean="0"/>
              <a:t>this.state</a:t>
            </a:r>
            <a:r>
              <a:rPr lang="en-PH" sz="2400" dirty="0"/>
              <a:t> may be updated asynchronously, you should not rely on their values for calculating the next </a:t>
            </a:r>
            <a:r>
              <a:rPr lang="en-PH" sz="2400" dirty="0" smtClean="0"/>
              <a:t>state</a:t>
            </a:r>
          </a:p>
          <a:p>
            <a:r>
              <a:rPr lang="en-PH" sz="2400" dirty="0" smtClean="0"/>
              <a:t>To handle asynchronous state updates, use </a:t>
            </a:r>
            <a:r>
              <a:rPr lang="en-PH" sz="2400" dirty="0"/>
              <a:t>a second form of </a:t>
            </a:r>
            <a:r>
              <a:rPr lang="en-PH" sz="2400" dirty="0" err="1" smtClean="0"/>
              <a:t>setState</a:t>
            </a:r>
            <a:r>
              <a:rPr lang="en-PH" sz="2400" dirty="0" smtClean="0"/>
              <a:t>()</a:t>
            </a:r>
            <a:r>
              <a:rPr lang="en-PH" sz="2400" dirty="0"/>
              <a:t> that accepts a function rather than an object</a:t>
            </a:r>
          </a:p>
        </p:txBody>
      </p:sp>
    </p:spTree>
    <p:extLst>
      <p:ext uri="{BB962C8B-B14F-4D97-AF65-F5344CB8AC3E}">
        <p14:creationId xmlns:p14="http://schemas.microsoft.com/office/powerpoint/2010/main" val="23429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err="1" smtClean="0"/>
              <a:t>setState</a:t>
            </a:r>
            <a:r>
              <a:rPr lang="en-PH" dirty="0" smtClean="0"/>
              <a:t>() forms</a:t>
            </a: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7848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/>
              <a:t>For example, this code may fail to update the counter:</a:t>
            </a:r>
          </a:p>
          <a:p>
            <a:r>
              <a:rPr lang="en-PH" dirty="0"/>
              <a:t>// </a:t>
            </a:r>
            <a:r>
              <a:rPr lang="en-PH" dirty="0" smtClean="0"/>
              <a:t>Wrong (only in this case, but syntax is correct)</a:t>
            </a:r>
            <a:endParaRPr lang="en-PH" dirty="0"/>
          </a:p>
          <a:p>
            <a:r>
              <a:rPr lang="en-PH" dirty="0" err="1"/>
              <a:t>this.setState</a:t>
            </a:r>
            <a:r>
              <a:rPr lang="en-PH" dirty="0"/>
              <a:t>({</a:t>
            </a:r>
          </a:p>
          <a:p>
            <a:r>
              <a:rPr lang="en-PH" dirty="0"/>
              <a:t>  counter: </a:t>
            </a:r>
            <a:r>
              <a:rPr lang="en-PH" dirty="0" err="1"/>
              <a:t>this.state.counter</a:t>
            </a:r>
            <a:r>
              <a:rPr lang="en-PH" dirty="0"/>
              <a:t> + </a:t>
            </a:r>
            <a:r>
              <a:rPr lang="en-PH" dirty="0" err="1"/>
              <a:t>this.props.increment</a:t>
            </a:r>
            <a:r>
              <a:rPr lang="en-PH" dirty="0"/>
              <a:t>,</a:t>
            </a:r>
          </a:p>
          <a:p>
            <a:r>
              <a:rPr lang="en-PH" dirty="0"/>
              <a:t>});</a:t>
            </a:r>
          </a:p>
          <a:p>
            <a:r>
              <a:rPr lang="en-PH" dirty="0"/>
              <a:t> </a:t>
            </a:r>
            <a:endParaRPr lang="en-PH" dirty="0" smtClean="0"/>
          </a:p>
          <a:p>
            <a:endParaRPr lang="en-PH" dirty="0"/>
          </a:p>
          <a:p>
            <a:r>
              <a:rPr lang="en-PH" dirty="0"/>
              <a:t>Instead, use the form of </a:t>
            </a:r>
            <a:r>
              <a:rPr lang="en-PH" dirty="0" err="1"/>
              <a:t>setState</a:t>
            </a:r>
            <a:r>
              <a:rPr lang="en-PH" dirty="0"/>
              <a:t> that receives a function. The function will receive the previous state as the first argument, and the props at the time the update is applied as the second argument</a:t>
            </a:r>
            <a:r>
              <a:rPr lang="en-PH" dirty="0" smtClean="0"/>
              <a:t>:</a:t>
            </a:r>
          </a:p>
          <a:p>
            <a:endParaRPr lang="en-PH" dirty="0"/>
          </a:p>
          <a:p>
            <a:r>
              <a:rPr lang="en-PH" dirty="0"/>
              <a:t>// Correct</a:t>
            </a:r>
          </a:p>
          <a:p>
            <a:r>
              <a:rPr lang="en-PH" dirty="0" err="1"/>
              <a:t>this.setState</a:t>
            </a:r>
            <a:r>
              <a:rPr lang="en-PH" dirty="0"/>
              <a:t>((</a:t>
            </a:r>
            <a:r>
              <a:rPr lang="en-PH" dirty="0" err="1"/>
              <a:t>prevState</a:t>
            </a:r>
            <a:r>
              <a:rPr lang="en-PH" dirty="0"/>
              <a:t>, props) </a:t>
            </a:r>
            <a:r>
              <a:rPr lang="en-PH" dirty="0" smtClean="0"/>
              <a:t>=&gt; {</a:t>
            </a:r>
          </a:p>
          <a:p>
            <a:r>
              <a:rPr lang="en-PH" dirty="0" smtClean="0"/>
              <a:t>    return  </a:t>
            </a:r>
            <a:r>
              <a:rPr lang="en-PH" dirty="0"/>
              <a:t>({</a:t>
            </a:r>
          </a:p>
          <a:p>
            <a:pPr lvl="1"/>
            <a:r>
              <a:rPr lang="en-PH" dirty="0"/>
              <a:t>  counter: </a:t>
            </a:r>
            <a:r>
              <a:rPr lang="en-PH" dirty="0" err="1"/>
              <a:t>prevState.counter</a:t>
            </a:r>
            <a:r>
              <a:rPr lang="en-PH" dirty="0"/>
              <a:t> + </a:t>
            </a:r>
            <a:r>
              <a:rPr lang="en-PH" dirty="0" err="1"/>
              <a:t>props.increment</a:t>
            </a:r>
            <a:endParaRPr lang="en-PH" dirty="0"/>
          </a:p>
          <a:p>
            <a:pPr lvl="1"/>
            <a:r>
              <a:rPr lang="en-PH" dirty="0" smtClean="0"/>
              <a:t>})</a:t>
            </a:r>
          </a:p>
          <a:p>
            <a:r>
              <a:rPr lang="en-PH" dirty="0" smtClean="0"/>
              <a:t>} );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395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Component Lifecycle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PH" sz="2400" dirty="0"/>
              <a:t>Can only be used by components in </a:t>
            </a:r>
            <a:r>
              <a:rPr lang="en-PH" sz="2400" b="1" dirty="0"/>
              <a:t>class</a:t>
            </a:r>
            <a:r>
              <a:rPr lang="en-PH" sz="2400" dirty="0"/>
              <a:t> form</a:t>
            </a:r>
          </a:p>
          <a:p>
            <a:r>
              <a:rPr lang="en-PH" sz="2400" dirty="0" smtClean="0"/>
              <a:t>Mounting</a:t>
            </a:r>
          </a:p>
          <a:p>
            <a:pPr lvl="1"/>
            <a:r>
              <a:rPr lang="en-PH" sz="2000" dirty="0" smtClean="0"/>
              <a:t>constructor(props)</a:t>
            </a:r>
          </a:p>
          <a:p>
            <a:pPr lvl="1"/>
            <a:r>
              <a:rPr lang="en-PH" sz="2000" dirty="0" err="1"/>
              <a:t>componentWillMount</a:t>
            </a:r>
            <a:r>
              <a:rPr lang="en-PH" sz="2000" dirty="0" smtClean="0"/>
              <a:t>()</a:t>
            </a:r>
          </a:p>
          <a:p>
            <a:pPr lvl="1"/>
            <a:r>
              <a:rPr lang="en-PH" sz="2000" dirty="0"/>
              <a:t>render</a:t>
            </a:r>
            <a:r>
              <a:rPr lang="en-PH" sz="2000" dirty="0" smtClean="0"/>
              <a:t>()</a:t>
            </a:r>
          </a:p>
          <a:p>
            <a:pPr lvl="1"/>
            <a:r>
              <a:rPr lang="en-PH" sz="2000" dirty="0" err="1" smtClean="0"/>
              <a:t>componentDidMount</a:t>
            </a:r>
            <a:r>
              <a:rPr lang="en-PH" sz="2000" dirty="0" smtClean="0"/>
              <a:t>()</a:t>
            </a:r>
          </a:p>
          <a:p>
            <a:pPr lvl="1"/>
            <a:endParaRPr lang="en-PH" sz="2000" dirty="0"/>
          </a:p>
          <a:p>
            <a:r>
              <a:rPr lang="en-PH" sz="2400" dirty="0" smtClean="0"/>
              <a:t>Updating</a:t>
            </a:r>
          </a:p>
          <a:p>
            <a:pPr lvl="1"/>
            <a:r>
              <a:rPr lang="en-PH" sz="2000" dirty="0" err="1" smtClean="0"/>
              <a:t>componentWillReceiveProps</a:t>
            </a:r>
            <a:r>
              <a:rPr lang="en-PH" sz="2000" dirty="0" smtClean="0"/>
              <a:t>(</a:t>
            </a:r>
            <a:r>
              <a:rPr lang="en-PH" sz="2000" dirty="0" err="1" smtClean="0"/>
              <a:t>nextProps</a:t>
            </a:r>
            <a:r>
              <a:rPr lang="en-PH" sz="2000" dirty="0" smtClean="0"/>
              <a:t>)</a:t>
            </a:r>
          </a:p>
          <a:p>
            <a:pPr lvl="1"/>
            <a:r>
              <a:rPr lang="en-PH" sz="2000" dirty="0" err="1"/>
              <a:t>shouldComponentUpdate</a:t>
            </a:r>
            <a:r>
              <a:rPr lang="en-PH" sz="2000" dirty="0"/>
              <a:t>(</a:t>
            </a:r>
            <a:r>
              <a:rPr lang="en-PH" sz="2000" dirty="0" err="1" smtClean="0"/>
              <a:t>nextProps</a:t>
            </a:r>
            <a:r>
              <a:rPr lang="en-PH" sz="2000" dirty="0"/>
              <a:t>,</a:t>
            </a:r>
            <a:r>
              <a:rPr lang="en-PH" sz="2000" dirty="0" smtClean="0"/>
              <a:t> </a:t>
            </a:r>
            <a:r>
              <a:rPr lang="en-PH" sz="2000" dirty="0" err="1" smtClean="0"/>
              <a:t>nextState</a:t>
            </a:r>
            <a:r>
              <a:rPr lang="en-PH" sz="2000" dirty="0" smtClean="0"/>
              <a:t>)</a:t>
            </a:r>
          </a:p>
          <a:p>
            <a:pPr lvl="1"/>
            <a:r>
              <a:rPr lang="en-PH" sz="2000" dirty="0" err="1"/>
              <a:t>componentWillUpdate</a:t>
            </a:r>
            <a:r>
              <a:rPr lang="en-PH" sz="2000" dirty="0"/>
              <a:t>(</a:t>
            </a:r>
            <a:r>
              <a:rPr lang="en-PH" sz="2000" dirty="0" err="1" smtClean="0"/>
              <a:t>nextProps</a:t>
            </a:r>
            <a:r>
              <a:rPr lang="en-PH" sz="2000" dirty="0"/>
              <a:t>,</a:t>
            </a:r>
            <a:r>
              <a:rPr lang="en-PH" sz="2000" dirty="0" smtClean="0"/>
              <a:t> </a:t>
            </a:r>
            <a:r>
              <a:rPr lang="en-PH" sz="2000" dirty="0" err="1" smtClean="0"/>
              <a:t>nextState</a:t>
            </a:r>
            <a:r>
              <a:rPr lang="en-PH" sz="2000" dirty="0" smtClean="0"/>
              <a:t>)</a:t>
            </a:r>
          </a:p>
          <a:p>
            <a:pPr lvl="1"/>
            <a:r>
              <a:rPr lang="en-PH" sz="2000" dirty="0" smtClean="0"/>
              <a:t>render()</a:t>
            </a:r>
          </a:p>
          <a:p>
            <a:pPr lvl="1"/>
            <a:r>
              <a:rPr lang="en-PH" sz="2000" dirty="0" err="1" smtClean="0"/>
              <a:t>componentDidUpdate</a:t>
            </a:r>
            <a:r>
              <a:rPr lang="en-PH" sz="2000" dirty="0" smtClean="0"/>
              <a:t>(</a:t>
            </a:r>
            <a:r>
              <a:rPr lang="en-PH" sz="2000" dirty="0" err="1" smtClean="0"/>
              <a:t>prevProps</a:t>
            </a:r>
            <a:r>
              <a:rPr lang="en-PH" sz="2000" dirty="0"/>
              <a:t>,</a:t>
            </a:r>
            <a:r>
              <a:rPr lang="en-PH" sz="2000" dirty="0" smtClean="0"/>
              <a:t> </a:t>
            </a:r>
            <a:r>
              <a:rPr lang="en-PH" sz="2000" dirty="0" err="1" smtClean="0"/>
              <a:t>prevState</a:t>
            </a:r>
            <a:r>
              <a:rPr lang="en-PH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19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Handling Events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8" y="1287878"/>
            <a:ext cx="8229600" cy="4525963"/>
          </a:xfrm>
        </p:spPr>
        <p:txBody>
          <a:bodyPr>
            <a:normAutofit/>
          </a:bodyPr>
          <a:lstStyle/>
          <a:p>
            <a:r>
              <a:rPr lang="en-PH" sz="2400" dirty="0"/>
              <a:t>https://</a:t>
            </a:r>
            <a:r>
              <a:rPr lang="en-PH" sz="2400" dirty="0" smtClean="0"/>
              <a:t>reactjs.org/docs/handling-events.html</a:t>
            </a:r>
          </a:p>
          <a:p>
            <a:r>
              <a:rPr lang="en-PH" sz="2400" dirty="0" smtClean="0"/>
              <a:t>Pass function references as event handler attribute</a:t>
            </a:r>
          </a:p>
          <a:p>
            <a:r>
              <a:rPr lang="en-PH" sz="2400" dirty="0" smtClean="0"/>
              <a:t>Bind event handler function in component’s constructor</a:t>
            </a:r>
          </a:p>
          <a:p>
            <a:endParaRPr lang="en-PH" sz="2400" dirty="0"/>
          </a:p>
          <a:p>
            <a:endParaRPr lang="en-PH" sz="2400" dirty="0"/>
          </a:p>
        </p:txBody>
      </p:sp>
      <p:sp>
        <p:nvSpPr>
          <p:cNvPr id="4" name="Rectangle 3"/>
          <p:cNvSpPr/>
          <p:nvPr/>
        </p:nvSpPr>
        <p:spPr>
          <a:xfrm>
            <a:off x="221673" y="5172164"/>
            <a:ext cx="358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dirty="0"/>
              <a:t>HTML</a:t>
            </a:r>
            <a:endParaRPr lang="en-PH" dirty="0"/>
          </a:p>
          <a:p>
            <a:r>
              <a:rPr lang="en-PH" dirty="0"/>
              <a:t>&lt;button </a:t>
            </a:r>
            <a:r>
              <a:rPr lang="en-PH" dirty="0" err="1"/>
              <a:t>onclick</a:t>
            </a:r>
            <a:r>
              <a:rPr lang="en-PH" dirty="0"/>
              <a:t>="</a:t>
            </a:r>
            <a:r>
              <a:rPr lang="en-PH" dirty="0" err="1"/>
              <a:t>activateLasers</a:t>
            </a:r>
            <a:r>
              <a:rPr lang="en-PH" dirty="0"/>
              <a:t>()"&gt;</a:t>
            </a:r>
          </a:p>
          <a:p>
            <a:r>
              <a:rPr lang="en-PH" dirty="0"/>
              <a:t>  Activate Lasers</a:t>
            </a:r>
          </a:p>
          <a:p>
            <a:r>
              <a:rPr lang="en-PH" dirty="0"/>
              <a:t>&lt;/button</a:t>
            </a:r>
            <a:r>
              <a:rPr lang="en-PH" dirty="0" smtClean="0"/>
              <a:t>&gt;</a:t>
            </a:r>
            <a:r>
              <a:rPr lang="en-PH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9873" y="5179091"/>
            <a:ext cx="342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dirty="0"/>
              <a:t>JSX</a:t>
            </a:r>
            <a:endParaRPr lang="en-PH" dirty="0"/>
          </a:p>
          <a:p>
            <a:r>
              <a:rPr lang="en-PH" dirty="0"/>
              <a:t>&lt;button </a:t>
            </a:r>
            <a:r>
              <a:rPr lang="en-PH" dirty="0" err="1"/>
              <a:t>onClick</a:t>
            </a:r>
            <a:r>
              <a:rPr lang="en-PH" dirty="0"/>
              <a:t>={</a:t>
            </a:r>
            <a:r>
              <a:rPr lang="en-PH" dirty="0" err="1"/>
              <a:t>activateLasers</a:t>
            </a:r>
            <a:r>
              <a:rPr lang="en-PH" dirty="0"/>
              <a:t>}&gt;</a:t>
            </a:r>
          </a:p>
          <a:p>
            <a:r>
              <a:rPr lang="en-PH" dirty="0"/>
              <a:t>  Activate Lasers</a:t>
            </a:r>
          </a:p>
          <a:p>
            <a:r>
              <a:rPr lang="en-PH" dirty="0"/>
              <a:t>&lt;/button&gt;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25908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/>
              <a:t>this.handleClick</a:t>
            </a:r>
            <a:r>
              <a:rPr lang="en-PH" dirty="0"/>
              <a:t> = </a:t>
            </a:r>
            <a:r>
              <a:rPr lang="en-PH" dirty="0" err="1"/>
              <a:t>this.handleClick.bind</a:t>
            </a:r>
            <a:r>
              <a:rPr lang="en-PH" dirty="0"/>
              <a:t>(this</a:t>
            </a:r>
            <a:r>
              <a:rPr lang="en-PH" dirty="0" smtClean="0"/>
              <a:t>); // in constructor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1281545" y="3124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/>
              <a:t>function </a:t>
            </a:r>
            <a:r>
              <a:rPr lang="en-PH" dirty="0" err="1"/>
              <a:t>handleClick</a:t>
            </a:r>
            <a:r>
              <a:rPr lang="en-PH" dirty="0"/>
              <a:t>(e) {</a:t>
            </a:r>
          </a:p>
          <a:p>
            <a:r>
              <a:rPr lang="en-PH" dirty="0"/>
              <a:t>    </a:t>
            </a:r>
            <a:r>
              <a:rPr lang="en-PH" dirty="0" err="1"/>
              <a:t>e.preventDefault</a:t>
            </a:r>
            <a:r>
              <a:rPr lang="en-PH" dirty="0"/>
              <a:t>(); // e is a synthetic event</a:t>
            </a:r>
          </a:p>
          <a:p>
            <a:r>
              <a:rPr lang="en-PH" dirty="0"/>
              <a:t>    console.log('The link was clicked</a:t>
            </a:r>
            <a:r>
              <a:rPr lang="en-PH" dirty="0" smtClean="0"/>
              <a:t>.');</a:t>
            </a:r>
          </a:p>
          <a:p>
            <a:r>
              <a:rPr lang="en-PH" dirty="0"/>
              <a:t> </a:t>
            </a:r>
            <a:r>
              <a:rPr lang="en-PH" dirty="0" smtClean="0"/>
              <a:t>   </a:t>
            </a:r>
            <a:r>
              <a:rPr lang="en-PH" dirty="0" err="1" smtClean="0"/>
              <a:t>this.setState</a:t>
            </a:r>
            <a:r>
              <a:rPr lang="en-PH" dirty="0" smtClean="0"/>
              <a:t>({on: true});</a:t>
            </a:r>
            <a:endParaRPr lang="en-PH" dirty="0"/>
          </a:p>
          <a:p>
            <a:r>
              <a:rPr lang="en-PH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96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END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Other links:</a:t>
            </a:r>
          </a:p>
          <a:p>
            <a:pPr lvl="1"/>
            <a:r>
              <a:rPr lang="en-PH" dirty="0">
                <a:hlinkClick r:id="rId2"/>
              </a:rPr>
              <a:t>https://</a:t>
            </a:r>
            <a:r>
              <a:rPr lang="en-PH" dirty="0" smtClean="0">
                <a:hlinkClick r:id="rId2"/>
              </a:rPr>
              <a:t>reactjs.org/docs/thinking-in-react.html</a:t>
            </a:r>
            <a:endParaRPr lang="en-PH" dirty="0" smtClean="0"/>
          </a:p>
          <a:p>
            <a:pPr lvl="1"/>
            <a:r>
              <a:rPr lang="en-PH" dirty="0">
                <a:hlinkClick r:id="rId3"/>
              </a:rPr>
              <a:t>https://</a:t>
            </a:r>
            <a:r>
              <a:rPr lang="en-PH" dirty="0" smtClean="0">
                <a:hlinkClick r:id="rId3"/>
              </a:rPr>
              <a:t>reactjs.org/docs/lists-and-keys.html</a:t>
            </a:r>
            <a:endParaRPr lang="en-PH" dirty="0" smtClean="0"/>
          </a:p>
          <a:p>
            <a:pPr lvl="1"/>
            <a:r>
              <a:rPr lang="en-PH" dirty="0">
                <a:hlinkClick r:id="rId4"/>
              </a:rPr>
              <a:t>https://</a:t>
            </a:r>
            <a:r>
              <a:rPr lang="en-PH" dirty="0" smtClean="0">
                <a:hlinkClick r:id="rId4"/>
              </a:rPr>
              <a:t>reactjs.org/docs/conditional-rendering.html</a:t>
            </a:r>
            <a:endParaRPr lang="en-PH" dirty="0" smtClean="0"/>
          </a:p>
          <a:p>
            <a:pPr lvl="1"/>
            <a:r>
              <a:rPr lang="en-PH" dirty="0">
                <a:hlinkClick r:id="rId5"/>
              </a:rPr>
              <a:t>https://</a:t>
            </a:r>
            <a:r>
              <a:rPr lang="en-PH" dirty="0" smtClean="0">
                <a:hlinkClick r:id="rId5"/>
              </a:rPr>
              <a:t>reactjs.org/docs/lifting-state-up.html</a:t>
            </a:r>
            <a:endParaRPr lang="en-PH" dirty="0" smtClean="0"/>
          </a:p>
          <a:p>
            <a:pPr lvl="1"/>
            <a:r>
              <a:rPr lang="en-PH" dirty="0"/>
              <a:t>https://reactjs.org/docs/forms.html</a:t>
            </a:r>
          </a:p>
        </p:txBody>
      </p:sp>
    </p:spTree>
    <p:extLst>
      <p:ext uri="{BB962C8B-B14F-4D97-AF65-F5344CB8AC3E}">
        <p14:creationId xmlns:p14="http://schemas.microsoft.com/office/powerpoint/2010/main" val="172031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err="1" smtClean="0"/>
              <a:t>Prereq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Basic </a:t>
            </a:r>
            <a:r>
              <a:rPr lang="en-PH" dirty="0" err="1" smtClean="0"/>
              <a:t>Javascript</a:t>
            </a:r>
            <a:endParaRPr lang="en-PH" dirty="0" smtClean="0"/>
          </a:p>
          <a:p>
            <a:r>
              <a:rPr lang="en-PH" dirty="0" smtClean="0"/>
              <a:t>Some es6 features: module import/export, classes, arrow functions, template literals, let, </a:t>
            </a:r>
            <a:r>
              <a:rPr lang="en-PH" dirty="0" err="1" smtClean="0"/>
              <a:t>const</a:t>
            </a:r>
            <a:r>
              <a:rPr lang="en-PH" dirty="0" smtClean="0"/>
              <a:t>, </a:t>
            </a:r>
            <a:r>
              <a:rPr lang="en-PH" dirty="0" err="1" smtClean="0"/>
              <a:t>npm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305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Introduction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err="1" smtClean="0"/>
              <a:t>Javascript</a:t>
            </a:r>
            <a:r>
              <a:rPr lang="en-PH" dirty="0" smtClean="0"/>
              <a:t> library created by FB</a:t>
            </a:r>
          </a:p>
          <a:p>
            <a:r>
              <a:rPr lang="en-PH" dirty="0" smtClean="0"/>
              <a:t>Frontend dev</a:t>
            </a:r>
          </a:p>
          <a:p>
            <a:r>
              <a:rPr lang="en-PH" dirty="0" smtClean="0"/>
              <a:t>Declarative </a:t>
            </a:r>
            <a:r>
              <a:rPr lang="en-PH" dirty="0" smtClean="0"/>
              <a:t>programming</a:t>
            </a:r>
          </a:p>
          <a:p>
            <a:r>
              <a:rPr lang="en-PH" dirty="0" smtClean="0"/>
              <a:t>Components and subcomponents </a:t>
            </a:r>
            <a:r>
              <a:rPr lang="en-PH" b="1" dirty="0" smtClean="0"/>
              <a:t>react </a:t>
            </a:r>
            <a:r>
              <a:rPr lang="en-PH" dirty="0" smtClean="0"/>
              <a:t>whenever the </a:t>
            </a:r>
            <a:r>
              <a:rPr lang="en-PH" smtClean="0"/>
              <a:t>state changes</a:t>
            </a:r>
            <a:endParaRPr lang="en-PH" dirty="0" smtClean="0"/>
          </a:p>
          <a:p>
            <a:r>
              <a:rPr lang="en-PH" dirty="0" smtClean="0"/>
              <a:t>Top-down, unidirectional data flow</a:t>
            </a:r>
          </a:p>
          <a:p>
            <a:r>
              <a:rPr lang="en-PH" dirty="0" smtClean="0"/>
              <a:t>Supports JSX syntax (recommended)</a:t>
            </a:r>
          </a:p>
          <a:p>
            <a:r>
              <a:rPr lang="en-PH" dirty="0" smtClean="0"/>
              <a:t>Can be installed as dependency via </a:t>
            </a:r>
            <a:r>
              <a:rPr lang="en-PH" dirty="0" err="1" smtClean="0"/>
              <a:t>npm</a:t>
            </a: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40962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JSX 1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PH" sz="2400" dirty="0" smtClean="0"/>
              <a:t>Syntax extension to </a:t>
            </a:r>
            <a:r>
              <a:rPr lang="en-PH" sz="2400" dirty="0" err="1" smtClean="0"/>
              <a:t>Javascript</a:t>
            </a:r>
            <a:r>
              <a:rPr lang="en-PH" sz="2400" dirty="0" smtClean="0"/>
              <a:t> (requires </a:t>
            </a:r>
            <a:r>
              <a:rPr lang="en-PH" sz="2400" dirty="0" err="1" smtClean="0"/>
              <a:t>transpiler</a:t>
            </a:r>
            <a:r>
              <a:rPr lang="en-PH" sz="2400" dirty="0" smtClean="0"/>
              <a:t> for browsers to understand)</a:t>
            </a:r>
          </a:p>
          <a:p>
            <a:endParaRPr lang="en-PH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362200"/>
            <a:ext cx="4572000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PH" dirty="0" err="1">
                <a:ea typeface="Calibri"/>
                <a:cs typeface="Times New Roman"/>
              </a:rPr>
              <a:t>const</a:t>
            </a:r>
            <a:r>
              <a:rPr lang="en-PH" dirty="0">
                <a:ea typeface="Calibri"/>
                <a:cs typeface="Times New Roman"/>
              </a:rPr>
              <a:t> element = (</a:t>
            </a:r>
          </a:p>
          <a:p>
            <a:pPr>
              <a:lnSpc>
                <a:spcPct val="115000"/>
              </a:lnSpc>
            </a:pPr>
            <a:r>
              <a:rPr lang="en-PH" dirty="0">
                <a:ea typeface="Calibri"/>
                <a:cs typeface="Times New Roman"/>
              </a:rPr>
              <a:t>  &lt;h1&gt;</a:t>
            </a:r>
          </a:p>
          <a:p>
            <a:pPr>
              <a:lnSpc>
                <a:spcPct val="115000"/>
              </a:lnSpc>
            </a:pPr>
            <a:r>
              <a:rPr lang="en-PH" dirty="0">
                <a:ea typeface="Calibri"/>
                <a:cs typeface="Times New Roman"/>
              </a:rPr>
              <a:t>    Hello, {</a:t>
            </a:r>
            <a:r>
              <a:rPr lang="en-PH" dirty="0" err="1">
                <a:ea typeface="Calibri"/>
                <a:cs typeface="Times New Roman"/>
              </a:rPr>
              <a:t>formatName</a:t>
            </a:r>
            <a:r>
              <a:rPr lang="en-PH" dirty="0">
                <a:ea typeface="Calibri"/>
                <a:cs typeface="Times New Roman"/>
              </a:rPr>
              <a:t>(user)}!</a:t>
            </a:r>
          </a:p>
          <a:p>
            <a:pPr>
              <a:lnSpc>
                <a:spcPct val="115000"/>
              </a:lnSpc>
            </a:pPr>
            <a:r>
              <a:rPr lang="en-PH" dirty="0">
                <a:ea typeface="Calibri"/>
                <a:cs typeface="Times New Roman"/>
              </a:rPr>
              <a:t>  &lt;/h1&gt;</a:t>
            </a:r>
          </a:p>
          <a:p>
            <a:pPr>
              <a:lnSpc>
                <a:spcPct val="115000"/>
              </a:lnSpc>
            </a:pPr>
            <a:r>
              <a:rPr lang="en-PH" dirty="0"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</a:pPr>
            <a:r>
              <a:rPr lang="en-PH" dirty="0">
                <a:ea typeface="Calibri"/>
                <a:cs typeface="Times New Roman"/>
              </a:rPr>
              <a:t> </a:t>
            </a:r>
            <a:endParaRPr lang="en-PH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PH" dirty="0" smtClean="0">
                <a:ea typeface="Calibri"/>
                <a:cs typeface="Times New Roman"/>
              </a:rPr>
              <a:t>// where all rendering starts</a:t>
            </a:r>
            <a:endParaRPr lang="en-PH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PH" dirty="0" err="1">
                <a:ea typeface="Calibri"/>
                <a:cs typeface="Times New Roman"/>
              </a:rPr>
              <a:t>ReactDOM.render</a:t>
            </a:r>
            <a:r>
              <a:rPr lang="en-PH" dirty="0">
                <a:ea typeface="Calibri"/>
                <a:cs typeface="Times New Roman"/>
              </a:rPr>
              <a:t>(</a:t>
            </a:r>
          </a:p>
          <a:p>
            <a:pPr>
              <a:lnSpc>
                <a:spcPct val="115000"/>
              </a:lnSpc>
            </a:pPr>
            <a:r>
              <a:rPr lang="en-PH" dirty="0">
                <a:ea typeface="Calibri"/>
                <a:cs typeface="Times New Roman"/>
              </a:rPr>
              <a:t>  element,</a:t>
            </a:r>
          </a:p>
          <a:p>
            <a:pPr>
              <a:lnSpc>
                <a:spcPct val="115000"/>
              </a:lnSpc>
            </a:pPr>
            <a:r>
              <a:rPr lang="en-PH" dirty="0">
                <a:ea typeface="Calibri"/>
                <a:cs typeface="Times New Roman"/>
              </a:rPr>
              <a:t>  </a:t>
            </a:r>
            <a:r>
              <a:rPr lang="en-PH" dirty="0" err="1">
                <a:ea typeface="Calibri"/>
                <a:cs typeface="Times New Roman"/>
              </a:rPr>
              <a:t>document.getElementById</a:t>
            </a:r>
            <a:r>
              <a:rPr lang="en-PH" dirty="0">
                <a:ea typeface="Calibri"/>
                <a:cs typeface="Times New Roman"/>
              </a:rPr>
              <a:t>('root')</a:t>
            </a:r>
          </a:p>
          <a:p>
            <a:r>
              <a:rPr lang="en-PH" dirty="0">
                <a:ea typeface="Calibri"/>
                <a:cs typeface="Times New Roman"/>
              </a:rPr>
              <a:t>);</a:t>
            </a:r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5867400" y="2581870"/>
            <a:ext cx="22199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 smtClean="0">
                <a:ea typeface="Calibri"/>
                <a:cs typeface="Times New Roman"/>
              </a:rPr>
              <a:t>HTML:</a:t>
            </a:r>
          </a:p>
          <a:p>
            <a:endParaRPr lang="en-PH" dirty="0" smtClean="0">
              <a:ea typeface="Calibri"/>
              <a:cs typeface="Times New Roman"/>
            </a:endParaRPr>
          </a:p>
          <a:p>
            <a:r>
              <a:rPr lang="en-PH" dirty="0" smtClean="0">
                <a:ea typeface="Calibri"/>
                <a:cs typeface="Times New Roman"/>
              </a:rPr>
              <a:t>&lt;</a:t>
            </a:r>
            <a:r>
              <a:rPr lang="en-PH" dirty="0">
                <a:ea typeface="Calibri"/>
                <a:cs typeface="Times New Roman"/>
              </a:rPr>
              <a:t>div id="root"&gt;&lt;/div&gt;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950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JSX 2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400" dirty="0" smtClean="0"/>
              <a:t>Uses </a:t>
            </a:r>
            <a:r>
              <a:rPr lang="en-PH" sz="2400" dirty="0" err="1" smtClean="0"/>
              <a:t>camelCase</a:t>
            </a:r>
            <a:r>
              <a:rPr lang="en-PH" sz="2400" dirty="0" smtClean="0"/>
              <a:t> property naming convention instead of HTML attribute names. For example, class becomes </a:t>
            </a:r>
            <a:r>
              <a:rPr lang="en-PH" sz="2400" dirty="0" err="1" smtClean="0"/>
              <a:t>className</a:t>
            </a:r>
            <a:r>
              <a:rPr lang="en-PH" sz="2400" dirty="0" smtClean="0"/>
              <a:t> in JSX, and </a:t>
            </a:r>
            <a:r>
              <a:rPr lang="en-PH" sz="2400" dirty="0" err="1" smtClean="0"/>
              <a:t>tabindex</a:t>
            </a:r>
            <a:r>
              <a:rPr lang="en-PH" sz="2400" dirty="0" smtClean="0"/>
              <a:t> becomes </a:t>
            </a:r>
            <a:r>
              <a:rPr lang="en-PH" sz="2400" dirty="0" err="1" smtClean="0"/>
              <a:t>tabIndex</a:t>
            </a:r>
            <a:endParaRPr lang="en-PH" sz="2400" dirty="0" smtClean="0"/>
          </a:p>
          <a:p>
            <a:r>
              <a:rPr lang="en-PH" sz="2400" dirty="0" smtClean="0"/>
              <a:t>Use quotes </a:t>
            </a:r>
            <a:r>
              <a:rPr lang="en-PH" sz="2400" dirty="0"/>
              <a:t>to specify string literals as </a:t>
            </a:r>
            <a:r>
              <a:rPr lang="en-PH" sz="2400" dirty="0" smtClean="0"/>
              <a:t>attributes</a:t>
            </a:r>
          </a:p>
          <a:p>
            <a:r>
              <a:rPr lang="en-PH" sz="2400" dirty="0" smtClean="0"/>
              <a:t>Use </a:t>
            </a:r>
            <a:r>
              <a:rPr lang="en-PH" sz="2400" dirty="0"/>
              <a:t>curly braces to embed a JavaScript expression in an </a:t>
            </a:r>
            <a:r>
              <a:rPr lang="en-PH" sz="2400" dirty="0" smtClean="0"/>
              <a:t>attribute</a:t>
            </a:r>
          </a:p>
          <a:p>
            <a:r>
              <a:rPr lang="en-PH" sz="2400" dirty="0" smtClean="0"/>
              <a:t>By default, React DOM escapes any values embedded in JSX before rendering them</a:t>
            </a:r>
          </a:p>
          <a:p>
            <a:r>
              <a:rPr lang="en-PH" sz="2400" dirty="0" smtClean="0"/>
              <a:t>After compilation, JSX expressions become regular JavaScript objects.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39064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JSX Represents Objects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400" dirty="0"/>
              <a:t>Babel compiles JSX </a:t>
            </a:r>
            <a:r>
              <a:rPr lang="en-PH" sz="2400" dirty="0" smtClean="0"/>
              <a:t>down </a:t>
            </a:r>
            <a:r>
              <a:rPr lang="en-PH" sz="2400" dirty="0"/>
              <a:t>to </a:t>
            </a:r>
            <a:r>
              <a:rPr lang="en-PH" sz="2400" dirty="0" err="1" smtClean="0"/>
              <a:t>React.createElement</a:t>
            </a:r>
            <a:r>
              <a:rPr lang="en-PH" sz="2400" dirty="0" smtClean="0"/>
              <a:t>()</a:t>
            </a:r>
            <a:r>
              <a:rPr lang="en-PH" sz="2400" dirty="0"/>
              <a:t> calls</a:t>
            </a:r>
            <a:r>
              <a:rPr lang="en-PH" sz="2400" dirty="0" smtClean="0"/>
              <a:t>.</a:t>
            </a:r>
          </a:p>
          <a:p>
            <a:endParaRPr lang="en-PH" sz="2400" dirty="0"/>
          </a:p>
        </p:txBody>
      </p:sp>
      <p:sp>
        <p:nvSpPr>
          <p:cNvPr id="4" name="Rectangle 3"/>
          <p:cNvSpPr/>
          <p:nvPr/>
        </p:nvSpPr>
        <p:spPr>
          <a:xfrm>
            <a:off x="152400" y="2286000"/>
            <a:ext cx="4038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/>
              <a:t>These two examples </a:t>
            </a:r>
            <a:r>
              <a:rPr lang="en-PH" dirty="0" smtClean="0"/>
              <a:t>below are </a:t>
            </a:r>
            <a:r>
              <a:rPr lang="en-PH" dirty="0"/>
              <a:t>identical</a:t>
            </a:r>
            <a:r>
              <a:rPr lang="en-PH" dirty="0" smtClean="0"/>
              <a:t>:</a:t>
            </a:r>
          </a:p>
          <a:p>
            <a:endParaRPr lang="en-PH" dirty="0"/>
          </a:p>
          <a:p>
            <a:r>
              <a:rPr lang="en-PH" dirty="0" smtClean="0">
                <a:solidFill>
                  <a:srgbClr val="FF0000"/>
                </a:solidFill>
              </a:rPr>
              <a:t>1) via JSX</a:t>
            </a:r>
            <a:endParaRPr lang="en-PH" dirty="0">
              <a:solidFill>
                <a:srgbClr val="FF0000"/>
              </a:solidFill>
            </a:endParaRPr>
          </a:p>
          <a:p>
            <a:r>
              <a:rPr lang="en-PH" dirty="0" err="1"/>
              <a:t>const</a:t>
            </a:r>
            <a:r>
              <a:rPr lang="en-PH" dirty="0"/>
              <a:t> element = (</a:t>
            </a:r>
          </a:p>
          <a:p>
            <a:r>
              <a:rPr lang="en-PH" dirty="0"/>
              <a:t>  &lt;h1 </a:t>
            </a:r>
            <a:r>
              <a:rPr lang="en-PH" dirty="0" err="1"/>
              <a:t>className</a:t>
            </a:r>
            <a:r>
              <a:rPr lang="en-PH" dirty="0"/>
              <a:t>="greeting"&gt;</a:t>
            </a:r>
          </a:p>
          <a:p>
            <a:r>
              <a:rPr lang="en-PH" dirty="0"/>
              <a:t>    Hello, world!</a:t>
            </a:r>
          </a:p>
          <a:p>
            <a:r>
              <a:rPr lang="en-PH" dirty="0"/>
              <a:t>  &lt;/h1&gt;</a:t>
            </a:r>
          </a:p>
          <a:p>
            <a:r>
              <a:rPr lang="en-PH" dirty="0" smtClean="0"/>
              <a:t>);</a:t>
            </a:r>
          </a:p>
          <a:p>
            <a:endParaRPr lang="en-PH" dirty="0"/>
          </a:p>
          <a:p>
            <a:r>
              <a:rPr lang="en-PH" dirty="0" smtClean="0">
                <a:solidFill>
                  <a:srgbClr val="FF0000"/>
                </a:solidFill>
              </a:rPr>
              <a:t>2) via React </a:t>
            </a:r>
            <a:r>
              <a:rPr lang="en-PH" dirty="0" err="1" smtClean="0">
                <a:solidFill>
                  <a:srgbClr val="FF0000"/>
                </a:solidFill>
              </a:rPr>
              <a:t>createElement</a:t>
            </a:r>
            <a:r>
              <a:rPr lang="en-PH" dirty="0" smtClean="0">
                <a:solidFill>
                  <a:srgbClr val="FF0000"/>
                </a:solidFill>
              </a:rPr>
              <a:t>()</a:t>
            </a:r>
            <a:endParaRPr lang="en-PH" dirty="0">
              <a:solidFill>
                <a:srgbClr val="FF0000"/>
              </a:solidFill>
            </a:endParaRPr>
          </a:p>
          <a:p>
            <a:r>
              <a:rPr lang="en-PH" dirty="0" err="1"/>
              <a:t>const</a:t>
            </a:r>
            <a:r>
              <a:rPr lang="en-PH" dirty="0"/>
              <a:t> element = </a:t>
            </a:r>
            <a:r>
              <a:rPr lang="en-PH" dirty="0" err="1"/>
              <a:t>React.createElement</a:t>
            </a:r>
            <a:r>
              <a:rPr lang="en-PH" dirty="0"/>
              <a:t>(</a:t>
            </a:r>
          </a:p>
          <a:p>
            <a:r>
              <a:rPr lang="en-PH" dirty="0"/>
              <a:t>  'h1',</a:t>
            </a:r>
          </a:p>
          <a:p>
            <a:r>
              <a:rPr lang="en-PH" dirty="0"/>
              <a:t>  {</a:t>
            </a:r>
            <a:r>
              <a:rPr lang="en-PH" dirty="0" err="1"/>
              <a:t>className</a:t>
            </a:r>
            <a:r>
              <a:rPr lang="en-PH" dirty="0"/>
              <a:t>: 'greeting'},</a:t>
            </a:r>
          </a:p>
          <a:p>
            <a:r>
              <a:rPr lang="en-PH" dirty="0"/>
              <a:t>  'Hello, world!'</a:t>
            </a:r>
          </a:p>
          <a:p>
            <a:r>
              <a:rPr lang="en-PH" dirty="0"/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1600" y="2891922"/>
            <a:ext cx="3429000" cy="295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PH" dirty="0" smtClean="0">
                <a:solidFill>
                  <a:srgbClr val="FF0000"/>
                </a:solidFill>
                <a:ea typeface="Calibri"/>
                <a:cs typeface="Times New Roman"/>
              </a:rPr>
              <a:t>Resulting object</a:t>
            </a:r>
          </a:p>
          <a:p>
            <a:pPr>
              <a:lnSpc>
                <a:spcPct val="115000"/>
              </a:lnSpc>
            </a:pPr>
            <a:r>
              <a:rPr lang="en-PH" dirty="0" smtClean="0">
                <a:ea typeface="Calibri"/>
                <a:cs typeface="Times New Roman"/>
              </a:rPr>
              <a:t>// </a:t>
            </a:r>
            <a:r>
              <a:rPr lang="en-PH" dirty="0">
                <a:ea typeface="Calibri"/>
                <a:cs typeface="Times New Roman"/>
              </a:rPr>
              <a:t>Note: this structure is </a:t>
            </a:r>
            <a:r>
              <a:rPr lang="en-PH" dirty="0" smtClean="0">
                <a:ea typeface="Calibri"/>
                <a:cs typeface="Times New Roman"/>
              </a:rPr>
              <a:t>simplified</a:t>
            </a:r>
            <a:endParaRPr lang="en-PH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PH" dirty="0" err="1">
                <a:ea typeface="Calibri"/>
                <a:cs typeface="Times New Roman"/>
              </a:rPr>
              <a:t>const</a:t>
            </a:r>
            <a:r>
              <a:rPr lang="en-PH" dirty="0">
                <a:ea typeface="Calibri"/>
                <a:cs typeface="Times New Roman"/>
              </a:rPr>
              <a:t> element = {</a:t>
            </a:r>
          </a:p>
          <a:p>
            <a:pPr>
              <a:lnSpc>
                <a:spcPct val="115000"/>
              </a:lnSpc>
            </a:pPr>
            <a:r>
              <a:rPr lang="en-PH" dirty="0">
                <a:ea typeface="Calibri"/>
                <a:cs typeface="Times New Roman"/>
              </a:rPr>
              <a:t>  type: 'h1',</a:t>
            </a:r>
          </a:p>
          <a:p>
            <a:pPr>
              <a:lnSpc>
                <a:spcPct val="115000"/>
              </a:lnSpc>
            </a:pPr>
            <a:r>
              <a:rPr lang="en-PH" dirty="0">
                <a:ea typeface="Calibri"/>
                <a:cs typeface="Times New Roman"/>
              </a:rPr>
              <a:t>  props: {</a:t>
            </a:r>
          </a:p>
          <a:p>
            <a:pPr>
              <a:lnSpc>
                <a:spcPct val="115000"/>
              </a:lnSpc>
            </a:pPr>
            <a:r>
              <a:rPr lang="en-PH" dirty="0">
                <a:ea typeface="Calibri"/>
                <a:cs typeface="Times New Roman"/>
              </a:rPr>
              <a:t>    </a:t>
            </a:r>
            <a:r>
              <a:rPr lang="en-PH" dirty="0" err="1">
                <a:ea typeface="Calibri"/>
                <a:cs typeface="Times New Roman"/>
              </a:rPr>
              <a:t>className</a:t>
            </a:r>
            <a:r>
              <a:rPr lang="en-PH" dirty="0">
                <a:ea typeface="Calibri"/>
                <a:cs typeface="Times New Roman"/>
              </a:rPr>
              <a:t>: 'greeting',</a:t>
            </a:r>
          </a:p>
          <a:p>
            <a:pPr>
              <a:lnSpc>
                <a:spcPct val="115000"/>
              </a:lnSpc>
            </a:pPr>
            <a:r>
              <a:rPr lang="en-PH" dirty="0">
                <a:ea typeface="Calibri"/>
                <a:cs typeface="Times New Roman"/>
              </a:rPr>
              <a:t>    children: 'Hello, world'</a:t>
            </a:r>
          </a:p>
          <a:p>
            <a:pPr>
              <a:lnSpc>
                <a:spcPct val="115000"/>
              </a:lnSpc>
            </a:pPr>
            <a:r>
              <a:rPr lang="en-PH" dirty="0">
                <a:ea typeface="Calibri"/>
                <a:cs typeface="Times New Roman"/>
              </a:rPr>
              <a:t>  }</a:t>
            </a:r>
          </a:p>
          <a:p>
            <a:pPr>
              <a:lnSpc>
                <a:spcPct val="115000"/>
              </a:lnSpc>
            </a:pPr>
            <a:r>
              <a:rPr lang="en-PH" dirty="0">
                <a:ea typeface="Calibri"/>
                <a:cs typeface="Times New Roman"/>
              </a:rPr>
              <a:t>};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8200" y="2209800"/>
            <a:ext cx="0" cy="4323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267200" y="3962400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44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dirty="0" smtClean="0"/>
              <a:t>Elements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400" dirty="0" smtClean="0"/>
              <a:t>Plain </a:t>
            </a:r>
            <a:r>
              <a:rPr lang="en-PH" sz="2400" dirty="0" err="1" smtClean="0"/>
              <a:t>javascript</a:t>
            </a:r>
            <a:r>
              <a:rPr lang="en-PH" sz="2400" dirty="0" smtClean="0"/>
              <a:t> objects</a:t>
            </a:r>
          </a:p>
          <a:p>
            <a:r>
              <a:rPr lang="en-PH" sz="2400" dirty="0" smtClean="0"/>
              <a:t>No methods, just data</a:t>
            </a:r>
          </a:p>
          <a:p>
            <a:r>
              <a:rPr lang="en-PH" sz="2400" dirty="0" smtClean="0"/>
              <a:t>Description of what the (HTML) DOM should look like at a certain point in time</a:t>
            </a:r>
          </a:p>
          <a:p>
            <a:r>
              <a:rPr lang="en-PH" sz="2400" dirty="0" smtClean="0"/>
              <a:t>Immutable – can’t change children/attributes</a:t>
            </a:r>
          </a:p>
          <a:p>
            <a:r>
              <a:rPr lang="en-PH" sz="2400" dirty="0" smtClean="0"/>
              <a:t>React Only Updates What’s Necessary (diff’ing </a:t>
            </a:r>
            <a:r>
              <a:rPr lang="en-PH" sz="2400" dirty="0" err="1" smtClean="0"/>
              <a:t>algo</a:t>
            </a:r>
            <a:r>
              <a:rPr lang="en-PH" sz="2400" dirty="0" smtClean="0"/>
              <a:t>)</a:t>
            </a:r>
          </a:p>
          <a:p>
            <a:r>
              <a:rPr lang="en-PH" sz="2400" dirty="0" smtClean="0"/>
              <a:t>Can represent both DOM tags and user-defined components</a:t>
            </a: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1021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Components and Props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PH" sz="2400" dirty="0" smtClean="0"/>
              <a:t>lets you split the UI into independent, reusable pieces</a:t>
            </a:r>
          </a:p>
          <a:p>
            <a:r>
              <a:rPr lang="en-PH" sz="2400" b="1" dirty="0" smtClean="0"/>
              <a:t>Components</a:t>
            </a:r>
            <a:r>
              <a:rPr lang="en-PH" sz="2400" dirty="0" smtClean="0"/>
              <a:t> are like functions and </a:t>
            </a:r>
            <a:r>
              <a:rPr lang="en-PH" sz="2400" b="1" dirty="0" smtClean="0"/>
              <a:t>props</a:t>
            </a:r>
            <a:r>
              <a:rPr lang="en-PH" sz="2400" dirty="0" smtClean="0"/>
              <a:t> are the parameters</a:t>
            </a:r>
          </a:p>
          <a:p>
            <a:r>
              <a:rPr lang="en-PH" sz="2400" b="1" dirty="0" smtClean="0"/>
              <a:t>“props”</a:t>
            </a:r>
            <a:r>
              <a:rPr lang="en-PH" sz="2400" dirty="0" smtClean="0"/>
              <a:t> is a special attribute in a component</a:t>
            </a:r>
          </a:p>
          <a:p>
            <a:r>
              <a:rPr lang="en-PH" sz="2400" dirty="0" smtClean="0"/>
              <a:t>Props are read-only – never modify them</a:t>
            </a:r>
          </a:p>
          <a:p>
            <a:r>
              <a:rPr lang="en-PH" sz="2400" dirty="0" smtClean="0"/>
              <a:t>2 forms of components:</a:t>
            </a:r>
          </a:p>
          <a:p>
            <a:pPr lvl="1"/>
            <a:r>
              <a:rPr lang="en-PH" sz="2000" dirty="0" smtClean="0"/>
              <a:t>Functional</a:t>
            </a:r>
          </a:p>
          <a:p>
            <a:pPr lvl="1"/>
            <a:r>
              <a:rPr lang="en-PH" sz="2000" dirty="0" smtClean="0"/>
              <a:t>Class (ES6)</a:t>
            </a:r>
          </a:p>
          <a:p>
            <a:endParaRPr lang="en-PH" sz="2400" dirty="0" smtClean="0"/>
          </a:p>
          <a:p>
            <a:endParaRPr lang="en-PH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4592598"/>
            <a:ext cx="411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/>
              <a:t>function Welcome(props) {</a:t>
            </a:r>
          </a:p>
          <a:p>
            <a:r>
              <a:rPr lang="en-PH" dirty="0"/>
              <a:t>  return </a:t>
            </a:r>
            <a:r>
              <a:rPr lang="en-PH" dirty="0" smtClean="0"/>
              <a:t>(&lt;</a:t>
            </a:r>
            <a:r>
              <a:rPr lang="en-PH" dirty="0"/>
              <a:t>h1&gt;Hello, {props.name}&lt;/h1</a:t>
            </a:r>
            <a:r>
              <a:rPr lang="en-PH" dirty="0" smtClean="0"/>
              <a:t>&gt;);</a:t>
            </a:r>
            <a:endParaRPr lang="en-PH" dirty="0"/>
          </a:p>
          <a:p>
            <a:r>
              <a:rPr lang="en-PH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5800" y="4315599"/>
            <a:ext cx="449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/>
              <a:t>class Welcome extends </a:t>
            </a:r>
            <a:r>
              <a:rPr lang="en-PH" dirty="0" err="1"/>
              <a:t>React.Component</a:t>
            </a:r>
            <a:r>
              <a:rPr lang="en-PH" dirty="0"/>
              <a:t> {</a:t>
            </a:r>
          </a:p>
          <a:p>
            <a:r>
              <a:rPr lang="en-PH" dirty="0"/>
              <a:t>  render() {</a:t>
            </a:r>
          </a:p>
          <a:p>
            <a:r>
              <a:rPr lang="en-PH" dirty="0"/>
              <a:t>    return </a:t>
            </a:r>
            <a:r>
              <a:rPr lang="en-PH" dirty="0" smtClean="0"/>
              <a:t>(&lt;</a:t>
            </a:r>
            <a:r>
              <a:rPr lang="en-PH" dirty="0"/>
              <a:t>h1&gt;Hello, {this.props.name}&lt;/h1</a:t>
            </a:r>
            <a:r>
              <a:rPr lang="en-PH" dirty="0" smtClean="0"/>
              <a:t>&gt;);</a:t>
            </a:r>
            <a:endParaRPr lang="en-PH" dirty="0"/>
          </a:p>
          <a:p>
            <a:r>
              <a:rPr lang="en-PH" dirty="0"/>
              <a:t>  }</a:t>
            </a:r>
          </a:p>
          <a:p>
            <a:r>
              <a:rPr lang="en-PH" dirty="0"/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343400" y="3733800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9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Rendering Components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400" dirty="0" smtClean="0"/>
              <a:t>Attributes are received inside the “props” object</a:t>
            </a:r>
          </a:p>
          <a:p>
            <a:r>
              <a:rPr lang="en-PH" sz="2400" dirty="0" smtClean="0"/>
              <a:t>Components </a:t>
            </a:r>
            <a:r>
              <a:rPr lang="en-PH" sz="2400" dirty="0"/>
              <a:t>must </a:t>
            </a:r>
            <a:r>
              <a:rPr lang="en-PH" sz="2400" dirty="0" smtClean="0"/>
              <a:t> </a:t>
            </a:r>
            <a:r>
              <a:rPr lang="en-PH" sz="2400" b="1" dirty="0" smtClean="0"/>
              <a:t>return </a:t>
            </a:r>
            <a:r>
              <a:rPr lang="en-PH" sz="2400" dirty="0" smtClean="0"/>
              <a:t>a </a:t>
            </a:r>
            <a:r>
              <a:rPr lang="en-PH" sz="2400" b="1" dirty="0" smtClean="0"/>
              <a:t>single</a:t>
            </a:r>
            <a:r>
              <a:rPr lang="en-PH" sz="2400" dirty="0" smtClean="0"/>
              <a:t> root element</a:t>
            </a:r>
          </a:p>
          <a:p>
            <a:r>
              <a:rPr lang="en-PH" sz="2400" dirty="0" smtClean="0"/>
              <a:t>Can contain/render both elements and other components</a:t>
            </a:r>
          </a:p>
          <a:p>
            <a:endParaRPr lang="en-PH" sz="2400" dirty="0" smtClean="0"/>
          </a:p>
          <a:p>
            <a:endParaRPr lang="en-PH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3886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 err="1"/>
              <a:t>const</a:t>
            </a:r>
            <a:r>
              <a:rPr lang="en-PH" dirty="0"/>
              <a:t> element = &lt;Welcome name="Sara" /&gt;;</a:t>
            </a:r>
          </a:p>
          <a:p>
            <a:r>
              <a:rPr lang="en-PH" dirty="0"/>
              <a:t> </a:t>
            </a:r>
          </a:p>
          <a:p>
            <a:r>
              <a:rPr lang="en-PH" dirty="0"/>
              <a:t>function Welcome(props) {</a:t>
            </a:r>
          </a:p>
          <a:p>
            <a:r>
              <a:rPr lang="en-PH" dirty="0"/>
              <a:t>  return </a:t>
            </a:r>
            <a:r>
              <a:rPr lang="en-PH" dirty="0" smtClean="0"/>
              <a:t>(&lt;</a:t>
            </a:r>
            <a:r>
              <a:rPr lang="en-PH" dirty="0"/>
              <a:t>h1&gt;Hello, {props.name}&lt;/h1</a:t>
            </a:r>
            <a:r>
              <a:rPr lang="en-PH" dirty="0" smtClean="0"/>
              <a:t>&gt;);</a:t>
            </a:r>
            <a:endParaRPr lang="en-PH" dirty="0"/>
          </a:p>
          <a:p>
            <a:r>
              <a:rPr lang="en-PH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4301698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smtClean="0"/>
              <a:t>// Resulting DOM</a:t>
            </a:r>
          </a:p>
          <a:p>
            <a:r>
              <a:rPr lang="en-PH" dirty="0" smtClean="0"/>
              <a:t>&lt;h1&gt; Hello, Sara&lt;/h1&gt;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37338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876800" y="4477021"/>
            <a:ext cx="8382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09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660</Words>
  <Application>Microsoft Office PowerPoint</Application>
  <PresentationFormat>On-screen Show (4:3)</PresentationFormat>
  <Paragraphs>164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ReactJS</vt:lpstr>
      <vt:lpstr>Prereq</vt:lpstr>
      <vt:lpstr>Introduction</vt:lpstr>
      <vt:lpstr>JSX 1</vt:lpstr>
      <vt:lpstr>JSX 2</vt:lpstr>
      <vt:lpstr>JSX Represents Objects</vt:lpstr>
      <vt:lpstr>Elements</vt:lpstr>
      <vt:lpstr>Components and Props</vt:lpstr>
      <vt:lpstr>Rendering Components</vt:lpstr>
      <vt:lpstr>Component State</vt:lpstr>
      <vt:lpstr>setState()</vt:lpstr>
      <vt:lpstr>setState() forms</vt:lpstr>
      <vt:lpstr>Component Lifecycle</vt:lpstr>
      <vt:lpstr>Handling Events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GermondH</dc:creator>
  <cp:lastModifiedBy>GermondH</cp:lastModifiedBy>
  <cp:revision>82</cp:revision>
  <dcterms:created xsi:type="dcterms:W3CDTF">2017-10-18T04:07:02Z</dcterms:created>
  <dcterms:modified xsi:type="dcterms:W3CDTF">2017-10-18T11:35:38Z</dcterms:modified>
</cp:coreProperties>
</file>