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2" r:id="rId2"/>
    <p:sldId id="273" r:id="rId3"/>
    <p:sldId id="270" r:id="rId4"/>
    <p:sldId id="272" r:id="rId5"/>
    <p:sldId id="269" r:id="rId6"/>
    <p:sldId id="268" r:id="rId7"/>
    <p:sldId id="267" r:id="rId8"/>
    <p:sldId id="266" r:id="rId9"/>
    <p:sldId id="264" r:id="rId10"/>
    <p:sldId id="263" r:id="rId11"/>
    <p:sldId id="265" r:id="rId12"/>
    <p:sldId id="261" r:id="rId13"/>
    <p:sldId id="260" r:id="rId14"/>
    <p:sldId id="258" r:id="rId15"/>
    <p:sldId id="259" r:id="rId16"/>
  </p:sldIdLst>
  <p:sldSz cx="12801600" cy="9601200" type="A3"/>
  <p:notesSz cx="6858000" cy="9144000"/>
  <p:defaultTextStyle>
    <a:defPPr>
      <a:defRPr lang="ja-JP"/>
    </a:defPPr>
    <a:lvl1pPr marL="0" algn="l" defTabSz="64008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7" autoAdjust="0"/>
    <p:restoredTop sz="91827" autoAdjust="0"/>
  </p:normalViewPr>
  <p:slideViewPr>
    <p:cSldViewPr snapToGrid="0" snapToObjects="1">
      <p:cViewPr varScale="1">
        <p:scale>
          <a:sx n="85" d="100"/>
          <a:sy n="85" d="100"/>
        </p:scale>
        <p:origin x="-1584" y="-128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16431-A3FF-ED4C-B6D2-962974E28FC0}" type="datetimeFigureOut">
              <a:rPr kumimoji="1" lang="ja-JP" altLang="en-US" smtClean="0"/>
              <a:t>16/12/08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085AE-BE5F-794B-9BDA-88D915225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45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008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Accession Number   </a:t>
            </a:r>
            <a:r>
              <a:rPr kumimoji="1" lang="en-US" altLang="ja-JP" dirty="0" err="1" smtClean="0"/>
              <a:t>Glytoucan</a:t>
            </a:r>
            <a:r>
              <a:rPr kumimoji="1" lang="en-US" altLang="ja-JP" baseline="0" dirty="0" smtClean="0"/>
              <a:t> URL </a:t>
            </a:r>
            <a:r>
              <a:rPr kumimoji="1" lang="en-US" altLang="ja-JP" baseline="0" dirty="0" err="1" smtClean="0"/>
              <a:t>has_primary_id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is_subsumed_by</a:t>
            </a:r>
            <a:r>
              <a:rPr kumimoji="1" lang="en-US" altLang="ja-JP" baseline="0" dirty="0" smtClean="0"/>
              <a:t>    </a:t>
            </a:r>
            <a:r>
              <a:rPr kumimoji="1" lang="en-US" altLang="ja-JP" baseline="0" dirty="0" err="1" smtClean="0"/>
              <a:t>is_linkage_isomer</a:t>
            </a:r>
            <a:r>
              <a:rPr kumimoji="1" lang="en-US" altLang="ja-JP" baseline="0" dirty="0" smtClean="0"/>
              <a:t>  </a:t>
            </a:r>
            <a:r>
              <a:rPr kumimoji="1" lang="en-US" altLang="ja-JP" baseline="0" dirty="0" err="1" smtClean="0"/>
              <a:t>is_substructure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is_superstructure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glyco</a:t>
            </a:r>
            <a:r>
              <a:rPr kumimoji="1" lang="en-US" altLang="ja-JP" baseline="0" dirty="0" smtClean="0"/>
              <a:t> ontology + </a:t>
            </a:r>
            <a:r>
              <a:rPr kumimoji="1" lang="en-US" altLang="ja-JP" baseline="0" dirty="0" err="1" smtClean="0"/>
              <a:t>glytoucan</a:t>
            </a:r>
            <a:r>
              <a:rPr kumimoji="1" lang="en-US" altLang="ja-JP" baseline="0" dirty="0" smtClean="0"/>
              <a:t> ontology</a:t>
            </a:r>
          </a:p>
          <a:p>
            <a:endParaRPr kumimoji="1" lang="en-US" altLang="ja-JP" baseline="0" dirty="0" smtClean="0"/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and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derivatized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structures (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permethylated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peracetylated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507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has_motif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is_linkage_isomer</a:t>
            </a:r>
            <a:r>
              <a:rPr kumimoji="1" lang="en-US" altLang="ja-JP" baseline="0" dirty="0" smtClean="0"/>
              <a:t>  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G63838JW</a:t>
            </a:r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G22768VO	</a:t>
            </a:r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G68004TY	</a:t>
            </a:r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G55220VL	</a:t>
            </a:r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G43547MI	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230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Accession Number   </a:t>
            </a:r>
            <a:r>
              <a:rPr kumimoji="1" lang="en-US" altLang="ja-JP" dirty="0" err="1" smtClean="0"/>
              <a:t>Glytoucan</a:t>
            </a:r>
            <a:r>
              <a:rPr kumimoji="1" lang="en-US" altLang="ja-JP" baseline="0" dirty="0" smtClean="0"/>
              <a:t> URL </a:t>
            </a:r>
            <a:r>
              <a:rPr kumimoji="1" lang="en-US" altLang="ja-JP" baseline="0" dirty="0" err="1" smtClean="0"/>
              <a:t>has_primary_id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is_subsumed_by</a:t>
            </a:r>
            <a:r>
              <a:rPr kumimoji="1" lang="en-US" altLang="ja-JP" baseline="0" dirty="0" smtClean="0"/>
              <a:t>    </a:t>
            </a:r>
            <a:r>
              <a:rPr kumimoji="1" lang="en-US" altLang="ja-JP" baseline="0" dirty="0" err="1" smtClean="0"/>
              <a:t>is_linkage_isomer</a:t>
            </a:r>
            <a:r>
              <a:rPr kumimoji="1" lang="en-US" altLang="ja-JP" baseline="0" dirty="0" smtClean="0"/>
              <a:t>  </a:t>
            </a:r>
            <a:r>
              <a:rPr kumimoji="1" lang="en-US" altLang="ja-JP" baseline="0" dirty="0" err="1" smtClean="0"/>
              <a:t>is_substructure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is_superstructure</a:t>
            </a:r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and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derivatized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structures (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permethylated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peracetylated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507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Accession Number   </a:t>
            </a:r>
            <a:r>
              <a:rPr kumimoji="1" lang="en-US" altLang="ja-JP" dirty="0" err="1" smtClean="0"/>
              <a:t>Glytoucan</a:t>
            </a:r>
            <a:r>
              <a:rPr kumimoji="1" lang="en-US" altLang="ja-JP" baseline="0" dirty="0" smtClean="0"/>
              <a:t> URL </a:t>
            </a:r>
            <a:r>
              <a:rPr kumimoji="1" lang="en-US" altLang="ja-JP" baseline="0" dirty="0" err="1" smtClean="0"/>
              <a:t>has_primary_id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is_subsumed_by</a:t>
            </a:r>
            <a:r>
              <a:rPr kumimoji="1" lang="en-US" altLang="ja-JP" baseline="0" dirty="0" smtClean="0"/>
              <a:t>    </a:t>
            </a:r>
            <a:r>
              <a:rPr kumimoji="1" lang="en-US" altLang="ja-JP" baseline="0" dirty="0" err="1" smtClean="0"/>
              <a:t>is_linkage_isomer</a:t>
            </a:r>
            <a:r>
              <a:rPr kumimoji="1" lang="en-US" altLang="ja-JP" baseline="0" dirty="0" smtClean="0"/>
              <a:t>  </a:t>
            </a:r>
            <a:r>
              <a:rPr kumimoji="1" lang="en-US" altLang="ja-JP" baseline="0" dirty="0" err="1" smtClean="0"/>
              <a:t>is_substructure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is_superstructure</a:t>
            </a:r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and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derivatized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structures (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permethylated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peracetylated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507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50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Accession Number   </a:t>
            </a:r>
            <a:r>
              <a:rPr kumimoji="1" lang="en-US" altLang="ja-JP" dirty="0" err="1" smtClean="0"/>
              <a:t>Glytoucan</a:t>
            </a:r>
            <a:r>
              <a:rPr kumimoji="1" lang="en-US" altLang="ja-JP" baseline="0" dirty="0" smtClean="0"/>
              <a:t> URL </a:t>
            </a:r>
            <a:r>
              <a:rPr kumimoji="1" lang="en-US" altLang="ja-JP" baseline="0" dirty="0" err="1" smtClean="0"/>
              <a:t>has_primary_id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is_subsumed_by</a:t>
            </a:r>
            <a:r>
              <a:rPr kumimoji="1" lang="en-US" altLang="ja-JP" baseline="0" dirty="0" smtClean="0"/>
              <a:t>    </a:t>
            </a:r>
            <a:r>
              <a:rPr kumimoji="1" lang="en-US" altLang="ja-JP" baseline="0" dirty="0" err="1" smtClean="0"/>
              <a:t>is_linkage_isomer</a:t>
            </a:r>
            <a:r>
              <a:rPr kumimoji="1" lang="en-US" altLang="ja-JP" baseline="0" dirty="0" smtClean="0"/>
              <a:t>  </a:t>
            </a:r>
            <a:r>
              <a:rPr kumimoji="1" lang="en-US" altLang="ja-JP" baseline="0" dirty="0" err="1" smtClean="0"/>
              <a:t>is_substructure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is_superstructure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glyco</a:t>
            </a:r>
            <a:r>
              <a:rPr kumimoji="1" lang="en-US" altLang="ja-JP" baseline="0" dirty="0" smtClean="0"/>
              <a:t> ontology + </a:t>
            </a:r>
            <a:r>
              <a:rPr kumimoji="1" lang="en-US" altLang="ja-JP" baseline="0" dirty="0" err="1" smtClean="0"/>
              <a:t>glytoucan</a:t>
            </a:r>
            <a:r>
              <a:rPr kumimoji="1" lang="en-US" altLang="ja-JP" baseline="0" dirty="0" smtClean="0"/>
              <a:t> ontology</a:t>
            </a:r>
          </a:p>
          <a:p>
            <a:endParaRPr kumimoji="1" lang="en-US" altLang="ja-JP" baseline="0" dirty="0" smtClean="0"/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and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derivatized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structures (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permethylated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peracetylated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50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Accession Number   </a:t>
            </a:r>
            <a:r>
              <a:rPr kumimoji="1" lang="en-US" altLang="ja-JP" dirty="0" err="1" smtClean="0"/>
              <a:t>Glytoucan</a:t>
            </a:r>
            <a:r>
              <a:rPr kumimoji="1" lang="en-US" altLang="ja-JP" baseline="0" dirty="0" smtClean="0"/>
              <a:t> URL </a:t>
            </a:r>
            <a:r>
              <a:rPr kumimoji="1" lang="en-US" altLang="ja-JP" baseline="0" dirty="0" err="1" smtClean="0"/>
              <a:t>has_primary_id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is_subsumed_by</a:t>
            </a:r>
            <a:r>
              <a:rPr kumimoji="1" lang="en-US" altLang="ja-JP" baseline="0" dirty="0" smtClean="0"/>
              <a:t>    </a:t>
            </a:r>
            <a:r>
              <a:rPr kumimoji="1" lang="en-US" altLang="ja-JP" baseline="0" dirty="0" err="1" smtClean="0"/>
              <a:t>is_linkage_isomer</a:t>
            </a:r>
            <a:r>
              <a:rPr kumimoji="1" lang="en-US" altLang="ja-JP" baseline="0" dirty="0" smtClean="0"/>
              <a:t>  </a:t>
            </a:r>
            <a:r>
              <a:rPr kumimoji="1" lang="en-US" altLang="ja-JP" baseline="0" dirty="0" err="1" smtClean="0"/>
              <a:t>is_substructure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is_superstructure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glyco</a:t>
            </a:r>
            <a:r>
              <a:rPr kumimoji="1" lang="en-US" altLang="ja-JP" baseline="0" dirty="0" smtClean="0"/>
              <a:t> ontology + </a:t>
            </a:r>
            <a:r>
              <a:rPr kumimoji="1" lang="en-US" altLang="ja-JP" baseline="0" dirty="0" err="1" smtClean="0"/>
              <a:t>glytoucan</a:t>
            </a:r>
            <a:r>
              <a:rPr kumimoji="1" lang="en-US" altLang="ja-JP" baseline="0" dirty="0" smtClean="0"/>
              <a:t> ontology</a:t>
            </a:r>
          </a:p>
          <a:p>
            <a:endParaRPr kumimoji="1" lang="en-US" altLang="ja-JP" baseline="0" dirty="0" smtClean="0"/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and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derivatized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structures (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permethylated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peracetylated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507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Accession Number   </a:t>
            </a:r>
            <a:r>
              <a:rPr kumimoji="1" lang="en-US" altLang="ja-JP" dirty="0" err="1" smtClean="0"/>
              <a:t>Glytoucan</a:t>
            </a:r>
            <a:r>
              <a:rPr kumimoji="1" lang="en-US" altLang="ja-JP" baseline="0" dirty="0" smtClean="0"/>
              <a:t> URL </a:t>
            </a:r>
            <a:r>
              <a:rPr kumimoji="1" lang="en-US" altLang="ja-JP" baseline="0" dirty="0" err="1" smtClean="0"/>
              <a:t>has_primary_id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is_subsumed_by</a:t>
            </a:r>
            <a:r>
              <a:rPr kumimoji="1" lang="en-US" altLang="ja-JP" baseline="0" dirty="0" smtClean="0"/>
              <a:t>    </a:t>
            </a:r>
            <a:r>
              <a:rPr kumimoji="1" lang="en-US" altLang="ja-JP" baseline="0" dirty="0" err="1" smtClean="0"/>
              <a:t>is_linkage_isomer</a:t>
            </a:r>
            <a:r>
              <a:rPr kumimoji="1" lang="en-US" altLang="ja-JP" baseline="0" dirty="0" smtClean="0"/>
              <a:t>  </a:t>
            </a:r>
            <a:r>
              <a:rPr kumimoji="1" lang="en-US" altLang="ja-JP" baseline="0" dirty="0" err="1" smtClean="0"/>
              <a:t>is_substructure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is_superstructure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glyco</a:t>
            </a:r>
            <a:r>
              <a:rPr kumimoji="1" lang="en-US" altLang="ja-JP" baseline="0" dirty="0" smtClean="0"/>
              <a:t> ontology + </a:t>
            </a:r>
            <a:r>
              <a:rPr kumimoji="1" lang="en-US" altLang="ja-JP" baseline="0" dirty="0" err="1" smtClean="0"/>
              <a:t>glytoucan</a:t>
            </a:r>
            <a:r>
              <a:rPr kumimoji="1" lang="en-US" altLang="ja-JP" baseline="0" dirty="0" smtClean="0"/>
              <a:t> ontology</a:t>
            </a:r>
          </a:p>
          <a:p>
            <a:endParaRPr kumimoji="1" lang="en-US" altLang="ja-JP" baseline="0" dirty="0" smtClean="0"/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and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derivatized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structures (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permethylated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peracetylated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507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Accession Number   </a:t>
            </a:r>
            <a:r>
              <a:rPr kumimoji="1" lang="en-US" altLang="ja-JP" dirty="0" err="1" smtClean="0"/>
              <a:t>Glytoucan</a:t>
            </a:r>
            <a:r>
              <a:rPr kumimoji="1" lang="en-US" altLang="ja-JP" baseline="0" dirty="0" smtClean="0"/>
              <a:t> URL </a:t>
            </a:r>
            <a:r>
              <a:rPr kumimoji="1" lang="en-US" altLang="ja-JP" baseline="0" dirty="0" err="1" smtClean="0"/>
              <a:t>has_primary_id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is_subsumed_by</a:t>
            </a:r>
            <a:r>
              <a:rPr kumimoji="1" lang="en-US" altLang="ja-JP" baseline="0" dirty="0" smtClean="0"/>
              <a:t>    </a:t>
            </a:r>
            <a:r>
              <a:rPr kumimoji="1" lang="en-US" altLang="ja-JP" baseline="0" dirty="0" err="1" smtClean="0"/>
              <a:t>is_linkage_isomer</a:t>
            </a:r>
            <a:r>
              <a:rPr kumimoji="1" lang="en-US" altLang="ja-JP" baseline="0" dirty="0" smtClean="0"/>
              <a:t>  </a:t>
            </a:r>
            <a:r>
              <a:rPr kumimoji="1" lang="en-US" altLang="ja-JP" baseline="0" dirty="0" err="1" smtClean="0"/>
              <a:t>is_substructure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is_superstructure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glyco</a:t>
            </a:r>
            <a:r>
              <a:rPr kumimoji="1" lang="en-US" altLang="ja-JP" baseline="0" dirty="0" smtClean="0"/>
              <a:t> ontology + </a:t>
            </a:r>
            <a:r>
              <a:rPr kumimoji="1" lang="en-US" altLang="ja-JP" baseline="0" dirty="0" err="1" smtClean="0"/>
              <a:t>glytoucan</a:t>
            </a:r>
            <a:r>
              <a:rPr kumimoji="1" lang="en-US" altLang="ja-JP" baseline="0" dirty="0" smtClean="0"/>
              <a:t> ontology</a:t>
            </a:r>
          </a:p>
          <a:p>
            <a:endParaRPr kumimoji="1" lang="en-US" altLang="ja-JP" baseline="0" dirty="0" smtClean="0"/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and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derivatized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structures (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permethylated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peracetylated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507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Accession Number   </a:t>
            </a:r>
            <a:r>
              <a:rPr kumimoji="1" lang="en-US" altLang="ja-JP" dirty="0" err="1" smtClean="0"/>
              <a:t>Glytoucan</a:t>
            </a:r>
            <a:r>
              <a:rPr kumimoji="1" lang="en-US" altLang="ja-JP" baseline="0" dirty="0" smtClean="0"/>
              <a:t> URL </a:t>
            </a:r>
            <a:r>
              <a:rPr kumimoji="1" lang="en-US" altLang="ja-JP" baseline="0" dirty="0" err="1" smtClean="0"/>
              <a:t>has_primary_id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is_subsumed_by</a:t>
            </a:r>
            <a:r>
              <a:rPr kumimoji="1" lang="en-US" altLang="ja-JP" baseline="0" dirty="0" smtClean="0"/>
              <a:t>    </a:t>
            </a:r>
            <a:r>
              <a:rPr kumimoji="1" lang="en-US" altLang="ja-JP" baseline="0" dirty="0" err="1" smtClean="0"/>
              <a:t>is_linkage_isomer</a:t>
            </a:r>
            <a:r>
              <a:rPr kumimoji="1" lang="en-US" altLang="ja-JP" baseline="0" dirty="0" smtClean="0"/>
              <a:t>  </a:t>
            </a:r>
            <a:r>
              <a:rPr kumimoji="1" lang="en-US" altLang="ja-JP" baseline="0" dirty="0" err="1" smtClean="0"/>
              <a:t>is_substructure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is_superstructure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glyco</a:t>
            </a:r>
            <a:r>
              <a:rPr kumimoji="1" lang="en-US" altLang="ja-JP" baseline="0" dirty="0" smtClean="0"/>
              <a:t> ontology + </a:t>
            </a:r>
            <a:r>
              <a:rPr kumimoji="1" lang="en-US" altLang="ja-JP" baseline="0" dirty="0" err="1" smtClean="0"/>
              <a:t>glytoucan</a:t>
            </a:r>
            <a:r>
              <a:rPr kumimoji="1" lang="en-US" altLang="ja-JP" baseline="0" dirty="0" smtClean="0"/>
              <a:t> ontology</a:t>
            </a:r>
          </a:p>
          <a:p>
            <a:endParaRPr kumimoji="1" lang="en-US" altLang="ja-JP" baseline="0" dirty="0" smtClean="0"/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and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derivatized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structures (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permethylated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peracetylated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507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Accession Number   </a:t>
            </a:r>
            <a:r>
              <a:rPr kumimoji="1" lang="en-US" altLang="ja-JP" dirty="0" err="1" smtClean="0"/>
              <a:t>Glytoucan</a:t>
            </a:r>
            <a:r>
              <a:rPr kumimoji="1" lang="en-US" altLang="ja-JP" baseline="0" dirty="0" smtClean="0"/>
              <a:t> URL </a:t>
            </a:r>
            <a:r>
              <a:rPr kumimoji="1" lang="en-US" altLang="ja-JP" baseline="0" dirty="0" err="1" smtClean="0"/>
              <a:t>has_primary_id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is_subsumed_by</a:t>
            </a:r>
            <a:r>
              <a:rPr kumimoji="1" lang="en-US" altLang="ja-JP" baseline="0" dirty="0" smtClean="0"/>
              <a:t>    </a:t>
            </a:r>
            <a:r>
              <a:rPr kumimoji="1" lang="en-US" altLang="ja-JP" baseline="0" dirty="0" err="1" smtClean="0"/>
              <a:t>is_linkage_isomer</a:t>
            </a:r>
            <a:r>
              <a:rPr kumimoji="1" lang="en-US" altLang="ja-JP" baseline="0" dirty="0" smtClean="0"/>
              <a:t>  </a:t>
            </a:r>
            <a:r>
              <a:rPr kumimoji="1" lang="en-US" altLang="ja-JP" baseline="0" dirty="0" err="1" smtClean="0"/>
              <a:t>is_substructure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is_superstructure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glyco</a:t>
            </a:r>
            <a:r>
              <a:rPr kumimoji="1" lang="en-US" altLang="ja-JP" baseline="0" dirty="0" smtClean="0"/>
              <a:t> ontology + </a:t>
            </a:r>
            <a:r>
              <a:rPr kumimoji="1" lang="en-US" altLang="ja-JP" baseline="0" dirty="0" err="1" smtClean="0"/>
              <a:t>glytoucan</a:t>
            </a:r>
            <a:r>
              <a:rPr kumimoji="1" lang="en-US" altLang="ja-JP" baseline="0" dirty="0" smtClean="0"/>
              <a:t> ontology</a:t>
            </a:r>
          </a:p>
          <a:p>
            <a:endParaRPr kumimoji="1" lang="en-US" altLang="ja-JP" baseline="0" dirty="0" smtClean="0"/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and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derivatized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structures (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permethylated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peracetylated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507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Accession Number   </a:t>
            </a:r>
            <a:r>
              <a:rPr kumimoji="1" lang="en-US" altLang="ja-JP" dirty="0" err="1" smtClean="0"/>
              <a:t>Glytoucan</a:t>
            </a:r>
            <a:r>
              <a:rPr kumimoji="1" lang="en-US" altLang="ja-JP" baseline="0" dirty="0" smtClean="0"/>
              <a:t> URL </a:t>
            </a:r>
            <a:r>
              <a:rPr kumimoji="1" lang="en-US" altLang="ja-JP" baseline="0" dirty="0" err="1" smtClean="0"/>
              <a:t>has_primary_id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is_subsumed_by</a:t>
            </a:r>
            <a:r>
              <a:rPr kumimoji="1" lang="en-US" altLang="ja-JP" baseline="0" dirty="0" smtClean="0"/>
              <a:t>    </a:t>
            </a:r>
            <a:r>
              <a:rPr kumimoji="1" lang="en-US" altLang="ja-JP" baseline="0" dirty="0" err="1" smtClean="0"/>
              <a:t>is_linkage_isomer</a:t>
            </a:r>
            <a:r>
              <a:rPr kumimoji="1" lang="en-US" altLang="ja-JP" baseline="0" dirty="0" smtClean="0"/>
              <a:t>  </a:t>
            </a:r>
            <a:r>
              <a:rPr kumimoji="1" lang="en-US" altLang="ja-JP" baseline="0" dirty="0" err="1" smtClean="0"/>
              <a:t>is_substructure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is_superstructure</a:t>
            </a:r>
            <a:r>
              <a:rPr kumimoji="1" lang="en-US" altLang="ja-JP" baseline="0" dirty="0" smtClean="0"/>
              <a:t>   </a:t>
            </a:r>
            <a:r>
              <a:rPr kumimoji="1" lang="en-US" altLang="ja-JP" baseline="0" dirty="0" err="1" smtClean="0"/>
              <a:t>glyco</a:t>
            </a:r>
            <a:r>
              <a:rPr kumimoji="1" lang="en-US" altLang="ja-JP" baseline="0" dirty="0" smtClean="0"/>
              <a:t> ontology + </a:t>
            </a:r>
            <a:r>
              <a:rPr kumimoji="1" lang="en-US" altLang="ja-JP" baseline="0" dirty="0" err="1" smtClean="0"/>
              <a:t>glytoucan</a:t>
            </a:r>
            <a:r>
              <a:rPr kumimoji="1" lang="en-US" altLang="ja-JP" baseline="0" dirty="0" smtClean="0"/>
              <a:t> ontology</a:t>
            </a:r>
          </a:p>
          <a:p>
            <a:endParaRPr kumimoji="1" lang="en-US" altLang="ja-JP" baseline="0" dirty="0" smtClean="0"/>
          </a:p>
          <a:p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and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derivatized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structures (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permethylated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  <a:r>
              <a:rPr kumimoji="1" lang="en-US" altLang="ja-JP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peracetylated</a:t>
            </a:r>
            <a:r>
              <a:rPr kumimoji="1" lang="en-US" altLang="ja-JP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507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is_substructure</a:t>
            </a:r>
            <a:r>
              <a:rPr kumimoji="1" lang="en-US" altLang="ja-JP" dirty="0" smtClean="0"/>
              <a:t>  Saccharide  </a:t>
            </a:r>
            <a:r>
              <a:rPr kumimoji="1" lang="en-US" altLang="ja-JP" dirty="0" err="1" smtClean="0"/>
              <a:t>is_superstructure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85AE-BE5F-794B-9BDA-88D91522557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4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14F-8D5D-7346-A192-2A9D8B7ED511}" type="datetimeFigureOut">
              <a:rPr kumimoji="1" lang="ja-JP" altLang="en-US" smtClean="0"/>
              <a:t>16/12/08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F42-41F4-894F-9839-0245CB3B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48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14F-8D5D-7346-A192-2A9D8B7ED511}" type="datetimeFigureOut">
              <a:rPr kumimoji="1" lang="ja-JP" altLang="en-US" smtClean="0"/>
              <a:t>16/12/08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F42-41F4-894F-9839-0245CB3B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01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14F-8D5D-7346-A192-2A9D8B7ED511}" type="datetimeFigureOut">
              <a:rPr kumimoji="1" lang="ja-JP" altLang="en-US" smtClean="0"/>
              <a:t>16/12/08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F42-41F4-894F-9839-0245CB3B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15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14F-8D5D-7346-A192-2A9D8B7ED511}" type="datetimeFigureOut">
              <a:rPr kumimoji="1" lang="ja-JP" altLang="en-US" smtClean="0"/>
              <a:t>16/12/08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F42-41F4-894F-9839-0245CB3B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97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14F-8D5D-7346-A192-2A9D8B7ED511}" type="datetimeFigureOut">
              <a:rPr kumimoji="1" lang="ja-JP" altLang="en-US" smtClean="0"/>
              <a:t>16/12/08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F42-41F4-894F-9839-0245CB3B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96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14F-8D5D-7346-A192-2A9D8B7ED511}" type="datetimeFigureOut">
              <a:rPr kumimoji="1" lang="ja-JP" altLang="en-US" smtClean="0"/>
              <a:t>16/12/08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F42-41F4-894F-9839-0245CB3B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2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14F-8D5D-7346-A192-2A9D8B7ED511}" type="datetimeFigureOut">
              <a:rPr kumimoji="1" lang="ja-JP" altLang="en-US" smtClean="0"/>
              <a:t>16/12/08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F42-41F4-894F-9839-0245CB3B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72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14F-8D5D-7346-A192-2A9D8B7ED511}" type="datetimeFigureOut">
              <a:rPr kumimoji="1" lang="ja-JP" altLang="en-US" smtClean="0"/>
              <a:t>16/12/08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F42-41F4-894F-9839-0245CB3B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32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14F-8D5D-7346-A192-2A9D8B7ED511}" type="datetimeFigureOut">
              <a:rPr kumimoji="1" lang="ja-JP" altLang="en-US" smtClean="0"/>
              <a:t>16/12/08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F42-41F4-894F-9839-0245CB3B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98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14F-8D5D-7346-A192-2A9D8B7ED511}" type="datetimeFigureOut">
              <a:rPr kumimoji="1" lang="ja-JP" altLang="en-US" smtClean="0"/>
              <a:t>16/12/08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F42-41F4-894F-9839-0245CB3B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0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14F-8D5D-7346-A192-2A9D8B7ED511}" type="datetimeFigureOut">
              <a:rPr kumimoji="1" lang="ja-JP" altLang="en-US" smtClean="0"/>
              <a:t>16/12/08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F42-41F4-894F-9839-0245CB3B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94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9C14F-8D5D-7346-A192-2A9D8B7ED511}" type="datetimeFigureOut">
              <a:rPr kumimoji="1" lang="ja-JP" altLang="en-US" smtClean="0"/>
              <a:t>16/12/08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E1F42-41F4-894F-9839-0245CB3B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62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4008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方形/長方形 47"/>
          <p:cNvSpPr/>
          <p:nvPr/>
        </p:nvSpPr>
        <p:spPr>
          <a:xfrm>
            <a:off x="417680" y="160242"/>
            <a:ext cx="415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b="1" dirty="0"/>
              <a:t>Repository </a:t>
            </a:r>
            <a:r>
              <a:rPr lang="en-US" altLang="ja-JP" sz="1800" b="1" dirty="0" smtClean="0"/>
              <a:t>Schema  ( example Glycan )</a:t>
            </a:r>
            <a:endParaRPr lang="ja-JP" altLang="en-US" sz="1800" b="1" dirty="0"/>
          </a:p>
        </p:txBody>
      </p:sp>
      <p:sp>
        <p:nvSpPr>
          <p:cNvPr id="253" name="正方形/長方形 252"/>
          <p:cNvSpPr/>
          <p:nvPr/>
        </p:nvSpPr>
        <p:spPr>
          <a:xfrm>
            <a:off x="360860" y="588820"/>
            <a:ext cx="4006225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000" dirty="0"/>
              <a:t> </a:t>
            </a:r>
            <a:r>
              <a:rPr lang="en-US" altLang="ja-JP" sz="2000" dirty="0" err="1"/>
              <a:t>glyco</a:t>
            </a:r>
            <a:r>
              <a:rPr lang="en-US" altLang="ja-JP" sz="2000" dirty="0"/>
              <a:t> ontology + </a:t>
            </a:r>
            <a:r>
              <a:rPr lang="en-US" altLang="ja-JP" sz="2000" dirty="0" err="1"/>
              <a:t>glytoucan</a:t>
            </a:r>
            <a:r>
              <a:rPr lang="en-US" altLang="ja-JP" sz="2000" dirty="0"/>
              <a:t> ontology</a:t>
            </a:r>
          </a:p>
        </p:txBody>
      </p:sp>
      <p:sp>
        <p:nvSpPr>
          <p:cNvPr id="4" name="円/楕円 3"/>
          <p:cNvSpPr/>
          <p:nvPr/>
        </p:nvSpPr>
        <p:spPr>
          <a:xfrm>
            <a:off x="3168009" y="3880803"/>
            <a:ext cx="2526147" cy="12861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800" dirty="0" smtClean="0"/>
              <a:t>Saccharide</a:t>
            </a:r>
            <a:endParaRPr kumimoji="1" lang="ja-JP" altLang="en-US" sz="1800" dirty="0"/>
          </a:p>
        </p:txBody>
      </p:sp>
      <p:sp>
        <p:nvSpPr>
          <p:cNvPr id="5" name="円/楕円 4"/>
          <p:cNvSpPr/>
          <p:nvPr/>
        </p:nvSpPr>
        <p:spPr>
          <a:xfrm>
            <a:off x="8184102" y="5407540"/>
            <a:ext cx="1674578" cy="9331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400" dirty="0" smtClean="0"/>
              <a:t>Component</a:t>
            </a:r>
            <a:endParaRPr kumimoji="1" lang="ja-JP" altLang="en-US" sz="1400" dirty="0"/>
          </a:p>
        </p:txBody>
      </p:sp>
      <p:sp>
        <p:nvSpPr>
          <p:cNvPr id="8" name="円/楕円 7"/>
          <p:cNvSpPr/>
          <p:nvPr/>
        </p:nvSpPr>
        <p:spPr>
          <a:xfrm>
            <a:off x="1136886" y="7059827"/>
            <a:ext cx="2159231" cy="96909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400" dirty="0" smtClean="0"/>
              <a:t>Glycan Motif</a:t>
            </a:r>
            <a:endParaRPr kumimoji="1" lang="ja-JP" altLang="en-US" sz="1400" dirty="0"/>
          </a:p>
        </p:txBody>
      </p:sp>
      <p:sp>
        <p:nvSpPr>
          <p:cNvPr id="12" name="円/楕円 11"/>
          <p:cNvSpPr/>
          <p:nvPr/>
        </p:nvSpPr>
        <p:spPr>
          <a:xfrm>
            <a:off x="7713617" y="7059827"/>
            <a:ext cx="1627320" cy="66655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Image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4" idx="5"/>
            <a:endCxn id="12" idx="1"/>
          </p:cNvCxnSpPr>
          <p:nvPr/>
        </p:nvCxnSpPr>
        <p:spPr>
          <a:xfrm>
            <a:off x="5324210" y="4978630"/>
            <a:ext cx="2627722" cy="2178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3"/>
            <a:endCxn id="8" idx="0"/>
          </p:cNvCxnSpPr>
          <p:nvPr/>
        </p:nvCxnSpPr>
        <p:spPr>
          <a:xfrm flipH="1">
            <a:off x="2216502" y="4978630"/>
            <a:ext cx="1321453" cy="2081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4" idx="6"/>
            <a:endCxn id="5" idx="1"/>
          </p:cNvCxnSpPr>
          <p:nvPr/>
        </p:nvCxnSpPr>
        <p:spPr>
          <a:xfrm>
            <a:off x="5694156" y="4523895"/>
            <a:ext cx="2735182" cy="1020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2506276" y="5720241"/>
            <a:ext cx="142879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 err="1" smtClean="0"/>
              <a:t>glycan:has_motif</a:t>
            </a:r>
            <a:endParaRPr lang="ja-JP" altLang="en-US" sz="1400" dirty="0"/>
          </a:p>
        </p:txBody>
      </p:sp>
      <p:sp>
        <p:nvSpPr>
          <p:cNvPr id="89" name="正方形/長方形 88"/>
          <p:cNvSpPr/>
          <p:nvPr/>
        </p:nvSpPr>
        <p:spPr>
          <a:xfrm>
            <a:off x="6474407" y="6287401"/>
            <a:ext cx="148034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 err="1" smtClean="0"/>
              <a:t>glycan:has_image</a:t>
            </a:r>
            <a:endParaRPr lang="ja-JP" altLang="en-US" sz="1400" dirty="0"/>
          </a:p>
        </p:txBody>
      </p:sp>
      <p:sp>
        <p:nvSpPr>
          <p:cNvPr id="95" name="正方形/長方形 94"/>
          <p:cNvSpPr/>
          <p:nvPr/>
        </p:nvSpPr>
        <p:spPr>
          <a:xfrm>
            <a:off x="6125658" y="4965959"/>
            <a:ext cx="187702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 err="1" smtClean="0"/>
              <a:t>glycan:has_component</a:t>
            </a:r>
            <a:endParaRPr lang="ja-JP" altLang="en-US" sz="1400" dirty="0"/>
          </a:p>
        </p:txBody>
      </p:sp>
      <p:sp>
        <p:nvSpPr>
          <p:cNvPr id="99" name="円/楕円 98"/>
          <p:cNvSpPr/>
          <p:nvPr/>
        </p:nvSpPr>
        <p:spPr>
          <a:xfrm>
            <a:off x="9658447" y="3698397"/>
            <a:ext cx="1948101" cy="9331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400" dirty="0" smtClean="0"/>
              <a:t>Resource entry</a:t>
            </a:r>
            <a:endParaRPr kumimoji="1" lang="ja-JP" altLang="en-US" sz="1400" dirty="0"/>
          </a:p>
        </p:txBody>
      </p:sp>
      <p:cxnSp>
        <p:nvCxnSpPr>
          <p:cNvPr id="100" name="直線矢印コネクタ 99"/>
          <p:cNvCxnSpPr>
            <a:stCxn id="4" idx="7"/>
            <a:endCxn id="99" idx="2"/>
          </p:cNvCxnSpPr>
          <p:nvPr/>
        </p:nvCxnSpPr>
        <p:spPr>
          <a:xfrm>
            <a:off x="5324210" y="4069160"/>
            <a:ext cx="4334237" cy="95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7197984" y="3935640"/>
            <a:ext cx="215193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 err="1" smtClean="0"/>
              <a:t>glycan:has_resource_entry</a:t>
            </a:r>
            <a:endParaRPr lang="en-US" altLang="ja-JP" sz="1400" dirty="0" smtClean="0"/>
          </a:p>
        </p:txBody>
      </p:sp>
      <p:sp>
        <p:nvSpPr>
          <p:cNvPr id="106" name="円/楕円 105"/>
          <p:cNvSpPr/>
          <p:nvPr/>
        </p:nvSpPr>
        <p:spPr>
          <a:xfrm>
            <a:off x="3796888" y="1759926"/>
            <a:ext cx="1235709" cy="7255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400" dirty="0" smtClean="0"/>
              <a:t>string</a:t>
            </a:r>
            <a:endParaRPr kumimoji="1" lang="ja-JP" altLang="en-US" sz="1400" dirty="0"/>
          </a:p>
        </p:txBody>
      </p:sp>
      <p:cxnSp>
        <p:nvCxnSpPr>
          <p:cNvPr id="107" name="直線矢印コネクタ 106"/>
          <p:cNvCxnSpPr>
            <a:stCxn id="4" idx="0"/>
            <a:endCxn id="106" idx="4"/>
          </p:cNvCxnSpPr>
          <p:nvPr/>
        </p:nvCxnSpPr>
        <p:spPr>
          <a:xfrm flipH="1" flipV="1">
            <a:off x="4414743" y="2485486"/>
            <a:ext cx="16340" cy="13953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/>
          <p:cNvSpPr/>
          <p:nvPr/>
        </p:nvSpPr>
        <p:spPr>
          <a:xfrm>
            <a:off x="3426633" y="2719683"/>
            <a:ext cx="2082621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 err="1" smtClean="0"/>
              <a:t>glytoucan:has_primary_id</a:t>
            </a:r>
            <a:endParaRPr lang="ja-JP" altLang="en-US" sz="1400" dirty="0"/>
          </a:p>
        </p:txBody>
      </p:sp>
      <p:sp>
        <p:nvSpPr>
          <p:cNvPr id="119" name="正方形/長方形 118"/>
          <p:cNvSpPr/>
          <p:nvPr/>
        </p:nvSpPr>
        <p:spPr>
          <a:xfrm>
            <a:off x="3659077" y="1606037"/>
            <a:ext cx="154401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/>
              <a:t>Accession Number</a:t>
            </a:r>
            <a:endParaRPr lang="ja-JP" altLang="en-US" sz="1400" dirty="0"/>
          </a:p>
        </p:txBody>
      </p:sp>
      <p:sp>
        <p:nvSpPr>
          <p:cNvPr id="120" name="正方形/長方形 119"/>
          <p:cNvSpPr/>
          <p:nvPr/>
        </p:nvSpPr>
        <p:spPr>
          <a:xfrm>
            <a:off x="9998387" y="3522962"/>
            <a:ext cx="126188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 err="1"/>
              <a:t>Glytoucan</a:t>
            </a:r>
            <a:r>
              <a:rPr lang="en-US" altLang="ja-JP" sz="1400" dirty="0"/>
              <a:t> URL</a:t>
            </a:r>
            <a:endParaRPr lang="ja-JP" altLang="en-US" sz="1400" dirty="0"/>
          </a:p>
        </p:txBody>
      </p:sp>
      <p:sp>
        <p:nvSpPr>
          <p:cNvPr id="147" name="円/楕円 146"/>
          <p:cNvSpPr/>
          <p:nvPr/>
        </p:nvSpPr>
        <p:spPr>
          <a:xfrm>
            <a:off x="4336055" y="7059827"/>
            <a:ext cx="1957653" cy="9331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400" dirty="0" err="1" smtClean="0"/>
              <a:t>Glycosequence</a:t>
            </a:r>
            <a:endParaRPr kumimoji="1" lang="ja-JP" altLang="en-US" sz="1400" dirty="0"/>
          </a:p>
        </p:txBody>
      </p:sp>
      <p:cxnSp>
        <p:nvCxnSpPr>
          <p:cNvPr id="150" name="直線矢印コネクタ 149"/>
          <p:cNvCxnSpPr>
            <a:stCxn id="4" idx="4"/>
            <a:endCxn id="147" idx="0"/>
          </p:cNvCxnSpPr>
          <p:nvPr/>
        </p:nvCxnSpPr>
        <p:spPr>
          <a:xfrm>
            <a:off x="4431083" y="5166987"/>
            <a:ext cx="883799" cy="1892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/>
          <p:cNvSpPr/>
          <p:nvPr/>
        </p:nvSpPr>
        <p:spPr>
          <a:xfrm>
            <a:off x="4143156" y="6106642"/>
            <a:ext cx="211056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 err="1" smtClean="0"/>
              <a:t>glycan:has_glycosequence</a:t>
            </a:r>
            <a:endParaRPr lang="en-US" altLang="ja-JP" sz="1400" dirty="0" smtClean="0"/>
          </a:p>
        </p:txBody>
      </p:sp>
      <p:cxnSp>
        <p:nvCxnSpPr>
          <p:cNvPr id="176" name="直線矢印コネクタ 175"/>
          <p:cNvCxnSpPr>
            <a:stCxn id="4" idx="7"/>
            <a:endCxn id="180" idx="2"/>
          </p:cNvCxnSpPr>
          <p:nvPr/>
        </p:nvCxnSpPr>
        <p:spPr>
          <a:xfrm flipV="1">
            <a:off x="5324210" y="2790151"/>
            <a:ext cx="2859892" cy="1279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/>
          <p:cNvSpPr/>
          <p:nvPr/>
        </p:nvSpPr>
        <p:spPr>
          <a:xfrm>
            <a:off x="5576494" y="3241870"/>
            <a:ext cx="255344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 err="1" smtClean="0"/>
              <a:t>glytoucan:has_derivatized_mass</a:t>
            </a:r>
            <a:endParaRPr lang="ja-JP" altLang="en-US" sz="1400" dirty="0"/>
          </a:p>
        </p:txBody>
      </p:sp>
      <p:sp>
        <p:nvSpPr>
          <p:cNvPr id="180" name="円/楕円 179"/>
          <p:cNvSpPr/>
          <p:nvPr/>
        </p:nvSpPr>
        <p:spPr>
          <a:xfrm>
            <a:off x="8184102" y="2323561"/>
            <a:ext cx="2381738" cy="9331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400" dirty="0" err="1" smtClean="0"/>
              <a:t>Derivatized</a:t>
            </a:r>
            <a:r>
              <a:rPr lang="en-US" altLang="ja-JP" sz="1400" dirty="0" smtClean="0"/>
              <a:t> mass</a:t>
            </a:r>
            <a:endParaRPr kumimoji="1" lang="ja-JP" altLang="en-US" sz="1400" dirty="0"/>
          </a:p>
        </p:txBody>
      </p:sp>
      <p:sp>
        <p:nvSpPr>
          <p:cNvPr id="116" name="正方形/長方形 115"/>
          <p:cNvSpPr/>
          <p:nvPr/>
        </p:nvSpPr>
        <p:spPr>
          <a:xfrm>
            <a:off x="8184102" y="6902955"/>
            <a:ext cx="181428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400" dirty="0" smtClean="0"/>
              <a:t>Structure Image URL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870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1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88" y="1815875"/>
            <a:ext cx="3148536" cy="1472999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3" name="図 2" descr="G63838JW_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47" y="1483638"/>
            <a:ext cx="3538505" cy="2137473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4969114" y="5595800"/>
            <a:ext cx="2449690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 smtClean="0"/>
              <a:t>has_substructure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435974" y="1299191"/>
            <a:ext cx="1591990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Saccharide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9074340" y="1278853"/>
            <a:ext cx="1591990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Saccharide</a:t>
            </a:r>
            <a:endParaRPr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4587209" y="2299371"/>
            <a:ext cx="3257366" cy="1942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49578" y="1753459"/>
            <a:ext cx="2720980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 smtClean="0"/>
              <a:t>has_superstructure</a:t>
            </a:r>
            <a:endParaRPr lang="ja-JP" altLang="en-US" dirty="0"/>
          </a:p>
        </p:txBody>
      </p:sp>
      <p:pic>
        <p:nvPicPr>
          <p:cNvPr id="16" name="図 15" descr="G63838JW_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2" y="5264933"/>
            <a:ext cx="3538505" cy="2137473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17" name="正方形/長方形 16"/>
          <p:cNvSpPr/>
          <p:nvPr/>
        </p:nvSpPr>
        <p:spPr>
          <a:xfrm>
            <a:off x="1531585" y="5060148"/>
            <a:ext cx="1591990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Saccharide</a:t>
            </a:r>
            <a:endParaRPr lang="ja-JP" altLang="en-US" dirty="0"/>
          </a:p>
        </p:txBody>
      </p:sp>
      <p:pic>
        <p:nvPicPr>
          <p:cNvPr id="18" name="図 17" descr="11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937" y="5537202"/>
            <a:ext cx="3683000" cy="170180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20" name="右矢印 19"/>
          <p:cNvSpPr/>
          <p:nvPr/>
        </p:nvSpPr>
        <p:spPr>
          <a:xfrm>
            <a:off x="4587209" y="6364537"/>
            <a:ext cx="3257366" cy="1942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032493" y="5242746"/>
            <a:ext cx="1591990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Saccharide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798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G22768V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073" y="2799989"/>
            <a:ext cx="3683000" cy="17018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3" name="図 2" descr="G43547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073" y="5939733"/>
            <a:ext cx="3683000" cy="17018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4" name="図 3" descr="G55220VL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6" y="139095"/>
            <a:ext cx="4343400" cy="20320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図 4" descr="G68004T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554" y="8224217"/>
            <a:ext cx="2362200" cy="10414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6" name="図 5" descr="G63838JW_imag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6" y="2512389"/>
            <a:ext cx="5003800" cy="3022600"/>
          </a:xfrm>
          <a:prstGeom prst="rect">
            <a:avLst/>
          </a:prstGeom>
          <a:ln>
            <a:solidFill>
              <a:srgbClr val="4F81BD"/>
            </a:solidFill>
          </a:ln>
        </p:spPr>
      </p:pic>
      <p:cxnSp>
        <p:nvCxnSpPr>
          <p:cNvPr id="8" name="直線矢印コネクタ 7"/>
          <p:cNvCxnSpPr>
            <a:stCxn id="6" idx="3"/>
            <a:endCxn id="4" idx="1"/>
          </p:cNvCxnSpPr>
          <p:nvPr/>
        </p:nvCxnSpPr>
        <p:spPr>
          <a:xfrm flipV="1">
            <a:off x="5123336" y="1155095"/>
            <a:ext cx="1780390" cy="2868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3"/>
            <a:endCxn id="2" idx="1"/>
          </p:cNvCxnSpPr>
          <p:nvPr/>
        </p:nvCxnSpPr>
        <p:spPr>
          <a:xfrm flipV="1">
            <a:off x="5123336" y="3650889"/>
            <a:ext cx="2588737" cy="372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6" idx="3"/>
            <a:endCxn id="5" idx="1"/>
          </p:cNvCxnSpPr>
          <p:nvPr/>
        </p:nvCxnSpPr>
        <p:spPr>
          <a:xfrm>
            <a:off x="5123336" y="4023689"/>
            <a:ext cx="2289218" cy="4721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" idx="2"/>
            <a:endCxn id="3" idx="0"/>
          </p:cNvCxnSpPr>
          <p:nvPr/>
        </p:nvCxnSpPr>
        <p:spPr>
          <a:xfrm>
            <a:off x="9553573" y="4501789"/>
            <a:ext cx="0" cy="14379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5280565" y="2176286"/>
            <a:ext cx="1493368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/>
              <a:t>has_motif</a:t>
            </a:r>
            <a:endParaRPr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5791574" y="3528603"/>
            <a:ext cx="1493368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/>
              <a:t>has_motif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410358" y="6552106"/>
            <a:ext cx="1493368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/>
              <a:t>has_motif</a:t>
            </a:r>
            <a:endParaRPr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8512886" y="4907405"/>
            <a:ext cx="2523735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 smtClean="0"/>
              <a:t>is_linkage_isomer</a:t>
            </a:r>
            <a:endParaRPr lang="en-US" altLang="ja-JP" dirty="0"/>
          </a:p>
        </p:txBody>
      </p:sp>
      <p:sp>
        <p:nvSpPr>
          <p:cNvPr id="34" name="正方形/長方形 33"/>
          <p:cNvSpPr/>
          <p:nvPr/>
        </p:nvSpPr>
        <p:spPr>
          <a:xfrm>
            <a:off x="8893443" y="2538379"/>
            <a:ext cx="176262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800" dirty="0"/>
              <a:t>G22768VO</a:t>
            </a:r>
            <a:endParaRPr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7712073" y="7939315"/>
            <a:ext cx="167225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800" dirty="0"/>
              <a:t>G68004TY</a:t>
            </a:r>
            <a:endParaRPr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8512886" y="357844"/>
            <a:ext cx="167583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800" dirty="0"/>
              <a:t>G55220VL</a:t>
            </a:r>
            <a:endParaRPr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8694265" y="6013215"/>
            <a:ext cx="171861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800" dirty="0" smtClean="0"/>
              <a:t>G43547MI</a:t>
            </a:r>
            <a:endParaRPr lang="en-US" altLang="ja-JP" sz="2800" dirty="0"/>
          </a:p>
        </p:txBody>
      </p:sp>
      <p:sp>
        <p:nvSpPr>
          <p:cNvPr id="38" name="正方形/長方形 37"/>
          <p:cNvSpPr/>
          <p:nvPr/>
        </p:nvSpPr>
        <p:spPr>
          <a:xfrm>
            <a:off x="1526725" y="2299852"/>
            <a:ext cx="15868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G63838JW</a:t>
            </a:r>
          </a:p>
        </p:txBody>
      </p:sp>
      <p:cxnSp>
        <p:nvCxnSpPr>
          <p:cNvPr id="40" name="曲線コネクタ 39"/>
          <p:cNvCxnSpPr>
            <a:stCxn id="4" idx="3"/>
            <a:endCxn id="2" idx="3"/>
          </p:cNvCxnSpPr>
          <p:nvPr/>
        </p:nvCxnSpPr>
        <p:spPr>
          <a:xfrm>
            <a:off x="11247126" y="1155095"/>
            <a:ext cx="147947" cy="2495794"/>
          </a:xfrm>
          <a:prstGeom prst="curvedConnector3">
            <a:avLst>
              <a:gd name="adj1" fmla="val 82009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11395073" y="1851632"/>
            <a:ext cx="1493368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/>
              <a:t>has_motif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339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4790143" y="1017062"/>
            <a:ext cx="2211189" cy="10648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800" dirty="0" smtClean="0"/>
              <a:t>Saccharide</a:t>
            </a:r>
            <a:endParaRPr kumimoji="1" lang="ja-JP" altLang="en-US" sz="1800" dirty="0"/>
          </a:p>
        </p:txBody>
      </p:sp>
      <p:sp>
        <p:nvSpPr>
          <p:cNvPr id="8" name="円/楕円 7"/>
          <p:cNvSpPr/>
          <p:nvPr/>
        </p:nvSpPr>
        <p:spPr>
          <a:xfrm>
            <a:off x="2980571" y="3077955"/>
            <a:ext cx="955723" cy="8023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Glycan Motif</a:t>
            </a:r>
            <a:endParaRPr kumimoji="1" lang="ja-JP" altLang="en-US" sz="1200" dirty="0"/>
          </a:p>
        </p:txBody>
      </p:sp>
      <p:sp>
        <p:nvSpPr>
          <p:cNvPr id="12" name="円/楕円 11"/>
          <p:cNvSpPr/>
          <p:nvPr/>
        </p:nvSpPr>
        <p:spPr>
          <a:xfrm>
            <a:off x="9228362" y="3199428"/>
            <a:ext cx="1046995" cy="551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Image</a:t>
            </a:r>
            <a:endParaRPr kumimoji="1" lang="ja-JP" altLang="en-US" sz="1200" dirty="0"/>
          </a:p>
        </p:txBody>
      </p:sp>
      <p:cxnSp>
        <p:nvCxnSpPr>
          <p:cNvPr id="14" name="直線矢印コネクタ 13"/>
          <p:cNvCxnSpPr>
            <a:stCxn id="147" idx="6"/>
            <a:endCxn id="12" idx="2"/>
          </p:cNvCxnSpPr>
          <p:nvPr/>
        </p:nvCxnSpPr>
        <p:spPr>
          <a:xfrm flipV="1">
            <a:off x="7755016" y="3475353"/>
            <a:ext cx="1473346" cy="18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4"/>
            <a:endCxn id="8" idx="0"/>
          </p:cNvCxnSpPr>
          <p:nvPr/>
        </p:nvCxnSpPr>
        <p:spPr>
          <a:xfrm flipH="1">
            <a:off x="3458433" y="2081908"/>
            <a:ext cx="2437305" cy="996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193695" y="179287"/>
            <a:ext cx="415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b="1" dirty="0"/>
              <a:t>Repository </a:t>
            </a:r>
            <a:r>
              <a:rPr lang="en-US" altLang="ja-JP" sz="1800" b="1" dirty="0" smtClean="0"/>
              <a:t>Schema  ( example 1 )</a:t>
            </a:r>
            <a:endParaRPr lang="ja-JP" altLang="en-US" sz="1800" b="1" dirty="0"/>
          </a:p>
        </p:txBody>
      </p:sp>
      <p:sp>
        <p:nvSpPr>
          <p:cNvPr id="72" name="正方形/長方形 71"/>
          <p:cNvSpPr/>
          <p:nvPr/>
        </p:nvSpPr>
        <p:spPr>
          <a:xfrm>
            <a:off x="4352251" y="2454085"/>
            <a:ext cx="81304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has_motif</a:t>
            </a:r>
            <a:endParaRPr lang="ja-JP" altLang="en-US" sz="1200" dirty="0"/>
          </a:p>
        </p:txBody>
      </p:sp>
      <p:sp>
        <p:nvSpPr>
          <p:cNvPr id="89" name="正方形/長方形 88"/>
          <p:cNvSpPr/>
          <p:nvPr/>
        </p:nvSpPr>
        <p:spPr>
          <a:xfrm>
            <a:off x="8230579" y="3132191"/>
            <a:ext cx="857025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has_image</a:t>
            </a:r>
            <a:endParaRPr lang="ja-JP" altLang="en-US" sz="1200" dirty="0"/>
          </a:p>
        </p:txBody>
      </p:sp>
      <p:sp>
        <p:nvSpPr>
          <p:cNvPr id="32" name="円/楕円 31"/>
          <p:cNvSpPr/>
          <p:nvPr/>
        </p:nvSpPr>
        <p:spPr>
          <a:xfrm>
            <a:off x="2728325" y="4705861"/>
            <a:ext cx="940428" cy="5518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literal</a:t>
            </a:r>
            <a:endParaRPr kumimoji="1" lang="ja-JP" altLang="en-US" sz="1200" dirty="0"/>
          </a:p>
        </p:txBody>
      </p:sp>
      <p:cxnSp>
        <p:nvCxnSpPr>
          <p:cNvPr id="33" name="直線矢印コネクタ 32"/>
          <p:cNvCxnSpPr>
            <a:stCxn id="8" idx="3"/>
            <a:endCxn id="32" idx="0"/>
          </p:cNvCxnSpPr>
          <p:nvPr/>
        </p:nvCxnSpPr>
        <p:spPr>
          <a:xfrm>
            <a:off x="3120533" y="3762784"/>
            <a:ext cx="78006" cy="94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608399" y="4123973"/>
            <a:ext cx="90281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foaf</a:t>
            </a:r>
            <a:r>
              <a:rPr lang="en-US" altLang="ja-JP" sz="1200" dirty="0" smtClean="0"/>
              <a:t> : name</a:t>
            </a:r>
            <a:endParaRPr lang="ja-JP" altLang="en-US" sz="1200" dirty="0"/>
          </a:p>
        </p:txBody>
      </p:sp>
      <p:sp>
        <p:nvSpPr>
          <p:cNvPr id="58" name="円/楕円 57"/>
          <p:cNvSpPr/>
          <p:nvPr/>
        </p:nvSpPr>
        <p:spPr>
          <a:xfrm>
            <a:off x="10375970" y="4962785"/>
            <a:ext cx="1465793" cy="503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Symbol Format</a:t>
            </a:r>
            <a:endParaRPr kumimoji="1" lang="ja-JP" altLang="en-US" sz="1200" dirty="0"/>
          </a:p>
        </p:txBody>
      </p:sp>
      <p:cxnSp>
        <p:nvCxnSpPr>
          <p:cNvPr id="68" name="直線矢印コネクタ 67"/>
          <p:cNvCxnSpPr>
            <a:stCxn id="12" idx="4"/>
            <a:endCxn id="58" idx="0"/>
          </p:cNvCxnSpPr>
          <p:nvPr/>
        </p:nvCxnSpPr>
        <p:spPr>
          <a:xfrm>
            <a:off x="9751860" y="3751278"/>
            <a:ext cx="1357007" cy="1211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9933640" y="4400106"/>
            <a:ext cx="143275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as_symbol_format</a:t>
            </a:r>
            <a:endParaRPr lang="ja-JP" altLang="en-US" sz="1200" dirty="0"/>
          </a:p>
        </p:txBody>
      </p:sp>
      <p:sp>
        <p:nvSpPr>
          <p:cNvPr id="75" name="円/楕円 74"/>
          <p:cNvSpPr/>
          <p:nvPr/>
        </p:nvSpPr>
        <p:spPr>
          <a:xfrm>
            <a:off x="11615105" y="4023142"/>
            <a:ext cx="952977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76" name="直線矢印コネクタ 75"/>
          <p:cNvCxnSpPr>
            <a:stCxn id="12" idx="6"/>
            <a:endCxn id="75" idx="1"/>
          </p:cNvCxnSpPr>
          <p:nvPr/>
        </p:nvCxnSpPr>
        <p:spPr>
          <a:xfrm>
            <a:off x="10275357" y="3475353"/>
            <a:ext cx="1479308" cy="635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10774337" y="3680413"/>
            <a:ext cx="91563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smtClean="0"/>
              <a:t>dc: : format</a:t>
            </a:r>
            <a:endParaRPr lang="ja-JP" altLang="en-US" sz="1200" dirty="0"/>
          </a:p>
        </p:txBody>
      </p:sp>
      <p:sp>
        <p:nvSpPr>
          <p:cNvPr id="147" name="円/楕円 146"/>
          <p:cNvSpPr/>
          <p:nvPr/>
        </p:nvSpPr>
        <p:spPr>
          <a:xfrm>
            <a:off x="6041442" y="3107692"/>
            <a:ext cx="1713574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err="1" smtClean="0"/>
              <a:t>Glycosequence</a:t>
            </a:r>
            <a:endParaRPr kumimoji="1" lang="ja-JP" altLang="en-US" sz="1200" dirty="0"/>
          </a:p>
        </p:txBody>
      </p:sp>
      <p:cxnSp>
        <p:nvCxnSpPr>
          <p:cNvPr id="150" name="直線矢印コネクタ 149"/>
          <p:cNvCxnSpPr>
            <a:stCxn id="4" idx="4"/>
            <a:endCxn id="147" idx="0"/>
          </p:cNvCxnSpPr>
          <p:nvPr/>
        </p:nvCxnSpPr>
        <p:spPr>
          <a:xfrm>
            <a:off x="5895738" y="2081908"/>
            <a:ext cx="1002491" cy="1025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円/楕円 152"/>
          <p:cNvSpPr/>
          <p:nvPr/>
        </p:nvSpPr>
        <p:spPr>
          <a:xfrm>
            <a:off x="8291807" y="4381087"/>
            <a:ext cx="952977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154" name="直線矢印コネクタ 153"/>
          <p:cNvCxnSpPr>
            <a:stCxn id="147" idx="5"/>
            <a:endCxn id="153" idx="1"/>
          </p:cNvCxnSpPr>
          <p:nvPr/>
        </p:nvCxnSpPr>
        <p:spPr>
          <a:xfrm>
            <a:off x="7504069" y="3767139"/>
            <a:ext cx="927298" cy="701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7755016" y="3880282"/>
            <a:ext cx="107358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as_sequence</a:t>
            </a:r>
            <a:endParaRPr lang="ja-JP" altLang="en-US" sz="1200" dirty="0"/>
          </a:p>
        </p:txBody>
      </p:sp>
      <p:sp>
        <p:nvSpPr>
          <p:cNvPr id="160" name="円/楕円 159"/>
          <p:cNvSpPr/>
          <p:nvPr/>
        </p:nvSpPr>
        <p:spPr>
          <a:xfrm>
            <a:off x="5786569" y="4595491"/>
            <a:ext cx="1713574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Carbohydrate format : </a:t>
            </a:r>
            <a:r>
              <a:rPr lang="en-US" altLang="ja-JP" sz="1200" dirty="0" err="1" smtClean="0"/>
              <a:t>GlycoCT</a:t>
            </a:r>
            <a:endParaRPr kumimoji="1" lang="ja-JP" altLang="en-US" sz="1200" dirty="0"/>
          </a:p>
        </p:txBody>
      </p:sp>
      <p:cxnSp>
        <p:nvCxnSpPr>
          <p:cNvPr id="162" name="直線矢印コネクタ 161"/>
          <p:cNvCxnSpPr>
            <a:stCxn id="147" idx="4"/>
            <a:endCxn id="160" idx="0"/>
          </p:cNvCxnSpPr>
          <p:nvPr/>
        </p:nvCxnSpPr>
        <p:spPr>
          <a:xfrm flipH="1">
            <a:off x="6643356" y="3880282"/>
            <a:ext cx="254873" cy="715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正方形/長方形 158"/>
          <p:cNvSpPr/>
          <p:nvPr/>
        </p:nvSpPr>
        <p:spPr>
          <a:xfrm>
            <a:off x="6021808" y="4000780"/>
            <a:ext cx="172880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In_carbohydrate_format</a:t>
            </a:r>
            <a:endParaRPr lang="en-US" altLang="ja-JP" sz="1200" dirty="0" smtClean="0"/>
          </a:p>
        </p:txBody>
      </p:sp>
      <p:sp>
        <p:nvSpPr>
          <p:cNvPr id="148" name="正方形/長方形 147"/>
          <p:cNvSpPr/>
          <p:nvPr/>
        </p:nvSpPr>
        <p:spPr>
          <a:xfrm>
            <a:off x="5997803" y="2592585"/>
            <a:ext cx="140294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has_glycosequence</a:t>
            </a:r>
            <a:endParaRPr lang="en-US" altLang="ja-JP" sz="1200" dirty="0" smtClean="0"/>
          </a:p>
        </p:txBody>
      </p:sp>
      <p:cxnSp>
        <p:nvCxnSpPr>
          <p:cNvPr id="322" name="直線矢印コネクタ 321"/>
          <p:cNvCxnSpPr>
            <a:stCxn id="8" idx="6"/>
            <a:endCxn id="147" idx="2"/>
          </p:cNvCxnSpPr>
          <p:nvPr/>
        </p:nvCxnSpPr>
        <p:spPr>
          <a:xfrm>
            <a:off x="3936294" y="3479119"/>
            <a:ext cx="2105148" cy="14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7" name="正方形/長方形 336"/>
          <p:cNvSpPr/>
          <p:nvPr/>
        </p:nvSpPr>
        <p:spPr>
          <a:xfrm>
            <a:off x="4383621" y="3355487"/>
            <a:ext cx="140294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has_glycosequence</a:t>
            </a: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374929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3825164" y="4435762"/>
            <a:ext cx="2211189" cy="10648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800" dirty="0" smtClean="0"/>
              <a:t>Saccharide</a:t>
            </a:r>
            <a:endParaRPr kumimoji="1" lang="ja-JP" altLang="en-US" sz="1800" dirty="0"/>
          </a:p>
        </p:txBody>
      </p:sp>
      <p:sp>
        <p:nvSpPr>
          <p:cNvPr id="5" name="円/楕円 4"/>
          <p:cNvSpPr/>
          <p:nvPr/>
        </p:nvSpPr>
        <p:spPr>
          <a:xfrm>
            <a:off x="8012888" y="4572181"/>
            <a:ext cx="146579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Component</a:t>
            </a:r>
            <a:endParaRPr kumimoji="1" lang="ja-JP" altLang="en-US" sz="1200" dirty="0"/>
          </a:p>
        </p:txBody>
      </p:sp>
      <p:sp>
        <p:nvSpPr>
          <p:cNvPr id="6" name="円/楕円 5"/>
          <p:cNvSpPr/>
          <p:nvPr/>
        </p:nvSpPr>
        <p:spPr>
          <a:xfrm>
            <a:off x="10237189" y="5659976"/>
            <a:ext cx="2063974" cy="6769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Monosaccharide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/>
        </p:nvSpPr>
        <p:spPr>
          <a:xfrm>
            <a:off x="10898536" y="4297548"/>
            <a:ext cx="1081642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integer</a:t>
            </a:r>
            <a:endParaRPr kumimoji="1" lang="ja-JP" altLang="en-US" sz="1200" dirty="0"/>
          </a:p>
        </p:txBody>
      </p:sp>
      <p:sp>
        <p:nvSpPr>
          <p:cNvPr id="8" name="円/楕円 7"/>
          <p:cNvSpPr/>
          <p:nvPr/>
        </p:nvSpPr>
        <p:spPr>
          <a:xfrm>
            <a:off x="2913714" y="7049771"/>
            <a:ext cx="955723" cy="8023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Glycan Motif</a:t>
            </a:r>
            <a:endParaRPr kumimoji="1" lang="ja-JP" altLang="en-US" sz="1200" dirty="0"/>
          </a:p>
        </p:txBody>
      </p:sp>
      <p:sp>
        <p:nvSpPr>
          <p:cNvPr id="11" name="円/楕円 10"/>
          <p:cNvSpPr/>
          <p:nvPr/>
        </p:nvSpPr>
        <p:spPr>
          <a:xfrm>
            <a:off x="11346835" y="2284666"/>
            <a:ext cx="1132819" cy="3627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literal</a:t>
            </a:r>
            <a:endParaRPr kumimoji="1" lang="ja-JP" altLang="en-US" sz="1200" dirty="0"/>
          </a:p>
        </p:txBody>
      </p:sp>
      <p:sp>
        <p:nvSpPr>
          <p:cNvPr id="12" name="円/楕円 11"/>
          <p:cNvSpPr/>
          <p:nvPr/>
        </p:nvSpPr>
        <p:spPr>
          <a:xfrm>
            <a:off x="7706115" y="5713851"/>
            <a:ext cx="1046995" cy="551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Image</a:t>
            </a:r>
            <a:endParaRPr kumimoji="1" lang="ja-JP" altLang="en-US" sz="1200" dirty="0"/>
          </a:p>
        </p:txBody>
      </p:sp>
      <p:cxnSp>
        <p:nvCxnSpPr>
          <p:cNvPr id="14" name="直線矢印コネクタ 13"/>
          <p:cNvCxnSpPr>
            <a:stCxn id="147" idx="6"/>
            <a:endCxn id="12" idx="2"/>
          </p:cNvCxnSpPr>
          <p:nvPr/>
        </p:nvCxnSpPr>
        <p:spPr>
          <a:xfrm flipV="1">
            <a:off x="6802039" y="5989776"/>
            <a:ext cx="904076" cy="574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4"/>
            <a:endCxn id="8" idx="0"/>
          </p:cNvCxnSpPr>
          <p:nvPr/>
        </p:nvCxnSpPr>
        <p:spPr>
          <a:xfrm flipH="1">
            <a:off x="3391576" y="5500608"/>
            <a:ext cx="1539183" cy="1549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4" idx="7"/>
            <a:endCxn id="5" idx="2"/>
          </p:cNvCxnSpPr>
          <p:nvPr/>
        </p:nvCxnSpPr>
        <p:spPr>
          <a:xfrm>
            <a:off x="5712532" y="4591705"/>
            <a:ext cx="2300356" cy="366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6" idx="1"/>
          </p:cNvCxnSpPr>
          <p:nvPr/>
        </p:nvCxnSpPr>
        <p:spPr>
          <a:xfrm>
            <a:off x="9478682" y="4958476"/>
            <a:ext cx="1060770" cy="800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5" idx="6"/>
            <a:endCxn id="7" idx="2"/>
          </p:cNvCxnSpPr>
          <p:nvPr/>
        </p:nvCxnSpPr>
        <p:spPr>
          <a:xfrm flipV="1">
            <a:off x="9478682" y="4597898"/>
            <a:ext cx="1419854" cy="36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9679901" y="1257920"/>
            <a:ext cx="1521712" cy="551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f</a:t>
            </a:r>
            <a:r>
              <a:rPr lang="en-US" altLang="ja-JP" sz="1200" dirty="0" err="1" smtClean="0"/>
              <a:t>oaf</a:t>
            </a:r>
            <a:r>
              <a:rPr lang="en-US" altLang="ja-JP" sz="1200" dirty="0" smtClean="0"/>
              <a:t>: Person</a:t>
            </a:r>
            <a:endParaRPr kumimoji="1" lang="ja-JP" altLang="en-US" sz="1200" dirty="0"/>
          </a:p>
        </p:txBody>
      </p:sp>
      <p:cxnSp>
        <p:nvCxnSpPr>
          <p:cNvPr id="40" name="直線矢印コネクタ 39"/>
          <p:cNvCxnSpPr>
            <a:stCxn id="99" idx="7"/>
            <a:endCxn id="11" idx="3"/>
          </p:cNvCxnSpPr>
          <p:nvPr/>
        </p:nvCxnSpPr>
        <p:spPr>
          <a:xfrm flipV="1">
            <a:off x="9216394" y="2594319"/>
            <a:ext cx="2296339" cy="890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99" idx="7"/>
            <a:endCxn id="35" idx="4"/>
          </p:cNvCxnSpPr>
          <p:nvPr/>
        </p:nvCxnSpPr>
        <p:spPr>
          <a:xfrm flipV="1">
            <a:off x="9216394" y="1809770"/>
            <a:ext cx="1224363" cy="1674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193695" y="179287"/>
            <a:ext cx="415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b="1" dirty="0"/>
              <a:t>Repository </a:t>
            </a:r>
            <a:r>
              <a:rPr lang="en-US" altLang="ja-JP" sz="1800" b="1" dirty="0" smtClean="0"/>
              <a:t>Schema  ( example 1 )</a:t>
            </a:r>
            <a:endParaRPr lang="ja-JP" altLang="en-US" sz="1800" b="1" dirty="0"/>
          </a:p>
        </p:txBody>
      </p:sp>
      <p:sp>
        <p:nvSpPr>
          <p:cNvPr id="72" name="正方形/長方形 71"/>
          <p:cNvSpPr/>
          <p:nvPr/>
        </p:nvSpPr>
        <p:spPr>
          <a:xfrm>
            <a:off x="3955332" y="6136297"/>
            <a:ext cx="81304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has_motif</a:t>
            </a:r>
            <a:endParaRPr lang="ja-JP" altLang="en-US" sz="1200" dirty="0"/>
          </a:p>
        </p:txBody>
      </p:sp>
      <p:sp>
        <p:nvSpPr>
          <p:cNvPr id="77" name="正方形/長方形 76"/>
          <p:cNvSpPr/>
          <p:nvPr/>
        </p:nvSpPr>
        <p:spPr>
          <a:xfrm>
            <a:off x="10082738" y="2743056"/>
            <a:ext cx="118133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date_registered</a:t>
            </a:r>
            <a:endParaRPr lang="ja-JP" altLang="en-US" sz="1200" dirty="0"/>
          </a:p>
        </p:txBody>
      </p:sp>
      <p:sp>
        <p:nvSpPr>
          <p:cNvPr id="82" name="正方形/長方形 81"/>
          <p:cNvSpPr/>
          <p:nvPr/>
        </p:nvSpPr>
        <p:spPr>
          <a:xfrm>
            <a:off x="9635127" y="2298362"/>
            <a:ext cx="904325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smtClean="0"/>
              <a:t>contributor</a:t>
            </a:r>
            <a:endParaRPr lang="ja-JP" altLang="en-US" sz="1200" dirty="0"/>
          </a:p>
        </p:txBody>
      </p:sp>
      <p:sp>
        <p:nvSpPr>
          <p:cNvPr id="84" name="正方形/長方形 83"/>
          <p:cNvSpPr/>
          <p:nvPr/>
        </p:nvSpPr>
        <p:spPr>
          <a:xfrm>
            <a:off x="9768814" y="4687805"/>
            <a:ext cx="85151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/>
              <a:t>cardinality</a:t>
            </a:r>
            <a:endParaRPr lang="ja-JP" altLang="en-US" sz="1200" dirty="0"/>
          </a:p>
        </p:txBody>
      </p:sp>
      <p:sp>
        <p:nvSpPr>
          <p:cNvPr id="89" name="正方形/長方形 88"/>
          <p:cNvSpPr/>
          <p:nvPr/>
        </p:nvSpPr>
        <p:spPr>
          <a:xfrm>
            <a:off x="6849090" y="6198412"/>
            <a:ext cx="857025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has_image</a:t>
            </a:r>
            <a:endParaRPr lang="ja-JP" altLang="en-US" sz="1200" dirty="0"/>
          </a:p>
        </p:txBody>
      </p:sp>
      <p:sp>
        <p:nvSpPr>
          <p:cNvPr id="95" name="正方形/長方形 94"/>
          <p:cNvSpPr/>
          <p:nvPr/>
        </p:nvSpPr>
        <p:spPr>
          <a:xfrm>
            <a:off x="6299520" y="4627577"/>
            <a:ext cx="119776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has_component</a:t>
            </a:r>
            <a:endParaRPr lang="ja-JP" altLang="en-US" sz="1200" dirty="0"/>
          </a:p>
        </p:txBody>
      </p:sp>
      <p:sp>
        <p:nvSpPr>
          <p:cNvPr id="98" name="正方形/長方形 97"/>
          <p:cNvSpPr/>
          <p:nvPr/>
        </p:nvSpPr>
        <p:spPr>
          <a:xfrm>
            <a:off x="9354599" y="5238998"/>
            <a:ext cx="150714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has_monosaccharide</a:t>
            </a:r>
            <a:endParaRPr lang="ja-JP" altLang="en-US" sz="1200" dirty="0"/>
          </a:p>
        </p:txBody>
      </p:sp>
      <p:sp>
        <p:nvSpPr>
          <p:cNvPr id="32" name="円/楕円 31"/>
          <p:cNvSpPr/>
          <p:nvPr/>
        </p:nvSpPr>
        <p:spPr>
          <a:xfrm>
            <a:off x="2166258" y="8421319"/>
            <a:ext cx="940428" cy="5518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literal</a:t>
            </a:r>
            <a:endParaRPr kumimoji="1" lang="ja-JP" altLang="en-US" sz="1200" dirty="0"/>
          </a:p>
        </p:txBody>
      </p:sp>
      <p:cxnSp>
        <p:nvCxnSpPr>
          <p:cNvPr id="33" name="直線矢印コネクタ 32"/>
          <p:cNvCxnSpPr>
            <a:stCxn id="8" idx="3"/>
            <a:endCxn id="32" idx="0"/>
          </p:cNvCxnSpPr>
          <p:nvPr/>
        </p:nvCxnSpPr>
        <p:spPr>
          <a:xfrm flipH="1">
            <a:off x="2636472" y="7734600"/>
            <a:ext cx="417204" cy="686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410707" y="7933499"/>
            <a:ext cx="90281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foaf</a:t>
            </a:r>
            <a:r>
              <a:rPr lang="en-US" altLang="ja-JP" sz="1200" dirty="0" smtClean="0"/>
              <a:t> : name</a:t>
            </a:r>
            <a:endParaRPr lang="ja-JP" altLang="en-US" sz="1200" dirty="0"/>
          </a:p>
        </p:txBody>
      </p:sp>
      <p:sp>
        <p:nvSpPr>
          <p:cNvPr id="58" name="円/楕円 57"/>
          <p:cNvSpPr/>
          <p:nvPr/>
        </p:nvSpPr>
        <p:spPr>
          <a:xfrm>
            <a:off x="8843603" y="7548072"/>
            <a:ext cx="1465793" cy="503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Symbol Format</a:t>
            </a:r>
            <a:endParaRPr kumimoji="1" lang="ja-JP" altLang="en-US" sz="1200" dirty="0"/>
          </a:p>
        </p:txBody>
      </p:sp>
      <p:cxnSp>
        <p:nvCxnSpPr>
          <p:cNvPr id="68" name="直線矢印コネクタ 67"/>
          <p:cNvCxnSpPr>
            <a:stCxn id="12" idx="4"/>
            <a:endCxn id="58" idx="0"/>
          </p:cNvCxnSpPr>
          <p:nvPr/>
        </p:nvCxnSpPr>
        <p:spPr>
          <a:xfrm>
            <a:off x="8229613" y="6265700"/>
            <a:ext cx="1346887" cy="1282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8401273" y="6985393"/>
            <a:ext cx="143275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as_symbol_format</a:t>
            </a:r>
            <a:endParaRPr lang="ja-JP" altLang="en-US" sz="1200" dirty="0"/>
          </a:p>
        </p:txBody>
      </p:sp>
      <p:sp>
        <p:nvSpPr>
          <p:cNvPr id="75" name="円/楕円 74"/>
          <p:cNvSpPr/>
          <p:nvPr/>
        </p:nvSpPr>
        <p:spPr>
          <a:xfrm>
            <a:off x="10082738" y="6608429"/>
            <a:ext cx="952977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76" name="直線矢印コネクタ 75"/>
          <p:cNvCxnSpPr>
            <a:stCxn id="12" idx="6"/>
            <a:endCxn id="75" idx="1"/>
          </p:cNvCxnSpPr>
          <p:nvPr/>
        </p:nvCxnSpPr>
        <p:spPr>
          <a:xfrm>
            <a:off x="8753110" y="5989776"/>
            <a:ext cx="1469188" cy="706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9241970" y="6265700"/>
            <a:ext cx="91563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smtClean="0"/>
              <a:t>dc: : format</a:t>
            </a:r>
            <a:endParaRPr lang="ja-JP" altLang="en-US" sz="1200" dirty="0"/>
          </a:p>
        </p:txBody>
      </p:sp>
      <p:sp>
        <p:nvSpPr>
          <p:cNvPr id="99" name="円/楕円 98"/>
          <p:cNvSpPr/>
          <p:nvPr/>
        </p:nvSpPr>
        <p:spPr>
          <a:xfrm>
            <a:off x="7965261" y="3371349"/>
            <a:ext cx="146579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Resource entry</a:t>
            </a:r>
            <a:endParaRPr kumimoji="1" lang="ja-JP" altLang="en-US" sz="1200" dirty="0"/>
          </a:p>
        </p:txBody>
      </p:sp>
      <p:cxnSp>
        <p:nvCxnSpPr>
          <p:cNvPr id="100" name="直線矢印コネクタ 99"/>
          <p:cNvCxnSpPr>
            <a:stCxn id="4" idx="7"/>
            <a:endCxn id="99" idx="3"/>
          </p:cNvCxnSpPr>
          <p:nvPr/>
        </p:nvCxnSpPr>
        <p:spPr>
          <a:xfrm flipV="1">
            <a:off x="5712532" y="4030796"/>
            <a:ext cx="2467389" cy="560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6713691" y="4165092"/>
            <a:ext cx="144142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has_resource_entry</a:t>
            </a:r>
            <a:endParaRPr lang="en-US" altLang="ja-JP" sz="1200" dirty="0" smtClean="0"/>
          </a:p>
        </p:txBody>
      </p:sp>
      <p:sp>
        <p:nvSpPr>
          <p:cNvPr id="106" name="円/楕円 105"/>
          <p:cNvSpPr/>
          <p:nvPr/>
        </p:nvSpPr>
        <p:spPr>
          <a:xfrm>
            <a:off x="2565865" y="2545804"/>
            <a:ext cx="1081642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literal</a:t>
            </a:r>
            <a:endParaRPr kumimoji="1" lang="ja-JP" altLang="en-US" sz="1200" dirty="0"/>
          </a:p>
        </p:txBody>
      </p:sp>
      <p:cxnSp>
        <p:nvCxnSpPr>
          <p:cNvPr id="107" name="直線矢印コネクタ 106"/>
          <p:cNvCxnSpPr>
            <a:stCxn id="4" idx="1"/>
            <a:endCxn id="106" idx="4"/>
          </p:cNvCxnSpPr>
          <p:nvPr/>
        </p:nvCxnSpPr>
        <p:spPr>
          <a:xfrm flipH="1" flipV="1">
            <a:off x="3106686" y="3146503"/>
            <a:ext cx="1042299" cy="1445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/>
          <p:cNvSpPr/>
          <p:nvPr/>
        </p:nvSpPr>
        <p:spPr>
          <a:xfrm>
            <a:off x="2454684" y="3341606"/>
            <a:ext cx="115929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as_primary_id</a:t>
            </a:r>
            <a:endParaRPr lang="ja-JP" altLang="en-US" sz="1200" dirty="0"/>
          </a:p>
        </p:txBody>
      </p:sp>
      <p:cxnSp>
        <p:nvCxnSpPr>
          <p:cNvPr id="110" name="直線矢印コネクタ 109"/>
          <p:cNvCxnSpPr>
            <a:stCxn id="99" idx="6"/>
            <a:endCxn id="115" idx="2"/>
          </p:cNvCxnSpPr>
          <p:nvPr/>
        </p:nvCxnSpPr>
        <p:spPr>
          <a:xfrm>
            <a:off x="9431054" y="3757644"/>
            <a:ext cx="1770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/>
          <p:cNvSpPr/>
          <p:nvPr/>
        </p:nvSpPr>
        <p:spPr>
          <a:xfrm>
            <a:off x="9508000" y="3645347"/>
            <a:ext cx="142859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In_glycan_database</a:t>
            </a:r>
            <a:endParaRPr lang="en-US" altLang="ja-JP" sz="1200" dirty="0" smtClean="0"/>
          </a:p>
        </p:txBody>
      </p:sp>
      <p:sp>
        <p:nvSpPr>
          <p:cNvPr id="115" name="円/楕円 114"/>
          <p:cNvSpPr/>
          <p:nvPr/>
        </p:nvSpPr>
        <p:spPr>
          <a:xfrm>
            <a:off x="11201613" y="3356480"/>
            <a:ext cx="1599987" cy="8023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100" dirty="0" smtClean="0"/>
              <a:t>Glycan Database</a:t>
            </a:r>
          </a:p>
          <a:p>
            <a:pPr algn="ctr"/>
            <a:r>
              <a:rPr kumimoji="1" lang="en-US" altLang="ja-JP" sz="1100" dirty="0" smtClean="0"/>
              <a:t>( individual )</a:t>
            </a:r>
            <a:endParaRPr kumimoji="1" lang="ja-JP" altLang="en-US" sz="1100" dirty="0"/>
          </a:p>
        </p:txBody>
      </p:sp>
      <p:sp>
        <p:nvSpPr>
          <p:cNvPr id="119" name="正方形/長方形 118"/>
          <p:cNvSpPr/>
          <p:nvPr/>
        </p:nvSpPr>
        <p:spPr>
          <a:xfrm>
            <a:off x="2454684" y="2410469"/>
            <a:ext cx="1347093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/>
              <a:t>Accession Number</a:t>
            </a:r>
            <a:endParaRPr lang="ja-JP" altLang="en-US" sz="1200" dirty="0"/>
          </a:p>
        </p:txBody>
      </p:sp>
      <p:sp>
        <p:nvSpPr>
          <p:cNvPr id="120" name="正方形/長方形 119"/>
          <p:cNvSpPr/>
          <p:nvPr/>
        </p:nvSpPr>
        <p:spPr>
          <a:xfrm>
            <a:off x="8012888" y="3298542"/>
            <a:ext cx="110168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Glytoucan</a:t>
            </a:r>
            <a:r>
              <a:rPr lang="en-US" altLang="ja-JP" sz="1200" dirty="0"/>
              <a:t> URL</a:t>
            </a:r>
            <a:endParaRPr lang="ja-JP" altLang="en-US" sz="1200" dirty="0"/>
          </a:p>
        </p:txBody>
      </p:sp>
      <p:sp>
        <p:nvSpPr>
          <p:cNvPr id="147" name="円/楕円 146"/>
          <p:cNvSpPr/>
          <p:nvPr/>
        </p:nvSpPr>
        <p:spPr>
          <a:xfrm>
            <a:off x="5088465" y="6177540"/>
            <a:ext cx="1713574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err="1" smtClean="0"/>
              <a:t>Glycosequence</a:t>
            </a:r>
            <a:endParaRPr kumimoji="1" lang="ja-JP" altLang="en-US" sz="1200" dirty="0"/>
          </a:p>
        </p:txBody>
      </p:sp>
      <p:cxnSp>
        <p:nvCxnSpPr>
          <p:cNvPr id="150" name="直線矢印コネクタ 149"/>
          <p:cNvCxnSpPr>
            <a:stCxn id="4" idx="4"/>
            <a:endCxn id="147" idx="0"/>
          </p:cNvCxnSpPr>
          <p:nvPr/>
        </p:nvCxnSpPr>
        <p:spPr>
          <a:xfrm>
            <a:off x="4930759" y="5500608"/>
            <a:ext cx="1014493" cy="676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円/楕円 152"/>
          <p:cNvSpPr/>
          <p:nvPr/>
        </p:nvSpPr>
        <p:spPr>
          <a:xfrm>
            <a:off x="7338830" y="7450935"/>
            <a:ext cx="952977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154" name="直線矢印コネクタ 153"/>
          <p:cNvCxnSpPr>
            <a:stCxn id="147" idx="5"/>
            <a:endCxn id="153" idx="1"/>
          </p:cNvCxnSpPr>
          <p:nvPr/>
        </p:nvCxnSpPr>
        <p:spPr>
          <a:xfrm>
            <a:off x="6551092" y="6836987"/>
            <a:ext cx="927298" cy="701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6802039" y="6950130"/>
            <a:ext cx="107358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as_sequence</a:t>
            </a:r>
            <a:endParaRPr lang="ja-JP" altLang="en-US" sz="1200" dirty="0"/>
          </a:p>
        </p:txBody>
      </p:sp>
      <p:sp>
        <p:nvSpPr>
          <p:cNvPr id="160" name="円/楕円 159"/>
          <p:cNvSpPr/>
          <p:nvPr/>
        </p:nvSpPr>
        <p:spPr>
          <a:xfrm>
            <a:off x="5191568" y="7924654"/>
            <a:ext cx="1713574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Carbohydrate format : </a:t>
            </a:r>
            <a:r>
              <a:rPr lang="en-US" altLang="ja-JP" sz="1200" dirty="0" err="1" smtClean="0"/>
              <a:t>GlycoCT</a:t>
            </a:r>
            <a:endParaRPr kumimoji="1" lang="ja-JP" altLang="en-US" sz="1200" dirty="0"/>
          </a:p>
        </p:txBody>
      </p:sp>
      <p:cxnSp>
        <p:nvCxnSpPr>
          <p:cNvPr id="162" name="直線矢印コネクタ 161"/>
          <p:cNvCxnSpPr>
            <a:stCxn id="147" idx="4"/>
            <a:endCxn id="160" idx="0"/>
          </p:cNvCxnSpPr>
          <p:nvPr/>
        </p:nvCxnSpPr>
        <p:spPr>
          <a:xfrm>
            <a:off x="5945252" y="6950130"/>
            <a:ext cx="103103" cy="974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正方形/長方形 158"/>
          <p:cNvSpPr/>
          <p:nvPr/>
        </p:nvSpPr>
        <p:spPr>
          <a:xfrm>
            <a:off x="5068831" y="7070628"/>
            <a:ext cx="172880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In_carbohydrate_format</a:t>
            </a:r>
            <a:endParaRPr lang="en-US" altLang="ja-JP" sz="1200" dirty="0" smtClean="0"/>
          </a:p>
        </p:txBody>
      </p:sp>
      <p:sp>
        <p:nvSpPr>
          <p:cNvPr id="148" name="正方形/長方形 147"/>
          <p:cNvSpPr/>
          <p:nvPr/>
        </p:nvSpPr>
        <p:spPr>
          <a:xfrm>
            <a:off x="5044826" y="5662433"/>
            <a:ext cx="140294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has_glycosequence</a:t>
            </a:r>
            <a:endParaRPr lang="en-US" altLang="ja-JP" sz="1200" dirty="0" smtClean="0"/>
          </a:p>
        </p:txBody>
      </p:sp>
      <p:sp>
        <p:nvSpPr>
          <p:cNvPr id="173" name="円/楕円 172"/>
          <p:cNvSpPr/>
          <p:nvPr/>
        </p:nvSpPr>
        <p:spPr>
          <a:xfrm>
            <a:off x="8120680" y="1809770"/>
            <a:ext cx="1095714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/>
              <a:t>d</a:t>
            </a:r>
            <a:r>
              <a:rPr lang="en-US" altLang="ja-JP" sz="1200" dirty="0" smtClean="0"/>
              <a:t>ouble</a:t>
            </a:r>
          </a:p>
        </p:txBody>
      </p:sp>
      <p:cxnSp>
        <p:nvCxnSpPr>
          <p:cNvPr id="176" name="直線矢印コネクタ 175"/>
          <p:cNvCxnSpPr>
            <a:stCxn id="4" idx="7"/>
            <a:endCxn id="180" idx="4"/>
          </p:cNvCxnSpPr>
          <p:nvPr/>
        </p:nvCxnSpPr>
        <p:spPr>
          <a:xfrm flipV="1">
            <a:off x="5712532" y="3637056"/>
            <a:ext cx="759199" cy="954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/>
          <p:cNvSpPr/>
          <p:nvPr/>
        </p:nvSpPr>
        <p:spPr>
          <a:xfrm>
            <a:off x="5383900" y="3780682"/>
            <a:ext cx="156966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has_derivatized_mass</a:t>
            </a:r>
            <a:endParaRPr lang="ja-JP" altLang="en-US" sz="1200" dirty="0"/>
          </a:p>
        </p:txBody>
      </p:sp>
      <p:cxnSp>
        <p:nvCxnSpPr>
          <p:cNvPr id="179" name="直線矢印コネクタ 178"/>
          <p:cNvCxnSpPr>
            <a:stCxn id="180" idx="7"/>
            <a:endCxn id="173" idx="3"/>
          </p:cNvCxnSpPr>
          <p:nvPr/>
        </p:nvCxnSpPr>
        <p:spPr>
          <a:xfrm flipV="1">
            <a:off x="7079602" y="2322499"/>
            <a:ext cx="1201542" cy="655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円/楕円 179"/>
          <p:cNvSpPr/>
          <p:nvPr/>
        </p:nvSpPr>
        <p:spPr>
          <a:xfrm>
            <a:off x="5612071" y="2864466"/>
            <a:ext cx="1719319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err="1" smtClean="0"/>
              <a:t>Derivatized</a:t>
            </a:r>
            <a:r>
              <a:rPr lang="en-US" altLang="ja-JP" sz="1200" dirty="0" smtClean="0"/>
              <a:t> mass</a:t>
            </a:r>
            <a:endParaRPr kumimoji="1" lang="ja-JP" altLang="en-US" sz="1200" dirty="0"/>
          </a:p>
        </p:txBody>
      </p:sp>
      <p:sp>
        <p:nvSpPr>
          <p:cNvPr id="189" name="円/楕円 188"/>
          <p:cNvSpPr/>
          <p:nvPr/>
        </p:nvSpPr>
        <p:spPr>
          <a:xfrm>
            <a:off x="6056858" y="1080497"/>
            <a:ext cx="212306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err="1" smtClean="0"/>
              <a:t>Derivatization</a:t>
            </a:r>
            <a:r>
              <a:rPr lang="en-US" altLang="ja-JP" sz="1200" dirty="0" smtClean="0"/>
              <a:t> type</a:t>
            </a:r>
          </a:p>
          <a:p>
            <a:pPr algn="ctr"/>
            <a:r>
              <a:rPr kumimoji="1" lang="en-US" altLang="ja-JP" sz="1200" dirty="0" smtClean="0"/>
              <a:t>( individual )</a:t>
            </a:r>
            <a:endParaRPr kumimoji="1" lang="ja-JP" altLang="en-US" sz="1200" dirty="0"/>
          </a:p>
        </p:txBody>
      </p:sp>
      <p:cxnSp>
        <p:nvCxnSpPr>
          <p:cNvPr id="191" name="直線矢印コネクタ 190"/>
          <p:cNvCxnSpPr>
            <a:stCxn id="180" idx="0"/>
            <a:endCxn id="189" idx="4"/>
          </p:cNvCxnSpPr>
          <p:nvPr/>
        </p:nvCxnSpPr>
        <p:spPr>
          <a:xfrm flipV="1">
            <a:off x="6471731" y="1853087"/>
            <a:ext cx="646659" cy="1011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正方形/長方形 191"/>
          <p:cNvSpPr/>
          <p:nvPr/>
        </p:nvSpPr>
        <p:spPr>
          <a:xfrm>
            <a:off x="5701195" y="2045939"/>
            <a:ext cx="168890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as_derivatization_type</a:t>
            </a:r>
            <a:endParaRPr lang="ja-JP" altLang="en-US" sz="1200" dirty="0"/>
          </a:p>
        </p:txBody>
      </p:sp>
      <p:sp>
        <p:nvSpPr>
          <p:cNvPr id="193" name="正方形/長方形 192"/>
          <p:cNvSpPr/>
          <p:nvPr/>
        </p:nvSpPr>
        <p:spPr>
          <a:xfrm>
            <a:off x="7305684" y="2466057"/>
            <a:ext cx="800219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as_mass</a:t>
            </a:r>
            <a:endParaRPr lang="ja-JP" altLang="en-US" sz="1200" dirty="0"/>
          </a:p>
        </p:txBody>
      </p:sp>
      <p:cxnSp>
        <p:nvCxnSpPr>
          <p:cNvPr id="242" name="曲線コネクタ 241"/>
          <p:cNvCxnSpPr>
            <a:stCxn id="4" idx="1"/>
            <a:endCxn id="4" idx="0"/>
          </p:cNvCxnSpPr>
          <p:nvPr/>
        </p:nvCxnSpPr>
        <p:spPr>
          <a:xfrm rot="5400000" flipH="1" flipV="1">
            <a:off x="4461901" y="4122847"/>
            <a:ext cx="155943" cy="781774"/>
          </a:xfrm>
          <a:prstGeom prst="curvedConnector3">
            <a:avLst>
              <a:gd name="adj1" fmla="val 888507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正方形/長方形 250"/>
          <p:cNvSpPr/>
          <p:nvPr/>
        </p:nvSpPr>
        <p:spPr>
          <a:xfrm>
            <a:off x="3955332" y="3087319"/>
            <a:ext cx="123623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is_subsumed_by</a:t>
            </a:r>
            <a:endParaRPr lang="en-US" altLang="ja-JP" sz="1200" dirty="0"/>
          </a:p>
        </p:txBody>
      </p:sp>
      <p:cxnSp>
        <p:nvCxnSpPr>
          <p:cNvPr id="267" name="曲線コネクタ 266"/>
          <p:cNvCxnSpPr>
            <a:stCxn id="4" idx="2"/>
            <a:endCxn id="4" idx="3"/>
          </p:cNvCxnSpPr>
          <p:nvPr/>
        </p:nvCxnSpPr>
        <p:spPr>
          <a:xfrm rot="10800000" flipH="1" flipV="1">
            <a:off x="3825163" y="4968185"/>
            <a:ext cx="323821" cy="376480"/>
          </a:xfrm>
          <a:prstGeom prst="curvedConnector4">
            <a:avLst>
              <a:gd name="adj1" fmla="val -462809"/>
              <a:gd name="adj2" fmla="val 4600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曲線コネクタ 271"/>
          <p:cNvCxnSpPr>
            <a:stCxn id="4" idx="1"/>
            <a:endCxn id="4" idx="2"/>
          </p:cNvCxnSpPr>
          <p:nvPr/>
        </p:nvCxnSpPr>
        <p:spPr>
          <a:xfrm rot="16200000" flipH="1" flipV="1">
            <a:off x="3798835" y="4618034"/>
            <a:ext cx="376480" cy="323821"/>
          </a:xfrm>
          <a:prstGeom prst="curvedConnector4">
            <a:avLst>
              <a:gd name="adj1" fmla="val -42614"/>
              <a:gd name="adj2" fmla="val 3920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/>
          <p:cNvSpPr txBox="1"/>
          <p:nvPr/>
        </p:nvSpPr>
        <p:spPr>
          <a:xfrm>
            <a:off x="2002829" y="6265701"/>
            <a:ext cx="118741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/>
              <a:t> </a:t>
            </a:r>
            <a:r>
              <a:rPr lang="en-US" altLang="ja-JP" sz="1200" dirty="0" err="1" smtClean="0"/>
              <a:t>is_substructure</a:t>
            </a:r>
            <a:endParaRPr lang="en-US" altLang="ja-JP" sz="1200" dirty="0"/>
          </a:p>
        </p:txBody>
      </p:sp>
      <p:sp>
        <p:nvSpPr>
          <p:cNvPr id="270" name="正方形/長方形 269"/>
          <p:cNvSpPr/>
          <p:nvPr/>
        </p:nvSpPr>
        <p:spPr>
          <a:xfrm>
            <a:off x="2454684" y="4426702"/>
            <a:ext cx="130741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is_linkage_isomer</a:t>
            </a:r>
            <a:endParaRPr lang="en-US" altLang="ja-JP" sz="1200" dirty="0"/>
          </a:p>
        </p:txBody>
      </p:sp>
      <p:cxnSp>
        <p:nvCxnSpPr>
          <p:cNvPr id="277" name="曲線コネクタ 276"/>
          <p:cNvCxnSpPr>
            <a:stCxn id="4" idx="2"/>
            <a:endCxn id="4" idx="3"/>
          </p:cNvCxnSpPr>
          <p:nvPr/>
        </p:nvCxnSpPr>
        <p:spPr>
          <a:xfrm rot="10800000" flipH="1" flipV="1">
            <a:off x="3825163" y="4968185"/>
            <a:ext cx="323821" cy="376480"/>
          </a:xfrm>
          <a:prstGeom prst="curvedConnector4">
            <a:avLst>
              <a:gd name="adj1" fmla="val -255166"/>
              <a:gd name="adj2" fmla="val 3132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正方形/長方形 291"/>
          <p:cNvSpPr/>
          <p:nvPr/>
        </p:nvSpPr>
        <p:spPr>
          <a:xfrm>
            <a:off x="2581905" y="5507866"/>
            <a:ext cx="128753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is_superstructure</a:t>
            </a:r>
            <a:endParaRPr lang="en-US" altLang="ja-JP" sz="1200" dirty="0"/>
          </a:p>
        </p:txBody>
      </p:sp>
      <p:sp>
        <p:nvSpPr>
          <p:cNvPr id="294" name="円/楕円 293"/>
          <p:cNvSpPr/>
          <p:nvPr/>
        </p:nvSpPr>
        <p:spPr>
          <a:xfrm>
            <a:off x="11627301" y="179287"/>
            <a:ext cx="1095714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Literal</a:t>
            </a:r>
          </a:p>
        </p:txBody>
      </p:sp>
      <p:cxnSp>
        <p:nvCxnSpPr>
          <p:cNvPr id="295" name="直線矢印コネクタ 294"/>
          <p:cNvCxnSpPr>
            <a:stCxn id="35" idx="7"/>
            <a:endCxn id="294" idx="2"/>
          </p:cNvCxnSpPr>
          <p:nvPr/>
        </p:nvCxnSpPr>
        <p:spPr>
          <a:xfrm flipV="1">
            <a:off x="10978763" y="479637"/>
            <a:ext cx="648538" cy="85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正方形/長方形 295"/>
          <p:cNvSpPr/>
          <p:nvPr/>
        </p:nvSpPr>
        <p:spPr>
          <a:xfrm>
            <a:off x="10812665" y="855040"/>
            <a:ext cx="90281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foaf</a:t>
            </a:r>
            <a:r>
              <a:rPr lang="en-US" altLang="ja-JP" sz="1200" dirty="0" smtClean="0"/>
              <a:t> : name</a:t>
            </a:r>
            <a:endParaRPr lang="ja-JP" altLang="en-US" sz="1200" dirty="0"/>
          </a:p>
        </p:txBody>
      </p:sp>
      <p:cxnSp>
        <p:nvCxnSpPr>
          <p:cNvPr id="322" name="直線矢印コネクタ 321"/>
          <p:cNvCxnSpPr>
            <a:stCxn id="8" idx="6"/>
            <a:endCxn id="147" idx="2"/>
          </p:cNvCxnSpPr>
          <p:nvPr/>
        </p:nvCxnSpPr>
        <p:spPr>
          <a:xfrm flipV="1">
            <a:off x="3869437" y="6563835"/>
            <a:ext cx="1219028" cy="887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7" name="正方形/長方形 336"/>
          <p:cNvSpPr/>
          <p:nvPr/>
        </p:nvSpPr>
        <p:spPr>
          <a:xfrm>
            <a:off x="3665883" y="6846893"/>
            <a:ext cx="140294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has_glycosequence</a:t>
            </a: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65997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40080" y="656578"/>
            <a:ext cx="11521440" cy="6336348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Registered Compound</a:t>
            </a:r>
          </a:p>
          <a:p>
            <a:pPr lvl="1"/>
            <a:r>
              <a:rPr lang="en-US" altLang="ja-JP" sz="2200" dirty="0" smtClean="0"/>
              <a:t>This class is like a referenced compound class.</a:t>
            </a:r>
          </a:p>
          <a:p>
            <a:pPr lvl="1"/>
            <a:r>
              <a:rPr lang="en-US" altLang="ja-JP" sz="2200" dirty="0" smtClean="0"/>
              <a:t>Including  mass, date entered, contributor</a:t>
            </a:r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If this </a:t>
            </a:r>
            <a:r>
              <a:rPr lang="en-US" altLang="ja-JP" sz="2800" dirty="0" err="1" smtClean="0"/>
              <a:t>glyco</a:t>
            </a:r>
            <a:r>
              <a:rPr lang="en-US" altLang="ja-JP" sz="2800" dirty="0" smtClean="0"/>
              <a:t> ontology revised:</a:t>
            </a:r>
            <a:endParaRPr lang="en-US" altLang="ja-JP" sz="2800" dirty="0"/>
          </a:p>
          <a:p>
            <a:r>
              <a:rPr lang="en-US" altLang="ja-JP" sz="2800" dirty="0" err="1" smtClean="0"/>
              <a:t>has_image</a:t>
            </a:r>
            <a:r>
              <a:rPr lang="en-US" altLang="ja-JP" sz="2800" dirty="0"/>
              <a:t> </a:t>
            </a:r>
            <a:endParaRPr lang="en-US" altLang="ja-JP" sz="2800" dirty="0" smtClean="0"/>
          </a:p>
          <a:p>
            <a:pPr lvl="1"/>
            <a:r>
              <a:rPr lang="en-US" altLang="ja-JP" sz="2200" dirty="0" smtClean="0"/>
              <a:t>Domain  Saccharide</a:t>
            </a:r>
          </a:p>
          <a:p>
            <a:pPr lvl="1"/>
            <a:r>
              <a:rPr lang="en-US" altLang="ja-JP" sz="2200" dirty="0" smtClean="0"/>
              <a:t>Range  Image</a:t>
            </a:r>
          </a:p>
          <a:p>
            <a:r>
              <a:rPr lang="en-US" altLang="ja-JP" sz="2800" dirty="0" err="1" smtClean="0"/>
              <a:t>has_motif</a:t>
            </a:r>
            <a:endParaRPr lang="en-US" altLang="ja-JP" sz="2800" dirty="0" smtClean="0"/>
          </a:p>
          <a:p>
            <a:pPr lvl="1"/>
            <a:r>
              <a:rPr lang="en-US" altLang="ja-JP" sz="2200" dirty="0" smtClean="0"/>
              <a:t>Domain  </a:t>
            </a:r>
            <a:r>
              <a:rPr lang="en-US" altLang="ja-JP" sz="2200" dirty="0" err="1" smtClean="0"/>
              <a:t>Saccharie</a:t>
            </a:r>
            <a:endParaRPr lang="en-US" altLang="ja-JP" sz="2200" dirty="0" smtClean="0"/>
          </a:p>
          <a:p>
            <a:pPr lvl="1"/>
            <a:r>
              <a:rPr lang="en-US" altLang="ja-JP" sz="2200" dirty="0" smtClean="0"/>
              <a:t>Range Glycan Motif</a:t>
            </a:r>
          </a:p>
          <a:p>
            <a:endParaRPr lang="en-US" altLang="ja-JP" sz="2800" dirty="0" smtClean="0"/>
          </a:p>
        </p:txBody>
      </p:sp>
      <p:sp>
        <p:nvSpPr>
          <p:cNvPr id="11" name="コンテンツ プレースホルダー 4"/>
          <p:cNvSpPr txBox="1">
            <a:spLocks/>
          </p:cNvSpPr>
          <p:nvPr/>
        </p:nvSpPr>
        <p:spPr>
          <a:xfrm>
            <a:off x="6513977" y="2976483"/>
            <a:ext cx="5647543" cy="33146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128016" tIns="64008" rIns="128016" bIns="64008" rtlCol="0">
            <a:normAutofit lnSpcReduction="10000"/>
          </a:bodyPr>
          <a:lstStyle>
            <a:lvl1pPr marL="480060" indent="-480060" algn="l" defTabSz="640080" rtl="0" eaLnBrk="1" latinLnBrk="0" hangingPunct="1">
              <a:spcBef>
                <a:spcPct val="20000"/>
              </a:spcBef>
              <a:buFont typeface="Arial"/>
              <a:buChar char="•"/>
              <a:defRPr kumimoji="1"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0130" indent="-400050" algn="l" defTabSz="640080" rtl="0" eaLnBrk="1" latinLnBrk="0" hangingPunct="1">
              <a:spcBef>
                <a:spcPct val="20000"/>
              </a:spcBef>
              <a:buFont typeface="Arial"/>
              <a:buChar char="–"/>
              <a:defRPr kumimoji="1"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kumimoji="1"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64008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640080" rtl="0" eaLnBrk="1" latinLnBrk="0" hangingPunct="1">
              <a:spcBef>
                <a:spcPct val="20000"/>
              </a:spcBef>
              <a:buFont typeface="Arial"/>
              <a:buChar char="»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640080" rtl="0" eaLnBrk="1" latinLnBrk="0" hangingPunct="1">
              <a:spcBef>
                <a:spcPct val="20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 smtClean="0"/>
              <a:t>has_image</a:t>
            </a:r>
            <a:r>
              <a:rPr lang="en-US" altLang="ja-JP" sz="2800" dirty="0" smtClean="0"/>
              <a:t> </a:t>
            </a:r>
          </a:p>
          <a:p>
            <a:pPr lvl="1"/>
            <a:r>
              <a:rPr lang="en-US" altLang="ja-JP" sz="2200" dirty="0" smtClean="0"/>
              <a:t>Domain  </a:t>
            </a:r>
            <a:r>
              <a:rPr lang="en-US" altLang="ja-JP" sz="2200" dirty="0" smtClean="0">
                <a:solidFill>
                  <a:srgbClr val="FF0000"/>
                </a:solidFill>
              </a:rPr>
              <a:t>Referenced Compound or Registered Compound</a:t>
            </a:r>
          </a:p>
          <a:p>
            <a:pPr lvl="1"/>
            <a:r>
              <a:rPr lang="en-US" altLang="ja-JP" sz="2200" dirty="0" smtClean="0"/>
              <a:t>Range  Image</a:t>
            </a:r>
          </a:p>
          <a:p>
            <a:r>
              <a:rPr lang="en-US" altLang="ja-JP" sz="2800" dirty="0" err="1" smtClean="0"/>
              <a:t>has_motif</a:t>
            </a:r>
            <a:endParaRPr lang="en-US" altLang="ja-JP" sz="2800" dirty="0" smtClean="0"/>
          </a:p>
          <a:p>
            <a:pPr lvl="1"/>
            <a:r>
              <a:rPr lang="en-US" altLang="ja-JP" sz="2200" dirty="0" smtClean="0"/>
              <a:t>Domain  </a:t>
            </a:r>
            <a:r>
              <a:rPr lang="en-US" altLang="ja-JP" sz="2200" dirty="0">
                <a:solidFill>
                  <a:srgbClr val="FF0000"/>
                </a:solidFill>
              </a:rPr>
              <a:t>Referenced Compound or Registered </a:t>
            </a:r>
            <a:r>
              <a:rPr lang="en-US" altLang="ja-JP" sz="2200" dirty="0" smtClean="0">
                <a:solidFill>
                  <a:srgbClr val="FF0000"/>
                </a:solidFill>
              </a:rPr>
              <a:t>Compound</a:t>
            </a:r>
          </a:p>
          <a:p>
            <a:pPr lvl="1"/>
            <a:r>
              <a:rPr lang="en-US" altLang="ja-JP" sz="2200" dirty="0" smtClean="0"/>
              <a:t>Range Glycan Motif</a:t>
            </a:r>
          </a:p>
          <a:p>
            <a:endParaRPr lang="en-US" altLang="ja-JP" sz="2800" dirty="0" smtClean="0"/>
          </a:p>
        </p:txBody>
      </p:sp>
      <p:sp>
        <p:nvSpPr>
          <p:cNvPr id="12" name="右矢印 11"/>
          <p:cNvSpPr/>
          <p:nvPr/>
        </p:nvSpPr>
        <p:spPr>
          <a:xfrm>
            <a:off x="4811340" y="3675387"/>
            <a:ext cx="1524089" cy="17629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2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375800" y="1199604"/>
            <a:ext cx="2563284" cy="12446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dirty="0" smtClean="0"/>
              <a:t>Saccharide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5365533" y="983203"/>
            <a:ext cx="2563284" cy="12446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dirty="0" smtClean="0"/>
              <a:t>Component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9669192" y="2573323"/>
            <a:ext cx="3609343" cy="10905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dirty="0" smtClean="0"/>
              <a:t>Monosaccharide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10020431" y="19865"/>
            <a:ext cx="1666505" cy="96769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dirty="0" smtClean="0"/>
              <a:t>integer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5365533" y="3034544"/>
            <a:ext cx="2563284" cy="12446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dirty="0" smtClean="0"/>
              <a:t>Registered Compound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6306885" y="6016429"/>
            <a:ext cx="1660953" cy="140115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dirty="0" smtClean="0"/>
              <a:t>integer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572682" y="6615836"/>
            <a:ext cx="1981000" cy="67233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dirty="0" smtClean="0"/>
              <a:t>literal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stCxn id="4" idx="5"/>
            <a:endCxn id="9" idx="1"/>
          </p:cNvCxnSpPr>
          <p:nvPr/>
        </p:nvCxnSpPr>
        <p:spPr>
          <a:xfrm>
            <a:off x="2563700" y="2261937"/>
            <a:ext cx="3177217" cy="954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4" idx="7"/>
            <a:endCxn id="5" idx="2"/>
          </p:cNvCxnSpPr>
          <p:nvPr/>
        </p:nvCxnSpPr>
        <p:spPr>
          <a:xfrm>
            <a:off x="2563700" y="1381871"/>
            <a:ext cx="2801833" cy="223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6" idx="1"/>
          </p:cNvCxnSpPr>
          <p:nvPr/>
        </p:nvCxnSpPr>
        <p:spPr>
          <a:xfrm>
            <a:off x="7928817" y="1605503"/>
            <a:ext cx="2268951" cy="1127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5" idx="6"/>
            <a:endCxn id="7" idx="2"/>
          </p:cNvCxnSpPr>
          <p:nvPr/>
        </p:nvCxnSpPr>
        <p:spPr>
          <a:xfrm flipV="1">
            <a:off x="7928817" y="503712"/>
            <a:ext cx="2091614" cy="1101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8945966" y="5930793"/>
            <a:ext cx="1644559" cy="10227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literal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>
            <a:stCxn id="9" idx="4"/>
            <a:endCxn id="11" idx="0"/>
          </p:cNvCxnSpPr>
          <p:nvPr/>
        </p:nvCxnSpPr>
        <p:spPr>
          <a:xfrm flipH="1">
            <a:off x="4563182" y="4279144"/>
            <a:ext cx="2083993" cy="2336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9" idx="4"/>
            <a:endCxn id="10" idx="0"/>
          </p:cNvCxnSpPr>
          <p:nvPr/>
        </p:nvCxnSpPr>
        <p:spPr>
          <a:xfrm>
            <a:off x="6647175" y="4279144"/>
            <a:ext cx="490187" cy="1737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9" idx="4"/>
            <a:endCxn id="35" idx="1"/>
          </p:cNvCxnSpPr>
          <p:nvPr/>
        </p:nvCxnSpPr>
        <p:spPr>
          <a:xfrm>
            <a:off x="6647175" y="4279144"/>
            <a:ext cx="2539631" cy="1801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375800" y="253615"/>
            <a:ext cx="57240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/>
              <a:t>Repository </a:t>
            </a:r>
            <a:r>
              <a:rPr lang="en-US" altLang="ja-JP" sz="2800" b="1" dirty="0" smtClean="0"/>
              <a:t>Schema  ( example 2 )</a:t>
            </a:r>
            <a:endParaRPr lang="ja-JP" altLang="en-US" sz="2800" b="1" dirty="0"/>
          </a:p>
        </p:txBody>
      </p:sp>
      <p:sp>
        <p:nvSpPr>
          <p:cNvPr id="69" name="正方形/長方形 68"/>
          <p:cNvSpPr/>
          <p:nvPr/>
        </p:nvSpPr>
        <p:spPr>
          <a:xfrm>
            <a:off x="3191181" y="2406946"/>
            <a:ext cx="2119541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 smtClean="0"/>
              <a:t>has_registered</a:t>
            </a:r>
            <a:endParaRPr lang="ja-JP" altLang="en-US" dirty="0"/>
          </a:p>
        </p:txBody>
      </p:sp>
      <p:sp>
        <p:nvSpPr>
          <p:cNvPr id="74" name="正方形/長方形 73"/>
          <p:cNvSpPr/>
          <p:nvPr/>
        </p:nvSpPr>
        <p:spPr>
          <a:xfrm>
            <a:off x="6099838" y="4957715"/>
            <a:ext cx="1452197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/>
              <a:t>has_mass</a:t>
            </a:r>
            <a:endParaRPr lang="ja-JP" altLang="en-US" dirty="0"/>
          </a:p>
        </p:txBody>
      </p:sp>
      <p:sp>
        <p:nvSpPr>
          <p:cNvPr id="77" name="正方形/長方形 76"/>
          <p:cNvSpPr/>
          <p:nvPr/>
        </p:nvSpPr>
        <p:spPr>
          <a:xfrm>
            <a:off x="3838782" y="5777902"/>
            <a:ext cx="2261056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/>
              <a:t>date_registered</a:t>
            </a:r>
            <a:endParaRPr lang="ja-JP" altLang="en-US" dirty="0"/>
          </a:p>
        </p:txBody>
      </p:sp>
      <p:sp>
        <p:nvSpPr>
          <p:cNvPr id="82" name="正方形/長方形 81"/>
          <p:cNvSpPr/>
          <p:nvPr/>
        </p:nvSpPr>
        <p:spPr>
          <a:xfrm>
            <a:off x="7928817" y="5409978"/>
            <a:ext cx="1675584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contributor</a:t>
            </a:r>
            <a:endParaRPr lang="ja-JP" altLang="en-US" dirty="0"/>
          </a:p>
        </p:txBody>
      </p:sp>
      <p:sp>
        <p:nvSpPr>
          <p:cNvPr id="84" name="正方形/長方形 83"/>
          <p:cNvSpPr/>
          <p:nvPr/>
        </p:nvSpPr>
        <p:spPr>
          <a:xfrm>
            <a:off x="8119939" y="862372"/>
            <a:ext cx="1549253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cardinality</a:t>
            </a:r>
            <a:endParaRPr lang="ja-JP" altLang="en-US" dirty="0"/>
          </a:p>
        </p:txBody>
      </p:sp>
      <p:sp>
        <p:nvSpPr>
          <p:cNvPr id="95" name="正方形/長方形 94"/>
          <p:cNvSpPr/>
          <p:nvPr/>
        </p:nvSpPr>
        <p:spPr>
          <a:xfrm>
            <a:off x="2764792" y="961077"/>
            <a:ext cx="2293773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/>
              <a:t>has_component</a:t>
            </a:r>
            <a:endParaRPr lang="ja-JP" altLang="en-US" dirty="0"/>
          </a:p>
        </p:txBody>
      </p:sp>
      <p:sp>
        <p:nvSpPr>
          <p:cNvPr id="98" name="正方形/長方形 97"/>
          <p:cNvSpPr/>
          <p:nvPr/>
        </p:nvSpPr>
        <p:spPr>
          <a:xfrm>
            <a:off x="8125777" y="1895150"/>
            <a:ext cx="2939827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/>
              <a:t>has_monosaccharide</a:t>
            </a:r>
            <a:endParaRPr lang="ja-JP" altLang="en-US" dirty="0"/>
          </a:p>
        </p:txBody>
      </p:sp>
      <p:grpSp>
        <p:nvGrpSpPr>
          <p:cNvPr id="3" name="図形グループ 2"/>
          <p:cNvGrpSpPr/>
          <p:nvPr/>
        </p:nvGrpSpPr>
        <p:grpSpPr>
          <a:xfrm>
            <a:off x="7928817" y="3656844"/>
            <a:ext cx="4875188" cy="3969530"/>
            <a:chOff x="2198744" y="2596220"/>
            <a:chExt cx="4875188" cy="3969530"/>
          </a:xfrm>
        </p:grpSpPr>
        <p:sp>
          <p:nvSpPr>
            <p:cNvPr id="8" name="円/楕円 7"/>
            <p:cNvSpPr/>
            <p:nvPr/>
          </p:nvSpPr>
          <p:spPr>
            <a:xfrm>
              <a:off x="4308698" y="2977931"/>
              <a:ext cx="1671305" cy="129250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US" altLang="ja-JP" dirty="0" smtClean="0"/>
                <a:t>Glycan Motif</a:t>
              </a:r>
              <a:endParaRPr kumimoji="1" lang="ja-JP" altLang="en-US" dirty="0"/>
            </a:p>
          </p:txBody>
        </p:sp>
        <p:cxnSp>
          <p:nvCxnSpPr>
            <p:cNvPr id="16" name="直線矢印コネクタ 15"/>
            <p:cNvCxnSpPr>
              <a:stCxn id="9" idx="6"/>
              <a:endCxn id="8" idx="1"/>
            </p:cNvCxnSpPr>
            <p:nvPr/>
          </p:nvCxnSpPr>
          <p:spPr>
            <a:xfrm>
              <a:off x="2198744" y="2596220"/>
              <a:ext cx="2354711" cy="5709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正方形/長方形 71"/>
            <p:cNvSpPr/>
            <p:nvPr/>
          </p:nvSpPr>
          <p:spPr>
            <a:xfrm>
              <a:off x="2710049" y="2661890"/>
              <a:ext cx="1493368" cy="4770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dirty="0" err="1"/>
                <a:t>has_motif</a:t>
              </a:r>
              <a:endParaRPr lang="ja-JP" altLang="en-US" dirty="0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5429373" y="5676750"/>
              <a:ext cx="1644559" cy="889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literal</a:t>
              </a:r>
              <a:endParaRPr kumimoji="1" lang="ja-JP" altLang="en-US" dirty="0"/>
            </a:p>
          </p:txBody>
        </p:sp>
        <p:cxnSp>
          <p:nvCxnSpPr>
            <p:cNvPr id="33" name="直線矢印コネクタ 32"/>
            <p:cNvCxnSpPr>
              <a:stCxn id="8" idx="5"/>
              <a:endCxn id="32" idx="0"/>
            </p:cNvCxnSpPr>
            <p:nvPr/>
          </p:nvCxnSpPr>
          <p:spPr>
            <a:xfrm>
              <a:off x="5735246" y="4081154"/>
              <a:ext cx="516407" cy="15955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5605500" y="4781418"/>
              <a:ext cx="922298" cy="4770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dirty="0" smtClean="0"/>
                <a:t>name</a:t>
              </a:r>
              <a:endParaRPr lang="ja-JP" altLang="en-US" dirty="0"/>
            </a:p>
          </p:txBody>
        </p:sp>
      </p:grpSp>
      <p:grpSp>
        <p:nvGrpSpPr>
          <p:cNvPr id="2" name="図形グループ 1"/>
          <p:cNvGrpSpPr/>
          <p:nvPr/>
        </p:nvGrpSpPr>
        <p:grpSpPr>
          <a:xfrm>
            <a:off x="269886" y="3656844"/>
            <a:ext cx="5154311" cy="4770610"/>
            <a:chOff x="-3190733" y="2193616"/>
            <a:chExt cx="5154311" cy="4770610"/>
          </a:xfrm>
        </p:grpSpPr>
        <p:sp>
          <p:nvSpPr>
            <p:cNvPr id="12" name="円/楕円 11"/>
            <p:cNvSpPr/>
            <p:nvPr/>
          </p:nvSpPr>
          <p:spPr>
            <a:xfrm>
              <a:off x="-1040584" y="2844014"/>
              <a:ext cx="1830917" cy="889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Image</a:t>
              </a:r>
              <a:endParaRPr kumimoji="1" lang="ja-JP" altLang="en-US" dirty="0"/>
            </a:p>
          </p:txBody>
        </p:sp>
        <p:cxnSp>
          <p:nvCxnSpPr>
            <p:cNvPr id="14" name="直線矢印コネクタ 13"/>
            <p:cNvCxnSpPr>
              <a:stCxn id="9" idx="2"/>
              <a:endCxn id="12" idx="7"/>
            </p:cNvCxnSpPr>
            <p:nvPr/>
          </p:nvCxnSpPr>
          <p:spPr>
            <a:xfrm flipH="1">
              <a:off x="522201" y="2193616"/>
              <a:ext cx="1382713" cy="780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正方形/長方形 88"/>
            <p:cNvSpPr/>
            <p:nvPr/>
          </p:nvSpPr>
          <p:spPr>
            <a:xfrm>
              <a:off x="378163" y="2259286"/>
              <a:ext cx="1585415" cy="4770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dirty="0" err="1"/>
                <a:t>has_image</a:t>
              </a:r>
              <a:endParaRPr lang="ja-JP" altLang="en-US" dirty="0"/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-3190733" y="6153014"/>
              <a:ext cx="2563284" cy="81121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kumimoji="1" lang="en-US" altLang="ja-JP" sz="2400" dirty="0" smtClean="0"/>
                <a:t>Symbol Format</a:t>
              </a:r>
              <a:endParaRPr kumimoji="1" lang="ja-JP" altLang="en-US" sz="2400" dirty="0"/>
            </a:p>
          </p:txBody>
        </p:sp>
        <p:cxnSp>
          <p:nvCxnSpPr>
            <p:cNvPr id="68" name="直線矢印コネクタ 67"/>
            <p:cNvCxnSpPr>
              <a:stCxn id="12" idx="4"/>
              <a:endCxn id="58" idx="0"/>
            </p:cNvCxnSpPr>
            <p:nvPr/>
          </p:nvCxnSpPr>
          <p:spPr>
            <a:xfrm flipH="1">
              <a:off x="-1909091" y="3733014"/>
              <a:ext cx="1783966" cy="2420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正方形/長方形 69"/>
            <p:cNvSpPr/>
            <p:nvPr/>
          </p:nvSpPr>
          <p:spPr>
            <a:xfrm>
              <a:off x="-3003144" y="5312688"/>
              <a:ext cx="2816158" cy="4770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dirty="0" err="1" smtClean="0"/>
                <a:t>Has_symbol_format</a:t>
              </a:r>
              <a:endParaRPr lang="ja-JP" altLang="en-US" dirty="0"/>
            </a:p>
          </p:txBody>
        </p:sp>
        <p:sp>
          <p:nvSpPr>
            <p:cNvPr id="75" name="円/楕円 74"/>
            <p:cNvSpPr/>
            <p:nvPr/>
          </p:nvSpPr>
          <p:spPr>
            <a:xfrm>
              <a:off x="-3084819" y="4011240"/>
              <a:ext cx="1666505" cy="96769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US" altLang="ja-JP" dirty="0" smtClean="0"/>
                <a:t>string</a:t>
              </a:r>
              <a:endParaRPr kumimoji="1" lang="ja-JP" altLang="en-US" dirty="0"/>
            </a:p>
          </p:txBody>
        </p:sp>
        <p:cxnSp>
          <p:nvCxnSpPr>
            <p:cNvPr id="76" name="直線矢印コネクタ 75"/>
            <p:cNvCxnSpPr>
              <a:stCxn id="12" idx="2"/>
              <a:endCxn id="75" idx="7"/>
            </p:cNvCxnSpPr>
            <p:nvPr/>
          </p:nvCxnSpPr>
          <p:spPr>
            <a:xfrm flipH="1">
              <a:off x="-1662368" y="3288514"/>
              <a:ext cx="621784" cy="8644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正方形/長方形 77"/>
            <p:cNvSpPr/>
            <p:nvPr/>
          </p:nvSpPr>
          <p:spPr>
            <a:xfrm>
              <a:off x="-1977325" y="3434483"/>
              <a:ext cx="1080406" cy="4770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dirty="0" smtClean="0"/>
                <a:t>format</a:t>
              </a:r>
              <a:endParaRPr lang="ja-JP" altLang="en-US" dirty="0"/>
            </a:p>
          </p:txBody>
        </p:sp>
      </p:grpSp>
      <p:sp>
        <p:nvSpPr>
          <p:cNvPr id="59" name="正方形/長方形 58"/>
          <p:cNvSpPr/>
          <p:nvPr/>
        </p:nvSpPr>
        <p:spPr>
          <a:xfrm>
            <a:off x="3936961" y="8194506"/>
            <a:ext cx="8210923" cy="4770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 smtClean="0"/>
              <a:t>A Registered </a:t>
            </a:r>
            <a:r>
              <a:rPr lang="en-US" altLang="ja-JP" dirty="0"/>
              <a:t>Compound include glycan motif and image.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877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方形/長方形 47"/>
          <p:cNvSpPr/>
          <p:nvPr/>
        </p:nvSpPr>
        <p:spPr>
          <a:xfrm>
            <a:off x="417680" y="160242"/>
            <a:ext cx="415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b="1" dirty="0"/>
              <a:t>Repository </a:t>
            </a:r>
            <a:r>
              <a:rPr lang="en-US" altLang="ja-JP" sz="1800" b="1" dirty="0" smtClean="0"/>
              <a:t>Schema  ( example Glycan )</a:t>
            </a:r>
            <a:endParaRPr lang="ja-JP" altLang="en-US" sz="1800" b="1" dirty="0"/>
          </a:p>
        </p:txBody>
      </p:sp>
      <p:sp>
        <p:nvSpPr>
          <p:cNvPr id="253" name="正方形/長方形 252"/>
          <p:cNvSpPr/>
          <p:nvPr/>
        </p:nvSpPr>
        <p:spPr>
          <a:xfrm>
            <a:off x="360860" y="588820"/>
            <a:ext cx="4006225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000" dirty="0"/>
              <a:t> </a:t>
            </a:r>
            <a:r>
              <a:rPr lang="en-US" altLang="ja-JP" sz="2000" dirty="0" err="1"/>
              <a:t>glyco</a:t>
            </a:r>
            <a:r>
              <a:rPr lang="en-US" altLang="ja-JP" sz="2000" dirty="0"/>
              <a:t> ontology + </a:t>
            </a:r>
            <a:r>
              <a:rPr lang="en-US" altLang="ja-JP" sz="2000" dirty="0" err="1"/>
              <a:t>glytoucan</a:t>
            </a:r>
            <a:r>
              <a:rPr lang="en-US" altLang="ja-JP" sz="2000" dirty="0"/>
              <a:t> ontology</a:t>
            </a:r>
          </a:p>
        </p:txBody>
      </p:sp>
      <p:sp>
        <p:nvSpPr>
          <p:cNvPr id="4" name="円/楕円 3"/>
          <p:cNvSpPr/>
          <p:nvPr/>
        </p:nvSpPr>
        <p:spPr>
          <a:xfrm>
            <a:off x="3168009" y="3880803"/>
            <a:ext cx="2526147" cy="12861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800" dirty="0" smtClean="0"/>
              <a:t>Saccharide</a:t>
            </a:r>
            <a:endParaRPr kumimoji="1" lang="ja-JP" altLang="en-US" sz="1800" dirty="0"/>
          </a:p>
        </p:txBody>
      </p:sp>
      <p:sp>
        <p:nvSpPr>
          <p:cNvPr id="5" name="円/楕円 4"/>
          <p:cNvSpPr/>
          <p:nvPr/>
        </p:nvSpPr>
        <p:spPr>
          <a:xfrm>
            <a:off x="8184102" y="5407540"/>
            <a:ext cx="1674578" cy="9331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400" dirty="0" smtClean="0"/>
              <a:t>Component</a:t>
            </a:r>
            <a:endParaRPr kumimoji="1" lang="ja-JP" altLang="en-US" sz="1400" dirty="0"/>
          </a:p>
        </p:txBody>
      </p:sp>
      <p:sp>
        <p:nvSpPr>
          <p:cNvPr id="8" name="円/楕円 7"/>
          <p:cNvSpPr/>
          <p:nvPr/>
        </p:nvSpPr>
        <p:spPr>
          <a:xfrm>
            <a:off x="1136886" y="7059827"/>
            <a:ext cx="2159231" cy="96909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400" dirty="0" smtClean="0"/>
              <a:t>Glycan Motif</a:t>
            </a:r>
            <a:endParaRPr kumimoji="1" lang="ja-JP" altLang="en-US" sz="1400" dirty="0"/>
          </a:p>
        </p:txBody>
      </p:sp>
      <p:cxnSp>
        <p:nvCxnSpPr>
          <p:cNvPr id="16" name="直線矢印コネクタ 15"/>
          <p:cNvCxnSpPr>
            <a:stCxn id="4" idx="3"/>
            <a:endCxn id="8" idx="0"/>
          </p:cNvCxnSpPr>
          <p:nvPr/>
        </p:nvCxnSpPr>
        <p:spPr>
          <a:xfrm flipH="1">
            <a:off x="2216502" y="4978630"/>
            <a:ext cx="1321453" cy="2081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4" idx="6"/>
            <a:endCxn id="5" idx="1"/>
          </p:cNvCxnSpPr>
          <p:nvPr/>
        </p:nvCxnSpPr>
        <p:spPr>
          <a:xfrm>
            <a:off x="5694156" y="4523895"/>
            <a:ext cx="2735182" cy="1020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2506276" y="5720241"/>
            <a:ext cx="142879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 err="1" smtClean="0"/>
              <a:t>glycan:has_motif</a:t>
            </a:r>
            <a:endParaRPr lang="ja-JP" altLang="en-US" sz="1400" dirty="0"/>
          </a:p>
        </p:txBody>
      </p:sp>
      <p:sp>
        <p:nvSpPr>
          <p:cNvPr id="95" name="正方形/長方形 94"/>
          <p:cNvSpPr/>
          <p:nvPr/>
        </p:nvSpPr>
        <p:spPr>
          <a:xfrm>
            <a:off x="6125658" y="4965959"/>
            <a:ext cx="187702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 err="1" smtClean="0"/>
              <a:t>glycan:has_component</a:t>
            </a:r>
            <a:endParaRPr lang="ja-JP" altLang="en-US" sz="1400" dirty="0"/>
          </a:p>
        </p:txBody>
      </p:sp>
      <p:sp>
        <p:nvSpPr>
          <p:cNvPr id="99" name="円/楕円 98"/>
          <p:cNvSpPr/>
          <p:nvPr/>
        </p:nvSpPr>
        <p:spPr>
          <a:xfrm>
            <a:off x="9658447" y="3698397"/>
            <a:ext cx="1948101" cy="9331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400" dirty="0" smtClean="0"/>
              <a:t>Resource entry</a:t>
            </a:r>
            <a:endParaRPr kumimoji="1" lang="ja-JP" altLang="en-US" sz="1400" dirty="0"/>
          </a:p>
        </p:txBody>
      </p:sp>
      <p:cxnSp>
        <p:nvCxnSpPr>
          <p:cNvPr id="100" name="直線矢印コネクタ 99"/>
          <p:cNvCxnSpPr>
            <a:stCxn id="4" idx="7"/>
            <a:endCxn id="99" idx="2"/>
          </p:cNvCxnSpPr>
          <p:nvPr/>
        </p:nvCxnSpPr>
        <p:spPr>
          <a:xfrm>
            <a:off x="5324210" y="4069160"/>
            <a:ext cx="4334237" cy="95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7197984" y="3935640"/>
            <a:ext cx="215193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 err="1" smtClean="0"/>
              <a:t>glycan:has_resource_entry</a:t>
            </a:r>
            <a:endParaRPr lang="en-US" altLang="ja-JP" sz="1400" dirty="0" smtClean="0"/>
          </a:p>
        </p:txBody>
      </p:sp>
      <p:sp>
        <p:nvSpPr>
          <p:cNvPr id="106" name="円/楕円 105"/>
          <p:cNvSpPr/>
          <p:nvPr/>
        </p:nvSpPr>
        <p:spPr>
          <a:xfrm>
            <a:off x="3796888" y="1759926"/>
            <a:ext cx="1235709" cy="7255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400" dirty="0" smtClean="0"/>
              <a:t>string</a:t>
            </a:r>
            <a:endParaRPr kumimoji="1" lang="ja-JP" altLang="en-US" sz="1400" dirty="0"/>
          </a:p>
        </p:txBody>
      </p:sp>
      <p:cxnSp>
        <p:nvCxnSpPr>
          <p:cNvPr id="107" name="直線矢印コネクタ 106"/>
          <p:cNvCxnSpPr>
            <a:stCxn id="4" idx="0"/>
            <a:endCxn id="106" idx="4"/>
          </p:cNvCxnSpPr>
          <p:nvPr/>
        </p:nvCxnSpPr>
        <p:spPr>
          <a:xfrm flipH="1" flipV="1">
            <a:off x="4414743" y="2485486"/>
            <a:ext cx="16340" cy="13953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/>
          <p:cNvSpPr/>
          <p:nvPr/>
        </p:nvSpPr>
        <p:spPr>
          <a:xfrm>
            <a:off x="3426633" y="2719683"/>
            <a:ext cx="2082621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 err="1" smtClean="0"/>
              <a:t>glytoucan:has_primary_id</a:t>
            </a:r>
            <a:endParaRPr lang="ja-JP" altLang="en-US" sz="1400" dirty="0"/>
          </a:p>
        </p:txBody>
      </p:sp>
      <p:sp>
        <p:nvSpPr>
          <p:cNvPr id="119" name="正方形/長方形 118"/>
          <p:cNvSpPr/>
          <p:nvPr/>
        </p:nvSpPr>
        <p:spPr>
          <a:xfrm>
            <a:off x="3659077" y="1606037"/>
            <a:ext cx="154401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/>
              <a:t>Accession Number</a:t>
            </a:r>
            <a:endParaRPr lang="ja-JP" altLang="en-US" sz="1400" dirty="0"/>
          </a:p>
        </p:txBody>
      </p:sp>
      <p:sp>
        <p:nvSpPr>
          <p:cNvPr id="120" name="正方形/長方形 119"/>
          <p:cNvSpPr/>
          <p:nvPr/>
        </p:nvSpPr>
        <p:spPr>
          <a:xfrm>
            <a:off x="9998387" y="3522962"/>
            <a:ext cx="126188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 err="1"/>
              <a:t>Glytoucan</a:t>
            </a:r>
            <a:r>
              <a:rPr lang="en-US" altLang="ja-JP" sz="1400" dirty="0"/>
              <a:t> URL</a:t>
            </a:r>
            <a:endParaRPr lang="ja-JP" altLang="en-US" sz="1400" dirty="0"/>
          </a:p>
        </p:txBody>
      </p:sp>
      <p:sp>
        <p:nvSpPr>
          <p:cNvPr id="147" name="円/楕円 146"/>
          <p:cNvSpPr/>
          <p:nvPr/>
        </p:nvSpPr>
        <p:spPr>
          <a:xfrm>
            <a:off x="4336055" y="7059827"/>
            <a:ext cx="1957653" cy="9331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400" dirty="0" err="1" smtClean="0"/>
              <a:t>Glycosequence</a:t>
            </a:r>
            <a:endParaRPr kumimoji="1" lang="ja-JP" altLang="en-US" sz="1400" dirty="0"/>
          </a:p>
        </p:txBody>
      </p:sp>
      <p:cxnSp>
        <p:nvCxnSpPr>
          <p:cNvPr id="150" name="直線矢印コネクタ 149"/>
          <p:cNvCxnSpPr>
            <a:stCxn id="4" idx="4"/>
            <a:endCxn id="147" idx="0"/>
          </p:cNvCxnSpPr>
          <p:nvPr/>
        </p:nvCxnSpPr>
        <p:spPr>
          <a:xfrm>
            <a:off x="4431083" y="5166987"/>
            <a:ext cx="883799" cy="1892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/>
          <p:cNvSpPr/>
          <p:nvPr/>
        </p:nvSpPr>
        <p:spPr>
          <a:xfrm>
            <a:off x="4143156" y="6106642"/>
            <a:ext cx="211056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 err="1" smtClean="0"/>
              <a:t>glycan:has_glycosequence</a:t>
            </a:r>
            <a:endParaRPr lang="en-US" altLang="ja-JP" sz="1400" dirty="0" smtClean="0"/>
          </a:p>
        </p:txBody>
      </p:sp>
      <p:cxnSp>
        <p:nvCxnSpPr>
          <p:cNvPr id="176" name="直線矢印コネクタ 175"/>
          <p:cNvCxnSpPr>
            <a:stCxn id="4" idx="7"/>
            <a:endCxn id="180" idx="2"/>
          </p:cNvCxnSpPr>
          <p:nvPr/>
        </p:nvCxnSpPr>
        <p:spPr>
          <a:xfrm flipV="1">
            <a:off x="5324210" y="2790151"/>
            <a:ext cx="2859892" cy="1279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/>
          <p:cNvSpPr/>
          <p:nvPr/>
        </p:nvSpPr>
        <p:spPr>
          <a:xfrm>
            <a:off x="5576494" y="3241870"/>
            <a:ext cx="255344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400" dirty="0" err="1" smtClean="0"/>
              <a:t>glytoucan:has_derivatized_mass</a:t>
            </a:r>
            <a:endParaRPr lang="ja-JP" altLang="en-US" sz="1400" dirty="0"/>
          </a:p>
        </p:txBody>
      </p:sp>
      <p:sp>
        <p:nvSpPr>
          <p:cNvPr id="180" name="円/楕円 179"/>
          <p:cNvSpPr/>
          <p:nvPr/>
        </p:nvSpPr>
        <p:spPr>
          <a:xfrm>
            <a:off x="8184102" y="2323561"/>
            <a:ext cx="2381738" cy="9331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400" dirty="0" err="1" smtClean="0"/>
              <a:t>Derivatized</a:t>
            </a:r>
            <a:r>
              <a:rPr lang="en-US" altLang="ja-JP" sz="1400" dirty="0" smtClean="0"/>
              <a:t> mass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003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6901753" y="6535510"/>
            <a:ext cx="146579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Component</a:t>
            </a:r>
            <a:endParaRPr kumimoji="1" lang="ja-JP" altLang="en-US" sz="1200" dirty="0"/>
          </a:p>
        </p:txBody>
      </p:sp>
      <p:sp>
        <p:nvSpPr>
          <p:cNvPr id="6" name="円/楕円 5"/>
          <p:cNvSpPr/>
          <p:nvPr/>
        </p:nvSpPr>
        <p:spPr>
          <a:xfrm>
            <a:off x="10138294" y="7722440"/>
            <a:ext cx="2326328" cy="6769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Monosaccharide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/>
        </p:nvSpPr>
        <p:spPr>
          <a:xfrm>
            <a:off x="10701662" y="5961049"/>
            <a:ext cx="1081642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integer</a:t>
            </a:r>
            <a:endParaRPr kumimoji="1" lang="ja-JP" altLang="en-US" sz="1200" dirty="0"/>
          </a:p>
        </p:txBody>
      </p:sp>
      <p:sp>
        <p:nvSpPr>
          <p:cNvPr id="12" name="円/楕円 11"/>
          <p:cNvSpPr/>
          <p:nvPr/>
        </p:nvSpPr>
        <p:spPr>
          <a:xfrm>
            <a:off x="428901" y="7447683"/>
            <a:ext cx="1424427" cy="551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Image</a:t>
            </a:r>
            <a:endParaRPr kumimoji="1" lang="ja-JP" altLang="en-US" sz="1200" dirty="0"/>
          </a:p>
        </p:txBody>
      </p:sp>
      <p:cxnSp>
        <p:nvCxnSpPr>
          <p:cNvPr id="22" name="直線矢印コネクタ 21"/>
          <p:cNvCxnSpPr>
            <a:stCxn id="5" idx="6"/>
            <a:endCxn id="6" idx="1"/>
          </p:cNvCxnSpPr>
          <p:nvPr/>
        </p:nvCxnSpPr>
        <p:spPr>
          <a:xfrm>
            <a:off x="8367546" y="6921805"/>
            <a:ext cx="2111431" cy="89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5" idx="6"/>
            <a:endCxn id="7" idx="2"/>
          </p:cNvCxnSpPr>
          <p:nvPr/>
        </p:nvCxnSpPr>
        <p:spPr>
          <a:xfrm flipV="1">
            <a:off x="8367546" y="6261399"/>
            <a:ext cx="2334116" cy="660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417680" y="160242"/>
            <a:ext cx="415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b="1" dirty="0"/>
              <a:t>Repository </a:t>
            </a:r>
            <a:r>
              <a:rPr lang="en-US" altLang="ja-JP" sz="1800" b="1" dirty="0" smtClean="0"/>
              <a:t>Schema  ( example Glycan )</a:t>
            </a:r>
            <a:endParaRPr lang="ja-JP" altLang="en-US" sz="1800" b="1" dirty="0"/>
          </a:p>
        </p:txBody>
      </p:sp>
      <p:sp>
        <p:nvSpPr>
          <p:cNvPr id="84" name="正方形/長方形 83"/>
          <p:cNvSpPr/>
          <p:nvPr/>
        </p:nvSpPr>
        <p:spPr>
          <a:xfrm>
            <a:off x="8736097" y="6397010"/>
            <a:ext cx="158248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glycan:has_cardinality</a:t>
            </a:r>
            <a:endParaRPr lang="ja-JP" altLang="en-US" sz="1200" dirty="0"/>
          </a:p>
        </p:txBody>
      </p:sp>
      <p:sp>
        <p:nvSpPr>
          <p:cNvPr id="98" name="正方形/長方形 97"/>
          <p:cNvSpPr/>
          <p:nvPr/>
        </p:nvSpPr>
        <p:spPr>
          <a:xfrm>
            <a:off x="8554032" y="7202327"/>
            <a:ext cx="194536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glycan:has_monosaccharide</a:t>
            </a:r>
            <a:endParaRPr lang="ja-JP" altLang="en-US" sz="1200" dirty="0"/>
          </a:p>
        </p:txBody>
      </p:sp>
      <p:sp>
        <p:nvSpPr>
          <p:cNvPr id="58" name="円/楕円 57"/>
          <p:cNvSpPr/>
          <p:nvPr/>
        </p:nvSpPr>
        <p:spPr>
          <a:xfrm>
            <a:off x="3895587" y="8110135"/>
            <a:ext cx="3315170" cy="96364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Symbol Format</a:t>
            </a:r>
          </a:p>
          <a:p>
            <a:pPr algn="ctr"/>
            <a:r>
              <a:rPr lang="en-US" altLang="ja-JP" sz="1200" dirty="0" smtClean="0"/>
              <a:t>(CFG, CFG grey scale, Oxford, Oxford color scale, CFG and Oxford, IUPAC)</a:t>
            </a:r>
            <a:endParaRPr kumimoji="1" lang="ja-JP" altLang="en-US" sz="1200" dirty="0"/>
          </a:p>
        </p:txBody>
      </p:sp>
      <p:cxnSp>
        <p:nvCxnSpPr>
          <p:cNvPr id="68" name="直線矢印コネクタ 67"/>
          <p:cNvCxnSpPr>
            <a:stCxn id="12" idx="6"/>
            <a:endCxn id="58" idx="2"/>
          </p:cNvCxnSpPr>
          <p:nvPr/>
        </p:nvCxnSpPr>
        <p:spPr>
          <a:xfrm>
            <a:off x="1853328" y="7723608"/>
            <a:ext cx="2042259" cy="868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024613" y="7999533"/>
            <a:ext cx="1870975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glycan:has_symbol_format</a:t>
            </a:r>
            <a:endParaRPr lang="ja-JP" altLang="en-US" sz="1200" dirty="0"/>
          </a:p>
        </p:txBody>
      </p:sp>
      <p:sp>
        <p:nvSpPr>
          <p:cNvPr id="75" name="円/楕円 74"/>
          <p:cNvSpPr/>
          <p:nvPr/>
        </p:nvSpPr>
        <p:spPr>
          <a:xfrm>
            <a:off x="4231108" y="7196702"/>
            <a:ext cx="952977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76" name="直線矢印コネクタ 75"/>
          <p:cNvCxnSpPr>
            <a:stCxn id="12" idx="6"/>
            <a:endCxn id="75" idx="2"/>
          </p:cNvCxnSpPr>
          <p:nvPr/>
        </p:nvCxnSpPr>
        <p:spPr>
          <a:xfrm flipV="1">
            <a:off x="1853328" y="7497052"/>
            <a:ext cx="2377780" cy="226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2776864" y="7447683"/>
            <a:ext cx="91563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smtClean="0"/>
              <a:t>dc: : format</a:t>
            </a:r>
            <a:endParaRPr lang="ja-JP" altLang="en-US" sz="1200" dirty="0"/>
          </a:p>
        </p:txBody>
      </p:sp>
      <p:sp>
        <p:nvSpPr>
          <p:cNvPr id="147" name="円/楕円 146"/>
          <p:cNvSpPr/>
          <p:nvPr/>
        </p:nvSpPr>
        <p:spPr>
          <a:xfrm>
            <a:off x="417680" y="4879405"/>
            <a:ext cx="1713574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err="1" smtClean="0"/>
              <a:t>Glycosequence</a:t>
            </a:r>
            <a:endParaRPr kumimoji="1" lang="ja-JP" altLang="en-US" sz="1200" dirty="0"/>
          </a:p>
        </p:txBody>
      </p:sp>
      <p:sp>
        <p:nvSpPr>
          <p:cNvPr id="153" name="円/楕円 152"/>
          <p:cNvSpPr/>
          <p:nvPr/>
        </p:nvSpPr>
        <p:spPr>
          <a:xfrm>
            <a:off x="4208728" y="4706726"/>
            <a:ext cx="1476526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154" name="直線矢印コネクタ 153"/>
          <p:cNvCxnSpPr>
            <a:stCxn id="147" idx="6"/>
            <a:endCxn id="153" idx="2"/>
          </p:cNvCxnSpPr>
          <p:nvPr/>
        </p:nvCxnSpPr>
        <p:spPr>
          <a:xfrm flipV="1">
            <a:off x="2131254" y="5007076"/>
            <a:ext cx="2077474" cy="258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2377224" y="4988701"/>
            <a:ext cx="151836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glycan:has_sequence</a:t>
            </a:r>
            <a:endParaRPr lang="ja-JP" altLang="en-US" sz="1200" dirty="0"/>
          </a:p>
        </p:txBody>
      </p:sp>
      <p:sp>
        <p:nvSpPr>
          <p:cNvPr id="160" name="円/楕円 159"/>
          <p:cNvSpPr/>
          <p:nvPr/>
        </p:nvSpPr>
        <p:spPr>
          <a:xfrm>
            <a:off x="3640448" y="5967777"/>
            <a:ext cx="2344221" cy="8584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Carbohydrate format : WURCS, </a:t>
            </a:r>
            <a:r>
              <a:rPr lang="en-US" altLang="ja-JP" sz="1200" dirty="0" err="1" smtClean="0"/>
              <a:t>GlycoCT</a:t>
            </a:r>
            <a:endParaRPr kumimoji="1" lang="ja-JP" altLang="en-US" sz="1200" dirty="0"/>
          </a:p>
        </p:txBody>
      </p:sp>
      <p:cxnSp>
        <p:nvCxnSpPr>
          <p:cNvPr id="162" name="直線矢印コネクタ 161"/>
          <p:cNvCxnSpPr>
            <a:stCxn id="147" idx="6"/>
            <a:endCxn id="160" idx="2"/>
          </p:cNvCxnSpPr>
          <p:nvPr/>
        </p:nvCxnSpPr>
        <p:spPr>
          <a:xfrm>
            <a:off x="2131254" y="5265700"/>
            <a:ext cx="1509194" cy="1131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正方形/長方形 158"/>
          <p:cNvSpPr/>
          <p:nvPr/>
        </p:nvSpPr>
        <p:spPr>
          <a:xfrm>
            <a:off x="1879650" y="5728978"/>
            <a:ext cx="217239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glycan:in_carbohydrate_format</a:t>
            </a:r>
            <a:endParaRPr lang="en-US" altLang="ja-JP" sz="1200" dirty="0" smtClean="0"/>
          </a:p>
        </p:txBody>
      </p:sp>
      <p:sp>
        <p:nvSpPr>
          <p:cNvPr id="173" name="円/楕円 172"/>
          <p:cNvSpPr/>
          <p:nvPr/>
        </p:nvSpPr>
        <p:spPr>
          <a:xfrm>
            <a:off x="4589344" y="1442930"/>
            <a:ext cx="1095714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/>
              <a:t>d</a:t>
            </a:r>
            <a:r>
              <a:rPr lang="en-US" altLang="ja-JP" sz="1200" dirty="0" smtClean="0"/>
              <a:t>ouble</a:t>
            </a:r>
          </a:p>
        </p:txBody>
      </p:sp>
      <p:cxnSp>
        <p:nvCxnSpPr>
          <p:cNvPr id="179" name="直線矢印コネクタ 178"/>
          <p:cNvCxnSpPr>
            <a:stCxn id="180" idx="6"/>
            <a:endCxn id="173" idx="2"/>
          </p:cNvCxnSpPr>
          <p:nvPr/>
        </p:nvCxnSpPr>
        <p:spPr>
          <a:xfrm flipV="1">
            <a:off x="2566815" y="1743280"/>
            <a:ext cx="2022529" cy="420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円/楕円 179"/>
          <p:cNvSpPr/>
          <p:nvPr/>
        </p:nvSpPr>
        <p:spPr>
          <a:xfrm>
            <a:off x="477032" y="1777679"/>
            <a:ext cx="208978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err="1" smtClean="0"/>
              <a:t>Derivatized</a:t>
            </a:r>
            <a:r>
              <a:rPr lang="en-US" altLang="ja-JP" sz="1200" dirty="0" smtClean="0"/>
              <a:t> mass</a:t>
            </a:r>
            <a:endParaRPr kumimoji="1" lang="ja-JP" altLang="en-US" sz="1200" dirty="0"/>
          </a:p>
        </p:txBody>
      </p:sp>
      <p:sp>
        <p:nvSpPr>
          <p:cNvPr id="189" name="円/楕円 188"/>
          <p:cNvSpPr/>
          <p:nvPr/>
        </p:nvSpPr>
        <p:spPr>
          <a:xfrm>
            <a:off x="3640448" y="3046154"/>
            <a:ext cx="212306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err="1" smtClean="0"/>
              <a:t>Derivatization</a:t>
            </a:r>
            <a:r>
              <a:rPr lang="en-US" altLang="ja-JP" sz="1200" dirty="0" smtClean="0"/>
              <a:t> type</a:t>
            </a:r>
          </a:p>
          <a:p>
            <a:pPr algn="ctr"/>
            <a:r>
              <a:rPr kumimoji="1" lang="en-US" altLang="ja-JP" sz="1200" dirty="0" smtClean="0"/>
              <a:t>( individual )</a:t>
            </a:r>
            <a:endParaRPr kumimoji="1" lang="ja-JP" altLang="en-US" sz="1200" dirty="0"/>
          </a:p>
        </p:txBody>
      </p:sp>
      <p:cxnSp>
        <p:nvCxnSpPr>
          <p:cNvPr id="191" name="直線矢印コネクタ 190"/>
          <p:cNvCxnSpPr>
            <a:stCxn id="180" idx="6"/>
            <a:endCxn id="189" idx="2"/>
          </p:cNvCxnSpPr>
          <p:nvPr/>
        </p:nvCxnSpPr>
        <p:spPr>
          <a:xfrm>
            <a:off x="2566815" y="2163974"/>
            <a:ext cx="1073633" cy="1268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正方形/長方形 191"/>
          <p:cNvSpPr/>
          <p:nvPr/>
        </p:nvSpPr>
        <p:spPr>
          <a:xfrm>
            <a:off x="1791222" y="2691962"/>
            <a:ext cx="234068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glytoucan:has_derivatization_type</a:t>
            </a:r>
            <a:endParaRPr lang="ja-JP" altLang="en-US" sz="1200" dirty="0"/>
          </a:p>
        </p:txBody>
      </p:sp>
      <p:sp>
        <p:nvSpPr>
          <p:cNvPr id="193" name="正方形/長方形 192"/>
          <p:cNvSpPr/>
          <p:nvPr/>
        </p:nvSpPr>
        <p:spPr>
          <a:xfrm>
            <a:off x="2776864" y="1790672"/>
            <a:ext cx="145424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glytoucan:has_mass</a:t>
            </a:r>
            <a:endParaRPr lang="ja-JP" altLang="en-US" sz="1200" dirty="0"/>
          </a:p>
        </p:txBody>
      </p:sp>
      <p:sp>
        <p:nvSpPr>
          <p:cNvPr id="116" name="正方形/長方形 115"/>
          <p:cNvSpPr/>
          <p:nvPr/>
        </p:nvSpPr>
        <p:spPr>
          <a:xfrm>
            <a:off x="360860" y="7309183"/>
            <a:ext cx="158808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smtClean="0"/>
              <a:t>Structure Image URL</a:t>
            </a:r>
            <a:endParaRPr lang="ja-JP" altLang="en-US" sz="1200" dirty="0"/>
          </a:p>
        </p:txBody>
      </p:sp>
      <p:sp>
        <p:nvSpPr>
          <p:cNvPr id="121" name="正方形/長方形 120"/>
          <p:cNvSpPr/>
          <p:nvPr/>
        </p:nvSpPr>
        <p:spPr>
          <a:xfrm>
            <a:off x="10499396" y="7634158"/>
            <a:ext cx="184518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err="1" smtClean="0"/>
              <a:t>MonosaccharideDB</a:t>
            </a:r>
            <a:r>
              <a:rPr lang="en-US" altLang="ja-JP" sz="1200" dirty="0" smtClean="0"/>
              <a:t> URL</a:t>
            </a:r>
            <a:endParaRPr lang="ja-JP" altLang="en-US" sz="1200" dirty="0"/>
          </a:p>
        </p:txBody>
      </p:sp>
      <p:sp>
        <p:nvSpPr>
          <p:cNvPr id="11" name="円/楕円 10"/>
          <p:cNvSpPr/>
          <p:nvPr/>
        </p:nvSpPr>
        <p:spPr>
          <a:xfrm>
            <a:off x="11196902" y="3415732"/>
            <a:ext cx="1132819" cy="3627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literal</a:t>
            </a:r>
            <a:endParaRPr kumimoji="1" lang="ja-JP" altLang="en-US" sz="1200" dirty="0"/>
          </a:p>
        </p:txBody>
      </p:sp>
      <p:sp>
        <p:nvSpPr>
          <p:cNvPr id="35" name="円/楕円 34"/>
          <p:cNvSpPr/>
          <p:nvPr/>
        </p:nvSpPr>
        <p:spPr>
          <a:xfrm>
            <a:off x="9144816" y="2419708"/>
            <a:ext cx="1449620" cy="551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Person</a:t>
            </a:r>
            <a:endParaRPr kumimoji="1" lang="ja-JP" altLang="en-US" sz="1200" dirty="0"/>
          </a:p>
        </p:txBody>
      </p:sp>
      <p:cxnSp>
        <p:nvCxnSpPr>
          <p:cNvPr id="40" name="直線矢印コネクタ 39"/>
          <p:cNvCxnSpPr>
            <a:stCxn id="99" idx="6"/>
            <a:endCxn id="11" idx="2"/>
          </p:cNvCxnSpPr>
          <p:nvPr/>
        </p:nvCxnSpPr>
        <p:spPr>
          <a:xfrm flipV="1">
            <a:off x="8364084" y="3597123"/>
            <a:ext cx="2832818" cy="213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99" idx="6"/>
            <a:endCxn id="35" idx="3"/>
          </p:cNvCxnSpPr>
          <p:nvPr/>
        </p:nvCxnSpPr>
        <p:spPr>
          <a:xfrm flipV="1">
            <a:off x="8364084" y="2890741"/>
            <a:ext cx="993024" cy="920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8956961" y="3541437"/>
            <a:ext cx="183310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glytoucan:date_registered</a:t>
            </a:r>
            <a:endParaRPr lang="ja-JP" altLang="en-US" sz="1200" dirty="0"/>
          </a:p>
        </p:txBody>
      </p:sp>
      <p:sp>
        <p:nvSpPr>
          <p:cNvPr id="82" name="正方形/長方形 81"/>
          <p:cNvSpPr/>
          <p:nvPr/>
        </p:nvSpPr>
        <p:spPr>
          <a:xfrm>
            <a:off x="8172507" y="3046154"/>
            <a:ext cx="155194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err="1" smtClean="0"/>
              <a:t>glytoucan:contributor</a:t>
            </a:r>
            <a:endParaRPr lang="ja-JP" altLang="en-US" sz="1200" dirty="0"/>
          </a:p>
        </p:txBody>
      </p:sp>
      <p:sp>
        <p:nvSpPr>
          <p:cNvPr id="99" name="円/楕円 98"/>
          <p:cNvSpPr/>
          <p:nvPr/>
        </p:nvSpPr>
        <p:spPr>
          <a:xfrm>
            <a:off x="6629838" y="3424666"/>
            <a:ext cx="1734246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Resource entry</a:t>
            </a:r>
            <a:endParaRPr kumimoji="1" lang="ja-JP" altLang="en-US" sz="1200" dirty="0"/>
          </a:p>
        </p:txBody>
      </p:sp>
      <p:cxnSp>
        <p:nvCxnSpPr>
          <p:cNvPr id="110" name="直線矢印コネクタ 109"/>
          <p:cNvCxnSpPr>
            <a:stCxn id="99" idx="6"/>
            <a:endCxn id="115" idx="2"/>
          </p:cNvCxnSpPr>
          <p:nvPr/>
        </p:nvCxnSpPr>
        <p:spPr>
          <a:xfrm>
            <a:off x="8364084" y="3810961"/>
            <a:ext cx="2032824" cy="114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/>
          <p:cNvSpPr/>
          <p:nvPr/>
        </p:nvSpPr>
        <p:spPr>
          <a:xfrm>
            <a:off x="8584774" y="4277843"/>
            <a:ext cx="186461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glycan:in_glycan_database</a:t>
            </a:r>
            <a:endParaRPr lang="en-US" altLang="ja-JP" sz="1200" dirty="0" smtClean="0"/>
          </a:p>
        </p:txBody>
      </p:sp>
      <p:sp>
        <p:nvSpPr>
          <p:cNvPr id="115" name="円/楕円 114"/>
          <p:cNvSpPr/>
          <p:nvPr/>
        </p:nvSpPr>
        <p:spPr>
          <a:xfrm>
            <a:off x="10396908" y="4554842"/>
            <a:ext cx="2120794" cy="8023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100" dirty="0" smtClean="0"/>
              <a:t>Glycan Database</a:t>
            </a:r>
          </a:p>
          <a:p>
            <a:pPr algn="ctr"/>
            <a:r>
              <a:rPr kumimoji="1" lang="en-US" altLang="ja-JP" sz="1100" dirty="0" smtClean="0"/>
              <a:t>( individual )</a:t>
            </a:r>
            <a:endParaRPr kumimoji="1" lang="ja-JP" altLang="en-US" sz="1100" dirty="0"/>
          </a:p>
        </p:txBody>
      </p:sp>
      <p:sp>
        <p:nvSpPr>
          <p:cNvPr id="120" name="正方形/長方形 119"/>
          <p:cNvSpPr/>
          <p:nvPr/>
        </p:nvSpPr>
        <p:spPr>
          <a:xfrm>
            <a:off x="6945917" y="3351859"/>
            <a:ext cx="110168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Glytoucan</a:t>
            </a:r>
            <a:r>
              <a:rPr lang="en-US" altLang="ja-JP" sz="1200" dirty="0"/>
              <a:t> URL</a:t>
            </a:r>
            <a:endParaRPr lang="ja-JP" altLang="en-US" sz="1200" dirty="0"/>
          </a:p>
        </p:txBody>
      </p:sp>
      <p:sp>
        <p:nvSpPr>
          <p:cNvPr id="294" name="円/楕円 293"/>
          <p:cNvSpPr/>
          <p:nvPr/>
        </p:nvSpPr>
        <p:spPr>
          <a:xfrm>
            <a:off x="11421988" y="1651245"/>
            <a:ext cx="1095714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Literal</a:t>
            </a:r>
          </a:p>
        </p:txBody>
      </p:sp>
      <p:cxnSp>
        <p:nvCxnSpPr>
          <p:cNvPr id="295" name="直線矢印コネクタ 294"/>
          <p:cNvCxnSpPr>
            <a:stCxn id="35" idx="6"/>
            <a:endCxn id="294" idx="3"/>
          </p:cNvCxnSpPr>
          <p:nvPr/>
        </p:nvCxnSpPr>
        <p:spPr>
          <a:xfrm flipV="1">
            <a:off x="10594436" y="2163974"/>
            <a:ext cx="988016" cy="531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正方形/長方形 295"/>
          <p:cNvSpPr/>
          <p:nvPr/>
        </p:nvSpPr>
        <p:spPr>
          <a:xfrm>
            <a:off x="10630493" y="2261807"/>
            <a:ext cx="90281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foaf</a:t>
            </a:r>
            <a:r>
              <a:rPr lang="en-US" altLang="ja-JP" sz="1200" dirty="0" smtClean="0"/>
              <a:t> : name</a:t>
            </a:r>
            <a:endParaRPr lang="ja-JP" altLang="en-US" sz="1200" dirty="0"/>
          </a:p>
        </p:txBody>
      </p:sp>
      <p:sp>
        <p:nvSpPr>
          <p:cNvPr id="122" name="正方形/長方形 121"/>
          <p:cNvSpPr/>
          <p:nvPr/>
        </p:nvSpPr>
        <p:spPr>
          <a:xfrm>
            <a:off x="9221006" y="2288180"/>
            <a:ext cx="91728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smtClean="0"/>
              <a:t>Contributor</a:t>
            </a:r>
            <a:endParaRPr lang="ja-JP" altLang="en-US" sz="1200" dirty="0"/>
          </a:p>
        </p:txBody>
      </p:sp>
      <p:sp>
        <p:nvSpPr>
          <p:cNvPr id="123" name="正方形/長方形 122"/>
          <p:cNvSpPr/>
          <p:nvPr/>
        </p:nvSpPr>
        <p:spPr>
          <a:xfrm>
            <a:off x="5017112" y="4569661"/>
            <a:ext cx="68998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GlycoCT</a:t>
            </a:r>
            <a:endParaRPr lang="ja-JP" altLang="en-US" sz="1200" dirty="0"/>
          </a:p>
        </p:txBody>
      </p:sp>
      <p:sp>
        <p:nvSpPr>
          <p:cNvPr id="253" name="正方形/長方形 252"/>
          <p:cNvSpPr/>
          <p:nvPr/>
        </p:nvSpPr>
        <p:spPr>
          <a:xfrm>
            <a:off x="360860" y="588820"/>
            <a:ext cx="4006225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000" dirty="0"/>
              <a:t> </a:t>
            </a:r>
            <a:r>
              <a:rPr lang="en-US" altLang="ja-JP" sz="2000" dirty="0" err="1"/>
              <a:t>glyco</a:t>
            </a:r>
            <a:r>
              <a:rPr lang="en-US" altLang="ja-JP" sz="2000" dirty="0"/>
              <a:t> ontology + </a:t>
            </a:r>
            <a:r>
              <a:rPr lang="en-US" altLang="ja-JP" sz="2000" dirty="0" err="1"/>
              <a:t>glytoucan</a:t>
            </a:r>
            <a:r>
              <a:rPr lang="en-US" altLang="ja-JP" sz="2000" dirty="0"/>
              <a:t> ontology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4231108" y="4569661"/>
            <a:ext cx="656625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smtClean="0"/>
              <a:t>WURCS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074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6901753" y="6535510"/>
            <a:ext cx="146579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Component</a:t>
            </a:r>
            <a:endParaRPr kumimoji="1" lang="ja-JP" altLang="en-US" sz="1200" dirty="0"/>
          </a:p>
        </p:txBody>
      </p:sp>
      <p:sp>
        <p:nvSpPr>
          <p:cNvPr id="6" name="円/楕円 5"/>
          <p:cNvSpPr/>
          <p:nvPr/>
        </p:nvSpPr>
        <p:spPr>
          <a:xfrm>
            <a:off x="10138294" y="7722440"/>
            <a:ext cx="2326328" cy="6769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Monosaccharide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/>
        </p:nvSpPr>
        <p:spPr>
          <a:xfrm>
            <a:off x="10701662" y="5961049"/>
            <a:ext cx="1081642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integer</a:t>
            </a:r>
            <a:endParaRPr kumimoji="1" lang="ja-JP" altLang="en-US" sz="1200" dirty="0"/>
          </a:p>
        </p:txBody>
      </p:sp>
      <p:sp>
        <p:nvSpPr>
          <p:cNvPr id="12" name="円/楕円 11"/>
          <p:cNvSpPr/>
          <p:nvPr/>
        </p:nvSpPr>
        <p:spPr>
          <a:xfrm>
            <a:off x="428901" y="7447683"/>
            <a:ext cx="1424427" cy="551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Image</a:t>
            </a:r>
            <a:endParaRPr kumimoji="1" lang="ja-JP" altLang="en-US" sz="1200" dirty="0"/>
          </a:p>
        </p:txBody>
      </p:sp>
      <p:cxnSp>
        <p:nvCxnSpPr>
          <p:cNvPr id="22" name="直線矢印コネクタ 21"/>
          <p:cNvCxnSpPr>
            <a:stCxn id="5" idx="6"/>
            <a:endCxn id="6" idx="1"/>
          </p:cNvCxnSpPr>
          <p:nvPr/>
        </p:nvCxnSpPr>
        <p:spPr>
          <a:xfrm>
            <a:off x="8367546" y="6921805"/>
            <a:ext cx="2111431" cy="89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5" idx="6"/>
            <a:endCxn id="7" idx="2"/>
          </p:cNvCxnSpPr>
          <p:nvPr/>
        </p:nvCxnSpPr>
        <p:spPr>
          <a:xfrm flipV="1">
            <a:off x="8367546" y="6261399"/>
            <a:ext cx="2334116" cy="660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417680" y="160242"/>
            <a:ext cx="415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b="1" dirty="0"/>
              <a:t>Repository </a:t>
            </a:r>
            <a:r>
              <a:rPr lang="en-US" altLang="ja-JP" sz="1800" b="1" dirty="0" smtClean="0"/>
              <a:t>Schema  ( example Glycan )</a:t>
            </a:r>
            <a:endParaRPr lang="ja-JP" altLang="en-US" sz="1800" b="1" dirty="0"/>
          </a:p>
        </p:txBody>
      </p:sp>
      <p:sp>
        <p:nvSpPr>
          <p:cNvPr id="84" name="正方形/長方形 83"/>
          <p:cNvSpPr/>
          <p:nvPr/>
        </p:nvSpPr>
        <p:spPr>
          <a:xfrm>
            <a:off x="8736097" y="6397010"/>
            <a:ext cx="158248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glycan:has_cardinality</a:t>
            </a:r>
            <a:endParaRPr lang="ja-JP" altLang="en-US" sz="1200" dirty="0"/>
          </a:p>
        </p:txBody>
      </p:sp>
      <p:sp>
        <p:nvSpPr>
          <p:cNvPr id="98" name="正方形/長方形 97"/>
          <p:cNvSpPr/>
          <p:nvPr/>
        </p:nvSpPr>
        <p:spPr>
          <a:xfrm>
            <a:off x="8554032" y="7202327"/>
            <a:ext cx="194536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glycan:has_monosaccharide</a:t>
            </a:r>
            <a:endParaRPr lang="ja-JP" altLang="en-US" sz="1200" dirty="0"/>
          </a:p>
        </p:txBody>
      </p:sp>
      <p:sp>
        <p:nvSpPr>
          <p:cNvPr id="58" name="円/楕円 57"/>
          <p:cNvSpPr/>
          <p:nvPr/>
        </p:nvSpPr>
        <p:spPr>
          <a:xfrm>
            <a:off x="3895587" y="8110135"/>
            <a:ext cx="2089082" cy="96364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Symbol Format</a:t>
            </a:r>
          </a:p>
          <a:p>
            <a:pPr algn="ctr"/>
            <a:r>
              <a:rPr lang="en-US" altLang="ja-JP" sz="1200" dirty="0" smtClean="0"/>
              <a:t>(CFG, Oxford, etc.)</a:t>
            </a:r>
            <a:endParaRPr kumimoji="1" lang="ja-JP" altLang="en-US" sz="1200" dirty="0"/>
          </a:p>
        </p:txBody>
      </p:sp>
      <p:cxnSp>
        <p:nvCxnSpPr>
          <p:cNvPr id="68" name="直線矢印コネクタ 67"/>
          <p:cNvCxnSpPr>
            <a:stCxn id="12" idx="6"/>
            <a:endCxn id="58" idx="2"/>
          </p:cNvCxnSpPr>
          <p:nvPr/>
        </p:nvCxnSpPr>
        <p:spPr>
          <a:xfrm>
            <a:off x="1853328" y="7723608"/>
            <a:ext cx="2042259" cy="868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024613" y="7999533"/>
            <a:ext cx="1870975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glycan:has_symbol_format</a:t>
            </a:r>
            <a:endParaRPr lang="ja-JP" altLang="en-US" sz="1200" dirty="0"/>
          </a:p>
        </p:txBody>
      </p:sp>
      <p:sp>
        <p:nvSpPr>
          <p:cNvPr id="75" name="円/楕円 74"/>
          <p:cNvSpPr/>
          <p:nvPr/>
        </p:nvSpPr>
        <p:spPr>
          <a:xfrm>
            <a:off x="4231108" y="7196702"/>
            <a:ext cx="952977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76" name="直線矢印コネクタ 75"/>
          <p:cNvCxnSpPr>
            <a:stCxn id="12" idx="6"/>
            <a:endCxn id="75" idx="2"/>
          </p:cNvCxnSpPr>
          <p:nvPr/>
        </p:nvCxnSpPr>
        <p:spPr>
          <a:xfrm flipV="1">
            <a:off x="1853328" y="7497052"/>
            <a:ext cx="2377780" cy="226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2776864" y="7447683"/>
            <a:ext cx="91563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smtClean="0"/>
              <a:t>dc: : format</a:t>
            </a:r>
            <a:endParaRPr lang="ja-JP" altLang="en-US" sz="1200" dirty="0"/>
          </a:p>
        </p:txBody>
      </p:sp>
      <p:sp>
        <p:nvSpPr>
          <p:cNvPr id="147" name="円/楕円 146"/>
          <p:cNvSpPr/>
          <p:nvPr/>
        </p:nvSpPr>
        <p:spPr>
          <a:xfrm>
            <a:off x="417680" y="4879405"/>
            <a:ext cx="1713574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err="1" smtClean="0"/>
              <a:t>Glycosequence</a:t>
            </a:r>
            <a:endParaRPr kumimoji="1" lang="ja-JP" altLang="en-US" sz="1200" dirty="0"/>
          </a:p>
        </p:txBody>
      </p:sp>
      <p:sp>
        <p:nvSpPr>
          <p:cNvPr id="153" name="円/楕円 152"/>
          <p:cNvSpPr/>
          <p:nvPr/>
        </p:nvSpPr>
        <p:spPr>
          <a:xfrm>
            <a:off x="4208728" y="4706726"/>
            <a:ext cx="1476526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154" name="直線矢印コネクタ 153"/>
          <p:cNvCxnSpPr>
            <a:stCxn id="147" idx="6"/>
            <a:endCxn id="153" idx="2"/>
          </p:cNvCxnSpPr>
          <p:nvPr/>
        </p:nvCxnSpPr>
        <p:spPr>
          <a:xfrm flipV="1">
            <a:off x="2131254" y="5007076"/>
            <a:ext cx="2077474" cy="258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2377224" y="4988701"/>
            <a:ext cx="151836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glycan:has_sequence</a:t>
            </a:r>
            <a:endParaRPr lang="ja-JP" altLang="en-US" sz="1200" dirty="0"/>
          </a:p>
        </p:txBody>
      </p:sp>
      <p:sp>
        <p:nvSpPr>
          <p:cNvPr id="160" name="円/楕円 159"/>
          <p:cNvSpPr/>
          <p:nvPr/>
        </p:nvSpPr>
        <p:spPr>
          <a:xfrm>
            <a:off x="3640448" y="5967777"/>
            <a:ext cx="2344221" cy="8584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Carbohydrate format : WURCS, </a:t>
            </a:r>
            <a:r>
              <a:rPr lang="en-US" altLang="ja-JP" sz="1200" dirty="0" err="1" smtClean="0"/>
              <a:t>GlycoCT</a:t>
            </a:r>
            <a:endParaRPr kumimoji="1" lang="ja-JP" altLang="en-US" sz="1200" dirty="0"/>
          </a:p>
        </p:txBody>
      </p:sp>
      <p:cxnSp>
        <p:nvCxnSpPr>
          <p:cNvPr id="162" name="直線矢印コネクタ 161"/>
          <p:cNvCxnSpPr>
            <a:stCxn id="147" idx="6"/>
            <a:endCxn id="160" idx="2"/>
          </p:cNvCxnSpPr>
          <p:nvPr/>
        </p:nvCxnSpPr>
        <p:spPr>
          <a:xfrm>
            <a:off x="2131254" y="5265700"/>
            <a:ext cx="1509194" cy="1131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正方形/長方形 158"/>
          <p:cNvSpPr/>
          <p:nvPr/>
        </p:nvSpPr>
        <p:spPr>
          <a:xfrm>
            <a:off x="1879650" y="5728978"/>
            <a:ext cx="217239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glycan:in_carbohydrate_format</a:t>
            </a:r>
            <a:endParaRPr lang="en-US" altLang="ja-JP" sz="1200" dirty="0" smtClean="0"/>
          </a:p>
        </p:txBody>
      </p:sp>
      <p:sp>
        <p:nvSpPr>
          <p:cNvPr id="173" name="円/楕円 172"/>
          <p:cNvSpPr/>
          <p:nvPr/>
        </p:nvSpPr>
        <p:spPr>
          <a:xfrm>
            <a:off x="4589344" y="1442930"/>
            <a:ext cx="1095714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/>
              <a:t>d</a:t>
            </a:r>
            <a:r>
              <a:rPr lang="en-US" altLang="ja-JP" sz="1200" dirty="0" smtClean="0"/>
              <a:t>ouble</a:t>
            </a:r>
          </a:p>
        </p:txBody>
      </p:sp>
      <p:cxnSp>
        <p:nvCxnSpPr>
          <p:cNvPr id="179" name="直線矢印コネクタ 178"/>
          <p:cNvCxnSpPr>
            <a:stCxn id="180" idx="6"/>
            <a:endCxn id="173" idx="2"/>
          </p:cNvCxnSpPr>
          <p:nvPr/>
        </p:nvCxnSpPr>
        <p:spPr>
          <a:xfrm flipV="1">
            <a:off x="2566815" y="1743280"/>
            <a:ext cx="2022529" cy="420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円/楕円 179"/>
          <p:cNvSpPr/>
          <p:nvPr/>
        </p:nvSpPr>
        <p:spPr>
          <a:xfrm>
            <a:off x="477032" y="1777679"/>
            <a:ext cx="208978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err="1" smtClean="0"/>
              <a:t>Derivatized</a:t>
            </a:r>
            <a:r>
              <a:rPr lang="en-US" altLang="ja-JP" sz="1200" dirty="0" smtClean="0"/>
              <a:t> mass</a:t>
            </a:r>
            <a:endParaRPr kumimoji="1" lang="ja-JP" altLang="en-US" sz="1200" dirty="0"/>
          </a:p>
        </p:txBody>
      </p:sp>
      <p:sp>
        <p:nvSpPr>
          <p:cNvPr id="189" name="円/楕円 188"/>
          <p:cNvSpPr/>
          <p:nvPr/>
        </p:nvSpPr>
        <p:spPr>
          <a:xfrm>
            <a:off x="3640448" y="3046154"/>
            <a:ext cx="212306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err="1" smtClean="0"/>
              <a:t>Derivatization</a:t>
            </a:r>
            <a:r>
              <a:rPr lang="en-US" altLang="ja-JP" sz="1200" dirty="0" smtClean="0"/>
              <a:t> type</a:t>
            </a:r>
          </a:p>
          <a:p>
            <a:pPr algn="ctr"/>
            <a:r>
              <a:rPr kumimoji="1" lang="en-US" altLang="ja-JP" sz="1200" dirty="0" smtClean="0"/>
              <a:t>( individual )</a:t>
            </a:r>
            <a:endParaRPr kumimoji="1" lang="ja-JP" altLang="en-US" sz="1200" dirty="0"/>
          </a:p>
        </p:txBody>
      </p:sp>
      <p:cxnSp>
        <p:nvCxnSpPr>
          <p:cNvPr id="191" name="直線矢印コネクタ 190"/>
          <p:cNvCxnSpPr>
            <a:stCxn id="180" idx="6"/>
            <a:endCxn id="189" idx="2"/>
          </p:cNvCxnSpPr>
          <p:nvPr/>
        </p:nvCxnSpPr>
        <p:spPr>
          <a:xfrm>
            <a:off x="2566815" y="2163974"/>
            <a:ext cx="1073633" cy="1268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正方形/長方形 191"/>
          <p:cNvSpPr/>
          <p:nvPr/>
        </p:nvSpPr>
        <p:spPr>
          <a:xfrm>
            <a:off x="1791222" y="2691962"/>
            <a:ext cx="234068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glytoucan:has_derivatization_type</a:t>
            </a:r>
            <a:endParaRPr lang="ja-JP" altLang="en-US" sz="1200" dirty="0"/>
          </a:p>
        </p:txBody>
      </p:sp>
      <p:sp>
        <p:nvSpPr>
          <p:cNvPr id="193" name="正方形/長方形 192"/>
          <p:cNvSpPr/>
          <p:nvPr/>
        </p:nvSpPr>
        <p:spPr>
          <a:xfrm>
            <a:off x="2776864" y="1790672"/>
            <a:ext cx="145424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glytoucan:has_mass</a:t>
            </a:r>
            <a:endParaRPr lang="ja-JP" altLang="en-US" sz="1200" dirty="0"/>
          </a:p>
        </p:txBody>
      </p:sp>
      <p:sp>
        <p:nvSpPr>
          <p:cNvPr id="116" name="正方形/長方形 115"/>
          <p:cNvSpPr/>
          <p:nvPr/>
        </p:nvSpPr>
        <p:spPr>
          <a:xfrm>
            <a:off x="360860" y="7309183"/>
            <a:ext cx="158808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smtClean="0"/>
              <a:t>Structure Image URL</a:t>
            </a:r>
            <a:endParaRPr lang="ja-JP" altLang="en-US" sz="1200" dirty="0"/>
          </a:p>
        </p:txBody>
      </p:sp>
      <p:sp>
        <p:nvSpPr>
          <p:cNvPr id="121" name="正方形/長方形 120"/>
          <p:cNvSpPr/>
          <p:nvPr/>
        </p:nvSpPr>
        <p:spPr>
          <a:xfrm>
            <a:off x="10499396" y="7634158"/>
            <a:ext cx="184518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err="1" smtClean="0"/>
              <a:t>MonosaccharideDB</a:t>
            </a:r>
            <a:r>
              <a:rPr lang="en-US" altLang="ja-JP" sz="1200" dirty="0" smtClean="0"/>
              <a:t> URL</a:t>
            </a:r>
            <a:endParaRPr lang="ja-JP" altLang="en-US" sz="1200" dirty="0"/>
          </a:p>
        </p:txBody>
      </p:sp>
      <p:sp>
        <p:nvSpPr>
          <p:cNvPr id="11" name="円/楕円 10"/>
          <p:cNvSpPr/>
          <p:nvPr/>
        </p:nvSpPr>
        <p:spPr>
          <a:xfrm>
            <a:off x="10925116" y="3415732"/>
            <a:ext cx="1778791" cy="54117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err="1"/>
              <a:t>dateTimeStamp</a:t>
            </a:r>
            <a:endParaRPr kumimoji="1" lang="ja-JP" altLang="en-US" sz="1200" dirty="0"/>
          </a:p>
        </p:txBody>
      </p:sp>
      <p:sp>
        <p:nvSpPr>
          <p:cNvPr id="35" name="円/楕円 34"/>
          <p:cNvSpPr/>
          <p:nvPr/>
        </p:nvSpPr>
        <p:spPr>
          <a:xfrm>
            <a:off x="9144816" y="2419708"/>
            <a:ext cx="1449620" cy="551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Person</a:t>
            </a:r>
            <a:endParaRPr kumimoji="1" lang="ja-JP" altLang="en-US" sz="1200" dirty="0"/>
          </a:p>
        </p:txBody>
      </p:sp>
      <p:cxnSp>
        <p:nvCxnSpPr>
          <p:cNvPr id="40" name="直線矢印コネクタ 39"/>
          <p:cNvCxnSpPr>
            <a:stCxn id="99" idx="6"/>
            <a:endCxn id="11" idx="2"/>
          </p:cNvCxnSpPr>
          <p:nvPr/>
        </p:nvCxnSpPr>
        <p:spPr>
          <a:xfrm flipV="1">
            <a:off x="8364084" y="3686320"/>
            <a:ext cx="2561032" cy="124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99" idx="6"/>
            <a:endCxn id="35" idx="3"/>
          </p:cNvCxnSpPr>
          <p:nvPr/>
        </p:nvCxnSpPr>
        <p:spPr>
          <a:xfrm flipV="1">
            <a:off x="8364084" y="2890741"/>
            <a:ext cx="993024" cy="920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8875551" y="3541437"/>
            <a:ext cx="183310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glytoucan:date_registered</a:t>
            </a:r>
            <a:endParaRPr lang="ja-JP" altLang="en-US" sz="1200" dirty="0"/>
          </a:p>
        </p:txBody>
      </p:sp>
      <p:sp>
        <p:nvSpPr>
          <p:cNvPr id="82" name="正方形/長方形 81"/>
          <p:cNvSpPr/>
          <p:nvPr/>
        </p:nvSpPr>
        <p:spPr>
          <a:xfrm>
            <a:off x="8172507" y="3046154"/>
            <a:ext cx="155194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err="1" smtClean="0"/>
              <a:t>glytoucan:contributor</a:t>
            </a:r>
            <a:endParaRPr lang="ja-JP" altLang="en-US" sz="1200" dirty="0"/>
          </a:p>
        </p:txBody>
      </p:sp>
      <p:sp>
        <p:nvSpPr>
          <p:cNvPr id="99" name="円/楕円 98"/>
          <p:cNvSpPr/>
          <p:nvPr/>
        </p:nvSpPr>
        <p:spPr>
          <a:xfrm>
            <a:off x="6629838" y="3424666"/>
            <a:ext cx="1734246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Resource entry</a:t>
            </a:r>
            <a:endParaRPr kumimoji="1" lang="ja-JP" altLang="en-US" sz="1200" dirty="0"/>
          </a:p>
        </p:txBody>
      </p:sp>
      <p:cxnSp>
        <p:nvCxnSpPr>
          <p:cNvPr id="110" name="直線矢印コネクタ 109"/>
          <p:cNvCxnSpPr>
            <a:stCxn id="99" idx="6"/>
            <a:endCxn id="115" idx="2"/>
          </p:cNvCxnSpPr>
          <p:nvPr/>
        </p:nvCxnSpPr>
        <p:spPr>
          <a:xfrm>
            <a:off x="8364084" y="3810961"/>
            <a:ext cx="2032824" cy="114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/>
          <p:cNvSpPr/>
          <p:nvPr/>
        </p:nvSpPr>
        <p:spPr>
          <a:xfrm>
            <a:off x="8584774" y="4277843"/>
            <a:ext cx="186461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glycan:in_glycan_database</a:t>
            </a:r>
            <a:endParaRPr lang="en-US" altLang="ja-JP" sz="1200" dirty="0" smtClean="0"/>
          </a:p>
        </p:txBody>
      </p:sp>
      <p:sp>
        <p:nvSpPr>
          <p:cNvPr id="115" name="円/楕円 114"/>
          <p:cNvSpPr/>
          <p:nvPr/>
        </p:nvSpPr>
        <p:spPr>
          <a:xfrm>
            <a:off x="10396908" y="4554842"/>
            <a:ext cx="2120794" cy="8023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100" dirty="0" smtClean="0"/>
              <a:t>Glycan Database</a:t>
            </a:r>
          </a:p>
          <a:p>
            <a:pPr algn="ctr"/>
            <a:r>
              <a:rPr kumimoji="1" lang="en-US" altLang="ja-JP" sz="1100" dirty="0" smtClean="0"/>
              <a:t>( individual )</a:t>
            </a:r>
            <a:endParaRPr kumimoji="1" lang="ja-JP" altLang="en-US" sz="1100" dirty="0"/>
          </a:p>
        </p:txBody>
      </p:sp>
      <p:sp>
        <p:nvSpPr>
          <p:cNvPr id="120" name="正方形/長方形 119"/>
          <p:cNvSpPr/>
          <p:nvPr/>
        </p:nvSpPr>
        <p:spPr>
          <a:xfrm>
            <a:off x="6945917" y="3351859"/>
            <a:ext cx="110168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Glytoucan</a:t>
            </a:r>
            <a:r>
              <a:rPr lang="en-US" altLang="ja-JP" sz="1200" dirty="0"/>
              <a:t> URL</a:t>
            </a:r>
            <a:endParaRPr lang="ja-JP" altLang="en-US" sz="1200" dirty="0"/>
          </a:p>
        </p:txBody>
      </p:sp>
      <p:sp>
        <p:nvSpPr>
          <p:cNvPr id="294" name="円/楕円 293"/>
          <p:cNvSpPr/>
          <p:nvPr/>
        </p:nvSpPr>
        <p:spPr>
          <a:xfrm>
            <a:off x="11421988" y="1651245"/>
            <a:ext cx="1095714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</a:p>
        </p:txBody>
      </p:sp>
      <p:cxnSp>
        <p:nvCxnSpPr>
          <p:cNvPr id="295" name="直線矢印コネクタ 294"/>
          <p:cNvCxnSpPr>
            <a:stCxn id="35" idx="6"/>
            <a:endCxn id="294" idx="3"/>
          </p:cNvCxnSpPr>
          <p:nvPr/>
        </p:nvCxnSpPr>
        <p:spPr>
          <a:xfrm flipV="1">
            <a:off x="10594436" y="2163974"/>
            <a:ext cx="988016" cy="531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正方形/長方形 295"/>
          <p:cNvSpPr/>
          <p:nvPr/>
        </p:nvSpPr>
        <p:spPr>
          <a:xfrm>
            <a:off x="10630493" y="2261807"/>
            <a:ext cx="90281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foaf</a:t>
            </a:r>
            <a:r>
              <a:rPr lang="en-US" altLang="ja-JP" sz="1200" dirty="0" smtClean="0"/>
              <a:t> : name</a:t>
            </a:r>
            <a:endParaRPr lang="ja-JP" altLang="en-US" sz="1200" dirty="0"/>
          </a:p>
        </p:txBody>
      </p:sp>
      <p:sp>
        <p:nvSpPr>
          <p:cNvPr id="122" name="正方形/長方形 121"/>
          <p:cNvSpPr/>
          <p:nvPr/>
        </p:nvSpPr>
        <p:spPr>
          <a:xfrm>
            <a:off x="9221006" y="2288180"/>
            <a:ext cx="91728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smtClean="0"/>
              <a:t>Contributor</a:t>
            </a:r>
            <a:endParaRPr lang="ja-JP" altLang="en-US" sz="1200" dirty="0"/>
          </a:p>
        </p:txBody>
      </p:sp>
      <p:sp>
        <p:nvSpPr>
          <p:cNvPr id="123" name="正方形/長方形 122"/>
          <p:cNvSpPr/>
          <p:nvPr/>
        </p:nvSpPr>
        <p:spPr>
          <a:xfrm>
            <a:off x="4593780" y="4569661"/>
            <a:ext cx="68998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GlycoCT</a:t>
            </a:r>
            <a:endParaRPr lang="ja-JP" altLang="en-US" sz="1200" dirty="0"/>
          </a:p>
        </p:txBody>
      </p:sp>
      <p:sp>
        <p:nvSpPr>
          <p:cNvPr id="253" name="正方形/長方形 252"/>
          <p:cNvSpPr/>
          <p:nvPr/>
        </p:nvSpPr>
        <p:spPr>
          <a:xfrm>
            <a:off x="360860" y="588820"/>
            <a:ext cx="4006225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000" dirty="0"/>
              <a:t> </a:t>
            </a:r>
            <a:r>
              <a:rPr lang="en-US" altLang="ja-JP" sz="2000" dirty="0" err="1"/>
              <a:t>glyco</a:t>
            </a:r>
            <a:r>
              <a:rPr lang="en-US" altLang="ja-JP" sz="2000" dirty="0"/>
              <a:t> ontology + </a:t>
            </a:r>
            <a:r>
              <a:rPr lang="en-US" altLang="ja-JP" sz="2000" dirty="0" err="1"/>
              <a:t>glytoucan</a:t>
            </a:r>
            <a:r>
              <a:rPr lang="en-US" altLang="ja-JP" sz="2000" dirty="0"/>
              <a:t> ontology</a:t>
            </a:r>
          </a:p>
        </p:txBody>
      </p:sp>
    </p:spTree>
    <p:extLst>
      <p:ext uri="{BB962C8B-B14F-4D97-AF65-F5344CB8AC3E}">
        <p14:creationId xmlns:p14="http://schemas.microsoft.com/office/powerpoint/2010/main" val="370382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方形/長方形 47"/>
          <p:cNvSpPr/>
          <p:nvPr/>
        </p:nvSpPr>
        <p:spPr>
          <a:xfrm>
            <a:off x="417680" y="160242"/>
            <a:ext cx="415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b="1" dirty="0"/>
              <a:t>Repository </a:t>
            </a:r>
            <a:r>
              <a:rPr lang="en-US" altLang="ja-JP" sz="1800" b="1" dirty="0" smtClean="0"/>
              <a:t>Schema  ( example Glycan )</a:t>
            </a:r>
            <a:endParaRPr lang="ja-JP" altLang="en-US" sz="1800" b="1" dirty="0"/>
          </a:p>
        </p:txBody>
      </p:sp>
      <p:sp>
        <p:nvSpPr>
          <p:cNvPr id="253" name="正方形/長方形 252"/>
          <p:cNvSpPr/>
          <p:nvPr/>
        </p:nvSpPr>
        <p:spPr>
          <a:xfrm>
            <a:off x="360860" y="588820"/>
            <a:ext cx="4006225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000" dirty="0"/>
              <a:t> </a:t>
            </a:r>
            <a:r>
              <a:rPr lang="en-US" altLang="ja-JP" sz="2000" dirty="0" err="1"/>
              <a:t>glyco</a:t>
            </a:r>
            <a:r>
              <a:rPr lang="en-US" altLang="ja-JP" sz="2000" dirty="0"/>
              <a:t> ontology + </a:t>
            </a:r>
            <a:r>
              <a:rPr lang="en-US" altLang="ja-JP" sz="2000" dirty="0" err="1"/>
              <a:t>glytoucan</a:t>
            </a:r>
            <a:r>
              <a:rPr lang="en-US" altLang="ja-JP" sz="2000" dirty="0"/>
              <a:t> ontology</a:t>
            </a:r>
          </a:p>
        </p:txBody>
      </p:sp>
      <p:grpSp>
        <p:nvGrpSpPr>
          <p:cNvPr id="21" name="図形グループ 20"/>
          <p:cNvGrpSpPr/>
          <p:nvPr/>
        </p:nvGrpSpPr>
        <p:grpSpPr>
          <a:xfrm>
            <a:off x="1086104" y="1434535"/>
            <a:ext cx="10246923" cy="7029860"/>
            <a:chOff x="2125093" y="2113784"/>
            <a:chExt cx="8969344" cy="5820100"/>
          </a:xfrm>
        </p:grpSpPr>
        <p:sp>
          <p:nvSpPr>
            <p:cNvPr id="4" name="円/楕円 3"/>
            <p:cNvSpPr/>
            <p:nvPr/>
          </p:nvSpPr>
          <p:spPr>
            <a:xfrm>
              <a:off x="3947428" y="4139077"/>
              <a:ext cx="2211189" cy="10648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US" altLang="ja-JP" sz="1800" dirty="0" smtClean="0"/>
                <a:t>Saccharide</a:t>
              </a:r>
              <a:endParaRPr kumimoji="1" lang="ja-JP" altLang="en-US" sz="1800" dirty="0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8525024" y="5016784"/>
              <a:ext cx="1465793" cy="77259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US" altLang="ja-JP" sz="1400" dirty="0" smtClean="0"/>
                <a:t>Component</a:t>
              </a:r>
              <a:endParaRPr kumimoji="1" lang="ja-JP" altLang="en-US" sz="1400" dirty="0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3228950" y="7131557"/>
              <a:ext cx="1890020" cy="80232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US" altLang="ja-JP" sz="1400" dirty="0" smtClean="0"/>
                <a:t>Glycan Motif</a:t>
              </a:r>
              <a:endParaRPr kumimoji="1" lang="ja-JP" altLang="en-US" sz="1400" dirty="0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8501773" y="6524838"/>
              <a:ext cx="1424427" cy="5518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/>
                <a:t>Image</a:t>
              </a:r>
              <a:endParaRPr kumimoji="1" lang="ja-JP" altLang="en-US" sz="1400" dirty="0"/>
            </a:p>
          </p:txBody>
        </p:sp>
        <p:cxnSp>
          <p:nvCxnSpPr>
            <p:cNvPr id="14" name="直線矢印コネクタ 13"/>
            <p:cNvCxnSpPr>
              <a:stCxn id="4" idx="5"/>
              <a:endCxn id="12" idx="2"/>
            </p:cNvCxnSpPr>
            <p:nvPr/>
          </p:nvCxnSpPr>
          <p:spPr>
            <a:xfrm>
              <a:off x="5834796" y="5047980"/>
              <a:ext cx="2666977" cy="17527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4" idx="4"/>
              <a:endCxn id="8" idx="7"/>
            </p:cNvCxnSpPr>
            <p:nvPr/>
          </p:nvCxnSpPr>
          <p:spPr>
            <a:xfrm flipH="1">
              <a:off x="4842183" y="5203923"/>
              <a:ext cx="210840" cy="2045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stCxn id="4" idx="6"/>
              <a:endCxn id="5" idx="2"/>
            </p:cNvCxnSpPr>
            <p:nvPr/>
          </p:nvCxnSpPr>
          <p:spPr>
            <a:xfrm>
              <a:off x="6158617" y="4671500"/>
              <a:ext cx="2366407" cy="7315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正方形/長方形 71"/>
            <p:cNvSpPr/>
            <p:nvPr/>
          </p:nvSpPr>
          <p:spPr>
            <a:xfrm>
              <a:off x="4712448" y="5959687"/>
              <a:ext cx="803141" cy="254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 err="1"/>
                <a:t>has_motif</a:t>
              </a:r>
              <a:endParaRPr lang="ja-JP" altLang="en-US" sz="1400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7437648" y="6236686"/>
              <a:ext cx="848260" cy="254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 err="1"/>
                <a:t>has_image</a:t>
              </a:r>
              <a:endParaRPr lang="ja-JP" altLang="en-US" sz="1400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7091139" y="4909481"/>
              <a:ext cx="1195483" cy="254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 err="1"/>
                <a:t>has_component</a:t>
              </a:r>
              <a:endParaRPr lang="ja-JP" altLang="en-US" sz="1400" dirty="0"/>
            </a:p>
          </p:txBody>
        </p:sp>
        <p:sp>
          <p:nvSpPr>
            <p:cNvPr id="99" name="円/楕円 98"/>
            <p:cNvSpPr/>
            <p:nvPr/>
          </p:nvSpPr>
          <p:spPr>
            <a:xfrm>
              <a:off x="9628644" y="3988061"/>
              <a:ext cx="1465793" cy="77259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kumimoji="1" lang="en-US" altLang="ja-JP" sz="1400" dirty="0" smtClean="0"/>
                <a:t>Resource entry</a:t>
              </a:r>
              <a:endParaRPr kumimoji="1" lang="ja-JP" altLang="en-US" sz="1400" dirty="0"/>
            </a:p>
          </p:txBody>
        </p:sp>
        <p:cxnSp>
          <p:nvCxnSpPr>
            <p:cNvPr id="100" name="直線矢印コネクタ 99"/>
            <p:cNvCxnSpPr>
              <a:stCxn id="4" idx="7"/>
              <a:endCxn id="99" idx="2"/>
            </p:cNvCxnSpPr>
            <p:nvPr/>
          </p:nvCxnSpPr>
          <p:spPr>
            <a:xfrm>
              <a:off x="5834796" y="4295020"/>
              <a:ext cx="3793848" cy="793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正方形/長方形 101"/>
            <p:cNvSpPr/>
            <p:nvPr/>
          </p:nvSpPr>
          <p:spPr>
            <a:xfrm>
              <a:off x="7474949" y="4184477"/>
              <a:ext cx="1436122" cy="254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 err="1" smtClean="0"/>
                <a:t>has_resource_entry</a:t>
              </a:r>
              <a:endParaRPr lang="en-US" altLang="ja-JP" sz="1400" dirty="0" smtClean="0"/>
            </a:p>
          </p:txBody>
        </p:sp>
        <p:sp>
          <p:nvSpPr>
            <p:cNvPr id="106" name="円/楕円 105"/>
            <p:cNvSpPr/>
            <p:nvPr/>
          </p:nvSpPr>
          <p:spPr>
            <a:xfrm>
              <a:off x="2688129" y="2249119"/>
              <a:ext cx="1081642" cy="60069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US" altLang="ja-JP" sz="1400" dirty="0" smtClean="0"/>
                <a:t>literal</a:t>
              </a:r>
              <a:endParaRPr kumimoji="1" lang="ja-JP" altLang="en-US" sz="1400" dirty="0"/>
            </a:p>
          </p:txBody>
        </p:sp>
        <p:cxnSp>
          <p:nvCxnSpPr>
            <p:cNvPr id="107" name="直線矢印コネクタ 106"/>
            <p:cNvCxnSpPr>
              <a:stCxn id="4" idx="1"/>
              <a:endCxn id="106" idx="4"/>
            </p:cNvCxnSpPr>
            <p:nvPr/>
          </p:nvCxnSpPr>
          <p:spPr>
            <a:xfrm flipH="1" flipV="1">
              <a:off x="3228950" y="2849818"/>
              <a:ext cx="1042299" cy="14452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正方形/長方形 107"/>
            <p:cNvSpPr/>
            <p:nvPr/>
          </p:nvSpPr>
          <p:spPr>
            <a:xfrm>
              <a:off x="2576948" y="3044921"/>
              <a:ext cx="1156272" cy="2548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 err="1"/>
                <a:t>h</a:t>
              </a:r>
              <a:r>
                <a:rPr lang="en-US" altLang="ja-JP" sz="1400" dirty="0" err="1" smtClean="0"/>
                <a:t>as_primary_id</a:t>
              </a:r>
              <a:endParaRPr lang="ja-JP" altLang="en-US" sz="1400" dirty="0"/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2576948" y="2113784"/>
              <a:ext cx="1351506" cy="2548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/>
                <a:t>Accession Number</a:t>
              </a:r>
              <a:endParaRPr lang="ja-JP" altLang="en-US" sz="1400" dirty="0"/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9926200" y="3842816"/>
              <a:ext cx="1104553" cy="2548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 err="1"/>
                <a:t>Glytoucan</a:t>
              </a:r>
              <a:r>
                <a:rPr lang="en-US" altLang="ja-JP" sz="1400" dirty="0"/>
                <a:t> URL</a:t>
              </a:r>
              <a:endParaRPr lang="ja-JP" altLang="en-US" sz="1400" dirty="0"/>
            </a:p>
          </p:txBody>
        </p:sp>
        <p:sp>
          <p:nvSpPr>
            <p:cNvPr id="147" name="円/楕円 146"/>
            <p:cNvSpPr/>
            <p:nvPr/>
          </p:nvSpPr>
          <p:spPr>
            <a:xfrm>
              <a:off x="6041783" y="6800763"/>
              <a:ext cx="1713574" cy="77259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kumimoji="1" lang="en-US" altLang="ja-JP" sz="1400" dirty="0" err="1" smtClean="0"/>
                <a:t>Glycosequence</a:t>
              </a:r>
              <a:endParaRPr kumimoji="1" lang="ja-JP" altLang="en-US" sz="1400" dirty="0"/>
            </a:p>
          </p:txBody>
        </p:sp>
        <p:cxnSp>
          <p:nvCxnSpPr>
            <p:cNvPr id="150" name="直線矢印コネクタ 149"/>
            <p:cNvCxnSpPr>
              <a:stCxn id="4" idx="4"/>
              <a:endCxn id="147" idx="0"/>
            </p:cNvCxnSpPr>
            <p:nvPr/>
          </p:nvCxnSpPr>
          <p:spPr>
            <a:xfrm>
              <a:off x="5053023" y="5203923"/>
              <a:ext cx="1845547" cy="15968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正方形/長方形 147"/>
            <p:cNvSpPr/>
            <p:nvPr/>
          </p:nvSpPr>
          <p:spPr>
            <a:xfrm>
              <a:off x="5700318" y="6265700"/>
              <a:ext cx="1399904" cy="254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 err="1" smtClean="0"/>
                <a:t>has_glycosequence</a:t>
              </a:r>
              <a:endParaRPr lang="en-US" altLang="ja-JP" sz="1400" dirty="0" smtClean="0"/>
            </a:p>
          </p:txBody>
        </p:sp>
        <p:cxnSp>
          <p:nvCxnSpPr>
            <p:cNvPr id="176" name="直線矢印コネクタ 175"/>
            <p:cNvCxnSpPr>
              <a:stCxn id="4" idx="7"/>
              <a:endCxn id="180" idx="4"/>
            </p:cNvCxnSpPr>
            <p:nvPr/>
          </p:nvCxnSpPr>
          <p:spPr>
            <a:xfrm flipV="1">
              <a:off x="5834796" y="3114716"/>
              <a:ext cx="1708281" cy="11803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正方形/長方形 173"/>
            <p:cNvSpPr/>
            <p:nvPr/>
          </p:nvSpPr>
          <p:spPr>
            <a:xfrm>
              <a:off x="6120361" y="3462569"/>
              <a:ext cx="1569486" cy="254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 err="1" smtClean="0"/>
                <a:t>has_derivatized_mass</a:t>
              </a:r>
              <a:endParaRPr lang="ja-JP" altLang="en-US" sz="1400" dirty="0"/>
            </a:p>
          </p:txBody>
        </p:sp>
        <p:sp>
          <p:nvSpPr>
            <p:cNvPr id="180" name="円/楕円 179"/>
            <p:cNvSpPr/>
            <p:nvPr/>
          </p:nvSpPr>
          <p:spPr>
            <a:xfrm>
              <a:off x="6683417" y="2342126"/>
              <a:ext cx="1719319" cy="77259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US" altLang="ja-JP" sz="1400" dirty="0" err="1" smtClean="0"/>
                <a:t>Derivatized</a:t>
              </a:r>
              <a:r>
                <a:rPr lang="en-US" altLang="ja-JP" sz="1400" dirty="0" smtClean="0"/>
                <a:t> mass</a:t>
              </a:r>
              <a:endParaRPr kumimoji="1" lang="ja-JP" altLang="en-US" sz="1400" dirty="0"/>
            </a:p>
          </p:txBody>
        </p:sp>
        <p:cxnSp>
          <p:nvCxnSpPr>
            <p:cNvPr id="242" name="曲線コネクタ 241"/>
            <p:cNvCxnSpPr>
              <a:stCxn id="4" idx="1"/>
              <a:endCxn id="4" idx="0"/>
            </p:cNvCxnSpPr>
            <p:nvPr/>
          </p:nvCxnSpPr>
          <p:spPr>
            <a:xfrm rot="5400000" flipH="1" flipV="1">
              <a:off x="4584165" y="3826162"/>
              <a:ext cx="155943" cy="781774"/>
            </a:xfrm>
            <a:prstGeom prst="curvedConnector3">
              <a:avLst>
                <a:gd name="adj1" fmla="val 888507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正方形/長方形 250"/>
            <p:cNvSpPr/>
            <p:nvPr/>
          </p:nvSpPr>
          <p:spPr>
            <a:xfrm>
              <a:off x="4077596" y="2790634"/>
              <a:ext cx="1228029" cy="2548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 err="1" smtClean="0"/>
                <a:t>is_subsumed_by</a:t>
              </a:r>
              <a:endParaRPr lang="en-US" altLang="ja-JP" sz="1400" dirty="0"/>
            </a:p>
          </p:txBody>
        </p:sp>
        <p:cxnSp>
          <p:nvCxnSpPr>
            <p:cNvPr id="267" name="曲線コネクタ 266"/>
            <p:cNvCxnSpPr>
              <a:stCxn id="4" idx="2"/>
              <a:endCxn id="4" idx="3"/>
            </p:cNvCxnSpPr>
            <p:nvPr/>
          </p:nvCxnSpPr>
          <p:spPr>
            <a:xfrm rot="10800000" flipH="1" flipV="1">
              <a:off x="3947427" y="4671500"/>
              <a:ext cx="323821" cy="376480"/>
            </a:xfrm>
            <a:prstGeom prst="curvedConnector4">
              <a:avLst>
                <a:gd name="adj1" fmla="val -462809"/>
                <a:gd name="adj2" fmla="val 46009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曲線コネクタ 271"/>
            <p:cNvCxnSpPr>
              <a:stCxn id="4" idx="1"/>
              <a:endCxn id="4" idx="2"/>
            </p:cNvCxnSpPr>
            <p:nvPr/>
          </p:nvCxnSpPr>
          <p:spPr>
            <a:xfrm rot="16200000" flipH="1" flipV="1">
              <a:off x="3921099" y="4321349"/>
              <a:ext cx="376480" cy="323821"/>
            </a:xfrm>
            <a:prstGeom prst="curvedConnector4">
              <a:avLst>
                <a:gd name="adj1" fmla="val -42614"/>
                <a:gd name="adj2" fmla="val 39208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テキスト ボックス 275"/>
            <p:cNvSpPr txBox="1"/>
            <p:nvPr/>
          </p:nvSpPr>
          <p:spPr>
            <a:xfrm>
              <a:off x="2125093" y="5969016"/>
              <a:ext cx="1307439" cy="2548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 </a:t>
              </a:r>
              <a:r>
                <a:rPr lang="en-US" altLang="ja-JP" sz="1400" dirty="0" err="1" smtClean="0"/>
                <a:t>has_substructure</a:t>
              </a:r>
              <a:endParaRPr lang="en-US" altLang="ja-JP" sz="1400" dirty="0"/>
            </a:p>
          </p:txBody>
        </p:sp>
        <p:sp>
          <p:nvSpPr>
            <p:cNvPr id="270" name="正方形/長方形 269"/>
            <p:cNvSpPr/>
            <p:nvPr/>
          </p:nvSpPr>
          <p:spPr>
            <a:xfrm>
              <a:off x="2576948" y="4130017"/>
              <a:ext cx="1308206" cy="2548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 err="1"/>
                <a:t>is_linkage_isomer</a:t>
              </a:r>
              <a:endParaRPr lang="en-US" altLang="ja-JP" sz="1400" dirty="0"/>
            </a:p>
          </p:txBody>
        </p:sp>
        <p:cxnSp>
          <p:nvCxnSpPr>
            <p:cNvPr id="277" name="曲線コネクタ 276"/>
            <p:cNvCxnSpPr>
              <a:stCxn id="4" idx="2"/>
              <a:endCxn id="4" idx="3"/>
            </p:cNvCxnSpPr>
            <p:nvPr/>
          </p:nvCxnSpPr>
          <p:spPr>
            <a:xfrm rot="10800000" flipH="1" flipV="1">
              <a:off x="3947427" y="4671500"/>
              <a:ext cx="323821" cy="376480"/>
            </a:xfrm>
            <a:prstGeom prst="curvedConnector4">
              <a:avLst>
                <a:gd name="adj1" fmla="val -255166"/>
                <a:gd name="adj2" fmla="val 31326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正方形/長方形 291"/>
            <p:cNvSpPr/>
            <p:nvPr/>
          </p:nvSpPr>
          <p:spPr>
            <a:xfrm>
              <a:off x="2704169" y="5211181"/>
              <a:ext cx="1412181" cy="2548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 err="1" smtClean="0"/>
                <a:t>hus_superstructure</a:t>
              </a:r>
              <a:endParaRPr lang="en-US" altLang="ja-JP" sz="1400" dirty="0"/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8402736" y="6386338"/>
              <a:ext cx="1588081" cy="2548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ja-JP" sz="1400" dirty="0" smtClean="0"/>
                <a:t>Structure Image URL</a:t>
              </a:r>
              <a:endParaRPr lang="ja-JP" altLang="en-US" sz="1400" dirty="0"/>
            </a:p>
          </p:txBody>
        </p:sp>
        <p:cxnSp>
          <p:nvCxnSpPr>
            <p:cNvPr id="53" name="直線矢印コネクタ 52"/>
            <p:cNvCxnSpPr>
              <a:stCxn id="8" idx="0"/>
            </p:cNvCxnSpPr>
            <p:nvPr/>
          </p:nvCxnSpPr>
          <p:spPr>
            <a:xfrm flipV="1">
              <a:off x="4173960" y="5203923"/>
              <a:ext cx="402276" cy="19276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正方形/長方形 143"/>
            <p:cNvSpPr/>
            <p:nvPr/>
          </p:nvSpPr>
          <p:spPr>
            <a:xfrm>
              <a:off x="3593851" y="6447052"/>
              <a:ext cx="1157884" cy="254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ja-JP" sz="1400" dirty="0" err="1"/>
                <a:t>r</a:t>
              </a:r>
              <a:r>
                <a:rPr lang="en-US" altLang="ja-JP" sz="1400" dirty="0" err="1" smtClean="0"/>
                <a:t>dfs:SubClassOf</a:t>
              </a:r>
              <a:endParaRPr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457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7185651" y="6535510"/>
            <a:ext cx="146579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Component</a:t>
            </a:r>
            <a:endParaRPr kumimoji="1" lang="ja-JP" altLang="en-US" sz="1200" dirty="0"/>
          </a:p>
        </p:txBody>
      </p:sp>
      <p:sp>
        <p:nvSpPr>
          <p:cNvPr id="6" name="円/楕円 5"/>
          <p:cNvSpPr/>
          <p:nvPr/>
        </p:nvSpPr>
        <p:spPr>
          <a:xfrm>
            <a:off x="10008353" y="7623305"/>
            <a:ext cx="2326328" cy="6769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Monosaccharide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/>
        </p:nvSpPr>
        <p:spPr>
          <a:xfrm>
            <a:off x="10071299" y="6260877"/>
            <a:ext cx="1081642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integer</a:t>
            </a:r>
            <a:endParaRPr kumimoji="1" lang="ja-JP" altLang="en-US" sz="1200" dirty="0"/>
          </a:p>
        </p:txBody>
      </p:sp>
      <p:sp>
        <p:nvSpPr>
          <p:cNvPr id="12" name="円/楕円 11"/>
          <p:cNvSpPr/>
          <p:nvPr/>
        </p:nvSpPr>
        <p:spPr>
          <a:xfrm>
            <a:off x="766978" y="7271373"/>
            <a:ext cx="1424427" cy="551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Image</a:t>
            </a:r>
            <a:endParaRPr kumimoji="1" lang="ja-JP" altLang="en-US" sz="1200" dirty="0"/>
          </a:p>
        </p:txBody>
      </p:sp>
      <p:cxnSp>
        <p:nvCxnSpPr>
          <p:cNvPr id="22" name="直線矢印コネクタ 21"/>
          <p:cNvCxnSpPr>
            <a:stCxn id="5" idx="6"/>
            <a:endCxn id="6" idx="1"/>
          </p:cNvCxnSpPr>
          <p:nvPr/>
        </p:nvCxnSpPr>
        <p:spPr>
          <a:xfrm>
            <a:off x="8651444" y="6921805"/>
            <a:ext cx="1697592" cy="80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5" idx="6"/>
            <a:endCxn id="7" idx="2"/>
          </p:cNvCxnSpPr>
          <p:nvPr/>
        </p:nvCxnSpPr>
        <p:spPr>
          <a:xfrm flipV="1">
            <a:off x="8651445" y="6561227"/>
            <a:ext cx="1419854" cy="36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417680" y="160242"/>
            <a:ext cx="415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b="1" dirty="0"/>
              <a:t>Repository </a:t>
            </a:r>
            <a:r>
              <a:rPr lang="en-US" altLang="ja-JP" sz="1800" b="1" dirty="0" smtClean="0"/>
              <a:t>Schema  ( example Glycan )</a:t>
            </a:r>
            <a:endParaRPr lang="ja-JP" altLang="en-US" sz="1800" b="1" dirty="0"/>
          </a:p>
        </p:txBody>
      </p:sp>
      <p:sp>
        <p:nvSpPr>
          <p:cNvPr id="84" name="正方形/長方形 83"/>
          <p:cNvSpPr/>
          <p:nvPr/>
        </p:nvSpPr>
        <p:spPr>
          <a:xfrm>
            <a:off x="8941577" y="6651134"/>
            <a:ext cx="85151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/>
              <a:t>cardinality</a:t>
            </a:r>
            <a:endParaRPr lang="ja-JP" altLang="en-US" sz="1200" dirty="0"/>
          </a:p>
        </p:txBody>
      </p:sp>
      <p:sp>
        <p:nvSpPr>
          <p:cNvPr id="98" name="正方形/長方形 97"/>
          <p:cNvSpPr/>
          <p:nvPr/>
        </p:nvSpPr>
        <p:spPr>
          <a:xfrm>
            <a:off x="8527362" y="7202327"/>
            <a:ext cx="150714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has_monosaccharide</a:t>
            </a:r>
            <a:endParaRPr lang="ja-JP" altLang="en-US" sz="1200" dirty="0"/>
          </a:p>
        </p:txBody>
      </p:sp>
      <p:sp>
        <p:nvSpPr>
          <p:cNvPr id="58" name="円/楕円 57"/>
          <p:cNvSpPr/>
          <p:nvPr/>
        </p:nvSpPr>
        <p:spPr>
          <a:xfrm>
            <a:off x="3136406" y="8359811"/>
            <a:ext cx="2449512" cy="66127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Symbol Format</a:t>
            </a:r>
          </a:p>
          <a:p>
            <a:pPr algn="ctr"/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symbol_format_cfg</a:t>
            </a:r>
            <a:r>
              <a:rPr lang="en-US" altLang="ja-JP" sz="1200" dirty="0" smtClean="0"/>
              <a:t>, </a:t>
            </a:r>
            <a:r>
              <a:rPr lang="en-US" altLang="ja-JP" sz="1200" dirty="0" err="1" smtClean="0"/>
              <a:t>uoxf</a:t>
            </a:r>
            <a:r>
              <a:rPr lang="en-US" altLang="ja-JP" sz="1200" dirty="0" smtClean="0"/>
              <a:t>, </a:t>
            </a:r>
            <a:r>
              <a:rPr lang="en-US" altLang="ja-JP" sz="1200" dirty="0" err="1" smtClean="0"/>
              <a:t>iupac</a:t>
            </a:r>
            <a:r>
              <a:rPr lang="en-US" altLang="ja-JP" sz="1200" dirty="0" smtClean="0"/>
              <a:t>)</a:t>
            </a:r>
            <a:endParaRPr kumimoji="1" lang="ja-JP" altLang="en-US" sz="1200" dirty="0"/>
          </a:p>
        </p:txBody>
      </p:sp>
      <p:cxnSp>
        <p:nvCxnSpPr>
          <p:cNvPr id="68" name="直線矢印コネクタ 67"/>
          <p:cNvCxnSpPr>
            <a:stCxn id="12" idx="4"/>
            <a:endCxn id="58" idx="0"/>
          </p:cNvCxnSpPr>
          <p:nvPr/>
        </p:nvCxnSpPr>
        <p:spPr>
          <a:xfrm>
            <a:off x="1479192" y="7823223"/>
            <a:ext cx="2881970" cy="536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234678" y="7971636"/>
            <a:ext cx="143275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as_symbol_format</a:t>
            </a:r>
            <a:endParaRPr lang="ja-JP" altLang="en-US" sz="1200" dirty="0"/>
          </a:p>
        </p:txBody>
      </p:sp>
      <p:sp>
        <p:nvSpPr>
          <p:cNvPr id="75" name="円/楕円 74"/>
          <p:cNvSpPr/>
          <p:nvPr/>
        </p:nvSpPr>
        <p:spPr>
          <a:xfrm>
            <a:off x="4145901" y="7303106"/>
            <a:ext cx="952977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76" name="直線矢印コネクタ 75"/>
          <p:cNvCxnSpPr>
            <a:stCxn id="12" idx="6"/>
            <a:endCxn id="75" idx="2"/>
          </p:cNvCxnSpPr>
          <p:nvPr/>
        </p:nvCxnSpPr>
        <p:spPr>
          <a:xfrm>
            <a:off x="2191405" y="7547298"/>
            <a:ext cx="1954496" cy="56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2812956" y="7409872"/>
            <a:ext cx="91563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smtClean="0"/>
              <a:t>dc: : format</a:t>
            </a:r>
            <a:endParaRPr lang="ja-JP" altLang="en-US" sz="1200" dirty="0"/>
          </a:p>
        </p:txBody>
      </p:sp>
      <p:sp>
        <p:nvSpPr>
          <p:cNvPr id="147" name="円/楕円 146"/>
          <p:cNvSpPr/>
          <p:nvPr/>
        </p:nvSpPr>
        <p:spPr>
          <a:xfrm>
            <a:off x="718879" y="4879405"/>
            <a:ext cx="1713574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err="1" smtClean="0"/>
              <a:t>Glycosequence</a:t>
            </a:r>
            <a:endParaRPr kumimoji="1" lang="ja-JP" altLang="en-US" sz="1200" dirty="0"/>
          </a:p>
        </p:txBody>
      </p:sp>
      <p:sp>
        <p:nvSpPr>
          <p:cNvPr id="153" name="円/楕円 152"/>
          <p:cNvSpPr/>
          <p:nvPr/>
        </p:nvSpPr>
        <p:spPr>
          <a:xfrm>
            <a:off x="3526162" y="4260461"/>
            <a:ext cx="1476526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154" name="直線矢印コネクタ 153"/>
          <p:cNvCxnSpPr>
            <a:stCxn id="147" idx="7"/>
            <a:endCxn id="153" idx="2"/>
          </p:cNvCxnSpPr>
          <p:nvPr/>
        </p:nvCxnSpPr>
        <p:spPr>
          <a:xfrm flipV="1">
            <a:off x="2181506" y="4560811"/>
            <a:ext cx="1344656" cy="431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2038446" y="4494626"/>
            <a:ext cx="107358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as_sequence</a:t>
            </a:r>
            <a:endParaRPr lang="ja-JP" altLang="en-US" sz="1200" dirty="0"/>
          </a:p>
        </p:txBody>
      </p:sp>
      <p:sp>
        <p:nvSpPr>
          <p:cNvPr id="160" name="円/楕円 159"/>
          <p:cNvSpPr/>
          <p:nvPr/>
        </p:nvSpPr>
        <p:spPr>
          <a:xfrm>
            <a:off x="4145901" y="5788637"/>
            <a:ext cx="1713574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Carbohydrate format : </a:t>
            </a:r>
            <a:r>
              <a:rPr lang="en-US" altLang="ja-JP" sz="1200" dirty="0" err="1" smtClean="0"/>
              <a:t>GlycoCT</a:t>
            </a:r>
            <a:endParaRPr kumimoji="1" lang="ja-JP" altLang="en-US" sz="1200" dirty="0"/>
          </a:p>
        </p:txBody>
      </p:sp>
      <p:cxnSp>
        <p:nvCxnSpPr>
          <p:cNvPr id="162" name="直線矢印コネクタ 161"/>
          <p:cNvCxnSpPr>
            <a:stCxn id="147" idx="5"/>
            <a:endCxn id="160" idx="2"/>
          </p:cNvCxnSpPr>
          <p:nvPr/>
        </p:nvCxnSpPr>
        <p:spPr>
          <a:xfrm>
            <a:off x="2181506" y="5538852"/>
            <a:ext cx="1964395" cy="636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正方形/長方形 158"/>
          <p:cNvSpPr/>
          <p:nvPr/>
        </p:nvSpPr>
        <p:spPr>
          <a:xfrm>
            <a:off x="2217598" y="5651995"/>
            <a:ext cx="172880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In_carbohydrate_format</a:t>
            </a:r>
            <a:endParaRPr lang="en-US" altLang="ja-JP" sz="1200" dirty="0" smtClean="0"/>
          </a:p>
        </p:txBody>
      </p:sp>
      <p:sp>
        <p:nvSpPr>
          <p:cNvPr id="173" name="円/楕円 172"/>
          <p:cNvSpPr/>
          <p:nvPr/>
        </p:nvSpPr>
        <p:spPr>
          <a:xfrm>
            <a:off x="3600209" y="2920101"/>
            <a:ext cx="1095714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/>
              <a:t>d</a:t>
            </a:r>
            <a:r>
              <a:rPr lang="en-US" altLang="ja-JP" sz="1200" dirty="0" smtClean="0"/>
              <a:t>ouble</a:t>
            </a:r>
          </a:p>
        </p:txBody>
      </p:sp>
      <p:cxnSp>
        <p:nvCxnSpPr>
          <p:cNvPr id="179" name="直線矢印コネクタ 178"/>
          <p:cNvCxnSpPr>
            <a:stCxn id="180" idx="5"/>
            <a:endCxn id="173" idx="2"/>
          </p:cNvCxnSpPr>
          <p:nvPr/>
        </p:nvCxnSpPr>
        <p:spPr>
          <a:xfrm>
            <a:off x="2255675" y="2978747"/>
            <a:ext cx="1344534" cy="241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円/楕円 179"/>
          <p:cNvSpPr/>
          <p:nvPr/>
        </p:nvSpPr>
        <p:spPr>
          <a:xfrm>
            <a:off x="788144" y="2319300"/>
            <a:ext cx="1719319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err="1" smtClean="0"/>
              <a:t>Derivatized</a:t>
            </a:r>
            <a:r>
              <a:rPr lang="en-US" altLang="ja-JP" sz="1200" dirty="0" smtClean="0"/>
              <a:t> mass</a:t>
            </a:r>
            <a:endParaRPr kumimoji="1" lang="ja-JP" altLang="en-US" sz="1200" dirty="0"/>
          </a:p>
        </p:txBody>
      </p:sp>
      <p:sp>
        <p:nvSpPr>
          <p:cNvPr id="189" name="円/楕円 188"/>
          <p:cNvSpPr/>
          <p:nvPr/>
        </p:nvSpPr>
        <p:spPr>
          <a:xfrm>
            <a:off x="3484462" y="1663860"/>
            <a:ext cx="212306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err="1" smtClean="0"/>
              <a:t>Derivatization</a:t>
            </a:r>
            <a:r>
              <a:rPr lang="en-US" altLang="ja-JP" sz="1200" dirty="0" smtClean="0"/>
              <a:t> type</a:t>
            </a:r>
          </a:p>
          <a:p>
            <a:pPr algn="ctr"/>
            <a:r>
              <a:rPr kumimoji="1" lang="en-US" altLang="ja-JP" sz="1200" dirty="0" smtClean="0"/>
              <a:t>( individual )</a:t>
            </a:r>
            <a:endParaRPr kumimoji="1" lang="ja-JP" altLang="en-US" sz="1200" dirty="0"/>
          </a:p>
        </p:txBody>
      </p:sp>
      <p:cxnSp>
        <p:nvCxnSpPr>
          <p:cNvPr id="191" name="直線矢印コネクタ 190"/>
          <p:cNvCxnSpPr>
            <a:stCxn id="180" idx="0"/>
            <a:endCxn id="189" idx="2"/>
          </p:cNvCxnSpPr>
          <p:nvPr/>
        </p:nvCxnSpPr>
        <p:spPr>
          <a:xfrm flipV="1">
            <a:off x="1647804" y="2050155"/>
            <a:ext cx="1836658" cy="269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正方形/長方形 191"/>
          <p:cNvSpPr/>
          <p:nvPr/>
        </p:nvSpPr>
        <p:spPr>
          <a:xfrm>
            <a:off x="1530488" y="1962853"/>
            <a:ext cx="168890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as_derivatization_type</a:t>
            </a:r>
            <a:endParaRPr lang="ja-JP" altLang="en-US" sz="1200" dirty="0"/>
          </a:p>
        </p:txBody>
      </p:sp>
      <p:sp>
        <p:nvSpPr>
          <p:cNvPr id="193" name="正方形/長方形 192"/>
          <p:cNvSpPr/>
          <p:nvPr/>
        </p:nvSpPr>
        <p:spPr>
          <a:xfrm>
            <a:off x="2507463" y="2920101"/>
            <a:ext cx="800219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as_mass</a:t>
            </a:r>
            <a:endParaRPr lang="ja-JP" altLang="en-US" sz="1200" dirty="0"/>
          </a:p>
        </p:txBody>
      </p:sp>
      <p:sp>
        <p:nvSpPr>
          <p:cNvPr id="116" name="正方形/長方形 115"/>
          <p:cNvSpPr/>
          <p:nvPr/>
        </p:nvSpPr>
        <p:spPr>
          <a:xfrm>
            <a:off x="907812" y="7132873"/>
            <a:ext cx="158808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smtClean="0"/>
              <a:t>Structure Image URL</a:t>
            </a:r>
            <a:endParaRPr lang="ja-JP" altLang="en-US" sz="1200" dirty="0"/>
          </a:p>
        </p:txBody>
      </p:sp>
      <p:sp>
        <p:nvSpPr>
          <p:cNvPr id="121" name="正方形/長方形 120"/>
          <p:cNvSpPr/>
          <p:nvPr/>
        </p:nvSpPr>
        <p:spPr>
          <a:xfrm>
            <a:off x="10489497" y="7459864"/>
            <a:ext cx="184518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err="1" smtClean="0"/>
              <a:t>MonosaccharideDB</a:t>
            </a:r>
            <a:r>
              <a:rPr lang="en-US" altLang="ja-JP" sz="1200" dirty="0" smtClean="0"/>
              <a:t> URL</a:t>
            </a:r>
            <a:endParaRPr lang="ja-JP" altLang="en-US" sz="1200" dirty="0"/>
          </a:p>
        </p:txBody>
      </p:sp>
      <p:sp>
        <p:nvSpPr>
          <p:cNvPr id="11" name="円/楕円 10"/>
          <p:cNvSpPr/>
          <p:nvPr/>
        </p:nvSpPr>
        <p:spPr>
          <a:xfrm>
            <a:off x="10620692" y="3426210"/>
            <a:ext cx="1132819" cy="3627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literal</a:t>
            </a:r>
            <a:endParaRPr kumimoji="1" lang="ja-JP" altLang="en-US" sz="1200" dirty="0"/>
          </a:p>
        </p:txBody>
      </p:sp>
      <p:sp>
        <p:nvSpPr>
          <p:cNvPr id="35" name="円/楕円 34"/>
          <p:cNvSpPr/>
          <p:nvPr/>
        </p:nvSpPr>
        <p:spPr>
          <a:xfrm>
            <a:off x="9428714" y="2419708"/>
            <a:ext cx="1449620" cy="551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f</a:t>
            </a:r>
            <a:r>
              <a:rPr lang="en-US" altLang="ja-JP" sz="1200" dirty="0" err="1" smtClean="0"/>
              <a:t>oaf</a:t>
            </a:r>
            <a:r>
              <a:rPr lang="en-US" altLang="ja-JP" sz="1200" dirty="0" smtClean="0"/>
              <a:t>: Person</a:t>
            </a:r>
            <a:endParaRPr kumimoji="1" lang="ja-JP" altLang="en-US" sz="1200" dirty="0"/>
          </a:p>
        </p:txBody>
      </p:sp>
      <p:cxnSp>
        <p:nvCxnSpPr>
          <p:cNvPr id="40" name="直線矢印コネクタ 39"/>
          <p:cNvCxnSpPr>
            <a:stCxn id="99" idx="7"/>
            <a:endCxn id="11" idx="2"/>
          </p:cNvCxnSpPr>
          <p:nvPr/>
        </p:nvCxnSpPr>
        <p:spPr>
          <a:xfrm>
            <a:off x="8433321" y="3537809"/>
            <a:ext cx="2187371" cy="6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99" idx="7"/>
            <a:endCxn id="35" idx="3"/>
          </p:cNvCxnSpPr>
          <p:nvPr/>
        </p:nvCxnSpPr>
        <p:spPr>
          <a:xfrm flipV="1">
            <a:off x="8433321" y="2890741"/>
            <a:ext cx="1207685" cy="64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9037336" y="3384802"/>
            <a:ext cx="118133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date_registered</a:t>
            </a:r>
            <a:endParaRPr lang="ja-JP" altLang="en-US" sz="1200" dirty="0"/>
          </a:p>
        </p:txBody>
      </p:sp>
      <p:sp>
        <p:nvSpPr>
          <p:cNvPr id="82" name="正方形/長方形 81"/>
          <p:cNvSpPr/>
          <p:nvPr/>
        </p:nvSpPr>
        <p:spPr>
          <a:xfrm>
            <a:off x="8456405" y="3046154"/>
            <a:ext cx="904325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smtClean="0"/>
              <a:t>contributor</a:t>
            </a:r>
            <a:endParaRPr lang="ja-JP" altLang="en-US" sz="1200" dirty="0"/>
          </a:p>
        </p:txBody>
      </p:sp>
      <p:sp>
        <p:nvSpPr>
          <p:cNvPr id="99" name="円/楕円 98"/>
          <p:cNvSpPr/>
          <p:nvPr/>
        </p:nvSpPr>
        <p:spPr>
          <a:xfrm>
            <a:off x="7182188" y="3424666"/>
            <a:ext cx="146579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Resource entry</a:t>
            </a:r>
            <a:endParaRPr kumimoji="1" lang="ja-JP" altLang="en-US" sz="1200" dirty="0"/>
          </a:p>
        </p:txBody>
      </p:sp>
      <p:cxnSp>
        <p:nvCxnSpPr>
          <p:cNvPr id="110" name="直線矢印コネクタ 109"/>
          <p:cNvCxnSpPr>
            <a:stCxn id="99" idx="6"/>
            <a:endCxn id="115" idx="2"/>
          </p:cNvCxnSpPr>
          <p:nvPr/>
        </p:nvCxnSpPr>
        <p:spPr>
          <a:xfrm>
            <a:off x="8647981" y="3810961"/>
            <a:ext cx="1505543" cy="960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/>
          <p:cNvSpPr/>
          <p:nvPr/>
        </p:nvSpPr>
        <p:spPr>
          <a:xfrm>
            <a:off x="8762381" y="4279219"/>
            <a:ext cx="142859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In_glycan_database</a:t>
            </a:r>
            <a:endParaRPr lang="en-US" altLang="ja-JP" sz="1200" dirty="0" smtClean="0"/>
          </a:p>
        </p:txBody>
      </p:sp>
      <p:sp>
        <p:nvSpPr>
          <p:cNvPr id="115" name="円/楕円 114"/>
          <p:cNvSpPr/>
          <p:nvPr/>
        </p:nvSpPr>
        <p:spPr>
          <a:xfrm>
            <a:off x="10153524" y="4370461"/>
            <a:ext cx="1599987" cy="8023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100" dirty="0" smtClean="0"/>
              <a:t>Glycan Database</a:t>
            </a:r>
          </a:p>
          <a:p>
            <a:pPr algn="ctr"/>
            <a:r>
              <a:rPr kumimoji="1" lang="en-US" altLang="ja-JP" sz="1100" dirty="0" smtClean="0"/>
              <a:t>( individual )</a:t>
            </a:r>
            <a:endParaRPr kumimoji="1" lang="ja-JP" altLang="en-US" sz="1100" dirty="0"/>
          </a:p>
        </p:txBody>
      </p:sp>
      <p:sp>
        <p:nvSpPr>
          <p:cNvPr id="120" name="正方形/長方形 119"/>
          <p:cNvSpPr/>
          <p:nvPr/>
        </p:nvSpPr>
        <p:spPr>
          <a:xfrm>
            <a:off x="7229815" y="3351859"/>
            <a:ext cx="110168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Glytoucan</a:t>
            </a:r>
            <a:r>
              <a:rPr lang="en-US" altLang="ja-JP" sz="1200" dirty="0"/>
              <a:t> URL</a:t>
            </a:r>
            <a:endParaRPr lang="ja-JP" altLang="en-US" sz="1200" dirty="0"/>
          </a:p>
        </p:txBody>
      </p:sp>
      <p:sp>
        <p:nvSpPr>
          <p:cNvPr id="294" name="円/楕円 293"/>
          <p:cNvSpPr/>
          <p:nvPr/>
        </p:nvSpPr>
        <p:spPr>
          <a:xfrm>
            <a:off x="11370017" y="1651245"/>
            <a:ext cx="1095714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Literal</a:t>
            </a:r>
          </a:p>
        </p:txBody>
      </p:sp>
      <p:cxnSp>
        <p:nvCxnSpPr>
          <p:cNvPr id="295" name="直線矢印コネクタ 294"/>
          <p:cNvCxnSpPr>
            <a:stCxn id="35" idx="7"/>
            <a:endCxn id="294" idx="2"/>
          </p:cNvCxnSpPr>
          <p:nvPr/>
        </p:nvCxnSpPr>
        <p:spPr>
          <a:xfrm flipV="1">
            <a:off x="10666042" y="1951595"/>
            <a:ext cx="703975" cy="548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正方形/長方形 295"/>
          <p:cNvSpPr/>
          <p:nvPr/>
        </p:nvSpPr>
        <p:spPr>
          <a:xfrm>
            <a:off x="10467206" y="2099317"/>
            <a:ext cx="90281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foaf</a:t>
            </a:r>
            <a:r>
              <a:rPr lang="en-US" altLang="ja-JP" sz="1200" dirty="0" smtClean="0"/>
              <a:t> : name</a:t>
            </a:r>
            <a:endParaRPr lang="ja-JP" altLang="en-US" sz="1200" dirty="0"/>
          </a:p>
        </p:txBody>
      </p:sp>
      <p:sp>
        <p:nvSpPr>
          <p:cNvPr id="122" name="正方形/長方形 121"/>
          <p:cNvSpPr/>
          <p:nvPr/>
        </p:nvSpPr>
        <p:spPr>
          <a:xfrm>
            <a:off x="9504904" y="2288180"/>
            <a:ext cx="91728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smtClean="0"/>
              <a:t>Contributor</a:t>
            </a:r>
            <a:endParaRPr lang="ja-JP" altLang="en-US" sz="1200" dirty="0"/>
          </a:p>
        </p:txBody>
      </p:sp>
      <p:sp>
        <p:nvSpPr>
          <p:cNvPr id="123" name="正方形/長方形 122"/>
          <p:cNvSpPr/>
          <p:nvPr/>
        </p:nvSpPr>
        <p:spPr>
          <a:xfrm>
            <a:off x="3919431" y="4121961"/>
            <a:ext cx="68998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GlycoCT</a:t>
            </a:r>
            <a:endParaRPr lang="ja-JP" altLang="en-US" sz="1200" dirty="0"/>
          </a:p>
        </p:txBody>
      </p:sp>
      <p:sp>
        <p:nvSpPr>
          <p:cNvPr id="253" name="正方形/長方形 252"/>
          <p:cNvSpPr/>
          <p:nvPr/>
        </p:nvSpPr>
        <p:spPr>
          <a:xfrm>
            <a:off x="360860" y="588820"/>
            <a:ext cx="4006225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000" dirty="0"/>
              <a:t> </a:t>
            </a:r>
            <a:r>
              <a:rPr lang="en-US" altLang="ja-JP" sz="2000" dirty="0" err="1"/>
              <a:t>glyco</a:t>
            </a:r>
            <a:r>
              <a:rPr lang="en-US" altLang="ja-JP" sz="2000" dirty="0"/>
              <a:t> ontology + </a:t>
            </a:r>
            <a:r>
              <a:rPr lang="en-US" altLang="ja-JP" sz="2000" dirty="0" err="1"/>
              <a:t>glytoucan</a:t>
            </a:r>
            <a:r>
              <a:rPr lang="en-US" altLang="ja-JP" sz="2000" dirty="0"/>
              <a:t> ontology</a:t>
            </a:r>
          </a:p>
        </p:txBody>
      </p:sp>
    </p:spTree>
    <p:extLst>
      <p:ext uri="{BB962C8B-B14F-4D97-AF65-F5344CB8AC3E}">
        <p14:creationId xmlns:p14="http://schemas.microsoft.com/office/powerpoint/2010/main" val="18533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2233805" y="4139077"/>
            <a:ext cx="2211189" cy="10648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800" dirty="0" smtClean="0"/>
              <a:t>Saccharide</a:t>
            </a:r>
            <a:endParaRPr kumimoji="1" lang="ja-JP" altLang="en-US" sz="1800" dirty="0"/>
          </a:p>
        </p:txBody>
      </p:sp>
      <p:sp>
        <p:nvSpPr>
          <p:cNvPr id="5" name="円/楕円 4"/>
          <p:cNvSpPr/>
          <p:nvPr/>
        </p:nvSpPr>
        <p:spPr>
          <a:xfrm>
            <a:off x="7297696" y="4933403"/>
            <a:ext cx="146579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Component</a:t>
            </a:r>
            <a:endParaRPr kumimoji="1" lang="ja-JP" altLang="en-US" sz="1200" dirty="0"/>
          </a:p>
        </p:txBody>
      </p:sp>
      <p:sp>
        <p:nvSpPr>
          <p:cNvPr id="6" name="円/楕円 5"/>
          <p:cNvSpPr/>
          <p:nvPr/>
        </p:nvSpPr>
        <p:spPr>
          <a:xfrm>
            <a:off x="10120398" y="6021198"/>
            <a:ext cx="2326328" cy="6769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Monosaccharide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/>
        </p:nvSpPr>
        <p:spPr>
          <a:xfrm>
            <a:off x="10183344" y="4658770"/>
            <a:ext cx="1081642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integer</a:t>
            </a:r>
            <a:endParaRPr kumimoji="1" lang="ja-JP" altLang="en-US" sz="1200" dirty="0"/>
          </a:p>
        </p:txBody>
      </p:sp>
      <p:sp>
        <p:nvSpPr>
          <p:cNvPr id="8" name="円/楕円 7"/>
          <p:cNvSpPr/>
          <p:nvPr/>
        </p:nvSpPr>
        <p:spPr>
          <a:xfrm>
            <a:off x="2125093" y="6939289"/>
            <a:ext cx="1890020" cy="8023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600" dirty="0" smtClean="0"/>
              <a:t>Glycan Motif</a:t>
            </a:r>
            <a:endParaRPr kumimoji="1" lang="ja-JP" altLang="en-US" sz="1600" dirty="0"/>
          </a:p>
        </p:txBody>
      </p:sp>
      <p:sp>
        <p:nvSpPr>
          <p:cNvPr id="11" name="円/楕円 10"/>
          <p:cNvSpPr/>
          <p:nvPr/>
        </p:nvSpPr>
        <p:spPr>
          <a:xfrm>
            <a:off x="11435964" y="2113784"/>
            <a:ext cx="1132819" cy="3627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literal</a:t>
            </a:r>
            <a:endParaRPr kumimoji="1" lang="ja-JP" altLang="en-US" sz="1200" dirty="0"/>
          </a:p>
        </p:txBody>
      </p:sp>
      <p:sp>
        <p:nvSpPr>
          <p:cNvPr id="12" name="円/楕円 11"/>
          <p:cNvSpPr/>
          <p:nvPr/>
        </p:nvSpPr>
        <p:spPr>
          <a:xfrm>
            <a:off x="8006627" y="6579707"/>
            <a:ext cx="1424427" cy="551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Image</a:t>
            </a:r>
            <a:endParaRPr kumimoji="1" lang="ja-JP" altLang="en-US" sz="1200" dirty="0"/>
          </a:p>
        </p:txBody>
      </p:sp>
      <p:cxnSp>
        <p:nvCxnSpPr>
          <p:cNvPr id="14" name="直線矢印コネクタ 13"/>
          <p:cNvCxnSpPr>
            <a:stCxn id="4" idx="5"/>
            <a:endCxn id="12" idx="2"/>
          </p:cNvCxnSpPr>
          <p:nvPr/>
        </p:nvCxnSpPr>
        <p:spPr>
          <a:xfrm>
            <a:off x="4121173" y="5047980"/>
            <a:ext cx="3885454" cy="1807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4"/>
            <a:endCxn id="8" idx="7"/>
          </p:cNvCxnSpPr>
          <p:nvPr/>
        </p:nvCxnSpPr>
        <p:spPr>
          <a:xfrm>
            <a:off x="3339400" y="5203923"/>
            <a:ext cx="398926" cy="1852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4" idx="7"/>
            <a:endCxn id="5" idx="2"/>
          </p:cNvCxnSpPr>
          <p:nvPr/>
        </p:nvCxnSpPr>
        <p:spPr>
          <a:xfrm>
            <a:off x="4121173" y="4295020"/>
            <a:ext cx="3176523" cy="1024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6" idx="1"/>
          </p:cNvCxnSpPr>
          <p:nvPr/>
        </p:nvCxnSpPr>
        <p:spPr>
          <a:xfrm>
            <a:off x="8763489" y="5319698"/>
            <a:ext cx="1697592" cy="80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5" idx="6"/>
            <a:endCxn id="7" idx="2"/>
          </p:cNvCxnSpPr>
          <p:nvPr/>
        </p:nvCxnSpPr>
        <p:spPr>
          <a:xfrm flipV="1">
            <a:off x="8763490" y="4959120"/>
            <a:ext cx="1419854" cy="36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9915057" y="1209389"/>
            <a:ext cx="1449620" cy="551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f</a:t>
            </a:r>
            <a:r>
              <a:rPr lang="en-US" altLang="ja-JP" sz="1200" dirty="0" err="1" smtClean="0"/>
              <a:t>oaf</a:t>
            </a:r>
            <a:r>
              <a:rPr lang="en-US" altLang="ja-JP" sz="1200" dirty="0" smtClean="0"/>
              <a:t>: Person</a:t>
            </a:r>
            <a:endParaRPr kumimoji="1" lang="ja-JP" altLang="en-US" sz="1200" dirty="0"/>
          </a:p>
        </p:txBody>
      </p:sp>
      <p:cxnSp>
        <p:nvCxnSpPr>
          <p:cNvPr id="40" name="直線矢印コネクタ 39"/>
          <p:cNvCxnSpPr>
            <a:stCxn id="99" idx="7"/>
            <a:endCxn id="11" idx="3"/>
          </p:cNvCxnSpPr>
          <p:nvPr/>
        </p:nvCxnSpPr>
        <p:spPr>
          <a:xfrm flipV="1">
            <a:off x="9216394" y="2423437"/>
            <a:ext cx="2385468" cy="1061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99" idx="7"/>
            <a:endCxn id="35" idx="4"/>
          </p:cNvCxnSpPr>
          <p:nvPr/>
        </p:nvCxnSpPr>
        <p:spPr>
          <a:xfrm flipV="1">
            <a:off x="9216394" y="1761239"/>
            <a:ext cx="1423473" cy="1723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417680" y="160242"/>
            <a:ext cx="415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b="1" dirty="0"/>
              <a:t>Repository </a:t>
            </a:r>
            <a:r>
              <a:rPr lang="en-US" altLang="ja-JP" sz="1800" b="1" dirty="0" smtClean="0"/>
              <a:t>Schema  ( example Glycan )</a:t>
            </a:r>
            <a:endParaRPr lang="ja-JP" altLang="en-US" sz="1800" b="1" dirty="0"/>
          </a:p>
        </p:txBody>
      </p:sp>
      <p:sp>
        <p:nvSpPr>
          <p:cNvPr id="72" name="正方形/長方形 71"/>
          <p:cNvSpPr/>
          <p:nvPr/>
        </p:nvSpPr>
        <p:spPr>
          <a:xfrm>
            <a:off x="3272015" y="5899078"/>
            <a:ext cx="81304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has_motif</a:t>
            </a:r>
            <a:endParaRPr lang="ja-JP" altLang="en-US" sz="1200" dirty="0"/>
          </a:p>
        </p:txBody>
      </p:sp>
      <p:sp>
        <p:nvSpPr>
          <p:cNvPr id="77" name="正方形/長方形 76"/>
          <p:cNvSpPr/>
          <p:nvPr/>
        </p:nvSpPr>
        <p:spPr>
          <a:xfrm>
            <a:off x="10183344" y="2652134"/>
            <a:ext cx="118133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date_registered</a:t>
            </a:r>
            <a:endParaRPr lang="ja-JP" altLang="en-US" sz="1200" dirty="0"/>
          </a:p>
        </p:txBody>
      </p:sp>
      <p:sp>
        <p:nvSpPr>
          <p:cNvPr id="82" name="正方形/長方形 81"/>
          <p:cNvSpPr/>
          <p:nvPr/>
        </p:nvSpPr>
        <p:spPr>
          <a:xfrm>
            <a:off x="9735542" y="2079762"/>
            <a:ext cx="904325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smtClean="0"/>
              <a:t>contributor</a:t>
            </a:r>
            <a:endParaRPr lang="ja-JP" altLang="en-US" sz="1200" dirty="0"/>
          </a:p>
        </p:txBody>
      </p:sp>
      <p:sp>
        <p:nvSpPr>
          <p:cNvPr id="84" name="正方形/長方形 83"/>
          <p:cNvSpPr/>
          <p:nvPr/>
        </p:nvSpPr>
        <p:spPr>
          <a:xfrm>
            <a:off x="9053622" y="5049027"/>
            <a:ext cx="85151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/>
              <a:t>cardinality</a:t>
            </a:r>
            <a:endParaRPr lang="ja-JP" altLang="en-US" sz="1200" dirty="0"/>
          </a:p>
        </p:txBody>
      </p:sp>
      <p:sp>
        <p:nvSpPr>
          <p:cNvPr id="89" name="正方形/長方形 88"/>
          <p:cNvSpPr/>
          <p:nvPr/>
        </p:nvSpPr>
        <p:spPr>
          <a:xfrm>
            <a:off x="6626129" y="6265700"/>
            <a:ext cx="857025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has_image</a:t>
            </a:r>
            <a:endParaRPr lang="ja-JP" altLang="en-US" sz="1200" dirty="0"/>
          </a:p>
        </p:txBody>
      </p:sp>
      <p:sp>
        <p:nvSpPr>
          <p:cNvPr id="95" name="正方形/長方形 94"/>
          <p:cNvSpPr/>
          <p:nvPr/>
        </p:nvSpPr>
        <p:spPr>
          <a:xfrm>
            <a:off x="5564680" y="4794903"/>
            <a:ext cx="119776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has_component</a:t>
            </a:r>
            <a:endParaRPr lang="ja-JP" altLang="en-US" sz="1200" dirty="0"/>
          </a:p>
        </p:txBody>
      </p:sp>
      <p:sp>
        <p:nvSpPr>
          <p:cNvPr id="98" name="正方形/長方形 97"/>
          <p:cNvSpPr/>
          <p:nvPr/>
        </p:nvSpPr>
        <p:spPr>
          <a:xfrm>
            <a:off x="8639407" y="5600220"/>
            <a:ext cx="150714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has_monosaccharide</a:t>
            </a:r>
            <a:endParaRPr lang="ja-JP" altLang="en-US" sz="1200" dirty="0"/>
          </a:p>
        </p:txBody>
      </p:sp>
      <p:sp>
        <p:nvSpPr>
          <p:cNvPr id="58" name="円/楕円 57"/>
          <p:cNvSpPr/>
          <p:nvPr/>
        </p:nvSpPr>
        <p:spPr>
          <a:xfrm>
            <a:off x="8487085" y="8357052"/>
            <a:ext cx="2449512" cy="66127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Symbol Format</a:t>
            </a:r>
          </a:p>
          <a:p>
            <a:pPr algn="ctr"/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symbol_format_cfg</a:t>
            </a:r>
            <a:r>
              <a:rPr lang="en-US" altLang="ja-JP" sz="1200" dirty="0" smtClean="0"/>
              <a:t>, </a:t>
            </a:r>
            <a:r>
              <a:rPr lang="en-US" altLang="ja-JP" sz="1200" dirty="0" err="1" smtClean="0"/>
              <a:t>uoxf</a:t>
            </a:r>
            <a:r>
              <a:rPr lang="en-US" altLang="ja-JP" sz="1200" dirty="0" smtClean="0"/>
              <a:t>, </a:t>
            </a:r>
            <a:r>
              <a:rPr lang="en-US" altLang="ja-JP" sz="1200" dirty="0" err="1" smtClean="0"/>
              <a:t>iupac</a:t>
            </a:r>
            <a:r>
              <a:rPr lang="en-US" altLang="ja-JP" sz="1200" dirty="0" smtClean="0"/>
              <a:t>)</a:t>
            </a:r>
            <a:endParaRPr kumimoji="1" lang="ja-JP" altLang="en-US" sz="1200" dirty="0"/>
          </a:p>
        </p:txBody>
      </p:sp>
      <p:cxnSp>
        <p:nvCxnSpPr>
          <p:cNvPr id="68" name="直線矢印コネクタ 67"/>
          <p:cNvCxnSpPr>
            <a:stCxn id="12" idx="4"/>
            <a:endCxn id="58" idx="0"/>
          </p:cNvCxnSpPr>
          <p:nvPr/>
        </p:nvCxnSpPr>
        <p:spPr>
          <a:xfrm>
            <a:off x="8718841" y="7131557"/>
            <a:ext cx="993000" cy="1225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8012888" y="7721783"/>
            <a:ext cx="143275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as_symbol_format</a:t>
            </a:r>
            <a:endParaRPr lang="ja-JP" altLang="en-US" sz="1200" dirty="0"/>
          </a:p>
        </p:txBody>
      </p:sp>
      <p:sp>
        <p:nvSpPr>
          <p:cNvPr id="75" name="円/楕円 74"/>
          <p:cNvSpPr/>
          <p:nvPr/>
        </p:nvSpPr>
        <p:spPr>
          <a:xfrm>
            <a:off x="10327326" y="7645037"/>
            <a:ext cx="952977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76" name="直線矢印コネクタ 75"/>
          <p:cNvCxnSpPr>
            <a:stCxn id="12" idx="6"/>
            <a:endCxn id="75" idx="1"/>
          </p:cNvCxnSpPr>
          <p:nvPr/>
        </p:nvCxnSpPr>
        <p:spPr>
          <a:xfrm>
            <a:off x="9431054" y="6855632"/>
            <a:ext cx="1035832" cy="87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9486558" y="7131556"/>
            <a:ext cx="91563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smtClean="0"/>
              <a:t>dc: : format</a:t>
            </a:r>
            <a:endParaRPr lang="ja-JP" altLang="en-US" sz="1200" dirty="0"/>
          </a:p>
        </p:txBody>
      </p:sp>
      <p:sp>
        <p:nvSpPr>
          <p:cNvPr id="99" name="円/楕円 98"/>
          <p:cNvSpPr/>
          <p:nvPr/>
        </p:nvSpPr>
        <p:spPr>
          <a:xfrm>
            <a:off x="7965261" y="3371349"/>
            <a:ext cx="146579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Resource entry</a:t>
            </a:r>
            <a:endParaRPr kumimoji="1" lang="ja-JP" altLang="en-US" sz="1200" dirty="0"/>
          </a:p>
        </p:txBody>
      </p:sp>
      <p:cxnSp>
        <p:nvCxnSpPr>
          <p:cNvPr id="100" name="直線矢印コネクタ 99"/>
          <p:cNvCxnSpPr>
            <a:stCxn id="4" idx="7"/>
            <a:endCxn id="99" idx="3"/>
          </p:cNvCxnSpPr>
          <p:nvPr/>
        </p:nvCxnSpPr>
        <p:spPr>
          <a:xfrm flipV="1">
            <a:off x="4121173" y="4030796"/>
            <a:ext cx="4058748" cy="26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6041734" y="3966708"/>
            <a:ext cx="144142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has_resource_entry</a:t>
            </a:r>
            <a:endParaRPr lang="en-US" altLang="ja-JP" sz="1200" dirty="0" smtClean="0"/>
          </a:p>
        </p:txBody>
      </p:sp>
      <p:sp>
        <p:nvSpPr>
          <p:cNvPr id="106" name="円/楕円 105"/>
          <p:cNvSpPr/>
          <p:nvPr/>
        </p:nvSpPr>
        <p:spPr>
          <a:xfrm>
            <a:off x="974506" y="2249119"/>
            <a:ext cx="1081642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literal</a:t>
            </a:r>
            <a:endParaRPr kumimoji="1" lang="ja-JP" altLang="en-US" sz="1200" dirty="0"/>
          </a:p>
        </p:txBody>
      </p:sp>
      <p:cxnSp>
        <p:nvCxnSpPr>
          <p:cNvPr id="107" name="直線矢印コネクタ 106"/>
          <p:cNvCxnSpPr>
            <a:stCxn id="4" idx="1"/>
            <a:endCxn id="106" idx="4"/>
          </p:cNvCxnSpPr>
          <p:nvPr/>
        </p:nvCxnSpPr>
        <p:spPr>
          <a:xfrm flipH="1" flipV="1">
            <a:off x="1515327" y="2849818"/>
            <a:ext cx="1042299" cy="1445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/>
          <p:cNvSpPr/>
          <p:nvPr/>
        </p:nvSpPr>
        <p:spPr>
          <a:xfrm>
            <a:off x="863325" y="3044921"/>
            <a:ext cx="115929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as_primary_id</a:t>
            </a:r>
            <a:endParaRPr lang="ja-JP" altLang="en-US" sz="1200" dirty="0"/>
          </a:p>
        </p:txBody>
      </p:sp>
      <p:cxnSp>
        <p:nvCxnSpPr>
          <p:cNvPr id="110" name="直線矢印コネクタ 109"/>
          <p:cNvCxnSpPr>
            <a:stCxn id="99" idx="6"/>
            <a:endCxn id="115" idx="2"/>
          </p:cNvCxnSpPr>
          <p:nvPr/>
        </p:nvCxnSpPr>
        <p:spPr>
          <a:xfrm>
            <a:off x="9431054" y="3757644"/>
            <a:ext cx="1770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/>
          <p:cNvSpPr/>
          <p:nvPr/>
        </p:nvSpPr>
        <p:spPr>
          <a:xfrm>
            <a:off x="9508000" y="3645347"/>
            <a:ext cx="142859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In_glycan_database</a:t>
            </a:r>
            <a:endParaRPr lang="en-US" altLang="ja-JP" sz="1200" dirty="0" smtClean="0"/>
          </a:p>
        </p:txBody>
      </p:sp>
      <p:sp>
        <p:nvSpPr>
          <p:cNvPr id="115" name="円/楕円 114"/>
          <p:cNvSpPr/>
          <p:nvPr/>
        </p:nvSpPr>
        <p:spPr>
          <a:xfrm>
            <a:off x="11201613" y="3356480"/>
            <a:ext cx="1599987" cy="8023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100" dirty="0" smtClean="0"/>
              <a:t>Glycan Database</a:t>
            </a:r>
          </a:p>
          <a:p>
            <a:pPr algn="ctr"/>
            <a:r>
              <a:rPr kumimoji="1" lang="en-US" altLang="ja-JP" sz="1100" dirty="0" smtClean="0"/>
              <a:t>( individual )</a:t>
            </a:r>
            <a:endParaRPr kumimoji="1" lang="ja-JP" altLang="en-US" sz="1100" dirty="0"/>
          </a:p>
        </p:txBody>
      </p:sp>
      <p:sp>
        <p:nvSpPr>
          <p:cNvPr id="119" name="正方形/長方形 118"/>
          <p:cNvSpPr/>
          <p:nvPr/>
        </p:nvSpPr>
        <p:spPr>
          <a:xfrm>
            <a:off x="863325" y="2113784"/>
            <a:ext cx="1347093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/>
              <a:t>Accession Number</a:t>
            </a:r>
            <a:endParaRPr lang="ja-JP" altLang="en-US" sz="1200" dirty="0"/>
          </a:p>
        </p:txBody>
      </p:sp>
      <p:sp>
        <p:nvSpPr>
          <p:cNvPr id="120" name="正方形/長方形 119"/>
          <p:cNvSpPr/>
          <p:nvPr/>
        </p:nvSpPr>
        <p:spPr>
          <a:xfrm>
            <a:off x="8012888" y="3298542"/>
            <a:ext cx="110168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Glytoucan</a:t>
            </a:r>
            <a:r>
              <a:rPr lang="en-US" altLang="ja-JP" sz="1200" dirty="0"/>
              <a:t> URL</a:t>
            </a:r>
            <a:endParaRPr lang="ja-JP" altLang="en-US" sz="1200" dirty="0"/>
          </a:p>
        </p:txBody>
      </p:sp>
      <p:sp>
        <p:nvSpPr>
          <p:cNvPr id="147" name="円/楕円 146"/>
          <p:cNvSpPr/>
          <p:nvPr/>
        </p:nvSpPr>
        <p:spPr>
          <a:xfrm>
            <a:off x="4656831" y="6489802"/>
            <a:ext cx="1713574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err="1" smtClean="0"/>
              <a:t>Glycosequence</a:t>
            </a:r>
            <a:endParaRPr kumimoji="1" lang="ja-JP" altLang="en-US" sz="1200" dirty="0"/>
          </a:p>
        </p:txBody>
      </p:sp>
      <p:cxnSp>
        <p:nvCxnSpPr>
          <p:cNvPr id="150" name="直線矢印コネクタ 149"/>
          <p:cNvCxnSpPr>
            <a:stCxn id="4" idx="4"/>
            <a:endCxn id="147" idx="0"/>
          </p:cNvCxnSpPr>
          <p:nvPr/>
        </p:nvCxnSpPr>
        <p:spPr>
          <a:xfrm>
            <a:off x="3339400" y="5203923"/>
            <a:ext cx="2174218" cy="1285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円/楕円 152"/>
          <p:cNvSpPr/>
          <p:nvPr/>
        </p:nvSpPr>
        <p:spPr>
          <a:xfrm>
            <a:off x="6536362" y="8520864"/>
            <a:ext cx="1476526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154" name="直線矢印コネクタ 153"/>
          <p:cNvCxnSpPr>
            <a:stCxn id="147" idx="5"/>
            <a:endCxn id="153" idx="1"/>
          </p:cNvCxnSpPr>
          <p:nvPr/>
        </p:nvCxnSpPr>
        <p:spPr>
          <a:xfrm>
            <a:off x="6119458" y="7149249"/>
            <a:ext cx="633136" cy="1459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5976398" y="7774635"/>
            <a:ext cx="107358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as_sequence</a:t>
            </a:r>
            <a:endParaRPr lang="ja-JP" altLang="en-US" sz="1200" dirty="0"/>
          </a:p>
        </p:txBody>
      </p:sp>
      <p:sp>
        <p:nvSpPr>
          <p:cNvPr id="160" name="円/楕円 159"/>
          <p:cNvSpPr/>
          <p:nvPr/>
        </p:nvSpPr>
        <p:spPr>
          <a:xfrm>
            <a:off x="3600209" y="8245736"/>
            <a:ext cx="1713574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Carbohydrate format : </a:t>
            </a:r>
            <a:r>
              <a:rPr lang="en-US" altLang="ja-JP" sz="1200" dirty="0" err="1" smtClean="0"/>
              <a:t>GlycoCT</a:t>
            </a:r>
            <a:endParaRPr kumimoji="1" lang="ja-JP" altLang="en-US" sz="1200" dirty="0"/>
          </a:p>
        </p:txBody>
      </p:sp>
      <p:cxnSp>
        <p:nvCxnSpPr>
          <p:cNvPr id="162" name="直線矢印コネクタ 161"/>
          <p:cNvCxnSpPr>
            <a:stCxn id="147" idx="4"/>
            <a:endCxn id="160" idx="0"/>
          </p:cNvCxnSpPr>
          <p:nvPr/>
        </p:nvCxnSpPr>
        <p:spPr>
          <a:xfrm flipH="1">
            <a:off x="4456996" y="7262392"/>
            <a:ext cx="1056622" cy="983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正方形/長方形 158"/>
          <p:cNvSpPr/>
          <p:nvPr/>
        </p:nvSpPr>
        <p:spPr>
          <a:xfrm>
            <a:off x="3933181" y="7422407"/>
            <a:ext cx="172880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In_carbohydrate_format</a:t>
            </a:r>
            <a:endParaRPr lang="en-US" altLang="ja-JP" sz="1200" dirty="0" smtClean="0"/>
          </a:p>
        </p:txBody>
      </p:sp>
      <p:sp>
        <p:nvSpPr>
          <p:cNvPr id="148" name="正方形/長方形 147"/>
          <p:cNvSpPr/>
          <p:nvPr/>
        </p:nvSpPr>
        <p:spPr>
          <a:xfrm>
            <a:off x="4121173" y="5647440"/>
            <a:ext cx="140294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has_glycosequence</a:t>
            </a:r>
            <a:endParaRPr lang="en-US" altLang="ja-JP" sz="1200" dirty="0" smtClean="0"/>
          </a:p>
        </p:txBody>
      </p:sp>
      <p:sp>
        <p:nvSpPr>
          <p:cNvPr id="173" name="円/楕円 172"/>
          <p:cNvSpPr/>
          <p:nvPr/>
        </p:nvSpPr>
        <p:spPr>
          <a:xfrm>
            <a:off x="7577440" y="1302065"/>
            <a:ext cx="1095714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/>
              <a:t>d</a:t>
            </a:r>
            <a:r>
              <a:rPr lang="en-US" altLang="ja-JP" sz="1200" dirty="0" smtClean="0"/>
              <a:t>ouble</a:t>
            </a:r>
          </a:p>
        </p:txBody>
      </p:sp>
      <p:cxnSp>
        <p:nvCxnSpPr>
          <p:cNvPr id="176" name="直線矢印コネクタ 175"/>
          <p:cNvCxnSpPr>
            <a:stCxn id="4" idx="7"/>
            <a:endCxn id="180" idx="4"/>
          </p:cNvCxnSpPr>
          <p:nvPr/>
        </p:nvCxnSpPr>
        <p:spPr>
          <a:xfrm flipV="1">
            <a:off x="4121173" y="3129351"/>
            <a:ext cx="1807318" cy="1165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/>
          <p:cNvSpPr/>
          <p:nvPr/>
        </p:nvSpPr>
        <p:spPr>
          <a:xfrm>
            <a:off x="4406738" y="3462569"/>
            <a:ext cx="156966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has_derivatized_mass</a:t>
            </a:r>
            <a:endParaRPr lang="ja-JP" altLang="en-US" sz="1200" dirty="0"/>
          </a:p>
        </p:txBody>
      </p:sp>
      <p:cxnSp>
        <p:nvCxnSpPr>
          <p:cNvPr id="179" name="直線矢印コネクタ 178"/>
          <p:cNvCxnSpPr>
            <a:stCxn id="180" idx="7"/>
            <a:endCxn id="173" idx="3"/>
          </p:cNvCxnSpPr>
          <p:nvPr/>
        </p:nvCxnSpPr>
        <p:spPr>
          <a:xfrm flipV="1">
            <a:off x="6536362" y="1814794"/>
            <a:ext cx="1201542" cy="655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円/楕円 179"/>
          <p:cNvSpPr/>
          <p:nvPr/>
        </p:nvSpPr>
        <p:spPr>
          <a:xfrm>
            <a:off x="5068831" y="2356761"/>
            <a:ext cx="1719319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err="1" smtClean="0"/>
              <a:t>Derivatized</a:t>
            </a:r>
            <a:r>
              <a:rPr lang="en-US" altLang="ja-JP" sz="1200" dirty="0" smtClean="0"/>
              <a:t> mass</a:t>
            </a:r>
            <a:endParaRPr kumimoji="1" lang="ja-JP" altLang="en-US" sz="1200" dirty="0"/>
          </a:p>
        </p:txBody>
      </p:sp>
      <p:sp>
        <p:nvSpPr>
          <p:cNvPr id="189" name="円/楕円 188"/>
          <p:cNvSpPr/>
          <p:nvPr/>
        </p:nvSpPr>
        <p:spPr>
          <a:xfrm>
            <a:off x="5513618" y="572792"/>
            <a:ext cx="212306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err="1" smtClean="0"/>
              <a:t>Derivatization</a:t>
            </a:r>
            <a:r>
              <a:rPr lang="en-US" altLang="ja-JP" sz="1200" dirty="0" smtClean="0"/>
              <a:t> type</a:t>
            </a:r>
          </a:p>
          <a:p>
            <a:pPr algn="ctr"/>
            <a:r>
              <a:rPr kumimoji="1" lang="en-US" altLang="ja-JP" sz="1200" dirty="0" smtClean="0"/>
              <a:t>( individual )</a:t>
            </a:r>
            <a:endParaRPr kumimoji="1" lang="ja-JP" altLang="en-US" sz="1200" dirty="0"/>
          </a:p>
        </p:txBody>
      </p:sp>
      <p:cxnSp>
        <p:nvCxnSpPr>
          <p:cNvPr id="191" name="直線矢印コネクタ 190"/>
          <p:cNvCxnSpPr>
            <a:stCxn id="180" idx="0"/>
            <a:endCxn id="189" idx="4"/>
          </p:cNvCxnSpPr>
          <p:nvPr/>
        </p:nvCxnSpPr>
        <p:spPr>
          <a:xfrm flipV="1">
            <a:off x="5928491" y="1345382"/>
            <a:ext cx="646659" cy="1011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正方形/長方形 191"/>
          <p:cNvSpPr/>
          <p:nvPr/>
        </p:nvSpPr>
        <p:spPr>
          <a:xfrm>
            <a:off x="5157955" y="1538234"/>
            <a:ext cx="168890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as_derivatization_type</a:t>
            </a:r>
            <a:endParaRPr lang="ja-JP" altLang="en-US" sz="1200" dirty="0"/>
          </a:p>
        </p:txBody>
      </p:sp>
      <p:sp>
        <p:nvSpPr>
          <p:cNvPr id="193" name="正方形/長方形 192"/>
          <p:cNvSpPr/>
          <p:nvPr/>
        </p:nvSpPr>
        <p:spPr>
          <a:xfrm>
            <a:off x="6762444" y="1958352"/>
            <a:ext cx="800219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as_mass</a:t>
            </a:r>
            <a:endParaRPr lang="ja-JP" altLang="en-US" sz="1200" dirty="0"/>
          </a:p>
        </p:txBody>
      </p:sp>
      <p:cxnSp>
        <p:nvCxnSpPr>
          <p:cNvPr id="242" name="曲線コネクタ 241"/>
          <p:cNvCxnSpPr>
            <a:stCxn id="4" idx="1"/>
            <a:endCxn id="4" idx="0"/>
          </p:cNvCxnSpPr>
          <p:nvPr/>
        </p:nvCxnSpPr>
        <p:spPr>
          <a:xfrm rot="5400000" flipH="1" flipV="1">
            <a:off x="2870542" y="3826162"/>
            <a:ext cx="155943" cy="781774"/>
          </a:xfrm>
          <a:prstGeom prst="curvedConnector3">
            <a:avLst>
              <a:gd name="adj1" fmla="val 888507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正方形/長方形 250"/>
          <p:cNvSpPr/>
          <p:nvPr/>
        </p:nvSpPr>
        <p:spPr>
          <a:xfrm>
            <a:off x="2363973" y="2790634"/>
            <a:ext cx="1236236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is_subsumed_by</a:t>
            </a:r>
            <a:endParaRPr lang="en-US" altLang="ja-JP" sz="1200" dirty="0"/>
          </a:p>
        </p:txBody>
      </p:sp>
      <p:cxnSp>
        <p:nvCxnSpPr>
          <p:cNvPr id="267" name="曲線コネクタ 266"/>
          <p:cNvCxnSpPr>
            <a:stCxn id="4" idx="2"/>
            <a:endCxn id="4" idx="3"/>
          </p:cNvCxnSpPr>
          <p:nvPr/>
        </p:nvCxnSpPr>
        <p:spPr>
          <a:xfrm rot="10800000" flipH="1" flipV="1">
            <a:off x="2233804" y="4671500"/>
            <a:ext cx="323821" cy="376480"/>
          </a:xfrm>
          <a:prstGeom prst="curvedConnector4">
            <a:avLst>
              <a:gd name="adj1" fmla="val -462809"/>
              <a:gd name="adj2" fmla="val 4600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曲線コネクタ 271"/>
          <p:cNvCxnSpPr>
            <a:stCxn id="4" idx="1"/>
            <a:endCxn id="4" idx="2"/>
          </p:cNvCxnSpPr>
          <p:nvPr/>
        </p:nvCxnSpPr>
        <p:spPr>
          <a:xfrm rot="16200000" flipH="1" flipV="1">
            <a:off x="2207476" y="4321349"/>
            <a:ext cx="376480" cy="323821"/>
          </a:xfrm>
          <a:prstGeom prst="curvedConnector4">
            <a:avLst>
              <a:gd name="adj1" fmla="val -42614"/>
              <a:gd name="adj2" fmla="val 3920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/>
          <p:cNvSpPr txBox="1"/>
          <p:nvPr/>
        </p:nvSpPr>
        <p:spPr>
          <a:xfrm>
            <a:off x="411470" y="5969016"/>
            <a:ext cx="1313180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/>
              <a:t> </a:t>
            </a:r>
            <a:r>
              <a:rPr lang="en-US" altLang="ja-JP" sz="1200" dirty="0" err="1" smtClean="0"/>
              <a:t>has_substructure</a:t>
            </a:r>
            <a:endParaRPr lang="en-US" altLang="ja-JP" sz="1200" dirty="0"/>
          </a:p>
        </p:txBody>
      </p:sp>
      <p:sp>
        <p:nvSpPr>
          <p:cNvPr id="270" name="正方形/長方形 269"/>
          <p:cNvSpPr/>
          <p:nvPr/>
        </p:nvSpPr>
        <p:spPr>
          <a:xfrm>
            <a:off x="863325" y="4130017"/>
            <a:ext cx="1307419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is_linkage_isomer</a:t>
            </a:r>
            <a:endParaRPr lang="en-US" altLang="ja-JP" sz="1200" dirty="0"/>
          </a:p>
        </p:txBody>
      </p:sp>
      <p:cxnSp>
        <p:nvCxnSpPr>
          <p:cNvPr id="277" name="曲線コネクタ 276"/>
          <p:cNvCxnSpPr>
            <a:stCxn id="4" idx="2"/>
            <a:endCxn id="4" idx="3"/>
          </p:cNvCxnSpPr>
          <p:nvPr/>
        </p:nvCxnSpPr>
        <p:spPr>
          <a:xfrm rot="10800000" flipH="1" flipV="1">
            <a:off x="2233804" y="4671500"/>
            <a:ext cx="323821" cy="376480"/>
          </a:xfrm>
          <a:prstGeom prst="curvedConnector4">
            <a:avLst>
              <a:gd name="adj1" fmla="val -255166"/>
              <a:gd name="adj2" fmla="val 3132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正方形/長方形 291"/>
          <p:cNvSpPr/>
          <p:nvPr/>
        </p:nvSpPr>
        <p:spPr>
          <a:xfrm>
            <a:off x="990546" y="5211181"/>
            <a:ext cx="1415772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hus_superstructure</a:t>
            </a:r>
            <a:endParaRPr lang="en-US" altLang="ja-JP" sz="1200" dirty="0"/>
          </a:p>
        </p:txBody>
      </p:sp>
      <p:sp>
        <p:nvSpPr>
          <p:cNvPr id="294" name="円/楕円 293"/>
          <p:cNvSpPr/>
          <p:nvPr/>
        </p:nvSpPr>
        <p:spPr>
          <a:xfrm>
            <a:off x="11473069" y="179287"/>
            <a:ext cx="1095714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Literal</a:t>
            </a:r>
          </a:p>
        </p:txBody>
      </p:sp>
      <p:cxnSp>
        <p:nvCxnSpPr>
          <p:cNvPr id="295" name="直線矢印コネクタ 294"/>
          <p:cNvCxnSpPr>
            <a:stCxn id="35" idx="7"/>
            <a:endCxn id="294" idx="3"/>
          </p:cNvCxnSpPr>
          <p:nvPr/>
        </p:nvCxnSpPr>
        <p:spPr>
          <a:xfrm flipV="1">
            <a:off x="11152385" y="692016"/>
            <a:ext cx="481148" cy="598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正方形/長方形 295"/>
          <p:cNvSpPr/>
          <p:nvPr/>
        </p:nvSpPr>
        <p:spPr>
          <a:xfrm>
            <a:off x="10968305" y="907272"/>
            <a:ext cx="90281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foaf</a:t>
            </a:r>
            <a:r>
              <a:rPr lang="en-US" altLang="ja-JP" sz="1200" dirty="0" smtClean="0"/>
              <a:t> : name</a:t>
            </a:r>
            <a:endParaRPr lang="ja-JP" altLang="en-US" sz="1200" dirty="0"/>
          </a:p>
        </p:txBody>
      </p:sp>
      <p:sp>
        <p:nvSpPr>
          <p:cNvPr id="116" name="正方形/長方形 115"/>
          <p:cNvSpPr/>
          <p:nvPr/>
        </p:nvSpPr>
        <p:spPr>
          <a:xfrm>
            <a:off x="8147461" y="6441207"/>
            <a:ext cx="158808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smtClean="0"/>
              <a:t>Structure Image URL</a:t>
            </a:r>
            <a:endParaRPr lang="ja-JP" altLang="en-US" sz="1200" dirty="0"/>
          </a:p>
        </p:txBody>
      </p:sp>
      <p:sp>
        <p:nvSpPr>
          <p:cNvPr id="121" name="正方形/長方形 120"/>
          <p:cNvSpPr/>
          <p:nvPr/>
        </p:nvSpPr>
        <p:spPr>
          <a:xfrm>
            <a:off x="10601542" y="5857757"/>
            <a:ext cx="184518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err="1" smtClean="0"/>
              <a:t>MonosaccharideDB</a:t>
            </a:r>
            <a:r>
              <a:rPr lang="en-US" altLang="ja-JP" sz="1200" dirty="0" smtClean="0"/>
              <a:t> URL</a:t>
            </a:r>
            <a:endParaRPr lang="ja-JP" altLang="en-US" sz="1200" dirty="0"/>
          </a:p>
        </p:txBody>
      </p:sp>
      <p:sp>
        <p:nvSpPr>
          <p:cNvPr id="122" name="正方形/長方形 121"/>
          <p:cNvSpPr/>
          <p:nvPr/>
        </p:nvSpPr>
        <p:spPr>
          <a:xfrm>
            <a:off x="9915057" y="1001748"/>
            <a:ext cx="91728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smtClean="0"/>
              <a:t>Contributor</a:t>
            </a:r>
            <a:endParaRPr lang="ja-JP" altLang="en-US" sz="1200" dirty="0"/>
          </a:p>
        </p:txBody>
      </p:sp>
      <p:sp>
        <p:nvSpPr>
          <p:cNvPr id="123" name="正方形/長方形 122"/>
          <p:cNvSpPr/>
          <p:nvPr/>
        </p:nvSpPr>
        <p:spPr>
          <a:xfrm>
            <a:off x="7049979" y="8357053"/>
            <a:ext cx="68998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GlycoCT</a:t>
            </a:r>
            <a:endParaRPr lang="ja-JP" altLang="en-US" sz="1200" dirty="0"/>
          </a:p>
        </p:txBody>
      </p:sp>
      <p:sp>
        <p:nvSpPr>
          <p:cNvPr id="253" name="正方形/長方形 252"/>
          <p:cNvSpPr/>
          <p:nvPr/>
        </p:nvSpPr>
        <p:spPr>
          <a:xfrm>
            <a:off x="360860" y="588820"/>
            <a:ext cx="4006225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000" dirty="0"/>
              <a:t> </a:t>
            </a:r>
            <a:r>
              <a:rPr lang="en-US" altLang="ja-JP" sz="2000" dirty="0" err="1"/>
              <a:t>glyco</a:t>
            </a:r>
            <a:r>
              <a:rPr lang="en-US" altLang="ja-JP" sz="2000" dirty="0"/>
              <a:t> ontology + </a:t>
            </a:r>
            <a:r>
              <a:rPr lang="en-US" altLang="ja-JP" sz="2000" dirty="0" err="1"/>
              <a:t>glytoucan</a:t>
            </a:r>
            <a:r>
              <a:rPr lang="en-US" altLang="ja-JP" sz="2000" dirty="0"/>
              <a:t> ontology</a:t>
            </a:r>
          </a:p>
        </p:txBody>
      </p:sp>
      <p:cxnSp>
        <p:nvCxnSpPr>
          <p:cNvPr id="53" name="直線矢印コネクタ 52"/>
          <p:cNvCxnSpPr>
            <a:stCxn id="8" idx="0"/>
          </p:cNvCxnSpPr>
          <p:nvPr/>
        </p:nvCxnSpPr>
        <p:spPr>
          <a:xfrm flipH="1" flipV="1">
            <a:off x="3033236" y="5211181"/>
            <a:ext cx="36867" cy="1728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正方形/長方形 143"/>
          <p:cNvSpPr/>
          <p:nvPr/>
        </p:nvSpPr>
        <p:spPr>
          <a:xfrm>
            <a:off x="2260839" y="6305783"/>
            <a:ext cx="116021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r</a:t>
            </a:r>
            <a:r>
              <a:rPr lang="en-US" altLang="ja-JP" sz="1200" dirty="0" err="1" smtClean="0"/>
              <a:t>dfs:SubClassOf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550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4838681" y="1771338"/>
            <a:ext cx="2211189" cy="10648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800" dirty="0" smtClean="0"/>
              <a:t>Saccharide</a:t>
            </a:r>
            <a:endParaRPr kumimoji="1" lang="ja-JP" altLang="en-US" sz="1800" dirty="0"/>
          </a:p>
        </p:txBody>
      </p:sp>
      <p:sp>
        <p:nvSpPr>
          <p:cNvPr id="8" name="円/楕円 7"/>
          <p:cNvSpPr/>
          <p:nvPr/>
        </p:nvSpPr>
        <p:spPr>
          <a:xfrm>
            <a:off x="5034784" y="3821610"/>
            <a:ext cx="1890020" cy="8023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600" dirty="0" smtClean="0"/>
              <a:t>Glycan Motif</a:t>
            </a:r>
            <a:endParaRPr kumimoji="1" lang="ja-JP" altLang="en-US" sz="1600" dirty="0"/>
          </a:p>
        </p:txBody>
      </p:sp>
      <p:sp>
        <p:nvSpPr>
          <p:cNvPr id="12" name="円/楕円 11"/>
          <p:cNvSpPr/>
          <p:nvPr/>
        </p:nvSpPr>
        <p:spPr>
          <a:xfrm>
            <a:off x="1957370" y="3959021"/>
            <a:ext cx="1424427" cy="551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Image</a:t>
            </a:r>
            <a:endParaRPr kumimoji="1" lang="ja-JP" altLang="en-US" sz="1200" dirty="0"/>
          </a:p>
        </p:txBody>
      </p:sp>
      <p:cxnSp>
        <p:nvCxnSpPr>
          <p:cNvPr id="14" name="直線矢印コネクタ 13"/>
          <p:cNvCxnSpPr>
            <a:stCxn id="8" idx="2"/>
            <a:endCxn id="12" idx="6"/>
          </p:cNvCxnSpPr>
          <p:nvPr/>
        </p:nvCxnSpPr>
        <p:spPr>
          <a:xfrm flipH="1">
            <a:off x="3381797" y="4222774"/>
            <a:ext cx="1652987" cy="12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4"/>
            <a:endCxn id="8" idx="0"/>
          </p:cNvCxnSpPr>
          <p:nvPr/>
        </p:nvCxnSpPr>
        <p:spPr>
          <a:xfrm>
            <a:off x="5944276" y="2836184"/>
            <a:ext cx="35518" cy="985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5537754" y="3238850"/>
            <a:ext cx="81304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has_motif</a:t>
            </a:r>
            <a:endParaRPr lang="ja-JP" altLang="en-US" sz="1200" dirty="0"/>
          </a:p>
        </p:txBody>
      </p:sp>
      <p:sp>
        <p:nvSpPr>
          <p:cNvPr id="89" name="正方形/長方形 88"/>
          <p:cNvSpPr/>
          <p:nvPr/>
        </p:nvSpPr>
        <p:spPr>
          <a:xfrm>
            <a:off x="3850513" y="4084274"/>
            <a:ext cx="857025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has_image</a:t>
            </a:r>
            <a:endParaRPr lang="ja-JP" altLang="en-US" sz="1200" dirty="0"/>
          </a:p>
        </p:txBody>
      </p:sp>
      <p:sp>
        <p:nvSpPr>
          <p:cNvPr id="58" name="円/楕円 57"/>
          <p:cNvSpPr/>
          <p:nvPr/>
        </p:nvSpPr>
        <p:spPr>
          <a:xfrm>
            <a:off x="250814" y="6220006"/>
            <a:ext cx="1465793" cy="503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Symbol Format</a:t>
            </a:r>
            <a:endParaRPr kumimoji="1" lang="ja-JP" altLang="en-US" sz="1200" dirty="0"/>
          </a:p>
        </p:txBody>
      </p:sp>
      <p:cxnSp>
        <p:nvCxnSpPr>
          <p:cNvPr id="68" name="直線矢印コネクタ 67"/>
          <p:cNvCxnSpPr>
            <a:stCxn id="12" idx="4"/>
            <a:endCxn id="58" idx="0"/>
          </p:cNvCxnSpPr>
          <p:nvPr/>
        </p:nvCxnSpPr>
        <p:spPr>
          <a:xfrm flipH="1">
            <a:off x="983711" y="4510871"/>
            <a:ext cx="1685873" cy="1709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550340" y="5699092"/>
            <a:ext cx="143275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as_symbol_format</a:t>
            </a:r>
            <a:endParaRPr lang="ja-JP" altLang="en-US" sz="1200" dirty="0"/>
          </a:p>
        </p:txBody>
      </p:sp>
      <p:sp>
        <p:nvSpPr>
          <p:cNvPr id="75" name="円/楕円 74"/>
          <p:cNvSpPr/>
          <p:nvPr/>
        </p:nvSpPr>
        <p:spPr>
          <a:xfrm>
            <a:off x="2377783" y="6171437"/>
            <a:ext cx="952977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76" name="直線矢印コネクタ 75"/>
          <p:cNvCxnSpPr>
            <a:stCxn id="12" idx="4"/>
            <a:endCxn id="75" idx="1"/>
          </p:cNvCxnSpPr>
          <p:nvPr/>
        </p:nvCxnSpPr>
        <p:spPr>
          <a:xfrm flipH="1">
            <a:off x="2517343" y="4510871"/>
            <a:ext cx="152241" cy="1748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2103841" y="5657956"/>
            <a:ext cx="91563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smtClean="0"/>
              <a:t>dc: : format</a:t>
            </a:r>
            <a:endParaRPr lang="ja-JP" altLang="en-US" sz="1200" dirty="0"/>
          </a:p>
        </p:txBody>
      </p:sp>
      <p:sp>
        <p:nvSpPr>
          <p:cNvPr id="147" name="円/楕円 146"/>
          <p:cNvSpPr/>
          <p:nvPr/>
        </p:nvSpPr>
        <p:spPr>
          <a:xfrm>
            <a:off x="8714002" y="3819148"/>
            <a:ext cx="1713574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err="1" smtClean="0"/>
              <a:t>Glycosequence</a:t>
            </a:r>
            <a:endParaRPr kumimoji="1" lang="ja-JP" altLang="en-US" sz="1200" dirty="0"/>
          </a:p>
        </p:txBody>
      </p:sp>
      <p:cxnSp>
        <p:nvCxnSpPr>
          <p:cNvPr id="150" name="直線矢印コネクタ 149"/>
          <p:cNvCxnSpPr>
            <a:stCxn id="8" idx="6"/>
            <a:endCxn id="147" idx="2"/>
          </p:cNvCxnSpPr>
          <p:nvPr/>
        </p:nvCxnSpPr>
        <p:spPr>
          <a:xfrm flipV="1">
            <a:off x="6924804" y="4205443"/>
            <a:ext cx="1789198" cy="17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円/楕円 152"/>
          <p:cNvSpPr/>
          <p:nvPr/>
        </p:nvSpPr>
        <p:spPr>
          <a:xfrm>
            <a:off x="10427576" y="6383817"/>
            <a:ext cx="1476526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string</a:t>
            </a:r>
            <a:endParaRPr kumimoji="1" lang="ja-JP" altLang="en-US" sz="1200" dirty="0"/>
          </a:p>
        </p:txBody>
      </p:sp>
      <p:cxnSp>
        <p:nvCxnSpPr>
          <p:cNvPr id="154" name="直線矢印コネクタ 153"/>
          <p:cNvCxnSpPr>
            <a:stCxn id="147" idx="5"/>
            <a:endCxn id="153" idx="1"/>
          </p:cNvCxnSpPr>
          <p:nvPr/>
        </p:nvCxnSpPr>
        <p:spPr>
          <a:xfrm>
            <a:off x="10176629" y="4478595"/>
            <a:ext cx="467179" cy="1993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9867612" y="5637588"/>
            <a:ext cx="107358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as_sequence</a:t>
            </a:r>
            <a:endParaRPr lang="ja-JP" altLang="en-US" sz="1200" dirty="0"/>
          </a:p>
        </p:txBody>
      </p:sp>
      <p:sp>
        <p:nvSpPr>
          <p:cNvPr id="160" name="円/楕円 159"/>
          <p:cNvSpPr/>
          <p:nvPr/>
        </p:nvSpPr>
        <p:spPr>
          <a:xfrm>
            <a:off x="7491423" y="6108689"/>
            <a:ext cx="1713574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Carbohydrate format : </a:t>
            </a:r>
            <a:r>
              <a:rPr lang="en-US" altLang="ja-JP" sz="1200" dirty="0" err="1" smtClean="0"/>
              <a:t>GlycoCT</a:t>
            </a:r>
            <a:endParaRPr kumimoji="1" lang="ja-JP" altLang="en-US" sz="1200" dirty="0"/>
          </a:p>
        </p:txBody>
      </p:sp>
      <p:cxnSp>
        <p:nvCxnSpPr>
          <p:cNvPr id="162" name="直線矢印コネクタ 161"/>
          <p:cNvCxnSpPr>
            <a:stCxn id="147" idx="4"/>
            <a:endCxn id="160" idx="0"/>
          </p:cNvCxnSpPr>
          <p:nvPr/>
        </p:nvCxnSpPr>
        <p:spPr>
          <a:xfrm flipH="1">
            <a:off x="8348210" y="4591738"/>
            <a:ext cx="1222579" cy="1516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正方形/長方形 158"/>
          <p:cNvSpPr/>
          <p:nvPr/>
        </p:nvSpPr>
        <p:spPr>
          <a:xfrm>
            <a:off x="7824395" y="5285360"/>
            <a:ext cx="172880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In_carbohydrate_format</a:t>
            </a:r>
            <a:endParaRPr lang="en-US" altLang="ja-JP" sz="1200" dirty="0" smtClean="0"/>
          </a:p>
        </p:txBody>
      </p:sp>
      <p:sp>
        <p:nvSpPr>
          <p:cNvPr id="148" name="正方形/長方形 147"/>
          <p:cNvSpPr/>
          <p:nvPr/>
        </p:nvSpPr>
        <p:spPr>
          <a:xfrm>
            <a:off x="7122921" y="4084274"/>
            <a:ext cx="140294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has_glycosequence</a:t>
            </a:r>
            <a:endParaRPr lang="en-US" altLang="ja-JP" sz="1200" dirty="0" smtClean="0"/>
          </a:p>
        </p:txBody>
      </p:sp>
      <p:sp>
        <p:nvSpPr>
          <p:cNvPr id="116" name="正方形/長方形 115"/>
          <p:cNvSpPr/>
          <p:nvPr/>
        </p:nvSpPr>
        <p:spPr>
          <a:xfrm>
            <a:off x="1610763" y="3859347"/>
            <a:ext cx="158808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smtClean="0"/>
              <a:t>Structure Image URL</a:t>
            </a:r>
            <a:endParaRPr lang="ja-JP" altLang="en-US" sz="1200" dirty="0"/>
          </a:p>
        </p:txBody>
      </p:sp>
      <p:sp>
        <p:nvSpPr>
          <p:cNvPr id="123" name="正方形/長方形 122"/>
          <p:cNvSpPr/>
          <p:nvPr/>
        </p:nvSpPr>
        <p:spPr>
          <a:xfrm>
            <a:off x="10941193" y="6220006"/>
            <a:ext cx="68998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GlycoCT</a:t>
            </a:r>
            <a:endParaRPr lang="ja-JP" altLang="en-US" sz="1200" dirty="0"/>
          </a:p>
        </p:txBody>
      </p:sp>
      <p:sp>
        <p:nvSpPr>
          <p:cNvPr id="253" name="正方形/長方形 252"/>
          <p:cNvSpPr/>
          <p:nvPr/>
        </p:nvSpPr>
        <p:spPr>
          <a:xfrm>
            <a:off x="360860" y="588820"/>
            <a:ext cx="4006225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000" dirty="0"/>
              <a:t> </a:t>
            </a:r>
            <a:r>
              <a:rPr lang="en-US" altLang="ja-JP" sz="2000" dirty="0" err="1"/>
              <a:t>glyco</a:t>
            </a:r>
            <a:r>
              <a:rPr lang="en-US" altLang="ja-JP" sz="2000" dirty="0"/>
              <a:t> ontology + </a:t>
            </a:r>
            <a:r>
              <a:rPr lang="en-US" altLang="ja-JP" sz="2000" dirty="0" err="1"/>
              <a:t>glytoucan</a:t>
            </a:r>
            <a:r>
              <a:rPr lang="en-US" altLang="ja-JP" sz="2000" dirty="0"/>
              <a:t> ontology</a:t>
            </a:r>
          </a:p>
        </p:txBody>
      </p:sp>
      <p:sp>
        <p:nvSpPr>
          <p:cNvPr id="132" name="正方形/長方形 131"/>
          <p:cNvSpPr/>
          <p:nvPr/>
        </p:nvSpPr>
        <p:spPr>
          <a:xfrm>
            <a:off x="8885004" y="494401"/>
            <a:ext cx="116021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r</a:t>
            </a:r>
            <a:r>
              <a:rPr lang="en-US" altLang="ja-JP" sz="1200" dirty="0" err="1" smtClean="0"/>
              <a:t>dfs:SubClassOf</a:t>
            </a:r>
            <a:endParaRPr lang="ja-JP" altLang="en-US" sz="1200" dirty="0"/>
          </a:p>
        </p:txBody>
      </p:sp>
      <p:sp>
        <p:nvSpPr>
          <p:cNvPr id="85" name="円/楕円 84"/>
          <p:cNvSpPr/>
          <p:nvPr/>
        </p:nvSpPr>
        <p:spPr>
          <a:xfrm>
            <a:off x="5843005" y="5637588"/>
            <a:ext cx="1465793" cy="7725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kumimoji="1" lang="en-US" altLang="ja-JP" sz="1200" dirty="0" smtClean="0"/>
              <a:t>Resource entry</a:t>
            </a:r>
            <a:endParaRPr kumimoji="1" lang="ja-JP" altLang="en-US" sz="1200" dirty="0"/>
          </a:p>
        </p:txBody>
      </p:sp>
      <p:cxnSp>
        <p:nvCxnSpPr>
          <p:cNvPr id="86" name="直線矢印コネクタ 85"/>
          <p:cNvCxnSpPr>
            <a:stCxn id="8" idx="4"/>
            <a:endCxn id="85" idx="7"/>
          </p:cNvCxnSpPr>
          <p:nvPr/>
        </p:nvCxnSpPr>
        <p:spPr>
          <a:xfrm>
            <a:off x="5979794" y="4623937"/>
            <a:ext cx="1114344" cy="1126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/>
          <p:cNvSpPr/>
          <p:nvPr/>
        </p:nvSpPr>
        <p:spPr>
          <a:xfrm>
            <a:off x="5844922" y="4885677"/>
            <a:ext cx="144142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has_resource_entry</a:t>
            </a:r>
            <a:endParaRPr lang="en-US" altLang="ja-JP" sz="1200" dirty="0" smtClean="0"/>
          </a:p>
        </p:txBody>
      </p:sp>
      <p:cxnSp>
        <p:nvCxnSpPr>
          <p:cNvPr id="88" name="直線矢印コネクタ 87"/>
          <p:cNvCxnSpPr>
            <a:stCxn id="85" idx="4"/>
            <a:endCxn id="91" idx="0"/>
          </p:cNvCxnSpPr>
          <p:nvPr/>
        </p:nvCxnSpPr>
        <p:spPr>
          <a:xfrm flipH="1">
            <a:off x="6565128" y="6410178"/>
            <a:ext cx="10774" cy="1188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5936525" y="6846016"/>
            <a:ext cx="142859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 smtClean="0"/>
              <a:t>In_glycan_database</a:t>
            </a:r>
            <a:endParaRPr lang="en-US" altLang="ja-JP" sz="1200" dirty="0" smtClean="0"/>
          </a:p>
        </p:txBody>
      </p:sp>
      <p:sp>
        <p:nvSpPr>
          <p:cNvPr id="91" name="円/楕円 90"/>
          <p:cNvSpPr/>
          <p:nvPr/>
        </p:nvSpPr>
        <p:spPr>
          <a:xfrm>
            <a:off x="5765134" y="7599065"/>
            <a:ext cx="1599987" cy="8023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100" dirty="0" smtClean="0"/>
              <a:t>Glycan Database</a:t>
            </a:r>
          </a:p>
          <a:p>
            <a:pPr algn="ctr"/>
            <a:r>
              <a:rPr kumimoji="1" lang="en-US" altLang="ja-JP" sz="1100" dirty="0" smtClean="0"/>
              <a:t>( individual )</a:t>
            </a:r>
            <a:endParaRPr kumimoji="1" lang="ja-JP" altLang="en-US" sz="1100" dirty="0"/>
          </a:p>
        </p:txBody>
      </p:sp>
      <p:sp>
        <p:nvSpPr>
          <p:cNvPr id="92" name="正方形/長方形 91"/>
          <p:cNvSpPr/>
          <p:nvPr/>
        </p:nvSpPr>
        <p:spPr>
          <a:xfrm>
            <a:off x="5925600" y="5499088"/>
            <a:ext cx="110168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Glytoucan</a:t>
            </a:r>
            <a:r>
              <a:rPr lang="en-US" altLang="ja-JP" sz="1200" dirty="0"/>
              <a:t> URL</a:t>
            </a:r>
            <a:endParaRPr lang="ja-JP" altLang="en-US" sz="1200" dirty="0"/>
          </a:p>
        </p:txBody>
      </p:sp>
      <p:sp>
        <p:nvSpPr>
          <p:cNvPr id="138" name="正方形/長方形 137"/>
          <p:cNvSpPr/>
          <p:nvPr/>
        </p:nvSpPr>
        <p:spPr>
          <a:xfrm>
            <a:off x="363330" y="129842"/>
            <a:ext cx="415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b="1" dirty="0"/>
              <a:t>Repository </a:t>
            </a:r>
            <a:r>
              <a:rPr lang="en-US" altLang="ja-JP" sz="1800" b="1" dirty="0" smtClean="0"/>
              <a:t>Schema  ( example Motif )</a:t>
            </a:r>
            <a:endParaRPr lang="ja-JP" altLang="en-US" sz="1800" b="1" dirty="0"/>
          </a:p>
        </p:txBody>
      </p:sp>
      <p:sp>
        <p:nvSpPr>
          <p:cNvPr id="143" name="円/楕円 142"/>
          <p:cNvSpPr/>
          <p:nvPr/>
        </p:nvSpPr>
        <p:spPr>
          <a:xfrm>
            <a:off x="4138080" y="6060953"/>
            <a:ext cx="952977" cy="6006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200" dirty="0" smtClean="0"/>
              <a:t>Literal</a:t>
            </a:r>
            <a:endParaRPr kumimoji="1" lang="ja-JP" altLang="en-US" sz="1200" dirty="0"/>
          </a:p>
        </p:txBody>
      </p:sp>
      <p:cxnSp>
        <p:nvCxnSpPr>
          <p:cNvPr id="144" name="直線矢印コネクタ 143"/>
          <p:cNvCxnSpPr>
            <a:stCxn id="8" idx="3"/>
            <a:endCxn id="143" idx="0"/>
          </p:cNvCxnSpPr>
          <p:nvPr/>
        </p:nvCxnSpPr>
        <p:spPr>
          <a:xfrm flipH="1">
            <a:off x="4614569" y="4506439"/>
            <a:ext cx="697002" cy="1554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正方形/長方形 144"/>
          <p:cNvSpPr/>
          <p:nvPr/>
        </p:nvSpPr>
        <p:spPr>
          <a:xfrm>
            <a:off x="4521886" y="5146860"/>
            <a:ext cx="90281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/>
              <a:t>f</a:t>
            </a:r>
            <a:r>
              <a:rPr lang="en-US" altLang="ja-JP" sz="1200" dirty="0" err="1" smtClean="0"/>
              <a:t>oaf</a:t>
            </a:r>
            <a:r>
              <a:rPr lang="en-US" altLang="ja-JP" sz="1200" dirty="0" smtClean="0"/>
              <a:t> : name</a:t>
            </a:r>
            <a:endParaRPr lang="ja-JP" altLang="en-US" sz="1200" dirty="0"/>
          </a:p>
        </p:txBody>
      </p:sp>
      <p:sp>
        <p:nvSpPr>
          <p:cNvPr id="149" name="円/楕円 148"/>
          <p:cNvSpPr/>
          <p:nvPr/>
        </p:nvSpPr>
        <p:spPr>
          <a:xfrm>
            <a:off x="10190262" y="381354"/>
            <a:ext cx="1783443" cy="77585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800" dirty="0" smtClean="0"/>
              <a:t>Saccharide</a:t>
            </a:r>
            <a:endParaRPr kumimoji="1" lang="ja-JP" altLang="en-US" sz="1800" dirty="0"/>
          </a:p>
        </p:txBody>
      </p:sp>
      <p:sp>
        <p:nvSpPr>
          <p:cNvPr id="151" name="円/楕円 150"/>
          <p:cNvSpPr/>
          <p:nvPr/>
        </p:nvSpPr>
        <p:spPr>
          <a:xfrm>
            <a:off x="6546413" y="381354"/>
            <a:ext cx="1890020" cy="8023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altLang="ja-JP" sz="1600" dirty="0" smtClean="0"/>
              <a:t>Glycan Motif</a:t>
            </a:r>
            <a:endParaRPr kumimoji="1" lang="ja-JP" altLang="en-US" sz="1600" dirty="0"/>
          </a:p>
        </p:txBody>
      </p:sp>
      <p:cxnSp>
        <p:nvCxnSpPr>
          <p:cNvPr id="60" name="直線矢印コネクタ 59"/>
          <p:cNvCxnSpPr>
            <a:stCxn id="151" idx="6"/>
            <a:endCxn id="149" idx="2"/>
          </p:cNvCxnSpPr>
          <p:nvPr/>
        </p:nvCxnSpPr>
        <p:spPr>
          <a:xfrm flipV="1">
            <a:off x="8436433" y="769284"/>
            <a:ext cx="1753829" cy="13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03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11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0" t="18269" r="69050" b="34789"/>
          <a:stretch/>
        </p:blipFill>
        <p:spPr>
          <a:xfrm>
            <a:off x="2166597" y="1848132"/>
            <a:ext cx="1923228" cy="1878014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3" name="図 2" descr="117_normal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" t="17785" r="69252" b="33951"/>
          <a:stretch/>
        </p:blipFill>
        <p:spPr>
          <a:xfrm>
            <a:off x="8935346" y="1848132"/>
            <a:ext cx="1701972" cy="1718169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4" name="図 3" descr="G27389SR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0" y="5826833"/>
            <a:ext cx="4321359" cy="2021689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図 4" descr="G32156ZV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75" y="5826833"/>
            <a:ext cx="4544905" cy="2126272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4911679" y="6308593"/>
            <a:ext cx="2530936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 smtClean="0"/>
              <a:t>Is_linkage_isomer</a:t>
            </a:r>
            <a:endParaRPr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4881795" y="6948891"/>
            <a:ext cx="2681215" cy="1942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505412" y="5588306"/>
            <a:ext cx="1591990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Saccharide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9298471" y="5588306"/>
            <a:ext cx="1591990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Saccharide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214775" y="2273125"/>
            <a:ext cx="2364750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err="1" smtClean="0"/>
              <a:t>Is_subsumed_by</a:t>
            </a:r>
            <a:endParaRPr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5184891" y="2913423"/>
            <a:ext cx="2681215" cy="1942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301407" y="1419417"/>
            <a:ext cx="1591990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Saccharide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9045328" y="1422934"/>
            <a:ext cx="1591990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Saccharide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533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33136</TotalTime>
  <Words>989</Words>
  <Application>Microsoft Macintosh PowerPoint</Application>
  <PresentationFormat>A3 297x420 mm</PresentationFormat>
  <Paragraphs>452</Paragraphs>
  <Slides>15</Slides>
  <Notes>13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shinmachi daisuke</dc:creator>
  <cp:lastModifiedBy>shinmachi daisuke</cp:lastModifiedBy>
  <cp:revision>81</cp:revision>
  <dcterms:created xsi:type="dcterms:W3CDTF">2014-08-28T08:28:36Z</dcterms:created>
  <dcterms:modified xsi:type="dcterms:W3CDTF">2016-12-08T08:00:16Z</dcterms:modified>
</cp:coreProperties>
</file>