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B9813"/>
    <a:srgbClr val="FAB9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14"/>
  </p:normalViewPr>
  <p:slideViewPr>
    <p:cSldViewPr snapToGrid="0" snapToObjects="1">
      <p:cViewPr>
        <p:scale>
          <a:sx n="125" d="100"/>
          <a:sy n="125" d="100"/>
        </p:scale>
        <p:origin x="720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EA87-86B7-834A-A87D-CEE75A2A3BFC}" type="datetimeFigureOut">
              <a:rPr lang="en-UA" smtClean="0"/>
              <a:t>05/15/2024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203" y="1703239"/>
            <a:ext cx="5962402" cy="2387600"/>
          </a:xfrm>
        </p:spPr>
        <p:txBody>
          <a:bodyPr>
            <a:noAutofit/>
          </a:bodyPr>
          <a:lstStyle/>
          <a:p>
            <a:r>
              <a:rPr lang="ru-RU" sz="4400" b="1" dirty="0"/>
              <a:t>Система онлайн заказа продуктов питания и напитков с авторизацией</a:t>
            </a:r>
            <a:endParaRPr lang="en-UA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203" y="4573940"/>
            <a:ext cx="5962402" cy="1655762"/>
          </a:xfrm>
        </p:spPr>
        <p:txBody>
          <a:bodyPr/>
          <a:lstStyle/>
          <a:p>
            <a:r>
              <a:rPr lang="ru-RU" dirty="0">
                <a:solidFill>
                  <a:srgbClr val="CB9813"/>
                </a:solidFill>
              </a:rPr>
              <a:t>Разработал: Глухов Никита 2ИС1</a:t>
            </a:r>
            <a:endParaRPr lang="en-UA" dirty="0">
              <a:solidFill>
                <a:srgbClr val="CB98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F102-B500-044D-B150-F1882D7D6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877" y="154426"/>
            <a:ext cx="7956245" cy="7794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информация о предметной области</a:t>
            </a:r>
            <a:endParaRPr lang="en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A8DD7-63AB-3AF7-4EC7-78571F7A4F4E}"/>
              </a:ext>
            </a:extLst>
          </p:cNvPr>
          <p:cNvSpPr txBox="1"/>
          <p:nvPr/>
        </p:nvSpPr>
        <p:spPr>
          <a:xfrm>
            <a:off x="236621" y="1587661"/>
            <a:ext cx="44316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онлайн заказов представляет собой сферу, где потребители могут заказывать различные товары, такие как продукты питания, напитки и т.д., через интернет. Этот вид услуги позволяет потребителям удобно выбирать необходимые товары, делать заказы онлайн и получать их доставленными прямо к двери. Онлайн заказ продуктов и напитков обеспечивает удобство, экономию времени и возможность выбора из широкого ассортимента товаров без необходимости посещения физического магазина</a:t>
            </a:r>
            <a:r>
              <a:rPr lang="ru-RU" dirty="0"/>
              <a:t>.</a:t>
            </a:r>
          </a:p>
        </p:txBody>
      </p:sp>
      <p:pic>
        <p:nvPicPr>
          <p:cNvPr id="1026" name="Picture 2" descr="Обзор популярных сервисов доставки продуктов: выбираем, где выгоднее">
            <a:extLst>
              <a:ext uri="{FF2B5EF4-FFF2-40B4-BE49-F238E27FC236}">
                <a16:creationId xmlns:a16="http://schemas.microsoft.com/office/drawing/2014/main" id="{BF1AC149-B489-1B6B-9B77-BAACC21A9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007" y="1587661"/>
            <a:ext cx="7014624" cy="368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416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C45-5498-884F-B1E1-489210D4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589" y="365125"/>
            <a:ext cx="7932821" cy="779463"/>
          </a:xfrm>
        </p:spPr>
        <p:txBody>
          <a:bodyPr>
            <a:normAutofit/>
          </a:bodyPr>
          <a:lstStyle/>
          <a:p>
            <a:r>
              <a:rPr lang="ru-RU" sz="3200" b="0" i="0" dirty="0">
                <a:solidFill>
                  <a:srgbClr val="343A4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проблемы и обоснования создания</a:t>
            </a:r>
            <a:endParaRPr lang="en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C14DE-C530-507E-184F-38F3B13DC629}"/>
              </a:ext>
            </a:extLst>
          </p:cNvPr>
          <p:cNvSpPr txBox="1"/>
          <p:nvPr/>
        </p:nvSpPr>
        <p:spPr>
          <a:xfrm>
            <a:off x="600575" y="1377260"/>
            <a:ext cx="48858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Традиционные способы покупки продуктов и напитков могут быть неудобными и занимать много времени. Покупателям приходится тратить время на поездку в магазин, выбор товаров, стояние в очереди на кассе и переноску покупок. Кроме того, в некоторых случаях магазины могут быть далеко от дома, что делает поход в магазин ещё более неудобным.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Обоснование создания системы с онлайн заказом продуктов и напитков:</a:t>
            </a:r>
          </a:p>
          <a:p>
            <a:pPr marL="285750" indent="-285750" algn="just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для потребителей</a:t>
            </a:r>
          </a:p>
          <a:p>
            <a:pPr marL="285750" indent="-285750" algn="just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выбор</a:t>
            </a:r>
          </a:p>
          <a:p>
            <a:pPr marL="285750" indent="-285750" algn="just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</a:t>
            </a:r>
          </a:p>
          <a:p>
            <a:pPr marL="285750" indent="-285750" algn="just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Доставка к двери</a:t>
            </a:r>
          </a:p>
          <a:p>
            <a:pPr marL="285750" indent="-285750" algn="just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Эффективное планирование покупок</a:t>
            </a:r>
          </a:p>
        </p:txBody>
      </p:sp>
      <p:pic>
        <p:nvPicPr>
          <p:cNvPr id="2052" name="Picture 4" descr="Злая и с хвостом. Как поступить, если вы устали ждать в очереди в  &quot;Пятёрочке&quot; и &quot;Магните&quot;">
            <a:extLst>
              <a:ext uri="{FF2B5EF4-FFF2-40B4-BE49-F238E27FC236}">
                <a16:creationId xmlns:a16="http://schemas.microsoft.com/office/drawing/2014/main" id="{2C553992-BAE0-B5AF-8E34-A65065319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597" y="1821014"/>
            <a:ext cx="6404916" cy="360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84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Шестиугольник 38">
            <a:extLst>
              <a:ext uri="{FF2B5EF4-FFF2-40B4-BE49-F238E27FC236}">
                <a16:creationId xmlns:a16="http://schemas.microsoft.com/office/drawing/2014/main" id="{96A83923-A9D1-3B8D-A2D3-5A5617229D5E}"/>
              </a:ext>
            </a:extLst>
          </p:cNvPr>
          <p:cNvSpPr>
            <a:spLocks noChangeAspect="1"/>
          </p:cNvSpPr>
          <p:nvPr/>
        </p:nvSpPr>
        <p:spPr>
          <a:xfrm>
            <a:off x="6945760" y="3965666"/>
            <a:ext cx="2589224" cy="2263040"/>
          </a:xfrm>
          <a:prstGeom prst="hexagon">
            <a:avLst>
              <a:gd name="adj" fmla="val 21974"/>
              <a:gd name="vf" fmla="val 11547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Шестиугольник 37">
            <a:extLst>
              <a:ext uri="{FF2B5EF4-FFF2-40B4-BE49-F238E27FC236}">
                <a16:creationId xmlns:a16="http://schemas.microsoft.com/office/drawing/2014/main" id="{B83B1BAC-2900-BBA4-A392-33166353E7AD}"/>
              </a:ext>
            </a:extLst>
          </p:cNvPr>
          <p:cNvSpPr>
            <a:spLocks noChangeAspect="1"/>
          </p:cNvSpPr>
          <p:nvPr/>
        </p:nvSpPr>
        <p:spPr>
          <a:xfrm>
            <a:off x="6902181" y="1651106"/>
            <a:ext cx="2676383" cy="2228087"/>
          </a:xfrm>
          <a:prstGeom prst="hexagon">
            <a:avLst>
              <a:gd name="adj" fmla="val 23770"/>
              <a:gd name="vf" fmla="val 11547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Шестиугольник 36">
            <a:extLst>
              <a:ext uri="{FF2B5EF4-FFF2-40B4-BE49-F238E27FC236}">
                <a16:creationId xmlns:a16="http://schemas.microsoft.com/office/drawing/2014/main" id="{041AFBA5-692E-46C1-61F3-BEDA1C7FBBD6}"/>
              </a:ext>
            </a:extLst>
          </p:cNvPr>
          <p:cNvSpPr>
            <a:spLocks noChangeAspect="1"/>
          </p:cNvSpPr>
          <p:nvPr/>
        </p:nvSpPr>
        <p:spPr>
          <a:xfrm>
            <a:off x="9120890" y="2782626"/>
            <a:ext cx="2676383" cy="2263040"/>
          </a:xfrm>
          <a:prstGeom prst="hexagon">
            <a:avLst>
              <a:gd name="adj" fmla="val 23770"/>
              <a:gd name="vf" fmla="val 11547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094" y="264695"/>
            <a:ext cx="7547811" cy="123925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 о стеке технологий и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модели</a:t>
            </a:r>
            <a:br>
              <a:rPr lang="ru-RU" dirty="0"/>
            </a:br>
            <a:r>
              <a:rPr lang="ru-RU" dirty="0"/>
              <a:t> </a:t>
            </a:r>
            <a:endParaRPr lang="en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8D3A1-8D62-310A-F2D1-7337E2B57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768" y="1951998"/>
            <a:ext cx="4252686" cy="3854390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buNone/>
            </a:pP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технологий:</a:t>
            </a:r>
          </a:p>
          <a:p>
            <a:pPr marL="0" indent="0" algn="just">
              <a:buNone/>
            </a:pP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 (Windows Presentation Foundation)</a:t>
            </a:r>
          </a:p>
          <a:p>
            <a:pPr marL="0" indent="0" algn="just">
              <a:buNone/>
            </a:pP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Бэкенд: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Framework</a:t>
            </a:r>
          </a:p>
          <a:p>
            <a:pPr algn="just">
              <a:buFontTx/>
              <a:buChar char="-"/>
            </a:pP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 (</a:t>
            </a:r>
            <a:r>
              <a:rPr lang="en-US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MsSQL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модель:</a:t>
            </a:r>
          </a:p>
          <a:p>
            <a:pPr marL="0" indent="0" algn="just">
              <a:buNone/>
            </a:pP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включает в себя модель данных для хранения информации о заданиях, пользователях и событиях. Взаимодействие с базой данных осуществляется через </a:t>
            </a:r>
            <a:r>
              <a:rPr lang="en-US" sz="45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EntityFramework</a:t>
            </a:r>
            <a:r>
              <a:rPr lang="ru-RU" sz="4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реализованное на программной стороне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Настройка SQL сервера | ITmain">
            <a:extLst>
              <a:ext uri="{FF2B5EF4-FFF2-40B4-BE49-F238E27FC236}">
                <a16:creationId xmlns:a16="http://schemas.microsoft.com/office/drawing/2014/main" id="{B6726B55-0867-21A3-76B8-CB1F045B3DE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917" y="2834146"/>
            <a:ext cx="2520000" cy="2160000"/>
          </a:xfrm>
          <a:prstGeom prst="hexagon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# | Викии Вики | Fandom">
            <a:extLst>
              <a:ext uri="{FF2B5EF4-FFF2-40B4-BE49-F238E27FC236}">
                <a16:creationId xmlns:a16="http://schemas.microsoft.com/office/drawing/2014/main" id="{7688B8B8-0CD0-3D33-ED61-6A9665C29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372" y="1702627"/>
            <a:ext cx="2160000" cy="2160000"/>
          </a:xfrm>
          <a:prstGeom prst="hexagon">
            <a:avLst>
              <a:gd name="adj" fmla="val 11093"/>
              <a:gd name="vf" fmla="val 1154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253918B-7C26-A065-348B-0EEF11A1D268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786" y="4017186"/>
            <a:ext cx="2386041" cy="2160000"/>
          </a:xfrm>
          <a:prstGeom prst="hexagon">
            <a:avLst>
              <a:gd name="adj" fmla="val 20509"/>
              <a:gd name="vf" fmla="val 1154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4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8486" y="195792"/>
            <a:ext cx="6775027" cy="7794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и недостатки системы</a:t>
            </a:r>
            <a:endParaRPr lang="en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9B2E10-D419-BBF8-DC8C-DB543DCDA3F0}"/>
              </a:ext>
            </a:extLst>
          </p:cNvPr>
          <p:cNvSpPr txBox="1"/>
          <p:nvPr/>
        </p:nvSpPr>
        <p:spPr>
          <a:xfrm>
            <a:off x="6804661" y="3424796"/>
            <a:ext cx="5295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ошибок и недоразумений</a:t>
            </a:r>
          </a:p>
          <a:p>
            <a:pPr marL="285750" indent="-285750" algn="just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в выборе</a:t>
            </a:r>
          </a:p>
          <a:p>
            <a:pPr marL="285750" indent="-285750" algn="just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возможности проверить товар лично</a:t>
            </a:r>
          </a:p>
          <a:p>
            <a:pPr marL="285750" indent="-285750" algn="just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расходы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0726-3959-F5D3-DEAC-FBBE76DB2232}"/>
              </a:ext>
            </a:extLst>
          </p:cNvPr>
          <p:cNvSpPr txBox="1"/>
          <p:nvPr/>
        </p:nvSpPr>
        <p:spPr>
          <a:xfrm>
            <a:off x="1699687" y="3424796"/>
            <a:ext cx="3733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 доступность</a:t>
            </a:r>
          </a:p>
          <a:p>
            <a:pPr marL="285750" indent="-285750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</a:t>
            </a:r>
          </a:p>
          <a:p>
            <a:pPr marL="285750" indent="-285750" algn="just">
              <a:buFont typeface="Times New Roman" panose="02020603050405020304" pitchFamily="18" charset="0"/>
              <a:buChar char="›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Специальные предложение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D59695-749A-4BF2-C547-DDF4CDBD0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73" y="1630836"/>
            <a:ext cx="1258759" cy="125875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E3F4EF0-6316-3591-765D-8F251DAF1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413" y="1630836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8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437" y="381334"/>
            <a:ext cx="4239126" cy="7794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монетизации</a:t>
            </a:r>
            <a:endParaRPr lang="en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96F03-12C2-B6EE-6EF4-B65F14D1CBC9}"/>
              </a:ext>
            </a:extLst>
          </p:cNvPr>
          <p:cNvSpPr txBox="1"/>
          <p:nvPr/>
        </p:nvSpPr>
        <p:spPr>
          <a:xfrm>
            <a:off x="601579" y="2274838"/>
            <a:ext cx="5654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›"/>
            </a:pPr>
            <a:r>
              <a:rPr lang="ru-RU" dirty="0"/>
              <a:t>Комиссионные сборы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ru-RU" dirty="0"/>
              <a:t>Подписки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ru-RU" dirty="0"/>
              <a:t>Реклама.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ru-RU" dirty="0"/>
              <a:t>Доставка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ru-RU" dirty="0"/>
              <a:t>Партнерские программы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ru-RU" dirty="0"/>
              <a:t>Кросс-продажи и увеличение среднего чека:</a:t>
            </a:r>
          </a:p>
          <a:p>
            <a:pPr marL="285750" indent="-285750">
              <a:buFont typeface="Calibri" panose="020F0502020204030204" pitchFamily="34" charset="0"/>
              <a:buChar char="›"/>
            </a:pPr>
            <a:r>
              <a:rPr lang="ru-RU" dirty="0"/>
              <a:t>Интеграция с платежными системами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B52759-6CD5-9C49-013C-A9EB41B9A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47" y="771065"/>
            <a:ext cx="5206831" cy="55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5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D490-6672-208A-540C-C7BCDA7B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947" y="364490"/>
            <a:ext cx="5762105" cy="7794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экономического эффекта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F70983-6585-A973-6C5B-8ED63D01F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315" y="1627016"/>
            <a:ext cx="9739085" cy="461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Себестоимость системы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 внедрение программного обеспечения: 1 000 000 рублей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Обучение персонала и рекламные расходы: 200 000 рублей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Стоимость обслуживания и поддержки: 100 000 рублей в год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Итоговая себестоимость: 1 300 000 рублей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ru-RU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Источники дохода:</a:t>
            </a:r>
          </a:p>
          <a:p>
            <a:pPr>
              <a:lnSpc>
                <a:spcPts val="1500"/>
              </a:lnSpc>
              <a:buFont typeface="Times New Roman" panose="02020603050405020304" pitchFamily="18" charset="0"/>
              <a:buChar char="›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Комиссионные сборы: 5% от суммы каждого заказа</a:t>
            </a:r>
          </a:p>
          <a:p>
            <a:pPr>
              <a:lnSpc>
                <a:spcPts val="1500"/>
              </a:lnSpc>
              <a:buFont typeface="Times New Roman" panose="02020603050405020304" pitchFamily="18" charset="0"/>
              <a:buChar char="›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Подписки: 300 рублей в месяц с человека</a:t>
            </a:r>
          </a:p>
          <a:p>
            <a:pPr>
              <a:lnSpc>
                <a:spcPts val="1500"/>
              </a:lnSpc>
              <a:buFont typeface="Times New Roman" panose="02020603050405020304" pitchFamily="18" charset="0"/>
              <a:buChar char="›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Реклама: 25 000 рублей в месяц от размещения рекламы на платформе</a:t>
            </a:r>
          </a:p>
          <a:p>
            <a:pPr>
              <a:lnSpc>
                <a:spcPts val="1500"/>
              </a:lnSpc>
              <a:buFont typeface="Times New Roman" panose="02020603050405020304" pitchFamily="18" charset="0"/>
              <a:buChar char="›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Доставка: 50 рублей за каждый заказ</a:t>
            </a:r>
          </a:p>
          <a:p>
            <a:pPr>
              <a:lnSpc>
                <a:spcPts val="1500"/>
              </a:lnSpc>
              <a:buFont typeface="Times New Roman" panose="02020603050405020304" pitchFamily="18" charset="0"/>
              <a:buChar char="›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Партнерские программы: 5% от суммы каждого заказа, размещенного через партнерские сайты</a:t>
            </a:r>
          </a:p>
          <a:p>
            <a:pPr>
              <a:lnSpc>
                <a:spcPts val="1500"/>
              </a:lnSpc>
              <a:buFont typeface="Times New Roman" panose="02020603050405020304" pitchFamily="18" charset="0"/>
              <a:buChar char="›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Кросс-продажи и увеличение среднего чека: 1% от суммы каждого заказа</a:t>
            </a:r>
          </a:p>
          <a:p>
            <a:pPr>
              <a:lnSpc>
                <a:spcPts val="1500"/>
              </a:lnSpc>
              <a:buFont typeface="Times New Roman" panose="02020603050405020304" pitchFamily="18" charset="0"/>
              <a:buChar char="›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Интеграция с платежными системами: 1% от суммы каждого заказа, оплаченного через интегрированные платежные системы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06D334-7F4C-3B2A-209F-902921E2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544" y="1627016"/>
            <a:ext cx="2468382" cy="26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69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B5E0675-A544-E256-4683-3196E5273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897731"/>
            <a:ext cx="10515600" cy="5668963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Прогнозируемые доходы: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›"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Комиссионные сборы: 500 заказов в неделю, средняя стоимость заказа 500 рублей, комиссия 5% = 12 500 рублей в неделю, 50 000 рублей в месяц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›"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Подписки: 100 клиентов, подключенных к системе, подписка 300 рублей в месяц = 30 000 рублей в месяц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›"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Реклама: 25 000 рублей в месяц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›"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Доставка: 500 заказов в неделю, доставка 50 рублей = 25 000 рублей в неделю, 100 000 рублей в месяц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›"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Партнерские программы: 100 заказов в неделю, партнерская комиссия 5% = 3 500 рублей в неделю, 14 000 рублей в месяц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›"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Кросс-продажи и увеличение среднего чека: 1% от суммы всех заказов = 10 000 рублей в месяц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Times New Roman" panose="02020603050405020304" pitchFamily="18" charset="0"/>
              <a:buChar char="›"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Интеграция с платежными системами: 1% от суммы всех заказов, оплаченных через интегрированные платежные системы = 10 000 рублей в месяц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Итоговый прогнозируемый доход: 239 000 рублей в месяц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Срок окупаемости: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Срок окупаемости = Себестоимость системы / Итоговый прогнозируемый доход = 1 300 000 рублей / 239 000 рублей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7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Срок окупаемости = 6 месяцев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307FF1E-0438-8118-369D-F86440E4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4947" y="118268"/>
            <a:ext cx="5762105" cy="7794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экономического эффекта</a:t>
            </a:r>
          </a:p>
        </p:txBody>
      </p:sp>
    </p:spTree>
    <p:extLst>
      <p:ext uri="{BB962C8B-B14F-4D97-AF65-F5344CB8AC3E}">
        <p14:creationId xmlns:p14="http://schemas.microsoft.com/office/powerpoint/2010/main" val="552646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300EC-E85B-2C5D-2B89-2D53CBBD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785" y="2537505"/>
            <a:ext cx="9452429" cy="1782990"/>
          </a:xfrm>
        </p:spPr>
        <p:txBody>
          <a:bodyPr>
            <a:normAutofit/>
          </a:bodyPr>
          <a:lstStyle/>
          <a:p>
            <a:r>
              <a:rPr lang="ru-RU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78460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605</Words>
  <Application>Microsoft Office PowerPoint</Application>
  <PresentationFormat>Широкоэкранный</PresentationFormat>
  <Paragraphs>63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Система онлайн заказа продуктов питания и напитков с авторизацией</vt:lpstr>
      <vt:lpstr>Краткая информация о предметной области</vt:lpstr>
      <vt:lpstr>Наличие проблемы и обоснования создания</vt:lpstr>
      <vt:lpstr>Информация о стеке технологий и  информационной модели  </vt:lpstr>
      <vt:lpstr>Преимущества и недостатки системы</vt:lpstr>
      <vt:lpstr>Способы монетизации</vt:lpstr>
      <vt:lpstr>Расчет экономического эффекта</vt:lpstr>
      <vt:lpstr>Расчет экономического эффекта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Никита Глухов</cp:lastModifiedBy>
  <cp:revision>3</cp:revision>
  <dcterms:created xsi:type="dcterms:W3CDTF">2023-02-11T11:38:42Z</dcterms:created>
  <dcterms:modified xsi:type="dcterms:W3CDTF">2024-05-15T18:09:56Z</dcterms:modified>
</cp:coreProperties>
</file>