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87" r:id="rId12"/>
    <p:sldId id="291" r:id="rId13"/>
    <p:sldId id="279" r:id="rId14"/>
    <p:sldId id="280" r:id="rId15"/>
    <p:sldId id="283" r:id="rId16"/>
    <p:sldId id="284" r:id="rId17"/>
    <p:sldId id="285" r:id="rId18"/>
    <p:sldId id="281" r:id="rId19"/>
    <p:sldId id="292" r:id="rId20"/>
    <p:sldId id="269" r:id="rId21"/>
    <p:sldId id="286" r:id="rId22"/>
    <p:sldId id="270" r:id="rId23"/>
    <p:sldId id="290" r:id="rId24"/>
    <p:sldId id="288" r:id="rId25"/>
    <p:sldId id="289" r:id="rId26"/>
    <p:sldId id="271" r:id="rId27"/>
    <p:sldId id="272" r:id="rId28"/>
    <p:sldId id="273" r:id="rId29"/>
    <p:sldId id="274" r:id="rId30"/>
    <p:sldId id="275" r:id="rId31"/>
    <p:sldId id="277" r:id="rId32"/>
    <p:sldId id="276" r:id="rId33"/>
    <p:sldId id="278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rgel\Desktop\Da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rgel\Desktop\D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Duração</a:t>
            </a:r>
            <a:r>
              <a:rPr lang="en-US" baseline="0"/>
              <a:t> e Trabalho por Número de </a:t>
            </a:r>
            <a:r>
              <a:rPr lang="en-US" i="1" baseline="0"/>
              <a:t>Cores</a:t>
            </a:r>
            <a:endParaRPr lang="en-US" i="1"/>
          </a:p>
        </c:rich>
      </c:tx>
    </c:title>
    <c:plotArea>
      <c:layout/>
      <c:lineChart>
        <c:grouping val="standard"/>
        <c:ser>
          <c:idx val="0"/>
          <c:order val="0"/>
          <c:tx>
            <c:v>Duração</c:v>
          </c:tx>
          <c:spPr>
            <a:ln w="38100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35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38100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numRef>
              <c:f>Plan1!$B$2:$B$7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cat>
          <c:val>
            <c:numRef>
              <c:f>Plan1!$E$2:$E$7</c:f>
              <c:numCache>
                <c:formatCode>h:mm:ss;@</c:formatCode>
                <c:ptCount val="6"/>
                <c:pt idx="0">
                  <c:v>3.5659722227137612E-2</c:v>
                </c:pt>
                <c:pt idx="1">
                  <c:v>1.0694444441469405E-2</c:v>
                </c:pt>
                <c:pt idx="2">
                  <c:v>8.2754629620468267E-3</c:v>
                </c:pt>
                <c:pt idx="3">
                  <c:v>6.5856481523952903E-3</c:v>
                </c:pt>
                <c:pt idx="4">
                  <c:v>5.5787037053962154E-3</c:v>
                </c:pt>
                <c:pt idx="5">
                  <c:v>2.5462963021710134E-3</c:v>
                </c:pt>
              </c:numCache>
            </c:numRef>
          </c:val>
        </c:ser>
        <c:ser>
          <c:idx val="1"/>
          <c:order val="1"/>
          <c:tx>
            <c:v>Trabalho</c:v>
          </c:tx>
          <c:spPr>
            <a:ln w="38100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381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val>
            <c:numRef>
              <c:f>Plan1!$G$2:$G$7</c:f>
              <c:numCache>
                <c:formatCode>h:mm:ss;@</c:formatCode>
                <c:ptCount val="6"/>
                <c:pt idx="0">
                  <c:v>3.5648148148148241E-2</c:v>
                </c:pt>
                <c:pt idx="1">
                  <c:v>2.120370370370436E-2</c:v>
                </c:pt>
                <c:pt idx="2">
                  <c:v>2.4537037037037041E-2</c:v>
                </c:pt>
                <c:pt idx="3">
                  <c:v>2.5983796296296297E-2</c:v>
                </c:pt>
                <c:pt idx="4">
                  <c:v>2.7511574074074698E-2</c:v>
                </c:pt>
                <c:pt idx="5">
                  <c:v>2.4618055555555601E-2</c:v>
                </c:pt>
              </c:numCache>
            </c:numRef>
          </c:val>
        </c:ser>
        <c:marker val="1"/>
        <c:axId val="58838016"/>
        <c:axId val="60356096"/>
      </c:lineChart>
      <c:catAx>
        <c:axId val="58838016"/>
        <c:scaling>
          <c:orientation val="minMax"/>
        </c:scaling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Número de </a:t>
                </a:r>
                <a:r>
                  <a:rPr lang="pt-BR" i="1"/>
                  <a:t>Cores</a:t>
                </a:r>
              </a:p>
            </c:rich>
          </c:tx>
        </c:title>
        <c:numFmt formatCode="General" sourceLinked="1"/>
        <c:tickLblPos val="nextTo"/>
        <c:crossAx val="60356096"/>
        <c:crosses val="autoZero"/>
        <c:auto val="1"/>
        <c:lblAlgn val="ctr"/>
        <c:lblOffset val="100"/>
      </c:catAx>
      <c:valAx>
        <c:axId val="603560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</a:t>
                </a:r>
              </a:p>
            </c:rich>
          </c:tx>
        </c:title>
        <c:numFmt formatCode="h:mm:ss;@" sourceLinked="1"/>
        <c:tickLblPos val="nextTo"/>
        <c:crossAx val="5883801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 i="0"/>
              <a:t>Número de </a:t>
            </a:r>
            <a:r>
              <a:rPr lang="en-US" i="1"/>
              <a:t>Work Items</a:t>
            </a:r>
            <a:r>
              <a:rPr lang="en-US"/>
              <a:t> </a:t>
            </a:r>
            <a:r>
              <a:rPr lang="en-US" baseline="0"/>
              <a:t>por número de </a:t>
            </a:r>
            <a:r>
              <a:rPr lang="en-US" i="1" baseline="0"/>
              <a:t>Cores</a:t>
            </a:r>
            <a:endParaRPr lang="en-US" i="1"/>
          </a:p>
        </c:rich>
      </c:tx>
    </c:title>
    <c:plotArea>
      <c:layout/>
      <c:lineChart>
        <c:grouping val="standard"/>
        <c:ser>
          <c:idx val="0"/>
          <c:order val="0"/>
          <c:tx>
            <c:v>Duração</c:v>
          </c:tx>
          <c:spPr>
            <a:ln w="38100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35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38100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numRef>
              <c:f>Plan1!$B$2:$B$7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cat>
          <c:val>
            <c:numRef>
              <c:f>Plan1!$F$2:$F$7</c:f>
              <c:numCache>
                <c:formatCode>0</c:formatCode>
                <c:ptCount val="6"/>
                <c:pt idx="0">
                  <c:v>1</c:v>
                </c:pt>
                <c:pt idx="1">
                  <c:v>162</c:v>
                </c:pt>
                <c:pt idx="2">
                  <c:v>243</c:v>
                </c:pt>
                <c:pt idx="3">
                  <c:v>324</c:v>
                </c:pt>
                <c:pt idx="4">
                  <c:v>405</c:v>
                </c:pt>
                <c:pt idx="5">
                  <c:v>810</c:v>
                </c:pt>
              </c:numCache>
            </c:numRef>
          </c:val>
        </c:ser>
        <c:marker val="1"/>
        <c:axId val="60721408"/>
        <c:axId val="60829696"/>
      </c:lineChart>
      <c:catAx>
        <c:axId val="60721408"/>
        <c:scaling>
          <c:orientation val="minMax"/>
        </c:scaling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Número de </a:t>
                </a:r>
                <a:r>
                  <a:rPr lang="pt-BR" i="1"/>
                  <a:t>Cores</a:t>
                </a:r>
              </a:p>
            </c:rich>
          </c:tx>
        </c:title>
        <c:numFmt formatCode="General" sourceLinked="1"/>
        <c:tickLblPos val="nextTo"/>
        <c:crossAx val="60829696"/>
        <c:crosses val="autoZero"/>
        <c:auto val="1"/>
        <c:lblAlgn val="ctr"/>
        <c:lblOffset val="100"/>
      </c:catAx>
      <c:valAx>
        <c:axId val="608296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Número de </a:t>
                </a:r>
                <a:r>
                  <a:rPr lang="pt-BR" i="1"/>
                  <a:t>Work Items</a:t>
                </a:r>
              </a:p>
            </c:rich>
          </c:tx>
        </c:title>
        <c:numFmt formatCode="0" sourceLinked="1"/>
        <c:tickLblPos val="nextTo"/>
        <c:crossAx val="60721408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D9EC-7846-4521-AA97-05AA058E7081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D93C-1F91-474D-A4A4-F46A041198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D93C-1F91-474D-A4A4-F46A041198E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jpe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hyperlink" Target="http://www.amazon.com/Modern-Database-Management-Jeffrey-Hoffer/dp/0131566725/ref=sr_1_2?ie=UTF8&amp;s=books&amp;qid=1260197891&amp;sr=8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UML-2-Toolkit-ebook/dp/B000SH35S4/ref=sr_1_2?ie=UTF8&amp;s=books&amp;qid=1260198082&amp;sr=8-2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0.jpeg"/><Relationship Id="rId10" Type="http://schemas.openxmlformats.org/officeDocument/2006/relationships/image" Target="../media/image34.png"/><Relationship Id="rId4" Type="http://schemas.openxmlformats.org/officeDocument/2006/relationships/hyperlink" Target="http://compare.buscape.com.br/redirect_prod?id=3482&amp;prod_id=50137977&amp;emp_id=156&amp;pos=1&amp;az=c231b65c8f18e04a246e275ad0a06b5a&amp;cn=2239506050&amp;nc=vd20017544120091005134946&amp;pg=4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2464579" y="4999048"/>
            <a:ext cx="4214842" cy="158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0" y="27089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netHPC</a:t>
            </a:r>
          </a:p>
          <a:p>
            <a:pPr algn="ctr"/>
            <a:r>
              <a:rPr lang="pt-BR" b="1" dirty="0" smtClean="0">
                <a:latin typeface="Segoe UI" pitchFamily="34" charset="0"/>
                <a:cs typeface="Segoe UI" pitchFamily="34" charset="0"/>
              </a:rPr>
              <a:t>Uma implementação em código fonte aberto de computação de alto </a:t>
            </a:r>
          </a:p>
          <a:p>
            <a:pPr algn="ctr"/>
            <a:r>
              <a:rPr lang="pt-BR" b="1" dirty="0" smtClean="0">
                <a:latin typeface="Segoe UI" pitchFamily="34" charset="0"/>
                <a:cs typeface="Segoe UI" pitchFamily="34" charset="0"/>
              </a:rPr>
              <a:t>desempenho utilizando Microsoft .NET®</a:t>
            </a:r>
            <a:endParaRPr lang="pt-BR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469285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3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Trabalho de Conclusão de Estágio</a:t>
            </a:r>
            <a:endParaRPr lang="pt-BR" sz="1600" b="1" dirty="0">
              <a:solidFill>
                <a:schemeClr val="accent3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4988494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Segoe UI" pitchFamily="34" charset="0"/>
                <a:cs typeface="Segoe UI" pitchFamily="34" charset="0"/>
              </a:rPr>
              <a:t>George Luiz Bittencourt</a:t>
            </a:r>
          </a:p>
          <a:p>
            <a:pPr algn="ctr"/>
            <a:r>
              <a:rPr lang="pt-BR" dirty="0" smtClean="0">
                <a:latin typeface="Segoe UI" pitchFamily="34" charset="0"/>
                <a:cs typeface="Segoe UI" pitchFamily="34" charset="0"/>
              </a:rPr>
              <a:t>Orientador: Prof. Dr. Alexandre </a:t>
            </a:r>
            <a:r>
              <a:rPr lang="pt-BR" dirty="0" err="1" smtClean="0">
                <a:latin typeface="Segoe UI" pitchFamily="34" charset="0"/>
                <a:cs typeface="Segoe UI" pitchFamily="34" charset="0"/>
              </a:rPr>
              <a:t>Cidral</a:t>
            </a:r>
            <a:endParaRPr lang="pt-BR" dirty="0" smtClean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142976" y="1712900"/>
            <a:ext cx="6858048" cy="158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794" name="Picture 2" descr="http://www.donafrancisca.com/imagens/clientes/logo_univille_tran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571480"/>
            <a:ext cx="949800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42844" y="1000108"/>
            <a:ext cx="87154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Desenvolvimento experimental; 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Análise e desenvolvimento orientado a objetos, utilizando as fases padrões do desenvolvimento de software;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Desenvolvido utilizando 100% de tecnologias Microsoft;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Levantamentos dos requisitos a serem atendidos com base nas referências e na análise do produto 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Windows HPC Server 2008</a:t>
            </a:r>
            <a:r>
              <a:rPr lang="pt-BR" dirty="0" smtClean="0">
                <a:latin typeface="Segoe UI" pitchFamily="34" charset="0"/>
                <a:cs typeface="Segoe UI" pitchFamily="34" charset="0"/>
              </a:rPr>
              <a:t> da Microsoft;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 Poucos atores e casos de uso nesse momento. Foco no núcleo da solução;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Sempre buscando adicionar o menor </a:t>
            </a:r>
            <a:r>
              <a:rPr lang="pt-BR" i="1" dirty="0" smtClean="0">
                <a:latin typeface="Segoe UI" pitchFamily="34" charset="0"/>
                <a:cs typeface="Segoe UI" pitchFamily="34" charset="0"/>
              </a:rPr>
              <a:t>overhead</a:t>
            </a:r>
            <a:r>
              <a:rPr lang="pt-BR" dirty="0" smtClean="0">
                <a:latin typeface="Segoe UI" pitchFamily="34" charset="0"/>
                <a:cs typeface="Segoe UI" pitchFamily="34" charset="0"/>
              </a:rPr>
              <a:t> possível na solução;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O processo de implantação e administração tem que ser o mais automatizado possível. Evitar se deslocar até os computadores. Isso ajuda a diminuir o TCO da solução;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Fornecer meios de mensurar onde o tempo está sendo despendido;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Registrar o resultado do processamento dos </a:t>
            </a:r>
            <a:r>
              <a:rPr lang="pt-BR" i="1" dirty="0" smtClean="0">
                <a:latin typeface="Segoe UI" pitchFamily="34" charset="0"/>
                <a:cs typeface="Segoe UI" pitchFamily="34" charset="0"/>
              </a:rPr>
              <a:t>work </a:t>
            </a:r>
            <a:r>
              <a:rPr lang="pt-BR" i="1" dirty="0" err="1" smtClean="0">
                <a:latin typeface="Segoe UI" pitchFamily="34" charset="0"/>
                <a:cs typeface="Segoe UI" pitchFamily="34" charset="0"/>
              </a:rPr>
              <a:t>items</a:t>
            </a:r>
            <a:r>
              <a:rPr lang="pt-BR" dirty="0" smtClean="0">
                <a:latin typeface="Segoe UI" pitchFamily="34" charset="0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Temática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1643042" y="3357562"/>
            <a:ext cx="6215106" cy="508819"/>
            <a:chOff x="1643042" y="3357562"/>
            <a:chExt cx="6215106" cy="508819"/>
          </a:xfrm>
        </p:grpSpPr>
        <p:sp>
          <p:nvSpPr>
            <p:cNvPr id="149" name="Retângulo 148"/>
            <p:cNvSpPr/>
            <p:nvPr/>
          </p:nvSpPr>
          <p:spPr>
            <a:xfrm>
              <a:off x="1714480" y="3580629"/>
              <a:ext cx="6000792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latin typeface="Segoe UI" pitchFamily="34" charset="0"/>
                  <a:cs typeface="Segoe UI" pitchFamily="34" charset="0"/>
                </a:rPr>
                <a:t>Unidade de Trabalho Única</a:t>
              </a:r>
              <a:endParaRPr lang="pt-BR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1643042" y="3357562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7072330" y="3357562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1.000.000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500034" y="4473604"/>
            <a:ext cx="8429684" cy="576445"/>
            <a:chOff x="500034" y="4473604"/>
            <a:chExt cx="8429684" cy="576445"/>
          </a:xfrm>
        </p:grpSpPr>
        <p:sp>
          <p:nvSpPr>
            <p:cNvPr id="163" name="Retângulo 162"/>
            <p:cNvSpPr/>
            <p:nvPr/>
          </p:nvSpPr>
          <p:spPr>
            <a:xfrm>
              <a:off x="614810" y="4473604"/>
              <a:ext cx="180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b="1" dirty="0" smtClean="0">
                  <a:latin typeface="Segoe UI" pitchFamily="34" charset="0"/>
                  <a:cs typeface="Segoe UI" pitchFamily="34" charset="0"/>
                </a:rPr>
                <a:t>. Trab. 1</a:t>
              </a:r>
              <a:endParaRPr lang="pt-BR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2724375" y="4473604"/>
              <a:ext cx="180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b="1" dirty="0" smtClean="0">
                  <a:latin typeface="Segoe UI" pitchFamily="34" charset="0"/>
                  <a:cs typeface="Segoe UI" pitchFamily="34" charset="0"/>
                </a:rPr>
                <a:t>. Trab. 2</a:t>
              </a:r>
              <a:endParaRPr lang="pt-BR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4843702" y="4473604"/>
              <a:ext cx="180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b="1" dirty="0" smtClean="0">
                  <a:latin typeface="Segoe UI" pitchFamily="34" charset="0"/>
                  <a:cs typeface="Segoe UI" pitchFamily="34" charset="0"/>
                </a:rPr>
                <a:t>. Trab. 3</a:t>
              </a:r>
              <a:endParaRPr lang="pt-BR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6915404" y="4473604"/>
              <a:ext cx="180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b="1" dirty="0" smtClean="0">
                  <a:latin typeface="Segoe UI" pitchFamily="34" charset="0"/>
                  <a:cs typeface="Segoe UI" pitchFamily="34" charset="0"/>
                </a:rPr>
                <a:t>. Trab. 4</a:t>
              </a:r>
              <a:endParaRPr lang="pt-BR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1857356" y="4795075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250.000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aixaDeTexto 170"/>
            <p:cNvSpPr txBox="1"/>
            <p:nvPr/>
          </p:nvSpPr>
          <p:spPr>
            <a:xfrm>
              <a:off x="4000496" y="4795075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500.000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6143636" y="4795075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750.000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CaixaDeTexto 172"/>
            <p:cNvSpPr txBox="1"/>
            <p:nvPr/>
          </p:nvSpPr>
          <p:spPr>
            <a:xfrm>
              <a:off x="8072462" y="4795075"/>
              <a:ext cx="857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1.000.000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2571736" y="4795075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250.001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4714876" y="4795075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500.001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6786578" y="4795075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750.001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500034" y="4803828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00034" y="5652331"/>
            <a:ext cx="6286544" cy="531973"/>
            <a:chOff x="500034" y="5652331"/>
            <a:chExt cx="6286544" cy="531973"/>
          </a:xfrm>
        </p:grpSpPr>
        <p:sp>
          <p:nvSpPr>
            <p:cNvPr id="169" name="CaixaDeTexto 168"/>
            <p:cNvSpPr txBox="1"/>
            <p:nvPr/>
          </p:nvSpPr>
          <p:spPr>
            <a:xfrm>
              <a:off x="2357422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100.000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563042" y="5652331"/>
              <a:ext cx="108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sz="1200" dirty="0" smtClean="0">
                  <a:latin typeface="Segoe UI" pitchFamily="34" charset="0"/>
                  <a:cs typeface="Segoe UI" pitchFamily="34" charset="0"/>
                </a:rPr>
                <a:t>. Trab. 1</a:t>
              </a:r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1813207" y="5652331"/>
              <a:ext cx="108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sz="1200" dirty="0" smtClean="0">
                  <a:latin typeface="Segoe UI" pitchFamily="34" charset="0"/>
                  <a:cs typeface="Segoe UI" pitchFamily="34" charset="0"/>
                </a:rPr>
                <a:t>. Trab. 2</a:t>
              </a:r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3063372" y="5652331"/>
              <a:ext cx="108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sz="1200" dirty="0" smtClean="0">
                  <a:latin typeface="Segoe UI" pitchFamily="34" charset="0"/>
                  <a:cs typeface="Segoe UI" pitchFamily="34" charset="0"/>
                </a:rPr>
                <a:t>. Trab. 3</a:t>
              </a:r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4313537" y="5652331"/>
              <a:ext cx="108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sz="1200" dirty="0" smtClean="0">
                  <a:latin typeface="Segoe UI" pitchFamily="34" charset="0"/>
                  <a:cs typeface="Segoe UI" pitchFamily="34" charset="0"/>
                </a:rPr>
                <a:t>. Trab. 4</a:t>
              </a:r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Retângulo 180"/>
            <p:cNvSpPr/>
            <p:nvPr/>
          </p:nvSpPr>
          <p:spPr>
            <a:xfrm>
              <a:off x="5563702" y="5652331"/>
              <a:ext cx="1080000" cy="2857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Segoe UI" pitchFamily="34" charset="0"/>
                  <a:cs typeface="Segoe UI" pitchFamily="34" charset="0"/>
                </a:rPr>
                <a:t>Unid</a:t>
              </a:r>
              <a:r>
                <a:rPr lang="pt-BR" sz="1200" dirty="0" smtClean="0">
                  <a:latin typeface="Segoe UI" pitchFamily="34" charset="0"/>
                  <a:cs typeface="Segoe UI" pitchFamily="34" charset="0"/>
                </a:rPr>
                <a:t>. Trab. N</a:t>
              </a:r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500034" y="5938083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1214414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50.000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1714480" y="5938083"/>
              <a:ext cx="642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50.001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2928926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100.001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CaixaDeTexto 186"/>
            <p:cNvSpPr txBox="1"/>
            <p:nvPr/>
          </p:nvSpPr>
          <p:spPr>
            <a:xfrm>
              <a:off x="3571868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150.000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CaixaDeTexto 187"/>
            <p:cNvSpPr txBox="1"/>
            <p:nvPr/>
          </p:nvSpPr>
          <p:spPr>
            <a:xfrm>
              <a:off x="4214810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150.001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4786314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200.000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5429256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200.001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6072198" y="5938083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Segoe UI" pitchFamily="34" charset="0"/>
                  <a:cs typeface="Segoe UI" pitchFamily="34" charset="0"/>
                </a:rPr>
                <a:t>250.000</a:t>
              </a:r>
              <a:endParaRPr lang="pt-BR" sz="1000" b="1" dirty="0"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95" name="Conector reto 194"/>
          <p:cNvCxnSpPr/>
          <p:nvPr/>
        </p:nvCxnSpPr>
        <p:spPr>
          <a:xfrm rot="5400000">
            <a:off x="3393273" y="1678769"/>
            <a:ext cx="178595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upo 98"/>
          <p:cNvGrpSpPr/>
          <p:nvPr/>
        </p:nvGrpSpPr>
        <p:grpSpPr>
          <a:xfrm>
            <a:off x="142844" y="1118700"/>
            <a:ext cx="3974644" cy="1475069"/>
            <a:chOff x="142844" y="1118700"/>
            <a:chExt cx="3974644" cy="1475069"/>
          </a:xfrm>
        </p:grpSpPr>
        <p:sp>
          <p:nvSpPr>
            <p:cNvPr id="59" name="CaixaDeTexto 58"/>
            <p:cNvSpPr txBox="1"/>
            <p:nvPr/>
          </p:nvSpPr>
          <p:spPr>
            <a:xfrm>
              <a:off x="2857488" y="1324261"/>
              <a:ext cx="12600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latin typeface="Segoe UI" pitchFamily="34" charset="0"/>
                  <a:cs typeface="Segoe UI" pitchFamily="34" charset="0"/>
                </a:rPr>
                <a:t>Unidade de Execução</a:t>
              </a:r>
              <a:endParaRPr lang="pt-BR" sz="12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143108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1857356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571604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1285852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00100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14348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28596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42844" y="1416594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571472" y="1118700"/>
              <a:ext cx="1500198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Segoe UI" pitchFamily="34" charset="0"/>
                  <a:cs typeface="Segoe UI" pitchFamily="34" charset="0"/>
                </a:rPr>
                <a:t>Itens de Trabalho</a:t>
              </a:r>
              <a:endParaRPr lang="pt-BR" sz="1200" b="1" dirty="0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9" name="Conector de seta reta 68"/>
            <p:cNvCxnSpPr/>
            <p:nvPr/>
          </p:nvCxnSpPr>
          <p:spPr>
            <a:xfrm>
              <a:off x="2428860" y="1554299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8" name="CaixaDeTexto 87"/>
            <p:cNvSpPr txBox="1"/>
            <p:nvPr/>
          </p:nvSpPr>
          <p:spPr>
            <a:xfrm>
              <a:off x="142844" y="2285992"/>
              <a:ext cx="2286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>
                  <a:latin typeface="Segoe UI" pitchFamily="34" charset="0"/>
                  <a:cs typeface="Segoe UI" pitchFamily="34" charset="0"/>
                </a:rPr>
                <a:t>Processamento em Série</a:t>
              </a: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4357686" y="785794"/>
            <a:ext cx="4572032" cy="1785950"/>
            <a:chOff x="4357686" y="785794"/>
            <a:chExt cx="4572032" cy="1785950"/>
          </a:xfrm>
        </p:grpSpPr>
        <p:sp>
          <p:nvSpPr>
            <p:cNvPr id="70" name="CaixaDeTexto 69"/>
            <p:cNvSpPr txBox="1"/>
            <p:nvPr/>
          </p:nvSpPr>
          <p:spPr>
            <a:xfrm>
              <a:off x="7669718" y="785794"/>
              <a:ext cx="12600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latin typeface="Segoe UI" pitchFamily="34" charset="0"/>
                  <a:cs typeface="Segoe UI" pitchFamily="34" charset="0"/>
                </a:rPr>
                <a:t>Unidade de Execução 1</a:t>
              </a:r>
              <a:endParaRPr lang="pt-BR" sz="12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883900" y="878127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883900" y="2006311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6883900" y="1434807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740892" y="1424360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383702" y="1424360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097950" y="1424360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812198" y="1424360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4526446" y="1424360"/>
              <a:ext cx="21431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500562" y="1128160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Segoe UI" pitchFamily="34" charset="0"/>
                  <a:cs typeface="Segoe UI" pitchFamily="34" charset="0"/>
                </a:rPr>
                <a:t>Itens de Trabalho</a:t>
              </a:r>
              <a:endParaRPr lang="pt-BR" sz="1200" b="1" dirty="0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0" name="Conector de seta reta 79"/>
            <p:cNvCxnSpPr/>
            <p:nvPr/>
          </p:nvCxnSpPr>
          <p:spPr>
            <a:xfrm>
              <a:off x="6098082" y="155678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1" name="CaixaDeTexto 80"/>
            <p:cNvSpPr txBox="1"/>
            <p:nvPr/>
          </p:nvSpPr>
          <p:spPr>
            <a:xfrm>
              <a:off x="7669718" y="1342474"/>
              <a:ext cx="12600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latin typeface="Segoe UI" pitchFamily="34" charset="0"/>
                  <a:cs typeface="Segoe UI" pitchFamily="34" charset="0"/>
                </a:rPr>
                <a:t>Unidade de Execução 2</a:t>
              </a:r>
              <a:endParaRPr lang="pt-BR" sz="1200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7669718" y="1913978"/>
              <a:ext cx="12600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latin typeface="Segoe UI" pitchFamily="34" charset="0"/>
                  <a:cs typeface="Segoe UI" pitchFamily="34" charset="0"/>
                </a:rPr>
                <a:t>Unidade de Execução N</a:t>
              </a:r>
              <a:endParaRPr lang="pt-BR" sz="1200" b="1" dirty="0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3" name="Conector de seta reta 82"/>
            <p:cNvCxnSpPr/>
            <p:nvPr/>
          </p:nvCxnSpPr>
          <p:spPr>
            <a:xfrm>
              <a:off x="6098082" y="1628226"/>
              <a:ext cx="7200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flipV="1">
              <a:off x="6098082" y="1056722"/>
              <a:ext cx="72000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>
              <a:off x="7169652" y="101583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>
              <a:off x="7169652" y="1572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>
              <a:off x="7169652" y="214401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4357686" y="2263967"/>
              <a:ext cx="2500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>
                  <a:latin typeface="Segoe UI" pitchFamily="34" charset="0"/>
                  <a:cs typeface="Segoe UI" pitchFamily="34" charset="0"/>
                </a:rPr>
                <a:t>Processamento em Paralelo</a:t>
              </a:r>
            </a:p>
          </p:txBody>
        </p:sp>
      </p:grpSp>
      <p:cxnSp>
        <p:nvCxnSpPr>
          <p:cNvPr id="90" name="Conector reto 89"/>
          <p:cNvCxnSpPr/>
          <p:nvPr/>
        </p:nvCxnSpPr>
        <p:spPr>
          <a:xfrm>
            <a:off x="214282" y="257174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0" y="26431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Segoe UI" pitchFamily="34" charset="0"/>
                <a:cs typeface="Segoe UI" pitchFamily="34" charset="0"/>
              </a:rPr>
              <a:t>Dividir para conquistar!</a:t>
            </a:r>
            <a:endParaRPr lang="pt-BR" i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Casos de Uso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785786" y="1428736"/>
            <a:ext cx="7500990" cy="478634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/>
          <p:cNvSpPr txBox="1"/>
          <p:nvPr/>
        </p:nvSpPr>
        <p:spPr>
          <a:xfrm>
            <a:off x="3643306" y="1548458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net</a:t>
            </a:r>
            <a:r>
              <a:rPr lang="pt-B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HPC</a:t>
            </a:r>
            <a:endParaRPr lang="pt-BR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25"/>
          <p:cNvGrpSpPr/>
          <p:nvPr/>
        </p:nvGrpSpPr>
        <p:grpSpPr>
          <a:xfrm>
            <a:off x="1071538" y="1643050"/>
            <a:ext cx="2071702" cy="857256"/>
            <a:chOff x="2071670" y="1500174"/>
            <a:chExt cx="2071702" cy="857256"/>
          </a:xfrm>
        </p:grpSpPr>
        <p:sp>
          <p:nvSpPr>
            <p:cNvPr id="113" name="Elipse 112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Incluir 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Algoritmo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upo 69"/>
          <p:cNvGrpSpPr/>
          <p:nvPr/>
        </p:nvGrpSpPr>
        <p:grpSpPr>
          <a:xfrm>
            <a:off x="8322495" y="4437885"/>
            <a:ext cx="857256" cy="919941"/>
            <a:chOff x="7143768" y="2714620"/>
            <a:chExt cx="857256" cy="919941"/>
          </a:xfrm>
        </p:grpSpPr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15206" y="2714620"/>
              <a:ext cx="504825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CaixaDeTexto 116"/>
            <p:cNvSpPr txBox="1"/>
            <p:nvPr/>
          </p:nvSpPr>
          <p:spPr>
            <a:xfrm>
              <a:off x="7143768" y="3357562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Windows</a:t>
              </a:r>
              <a:endParaRPr lang="pt-BR" sz="1200" b="1" dirty="0"/>
            </a:p>
          </p:txBody>
        </p:sp>
      </p:grpSp>
      <p:grpSp>
        <p:nvGrpSpPr>
          <p:cNvPr id="4" name="Grupo 70"/>
          <p:cNvGrpSpPr/>
          <p:nvPr/>
        </p:nvGrpSpPr>
        <p:grpSpPr>
          <a:xfrm>
            <a:off x="8358214" y="2714620"/>
            <a:ext cx="714380" cy="928694"/>
            <a:chOff x="7215206" y="1643050"/>
            <a:chExt cx="714380" cy="928694"/>
          </a:xfrm>
        </p:grpSpPr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86644" y="1643050"/>
              <a:ext cx="42862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" name="CaixaDeTexto 119"/>
            <p:cNvSpPr txBox="1"/>
            <p:nvPr/>
          </p:nvSpPr>
          <p:spPr>
            <a:xfrm>
              <a:off x="7215206" y="2294745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Relógio</a:t>
              </a:r>
              <a:endParaRPr lang="pt-BR" sz="1200" b="1" dirty="0"/>
            </a:p>
          </p:txBody>
        </p:sp>
      </p:grpSp>
      <p:grpSp>
        <p:nvGrpSpPr>
          <p:cNvPr id="5" name="Grupo 68"/>
          <p:cNvGrpSpPr/>
          <p:nvPr/>
        </p:nvGrpSpPr>
        <p:grpSpPr>
          <a:xfrm>
            <a:off x="-71470" y="3429000"/>
            <a:ext cx="928694" cy="919941"/>
            <a:chOff x="7072330" y="3857628"/>
            <a:chExt cx="928694" cy="919941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86644" y="3857628"/>
              <a:ext cx="49530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CaixaDeTexto 122"/>
            <p:cNvSpPr txBox="1"/>
            <p:nvPr/>
          </p:nvSpPr>
          <p:spPr>
            <a:xfrm>
              <a:off x="7072330" y="4500570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Especialista</a:t>
              </a:r>
              <a:endParaRPr lang="pt-BR" sz="1200" b="1" dirty="0"/>
            </a:p>
          </p:txBody>
        </p:sp>
      </p:grpSp>
      <p:grpSp>
        <p:nvGrpSpPr>
          <p:cNvPr id="6" name="Grupo 74"/>
          <p:cNvGrpSpPr/>
          <p:nvPr/>
        </p:nvGrpSpPr>
        <p:grpSpPr>
          <a:xfrm>
            <a:off x="8215338" y="1508927"/>
            <a:ext cx="928694" cy="919941"/>
            <a:chOff x="7072330" y="3857628"/>
            <a:chExt cx="928694" cy="919941"/>
          </a:xfrm>
        </p:grpSpPr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86644" y="3857628"/>
              <a:ext cx="49530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CaixaDeTexto 125"/>
            <p:cNvSpPr txBox="1"/>
            <p:nvPr/>
          </p:nvSpPr>
          <p:spPr>
            <a:xfrm>
              <a:off x="7072330" y="4500570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Especialista</a:t>
              </a:r>
              <a:endParaRPr lang="pt-BR" sz="1200" b="1" dirty="0"/>
            </a:p>
          </p:txBody>
        </p:sp>
      </p:grpSp>
      <p:grpSp>
        <p:nvGrpSpPr>
          <p:cNvPr id="7" name="Grupo 29"/>
          <p:cNvGrpSpPr/>
          <p:nvPr/>
        </p:nvGrpSpPr>
        <p:grpSpPr>
          <a:xfrm>
            <a:off x="5929322" y="3929066"/>
            <a:ext cx="2071702" cy="857256"/>
            <a:chOff x="2071670" y="1500174"/>
            <a:chExt cx="2071702" cy="857256"/>
          </a:xfrm>
        </p:grpSpPr>
        <p:sp>
          <p:nvSpPr>
            <p:cNvPr id="128" name="Elipse 127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Parar 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Agente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25"/>
          <p:cNvGrpSpPr/>
          <p:nvPr/>
        </p:nvGrpSpPr>
        <p:grpSpPr>
          <a:xfrm>
            <a:off x="1071538" y="2809871"/>
            <a:ext cx="2071702" cy="857256"/>
            <a:chOff x="2071670" y="1500174"/>
            <a:chExt cx="2071702" cy="857256"/>
          </a:xfrm>
        </p:grpSpPr>
        <p:sp>
          <p:nvSpPr>
            <p:cNvPr id="131" name="Elipse 130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Modificar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Algoritmo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25"/>
          <p:cNvGrpSpPr/>
          <p:nvPr/>
        </p:nvGrpSpPr>
        <p:grpSpPr>
          <a:xfrm>
            <a:off x="1071538" y="3917160"/>
            <a:ext cx="2071702" cy="857256"/>
            <a:chOff x="2071670" y="1500174"/>
            <a:chExt cx="2071702" cy="857256"/>
          </a:xfrm>
        </p:grpSpPr>
        <p:sp>
          <p:nvSpPr>
            <p:cNvPr id="134" name="Elipse 133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Excluir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Algoritmo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36" name="Conector reto 135"/>
          <p:cNvCxnSpPr/>
          <p:nvPr/>
        </p:nvCxnSpPr>
        <p:spPr>
          <a:xfrm>
            <a:off x="357158" y="4929198"/>
            <a:ext cx="278608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rot="5400000" flipH="1" flipV="1">
            <a:off x="3143240" y="4429132"/>
            <a:ext cx="500066" cy="500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 rot="16200000" flipH="1">
            <a:off x="3143240" y="4929198"/>
            <a:ext cx="776294" cy="776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53"/>
          <p:cNvGrpSpPr/>
          <p:nvPr/>
        </p:nvGrpSpPr>
        <p:grpSpPr>
          <a:xfrm>
            <a:off x="3428992" y="5107793"/>
            <a:ext cx="2071702" cy="857256"/>
            <a:chOff x="2071670" y="1500174"/>
            <a:chExt cx="2071702" cy="857256"/>
          </a:xfrm>
        </p:grpSpPr>
        <p:sp>
          <p:nvSpPr>
            <p:cNvPr id="140" name="Elipse 139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Parar 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Execução </a:t>
              </a:r>
            </a:p>
          </p:txBody>
        </p:sp>
      </p:grpSp>
      <p:grpSp>
        <p:nvGrpSpPr>
          <p:cNvPr id="11" name="Grupo 40"/>
          <p:cNvGrpSpPr/>
          <p:nvPr/>
        </p:nvGrpSpPr>
        <p:grpSpPr>
          <a:xfrm>
            <a:off x="3428992" y="3928968"/>
            <a:ext cx="2214578" cy="833640"/>
            <a:chOff x="2071670" y="1500174"/>
            <a:chExt cx="2071702" cy="857256"/>
          </a:xfrm>
        </p:grpSpPr>
        <p:sp>
          <p:nvSpPr>
            <p:cNvPr id="143" name="Elipse 142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2281376" y="1696751"/>
              <a:ext cx="1795167" cy="538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Visualizar Resultado da Execução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5" name="Conector reto 144"/>
          <p:cNvCxnSpPr/>
          <p:nvPr/>
        </p:nvCxnSpPr>
        <p:spPr>
          <a:xfrm rot="5400000" flipH="1" flipV="1">
            <a:off x="-254842" y="4968900"/>
            <a:ext cx="12240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 rot="5400000" flipH="1" flipV="1">
            <a:off x="65016" y="2397156"/>
            <a:ext cx="1332000" cy="68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 rot="10800000" flipV="1">
            <a:off x="7858149" y="4809360"/>
            <a:ext cx="535785" cy="557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 rot="10800000">
            <a:off x="8001025" y="4357694"/>
            <a:ext cx="392909" cy="451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29"/>
          <p:cNvGrpSpPr/>
          <p:nvPr/>
        </p:nvGrpSpPr>
        <p:grpSpPr>
          <a:xfrm>
            <a:off x="5929322" y="5107793"/>
            <a:ext cx="2071702" cy="857256"/>
            <a:chOff x="2071670" y="1500174"/>
            <a:chExt cx="2071702" cy="857256"/>
          </a:xfrm>
        </p:grpSpPr>
        <p:sp>
          <p:nvSpPr>
            <p:cNvPr id="150" name="Elipse 149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CaixaDeTexto 150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Iniciar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Agente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52" name="Conector reto 151"/>
          <p:cNvCxnSpPr/>
          <p:nvPr/>
        </p:nvCxnSpPr>
        <p:spPr>
          <a:xfrm>
            <a:off x="7858148" y="3143248"/>
            <a:ext cx="642942" cy="1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o 57"/>
          <p:cNvGrpSpPr/>
          <p:nvPr/>
        </p:nvGrpSpPr>
        <p:grpSpPr>
          <a:xfrm>
            <a:off x="5929322" y="2750339"/>
            <a:ext cx="2071702" cy="857256"/>
            <a:chOff x="2071670" y="1500174"/>
            <a:chExt cx="2071702" cy="857256"/>
          </a:xfrm>
        </p:grpSpPr>
        <p:sp>
          <p:nvSpPr>
            <p:cNvPr id="154" name="Elipse 153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2285984" y="1643050"/>
              <a:ext cx="171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Atualizar 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Agente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56" name="Conector reto 155"/>
          <p:cNvCxnSpPr/>
          <p:nvPr/>
        </p:nvCxnSpPr>
        <p:spPr>
          <a:xfrm>
            <a:off x="7786710" y="1928802"/>
            <a:ext cx="78581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37"/>
          <p:cNvGrpSpPr/>
          <p:nvPr/>
        </p:nvGrpSpPr>
        <p:grpSpPr>
          <a:xfrm>
            <a:off x="5929322" y="1571612"/>
            <a:ext cx="2071702" cy="857256"/>
            <a:chOff x="2071670" y="1500174"/>
            <a:chExt cx="2071702" cy="857256"/>
          </a:xfrm>
        </p:grpSpPr>
        <p:sp>
          <p:nvSpPr>
            <p:cNvPr id="158" name="Elipse 157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Conectar no netHPC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0" name="Conector reto 159"/>
          <p:cNvCxnSpPr/>
          <p:nvPr/>
        </p:nvCxnSpPr>
        <p:spPr>
          <a:xfrm>
            <a:off x="638144" y="3776663"/>
            <a:ext cx="684000" cy="295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to 160"/>
          <p:cNvCxnSpPr/>
          <p:nvPr/>
        </p:nvCxnSpPr>
        <p:spPr>
          <a:xfrm flipV="1">
            <a:off x="638144" y="3357562"/>
            <a:ext cx="468000" cy="419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357158" y="5572140"/>
            <a:ext cx="78581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26"/>
          <p:cNvGrpSpPr/>
          <p:nvPr/>
        </p:nvGrpSpPr>
        <p:grpSpPr>
          <a:xfrm>
            <a:off x="1071538" y="5107793"/>
            <a:ext cx="2071702" cy="857256"/>
            <a:chOff x="2071670" y="1500174"/>
            <a:chExt cx="2071702" cy="857256"/>
          </a:xfrm>
        </p:grpSpPr>
        <p:sp>
          <p:nvSpPr>
            <p:cNvPr id="164" name="Elipse 163"/>
            <p:cNvSpPr/>
            <p:nvPr/>
          </p:nvSpPr>
          <p:spPr>
            <a:xfrm>
              <a:off x="2071670" y="1500174"/>
              <a:ext cx="2071702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2285984" y="1691334"/>
              <a:ext cx="171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Iniciar </a:t>
              </a:r>
            </a:p>
            <a:p>
              <a:pPr algn="ctr"/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Execução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Modelo de Domínio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771736" y="1634297"/>
            <a:ext cx="1800000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 </a:t>
            </a:r>
            <a:r>
              <a:rPr lang="pt-BR" sz="1000" dirty="0" err="1" smtClean="0"/>
              <a:t>AlgorithmId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Name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Description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DateCreated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DateModified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Assembly</a:t>
            </a:r>
            <a:r>
              <a:rPr lang="pt-BR" sz="1000" dirty="0" smtClean="0"/>
              <a:t> : Byte[]</a:t>
            </a:r>
          </a:p>
          <a:p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771736" y="2920181"/>
            <a:ext cx="180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 smtClean="0"/>
          </a:p>
        </p:txBody>
      </p:sp>
      <p:sp>
        <p:nvSpPr>
          <p:cNvPr id="61" name="Retângulo 60"/>
          <p:cNvSpPr/>
          <p:nvPr/>
        </p:nvSpPr>
        <p:spPr>
          <a:xfrm>
            <a:off x="6415338" y="1634297"/>
            <a:ext cx="1800000" cy="135732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 </a:t>
            </a:r>
            <a:r>
              <a:rPr lang="pt-BR" sz="1000" dirty="0" err="1" smtClean="0"/>
              <a:t>NodeId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Name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Description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DateCreated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LastReport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Status : Byte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NumOfExecUnits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SpeedMHz</a:t>
            </a:r>
            <a:r>
              <a:rPr lang="pt-BR" sz="1000" dirty="0" smtClean="0"/>
              <a:t> : Int32</a:t>
            </a:r>
            <a:endParaRPr lang="pt-BR" sz="1000" dirty="0"/>
          </a:p>
        </p:txBody>
      </p:sp>
      <p:sp>
        <p:nvSpPr>
          <p:cNvPr id="62" name="Retângulo 61"/>
          <p:cNvSpPr/>
          <p:nvPr/>
        </p:nvSpPr>
        <p:spPr>
          <a:xfrm>
            <a:off x="6415338" y="2991619"/>
            <a:ext cx="180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63" name="Retângulo 62"/>
          <p:cNvSpPr/>
          <p:nvPr/>
        </p:nvSpPr>
        <p:spPr>
          <a:xfrm>
            <a:off x="3629924" y="1634297"/>
            <a:ext cx="1800000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ExecutionId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Name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Description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Parameters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DateStart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DateFinish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Status : Byte</a:t>
            </a:r>
          </a:p>
          <a:p>
            <a:endParaRPr lang="pt-BR" sz="1000" dirty="0" smtClean="0"/>
          </a:p>
          <a:p>
            <a:endParaRPr lang="pt-BR" sz="1000" dirty="0" smtClean="0"/>
          </a:p>
        </p:txBody>
      </p:sp>
      <p:cxnSp>
        <p:nvCxnSpPr>
          <p:cNvPr id="64" name="Conector reto 63"/>
          <p:cNvCxnSpPr/>
          <p:nvPr/>
        </p:nvCxnSpPr>
        <p:spPr>
          <a:xfrm>
            <a:off x="2571736" y="1491421"/>
            <a:ext cx="10800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2571736" y="1277107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214678" y="128586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0..*</a:t>
            </a:r>
            <a:endParaRPr lang="pt-BR" sz="1200" b="1" dirty="0"/>
          </a:p>
        </p:txBody>
      </p:sp>
      <p:cxnSp>
        <p:nvCxnSpPr>
          <p:cNvPr id="67" name="Conector reto 66"/>
          <p:cNvCxnSpPr/>
          <p:nvPr/>
        </p:nvCxnSpPr>
        <p:spPr>
          <a:xfrm>
            <a:off x="5415206" y="1491421"/>
            <a:ext cx="100013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6000760" y="1277107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1..*</a:t>
            </a:r>
            <a:endParaRPr lang="pt-BR" sz="12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429256" y="1277107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0..*</a:t>
            </a:r>
            <a:endParaRPr lang="pt-BR" sz="1200" b="1" dirty="0"/>
          </a:p>
        </p:txBody>
      </p:sp>
      <p:sp>
        <p:nvSpPr>
          <p:cNvPr id="70" name="Retângulo 69"/>
          <p:cNvSpPr/>
          <p:nvPr/>
        </p:nvSpPr>
        <p:spPr>
          <a:xfrm>
            <a:off x="2257884" y="4560445"/>
            <a:ext cx="1800000" cy="13601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 </a:t>
            </a:r>
            <a:r>
              <a:rPr lang="pt-BR" sz="1000" dirty="0" err="1" smtClean="0"/>
              <a:t>ExecUnitId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WorkItemId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DateCreated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TimeElapsed</a:t>
            </a:r>
            <a:r>
              <a:rPr lang="pt-BR" sz="1000" dirty="0" smtClean="0"/>
              <a:t> : Int64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Text</a:t>
            </a:r>
            <a:r>
              <a:rPr lang="pt-BR" sz="1000" dirty="0" smtClean="0"/>
              <a:t> : String</a:t>
            </a:r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5181222" y="406913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0..*</a:t>
            </a:r>
            <a:endParaRPr lang="pt-BR" sz="12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966908" y="328612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73" name="Retângulo 72"/>
          <p:cNvSpPr/>
          <p:nvPr/>
        </p:nvSpPr>
        <p:spPr>
          <a:xfrm>
            <a:off x="4915140" y="4560445"/>
            <a:ext cx="1800000" cy="13601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 </a:t>
            </a:r>
            <a:r>
              <a:rPr lang="pt-BR" sz="1000" dirty="0" err="1" smtClean="0"/>
              <a:t>ExecUnitId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EventId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EventName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DateCreated</a:t>
            </a:r>
            <a:r>
              <a:rPr lang="pt-BR" sz="1000" dirty="0" smtClean="0"/>
              <a:t> : </a:t>
            </a:r>
            <a:r>
              <a:rPr lang="pt-BR" sz="1000" dirty="0" err="1" smtClean="0"/>
              <a:t>DateTime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TimeElapsed</a:t>
            </a:r>
            <a:r>
              <a:rPr lang="pt-BR" sz="1000" dirty="0" smtClean="0"/>
              <a:t> : Int64</a:t>
            </a:r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Internal</a:t>
            </a:r>
            <a:r>
              <a:rPr lang="pt-BR" sz="1000" dirty="0" smtClean="0"/>
              <a:t> : </a:t>
            </a:r>
            <a:r>
              <a:rPr lang="pt-BR" sz="1000" dirty="0" err="1" smtClean="0"/>
              <a:t>Boolean</a:t>
            </a:r>
            <a:endParaRPr lang="pt-BR" sz="1000" dirty="0" smtClean="0"/>
          </a:p>
          <a:p>
            <a:r>
              <a:rPr lang="pt-BR" sz="1000" dirty="0" smtClean="0"/>
              <a:t>+ </a:t>
            </a:r>
            <a:r>
              <a:rPr lang="pt-BR" sz="1000" dirty="0" err="1" smtClean="0"/>
              <a:t>Text</a:t>
            </a:r>
            <a:r>
              <a:rPr lang="pt-BR" sz="1000" dirty="0" smtClean="0"/>
              <a:t> : String</a:t>
            </a:r>
          </a:p>
          <a:p>
            <a:endParaRPr lang="pt-BR" sz="1000" dirty="0"/>
          </a:p>
        </p:txBody>
      </p:sp>
      <p:sp>
        <p:nvSpPr>
          <p:cNvPr id="74" name="Retângulo 73"/>
          <p:cNvSpPr/>
          <p:nvPr/>
        </p:nvSpPr>
        <p:spPr>
          <a:xfrm>
            <a:off x="4915140" y="5920577"/>
            <a:ext cx="180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2257884" y="5920577"/>
            <a:ext cx="180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/>
          <p:cNvCxnSpPr/>
          <p:nvPr/>
        </p:nvCxnSpPr>
        <p:spPr>
          <a:xfrm rot="5400000">
            <a:off x="3308579" y="3741718"/>
            <a:ext cx="1070776" cy="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5400000">
            <a:off x="4680759" y="3777040"/>
            <a:ext cx="1000132" cy="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3428992" y="406913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0..*</a:t>
            </a:r>
            <a:endParaRPr lang="pt-BR" sz="120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786182" y="328612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80" name="Retângulo 79"/>
          <p:cNvSpPr/>
          <p:nvPr/>
        </p:nvSpPr>
        <p:spPr>
          <a:xfrm>
            <a:off x="3629924" y="2920181"/>
            <a:ext cx="180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2257884" y="4274693"/>
            <a:ext cx="180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WorkItem</a:t>
            </a:r>
            <a:endParaRPr lang="pt-BR" sz="1200" b="1" dirty="0"/>
          </a:p>
        </p:txBody>
      </p:sp>
      <p:sp>
        <p:nvSpPr>
          <p:cNvPr id="82" name="Retângulo 81"/>
          <p:cNvSpPr/>
          <p:nvPr/>
        </p:nvSpPr>
        <p:spPr>
          <a:xfrm>
            <a:off x="4915140" y="4274693"/>
            <a:ext cx="180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Event</a:t>
            </a:r>
            <a:endParaRPr lang="pt-BR" sz="1200" b="1" dirty="0"/>
          </a:p>
        </p:txBody>
      </p:sp>
      <p:sp>
        <p:nvSpPr>
          <p:cNvPr id="83" name="Retângulo 82"/>
          <p:cNvSpPr/>
          <p:nvPr/>
        </p:nvSpPr>
        <p:spPr>
          <a:xfrm>
            <a:off x="6415338" y="1348545"/>
            <a:ext cx="180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Node</a:t>
            </a:r>
            <a:endParaRPr lang="pt-BR" sz="1200" b="1" dirty="0"/>
          </a:p>
        </p:txBody>
      </p:sp>
      <p:sp>
        <p:nvSpPr>
          <p:cNvPr id="84" name="Retângulo 83"/>
          <p:cNvSpPr/>
          <p:nvPr/>
        </p:nvSpPr>
        <p:spPr>
          <a:xfrm>
            <a:off x="771736" y="1348545"/>
            <a:ext cx="180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Algorithm</a:t>
            </a:r>
            <a:endParaRPr lang="pt-BR" sz="1200" b="1" dirty="0"/>
          </a:p>
        </p:txBody>
      </p:sp>
      <p:sp>
        <p:nvSpPr>
          <p:cNvPr id="85" name="Retângulo 84"/>
          <p:cNvSpPr/>
          <p:nvPr/>
        </p:nvSpPr>
        <p:spPr>
          <a:xfrm>
            <a:off x="3629924" y="1348545"/>
            <a:ext cx="180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Execution</a:t>
            </a:r>
            <a:endParaRPr lang="pt-BR" sz="1200" b="1" dirty="0"/>
          </a:p>
        </p:txBody>
      </p:sp>
      <p:cxnSp>
        <p:nvCxnSpPr>
          <p:cNvPr id="86" name="Conector reto 85"/>
          <p:cNvCxnSpPr/>
          <p:nvPr/>
        </p:nvCxnSpPr>
        <p:spPr>
          <a:xfrm rot="5400000">
            <a:off x="2893604" y="4027073"/>
            <a:ext cx="49927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5400000">
            <a:off x="5680480" y="4097717"/>
            <a:ext cx="356396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rot="10800000">
            <a:off x="3143240" y="3777437"/>
            <a:ext cx="385765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 rot="5400000">
            <a:off x="7573190" y="3633767"/>
            <a:ext cx="571504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7643834" y="335756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857884" y="4063189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0..*</a:t>
            </a:r>
            <a:endParaRPr lang="pt-BR" sz="1200" b="1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714612" y="407194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0..*</a:t>
            </a:r>
            <a:endParaRPr lang="pt-BR" sz="1200" b="1" dirty="0"/>
          </a:p>
        </p:txBody>
      </p:sp>
      <p:cxnSp>
        <p:nvCxnSpPr>
          <p:cNvPr id="93" name="Conector reto 92"/>
          <p:cNvCxnSpPr/>
          <p:nvPr/>
        </p:nvCxnSpPr>
        <p:spPr>
          <a:xfrm rot="5400000">
            <a:off x="6787372" y="3562329"/>
            <a:ext cx="42862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6786578" y="335756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cxnSp>
        <p:nvCxnSpPr>
          <p:cNvPr id="95" name="Conector reto 94"/>
          <p:cNvCxnSpPr/>
          <p:nvPr/>
        </p:nvCxnSpPr>
        <p:spPr>
          <a:xfrm rot="10800000">
            <a:off x="5857884" y="3920313"/>
            <a:ext cx="2000264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1472" y="1134231"/>
            <a:ext cx="7858180" cy="535785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571472" y="857232"/>
            <a:ext cx="1214446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netHPC.</a:t>
            </a:r>
            <a:r>
              <a:rPr lang="pt-BR" sz="1200" b="1" dirty="0" err="1" smtClean="0"/>
              <a:t>Shared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SDK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142976" y="1277107"/>
            <a:ext cx="2928958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AlgorithmBase</a:t>
            </a:r>
            <a:endParaRPr lang="pt-BR" sz="1200" b="1" dirty="0"/>
          </a:p>
        </p:txBody>
      </p:sp>
      <p:sp>
        <p:nvSpPr>
          <p:cNvPr id="43" name="Retângulo 42"/>
          <p:cNvSpPr/>
          <p:nvPr/>
        </p:nvSpPr>
        <p:spPr>
          <a:xfrm>
            <a:off x="1142976" y="1562859"/>
            <a:ext cx="2928958" cy="2500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-</a:t>
            </a:r>
            <a:r>
              <a:rPr lang="pt-BR" sz="1000" dirty="0" err="1" smtClean="0"/>
              <a:t>private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m_binaryFormatter</a:t>
            </a:r>
            <a:r>
              <a:rPr lang="pt-BR" sz="1000" dirty="0" smtClean="0"/>
              <a:t> : </a:t>
            </a:r>
            <a:r>
              <a:rPr lang="pt-BR" sz="1000" dirty="0" err="1" smtClean="0"/>
              <a:t>BinaryFormatter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m_tcpClient</a:t>
            </a:r>
            <a:r>
              <a:rPr lang="pt-BR" sz="1000" dirty="0" smtClean="0"/>
              <a:t> : </a:t>
            </a:r>
            <a:r>
              <a:rPr lang="pt-BR" sz="1000" dirty="0" err="1" smtClean="0"/>
              <a:t>TcpClient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m_networkStream</a:t>
            </a:r>
            <a:r>
              <a:rPr lang="pt-BR" sz="1000" dirty="0" smtClean="0"/>
              <a:t> : </a:t>
            </a:r>
            <a:r>
              <a:rPr lang="pt-BR" sz="1000" dirty="0" err="1" smtClean="0"/>
              <a:t>NetworkStream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m_headNodeServer</a:t>
            </a:r>
            <a:r>
              <a:rPr lang="pt-BR" sz="1000" dirty="0" smtClean="0"/>
              <a:t> : String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m_headNodeTcpPort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m_algorithmId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m_executionId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m_execUnitId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m_nodeId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m_workItemId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m_eventId</a:t>
            </a:r>
            <a:r>
              <a:rPr lang="pt-BR" sz="1000" dirty="0" smtClean="0"/>
              <a:t> : 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m_times</a:t>
            </a:r>
            <a:r>
              <a:rPr lang="pt-BR" sz="1000" dirty="0" smtClean="0"/>
              <a:t> : </a:t>
            </a:r>
            <a:r>
              <a:rPr lang="pt-BR" sz="1000" dirty="0" err="1" smtClean="0"/>
              <a:t>Dictionary</a:t>
            </a:r>
            <a:r>
              <a:rPr lang="pt-BR" sz="1000" dirty="0" smtClean="0"/>
              <a:t>&lt;String, </a:t>
            </a:r>
            <a:r>
              <a:rPr lang="pt-BR" sz="1000" dirty="0" err="1" smtClean="0"/>
              <a:t>DateTime</a:t>
            </a:r>
            <a:r>
              <a:rPr lang="pt-BR" sz="1000" dirty="0" smtClean="0"/>
              <a:t>&gt;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m_sqlCommandWorkItem</a:t>
            </a:r>
            <a:r>
              <a:rPr lang="pt-BR" sz="1000" dirty="0" smtClean="0"/>
              <a:t> : </a:t>
            </a:r>
            <a:r>
              <a:rPr lang="pt-BR" sz="1000" dirty="0" err="1" smtClean="0"/>
              <a:t>SqlCommand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m_sqlCommandEvent</a:t>
            </a:r>
            <a:r>
              <a:rPr lang="pt-BR" sz="1000" dirty="0" smtClean="0"/>
              <a:t> : </a:t>
            </a:r>
            <a:r>
              <a:rPr lang="pt-BR" sz="1000" dirty="0" err="1" smtClean="0"/>
              <a:t>SqlCommand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m_sqlConnection</a:t>
            </a:r>
            <a:r>
              <a:rPr lang="pt-BR" sz="1000" dirty="0" smtClean="0"/>
              <a:t> : </a:t>
            </a:r>
            <a:r>
              <a:rPr lang="pt-BR" sz="1000" dirty="0" err="1" smtClean="0"/>
              <a:t>SqlConnection</a:t>
            </a:r>
            <a:endParaRPr lang="pt-BR" sz="1000" dirty="0" smtClean="0"/>
          </a:p>
        </p:txBody>
      </p:sp>
      <p:sp>
        <p:nvSpPr>
          <p:cNvPr id="44" name="Retângulo 43"/>
          <p:cNvSpPr/>
          <p:nvPr/>
        </p:nvSpPr>
        <p:spPr>
          <a:xfrm>
            <a:off x="1142976" y="4063189"/>
            <a:ext cx="2928958" cy="23574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-</a:t>
            </a:r>
            <a:r>
              <a:rPr lang="pt-BR" sz="1000" dirty="0" err="1" smtClean="0"/>
              <a:t>private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Start(Int32, Int32, Int32, Int32, String, Int32)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Initialize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MarkEventStart</a:t>
            </a:r>
            <a:r>
              <a:rPr lang="pt-BR" sz="1000" dirty="0" smtClean="0"/>
              <a:t>(String, </a:t>
            </a:r>
            <a:r>
              <a:rPr lang="pt-BR" sz="1000" dirty="0" err="1" smtClean="0"/>
              <a:t>Boolean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MarkEventEnd</a:t>
            </a:r>
            <a:r>
              <a:rPr lang="pt-BR" sz="1000" dirty="0" smtClean="0"/>
              <a:t>(String, String, </a:t>
            </a:r>
            <a:r>
              <a:rPr lang="pt-BR" sz="1000" dirty="0" err="1" smtClean="0"/>
              <a:t>Boolean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#</a:t>
            </a:r>
            <a:r>
              <a:rPr lang="pt-BR" sz="1000" dirty="0" err="1" smtClean="0"/>
              <a:t>protected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GetWorkItem</a:t>
            </a:r>
            <a:r>
              <a:rPr lang="pt-BR" sz="1000" dirty="0" smtClean="0"/>
              <a:t>(out </a:t>
            </a:r>
            <a:r>
              <a:rPr lang="pt-BR" sz="1000" dirty="0" err="1" smtClean="0"/>
              <a:t>WorkItemType</a:t>
            </a:r>
            <a:r>
              <a:rPr lang="pt-BR" sz="1000" dirty="0" smtClean="0"/>
              <a:t>) : </a:t>
            </a:r>
            <a:r>
              <a:rPr lang="pt-BR" sz="1000" dirty="0" err="1" smtClean="0"/>
              <a:t>Boolean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ReportWorkItemResult</a:t>
            </a:r>
            <a:r>
              <a:rPr lang="pt-BR" sz="1000" dirty="0" smtClean="0"/>
              <a:t>(String)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MarkEventStart</a:t>
            </a:r>
            <a:r>
              <a:rPr lang="pt-BR" sz="1000" dirty="0" smtClean="0"/>
              <a:t>(String)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MarkEventEnd</a:t>
            </a:r>
            <a:r>
              <a:rPr lang="pt-BR" sz="1000" dirty="0" smtClean="0"/>
              <a:t>(String, String)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Load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{</a:t>
            </a:r>
            <a:r>
              <a:rPr lang="pt-BR" sz="1000" i="1" dirty="0" smtClean="0"/>
              <a:t>abstract</a:t>
            </a:r>
            <a:r>
              <a:rPr lang="pt-BR" sz="1000" dirty="0" smtClean="0"/>
              <a:t>}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Process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{</a:t>
            </a:r>
            <a:r>
              <a:rPr lang="pt-BR" sz="1000" i="1" dirty="0" smtClean="0"/>
              <a:t>abstract</a:t>
            </a:r>
            <a:r>
              <a:rPr lang="pt-BR" sz="1000" dirty="0" smtClean="0"/>
              <a:t>}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Unload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{</a:t>
            </a:r>
            <a:r>
              <a:rPr lang="pt-BR" sz="1000" i="1" dirty="0" smtClean="0"/>
              <a:t>abstract</a:t>
            </a:r>
            <a:r>
              <a:rPr lang="pt-BR" sz="1000" dirty="0" smtClean="0"/>
              <a:t>}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Abort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{</a:t>
            </a:r>
            <a:r>
              <a:rPr lang="pt-BR" sz="1000" i="1" dirty="0" smtClean="0"/>
              <a:t>abstract</a:t>
            </a:r>
            <a:r>
              <a:rPr lang="pt-BR" sz="1000" dirty="0" smtClean="0"/>
              <a:t>}</a:t>
            </a:r>
          </a:p>
          <a:p>
            <a:endParaRPr lang="pt-BR" sz="1000" dirty="0" smtClean="0"/>
          </a:p>
        </p:txBody>
      </p:sp>
      <p:sp>
        <p:nvSpPr>
          <p:cNvPr id="45" name="Retângulo 44"/>
          <p:cNvSpPr/>
          <p:nvPr/>
        </p:nvSpPr>
        <p:spPr>
          <a:xfrm>
            <a:off x="4500562" y="1277107"/>
            <a:ext cx="3071834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&lt;&lt;interface&gt;&gt;</a:t>
            </a:r>
          </a:p>
          <a:p>
            <a:pPr algn="ctr"/>
            <a:r>
              <a:rPr lang="pt-BR" sz="1200" b="1" i="1" dirty="0" err="1" smtClean="0"/>
              <a:t>IWorkBreaker</a:t>
            </a:r>
            <a:endParaRPr lang="pt-BR" sz="1200" b="1" i="1" dirty="0" smtClean="0"/>
          </a:p>
          <a:p>
            <a:pPr algn="ctr"/>
            <a:r>
              <a:rPr lang="pt-BR" sz="1200" i="1" dirty="0" smtClean="0"/>
              <a:t>{abstract}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4500562" y="1920049"/>
            <a:ext cx="3071834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7" name="Retângulo 46"/>
          <p:cNvSpPr/>
          <p:nvPr/>
        </p:nvSpPr>
        <p:spPr>
          <a:xfrm>
            <a:off x="4500562" y="2277239"/>
            <a:ext cx="3071834" cy="85725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err="1" smtClean="0"/>
              <a:t>Load</a:t>
            </a:r>
            <a:r>
              <a:rPr lang="pt-BR" sz="1000" dirty="0" smtClean="0"/>
              <a:t>(String, UInt32, UInt32)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</a:t>
            </a:r>
            <a:r>
              <a:rPr lang="pt-BR" sz="1000" i="1" dirty="0" smtClean="0"/>
              <a:t>{abstract}</a:t>
            </a:r>
          </a:p>
          <a:p>
            <a:r>
              <a:rPr lang="pt-BR" sz="1000" dirty="0" err="1" smtClean="0"/>
              <a:t>GetWorkItem</a:t>
            </a:r>
            <a:r>
              <a:rPr lang="pt-BR" sz="1000" dirty="0" smtClean="0"/>
              <a:t>(out </a:t>
            </a:r>
            <a:r>
              <a:rPr lang="pt-BR" sz="1000" dirty="0" err="1" smtClean="0"/>
              <a:t>WorkItemType</a:t>
            </a:r>
            <a:r>
              <a:rPr lang="pt-BR" sz="1000" dirty="0" smtClean="0"/>
              <a:t>) : </a:t>
            </a:r>
            <a:r>
              <a:rPr lang="pt-BR" sz="1000" dirty="0" err="1" smtClean="0"/>
              <a:t>Boolean</a:t>
            </a:r>
            <a:r>
              <a:rPr lang="pt-BR" sz="1000" dirty="0" smtClean="0"/>
              <a:t> </a:t>
            </a:r>
            <a:r>
              <a:rPr lang="pt-BR" sz="1000" i="1" dirty="0" smtClean="0"/>
              <a:t>{abstract}</a:t>
            </a:r>
          </a:p>
          <a:p>
            <a:r>
              <a:rPr lang="pt-BR" sz="1000" dirty="0" err="1" smtClean="0"/>
              <a:t>Unload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</a:t>
            </a:r>
            <a:r>
              <a:rPr lang="pt-BR" sz="1000" i="1" dirty="0" smtClean="0"/>
              <a:t>{abstract}</a:t>
            </a:r>
          </a:p>
          <a:p>
            <a:r>
              <a:rPr lang="pt-BR" sz="1000" dirty="0" err="1" smtClean="0"/>
              <a:t>Abort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</a:t>
            </a:r>
            <a:r>
              <a:rPr lang="pt-BR" sz="1000" i="1" dirty="0" smtClean="0"/>
              <a:t>{abstract}</a:t>
            </a:r>
          </a:p>
          <a:p>
            <a:endParaRPr lang="pt-BR" sz="1000" dirty="0"/>
          </a:p>
        </p:txBody>
      </p:sp>
      <p:sp>
        <p:nvSpPr>
          <p:cNvPr id="48" name="Retângulo 47"/>
          <p:cNvSpPr/>
          <p:nvPr/>
        </p:nvSpPr>
        <p:spPr>
          <a:xfrm>
            <a:off x="4500562" y="3277371"/>
            <a:ext cx="3071834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&lt;&lt;interface&gt;&gt;</a:t>
            </a:r>
          </a:p>
          <a:p>
            <a:pPr algn="ctr"/>
            <a:r>
              <a:rPr lang="pt-BR" sz="1200" b="1" i="1" dirty="0" err="1" smtClean="0"/>
              <a:t>IConfigurationDialog</a:t>
            </a:r>
            <a:endParaRPr lang="pt-BR" sz="1200" b="1" i="1" dirty="0" smtClean="0"/>
          </a:p>
          <a:p>
            <a:pPr algn="ctr"/>
            <a:r>
              <a:rPr lang="pt-BR" sz="1200" i="1" dirty="0" smtClean="0"/>
              <a:t>{abstract}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4500562" y="3920313"/>
            <a:ext cx="3071834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50" name="Retângulo 49"/>
          <p:cNvSpPr/>
          <p:nvPr/>
        </p:nvSpPr>
        <p:spPr>
          <a:xfrm>
            <a:off x="4500562" y="4277503"/>
            <a:ext cx="3071834" cy="85725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err="1" smtClean="0"/>
              <a:t>ValidateFieldsOnScreen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Boolean</a:t>
            </a:r>
            <a:r>
              <a:rPr lang="pt-BR" sz="1000" dirty="0" smtClean="0"/>
              <a:t> </a:t>
            </a:r>
            <a:r>
              <a:rPr lang="pt-BR" sz="1000" i="1" dirty="0" smtClean="0"/>
              <a:t>{abstract}</a:t>
            </a:r>
          </a:p>
          <a:p>
            <a:r>
              <a:rPr lang="pt-BR" sz="1000" dirty="0" err="1" smtClean="0"/>
              <a:t>GetParameters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String </a:t>
            </a:r>
            <a:r>
              <a:rPr lang="pt-BR" sz="1000" i="1" dirty="0" smtClean="0"/>
              <a:t>{abstract}</a:t>
            </a:r>
          </a:p>
          <a:p>
            <a:r>
              <a:rPr lang="pt-BR" sz="1000" dirty="0" err="1" smtClean="0"/>
              <a:t>GetSummaryText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String </a:t>
            </a:r>
            <a:r>
              <a:rPr lang="pt-BR" sz="1000" i="1" dirty="0" smtClean="0"/>
              <a:t>{abstract}</a:t>
            </a:r>
          </a:p>
          <a:p>
            <a:endParaRPr lang="pt-BR" sz="1000" dirty="0"/>
          </a:p>
          <a:p>
            <a:endParaRPr lang="pt-BR" sz="1000" dirty="0" smtClean="0"/>
          </a:p>
        </p:txBody>
      </p:sp>
      <p:sp>
        <p:nvSpPr>
          <p:cNvPr id="51" name="Retângulo 50"/>
          <p:cNvSpPr/>
          <p:nvPr/>
        </p:nvSpPr>
        <p:spPr>
          <a:xfrm>
            <a:off x="4500562" y="5277635"/>
            <a:ext cx="3071834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AboutDialogAttribute</a:t>
            </a:r>
            <a:endParaRPr lang="pt-BR" sz="1200" b="1" dirty="0"/>
          </a:p>
        </p:txBody>
      </p:sp>
      <p:sp>
        <p:nvSpPr>
          <p:cNvPr id="52" name="Retângulo 51"/>
          <p:cNvSpPr/>
          <p:nvPr/>
        </p:nvSpPr>
        <p:spPr>
          <a:xfrm>
            <a:off x="4500562" y="6134891"/>
            <a:ext cx="3071834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System.</a:t>
            </a:r>
            <a:r>
              <a:rPr lang="pt-BR" sz="1200" b="1" dirty="0" err="1" smtClean="0"/>
              <a:t>Attribute</a:t>
            </a:r>
            <a:endParaRPr lang="pt-BR" sz="1200" b="1" dirty="0"/>
          </a:p>
        </p:txBody>
      </p:sp>
      <p:sp>
        <p:nvSpPr>
          <p:cNvPr id="53" name="Retângulo 52"/>
          <p:cNvSpPr/>
          <p:nvPr/>
        </p:nvSpPr>
        <p:spPr>
          <a:xfrm>
            <a:off x="3357554" y="1205693"/>
            <a:ext cx="1000132" cy="214290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WorkItemType</a:t>
            </a:r>
            <a:endParaRPr lang="pt-BR" sz="1000" dirty="0"/>
          </a:p>
        </p:txBody>
      </p:sp>
      <p:sp>
        <p:nvSpPr>
          <p:cNvPr id="54" name="Retângulo 53"/>
          <p:cNvSpPr/>
          <p:nvPr/>
        </p:nvSpPr>
        <p:spPr>
          <a:xfrm>
            <a:off x="6858016" y="1205669"/>
            <a:ext cx="1000132" cy="214290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WorkItemType</a:t>
            </a:r>
            <a:endParaRPr lang="pt-BR" sz="1000" dirty="0"/>
          </a:p>
        </p:txBody>
      </p:sp>
      <p:cxnSp>
        <p:nvCxnSpPr>
          <p:cNvPr id="55" name="Conector de seta reta 54"/>
          <p:cNvCxnSpPr>
            <a:stCxn id="51" idx="2"/>
            <a:endCxn id="52" idx="0"/>
          </p:cNvCxnSpPr>
          <p:nvPr/>
        </p:nvCxnSpPr>
        <p:spPr>
          <a:xfrm rot="5400000">
            <a:off x="5750727" y="5849139"/>
            <a:ext cx="571504" cy="158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1000100" y="1062793"/>
            <a:ext cx="7000924" cy="557216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1000100" y="785794"/>
            <a:ext cx="171451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netHPC.SDK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Arquitetura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Losango 58"/>
          <p:cNvSpPr/>
          <p:nvPr/>
        </p:nvSpPr>
        <p:spPr>
          <a:xfrm>
            <a:off x="1500166" y="1785926"/>
            <a:ext cx="5929354" cy="3857652"/>
          </a:xfrm>
          <a:prstGeom prst="diamond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4857752" y="4223571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/>
              <a:t>Head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Node</a:t>
            </a:r>
            <a:endParaRPr lang="pt-BR" sz="1000" b="1" dirty="0"/>
          </a:p>
        </p:txBody>
      </p:sp>
      <p:pic>
        <p:nvPicPr>
          <p:cNvPr id="61" name="Picture 11" descr="C:\Users\bryons\Pictures\Virtualization Images for PPTs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000372"/>
            <a:ext cx="857255" cy="862895"/>
          </a:xfrm>
          <a:prstGeom prst="rect">
            <a:avLst/>
          </a:prstGeom>
          <a:noFill/>
        </p:spPr>
      </p:pic>
      <p:sp>
        <p:nvSpPr>
          <p:cNvPr id="62" name="CaixaDeTexto 61"/>
          <p:cNvSpPr txBox="1"/>
          <p:nvPr/>
        </p:nvSpPr>
        <p:spPr>
          <a:xfrm>
            <a:off x="5715008" y="371475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Data </a:t>
            </a:r>
            <a:r>
              <a:rPr lang="pt-BR" sz="1000" b="1" dirty="0" err="1" smtClean="0"/>
              <a:t>Store</a:t>
            </a:r>
            <a:endParaRPr lang="pt-BR" sz="1000" b="1" dirty="0">
              <a:solidFill>
                <a:srgbClr val="FF0000"/>
              </a:solidFill>
            </a:endParaRPr>
          </a:p>
        </p:txBody>
      </p:sp>
      <p:pic>
        <p:nvPicPr>
          <p:cNvPr id="63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3500438"/>
            <a:ext cx="1143008" cy="236159"/>
          </a:xfrm>
          <a:prstGeom prst="rect">
            <a:avLst/>
          </a:prstGeom>
          <a:noFill/>
        </p:spPr>
      </p:pic>
      <p:sp>
        <p:nvSpPr>
          <p:cNvPr id="64" name="CaixaDeTexto 63"/>
          <p:cNvSpPr txBox="1"/>
          <p:nvPr/>
        </p:nvSpPr>
        <p:spPr>
          <a:xfrm>
            <a:off x="1928794" y="3710233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Computing </a:t>
            </a:r>
            <a:r>
              <a:rPr lang="pt-BR" sz="1000" b="1" dirty="0" err="1" smtClean="0"/>
              <a:t>Node</a:t>
            </a:r>
            <a:r>
              <a:rPr lang="pt-BR" sz="1000" b="1" dirty="0" smtClean="0"/>
              <a:t> 1</a:t>
            </a:r>
            <a:endParaRPr lang="pt-BR" sz="10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857488" y="431477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Computing </a:t>
            </a:r>
            <a:r>
              <a:rPr lang="pt-BR" sz="1000" b="1" dirty="0" err="1" smtClean="0"/>
              <a:t>Node</a:t>
            </a:r>
            <a:r>
              <a:rPr lang="pt-BR" sz="1000" b="1" dirty="0" smtClean="0"/>
              <a:t> 2</a:t>
            </a:r>
            <a:endParaRPr lang="pt-BR" sz="10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857488" y="3100328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Computing </a:t>
            </a:r>
            <a:r>
              <a:rPr lang="pt-BR" sz="1000" b="1" dirty="0" err="1" smtClean="0"/>
              <a:t>Node</a:t>
            </a:r>
            <a:r>
              <a:rPr lang="pt-BR" sz="1000" b="1" dirty="0" smtClean="0"/>
              <a:t> 3</a:t>
            </a:r>
            <a:endParaRPr lang="pt-BR" sz="1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786182" y="371475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Computing </a:t>
            </a:r>
            <a:r>
              <a:rPr lang="pt-BR" sz="1000" b="1" dirty="0" err="1" smtClean="0"/>
              <a:t>Node</a:t>
            </a:r>
            <a:r>
              <a:rPr lang="pt-BR" sz="1000" b="1" dirty="0" smtClean="0"/>
              <a:t> 4</a:t>
            </a:r>
            <a:endParaRPr lang="pt-BR" sz="10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857620" y="5009389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Especialista</a:t>
            </a:r>
            <a:endParaRPr lang="pt-BR" sz="1000" b="1" dirty="0"/>
          </a:p>
        </p:txBody>
      </p:sp>
      <p:pic>
        <p:nvPicPr>
          <p:cNvPr id="69" name="Picture 8" descr="C:\Users\jeffwoo\Documents\Work\Customers &amp; Events\Latest Overview &amp; Roadmap Deck\Virtualization Images for PPTs\Desktop Virtualiz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428868"/>
            <a:ext cx="483461" cy="540000"/>
          </a:xfrm>
          <a:prstGeom prst="rect">
            <a:avLst/>
          </a:prstGeom>
          <a:noFill/>
        </p:spPr>
      </p:pic>
      <p:cxnSp>
        <p:nvCxnSpPr>
          <p:cNvPr id="70" name="Conector reto 69"/>
          <p:cNvCxnSpPr/>
          <p:nvPr/>
        </p:nvCxnSpPr>
        <p:spPr>
          <a:xfrm rot="10800000" flipH="1" flipV="1">
            <a:off x="2464579" y="3071810"/>
            <a:ext cx="2964677" cy="192882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rot="10800000" flipH="1" flipV="1">
            <a:off x="3500430" y="2428867"/>
            <a:ext cx="2964677" cy="192882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flipV="1">
            <a:off x="2714612" y="3357562"/>
            <a:ext cx="214314" cy="14287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3571868" y="3929066"/>
            <a:ext cx="214314" cy="14287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4" name="Picture 8" descr="C:\Users\jeffwoo\Documents\Work\Customers &amp; Events\Latest Overview &amp; Roadmap Deck\Virtualization Images for PPTs\Desktop Virtualiz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3886146"/>
            <a:ext cx="483461" cy="540000"/>
          </a:xfrm>
          <a:prstGeom prst="rect">
            <a:avLst/>
          </a:prstGeom>
          <a:noFill/>
        </p:spPr>
      </p:pic>
      <p:pic>
        <p:nvPicPr>
          <p:cNvPr id="75" name="Picture 2" descr="C:\Users\jeffwoo\Documents\Work\Customers &amp; Events\Latest Overview &amp; Roadmap Deck\Virtualization Images for PPTs\PC-Terminal-Servic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3286124"/>
            <a:ext cx="719597" cy="642942"/>
          </a:xfrm>
          <a:prstGeom prst="rect">
            <a:avLst/>
          </a:prstGeom>
          <a:noFill/>
        </p:spPr>
      </p:pic>
      <p:cxnSp>
        <p:nvCxnSpPr>
          <p:cNvPr id="76" name="Conector reto 75"/>
          <p:cNvCxnSpPr/>
          <p:nvPr/>
        </p:nvCxnSpPr>
        <p:spPr>
          <a:xfrm flipV="1">
            <a:off x="4357686" y="4429132"/>
            <a:ext cx="214314" cy="14287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V="1">
            <a:off x="3643306" y="2643182"/>
            <a:ext cx="214314" cy="14287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Picture 10" descr="C:\Users\jeffwoo\Documents\Work\Customers &amp; Events\Latest Overview &amp; Roadmap Deck\Virtualization Images for PPTs\Server-Physical-Sing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2670146"/>
            <a:ext cx="928694" cy="687416"/>
          </a:xfrm>
          <a:prstGeom prst="rect">
            <a:avLst/>
          </a:prstGeom>
          <a:noFill/>
        </p:spPr>
      </p:pic>
      <p:cxnSp>
        <p:nvCxnSpPr>
          <p:cNvPr id="79" name="Conector reto 78"/>
          <p:cNvCxnSpPr/>
          <p:nvPr/>
        </p:nvCxnSpPr>
        <p:spPr>
          <a:xfrm flipV="1">
            <a:off x="5429256" y="3786190"/>
            <a:ext cx="214314" cy="14287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0" name="Picture 10" descr="C:\Users\jeffwoo\Documents\Work\Customers &amp; Events\Latest Overview &amp; Roadmap Deck\Virtualization Images for PPTs\Server-Physical-Sing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3813154"/>
            <a:ext cx="928694" cy="687416"/>
          </a:xfrm>
          <a:prstGeom prst="rect">
            <a:avLst/>
          </a:prstGeom>
          <a:noFill/>
        </p:spPr>
      </p:pic>
      <p:cxnSp>
        <p:nvCxnSpPr>
          <p:cNvPr id="81" name="Conector reto 80"/>
          <p:cNvCxnSpPr/>
          <p:nvPr/>
        </p:nvCxnSpPr>
        <p:spPr>
          <a:xfrm flipV="1">
            <a:off x="3857620" y="2262179"/>
            <a:ext cx="571504" cy="38100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2" name="Picture 2" descr="C:\Users\jeffwoo\Documents\Work\Customers &amp; Events\Latest Overview &amp; Roadmap Deck\Virtualization Images for PPTs\PC-Terminal-Servic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1857364"/>
            <a:ext cx="719597" cy="642942"/>
          </a:xfrm>
          <a:prstGeom prst="rect">
            <a:avLst/>
          </a:prstGeom>
          <a:noFill/>
        </p:spPr>
      </p:pic>
      <p:sp>
        <p:nvSpPr>
          <p:cNvPr id="83" name="CaixaDeTexto 82"/>
          <p:cNvSpPr txBox="1"/>
          <p:nvPr/>
        </p:nvSpPr>
        <p:spPr>
          <a:xfrm>
            <a:off x="4000496" y="207167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786182" y="2252955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Computing </a:t>
            </a:r>
            <a:r>
              <a:rPr lang="pt-BR" sz="1000" b="1" dirty="0" err="1" smtClean="0"/>
              <a:t>Node</a:t>
            </a:r>
            <a:r>
              <a:rPr lang="pt-BR" sz="1000" b="1" dirty="0" smtClean="0"/>
              <a:t> 5</a:t>
            </a:r>
            <a:endParaRPr lang="pt-BR" sz="10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2928926" y="286624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4714876" y="2833683"/>
            <a:ext cx="571504" cy="38100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4714876" y="2824459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Computing </a:t>
            </a:r>
            <a:r>
              <a:rPr lang="pt-BR" sz="1000" b="1" dirty="0" err="1" smtClean="0"/>
              <a:t>Node</a:t>
            </a:r>
            <a:r>
              <a:rPr lang="pt-BR" sz="1000" b="1" dirty="0" smtClean="0"/>
              <a:t> N</a:t>
            </a:r>
            <a:endParaRPr lang="pt-BR" sz="1000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4929190" y="2651935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714876" y="400050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3071802" y="4080695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2071670" y="3509191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214942" y="4214818"/>
            <a:ext cx="1000132" cy="66675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4572000" y="3286124"/>
            <a:ext cx="250033" cy="16669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4" name="Picture 2" descr="C:\Users\jeffwoo\Documents\Work\Customers &amp; Events\Latest Overview &amp; Roadmap Deck\Virtualization Images for PPTs\Server-3U-Physical-with-Virtualized-Servers-Insid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8967" y="3317628"/>
            <a:ext cx="647347" cy="540000"/>
          </a:xfrm>
          <a:prstGeom prst="rect">
            <a:avLst/>
          </a:prstGeom>
          <a:noFill/>
        </p:spPr>
      </p:pic>
      <p:sp>
        <p:nvSpPr>
          <p:cNvPr id="95" name="CaixaDeTexto 94"/>
          <p:cNvSpPr txBox="1"/>
          <p:nvPr/>
        </p:nvSpPr>
        <p:spPr>
          <a:xfrm>
            <a:off x="3857620" y="3509191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96" name="Picture 2" descr="C:\Users\jeffwoo\Documents\Work\Customers &amp; Events\Latest Overview &amp; Roadmap Deck\Virtualization Images for PPTs\PC-Terminal-Servic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401350"/>
            <a:ext cx="910602" cy="813600"/>
          </a:xfrm>
          <a:prstGeom prst="rect">
            <a:avLst/>
          </a:prstGeom>
          <a:noFill/>
        </p:spPr>
      </p:pic>
      <p:sp>
        <p:nvSpPr>
          <p:cNvPr id="97" name="CaixaDeTexto 96"/>
          <p:cNvSpPr txBox="1"/>
          <p:nvPr/>
        </p:nvSpPr>
        <p:spPr>
          <a:xfrm>
            <a:off x="3857620" y="472363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</a:t>
            </a:r>
            <a:r>
              <a:rPr lang="pt-BR" sz="1200" b="1" dirty="0" smtClean="0">
                <a:solidFill>
                  <a:srgbClr val="FF0000"/>
                </a:solidFill>
              </a:rPr>
              <a:t>HPC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Agente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607587" y="2456768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Aguardando execução</a:t>
            </a:r>
            <a:endParaRPr lang="pt-BR" sz="1400" b="1" dirty="0"/>
          </a:p>
        </p:txBody>
      </p:sp>
      <p:sp>
        <p:nvSpPr>
          <p:cNvPr id="43" name="Fluxograma: Conector 42"/>
          <p:cNvSpPr/>
          <p:nvPr/>
        </p:nvSpPr>
        <p:spPr>
          <a:xfrm>
            <a:off x="1643042" y="2671082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4" name="Grupo 43"/>
          <p:cNvGrpSpPr/>
          <p:nvPr/>
        </p:nvGrpSpPr>
        <p:grpSpPr>
          <a:xfrm>
            <a:off x="7215206" y="2528206"/>
            <a:ext cx="357190" cy="357190"/>
            <a:chOff x="5857884" y="2285992"/>
            <a:chExt cx="357190" cy="357190"/>
          </a:xfrm>
        </p:grpSpPr>
        <p:sp>
          <p:nvSpPr>
            <p:cNvPr id="45" name="Fluxograma: Conector 44"/>
            <p:cNvSpPr/>
            <p:nvPr/>
          </p:nvSpPr>
          <p:spPr>
            <a:xfrm>
              <a:off x="5857884" y="2285992"/>
              <a:ext cx="357190" cy="357190"/>
            </a:xfrm>
            <a:prstGeom prst="flowChartConnector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/>
            <p:cNvSpPr/>
            <p:nvPr/>
          </p:nvSpPr>
          <p:spPr>
            <a:xfrm>
              <a:off x="5929322" y="2357430"/>
              <a:ext cx="214314" cy="21431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7" name="Conector de seta reta 46"/>
          <p:cNvCxnSpPr/>
          <p:nvPr/>
        </p:nvCxnSpPr>
        <p:spPr>
          <a:xfrm>
            <a:off x="1928794" y="2759982"/>
            <a:ext cx="162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143108" y="249629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Agente iniciado</a:t>
            </a:r>
            <a:endParaRPr lang="pt-BR" sz="1000" u="sng" dirty="0">
              <a:latin typeface="+mj-lt"/>
            </a:endParaRP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3607587" y="4152133"/>
            <a:ext cx="1857388" cy="6429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Executando</a:t>
            </a:r>
          </a:p>
          <a:p>
            <a:pPr algn="ctr"/>
            <a:r>
              <a:rPr lang="pt-BR" sz="1400" b="1" dirty="0" smtClean="0"/>
              <a:t>algoritmo</a:t>
            </a:r>
            <a:endParaRPr lang="pt-BR" sz="1400" b="1" dirty="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14282" y="4152133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Buscando </a:t>
            </a:r>
          </a:p>
          <a:p>
            <a:pPr algn="ctr"/>
            <a:r>
              <a:rPr lang="pt-BR" sz="1400" b="1" dirty="0" err="1" smtClean="0"/>
              <a:t>WorkItem</a:t>
            </a:r>
            <a:r>
              <a:rPr lang="pt-BR" sz="1400" b="1" dirty="0" smtClean="0"/>
              <a:t> para processar</a:t>
            </a:r>
            <a:endParaRPr lang="pt-BR" sz="1400" b="1" dirty="0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7000892" y="4152133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Reportando </a:t>
            </a:r>
          </a:p>
          <a:p>
            <a:pPr algn="ctr"/>
            <a:r>
              <a:rPr lang="pt-BR" sz="1400" b="1" dirty="0" smtClean="0"/>
              <a:t>resultado do </a:t>
            </a:r>
            <a:r>
              <a:rPr lang="pt-BR" sz="1400" b="1" dirty="0" err="1" smtClean="0"/>
              <a:t>WorkItem</a:t>
            </a:r>
            <a:endParaRPr lang="pt-BR" sz="14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715008" y="2496299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Agente finalizado</a:t>
            </a:r>
            <a:endParaRPr lang="pt-BR" sz="1000" u="sng" dirty="0">
              <a:latin typeface="+mj-lt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00694" y="2759982"/>
            <a:ext cx="162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5400000">
            <a:off x="3764810" y="3621148"/>
            <a:ext cx="90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5400000">
            <a:off x="4265670" y="3620354"/>
            <a:ext cx="90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071670" y="464344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err="1" smtClean="0">
                <a:latin typeface="+mj-lt"/>
                <a:cs typeface="Courier New" pitchFamily="49" charset="0"/>
              </a:rPr>
              <a:t>WorkItem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5500694" y="465219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500694" y="4295009"/>
            <a:ext cx="142876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tângulo de cantos arredondados 97"/>
          <p:cNvSpPr/>
          <p:nvPr/>
        </p:nvSpPr>
        <p:spPr>
          <a:xfrm>
            <a:off x="3607587" y="885132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Atualizando </a:t>
            </a:r>
          </a:p>
          <a:p>
            <a:pPr algn="ctr"/>
            <a:r>
              <a:rPr lang="pt-BR" sz="1400" b="1" dirty="0" smtClean="0"/>
              <a:t>agente</a:t>
            </a:r>
            <a:endParaRPr lang="pt-BR" sz="1400" b="1" dirty="0"/>
          </a:p>
        </p:txBody>
      </p:sp>
      <p:cxnSp>
        <p:nvCxnSpPr>
          <p:cNvPr id="99" name="Conector de seta reta 98"/>
          <p:cNvCxnSpPr/>
          <p:nvPr/>
        </p:nvCxnSpPr>
        <p:spPr>
          <a:xfrm rot="5400000">
            <a:off x="3821107" y="199162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rot="5400000">
            <a:off x="4322761" y="1991627"/>
            <a:ext cx="785818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ixaDeTexto 100"/>
          <p:cNvSpPr txBox="1"/>
          <p:nvPr/>
        </p:nvSpPr>
        <p:spPr>
          <a:xfrm>
            <a:off x="2143108" y="4036223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err="1" smtClean="0">
                <a:latin typeface="+mj-lt"/>
                <a:cs typeface="Courier New" pitchFamily="49" charset="0"/>
              </a:rPr>
              <a:t>GetWorkItem</a:t>
            </a:r>
            <a:r>
              <a:rPr lang="pt-BR" sz="1000" u="sng" dirty="0" smtClean="0">
                <a:latin typeface="+mj-lt"/>
                <a:cs typeface="Courier New" pitchFamily="49" charset="0"/>
              </a:rPr>
              <a:t>()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5500694" y="464344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err="1" smtClean="0">
                <a:latin typeface="+mj-lt"/>
                <a:cs typeface="Courier New" pitchFamily="49" charset="0"/>
              </a:rPr>
              <a:t>ReportWorkItemResult</a:t>
            </a:r>
            <a:r>
              <a:rPr lang="pt-BR" sz="1000" u="sng" dirty="0" smtClean="0">
                <a:latin typeface="+mj-lt"/>
                <a:cs typeface="Courier New" pitchFamily="49" charset="0"/>
              </a:rPr>
              <a:t>()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5643570" y="4036223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Resultado reportado</a:t>
            </a:r>
            <a:endParaRPr lang="pt-BR" sz="1000" u="sng" dirty="0">
              <a:latin typeface="+mj-lt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14876" y="181382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Verificar atualização</a:t>
            </a:r>
            <a:endParaRPr lang="pt-BR" sz="1000" u="sng" dirty="0">
              <a:latin typeface="+mj-lt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857488" y="181382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u="sng" dirty="0" smtClean="0">
                <a:latin typeface="+mj-lt"/>
              </a:rPr>
              <a:t>Agente </a:t>
            </a:r>
          </a:p>
          <a:p>
            <a:pPr algn="r"/>
            <a:r>
              <a:rPr lang="pt-BR" sz="1000" u="sng" dirty="0" smtClean="0">
                <a:latin typeface="+mj-lt"/>
              </a:rPr>
              <a:t>atualizado</a:t>
            </a:r>
            <a:endParaRPr lang="pt-BR" sz="1000" u="sng" dirty="0">
              <a:latin typeface="+mj-lt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4714876" y="342386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Execução finalizada</a:t>
            </a:r>
          </a:p>
          <a:p>
            <a:r>
              <a:rPr lang="pt-BR" sz="1000" u="sng" dirty="0" smtClean="0">
                <a:latin typeface="+mj-lt"/>
              </a:rPr>
              <a:t>ou interrompida</a:t>
            </a:r>
            <a:endParaRPr lang="pt-BR" sz="1000" u="sng" dirty="0">
              <a:latin typeface="+mj-lt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3000364" y="3423863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u="sng" dirty="0" smtClean="0">
                <a:latin typeface="+mj-lt"/>
              </a:rPr>
              <a:t>Execução </a:t>
            </a:r>
          </a:p>
          <a:p>
            <a:pPr algn="r"/>
            <a:r>
              <a:rPr lang="pt-BR" sz="1000" u="sng" dirty="0" smtClean="0">
                <a:latin typeface="+mj-lt"/>
              </a:rPr>
              <a:t>iniciada</a:t>
            </a:r>
            <a:endParaRPr lang="pt-BR" sz="1000" u="sng" dirty="0">
              <a:latin typeface="+mj-lt"/>
            </a:endParaRPr>
          </a:p>
        </p:txBody>
      </p:sp>
      <p:cxnSp>
        <p:nvCxnSpPr>
          <p:cNvPr id="108" name="Conector de seta reta 107"/>
          <p:cNvCxnSpPr/>
          <p:nvPr/>
        </p:nvCxnSpPr>
        <p:spPr>
          <a:xfrm>
            <a:off x="2143108" y="464344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>
            <a:off x="2143108" y="4295009"/>
            <a:ext cx="142876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 de cantos arredondados 109"/>
          <p:cNvSpPr/>
          <p:nvPr/>
        </p:nvSpPr>
        <p:spPr>
          <a:xfrm>
            <a:off x="3571868" y="5857892"/>
            <a:ext cx="1928826" cy="714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Reportando </a:t>
            </a:r>
          </a:p>
          <a:p>
            <a:pPr algn="ctr"/>
            <a:r>
              <a:rPr lang="pt-BR" sz="1400" b="1" dirty="0" smtClean="0"/>
              <a:t>evento interno ou externo</a:t>
            </a:r>
            <a:endParaRPr lang="pt-BR" sz="1400" b="1" dirty="0"/>
          </a:p>
        </p:txBody>
      </p:sp>
      <p:cxnSp>
        <p:nvCxnSpPr>
          <p:cNvPr id="111" name="Conector de seta reta 110"/>
          <p:cNvCxnSpPr/>
          <p:nvPr/>
        </p:nvCxnSpPr>
        <p:spPr>
          <a:xfrm rot="5400000">
            <a:off x="3765604" y="5306966"/>
            <a:ext cx="90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/>
          <p:nvPr/>
        </p:nvCxnSpPr>
        <p:spPr>
          <a:xfrm rot="5400000">
            <a:off x="4266464" y="5306172"/>
            <a:ext cx="900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>
            <a:off x="4715670" y="5286388"/>
            <a:ext cx="1285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  <a:cs typeface="Courier New" pitchFamily="49" charset="0"/>
              </a:rPr>
              <a:t>Evento registrado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3143240" y="5286388"/>
            <a:ext cx="1072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u="sng" dirty="0" err="1" smtClean="0">
                <a:latin typeface="+mj-lt"/>
                <a:cs typeface="Courier New" pitchFamily="49" charset="0"/>
              </a:rPr>
              <a:t>MarkEventEnd</a:t>
            </a:r>
            <a:r>
              <a:rPr lang="pt-BR" sz="1000" u="sng" dirty="0" smtClean="0">
                <a:latin typeface="+mj-lt"/>
                <a:cs typeface="Courier New" pitchFamily="49" charset="0"/>
              </a:rPr>
              <a:t>()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</a:t>
            </a:r>
            <a:r>
              <a:rPr lang="pt-BR" sz="3600" b="1" dirty="0" err="1" smtClean="0">
                <a:latin typeface="Segoe UI" pitchFamily="34" charset="0"/>
                <a:cs typeface="Segoe UI" pitchFamily="34" charset="0"/>
              </a:rPr>
              <a:t>Head</a:t>
            </a:r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pt-BR" sz="3600" b="1" dirty="0" err="1" smtClean="0">
                <a:latin typeface="Segoe UI" pitchFamily="34" charset="0"/>
                <a:cs typeface="Segoe UI" pitchFamily="34" charset="0"/>
              </a:rPr>
              <a:t>Node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3643306" y="1214422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Aguardando execução</a:t>
            </a:r>
            <a:endParaRPr lang="pt-BR" sz="1400" b="1" dirty="0"/>
          </a:p>
        </p:txBody>
      </p:sp>
      <p:sp>
        <p:nvSpPr>
          <p:cNvPr id="38" name="Fluxograma: Conector 37"/>
          <p:cNvSpPr/>
          <p:nvPr/>
        </p:nvSpPr>
        <p:spPr>
          <a:xfrm>
            <a:off x="1696621" y="1428736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7268785" y="1285860"/>
            <a:ext cx="357190" cy="357190"/>
            <a:chOff x="5857884" y="2285992"/>
            <a:chExt cx="357190" cy="357190"/>
          </a:xfrm>
        </p:grpSpPr>
        <p:sp>
          <p:nvSpPr>
            <p:cNvPr id="40" name="Fluxograma: Conector 39"/>
            <p:cNvSpPr/>
            <p:nvPr/>
          </p:nvSpPr>
          <p:spPr>
            <a:xfrm>
              <a:off x="5857884" y="2285992"/>
              <a:ext cx="357190" cy="357190"/>
            </a:xfrm>
            <a:prstGeom prst="flowChartConnector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Conector 40"/>
            <p:cNvSpPr/>
            <p:nvPr/>
          </p:nvSpPr>
          <p:spPr>
            <a:xfrm>
              <a:off x="5929322" y="2357430"/>
              <a:ext cx="214314" cy="21431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4" name="Conector de seta reta 43"/>
          <p:cNvCxnSpPr/>
          <p:nvPr/>
        </p:nvCxnSpPr>
        <p:spPr>
          <a:xfrm>
            <a:off x="1982373" y="1517636"/>
            <a:ext cx="162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2196687" y="1253953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Agente iniciado</a:t>
            </a:r>
            <a:endParaRPr lang="pt-BR" sz="1000" u="sng" dirty="0">
              <a:latin typeface="+mj-lt"/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3643306" y="3643314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Aguardando solicitação de </a:t>
            </a:r>
            <a:r>
              <a:rPr lang="pt-BR" sz="1400" b="1" dirty="0" err="1" smtClean="0"/>
              <a:t>WorkItem</a:t>
            </a:r>
            <a:endParaRPr lang="pt-BR" sz="1400" b="1" dirty="0" smtClean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3643306" y="5572140"/>
            <a:ext cx="1857388" cy="6429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Gerando </a:t>
            </a:r>
            <a:r>
              <a:rPr lang="pt-BR" sz="1400" b="1" dirty="0" err="1" smtClean="0"/>
              <a:t>WorkItem</a:t>
            </a:r>
            <a:endParaRPr lang="pt-BR" sz="1400" b="1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6911595" y="3643314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Inicializando </a:t>
            </a:r>
            <a:r>
              <a:rPr lang="pt-BR" sz="1400" b="1" i="1" dirty="0" smtClean="0"/>
              <a:t>computing </a:t>
            </a:r>
            <a:r>
              <a:rPr lang="pt-BR" sz="1400" b="1" i="1" dirty="0" err="1" smtClean="0"/>
              <a:t>nodes</a:t>
            </a:r>
            <a:endParaRPr lang="pt-BR" sz="1400" b="1" i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5768587" y="1253953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latin typeface="+mj-lt"/>
              </a:rPr>
              <a:t>Agente finalizado</a:t>
            </a:r>
            <a:endParaRPr lang="pt-BR" sz="1000" u="sng" dirty="0">
              <a:latin typeface="+mj-lt"/>
            </a:endParaRPr>
          </a:p>
        </p:txBody>
      </p:sp>
      <p:cxnSp>
        <p:nvCxnSpPr>
          <p:cNvPr id="64" name="Conector de seta reta 63"/>
          <p:cNvCxnSpPr/>
          <p:nvPr/>
        </p:nvCxnSpPr>
        <p:spPr>
          <a:xfrm>
            <a:off x="5554273" y="1517636"/>
            <a:ext cx="162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4697019" y="1928804"/>
            <a:ext cx="3143269" cy="164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4911331" y="464344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err="1" smtClean="0">
                <a:latin typeface="+mj-lt"/>
                <a:cs typeface="Courier New" pitchFamily="49" charset="0"/>
              </a:rPr>
              <a:t>WorkItem</a:t>
            </a:r>
            <a:r>
              <a:rPr lang="pt-BR" sz="1000" u="sng" dirty="0" smtClean="0">
                <a:latin typeface="+mj-lt"/>
                <a:cs typeface="Courier New" pitchFamily="49" charset="0"/>
              </a:rPr>
              <a:t> </a:t>
            </a:r>
          </a:p>
          <a:p>
            <a:r>
              <a:rPr lang="pt-BR" sz="1000" u="sng" dirty="0" smtClean="0">
                <a:latin typeface="+mj-lt"/>
                <a:cs typeface="Courier New" pitchFamily="49" charset="0"/>
              </a:rPr>
              <a:t>enviado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339695" y="4720391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err="1" smtClean="0">
                <a:latin typeface="+mj-lt"/>
                <a:cs typeface="Courier New" pitchFamily="49" charset="0"/>
              </a:rPr>
              <a:t>GetWorkItem</a:t>
            </a:r>
            <a:r>
              <a:rPr lang="pt-BR" sz="1000" u="sng" dirty="0" smtClean="0">
                <a:latin typeface="+mj-lt"/>
                <a:cs typeface="Courier New" pitchFamily="49" charset="0"/>
              </a:rPr>
              <a:t>()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840025" y="2412915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u="sng" dirty="0" smtClean="0">
                <a:latin typeface="+mj-lt"/>
              </a:rPr>
              <a:t>Execução iniciada</a:t>
            </a:r>
            <a:endParaRPr lang="pt-BR" sz="1000" u="sng" dirty="0">
              <a:latin typeface="+mj-lt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 rot="5400000">
            <a:off x="3732604" y="2750339"/>
            <a:ext cx="1643074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 de cantos arredondados 69"/>
          <p:cNvSpPr/>
          <p:nvPr/>
        </p:nvSpPr>
        <p:spPr>
          <a:xfrm>
            <a:off x="410737" y="3643314"/>
            <a:ext cx="1857388" cy="6429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Abortando</a:t>
            </a:r>
          </a:p>
          <a:p>
            <a:pPr algn="ctr"/>
            <a:r>
              <a:rPr lang="pt-BR" sz="1400" b="1" i="1" dirty="0" smtClean="0"/>
              <a:t>computing </a:t>
            </a:r>
            <a:r>
              <a:rPr lang="pt-BR" sz="1400" b="1" i="1" dirty="0" err="1" smtClean="0"/>
              <a:t>nodes</a:t>
            </a:r>
            <a:endParaRPr lang="pt-BR" sz="1400" b="1" i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5625711" y="395758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smtClean="0">
                <a:latin typeface="+mj-lt"/>
              </a:rPr>
              <a:t>Computing </a:t>
            </a:r>
            <a:r>
              <a:rPr lang="pt-BR" sz="1000" u="sng" dirty="0" err="1" smtClean="0">
                <a:latin typeface="+mj-lt"/>
              </a:rPr>
              <a:t>nodes</a:t>
            </a:r>
            <a:r>
              <a:rPr lang="pt-BR" sz="1000" u="sng" dirty="0" smtClean="0">
                <a:latin typeface="+mj-lt"/>
              </a:rPr>
              <a:t> inicializados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2196687" y="3968597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smtClean="0">
                <a:latin typeface="+mj-lt"/>
                <a:cs typeface="Courier New" pitchFamily="49" charset="0"/>
              </a:rPr>
              <a:t>Execução abortada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>
            <a:off x="5625711" y="3963991"/>
            <a:ext cx="1188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2366009" y="3963991"/>
            <a:ext cx="1188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V="1">
            <a:off x="1410869" y="1928802"/>
            <a:ext cx="2928958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767529" y="492840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5400000">
            <a:off x="4269183" y="4928404"/>
            <a:ext cx="1143008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339827" y="285749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smtClean="0">
                <a:latin typeface="+mj-lt"/>
                <a:cs typeface="Courier New" pitchFamily="49" charset="0"/>
              </a:rPr>
              <a:t>Execução finalizada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1768059" y="2412915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u="sng" dirty="0" smtClean="0">
                <a:latin typeface="+mj-lt"/>
                <a:cs typeface="Courier New" pitchFamily="49" charset="0"/>
              </a:rPr>
              <a:t>Execução finalizada</a:t>
            </a:r>
            <a:endParaRPr lang="pt-BR" sz="1000" u="sng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MER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georgel\Desktop\TCE\m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356"/>
            <a:ext cx="8152707" cy="4429156"/>
          </a:xfrm>
          <a:prstGeom prst="rect">
            <a:avLst/>
          </a:prstGeom>
          <a:noFill/>
        </p:spPr>
      </p:pic>
      <p:pic>
        <p:nvPicPr>
          <p:cNvPr id="2051" name="Picture 3" descr="C:\Users\georgel\Desktop\E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739" y="1583286"/>
            <a:ext cx="5714541" cy="50604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Desenvolvimento | Outros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57232"/>
            <a:ext cx="5760085" cy="296414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 l="19886"/>
          <a:stretch>
            <a:fillRect/>
          </a:stretch>
        </p:blipFill>
        <p:spPr bwMode="auto">
          <a:xfrm>
            <a:off x="285720" y="2643182"/>
            <a:ext cx="3357586" cy="3543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071546"/>
            <a:ext cx="5760085" cy="402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2786058"/>
            <a:ext cx="67151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gpo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472" y="1571612"/>
            <a:ext cx="5760085" cy="2062480"/>
          </a:xfrm>
          <a:prstGeom prst="rect">
            <a:avLst/>
          </a:prstGeom>
        </p:spPr>
      </p:pic>
      <p:pic>
        <p:nvPicPr>
          <p:cNvPr id="10" name="Imagem 9" descr="ndoc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1802" y="2214554"/>
            <a:ext cx="5760085" cy="4195445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2757548"/>
            <a:ext cx="5760085" cy="288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Testes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85720" y="928670"/>
            <a:ext cx="79296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Efetuado no dia 29/09/2009 nas dependências da Integral;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Utilizou 8 computadores, totalizando 10 cores;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Distribuiu o cálculo dos números primos entre 1 e 1.500.000;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O algoritmo foi desenvolvido utilizando o SDK do netHPC;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O objetivo era validar o benefício e a estabilidade da solução;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O benefício foi comprovado!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O netHPC se comportou bem, não apresentando nenhum problema grave.</a:t>
            </a:r>
          </a:p>
        </p:txBody>
      </p:sp>
      <p:pic>
        <p:nvPicPr>
          <p:cNvPr id="43" name="Imagem 4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96267"/>
            <a:ext cx="5760085" cy="42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4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285860"/>
            <a:ext cx="5760085" cy="420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3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785926"/>
            <a:ext cx="5286412" cy="49292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Testes | Algoritmo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14480" y="1428736"/>
            <a:ext cx="2520000" cy="11430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-</a:t>
            </a:r>
            <a:r>
              <a:rPr lang="pt-BR" sz="1000" dirty="0" err="1" smtClean="0"/>
              <a:t>private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m_startValue</a:t>
            </a:r>
            <a:r>
              <a:rPr lang="pt-BR" sz="1000" dirty="0" smtClean="0"/>
              <a:t> : UInt64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m_finishValue</a:t>
            </a:r>
            <a:r>
              <a:rPr lang="pt-BR" sz="1000" dirty="0" smtClean="0"/>
              <a:t> : UInt64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m_workItemSize</a:t>
            </a:r>
            <a:r>
              <a:rPr lang="pt-BR" sz="1000" dirty="0" smtClean="0"/>
              <a:t> : Byte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m_totalSelectedNodes</a:t>
            </a:r>
            <a:r>
              <a:rPr lang="pt-BR" sz="1000" dirty="0" smtClean="0"/>
              <a:t> : UInt32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m_totalSelectedExecutionUnits</a:t>
            </a:r>
            <a:r>
              <a:rPr lang="pt-BR" sz="1000" dirty="0" smtClean="0"/>
              <a:t> : UInt32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m_stepSize</a:t>
            </a:r>
            <a:r>
              <a:rPr lang="pt-BR" sz="1000" dirty="0" smtClean="0"/>
              <a:t> : UInt64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14480" y="2571744"/>
            <a:ext cx="2520000" cy="85725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</a:t>
            </a:r>
            <a:r>
              <a:rPr lang="pt-BR" sz="1000" dirty="0" err="1" smtClean="0"/>
              <a:t>public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Load</a:t>
            </a:r>
            <a:r>
              <a:rPr lang="pt-BR" sz="1000" dirty="0" smtClean="0"/>
              <a:t>(String, UInt32, UInt32)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GetWorkItem</a:t>
            </a:r>
            <a:r>
              <a:rPr lang="pt-BR" sz="1000" dirty="0" smtClean="0"/>
              <a:t>(out Range) : </a:t>
            </a:r>
            <a:r>
              <a:rPr lang="pt-BR" sz="1000" dirty="0" err="1" smtClean="0"/>
              <a:t>Boolean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Unload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Abort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endParaRPr lang="pt-BR" sz="1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4552330" y="1571612"/>
            <a:ext cx="252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Range</a:t>
            </a:r>
            <a:endParaRPr lang="pt-BR" sz="1200" b="1" dirty="0"/>
          </a:p>
        </p:txBody>
      </p:sp>
      <p:sp>
        <p:nvSpPr>
          <p:cNvPr id="6" name="Retângulo 5"/>
          <p:cNvSpPr/>
          <p:nvPr/>
        </p:nvSpPr>
        <p:spPr>
          <a:xfrm>
            <a:off x="4552330" y="1857364"/>
            <a:ext cx="2520000" cy="57150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</a:t>
            </a:r>
            <a:r>
              <a:rPr lang="pt-BR" sz="1000" dirty="0" err="1" smtClean="0"/>
              <a:t>public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Start : UInt64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Finish</a:t>
            </a:r>
            <a:r>
              <a:rPr lang="pt-BR" sz="1000" dirty="0" smtClean="0"/>
              <a:t> : UInt64</a:t>
            </a:r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4552330" y="2426058"/>
            <a:ext cx="252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</a:t>
            </a:r>
            <a:r>
              <a:rPr lang="pt-BR" sz="1000" dirty="0" err="1" smtClean="0"/>
              <a:t>public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Range(UInt64, UInt64)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0" y="3643314"/>
            <a:ext cx="252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Algorithm</a:t>
            </a:r>
            <a:endParaRPr lang="pt-BR" sz="1200" b="1" dirty="0"/>
          </a:p>
        </p:txBody>
      </p:sp>
      <p:sp>
        <p:nvSpPr>
          <p:cNvPr id="9" name="Retângulo 8"/>
          <p:cNvSpPr/>
          <p:nvPr/>
        </p:nvSpPr>
        <p:spPr>
          <a:xfrm>
            <a:off x="4572000" y="3929066"/>
            <a:ext cx="252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4572000" y="4286256"/>
            <a:ext cx="2520000" cy="57150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</a:t>
            </a:r>
            <a:r>
              <a:rPr lang="pt-BR" sz="1000" dirty="0" err="1" smtClean="0"/>
              <a:t>public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Process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</a:t>
            </a:r>
            <a:r>
              <a:rPr lang="pt-BR" sz="1000" i="1" dirty="0" smtClean="0"/>
              <a:t>{</a:t>
            </a:r>
            <a:r>
              <a:rPr lang="pt-BR" sz="1000" i="1" dirty="0" err="1" smtClean="0"/>
              <a:t>override</a:t>
            </a:r>
            <a:r>
              <a:rPr lang="pt-BR" sz="1000" i="1" dirty="0" smtClean="0"/>
              <a:t>}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Unload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void</a:t>
            </a:r>
            <a:r>
              <a:rPr lang="pt-BR" sz="1000" dirty="0" smtClean="0"/>
              <a:t> </a:t>
            </a:r>
            <a:r>
              <a:rPr lang="pt-BR" sz="1000" i="1" dirty="0" smtClean="0"/>
              <a:t>{</a:t>
            </a:r>
            <a:r>
              <a:rPr lang="pt-BR" sz="1000" i="1" dirty="0" err="1" smtClean="0"/>
              <a:t>override</a:t>
            </a:r>
            <a:r>
              <a:rPr lang="pt-BR" sz="1000" i="1" dirty="0" smtClean="0"/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72000" y="2928934"/>
            <a:ext cx="2520000" cy="28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netHPC.SDK.</a:t>
            </a:r>
            <a:r>
              <a:rPr lang="pt-BR" sz="1200" b="1" dirty="0" err="1" smtClean="0"/>
              <a:t>AlgorithmBase</a:t>
            </a:r>
            <a:endParaRPr lang="pt-BR" sz="1200" b="1" dirty="0"/>
          </a:p>
        </p:txBody>
      </p:sp>
      <p:sp>
        <p:nvSpPr>
          <p:cNvPr id="13" name="Retângulo 12"/>
          <p:cNvSpPr/>
          <p:nvPr/>
        </p:nvSpPr>
        <p:spPr>
          <a:xfrm>
            <a:off x="1714480" y="5432074"/>
            <a:ext cx="252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ExecutionConfiguration</a:t>
            </a:r>
            <a:endParaRPr lang="pt-BR" sz="1200" b="1" dirty="0"/>
          </a:p>
        </p:txBody>
      </p:sp>
      <p:sp>
        <p:nvSpPr>
          <p:cNvPr id="14" name="Retângulo 13"/>
          <p:cNvSpPr/>
          <p:nvPr/>
        </p:nvSpPr>
        <p:spPr>
          <a:xfrm>
            <a:off x="1714480" y="5717826"/>
            <a:ext cx="252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1714480" y="6075016"/>
            <a:ext cx="2520000" cy="64294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 smtClean="0"/>
              <a:t>+</a:t>
            </a:r>
            <a:r>
              <a:rPr lang="pt-BR" sz="1000" dirty="0" err="1" smtClean="0"/>
              <a:t>public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ValidateFieldsOnScreen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</a:t>
            </a:r>
            <a:r>
              <a:rPr lang="pt-BR" sz="1000" dirty="0" err="1" smtClean="0"/>
              <a:t>Boolean</a:t>
            </a:r>
            <a:endParaRPr lang="pt-BR" sz="1000" dirty="0" smtClean="0"/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GetParameters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String</a:t>
            </a:r>
          </a:p>
          <a:p>
            <a:r>
              <a:rPr lang="pt-BR" sz="1000" dirty="0" smtClean="0"/>
              <a:t>   </a:t>
            </a:r>
            <a:r>
              <a:rPr lang="pt-BR" sz="1000" dirty="0" err="1" smtClean="0"/>
              <a:t>GetSummaryText</a:t>
            </a:r>
            <a:r>
              <a:rPr lang="pt-BR" sz="1000" dirty="0" smtClean="0"/>
              <a:t>(</a:t>
            </a:r>
            <a:r>
              <a:rPr lang="pt-BR" sz="1000" dirty="0" err="1" smtClean="0"/>
              <a:t>void</a:t>
            </a:r>
            <a:r>
              <a:rPr lang="pt-BR" sz="1000" dirty="0" smtClean="0"/>
              <a:t>) : String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714480" y="3569066"/>
            <a:ext cx="252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About</a:t>
            </a:r>
            <a:endParaRPr lang="pt-BR" sz="1200" b="1" dirty="0"/>
          </a:p>
        </p:txBody>
      </p:sp>
      <p:sp>
        <p:nvSpPr>
          <p:cNvPr id="17" name="Retângulo 16"/>
          <p:cNvSpPr/>
          <p:nvPr/>
        </p:nvSpPr>
        <p:spPr>
          <a:xfrm>
            <a:off x="1714480" y="3854818"/>
            <a:ext cx="252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18" name="Retângulo 17"/>
          <p:cNvSpPr/>
          <p:nvPr/>
        </p:nvSpPr>
        <p:spPr>
          <a:xfrm>
            <a:off x="1714480" y="4212008"/>
            <a:ext cx="2520000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1714480" y="4857760"/>
            <a:ext cx="2520000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System.Windows.</a:t>
            </a:r>
            <a:r>
              <a:rPr lang="pt-BR" sz="1200" b="1" dirty="0" err="1" smtClean="0"/>
              <a:t>Forms</a:t>
            </a:r>
            <a:r>
              <a:rPr lang="pt-BR" sz="1200" b="1" dirty="0" smtClean="0"/>
              <a:t>.</a:t>
            </a:r>
            <a:r>
              <a:rPr lang="pt-BR" sz="1200" b="1" dirty="0" err="1" smtClean="0"/>
              <a:t>UserControl</a:t>
            </a:r>
            <a:endParaRPr lang="pt-BR" sz="1200" b="1" dirty="0"/>
          </a:p>
        </p:txBody>
      </p:sp>
      <p:cxnSp>
        <p:nvCxnSpPr>
          <p:cNvPr id="20" name="Conector de seta reta 19"/>
          <p:cNvCxnSpPr>
            <a:stCxn id="8" idx="0"/>
            <a:endCxn id="11" idx="2"/>
          </p:cNvCxnSpPr>
          <p:nvPr/>
        </p:nvCxnSpPr>
        <p:spPr>
          <a:xfrm rot="5400000" flipH="1" flipV="1">
            <a:off x="5617686" y="3429000"/>
            <a:ext cx="428628" cy="1588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2" idx="3"/>
          </p:cNvCxnSpPr>
          <p:nvPr/>
        </p:nvCxnSpPr>
        <p:spPr>
          <a:xfrm>
            <a:off x="4234480" y="1285860"/>
            <a:ext cx="360000" cy="1588"/>
          </a:xfrm>
          <a:prstGeom prst="straightConnector1">
            <a:avLst/>
          </a:prstGeom>
          <a:ln w="19050" cap="rnd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357686" y="1325391"/>
            <a:ext cx="271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netHPC.SDK.</a:t>
            </a:r>
            <a:r>
              <a:rPr lang="pt-BR" sz="1000" b="1" dirty="0" err="1" smtClean="0">
                <a:solidFill>
                  <a:srgbClr val="FF0000"/>
                </a:solidFill>
              </a:rPr>
              <a:t>IWorkBreaker</a:t>
            </a:r>
            <a:r>
              <a:rPr lang="pt-BR" sz="1000" b="1" dirty="0" smtClean="0"/>
              <a:t> </a:t>
            </a:r>
            <a:r>
              <a:rPr lang="pt-BR" sz="1000" dirty="0" smtClean="0"/>
              <a:t>&lt;&lt;</a:t>
            </a:r>
            <a:r>
              <a:rPr lang="pt-BR" sz="1000" dirty="0" err="1" smtClean="0"/>
              <a:t>bind</a:t>
            </a:r>
            <a:r>
              <a:rPr lang="pt-BR" sz="1000" dirty="0" smtClean="0"/>
              <a:t>&gt;&gt; &lt;Range&gt;</a:t>
            </a:r>
            <a:endParaRPr lang="pt-BR" sz="10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234480" y="5572140"/>
            <a:ext cx="360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357686" y="5611671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netHPC.SDK.</a:t>
            </a:r>
            <a:r>
              <a:rPr lang="pt-BR" sz="1000" b="1" dirty="0" err="1" smtClean="0">
                <a:solidFill>
                  <a:srgbClr val="FF0000"/>
                </a:solidFill>
              </a:rPr>
              <a:t>IConfigurationDialog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86446" y="3357562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&lt;&lt;</a:t>
            </a:r>
            <a:r>
              <a:rPr lang="pt-BR" sz="1000" dirty="0" err="1" smtClean="0"/>
              <a:t>bind</a:t>
            </a:r>
            <a:r>
              <a:rPr lang="pt-BR" sz="1000" dirty="0" smtClean="0"/>
              <a:t>&gt;&gt; &lt;Range&gt;</a:t>
            </a:r>
            <a:endParaRPr lang="pt-BR" sz="1000" dirty="0"/>
          </a:p>
        </p:txBody>
      </p:sp>
      <p:cxnSp>
        <p:nvCxnSpPr>
          <p:cNvPr id="26" name="Conector de seta reta 25"/>
          <p:cNvCxnSpPr>
            <a:stCxn id="18" idx="2"/>
            <a:endCxn id="19" idx="0"/>
          </p:cNvCxnSpPr>
          <p:nvPr/>
        </p:nvCxnSpPr>
        <p:spPr>
          <a:xfrm rot="5400000">
            <a:off x="2831604" y="4714884"/>
            <a:ext cx="285752" cy="158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3" idx="0"/>
            <a:endCxn id="19" idx="2"/>
          </p:cNvCxnSpPr>
          <p:nvPr/>
        </p:nvCxnSpPr>
        <p:spPr>
          <a:xfrm rot="5400000" flipH="1" flipV="1">
            <a:off x="2830199" y="5287793"/>
            <a:ext cx="288562" cy="158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572000" y="1214422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572000" y="5500702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571636" y="1000108"/>
            <a:ext cx="5786446" cy="579600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571604" y="723109"/>
            <a:ext cx="2214578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netHPC.</a:t>
            </a:r>
            <a:r>
              <a:rPr lang="pt-BR" sz="1200" b="1" dirty="0" err="1" smtClean="0"/>
              <a:t>Samples</a:t>
            </a:r>
            <a:r>
              <a:rPr lang="pt-BR" sz="1200" b="1" dirty="0" smtClean="0"/>
              <a:t>.</a:t>
            </a:r>
            <a:r>
              <a:rPr lang="pt-BR" sz="1200" b="1" dirty="0" err="1" smtClean="0"/>
              <a:t>PrimeNumbers</a:t>
            </a:r>
            <a:endParaRPr lang="pt-BR" sz="1200" b="1" dirty="0"/>
          </a:p>
        </p:txBody>
      </p:sp>
      <p:sp>
        <p:nvSpPr>
          <p:cNvPr id="32" name="Retângulo 31"/>
          <p:cNvSpPr/>
          <p:nvPr/>
        </p:nvSpPr>
        <p:spPr>
          <a:xfrm>
            <a:off x="1714480" y="1142984"/>
            <a:ext cx="2520000" cy="285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RangeBreaker</a:t>
            </a:r>
            <a:endParaRPr lang="pt-BR" sz="1200" b="1" dirty="0"/>
          </a:p>
        </p:txBody>
      </p:sp>
      <p:grpSp>
        <p:nvGrpSpPr>
          <p:cNvPr id="33" name="Grupo 32"/>
          <p:cNvGrpSpPr/>
          <p:nvPr/>
        </p:nvGrpSpPr>
        <p:grpSpPr>
          <a:xfrm>
            <a:off x="4571999" y="4929198"/>
            <a:ext cx="2499769" cy="500066"/>
            <a:chOff x="6858016" y="2857496"/>
            <a:chExt cx="1573531" cy="785818"/>
          </a:xfrm>
        </p:grpSpPr>
        <p:sp>
          <p:nvSpPr>
            <p:cNvPr id="34" name="Retângulo com Único Canto Aparado 33"/>
            <p:cNvSpPr/>
            <p:nvPr/>
          </p:nvSpPr>
          <p:spPr>
            <a:xfrm>
              <a:off x="6858016" y="2857496"/>
              <a:ext cx="1571636" cy="785818"/>
            </a:xfrm>
            <a:prstGeom prst="snip1Rect">
              <a:avLst>
                <a:gd name="adj" fmla="val 3587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Classe marcada com o atributo </a:t>
              </a:r>
              <a:r>
                <a:rPr lang="pt-BR" sz="1200" b="1" dirty="0" smtClean="0">
                  <a:solidFill>
                    <a:srgbClr val="FF0000"/>
                  </a:solidFill>
                </a:rPr>
                <a:t>netHPC.SDK.</a:t>
              </a:r>
              <a:r>
                <a:rPr lang="pt-BR" sz="1200" b="1" dirty="0" err="1" smtClean="0">
                  <a:solidFill>
                    <a:srgbClr val="FF0000"/>
                  </a:solidFill>
                </a:rPr>
                <a:t>AboutDialogAttribute</a:t>
              </a:r>
              <a:endParaRPr lang="pt-BR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Conector reto 34"/>
            <p:cNvCxnSpPr/>
            <p:nvPr/>
          </p:nvCxnSpPr>
          <p:spPr>
            <a:xfrm rot="5400000">
              <a:off x="8072638" y="3036091"/>
              <a:ext cx="357190" cy="15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8250259" y="3214686"/>
              <a:ext cx="181288" cy="15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37" name="Conector reto 36"/>
          <p:cNvCxnSpPr>
            <a:stCxn id="18" idx="0"/>
          </p:cNvCxnSpPr>
          <p:nvPr/>
        </p:nvCxnSpPr>
        <p:spPr>
          <a:xfrm rot="16200000" flipH="1">
            <a:off x="3380331" y="3806157"/>
            <a:ext cx="785818" cy="1597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Testes | Resultados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714348" y="857233"/>
          <a:ext cx="7643866" cy="5143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3365"/>
                <a:gridCol w="918996"/>
                <a:gridCol w="848301"/>
                <a:gridCol w="848301"/>
                <a:gridCol w="848301"/>
                <a:gridCol w="848301"/>
                <a:gridCol w="848301"/>
              </a:tblGrid>
              <a:tr h="341600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Execução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 smtClean="0">
                          <a:latin typeface="Segoe UI" pitchFamily="34" charset="0"/>
                          <a:cs typeface="Segoe UI" pitchFamily="34" charset="0"/>
                        </a:rPr>
                        <a:t>1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2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>
                          <a:latin typeface="Segoe UI" pitchFamily="34" charset="0"/>
                          <a:cs typeface="Segoe UI" pitchFamily="34" charset="0"/>
                        </a:rPr>
                        <a:t>3</a:t>
                      </a:r>
                      <a:endParaRPr lang="pt-BR" sz="1400" b="1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>
                          <a:latin typeface="Segoe UI" pitchFamily="34" charset="0"/>
                          <a:cs typeface="Segoe UI" pitchFamily="34" charset="0"/>
                        </a:rPr>
                        <a:t>4</a:t>
                      </a:r>
                      <a:endParaRPr lang="pt-BR" sz="1400" b="1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>
                          <a:latin typeface="Segoe UI" pitchFamily="34" charset="0"/>
                          <a:cs typeface="Segoe UI" pitchFamily="34" charset="0"/>
                        </a:rPr>
                        <a:t>5</a:t>
                      </a:r>
                      <a:endParaRPr lang="pt-BR" sz="1400" b="1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6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0442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>
                          <a:latin typeface="Segoe UI" pitchFamily="34" charset="0"/>
                          <a:cs typeface="Segoe UI" pitchFamily="34" charset="0"/>
                        </a:rPr>
                        <a:t>Hora Inicial</a:t>
                      </a:r>
                      <a:endParaRPr lang="pt-BR" sz="1400" b="1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11:52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13:07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13:24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18:04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18:16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18:31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20442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Hora Final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12:43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13:23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13:36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18:13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18:24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18:35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74484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 smtClean="0">
                          <a:latin typeface="Segoe UI" pitchFamily="34" charset="0"/>
                          <a:cs typeface="Segoe UI" pitchFamily="34" charset="0"/>
                        </a:rPr>
                        <a:t>Número </a:t>
                      </a: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Total de Cores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1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2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3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5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683200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 smtClean="0">
                          <a:latin typeface="Segoe UI" pitchFamily="34" charset="0"/>
                          <a:cs typeface="Segoe UI" pitchFamily="34" charset="0"/>
                        </a:rPr>
                        <a:t>Número </a:t>
                      </a: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Total </a:t>
                      </a:r>
                      <a:r>
                        <a:rPr lang="pt-BR" sz="1400" b="1" dirty="0" smtClean="0">
                          <a:latin typeface="Segoe UI" pitchFamily="34" charset="0"/>
                          <a:cs typeface="Segoe UI" pitchFamily="34" charset="0"/>
                        </a:rPr>
                        <a:t>de</a:t>
                      </a:r>
                      <a:r>
                        <a:rPr lang="pt-BR" sz="1400" b="1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pt-BR" sz="1400" b="1" dirty="0" smtClean="0">
                          <a:latin typeface="Segoe UI" pitchFamily="34" charset="0"/>
                          <a:cs typeface="Segoe UI" pitchFamily="34" charset="0"/>
                        </a:rPr>
                        <a:t>Computadores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Segoe UI" pitchFamily="34" charset="0"/>
                          <a:cs typeface="Segoe UI" pitchFamily="34" charset="0"/>
                        </a:rPr>
                        <a:t>1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2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3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8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5600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Duração da Execução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0:51:21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0:15:24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0:11:55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smtClean="0">
                          <a:latin typeface="Segoe UI" pitchFamily="34" charset="0"/>
                          <a:cs typeface="Segoe UI" pitchFamily="34" charset="0"/>
                        </a:rPr>
                        <a:t>0:09:29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0:08:02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0:03:40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683200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 smtClean="0">
                          <a:latin typeface="Segoe UI" pitchFamily="34" charset="0"/>
                          <a:cs typeface="Segoe UI" pitchFamily="34" charset="0"/>
                        </a:rPr>
                        <a:t>Número </a:t>
                      </a: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de Work </a:t>
                      </a:r>
                      <a:r>
                        <a:rPr lang="pt-BR" sz="1400" b="1" dirty="0" err="1">
                          <a:latin typeface="Segoe UI" pitchFamily="34" charset="0"/>
                          <a:cs typeface="Segoe UI" pitchFamily="34" charset="0"/>
                        </a:rPr>
                        <a:t>Items</a:t>
                      </a: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 Gerados e Distribuídos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162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243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324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405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810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5600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Trabalho Total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0:51:20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0:30:32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0:35:20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0:37:25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0:39:37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0:35:27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74484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Tempo no netHPC (</a:t>
                      </a:r>
                      <a:r>
                        <a:rPr lang="pt-BR" sz="1400" b="1" dirty="0" err="1">
                          <a:latin typeface="Segoe UI" pitchFamily="34" charset="0"/>
                          <a:cs typeface="Segoe UI" pitchFamily="34" charset="0"/>
                        </a:rPr>
                        <a:t>segs</a:t>
                      </a: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0,31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1,65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2,30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7,99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5,10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20,56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74484">
                <a:tc>
                  <a:txBody>
                    <a:bodyPr/>
                    <a:lstStyle/>
                    <a:p>
                      <a:pPr indent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Segoe UI" pitchFamily="34" charset="0"/>
                          <a:cs typeface="Segoe UI" pitchFamily="34" charset="0"/>
                        </a:rPr>
                        <a:t>% Overhead do netHPC</a:t>
                      </a:r>
                      <a:endParaRPr lang="pt-BR" sz="1400" b="1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0,010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0,090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0,108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0,355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latin typeface="Segoe UI" pitchFamily="34" charset="0"/>
                          <a:cs typeface="Segoe UI" pitchFamily="34" charset="0"/>
                        </a:rPr>
                        <a:t>0,214</a:t>
                      </a:r>
                      <a:endParaRPr lang="pt-BR" sz="120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Segoe UI" pitchFamily="34" charset="0"/>
                          <a:cs typeface="Segoe UI" pitchFamily="34" charset="0"/>
                        </a:rPr>
                        <a:t>0,957</a:t>
                      </a:r>
                      <a:endParaRPr lang="pt-BR" sz="1200" dirty="0">
                        <a:latin typeface="Segoe UI" pitchFamily="34" charset="0"/>
                        <a:ea typeface="Calibri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0" y="61436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Segoe UI" pitchFamily="34" charset="0"/>
                <a:cs typeface="Segoe UI" pitchFamily="34" charset="0"/>
              </a:rPr>
              <a:t>Reduziu de 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52 </a:t>
            </a:r>
            <a:r>
              <a:rPr lang="pt-BR" b="1" dirty="0" err="1" smtClean="0">
                <a:latin typeface="Segoe UI" pitchFamily="34" charset="0"/>
                <a:cs typeface="Segoe UI" pitchFamily="34" charset="0"/>
              </a:rPr>
              <a:t>mins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 e 21 </a:t>
            </a:r>
            <a:r>
              <a:rPr lang="pt-BR" b="1" dirty="0" err="1" smtClean="0">
                <a:latin typeface="Segoe UI" pitchFamily="34" charset="0"/>
                <a:cs typeface="Segoe UI" pitchFamily="34" charset="0"/>
              </a:rPr>
              <a:t>segs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pt-BR" dirty="0" smtClean="0">
                <a:latin typeface="Segoe UI" pitchFamily="34" charset="0"/>
                <a:cs typeface="Segoe UI" pitchFamily="34" charset="0"/>
              </a:rPr>
              <a:t>para 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3 </a:t>
            </a:r>
            <a:r>
              <a:rPr lang="pt-BR" b="1" dirty="0" err="1" smtClean="0">
                <a:latin typeface="Segoe UI" pitchFamily="34" charset="0"/>
                <a:cs typeface="Segoe UI" pitchFamily="34" charset="0"/>
              </a:rPr>
              <a:t>mins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 e 40 </a:t>
            </a:r>
            <a:r>
              <a:rPr lang="pt-BR" b="1" dirty="0" err="1" smtClean="0">
                <a:latin typeface="Segoe UI" pitchFamily="34" charset="0"/>
                <a:cs typeface="Segoe UI" pitchFamily="34" charset="0"/>
              </a:rPr>
              <a:t>segs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! </a:t>
            </a:r>
            <a:r>
              <a:rPr lang="pt-BR" dirty="0" smtClean="0">
                <a:latin typeface="Segoe UI" pitchFamily="34" charset="0"/>
                <a:cs typeface="Segoe UI" pitchFamily="34" charset="0"/>
              </a:rPr>
              <a:t>Mais de </a:t>
            </a:r>
            <a:r>
              <a:rPr lang="pt-BR" b="1" dirty="0" smtClean="0">
                <a:latin typeface="Segoe UI" pitchFamily="34" charset="0"/>
                <a:cs typeface="Segoe UI" pitchFamily="34" charset="0"/>
              </a:rPr>
              <a:t>90%</a:t>
            </a:r>
            <a:r>
              <a:rPr lang="pt-BR" dirty="0" smtClean="0">
                <a:latin typeface="Segoe UI" pitchFamily="34" charset="0"/>
                <a:cs typeface="Segoe UI" pitchFamily="34" charset="0"/>
              </a:rPr>
              <a:t> de redução na duração. E dava para reduzir mais!</a:t>
            </a:r>
            <a:endParaRPr lang="pt-BR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Testes | Análise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Gráfico 3"/>
          <p:cNvGraphicFramePr/>
          <p:nvPr/>
        </p:nvGraphicFramePr>
        <p:xfrm>
          <a:off x="571472" y="1214422"/>
          <a:ext cx="79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Testes | Análise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571472" y="1142984"/>
          <a:ext cx="79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Considerações Finais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4282" y="1214422"/>
            <a:ext cx="86439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O objetivo geral foi atendido;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Um segundo exemplo de algoritmo não foi finalizado na sua totalidade;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Não conta com algumas funcionalidades úteis, como o agendamento da execução, o balanceamento do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head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node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a utilização dos processadores presentes nas placas de vídeo e outras;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Um problema enfrentado foi a falta de literatura na biblioteca sobre o assunto e as tecnologias envolvidas;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ponto de vista profissional, agregou muito ao acadêmico, devido as tecnologias utilizadas e também as revisões de literatura efetuadas;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No ponto de vista acadêmico, a elaboração do trabalho foi de grande valia, pois ajudou a desenvolver o espírito inquisitivo e as práticas de dissertação e redação. Os conhecimentos adquiridos serão de grande proveito nas futuras empreitadas planejadas, como o mestrado e doutorado;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O acadêmico irá dar continuidade no projeto no web site ...</a:t>
            </a:r>
          </a:p>
          <a:p>
            <a:pPr algn="just">
              <a:buFont typeface="Wingdings" pitchFamily="2" charset="2"/>
              <a:buChar char="§"/>
            </a:pP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785918" y="1214422"/>
            <a:ext cx="7429552" cy="5500726"/>
            <a:chOff x="1714480" y="1071546"/>
            <a:chExt cx="7429552" cy="550072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1071546"/>
              <a:ext cx="7214427" cy="550072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4857752" y="5929330"/>
              <a:ext cx="4286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... www.nethpc.com!</a:t>
              </a:r>
              <a:endParaRPr lang="pt-BR" sz="32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Referências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57356" y="785794"/>
            <a:ext cx="6143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HUGHES, Cameron, HUGHES, Tracey. 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Professional </a:t>
            </a:r>
            <a:r>
              <a:rPr lang="en-US" sz="1200" b="1" dirty="0" err="1" smtClean="0">
                <a:latin typeface="Segoe UI" pitchFamily="34" charset="0"/>
                <a:cs typeface="Segoe UI" pitchFamily="34" charset="0"/>
              </a:rPr>
              <a:t>Multicore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 Programming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: Design and Implementation for C++ Developers. EUA: Wiley Publishing, 2008.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340" name="Picture 4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86" y="2357429"/>
            <a:ext cx="928694" cy="928695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2857488" y="228599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HOFFER, Jeffrey A. et al. 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Modern Database Management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. 8 ed. EUA: Pearson Prentice Hall, 2007.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00100" y="2895897"/>
            <a:ext cx="535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CULLER, David, SINGH, J.P., GUPTA,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Anoop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Parallel Computer Architecture: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 Hardware/Software Approach. EUA: Morgan Kaufmann, 1998.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571736" y="3857628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BRESHEARS, Clay. 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The Art of Concurrency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: A Thread Monkey’s Guide to Writing Parallel Applications. EUA: O’Reilly, 2009.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785918" y="5572140"/>
            <a:ext cx="6215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BEN-ARI,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Mordechai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.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Principles of Concurrent and Distributed Programming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, 2 ed.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EUA: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Addison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Wesley, 2006.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350" name="Picture 14" descr="http://www.livrariacultura.com.br/imagem/capas2/100/179510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059" y="5572140"/>
            <a:ext cx="647700" cy="952500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1000132" y="61436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>
                <a:latin typeface="Segoe UI" pitchFamily="34" charset="0"/>
                <a:cs typeface="Segoe UI" pitchFamily="34" charset="0"/>
              </a:rPr>
              <a:t>BEZERRA, Eduardo. </a:t>
            </a:r>
            <a:r>
              <a:rPr lang="pt-BR" sz="1200" b="1" dirty="0" smtClean="0">
                <a:latin typeface="Segoe UI" pitchFamily="34" charset="0"/>
                <a:cs typeface="Segoe UI" pitchFamily="34" charset="0"/>
              </a:rPr>
              <a:t>Princípios de Análise e Projeto de Sistemas com UML</a:t>
            </a:r>
            <a:r>
              <a:rPr lang="pt-BR" sz="1200" dirty="0" smtClean="0">
                <a:latin typeface="Segoe UI" pitchFamily="34" charset="0"/>
                <a:cs typeface="Segoe UI" pitchFamily="34" charset="0"/>
              </a:rPr>
              <a:t>, 2 ed.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Brasil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Editora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Campus, 2006.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352" name="Picture 1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44" y="3929066"/>
            <a:ext cx="1000131" cy="1000132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1071570" y="453897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ERIKSSON, Hans-Erik et al. 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UML 2 Toolkit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. EUA: Wiley Publishing, 2004.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71538" y="14671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SOMMERVILLE, Ian. 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Software Engineering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, 8 ed. EUA: Addison Wesley, 2006.</a:t>
            </a:r>
            <a:endParaRPr lang="pt-BR" sz="1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70071" y="785794"/>
            <a:ext cx="847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234" y="881052"/>
            <a:ext cx="895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5722" y="2500306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93883" y="3910023"/>
            <a:ext cx="800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8646" y="5605485"/>
            <a:ext cx="790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Conector reto 24"/>
          <p:cNvCxnSpPr/>
          <p:nvPr/>
        </p:nvCxnSpPr>
        <p:spPr>
          <a:xfrm>
            <a:off x="535753" y="2143116"/>
            <a:ext cx="80010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35753" y="3570288"/>
            <a:ext cx="80010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5753" y="5284800"/>
            <a:ext cx="80010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3013502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Demonstração da Solução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3013502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Dúvidas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Local do Estágio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2000" y="857232"/>
            <a:ext cx="86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Efetuado na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Integral Informática Ltda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Empresa com mais de 13 anos de mercado e que atua no ramo de consultoria. O acadêmico já atua na mesma como consultor tecnológico à 8 anos. A empresa possui as seguintes áreas de negócio:</a:t>
            </a:r>
          </a:p>
          <a:p>
            <a:pPr algn="just"/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Integração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Soluções de Negócios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Licenciamento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Outsourcing</a:t>
            </a:r>
          </a:p>
          <a:p>
            <a:pPr algn="just">
              <a:buFont typeface="Wingdings" pitchFamily="2" charset="2"/>
              <a:buChar char="§"/>
            </a:pP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626" name="Picture 2" descr="\\fileserver\integral\Documentos Internos\Clipart\Microsoft Certified Partner logos\MS_Gold_Certified_Trans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408667"/>
            <a:ext cx="2273664" cy="1260000"/>
          </a:xfrm>
          <a:prstGeom prst="rect">
            <a:avLst/>
          </a:prstGeom>
          <a:noFill/>
        </p:spPr>
      </p:pic>
      <p:pic>
        <p:nvPicPr>
          <p:cNvPr id="26627" name="Picture 3" descr="\\fileserver\integral\Documentos Internos\Clipart\StoneSoft\stonesoft_logo_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5408667"/>
            <a:ext cx="2420058" cy="1260000"/>
          </a:xfrm>
          <a:prstGeom prst="rect">
            <a:avLst/>
          </a:prstGeom>
          <a:noFill/>
        </p:spPr>
      </p:pic>
      <p:pic>
        <p:nvPicPr>
          <p:cNvPr id="26628" name="Picture 4" descr="\\fileserver\integral\Documentos Internos\Clipart\Citrix\citrix part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2813" y="5408667"/>
            <a:ext cx="2480271" cy="126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1406" y="50006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Parcerias: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2000" y="3143248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Orientador de Campo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Carlos Eduardo Bittencourt Fersura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629" name="Picture 5" descr="\\fileserver\integral\Documentos Internos\Clipart\Logomarca 2006\Logomarcas\Integral\Logomarca Integr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2013661"/>
            <a:ext cx="3071834" cy="986711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0" y="421481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“Soluções de Integração, Outsourcing, Licenciamento de Software e Negócio que agreguem Valor e proporcionem </a:t>
            </a:r>
            <a:r>
              <a:rPr lang="pt-BR" sz="1600" i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Tranquilidade</a:t>
            </a:r>
            <a:r>
              <a:rPr lang="pt-BR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 os nossos Clientes”</a:t>
            </a:r>
            <a:endParaRPr lang="pt-BR" sz="1600" i="1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2000" y="371475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Negócio da Integral</a:t>
            </a:r>
            <a:r>
              <a:rPr lang="pt-BR" dirty="0" smtClean="0"/>
              <a:t>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150017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5" descr="cdp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4477" y="642918"/>
            <a:ext cx="2169524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6774" y="3079750"/>
            <a:ext cx="98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Concorde</a:t>
            </a:r>
          </a:p>
          <a:p>
            <a:pPr algn="ctr"/>
            <a:r>
              <a:rPr lang="en-US" sz="1200" b="1" i="1" dirty="0">
                <a:latin typeface="Verdana" pitchFamily="34" charset="0"/>
              </a:rPr>
              <a:t>(15 Km)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215206" y="5257816"/>
            <a:ext cx="124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Verdana" pitchFamily="34" charset="0"/>
              </a:rPr>
              <a:t>Monte </a:t>
            </a:r>
            <a:r>
              <a:rPr lang="en-US" sz="1200" b="1" i="1" dirty="0">
                <a:latin typeface="Verdana" pitchFamily="34" charset="0"/>
              </a:rPr>
              <a:t>Blanc</a:t>
            </a:r>
          </a:p>
          <a:p>
            <a:r>
              <a:rPr lang="en-US" sz="1200" b="1" i="1" dirty="0">
                <a:latin typeface="Verdana" pitchFamily="34" charset="0"/>
              </a:rPr>
              <a:t>(4.8 Km)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358082" y="757222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err="1" smtClean="0">
                <a:latin typeface="Verdana" pitchFamily="34" charset="0"/>
              </a:rPr>
              <a:t>Balão</a:t>
            </a:r>
            <a:endParaRPr lang="en-US" sz="1200" b="1" i="1" dirty="0">
              <a:latin typeface="Verdana" pitchFamily="34" charset="0"/>
            </a:endParaRPr>
          </a:p>
          <a:p>
            <a:r>
              <a:rPr lang="en-US" sz="1200" b="1" i="1" dirty="0">
                <a:latin typeface="Verdana" pitchFamily="34" charset="0"/>
              </a:rPr>
              <a:t>(30 Km)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286644" y="1812185"/>
            <a:ext cx="16722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err="1" smtClean="0">
                <a:solidFill>
                  <a:srgbClr val="003399"/>
                </a:solidFill>
                <a:latin typeface="Verdana" pitchFamily="34" charset="0"/>
              </a:rPr>
              <a:t>Pilha</a:t>
            </a:r>
            <a:r>
              <a:rPr lang="en-US" sz="1200" b="1" i="1" dirty="0" smtClean="0">
                <a:solidFill>
                  <a:srgbClr val="003399"/>
                </a:solidFill>
                <a:latin typeface="Verdana" pitchFamily="34" charset="0"/>
              </a:rPr>
              <a:t> de CDs com</a:t>
            </a:r>
            <a:endParaRPr lang="en-US" sz="1200" b="1" i="1" dirty="0">
              <a:solidFill>
                <a:srgbClr val="003399"/>
              </a:solidFill>
              <a:latin typeface="Verdana" pitchFamily="34" charset="0"/>
            </a:endParaRPr>
          </a:p>
          <a:p>
            <a:r>
              <a:rPr lang="en-US" sz="1200" b="1" i="1" dirty="0">
                <a:solidFill>
                  <a:srgbClr val="003399"/>
                </a:solidFill>
                <a:latin typeface="Verdana" pitchFamily="34" charset="0"/>
              </a:rPr>
              <a:t>1 </a:t>
            </a:r>
            <a:r>
              <a:rPr lang="en-US" sz="1200" b="1" i="1" dirty="0" err="1" smtClean="0">
                <a:solidFill>
                  <a:srgbClr val="003399"/>
                </a:solidFill>
                <a:latin typeface="Verdana" pitchFamily="34" charset="0"/>
              </a:rPr>
              <a:t>ano</a:t>
            </a:r>
            <a:r>
              <a:rPr lang="en-US" sz="1200" b="1" i="1" dirty="0" smtClean="0">
                <a:solidFill>
                  <a:srgbClr val="003399"/>
                </a:solidFill>
                <a:latin typeface="Verdana" pitchFamily="34" charset="0"/>
              </a:rPr>
              <a:t> de dados </a:t>
            </a:r>
          </a:p>
          <a:p>
            <a:r>
              <a:rPr lang="en-US" sz="1200" b="1" i="1" dirty="0" smtClean="0">
                <a:solidFill>
                  <a:srgbClr val="003399"/>
                </a:solidFill>
                <a:latin typeface="Verdana" pitchFamily="34" charset="0"/>
              </a:rPr>
              <a:t>do LHC!</a:t>
            </a:r>
            <a:endParaRPr lang="en-US" sz="1200" b="1" i="1" dirty="0">
              <a:solidFill>
                <a:srgbClr val="003399"/>
              </a:solidFill>
              <a:latin typeface="Verdana" pitchFamily="34" charset="0"/>
            </a:endParaRPr>
          </a:p>
          <a:p>
            <a:r>
              <a:rPr lang="en-US" sz="1200" b="1" i="1" dirty="0">
                <a:solidFill>
                  <a:srgbClr val="003399"/>
                </a:solidFill>
                <a:latin typeface="Verdana" pitchFamily="34" charset="0"/>
              </a:rPr>
              <a:t>(~ 20 Km)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Problema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42844" y="1071547"/>
            <a:ext cx="67151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A ciência avança em velocidade vertiginosa nas mais diversas áreas, e cada vez mais dados são gerados para análise;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Segoe UI" pitchFamily="34" charset="0"/>
                <a:cs typeface="Segoe UI" pitchFamily="34" charset="0"/>
              </a:rPr>
              <a:t> Nas empresas analisar montanhas de dados em seus data warehouses significa conhecer melhor seus clientes, e assim efetuar melhores ofertas distinguindo-se da concorrência;</a:t>
            </a:r>
          </a:p>
          <a:p>
            <a:pPr algn="just">
              <a:buFont typeface="Wingdings" pitchFamily="2" charset="2"/>
              <a:buChar char="§"/>
            </a:pPr>
            <a:endParaRPr lang="pt-BR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pt-BR" b="1" dirty="0" smtClean="0">
                <a:latin typeface="Segoe UI" pitchFamily="34" charset="0"/>
                <a:cs typeface="Segoe UI" pitchFamily="34" charset="0"/>
              </a:rPr>
              <a:t>Exemplo</a:t>
            </a:r>
          </a:p>
          <a:p>
            <a:pPr algn="just"/>
            <a:endParaRPr lang="pt-BR" b="1" dirty="0" smtClean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pt-BR" b="1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pt-BR" i="1" dirty="0" smtClean="0">
                <a:latin typeface="Segoe UI" pitchFamily="34" charset="0"/>
                <a:cs typeface="Segoe UI" pitchFamily="34" charset="0"/>
              </a:rPr>
              <a:t>O LHC gera 15 PB de dados para análise. Seria necessário um super computador equivalente a </a:t>
            </a:r>
            <a:r>
              <a:rPr lang="pt-BR" b="1" i="1" dirty="0" smtClean="0">
                <a:latin typeface="Segoe UI" pitchFamily="34" charset="0"/>
                <a:cs typeface="Segoe UI" pitchFamily="34" charset="0"/>
              </a:rPr>
              <a:t>100.000 </a:t>
            </a:r>
            <a:r>
              <a:rPr lang="pt-BR" i="1" dirty="0" smtClean="0">
                <a:latin typeface="Segoe UI" pitchFamily="34" charset="0"/>
                <a:cs typeface="Segoe UI" pitchFamily="34" charset="0"/>
              </a:rPr>
              <a:t>computadores</a:t>
            </a:r>
            <a:r>
              <a:rPr lang="pt-BR" b="1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pt-BR" i="1" dirty="0" smtClean="0">
                <a:latin typeface="Segoe UI" pitchFamily="34" charset="0"/>
                <a:cs typeface="Segoe UI" pitchFamily="34" charset="0"/>
              </a:rPr>
              <a:t>para processar esses dados! E isso é somente um ano!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2844" y="4413601"/>
            <a:ext cx="6500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Precisamos processar dados para gerarmos informação e conhecimento, em tempo hábil, e dessa forma perseverar, seja economicamente ou no universo!</a:t>
            </a:r>
            <a:endParaRPr lang="pt-BR" sz="2000" b="1" i="1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8374168" y="984155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latin typeface="Segoe UI" pitchFamily="34" charset="0"/>
                <a:cs typeface="Segoe UI" pitchFamily="34" charset="0"/>
              </a:rPr>
              <a:t>Fonte: </a:t>
            </a:r>
            <a:r>
              <a:rPr lang="pt-BR" sz="1000" b="1" dirty="0" err="1" smtClean="0">
                <a:latin typeface="Segoe UI" pitchFamily="34" charset="0"/>
                <a:cs typeface="Segoe UI" pitchFamily="34" charset="0"/>
              </a:rPr>
              <a:t>GridCafe</a:t>
            </a:r>
            <a:endParaRPr lang="pt-BR" sz="1000" b="1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4282" y="5631436"/>
            <a:ext cx="6581820" cy="940836"/>
            <a:chOff x="214282" y="5631436"/>
            <a:chExt cx="6581820" cy="940836"/>
          </a:xfrm>
        </p:grpSpPr>
        <p:sp>
          <p:nvSpPr>
            <p:cNvPr id="13" name="CaixaDeTexto 12"/>
            <p:cNvSpPr txBox="1"/>
            <p:nvPr/>
          </p:nvSpPr>
          <p:spPr>
            <a:xfrm>
              <a:off x="214282" y="563143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Segoe UI" pitchFamily="34" charset="0"/>
                  <a:cs typeface="Segoe UI" pitchFamily="34" charset="0"/>
                </a:rPr>
                <a:t>Solução</a:t>
              </a:r>
              <a:endParaRPr lang="pt-BR" b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95244" y="6049052"/>
              <a:ext cx="6500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i="1" dirty="0" smtClean="0">
                  <a:solidFill>
                    <a:srgbClr val="00B050"/>
                  </a:solidFill>
                  <a:latin typeface="Segoe UI" pitchFamily="34" charset="0"/>
                  <a:cs typeface="Segoe UI" pitchFamily="34" charset="0"/>
                </a:rPr>
                <a:t>Dividir para conquistar!</a:t>
              </a:r>
              <a:endParaRPr lang="pt-BR" sz="2800" b="1" i="1" dirty="0">
                <a:solidFill>
                  <a:srgbClr val="00B05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Objetivo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4315" y="920621"/>
            <a:ext cx="82153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Geral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Desenvolver um produto em </a:t>
            </a:r>
            <a:r>
              <a:rPr lang="pt-BR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caráter experimental </a:t>
            </a: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 de </a:t>
            </a:r>
            <a:r>
              <a:rPr lang="pt-BR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código fonte aberto</a:t>
            </a: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utilizando-se de </a:t>
            </a:r>
            <a:r>
              <a:rPr lang="pt-BR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da Microsoft </a:t>
            </a: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 irá possibilitar a </a:t>
            </a:r>
            <a:r>
              <a:rPr lang="pt-BR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distribuição do processamento </a:t>
            </a: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 diversos computadores e também </a:t>
            </a:r>
            <a:r>
              <a:rPr lang="pt-BR" sz="16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fornecer um modelo de programação orientado a objetos </a:t>
            </a: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para o desenvolvimento da lógica que será distribuída pela solução.</a:t>
            </a:r>
          </a:p>
          <a:p>
            <a:pPr algn="just"/>
            <a:endParaRPr lang="pt-BR" sz="1600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pt-BR" sz="1600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pt-BR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Específicos</a:t>
            </a:r>
          </a:p>
          <a:p>
            <a:pPr algn="just"/>
            <a:endParaRPr lang="pt-BR" sz="16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Criar uma console central de gerenciamento;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Desenvolver um agente que será executado em cada computador e processará o algoritmo;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Criar um kit de desenvolvimento de software (SDK) que será utilizado para desenvolver os algoritmos;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Criar o instalador do aplicativo;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Documentar o sistema em formato de ajuda do Windows;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Publicar os artefatos no web site do projeto.</a:t>
            </a:r>
          </a:p>
          <a:p>
            <a:pPr algn="just"/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itchFamily="34" charset="0"/>
                <a:cs typeface="Segoe UI" pitchFamily="34" charset="0"/>
              </a:rPr>
              <a:t>Agenda</a:t>
            </a:r>
            <a:endParaRPr lang="pt-BR" sz="3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14298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Local do Estágio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282" y="16312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Problema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14282" y="211946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Objetivo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2607710"/>
            <a:ext cx="750099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Desenvolvimento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309595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Testes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4282" y="358419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Considerações Finais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4282" y="407243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Referências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4282" y="456067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Demonstração da Solução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14282" y="504892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Segoe UI" pitchFamily="34" charset="0"/>
                <a:cs typeface="Segoe UI" pitchFamily="34" charset="0"/>
              </a:rPr>
              <a:t> Dúvidas</a:t>
            </a:r>
            <a:endParaRPr lang="pt-BR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2153</Words>
  <Application>Microsoft Office PowerPoint</Application>
  <PresentationFormat>Apresentação na tela (4:3)</PresentationFormat>
  <Paragraphs>544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netHPC - Uma implementação em código fonte aberto de computação de alto desempenho utilizando Microsoft .NET</dc:title>
  <dc:subject>Computação de Alto Desempenho</dc:subject>
  <dc:creator>George Luiz Bittencourt</dc:creator>
  <cp:keywords>serial; paralelo; computação; distribuída; performance; middleware; grid; hpc</cp:keywords>
  <dc:description>Trabalho de conclusão de estágio apresentado à disciplina de ECS na Universidade da Região de Joinville - UNIVILLE. Brasil - SC.
Data: 08/12/2009</dc:description>
  <cp:lastModifiedBy>George Luiz Bittencourt</cp:lastModifiedBy>
  <cp:revision>95</cp:revision>
  <dcterms:created xsi:type="dcterms:W3CDTF">2009-08-16T23:12:52Z</dcterms:created>
  <dcterms:modified xsi:type="dcterms:W3CDTF">2009-12-09T21:34:34Z</dcterms:modified>
  <cp:category>TCE</cp:category>
  <cp:contentStatus>Concluído</cp:contentStatus>
</cp:coreProperties>
</file>