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5" r:id="rId3"/>
    <p:sldId id="276" r:id="rId4"/>
    <p:sldId id="257" r:id="rId5"/>
    <p:sldId id="277" r:id="rId6"/>
    <p:sldId id="258" r:id="rId7"/>
    <p:sldId id="259" r:id="rId8"/>
    <p:sldId id="274" r:id="rId9"/>
    <p:sldId id="279" r:id="rId10"/>
    <p:sldId id="271" r:id="rId11"/>
    <p:sldId id="278" r:id="rId12"/>
    <p:sldId id="273" r:id="rId13"/>
  </p:sldIdLst>
  <p:sldSz cx="18288000" cy="10287000"/>
  <p:notesSz cx="6858000" cy="9144000"/>
  <p:embeddedFontLst>
    <p:embeddedFont>
      <p:font typeface="Canva Sans 1" panose="020B0604020202020204" charset="0"/>
      <p:regular r:id="rId14"/>
    </p:embeddedFont>
    <p:embeddedFont>
      <p:font typeface="Canva Sans 2" panose="020B0604020202020204" charset="0"/>
      <p:regular r:id="rId15"/>
    </p:embeddedFont>
    <p:embeddedFont>
      <p:font typeface="Poppins ExtraBold" panose="00000900000000000000" pitchFamily="2"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89" autoAdjust="0"/>
    <p:restoredTop sz="94558" autoAdjust="0"/>
  </p:normalViewPr>
  <p:slideViewPr>
    <p:cSldViewPr>
      <p:cViewPr varScale="1">
        <p:scale>
          <a:sx n="70" d="100"/>
          <a:sy n="70" d="100"/>
        </p:scale>
        <p:origin x="5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svg"/><Relationship Id="rId3" Type="http://schemas.openxmlformats.org/officeDocument/2006/relationships/image" Target="../media/image15.svg"/><Relationship Id="rId7" Type="http://schemas.openxmlformats.org/officeDocument/2006/relationships/image" Target="../media/image17.svg"/><Relationship Id="rId12"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4.sv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9.sv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7.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4.sv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9.sv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10"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3" name="Freeform 3"/>
          <p:cNvSpPr/>
          <p:nvPr/>
        </p:nvSpPr>
        <p:spPr>
          <a:xfrm>
            <a:off x="10210800" y="6007748"/>
            <a:ext cx="3061970" cy="373004"/>
          </a:xfrm>
          <a:custGeom>
            <a:avLst/>
            <a:gdLst/>
            <a:ahLst/>
            <a:cxnLst/>
            <a:rect l="l" t="t" r="r" b="b"/>
            <a:pathLst>
              <a:path w="3061970" h="373004">
                <a:moveTo>
                  <a:pt x="0" y="0"/>
                </a:moveTo>
                <a:lnTo>
                  <a:pt x="3061970" y="0"/>
                </a:lnTo>
                <a:lnTo>
                  <a:pt x="3061970" y="373003"/>
                </a:lnTo>
                <a:lnTo>
                  <a:pt x="0" y="373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7" name="Freeform 7"/>
          <p:cNvSpPr/>
          <p:nvPr/>
        </p:nvSpPr>
        <p:spPr>
          <a:xfrm>
            <a:off x="480048" y="9222853"/>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8" name="Freeform 8"/>
          <p:cNvSpPr/>
          <p:nvPr/>
        </p:nvSpPr>
        <p:spPr>
          <a:xfrm flipH="1">
            <a:off x="-46367" y="622112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10" name="TextBox 10"/>
          <p:cNvSpPr txBox="1"/>
          <p:nvPr/>
        </p:nvSpPr>
        <p:spPr>
          <a:xfrm>
            <a:off x="914400" y="3005860"/>
            <a:ext cx="16436352" cy="2639184"/>
          </a:xfrm>
          <a:prstGeom prst="rect">
            <a:avLst/>
          </a:prstGeom>
        </p:spPr>
        <p:txBody>
          <a:bodyPr wrap="square" lIns="0" tIns="0" rIns="0" bIns="0" rtlCol="0" anchor="t">
            <a:spAutoFit/>
          </a:bodyPr>
          <a:lstStyle/>
          <a:p>
            <a:pPr algn="ctr">
              <a:lnSpc>
                <a:spcPct val="150000"/>
              </a:lnSpc>
            </a:pPr>
            <a:r>
              <a:rPr lang="en-US" sz="6000" dirty="0">
                <a:solidFill>
                  <a:srgbClr val="1C1C1C"/>
                </a:solidFill>
                <a:effectLst>
                  <a:outerShdw blurRad="38100" dist="38100" dir="2700000" algn="tl">
                    <a:srgbClr val="000000">
                      <a:alpha val="43137"/>
                    </a:srgbClr>
                  </a:outerShdw>
                </a:effectLst>
                <a:latin typeface="Poppins ExtraBold"/>
              </a:rPr>
              <a:t>Détection des transactions  frauduleuses en temps réel</a:t>
            </a:r>
          </a:p>
        </p:txBody>
      </p:sp>
      <p:sp>
        <p:nvSpPr>
          <p:cNvPr id="12" name="TextBox 11"/>
          <p:cNvSpPr txBox="1"/>
          <p:nvPr/>
        </p:nvSpPr>
        <p:spPr>
          <a:xfrm>
            <a:off x="4267200" y="7870471"/>
            <a:ext cx="7230667" cy="512961"/>
          </a:xfrm>
          <a:prstGeom prst="rect">
            <a:avLst/>
          </a:prstGeom>
        </p:spPr>
        <p:txBody>
          <a:bodyPr lIns="0" tIns="0" rIns="0" bIns="0" rtlCol="0" anchor="t">
            <a:spAutoFit/>
          </a:bodyPr>
          <a:lstStyle/>
          <a:p>
            <a:pPr>
              <a:lnSpc>
                <a:spcPts val="3993"/>
              </a:lnSpc>
            </a:pPr>
            <a:r>
              <a:rPr lang="en-US" sz="2000" i="1" dirty="0">
                <a:solidFill>
                  <a:srgbClr val="000000"/>
                </a:solidFill>
                <a:latin typeface="Canva Sans 2"/>
              </a:rPr>
              <a:t>Encadrer Par </a:t>
            </a:r>
            <a:r>
              <a:rPr lang="en-US" sz="2000" dirty="0">
                <a:solidFill>
                  <a:srgbClr val="000000"/>
                </a:solidFill>
                <a:latin typeface="Canva Sans 2"/>
              </a:rPr>
              <a:t>:   Dr Mouhim Sanaa</a:t>
            </a:r>
          </a:p>
        </p:txBody>
      </p:sp>
      <p:sp>
        <p:nvSpPr>
          <p:cNvPr id="13" name="TextBox 11"/>
          <p:cNvSpPr txBox="1"/>
          <p:nvPr/>
        </p:nvSpPr>
        <p:spPr>
          <a:xfrm>
            <a:off x="12987075" y="6844550"/>
            <a:ext cx="7535467" cy="2564805"/>
          </a:xfrm>
          <a:prstGeom prst="rect">
            <a:avLst/>
          </a:prstGeom>
        </p:spPr>
        <p:txBody>
          <a:bodyPr wrap="square" lIns="0" tIns="0" rIns="0" bIns="0" rtlCol="0" anchor="t">
            <a:spAutoFit/>
          </a:bodyPr>
          <a:lstStyle/>
          <a:p>
            <a:pPr>
              <a:lnSpc>
                <a:spcPts val="3993"/>
              </a:lnSpc>
            </a:pPr>
            <a:r>
              <a:rPr lang="en-US" sz="2000" dirty="0">
                <a:solidFill>
                  <a:srgbClr val="000000"/>
                </a:solidFill>
                <a:latin typeface="Canva Sans 2"/>
              </a:rPr>
              <a:t>                             OULHINT Aya</a:t>
            </a:r>
          </a:p>
          <a:p>
            <a:pPr>
              <a:lnSpc>
                <a:spcPts val="3993"/>
              </a:lnSpc>
            </a:pPr>
            <a:r>
              <a:rPr lang="en-US" sz="2000" dirty="0">
                <a:solidFill>
                  <a:srgbClr val="000000"/>
                </a:solidFill>
                <a:latin typeface="Canva Sans 2"/>
              </a:rPr>
              <a:t>	               ELGOUMADI Mehdi </a:t>
            </a:r>
          </a:p>
          <a:p>
            <a:pPr>
              <a:lnSpc>
                <a:spcPts val="3993"/>
              </a:lnSpc>
            </a:pPr>
            <a:r>
              <a:rPr lang="en-US" sz="2000" i="1" dirty="0">
                <a:solidFill>
                  <a:srgbClr val="000000"/>
                </a:solidFill>
                <a:latin typeface="Canva Sans 2"/>
              </a:rPr>
              <a:t> Réaliser Par :    </a:t>
            </a:r>
            <a:r>
              <a:rPr lang="en-US" sz="2000" dirty="0">
                <a:solidFill>
                  <a:srgbClr val="000000"/>
                </a:solidFill>
                <a:latin typeface="Canva Sans 2"/>
              </a:rPr>
              <a:t>LAMGHARI Nawal</a:t>
            </a:r>
          </a:p>
          <a:p>
            <a:pPr>
              <a:lnSpc>
                <a:spcPts val="3993"/>
              </a:lnSpc>
            </a:pPr>
            <a:r>
              <a:rPr lang="en-US" sz="2000" dirty="0">
                <a:solidFill>
                  <a:srgbClr val="000000"/>
                </a:solidFill>
                <a:latin typeface="Canva Sans 2"/>
              </a:rPr>
              <a:t>                              ACHEHBOUNE Oussama</a:t>
            </a:r>
          </a:p>
          <a:p>
            <a:pPr>
              <a:lnSpc>
                <a:spcPts val="3993"/>
              </a:lnSpc>
            </a:pPr>
            <a:r>
              <a:rPr lang="en-US" sz="2000" dirty="0">
                <a:solidFill>
                  <a:srgbClr val="000000"/>
                </a:solidFill>
                <a:latin typeface="Canva Sans 2"/>
              </a:rPr>
              <a:t>                              ESSAFI  Marouane</a:t>
            </a:r>
          </a:p>
        </p:txBody>
      </p:sp>
      <p:pic>
        <p:nvPicPr>
          <p:cNvPr id="14" name="Imag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45718"/>
            <a:ext cx="5781175" cy="3251911"/>
          </a:xfrm>
          <a:prstGeom prst="rect">
            <a:avLst/>
          </a:prstGeom>
        </p:spPr>
      </p:pic>
      <p:sp>
        <p:nvSpPr>
          <p:cNvPr id="15" name="Freeform 3"/>
          <p:cNvSpPr/>
          <p:nvPr/>
        </p:nvSpPr>
        <p:spPr>
          <a:xfrm>
            <a:off x="480048" y="2056775"/>
            <a:ext cx="3061970" cy="373004"/>
          </a:xfrm>
          <a:custGeom>
            <a:avLst/>
            <a:gdLst/>
            <a:ahLst/>
            <a:cxnLst/>
            <a:rect l="l" t="t" r="r" b="b"/>
            <a:pathLst>
              <a:path w="3061970" h="373004">
                <a:moveTo>
                  <a:pt x="0" y="0"/>
                </a:moveTo>
                <a:lnTo>
                  <a:pt x="3061970" y="0"/>
                </a:lnTo>
                <a:lnTo>
                  <a:pt x="3061970" y="373003"/>
                </a:lnTo>
                <a:lnTo>
                  <a:pt x="0" y="373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rot="-5400000">
            <a:off x="12849225" y="33147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3" name="TextBox 3"/>
          <p:cNvSpPr txBox="1"/>
          <p:nvPr/>
        </p:nvSpPr>
        <p:spPr>
          <a:xfrm>
            <a:off x="6622067" y="3429000"/>
            <a:ext cx="5043865" cy="2217210"/>
          </a:xfrm>
          <a:prstGeom prst="rect">
            <a:avLst/>
          </a:prstGeom>
        </p:spPr>
        <p:txBody>
          <a:bodyPr lIns="0" tIns="0" rIns="0" bIns="0" rtlCol="0" anchor="t">
            <a:spAutoFit/>
          </a:bodyPr>
          <a:lstStyle/>
          <a:p>
            <a:pPr algn="l">
              <a:lnSpc>
                <a:spcPts val="18199"/>
              </a:lnSpc>
            </a:pPr>
            <a:r>
              <a:rPr lang="en-US" sz="12999" dirty="0">
                <a:solidFill>
                  <a:srgbClr val="1C1C1C"/>
                </a:solidFill>
                <a:effectLst>
                  <a:outerShdw blurRad="38100" dist="38100" dir="2700000" algn="tl">
                    <a:srgbClr val="000000">
                      <a:alpha val="43137"/>
                    </a:srgbClr>
                  </a:outerShdw>
                </a:effectLst>
                <a:latin typeface="Poppins ExtraBold"/>
              </a:rPr>
              <a:t>Demo</a:t>
            </a:r>
          </a:p>
        </p:txBody>
      </p:sp>
      <p:sp>
        <p:nvSpPr>
          <p:cNvPr id="4" name="Freeform 4"/>
          <p:cNvSpPr/>
          <p:nvPr/>
        </p:nvSpPr>
        <p:spPr>
          <a:xfrm flipH="1">
            <a:off x="0" y="5887038"/>
            <a:ext cx="4399962" cy="4399962"/>
          </a:xfrm>
          <a:custGeom>
            <a:avLst/>
            <a:gdLst/>
            <a:ahLst/>
            <a:cxnLst/>
            <a:rect l="l" t="t" r="r" b="b"/>
            <a:pathLst>
              <a:path w="4399962" h="4399962">
                <a:moveTo>
                  <a:pt x="4399962" y="0"/>
                </a:moveTo>
                <a:lnTo>
                  <a:pt x="0" y="0"/>
                </a:lnTo>
                <a:lnTo>
                  <a:pt x="0" y="4399962"/>
                </a:lnTo>
                <a:lnTo>
                  <a:pt x="4399962" y="4399962"/>
                </a:lnTo>
                <a:lnTo>
                  <a:pt x="4399962"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5" name="Freeform 5"/>
          <p:cNvSpPr/>
          <p:nvPr/>
        </p:nvSpPr>
        <p:spPr>
          <a:xfrm>
            <a:off x="7024658" y="5628864"/>
            <a:ext cx="4238684" cy="516349"/>
          </a:xfrm>
          <a:custGeom>
            <a:avLst/>
            <a:gdLst/>
            <a:ahLst/>
            <a:cxnLst/>
            <a:rect l="l" t="t" r="r" b="b"/>
            <a:pathLst>
              <a:path w="4238684" h="516349">
                <a:moveTo>
                  <a:pt x="0" y="0"/>
                </a:moveTo>
                <a:lnTo>
                  <a:pt x="4238684" y="0"/>
                </a:lnTo>
                <a:lnTo>
                  <a:pt x="4238684" y="516349"/>
                </a:lnTo>
                <a:lnTo>
                  <a:pt x="0" y="5163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6" name="Freeform 6"/>
          <p:cNvSpPr/>
          <p:nvPr/>
        </p:nvSpPr>
        <p:spPr>
          <a:xfrm>
            <a:off x="7024658" y="3532775"/>
            <a:ext cx="4238684" cy="516349"/>
          </a:xfrm>
          <a:custGeom>
            <a:avLst/>
            <a:gdLst/>
            <a:ahLst/>
            <a:cxnLst/>
            <a:rect l="l" t="t" r="r" b="b"/>
            <a:pathLst>
              <a:path w="4238684" h="516349">
                <a:moveTo>
                  <a:pt x="0" y="0"/>
                </a:moveTo>
                <a:lnTo>
                  <a:pt x="4238684" y="0"/>
                </a:lnTo>
                <a:lnTo>
                  <a:pt x="4238684" y="516349"/>
                </a:lnTo>
                <a:lnTo>
                  <a:pt x="0" y="5163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7" name="Freeform 7"/>
          <p:cNvSpPr/>
          <p:nvPr/>
        </p:nvSpPr>
        <p:spPr>
          <a:xfrm rot="5400000">
            <a:off x="9534525" y="2571750"/>
            <a:ext cx="10287000" cy="5143500"/>
          </a:xfrm>
          <a:custGeom>
            <a:avLst/>
            <a:gdLst/>
            <a:ahLst/>
            <a:cxnLst/>
            <a:rect l="l" t="t" r="r" b="b"/>
            <a:pathLst>
              <a:path w="10287000" h="5143500">
                <a:moveTo>
                  <a:pt x="0" y="0"/>
                </a:moveTo>
                <a:lnTo>
                  <a:pt x="10287000" y="0"/>
                </a:lnTo>
                <a:lnTo>
                  <a:pt x="10287000" y="5143500"/>
                </a:lnTo>
                <a:lnTo>
                  <a:pt x="0" y="51435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
        <p:nvSpPr>
          <p:cNvPr id="8" name="Freeform 8"/>
          <p:cNvSpPr/>
          <p:nvPr/>
        </p:nvSpPr>
        <p:spPr>
          <a:xfrm rot="-5400000">
            <a:off x="14492971" y="2571750"/>
            <a:ext cx="10287000" cy="5143500"/>
          </a:xfrm>
          <a:custGeom>
            <a:avLst/>
            <a:gdLst/>
            <a:ahLst/>
            <a:cxnLst/>
            <a:rect l="l" t="t" r="r" b="b"/>
            <a:pathLst>
              <a:path w="10287000" h="5143500">
                <a:moveTo>
                  <a:pt x="0" y="0"/>
                </a:moveTo>
                <a:lnTo>
                  <a:pt x="10287000" y="0"/>
                </a:lnTo>
                <a:lnTo>
                  <a:pt x="10287000" y="5143500"/>
                </a:lnTo>
                <a:lnTo>
                  <a:pt x="0" y="51435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
        <p:nvSpPr>
          <p:cNvPr id="9" name="Freeform 9"/>
          <p:cNvSpPr/>
          <p:nvPr/>
        </p:nvSpPr>
        <p:spPr>
          <a:xfrm>
            <a:off x="-2357539" y="845844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MA"/>
          </a:p>
        </p:txBody>
      </p:sp>
      <p:sp>
        <p:nvSpPr>
          <p:cNvPr id="10" name="Freeform 10"/>
          <p:cNvSpPr/>
          <p:nvPr/>
        </p:nvSpPr>
        <p:spPr>
          <a:xfrm>
            <a:off x="308468"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MA"/>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0" y="1713940"/>
            <a:ext cx="18516600" cy="923330"/>
          </a:xfrm>
          <a:prstGeom prst="rect">
            <a:avLst/>
          </a:prstGeom>
        </p:spPr>
        <p:txBody>
          <a:bodyPr wrap="square" lIns="0" tIns="0" rIns="0" bIns="0" rtlCol="0" anchor="t">
            <a:spAutoFit/>
          </a:bodyPr>
          <a:lstStyle/>
          <a:p>
            <a:pPr algn="ctr">
              <a:lnSpc>
                <a:spcPts val="7200"/>
              </a:lnSpc>
            </a:pPr>
            <a:r>
              <a:rPr lang="en-US" sz="6000" dirty="0">
                <a:solidFill>
                  <a:srgbClr val="1C1C1C"/>
                </a:solidFill>
                <a:effectLst>
                  <a:outerShdw blurRad="38100" dist="38100" dir="2700000" algn="tl">
                    <a:srgbClr val="000000">
                      <a:alpha val="43137"/>
                    </a:srgbClr>
                  </a:outerShdw>
                </a:effectLst>
                <a:latin typeface="Poppins ExtraBold"/>
              </a:rPr>
              <a:t>Conclusion </a:t>
            </a:r>
          </a:p>
        </p:txBody>
      </p:sp>
      <p:sp>
        <p:nvSpPr>
          <p:cNvPr id="3"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4" name="Rectangle 3"/>
          <p:cNvSpPr/>
          <p:nvPr/>
        </p:nvSpPr>
        <p:spPr>
          <a:xfrm>
            <a:off x="2095500" y="3543300"/>
            <a:ext cx="14325600" cy="3839834"/>
          </a:xfrm>
          <a:prstGeom prst="rect">
            <a:avLst/>
          </a:prstGeom>
        </p:spPr>
        <p:txBody>
          <a:bodyPr wrap="square">
            <a:spAutoFit/>
          </a:bodyPr>
          <a:lstStyle/>
          <a:p>
            <a:pPr marL="302258" lvl="1" algn="ctr">
              <a:lnSpc>
                <a:spcPts val="5991"/>
              </a:lnSpc>
            </a:pPr>
            <a:r>
              <a:rPr lang="fr-FR" sz="2799" dirty="0">
                <a:solidFill>
                  <a:srgbClr val="1C1C1C"/>
                </a:solidFill>
                <a:latin typeface="Canva Sans 1"/>
              </a:rPr>
              <a:t>L'utilisation d'Apache Spark, MLlib de PySpark et Kafka permet de détecter les fraudes financières en temps réel avec précision. Cette approche offre une surveillance continue, une réaction immédiate aux anomalies et une visualisation claire des tendances de fraude, garantissant une solution efficace et </a:t>
            </a:r>
            <a:r>
              <a:rPr lang="fr-FR" sz="2799" dirty="0" err="1">
                <a:solidFill>
                  <a:srgbClr val="1C1C1C"/>
                </a:solidFill>
                <a:latin typeface="Canva Sans 1"/>
              </a:rPr>
              <a:t>scalable</a:t>
            </a:r>
            <a:r>
              <a:rPr lang="fr-FR" sz="2799" dirty="0">
                <a:solidFill>
                  <a:srgbClr val="1C1C1C"/>
                </a:solidFill>
                <a:latin typeface="Canva Sans 1"/>
              </a:rPr>
              <a:t> pour la sécurité des transactions.</a:t>
            </a:r>
          </a:p>
        </p:txBody>
      </p:sp>
      <p:sp>
        <p:nvSpPr>
          <p:cNvPr id="5" name="Freeform 3"/>
          <p:cNvSpPr/>
          <p:nvPr/>
        </p:nvSpPr>
        <p:spPr>
          <a:xfrm>
            <a:off x="14890115" y="407692"/>
            <a:ext cx="3061970" cy="373004"/>
          </a:xfrm>
          <a:custGeom>
            <a:avLst/>
            <a:gdLst/>
            <a:ahLst/>
            <a:cxnLst/>
            <a:rect l="l" t="t" r="r" b="b"/>
            <a:pathLst>
              <a:path w="3061970" h="373004">
                <a:moveTo>
                  <a:pt x="0" y="0"/>
                </a:moveTo>
                <a:lnTo>
                  <a:pt x="3061970" y="0"/>
                </a:lnTo>
                <a:lnTo>
                  <a:pt x="3061970" y="373003"/>
                </a:lnTo>
                <a:lnTo>
                  <a:pt x="0" y="3730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6" name="TextBox 10"/>
          <p:cNvSpPr txBox="1"/>
          <p:nvPr/>
        </p:nvSpPr>
        <p:spPr>
          <a:xfrm>
            <a:off x="308468" y="9610075"/>
            <a:ext cx="2461467" cy="333301"/>
          </a:xfrm>
          <a:prstGeom prst="rect">
            <a:avLst/>
          </a:prstGeom>
        </p:spPr>
        <p:txBody>
          <a:bodyPr lIns="0" tIns="0" rIns="0" bIns="0" rtlCol="0" anchor="t">
            <a:spAutoFit/>
          </a:bodyPr>
          <a:lstStyle/>
          <a:p>
            <a:pPr algn="l">
              <a:lnSpc>
                <a:spcPts val="2400"/>
              </a:lnSpc>
            </a:pPr>
            <a:r>
              <a:rPr lang="en-US" sz="2000" dirty="0">
                <a:solidFill>
                  <a:srgbClr val="FFC619"/>
                </a:solidFill>
                <a:latin typeface="Poppins ExtraBold"/>
              </a:rPr>
              <a:t>Spark Streaming </a:t>
            </a:r>
          </a:p>
        </p:txBody>
      </p:sp>
      <p:sp>
        <p:nvSpPr>
          <p:cNvPr id="7"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8"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
        <p:nvSpPr>
          <p:cNvPr id="9"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Tree>
    <p:extLst>
      <p:ext uri="{BB962C8B-B14F-4D97-AF65-F5344CB8AC3E}">
        <p14:creationId xmlns:p14="http://schemas.microsoft.com/office/powerpoint/2010/main" val="34318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rot="-5400000">
            <a:off x="12849225" y="33147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3" name="TextBox 3"/>
          <p:cNvSpPr txBox="1"/>
          <p:nvPr/>
        </p:nvSpPr>
        <p:spPr>
          <a:xfrm>
            <a:off x="2895600" y="3811240"/>
            <a:ext cx="12476144" cy="1987467"/>
          </a:xfrm>
          <a:prstGeom prst="rect">
            <a:avLst/>
          </a:prstGeom>
        </p:spPr>
        <p:txBody>
          <a:bodyPr wrap="square" lIns="0" tIns="0" rIns="0" bIns="0" rtlCol="0" anchor="t">
            <a:spAutoFit/>
          </a:bodyPr>
          <a:lstStyle/>
          <a:p>
            <a:pPr algn="l">
              <a:lnSpc>
                <a:spcPts val="18199"/>
              </a:lnSpc>
            </a:pPr>
            <a:r>
              <a:rPr lang="en-US" sz="6600" dirty="0">
                <a:solidFill>
                  <a:srgbClr val="1C1C1C"/>
                </a:solidFill>
                <a:effectLst>
                  <a:outerShdw blurRad="38100" dist="38100" dir="2700000" algn="tl">
                    <a:srgbClr val="000000">
                      <a:alpha val="43137"/>
                    </a:srgbClr>
                  </a:outerShdw>
                </a:effectLst>
                <a:latin typeface="Poppins ExtraBold"/>
              </a:rPr>
              <a:t>Merci Pour Votre Attention</a:t>
            </a:r>
          </a:p>
        </p:txBody>
      </p:sp>
      <p:sp>
        <p:nvSpPr>
          <p:cNvPr id="4" name="Freeform 4"/>
          <p:cNvSpPr/>
          <p:nvPr/>
        </p:nvSpPr>
        <p:spPr>
          <a:xfrm flipH="1">
            <a:off x="0" y="5887038"/>
            <a:ext cx="4399962" cy="4399962"/>
          </a:xfrm>
          <a:custGeom>
            <a:avLst/>
            <a:gdLst/>
            <a:ahLst/>
            <a:cxnLst/>
            <a:rect l="l" t="t" r="r" b="b"/>
            <a:pathLst>
              <a:path w="4399962" h="4399962">
                <a:moveTo>
                  <a:pt x="4399962" y="0"/>
                </a:moveTo>
                <a:lnTo>
                  <a:pt x="0" y="0"/>
                </a:lnTo>
                <a:lnTo>
                  <a:pt x="0" y="4399962"/>
                </a:lnTo>
                <a:lnTo>
                  <a:pt x="4399962" y="4399962"/>
                </a:lnTo>
                <a:lnTo>
                  <a:pt x="4399962"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5" name="Freeform 5"/>
          <p:cNvSpPr/>
          <p:nvPr/>
        </p:nvSpPr>
        <p:spPr>
          <a:xfrm>
            <a:off x="9736239" y="5887038"/>
            <a:ext cx="4238684" cy="516349"/>
          </a:xfrm>
          <a:custGeom>
            <a:avLst/>
            <a:gdLst/>
            <a:ahLst/>
            <a:cxnLst/>
            <a:rect l="l" t="t" r="r" b="b"/>
            <a:pathLst>
              <a:path w="4238684" h="516349">
                <a:moveTo>
                  <a:pt x="0" y="0"/>
                </a:moveTo>
                <a:lnTo>
                  <a:pt x="4238684" y="0"/>
                </a:lnTo>
                <a:lnTo>
                  <a:pt x="4238684" y="516349"/>
                </a:lnTo>
                <a:lnTo>
                  <a:pt x="0" y="5163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7" name="Freeform 5"/>
          <p:cNvSpPr/>
          <p:nvPr/>
        </p:nvSpPr>
        <p:spPr>
          <a:xfrm>
            <a:off x="1524000" y="3816683"/>
            <a:ext cx="4238684" cy="516349"/>
          </a:xfrm>
          <a:custGeom>
            <a:avLst/>
            <a:gdLst/>
            <a:ahLst/>
            <a:cxnLst/>
            <a:rect l="l" t="t" r="r" b="b"/>
            <a:pathLst>
              <a:path w="4238684" h="516349">
                <a:moveTo>
                  <a:pt x="0" y="0"/>
                </a:moveTo>
                <a:lnTo>
                  <a:pt x="4238684" y="0"/>
                </a:lnTo>
                <a:lnTo>
                  <a:pt x="4238684" y="516349"/>
                </a:lnTo>
                <a:lnTo>
                  <a:pt x="0" y="5163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3" name="TextBox 5"/>
          <p:cNvSpPr txBox="1"/>
          <p:nvPr/>
        </p:nvSpPr>
        <p:spPr>
          <a:xfrm>
            <a:off x="0" y="1713940"/>
            <a:ext cx="18516600" cy="923330"/>
          </a:xfrm>
          <a:prstGeom prst="rect">
            <a:avLst/>
          </a:prstGeom>
        </p:spPr>
        <p:txBody>
          <a:bodyPr wrap="square" lIns="0" tIns="0" rIns="0" bIns="0" rtlCol="0" anchor="t">
            <a:spAutoFit/>
          </a:bodyPr>
          <a:lstStyle/>
          <a:p>
            <a:pPr algn="ctr">
              <a:lnSpc>
                <a:spcPts val="7200"/>
              </a:lnSpc>
            </a:pPr>
            <a:r>
              <a:rPr lang="en-US" sz="6000" dirty="0">
                <a:solidFill>
                  <a:srgbClr val="1C1C1C"/>
                </a:solidFill>
                <a:effectLst>
                  <a:outerShdw blurRad="38100" dist="38100" dir="2700000" algn="tl">
                    <a:srgbClr val="000000">
                      <a:alpha val="43137"/>
                    </a:srgbClr>
                  </a:outerShdw>
                </a:effectLst>
                <a:latin typeface="Poppins ExtraBold"/>
              </a:rPr>
              <a:t>Plan </a:t>
            </a:r>
          </a:p>
        </p:txBody>
      </p:sp>
      <p:sp>
        <p:nvSpPr>
          <p:cNvPr id="5" name="TextBox 4"/>
          <p:cNvSpPr txBox="1"/>
          <p:nvPr/>
        </p:nvSpPr>
        <p:spPr>
          <a:xfrm>
            <a:off x="1828800" y="3619500"/>
            <a:ext cx="15729213" cy="5386090"/>
          </a:xfrm>
          <a:prstGeom prst="rect">
            <a:avLst/>
          </a:prstGeom>
        </p:spPr>
        <p:txBody>
          <a:bodyPr lIns="0" tIns="0" rIns="0" bIns="0" rtlCol="0" anchor="t">
            <a:spAutoFit/>
          </a:bodyPr>
          <a:lstStyle/>
          <a:p>
            <a:pPr marL="1216658" lvl="2" indent="-457200" algn="just">
              <a:lnSpc>
                <a:spcPts val="5991"/>
              </a:lnSpc>
              <a:buFont typeface="Wingdings" panose="05000000000000000000" pitchFamily="2" charset="2"/>
              <a:buChar char="q"/>
            </a:pPr>
            <a:r>
              <a:rPr lang="fr-FR" sz="2800" dirty="0">
                <a:solidFill>
                  <a:srgbClr val="1C1C1C"/>
                </a:solidFill>
                <a:latin typeface="Canva Sans 1"/>
              </a:rPr>
              <a:t>Introduction </a:t>
            </a:r>
          </a:p>
          <a:p>
            <a:pPr marL="1216658" lvl="2" indent="-457200" algn="just">
              <a:lnSpc>
                <a:spcPts val="5991"/>
              </a:lnSpc>
              <a:buFont typeface="Wingdings" panose="05000000000000000000" pitchFamily="2" charset="2"/>
              <a:buChar char="q"/>
            </a:pPr>
            <a:r>
              <a:rPr lang="fr-FR" sz="2800" dirty="0">
                <a:solidFill>
                  <a:srgbClr val="1C1C1C"/>
                </a:solidFill>
                <a:latin typeface="Canva Sans 1"/>
              </a:rPr>
              <a:t>Technologies utilisées</a:t>
            </a:r>
          </a:p>
          <a:p>
            <a:pPr marL="1216658" lvl="2" indent="-457200" algn="just">
              <a:lnSpc>
                <a:spcPts val="5991"/>
              </a:lnSpc>
              <a:buFont typeface="Wingdings" panose="05000000000000000000" pitchFamily="2" charset="2"/>
              <a:buChar char="q"/>
            </a:pPr>
            <a:r>
              <a:rPr lang="fr-FR" sz="2800" dirty="0">
                <a:solidFill>
                  <a:srgbClr val="1C1C1C"/>
                </a:solidFill>
                <a:latin typeface="Canva Sans 1"/>
              </a:rPr>
              <a:t>Préparation et Entraînement du Modèle de Machine Learning</a:t>
            </a:r>
          </a:p>
          <a:p>
            <a:pPr marL="1216658" lvl="2" indent="-457200" algn="just">
              <a:lnSpc>
                <a:spcPts val="5991"/>
              </a:lnSpc>
              <a:buFont typeface="Wingdings" panose="05000000000000000000" pitchFamily="2" charset="2"/>
              <a:buChar char="q"/>
            </a:pPr>
            <a:r>
              <a:rPr lang="fr-FR" sz="2800" dirty="0">
                <a:solidFill>
                  <a:srgbClr val="1C1C1C"/>
                </a:solidFill>
                <a:latin typeface="Canva Sans 1"/>
              </a:rPr>
              <a:t>Implémentation du Data Streaming avec Kafka</a:t>
            </a:r>
          </a:p>
          <a:p>
            <a:pPr marL="1216658" lvl="2" indent="-457200" algn="just">
              <a:lnSpc>
                <a:spcPts val="5991"/>
              </a:lnSpc>
              <a:buFont typeface="Wingdings" panose="05000000000000000000" pitchFamily="2" charset="2"/>
              <a:buChar char="q"/>
            </a:pPr>
            <a:r>
              <a:rPr lang="fr-FR" sz="2800" dirty="0">
                <a:solidFill>
                  <a:srgbClr val="1C1C1C"/>
                </a:solidFill>
                <a:latin typeface="Canva Sans 1"/>
              </a:rPr>
              <a:t>Démonstration</a:t>
            </a:r>
          </a:p>
          <a:p>
            <a:pPr marL="1216658" lvl="2" indent="-457200" algn="just">
              <a:lnSpc>
                <a:spcPts val="5991"/>
              </a:lnSpc>
              <a:buFont typeface="Wingdings" panose="05000000000000000000" pitchFamily="2" charset="2"/>
              <a:buChar char="q"/>
            </a:pPr>
            <a:r>
              <a:rPr lang="fr-FR" sz="2800" dirty="0">
                <a:solidFill>
                  <a:srgbClr val="1C1C1C"/>
                </a:solidFill>
                <a:latin typeface="Canva Sans 1"/>
              </a:rPr>
              <a:t>Conclusion</a:t>
            </a:r>
          </a:p>
          <a:p>
            <a:pPr marL="604516" lvl="1" indent="-302258" algn="just">
              <a:lnSpc>
                <a:spcPts val="5991"/>
              </a:lnSpc>
              <a:buFont typeface="Arial"/>
              <a:buChar char="•"/>
            </a:pPr>
            <a:endParaRPr lang="fr-FR" sz="2799" dirty="0">
              <a:solidFill>
                <a:srgbClr val="1C1C1C"/>
              </a:solidFill>
              <a:latin typeface="Canva Sans 1"/>
            </a:endParaRPr>
          </a:p>
        </p:txBody>
      </p:sp>
      <p:sp>
        <p:nvSpPr>
          <p:cNvPr id="6" name="Freeform 3"/>
          <p:cNvSpPr/>
          <p:nvPr/>
        </p:nvSpPr>
        <p:spPr>
          <a:xfrm>
            <a:off x="14890115" y="407692"/>
            <a:ext cx="3061970" cy="373004"/>
          </a:xfrm>
          <a:custGeom>
            <a:avLst/>
            <a:gdLst/>
            <a:ahLst/>
            <a:cxnLst/>
            <a:rect l="l" t="t" r="r" b="b"/>
            <a:pathLst>
              <a:path w="3061970" h="373004">
                <a:moveTo>
                  <a:pt x="0" y="0"/>
                </a:moveTo>
                <a:lnTo>
                  <a:pt x="3061970" y="0"/>
                </a:lnTo>
                <a:lnTo>
                  <a:pt x="3061970" y="373003"/>
                </a:lnTo>
                <a:lnTo>
                  <a:pt x="0" y="3730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7" name="TextBox 10"/>
          <p:cNvSpPr txBox="1"/>
          <p:nvPr/>
        </p:nvSpPr>
        <p:spPr>
          <a:xfrm>
            <a:off x="308468" y="9610075"/>
            <a:ext cx="2461467" cy="333301"/>
          </a:xfrm>
          <a:prstGeom prst="rect">
            <a:avLst/>
          </a:prstGeom>
        </p:spPr>
        <p:txBody>
          <a:bodyPr lIns="0" tIns="0" rIns="0" bIns="0" rtlCol="0" anchor="t">
            <a:spAutoFit/>
          </a:bodyPr>
          <a:lstStyle/>
          <a:p>
            <a:pPr algn="l">
              <a:lnSpc>
                <a:spcPts val="2400"/>
              </a:lnSpc>
            </a:pPr>
            <a:r>
              <a:rPr lang="en-US" sz="2000" dirty="0">
                <a:solidFill>
                  <a:srgbClr val="FFC619"/>
                </a:solidFill>
                <a:latin typeface="Poppins ExtraBold"/>
              </a:rPr>
              <a:t>Spark Streaming </a:t>
            </a:r>
          </a:p>
        </p:txBody>
      </p:sp>
      <p:sp>
        <p:nvSpPr>
          <p:cNvPr id="8"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9"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
        <p:nvSpPr>
          <p:cNvPr id="10"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Tree>
    <p:extLst>
      <p:ext uri="{BB962C8B-B14F-4D97-AF65-F5344CB8AC3E}">
        <p14:creationId xmlns:p14="http://schemas.microsoft.com/office/powerpoint/2010/main" val="49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0" y="1713940"/>
            <a:ext cx="18516600" cy="923330"/>
          </a:xfrm>
          <a:prstGeom prst="rect">
            <a:avLst/>
          </a:prstGeom>
        </p:spPr>
        <p:txBody>
          <a:bodyPr wrap="square" lIns="0" tIns="0" rIns="0" bIns="0" rtlCol="0" anchor="t">
            <a:spAutoFit/>
          </a:bodyPr>
          <a:lstStyle/>
          <a:p>
            <a:pPr algn="ctr">
              <a:lnSpc>
                <a:spcPts val="7200"/>
              </a:lnSpc>
            </a:pPr>
            <a:r>
              <a:rPr lang="en-US" sz="6000" dirty="0">
                <a:solidFill>
                  <a:srgbClr val="1C1C1C"/>
                </a:solidFill>
                <a:effectLst>
                  <a:outerShdw blurRad="38100" dist="38100" dir="2700000" algn="tl">
                    <a:srgbClr val="000000">
                      <a:alpha val="43137"/>
                    </a:srgbClr>
                  </a:outerShdw>
                </a:effectLst>
                <a:latin typeface="Poppins ExtraBold"/>
              </a:rPr>
              <a:t>Introduction </a:t>
            </a:r>
          </a:p>
        </p:txBody>
      </p:sp>
      <p:sp>
        <p:nvSpPr>
          <p:cNvPr id="5"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6" name="Rectangle 5"/>
          <p:cNvSpPr/>
          <p:nvPr/>
        </p:nvSpPr>
        <p:spPr>
          <a:xfrm>
            <a:off x="2095500" y="3543300"/>
            <a:ext cx="14325600" cy="4708981"/>
          </a:xfrm>
          <a:prstGeom prst="rect">
            <a:avLst/>
          </a:prstGeom>
        </p:spPr>
        <p:txBody>
          <a:bodyPr wrap="square">
            <a:spAutoFit/>
          </a:bodyPr>
          <a:lstStyle/>
          <a:p>
            <a:pPr marL="302258" lvl="1" algn="ctr">
              <a:lnSpc>
                <a:spcPts val="5991"/>
              </a:lnSpc>
            </a:pPr>
            <a:r>
              <a:rPr lang="fr-FR" sz="2799" dirty="0">
                <a:solidFill>
                  <a:srgbClr val="1C1C1C"/>
                </a:solidFill>
                <a:latin typeface="Canva Sans 1"/>
              </a:rPr>
              <a:t>Notre projet se concentre sur la détection de fraude en temps réel dans les transactions financières en ligne, en utilisant des technologies avancées telles que Kafka, MLlib de Spark Streaming (PySpark), ainsi que les packages </a:t>
            </a:r>
            <a:r>
              <a:rPr lang="fr-FR" sz="2799" dirty="0" err="1">
                <a:solidFill>
                  <a:srgbClr val="1C1C1C"/>
                </a:solidFill>
                <a:latin typeface="Canva Sans 1"/>
              </a:rPr>
              <a:t>Faker</a:t>
            </a:r>
            <a:r>
              <a:rPr lang="fr-FR" sz="2799" dirty="0">
                <a:solidFill>
                  <a:srgbClr val="1C1C1C"/>
                </a:solidFill>
                <a:latin typeface="Canva Sans 1"/>
              </a:rPr>
              <a:t> et JSON. L'objectif est de réduire les pertes financières et de protéger les utilisateurs en identifiant rapidement les transactions suspectes pour permettre une intervention immédiate.</a:t>
            </a:r>
          </a:p>
        </p:txBody>
      </p:sp>
      <p:sp>
        <p:nvSpPr>
          <p:cNvPr id="7" name="Freeform 3"/>
          <p:cNvSpPr/>
          <p:nvPr/>
        </p:nvSpPr>
        <p:spPr>
          <a:xfrm>
            <a:off x="14890115" y="407692"/>
            <a:ext cx="3061970" cy="373004"/>
          </a:xfrm>
          <a:custGeom>
            <a:avLst/>
            <a:gdLst/>
            <a:ahLst/>
            <a:cxnLst/>
            <a:rect l="l" t="t" r="r" b="b"/>
            <a:pathLst>
              <a:path w="3061970" h="373004">
                <a:moveTo>
                  <a:pt x="0" y="0"/>
                </a:moveTo>
                <a:lnTo>
                  <a:pt x="3061970" y="0"/>
                </a:lnTo>
                <a:lnTo>
                  <a:pt x="3061970" y="373003"/>
                </a:lnTo>
                <a:lnTo>
                  <a:pt x="0" y="3730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9" name="TextBox 10"/>
          <p:cNvSpPr txBox="1"/>
          <p:nvPr/>
        </p:nvSpPr>
        <p:spPr>
          <a:xfrm>
            <a:off x="308468" y="9610075"/>
            <a:ext cx="2461467" cy="333301"/>
          </a:xfrm>
          <a:prstGeom prst="rect">
            <a:avLst/>
          </a:prstGeom>
        </p:spPr>
        <p:txBody>
          <a:bodyPr lIns="0" tIns="0" rIns="0" bIns="0" rtlCol="0" anchor="t">
            <a:spAutoFit/>
          </a:bodyPr>
          <a:lstStyle/>
          <a:p>
            <a:pPr algn="l">
              <a:lnSpc>
                <a:spcPts val="2400"/>
              </a:lnSpc>
            </a:pPr>
            <a:r>
              <a:rPr lang="en-US" sz="2000" dirty="0">
                <a:solidFill>
                  <a:srgbClr val="FFC619"/>
                </a:solidFill>
                <a:latin typeface="Poppins ExtraBold"/>
              </a:rPr>
              <a:t>Spark Streaming </a:t>
            </a:r>
          </a:p>
        </p:txBody>
      </p:sp>
      <p:sp>
        <p:nvSpPr>
          <p:cNvPr id="10"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11"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
        <p:nvSpPr>
          <p:cNvPr id="12"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Tree>
    <p:extLst>
      <p:ext uri="{BB962C8B-B14F-4D97-AF65-F5344CB8AC3E}">
        <p14:creationId xmlns:p14="http://schemas.microsoft.com/office/powerpoint/2010/main" val="408667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2"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6" grpId="2"/>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3" name="TextBox 3"/>
          <p:cNvSpPr txBox="1"/>
          <p:nvPr/>
        </p:nvSpPr>
        <p:spPr>
          <a:xfrm>
            <a:off x="1695050" y="2942734"/>
            <a:ext cx="2059021" cy="1803401"/>
          </a:xfrm>
          <a:prstGeom prst="rect">
            <a:avLst/>
          </a:prstGeom>
        </p:spPr>
        <p:txBody>
          <a:bodyPr lIns="0" tIns="0" rIns="0" bIns="0" rtlCol="0" anchor="t">
            <a:spAutoFit/>
          </a:bodyPr>
          <a:lstStyle/>
          <a:p>
            <a:pPr algn="r">
              <a:lnSpc>
                <a:spcPts val="13999"/>
              </a:lnSpc>
            </a:pPr>
            <a:r>
              <a:rPr lang="en-US" sz="9999" dirty="0">
                <a:solidFill>
                  <a:srgbClr val="FCFCFC"/>
                </a:solidFill>
                <a:latin typeface="Poppins ExtraBold"/>
              </a:rPr>
              <a:t>03</a:t>
            </a:r>
          </a:p>
        </p:txBody>
      </p:sp>
      <p:sp>
        <p:nvSpPr>
          <p:cNvPr id="4" name="TextBox 4"/>
          <p:cNvSpPr txBox="1"/>
          <p:nvPr/>
        </p:nvSpPr>
        <p:spPr>
          <a:xfrm>
            <a:off x="6410125" y="4740151"/>
            <a:ext cx="5166618" cy="4985980"/>
          </a:xfrm>
          <a:prstGeom prst="rect">
            <a:avLst/>
          </a:prstGeom>
        </p:spPr>
        <p:txBody>
          <a:bodyPr wrap="square" lIns="0" tIns="0" rIns="0" bIns="0" rtlCol="0" anchor="t">
            <a:spAutoFit/>
          </a:bodyPr>
          <a:lstStyle/>
          <a:p>
            <a:pPr marL="302258" lvl="1" algn="ctr">
              <a:lnSpc>
                <a:spcPct val="150000"/>
              </a:lnSpc>
            </a:pPr>
            <a:r>
              <a:rPr lang="fr-FR" sz="2400" dirty="0"/>
              <a:t>Kafka est crucial pour l'ingestion de données en temps réel. Il collecte et ingère les transactions financières en temps réel, transmet ces données à Spark Streaming de manière fiable et avec une faible latence, et stocke les messages de manière durable pour garantir la disponibilité des données même en cas de panne.</a:t>
            </a:r>
            <a:endParaRPr lang="en-US" sz="2800" dirty="0">
              <a:solidFill>
                <a:srgbClr val="1C1C1C"/>
              </a:solidFill>
              <a:latin typeface="Canva Sans 1"/>
            </a:endParaRPr>
          </a:p>
        </p:txBody>
      </p:sp>
      <p:sp>
        <p:nvSpPr>
          <p:cNvPr id="5" name="TextBox 5"/>
          <p:cNvSpPr txBox="1"/>
          <p:nvPr/>
        </p:nvSpPr>
        <p:spPr>
          <a:xfrm>
            <a:off x="23605" y="1274361"/>
            <a:ext cx="18288000" cy="923330"/>
          </a:xfrm>
          <a:prstGeom prst="rect">
            <a:avLst/>
          </a:prstGeom>
        </p:spPr>
        <p:txBody>
          <a:bodyPr wrap="square" lIns="0" tIns="0" rIns="0" bIns="0" rtlCol="0" anchor="t">
            <a:spAutoFit/>
          </a:bodyPr>
          <a:lstStyle/>
          <a:p>
            <a:pPr algn="ctr">
              <a:lnSpc>
                <a:spcPts val="7200"/>
              </a:lnSpc>
            </a:pPr>
            <a:r>
              <a:rPr lang="en-US" sz="6000" dirty="0">
                <a:solidFill>
                  <a:srgbClr val="1C1C1C"/>
                </a:solidFill>
                <a:effectLst>
                  <a:outerShdw blurRad="38100" dist="38100" dir="2700000" algn="tl">
                    <a:srgbClr val="000000">
                      <a:alpha val="43137"/>
                    </a:srgbClr>
                  </a:outerShdw>
                </a:effectLst>
                <a:latin typeface="Poppins ExtraBold"/>
              </a:rPr>
              <a:t>Technologies Utilisées</a:t>
            </a:r>
          </a:p>
        </p:txBody>
      </p:sp>
      <p:sp>
        <p:nvSpPr>
          <p:cNvPr id="9" name="Freeform 9"/>
          <p:cNvSpPr/>
          <p:nvPr/>
        </p:nvSpPr>
        <p:spPr>
          <a:xfrm>
            <a:off x="14917561"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10" name="TextBox 10"/>
          <p:cNvSpPr txBox="1"/>
          <p:nvPr/>
        </p:nvSpPr>
        <p:spPr>
          <a:xfrm>
            <a:off x="308468" y="9610075"/>
            <a:ext cx="2461467" cy="333301"/>
          </a:xfrm>
          <a:prstGeom prst="rect">
            <a:avLst/>
          </a:prstGeom>
        </p:spPr>
        <p:txBody>
          <a:bodyPr lIns="0" tIns="0" rIns="0" bIns="0" rtlCol="0" anchor="t">
            <a:spAutoFit/>
          </a:bodyPr>
          <a:lstStyle/>
          <a:p>
            <a:pPr algn="l">
              <a:lnSpc>
                <a:spcPts val="2400"/>
              </a:lnSpc>
            </a:pPr>
            <a:r>
              <a:rPr lang="en-US" sz="2000" dirty="0">
                <a:solidFill>
                  <a:srgbClr val="FFC619"/>
                </a:solidFill>
                <a:latin typeface="Poppins ExtraBold"/>
              </a:rPr>
              <a:t>Spark Streaming </a:t>
            </a:r>
          </a:p>
        </p:txBody>
      </p:sp>
      <p:sp>
        <p:nvSpPr>
          <p:cNvPr id="11" name="Freeform 17"/>
          <p:cNvSpPr/>
          <p:nvPr/>
        </p:nvSpPr>
        <p:spPr>
          <a:xfrm>
            <a:off x="8382000" y="2656344"/>
            <a:ext cx="1561206" cy="1541074"/>
          </a:xfrm>
          <a:custGeom>
            <a:avLst/>
            <a:gdLst/>
            <a:ahLst/>
            <a:cxnLst/>
            <a:rect l="l" t="t" r="r" b="b"/>
            <a:pathLst>
              <a:path w="1626896" h="1700904">
                <a:moveTo>
                  <a:pt x="0" y="0"/>
                </a:moveTo>
                <a:lnTo>
                  <a:pt x="1626897" y="0"/>
                </a:lnTo>
                <a:lnTo>
                  <a:pt x="1626897" y="1700904"/>
                </a:lnTo>
                <a:lnTo>
                  <a:pt x="0" y="1700904"/>
                </a:lnTo>
                <a:lnTo>
                  <a:pt x="0" y="0"/>
                </a:lnTo>
                <a:close/>
              </a:path>
            </a:pathLst>
          </a:custGeom>
          <a:blipFill>
            <a:blip r:embed="rId6"/>
            <a:stretch>
              <a:fillRect l="-4549"/>
            </a:stretch>
          </a:blipFill>
        </p:spPr>
        <p:txBody>
          <a:bodyPr/>
          <a:lstStyle/>
          <a:p>
            <a:endParaRPr lang="en-MA"/>
          </a:p>
        </p:txBody>
      </p:sp>
      <p:pic>
        <p:nvPicPr>
          <p:cNvPr id="12" name="Imag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6899" y="2705684"/>
            <a:ext cx="1999732" cy="1478729"/>
          </a:xfrm>
          <a:prstGeom prst="rect">
            <a:avLst/>
          </a:prstGeom>
        </p:spPr>
      </p:pic>
      <p:pic>
        <p:nvPicPr>
          <p:cNvPr id="13" name="Imag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16331" y="2629130"/>
            <a:ext cx="1666306" cy="1568288"/>
          </a:xfrm>
          <a:prstGeom prst="rect">
            <a:avLst/>
          </a:prstGeom>
        </p:spPr>
      </p:pic>
      <p:sp>
        <p:nvSpPr>
          <p:cNvPr id="14" name="TextBox 4"/>
          <p:cNvSpPr txBox="1"/>
          <p:nvPr/>
        </p:nvSpPr>
        <p:spPr>
          <a:xfrm>
            <a:off x="308468" y="4670099"/>
            <a:ext cx="5257800" cy="4431983"/>
          </a:xfrm>
          <a:prstGeom prst="rect">
            <a:avLst/>
          </a:prstGeom>
        </p:spPr>
        <p:txBody>
          <a:bodyPr wrap="square" lIns="0" tIns="0" rIns="0" bIns="0" rtlCol="0" anchor="t">
            <a:spAutoFit/>
          </a:bodyPr>
          <a:lstStyle/>
          <a:p>
            <a:pPr marL="302258" lvl="1" algn="ctr">
              <a:lnSpc>
                <a:spcPct val="150000"/>
              </a:lnSpc>
            </a:pPr>
            <a:r>
              <a:rPr lang="fr-FR" sz="2400" dirty="0">
                <a:solidFill>
                  <a:srgbClr val="1C1C1C"/>
                </a:solidFill>
                <a:latin typeface="+mj-lt"/>
              </a:rPr>
              <a:t>Spark Streaming traite les données en micro-batchs pour permettre une détection des fraudes en temps réel. Il utilise MLlib de PySpark pour appliquer des modèles de machine learning sur les flux de données et peut évoluer pour traiter de grandes quantités de données en temps réel.</a:t>
            </a:r>
            <a:endParaRPr lang="en-US" sz="2400" dirty="0">
              <a:solidFill>
                <a:srgbClr val="1C1C1C"/>
              </a:solidFill>
              <a:latin typeface="+mj-lt"/>
            </a:endParaRPr>
          </a:p>
        </p:txBody>
      </p:sp>
      <p:sp>
        <p:nvSpPr>
          <p:cNvPr id="15" name="TextBox 4"/>
          <p:cNvSpPr txBox="1"/>
          <p:nvPr/>
        </p:nvSpPr>
        <p:spPr>
          <a:xfrm>
            <a:off x="12437467" y="4740151"/>
            <a:ext cx="5558931" cy="4985980"/>
          </a:xfrm>
          <a:prstGeom prst="rect">
            <a:avLst/>
          </a:prstGeom>
        </p:spPr>
        <p:txBody>
          <a:bodyPr wrap="square" lIns="0" tIns="0" rIns="0" bIns="0" rtlCol="0" anchor="t">
            <a:spAutoFit/>
          </a:bodyPr>
          <a:lstStyle/>
          <a:p>
            <a:pPr marL="302258" lvl="1" algn="ctr">
              <a:lnSpc>
                <a:spcPct val="150000"/>
              </a:lnSpc>
            </a:pPr>
            <a:r>
              <a:rPr lang="fr-FR" sz="2400" dirty="0"/>
              <a:t>Python est utilisé pour développer et orchestrer l'application. Les scripts Python configurent et orchestrent Kafka et Spark Streaming, entraînent et appliquent des modèles de machine learning pour la détection de fraudes avec PySpark MLlib, et permettent de simuler des flux de données ainsi que de visualiser les résultats de la détection de fraude.</a:t>
            </a:r>
            <a:endParaRPr lang="en-US" sz="3200" dirty="0">
              <a:solidFill>
                <a:srgbClr val="1C1C1C"/>
              </a:solidFill>
              <a:latin typeface="Canva Sans 1"/>
            </a:endParaRPr>
          </a:p>
        </p:txBody>
      </p:sp>
      <p:cxnSp>
        <p:nvCxnSpPr>
          <p:cNvPr id="17" name="Connecteur droit 16"/>
          <p:cNvCxnSpPr/>
          <p:nvPr/>
        </p:nvCxnSpPr>
        <p:spPr>
          <a:xfrm>
            <a:off x="5943600" y="4184413"/>
            <a:ext cx="0" cy="5541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12039600" y="4184413"/>
            <a:ext cx="3667" cy="559231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3" name="TextBox 3"/>
          <p:cNvSpPr txBox="1"/>
          <p:nvPr/>
        </p:nvSpPr>
        <p:spPr>
          <a:xfrm>
            <a:off x="1695050" y="2942734"/>
            <a:ext cx="2059021" cy="1803401"/>
          </a:xfrm>
          <a:prstGeom prst="rect">
            <a:avLst/>
          </a:prstGeom>
        </p:spPr>
        <p:txBody>
          <a:bodyPr lIns="0" tIns="0" rIns="0" bIns="0" rtlCol="0" anchor="t">
            <a:spAutoFit/>
          </a:bodyPr>
          <a:lstStyle/>
          <a:p>
            <a:pPr algn="r">
              <a:lnSpc>
                <a:spcPts val="13999"/>
              </a:lnSpc>
            </a:pPr>
            <a:r>
              <a:rPr lang="en-US" sz="9999" dirty="0">
                <a:solidFill>
                  <a:srgbClr val="FCFCFC"/>
                </a:solidFill>
                <a:latin typeface="Poppins ExtraBold"/>
              </a:rPr>
              <a:t>03</a:t>
            </a:r>
          </a:p>
        </p:txBody>
      </p:sp>
      <p:sp>
        <p:nvSpPr>
          <p:cNvPr id="5" name="TextBox 5"/>
          <p:cNvSpPr txBox="1"/>
          <p:nvPr/>
        </p:nvSpPr>
        <p:spPr>
          <a:xfrm>
            <a:off x="23605" y="1274361"/>
            <a:ext cx="18288000" cy="923330"/>
          </a:xfrm>
          <a:prstGeom prst="rect">
            <a:avLst/>
          </a:prstGeom>
        </p:spPr>
        <p:txBody>
          <a:bodyPr wrap="square" lIns="0" tIns="0" rIns="0" bIns="0" rtlCol="0" anchor="t">
            <a:spAutoFit/>
          </a:bodyPr>
          <a:lstStyle/>
          <a:p>
            <a:pPr algn="ctr">
              <a:lnSpc>
                <a:spcPts val="7200"/>
              </a:lnSpc>
            </a:pPr>
            <a:r>
              <a:rPr lang="en-US" sz="6000" dirty="0">
                <a:solidFill>
                  <a:srgbClr val="1C1C1C"/>
                </a:solidFill>
                <a:effectLst>
                  <a:outerShdw blurRad="38100" dist="38100" dir="2700000" algn="tl">
                    <a:srgbClr val="000000">
                      <a:alpha val="43137"/>
                    </a:srgbClr>
                  </a:outerShdw>
                </a:effectLst>
                <a:latin typeface="Poppins ExtraBold"/>
              </a:rPr>
              <a:t>Outils Utilisés</a:t>
            </a:r>
          </a:p>
        </p:txBody>
      </p:sp>
      <p:sp>
        <p:nvSpPr>
          <p:cNvPr id="6" name="Freeform 9"/>
          <p:cNvSpPr/>
          <p:nvPr/>
        </p:nvSpPr>
        <p:spPr>
          <a:xfrm>
            <a:off x="14917561"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7" name="TextBox 10"/>
          <p:cNvSpPr txBox="1"/>
          <p:nvPr/>
        </p:nvSpPr>
        <p:spPr>
          <a:xfrm>
            <a:off x="308468" y="9610075"/>
            <a:ext cx="2461467" cy="333301"/>
          </a:xfrm>
          <a:prstGeom prst="rect">
            <a:avLst/>
          </a:prstGeom>
        </p:spPr>
        <p:txBody>
          <a:bodyPr lIns="0" tIns="0" rIns="0" bIns="0" rtlCol="0" anchor="t">
            <a:spAutoFit/>
          </a:bodyPr>
          <a:lstStyle/>
          <a:p>
            <a:pPr algn="l">
              <a:lnSpc>
                <a:spcPts val="2400"/>
              </a:lnSpc>
            </a:pPr>
            <a:r>
              <a:rPr lang="en-US" sz="2000" dirty="0">
                <a:solidFill>
                  <a:srgbClr val="FFC619"/>
                </a:solidFill>
                <a:latin typeface="Poppins ExtraBold"/>
              </a:rPr>
              <a:t>Spark Streaming </a:t>
            </a:r>
          </a:p>
        </p:txBody>
      </p:sp>
      <p:sp>
        <p:nvSpPr>
          <p:cNvPr id="11" name="TextBox 4"/>
          <p:cNvSpPr txBox="1"/>
          <p:nvPr/>
        </p:nvSpPr>
        <p:spPr>
          <a:xfrm>
            <a:off x="3764957" y="3822823"/>
            <a:ext cx="13178932" cy="1661993"/>
          </a:xfrm>
          <a:prstGeom prst="rect">
            <a:avLst/>
          </a:prstGeom>
        </p:spPr>
        <p:txBody>
          <a:bodyPr wrap="square" lIns="0" tIns="0" rIns="0" bIns="0" rtlCol="0" anchor="t">
            <a:spAutoFit/>
          </a:bodyPr>
          <a:lstStyle/>
          <a:p>
            <a:pPr marL="302258" lvl="1">
              <a:lnSpc>
                <a:spcPct val="150000"/>
              </a:lnSpc>
            </a:pPr>
            <a:r>
              <a:rPr lang="fr-FR" sz="2400" dirty="0">
                <a:solidFill>
                  <a:srgbClr val="1C1C1C"/>
                </a:solidFill>
                <a:latin typeface="+mj-lt"/>
              </a:rPr>
              <a:t>La ligne de commande (CMD) est essentielle pour exécuter et administrer les scripts de Apache Spark et Kafka. Elle offre un contrôle en temps réel des processus, facilite la gestion des clusters Spark, et permet d'interagir avec les services Kafka, assurant ainsi une gestion efficace de l'infrastructure de notre projet.</a:t>
            </a:r>
            <a:endParaRPr lang="en-US" sz="2400" dirty="0">
              <a:solidFill>
                <a:srgbClr val="1C1C1C"/>
              </a:solidFill>
              <a:latin typeface="+mj-lt"/>
            </a:endParaRPr>
          </a:p>
        </p:txBody>
      </p:sp>
      <p:sp>
        <p:nvSpPr>
          <p:cNvPr id="12" name="TextBox 4"/>
          <p:cNvSpPr txBox="1"/>
          <p:nvPr/>
        </p:nvSpPr>
        <p:spPr>
          <a:xfrm>
            <a:off x="4034933" y="6638939"/>
            <a:ext cx="12908956" cy="2215991"/>
          </a:xfrm>
          <a:prstGeom prst="rect">
            <a:avLst/>
          </a:prstGeom>
        </p:spPr>
        <p:txBody>
          <a:bodyPr wrap="square" lIns="0" tIns="0" rIns="0" bIns="0" rtlCol="0" anchor="t">
            <a:spAutoFit/>
          </a:bodyPr>
          <a:lstStyle/>
          <a:p>
            <a:pPr marL="302258" lvl="1">
              <a:lnSpc>
                <a:spcPct val="150000"/>
              </a:lnSpc>
            </a:pPr>
            <a:r>
              <a:rPr lang="fr-FR" sz="2400" dirty="0" err="1"/>
              <a:t>PySpark</a:t>
            </a:r>
            <a:r>
              <a:rPr lang="fr-FR" sz="2400" dirty="0"/>
              <a:t> est un IDE robuste utilisé pour le développement, le test et le débogage du code. Il offre des fonctionnalités avancées telles que l'auto-complétion, le </a:t>
            </a:r>
            <a:r>
              <a:rPr lang="fr-FR" sz="2400" dirty="0" err="1"/>
              <a:t>refactoring</a:t>
            </a:r>
            <a:r>
              <a:rPr lang="fr-FR" sz="2400" dirty="0"/>
              <a:t> de code et la gestion de projets, ce qui améliore considérablement la productivité et simplifie le processus de développement de notre solution.</a:t>
            </a:r>
            <a:endParaRPr lang="en-US" sz="3200" dirty="0">
              <a:solidFill>
                <a:srgbClr val="1C1C1C"/>
              </a:solidFill>
              <a:latin typeface="Canva Sans 1"/>
            </a:endParaRPr>
          </a:p>
        </p:txBody>
      </p:sp>
      <p:sp>
        <p:nvSpPr>
          <p:cNvPr id="18" name="TextBox 8"/>
          <p:cNvSpPr txBox="1"/>
          <p:nvPr/>
        </p:nvSpPr>
        <p:spPr>
          <a:xfrm>
            <a:off x="762000" y="6766667"/>
            <a:ext cx="3272932" cy="980268"/>
          </a:xfrm>
          <a:prstGeom prst="rect">
            <a:avLst/>
          </a:prstGeom>
        </p:spPr>
        <p:txBody>
          <a:bodyPr wrap="square" lIns="0" tIns="0" rIns="0" bIns="0" rtlCol="0" anchor="t">
            <a:spAutoFit/>
          </a:bodyPr>
          <a:lstStyle/>
          <a:p>
            <a:pPr algn="l">
              <a:lnSpc>
                <a:spcPts val="8399"/>
              </a:lnSpc>
            </a:pPr>
            <a:r>
              <a:rPr lang="en-US" sz="4000" i="1" dirty="0">
                <a:solidFill>
                  <a:srgbClr val="1C1C1C"/>
                </a:solidFill>
                <a:latin typeface="Poppins ExtraBold"/>
              </a:rPr>
              <a:t>Pyspark :</a:t>
            </a:r>
          </a:p>
        </p:txBody>
      </p:sp>
      <p:sp>
        <p:nvSpPr>
          <p:cNvPr id="19" name="TextBox 8"/>
          <p:cNvSpPr txBox="1"/>
          <p:nvPr/>
        </p:nvSpPr>
        <p:spPr>
          <a:xfrm>
            <a:off x="762000" y="4060831"/>
            <a:ext cx="3272932" cy="951543"/>
          </a:xfrm>
          <a:prstGeom prst="rect">
            <a:avLst/>
          </a:prstGeom>
        </p:spPr>
        <p:txBody>
          <a:bodyPr wrap="square" lIns="0" tIns="0" rIns="0" bIns="0" rtlCol="0" anchor="t">
            <a:spAutoFit/>
          </a:bodyPr>
          <a:lstStyle/>
          <a:p>
            <a:pPr algn="l">
              <a:lnSpc>
                <a:spcPts val="8399"/>
              </a:lnSpc>
            </a:pPr>
            <a:r>
              <a:rPr lang="en-US" sz="4000" b="1" i="1" dirty="0">
                <a:solidFill>
                  <a:srgbClr val="1C1C1C"/>
                </a:solidFill>
                <a:latin typeface="Poppins ExtraBold"/>
              </a:rPr>
              <a:t>CMD : </a:t>
            </a:r>
          </a:p>
        </p:txBody>
      </p:sp>
      <p:sp>
        <p:nvSpPr>
          <p:cNvPr id="20"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21"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
        <p:nvSpPr>
          <p:cNvPr id="22"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Tree>
    <p:extLst>
      <p:ext uri="{BB962C8B-B14F-4D97-AF65-F5344CB8AC3E}">
        <p14:creationId xmlns:p14="http://schemas.microsoft.com/office/powerpoint/2010/main" val="4043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V="1">
            <a:off x="15518065" y="0"/>
            <a:ext cx="2769935" cy="2769935"/>
          </a:xfrm>
          <a:custGeom>
            <a:avLst/>
            <a:gdLst/>
            <a:ahLst/>
            <a:cxnLst/>
            <a:rect l="l" t="t" r="r" b="b"/>
            <a:pathLst>
              <a:path w="2769935" h="2769935">
                <a:moveTo>
                  <a:pt x="0" y="2769935"/>
                </a:moveTo>
                <a:lnTo>
                  <a:pt x="2769935" y="2769935"/>
                </a:lnTo>
                <a:lnTo>
                  <a:pt x="2769935" y="0"/>
                </a:lnTo>
                <a:lnTo>
                  <a:pt x="0" y="0"/>
                </a:lnTo>
                <a:lnTo>
                  <a:pt x="0" y="276993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3"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6" name="Freeform 6"/>
          <p:cNvSpPr/>
          <p:nvPr/>
        </p:nvSpPr>
        <p:spPr>
          <a:xfrm>
            <a:off x="308468"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
        <p:nvSpPr>
          <p:cNvPr id="9" name="TextBox 9"/>
          <p:cNvSpPr txBox="1"/>
          <p:nvPr/>
        </p:nvSpPr>
        <p:spPr>
          <a:xfrm>
            <a:off x="-1066800" y="1604207"/>
            <a:ext cx="19583400" cy="1846659"/>
          </a:xfrm>
          <a:prstGeom prst="rect">
            <a:avLst/>
          </a:prstGeom>
        </p:spPr>
        <p:txBody>
          <a:bodyPr wrap="square" lIns="0" tIns="0" rIns="0" bIns="0" rtlCol="0" anchor="t">
            <a:spAutoFit/>
          </a:bodyPr>
          <a:lstStyle/>
          <a:p>
            <a:pPr algn="ctr">
              <a:lnSpc>
                <a:spcPts val="7200"/>
              </a:lnSpc>
            </a:pPr>
            <a:r>
              <a:rPr lang="fr-FR" sz="6000" dirty="0">
                <a:solidFill>
                  <a:srgbClr val="000000"/>
                </a:solidFill>
                <a:effectLst>
                  <a:outerShdw blurRad="38100" dist="38100" dir="2700000" algn="tl">
                    <a:srgbClr val="000000">
                      <a:alpha val="43137"/>
                    </a:srgbClr>
                  </a:outerShdw>
                </a:effectLst>
                <a:latin typeface="Poppins ExtraBold"/>
              </a:rPr>
              <a:t>Préparation et Entraînement du Modèle de Machine Learning</a:t>
            </a:r>
            <a:endParaRPr lang="en-US" sz="6000" dirty="0">
              <a:solidFill>
                <a:srgbClr val="000000"/>
              </a:solidFill>
              <a:effectLst>
                <a:outerShdw blurRad="38100" dist="38100" dir="2700000" algn="tl">
                  <a:srgbClr val="000000">
                    <a:alpha val="43137"/>
                  </a:srgbClr>
                </a:outerShdw>
              </a:effectLst>
              <a:latin typeface="Poppins ExtraBold"/>
            </a:endParaRPr>
          </a:p>
        </p:txBody>
      </p:sp>
      <p:sp>
        <p:nvSpPr>
          <p:cNvPr id="10" name="TextBox 10"/>
          <p:cNvSpPr txBox="1"/>
          <p:nvPr/>
        </p:nvSpPr>
        <p:spPr>
          <a:xfrm>
            <a:off x="308468" y="9610075"/>
            <a:ext cx="3061970" cy="333301"/>
          </a:xfrm>
          <a:prstGeom prst="rect">
            <a:avLst/>
          </a:prstGeom>
        </p:spPr>
        <p:txBody>
          <a:bodyPr lIns="0" tIns="0" rIns="0" bIns="0" rtlCol="0" anchor="t">
            <a:spAutoFit/>
          </a:bodyPr>
          <a:lstStyle/>
          <a:p>
            <a:pPr algn="l">
              <a:lnSpc>
                <a:spcPts val="2400"/>
              </a:lnSpc>
            </a:pPr>
            <a:r>
              <a:rPr lang="en-US" sz="2000">
                <a:solidFill>
                  <a:srgbClr val="FFC619"/>
                </a:solidFill>
                <a:latin typeface="Poppins ExtraBold"/>
              </a:rPr>
              <a:t>Spark Streaming</a:t>
            </a:r>
          </a:p>
        </p:txBody>
      </p:sp>
      <p:sp>
        <p:nvSpPr>
          <p:cNvPr id="12"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13"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14"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15" name="TextBox 16"/>
          <p:cNvSpPr txBox="1"/>
          <p:nvPr/>
        </p:nvSpPr>
        <p:spPr>
          <a:xfrm>
            <a:off x="594902" y="3965578"/>
            <a:ext cx="16702498" cy="1477328"/>
          </a:xfrm>
          <a:prstGeom prst="rect">
            <a:avLst/>
          </a:prstGeom>
        </p:spPr>
        <p:txBody>
          <a:bodyPr wrap="square" lIns="0" tIns="0" rIns="0" bIns="0" rtlCol="0" anchor="t">
            <a:spAutoFit/>
          </a:bodyPr>
          <a:lstStyle/>
          <a:p>
            <a:pPr algn="just"/>
            <a:r>
              <a:rPr lang="fr-FR" sz="2400" dirty="0">
                <a:latin typeface="ui-sans-serif"/>
              </a:rPr>
              <a:t>Nous avons utilisé le package FAKER pour générer des transactions financières synthétiques. Ce package permet de créer des données réalistes avec des champs comme le type de transaction, le montant, et une indication de fraude. Le prétraitement des données inclut le nettoyage pour éliminer les valeurs aberrantes et la transformation des variables pour les rendre exploitables.</a:t>
            </a:r>
            <a:endParaRPr lang="en-US" sz="2400" dirty="0">
              <a:solidFill>
                <a:srgbClr val="1C1C1C"/>
              </a:solidFill>
              <a:latin typeface="Canva Sans 1"/>
            </a:endParaRPr>
          </a:p>
        </p:txBody>
      </p:sp>
      <p:sp>
        <p:nvSpPr>
          <p:cNvPr id="16" name="TextBox 17"/>
          <p:cNvSpPr txBox="1"/>
          <p:nvPr/>
        </p:nvSpPr>
        <p:spPr>
          <a:xfrm>
            <a:off x="594902" y="3463241"/>
            <a:ext cx="5391540" cy="461665"/>
          </a:xfrm>
          <a:prstGeom prst="rect">
            <a:avLst/>
          </a:prstGeom>
        </p:spPr>
        <p:txBody>
          <a:bodyPr wrap="square" lIns="0" tIns="0" rIns="0" bIns="0" rtlCol="0" anchor="t">
            <a:spAutoFit/>
          </a:bodyPr>
          <a:lstStyle/>
          <a:p>
            <a:pPr>
              <a:lnSpc>
                <a:spcPts val="3600"/>
              </a:lnSpc>
            </a:pPr>
            <a:r>
              <a:rPr lang="en-US" sz="3000" dirty="0" err="1">
                <a:solidFill>
                  <a:srgbClr val="FFC619"/>
                </a:solidFill>
                <a:latin typeface="Poppins ExtraBold"/>
              </a:rPr>
              <a:t>Génération</a:t>
            </a:r>
            <a:r>
              <a:rPr lang="en-US" sz="3000" dirty="0">
                <a:solidFill>
                  <a:srgbClr val="FFC619"/>
                </a:solidFill>
                <a:latin typeface="Poppins ExtraBold"/>
              </a:rPr>
              <a:t> des </a:t>
            </a:r>
            <a:r>
              <a:rPr lang="en-US" sz="3000" dirty="0" err="1">
                <a:solidFill>
                  <a:srgbClr val="FFC619"/>
                </a:solidFill>
                <a:latin typeface="Poppins ExtraBold"/>
              </a:rPr>
              <a:t>Données</a:t>
            </a:r>
            <a:r>
              <a:rPr lang="en-US" sz="3000" dirty="0">
                <a:solidFill>
                  <a:srgbClr val="FFC619"/>
                </a:solidFill>
                <a:latin typeface="Poppins ExtraBold"/>
              </a:rPr>
              <a:t>:</a:t>
            </a:r>
          </a:p>
        </p:txBody>
      </p:sp>
      <p:sp>
        <p:nvSpPr>
          <p:cNvPr id="17" name="TextBox 16"/>
          <p:cNvSpPr txBox="1"/>
          <p:nvPr/>
        </p:nvSpPr>
        <p:spPr>
          <a:xfrm>
            <a:off x="674668" y="6224605"/>
            <a:ext cx="16397188" cy="1107996"/>
          </a:xfrm>
          <a:prstGeom prst="rect">
            <a:avLst/>
          </a:prstGeom>
        </p:spPr>
        <p:txBody>
          <a:bodyPr wrap="square" lIns="0" tIns="0" rIns="0" bIns="0" rtlCol="0" anchor="t">
            <a:spAutoFit/>
          </a:bodyPr>
          <a:lstStyle/>
          <a:p>
            <a:r>
              <a:rPr lang="fr-FR" sz="2400" dirty="0">
                <a:latin typeface="ui-sans-serif"/>
              </a:rPr>
              <a:t>Pour entraîner notre modèle, nous avons choisi l'algorithme de l'arbre de décision (</a:t>
            </a:r>
            <a:r>
              <a:rPr lang="fr-FR" sz="2400" dirty="0" err="1">
                <a:latin typeface="ui-sans-serif"/>
              </a:rPr>
              <a:t>Decision</a:t>
            </a:r>
            <a:r>
              <a:rPr lang="fr-FR" sz="2400" dirty="0">
                <a:latin typeface="ui-sans-serif"/>
              </a:rPr>
              <a:t> </a:t>
            </a:r>
            <a:r>
              <a:rPr lang="fr-FR" sz="2400" dirty="0" err="1">
                <a:latin typeface="ui-sans-serif"/>
              </a:rPr>
              <a:t>Tree</a:t>
            </a:r>
            <a:r>
              <a:rPr lang="fr-FR" sz="2400" dirty="0">
                <a:latin typeface="ui-sans-serif"/>
              </a:rPr>
              <a:t> Classifier). Cet algorithme est robuste et bien adapté aux datasets déséquilibrés. Le modèle a été entraîné en utilisant un pipeline qui inclut l'indexation des variables catégorielles et l'assemblage </a:t>
            </a:r>
            <a:r>
              <a:rPr lang="fr-FR" sz="2400">
                <a:latin typeface="ui-sans-serif"/>
              </a:rPr>
              <a:t>des fonctionnalités.</a:t>
            </a:r>
            <a:endParaRPr lang="fr-FR" sz="2400" dirty="0">
              <a:latin typeface="ui-sans-serif"/>
            </a:endParaRPr>
          </a:p>
        </p:txBody>
      </p:sp>
      <p:sp>
        <p:nvSpPr>
          <p:cNvPr id="18" name="TextBox 17"/>
          <p:cNvSpPr txBox="1"/>
          <p:nvPr/>
        </p:nvSpPr>
        <p:spPr>
          <a:xfrm>
            <a:off x="686859" y="5676869"/>
            <a:ext cx="5391540" cy="461665"/>
          </a:xfrm>
          <a:prstGeom prst="rect">
            <a:avLst/>
          </a:prstGeom>
        </p:spPr>
        <p:txBody>
          <a:bodyPr wrap="square" lIns="0" tIns="0" rIns="0" bIns="0" rtlCol="0" anchor="t">
            <a:spAutoFit/>
          </a:bodyPr>
          <a:lstStyle/>
          <a:p>
            <a:pPr>
              <a:lnSpc>
                <a:spcPts val="3600"/>
              </a:lnSpc>
            </a:pPr>
            <a:r>
              <a:rPr lang="en-US" sz="3000" dirty="0" err="1">
                <a:solidFill>
                  <a:srgbClr val="FFC619"/>
                </a:solidFill>
                <a:latin typeface="Poppins ExtraBold"/>
              </a:rPr>
              <a:t>Entraînement</a:t>
            </a:r>
            <a:r>
              <a:rPr lang="en-US" sz="3000" dirty="0">
                <a:solidFill>
                  <a:srgbClr val="FFC619"/>
                </a:solidFill>
                <a:latin typeface="Poppins ExtraBold"/>
              </a:rPr>
              <a:t> du Modèle</a:t>
            </a:r>
          </a:p>
        </p:txBody>
      </p:sp>
      <p:sp>
        <p:nvSpPr>
          <p:cNvPr id="19" name="TextBox 16"/>
          <p:cNvSpPr txBox="1"/>
          <p:nvPr/>
        </p:nvSpPr>
        <p:spPr>
          <a:xfrm>
            <a:off x="686859" y="8318561"/>
            <a:ext cx="16832569" cy="1107996"/>
          </a:xfrm>
          <a:prstGeom prst="rect">
            <a:avLst/>
          </a:prstGeom>
        </p:spPr>
        <p:txBody>
          <a:bodyPr wrap="square" lIns="0" tIns="0" rIns="0" bIns="0" rtlCol="0" anchor="t">
            <a:spAutoFit/>
          </a:bodyPr>
          <a:lstStyle/>
          <a:p>
            <a:r>
              <a:rPr lang="fr-FR" sz="2400" dirty="0">
                <a:latin typeface="ui-sans-serif"/>
              </a:rPr>
              <a:t>L'évaluation du modèle a été effectuée en utilisant des métriques de performance telles que la précision, le rappel et le F1-Score, afin de mesurer sa capacité à détecter les fraudes. Pour optimiser le modèle, nous avons utilisé des techniques comme le </a:t>
            </a:r>
            <a:r>
              <a:rPr lang="fr-FR" sz="2400" dirty="0" err="1">
                <a:latin typeface="ui-sans-serif"/>
              </a:rPr>
              <a:t>Grid</a:t>
            </a:r>
            <a:r>
              <a:rPr lang="fr-FR" sz="2400" dirty="0">
                <a:latin typeface="ui-sans-serif"/>
              </a:rPr>
              <a:t> </a:t>
            </a:r>
            <a:r>
              <a:rPr lang="fr-FR" sz="2400" dirty="0" err="1">
                <a:latin typeface="ui-sans-serif"/>
              </a:rPr>
              <a:t>Search</a:t>
            </a:r>
            <a:r>
              <a:rPr lang="fr-FR" sz="2400" dirty="0">
                <a:latin typeface="ui-sans-serif"/>
              </a:rPr>
              <a:t> et le Random </a:t>
            </a:r>
            <a:r>
              <a:rPr lang="fr-FR" sz="2400" dirty="0" err="1">
                <a:latin typeface="ui-sans-serif"/>
              </a:rPr>
              <a:t>Search</a:t>
            </a:r>
            <a:r>
              <a:rPr lang="fr-FR" sz="2400" dirty="0">
                <a:latin typeface="ui-sans-serif"/>
              </a:rPr>
              <a:t> pour ajuster les </a:t>
            </a:r>
            <a:r>
              <a:rPr lang="fr-FR" sz="2400" dirty="0" err="1">
                <a:latin typeface="ui-sans-serif"/>
              </a:rPr>
              <a:t>hyperparamètres</a:t>
            </a:r>
            <a:r>
              <a:rPr lang="fr-FR" sz="2400" dirty="0">
                <a:latin typeface="ui-sans-serif"/>
              </a:rPr>
              <a:t> et améliorer la performance.</a:t>
            </a:r>
          </a:p>
        </p:txBody>
      </p:sp>
      <p:sp>
        <p:nvSpPr>
          <p:cNvPr id="20" name="TextBox 17"/>
          <p:cNvSpPr txBox="1"/>
          <p:nvPr/>
        </p:nvSpPr>
        <p:spPr>
          <a:xfrm>
            <a:off x="674667" y="7700785"/>
            <a:ext cx="7936559" cy="923330"/>
          </a:xfrm>
          <a:prstGeom prst="rect">
            <a:avLst/>
          </a:prstGeom>
        </p:spPr>
        <p:txBody>
          <a:bodyPr wrap="square" lIns="0" tIns="0" rIns="0" bIns="0" rtlCol="0" anchor="t">
            <a:spAutoFit/>
          </a:bodyPr>
          <a:lstStyle/>
          <a:p>
            <a:pPr>
              <a:lnSpc>
                <a:spcPts val="3600"/>
              </a:lnSpc>
            </a:pPr>
            <a:r>
              <a:rPr lang="en-US" sz="3000" dirty="0" err="1">
                <a:solidFill>
                  <a:srgbClr val="FFC619"/>
                </a:solidFill>
                <a:latin typeface="Poppins ExtraBold"/>
              </a:rPr>
              <a:t>Évaluation</a:t>
            </a:r>
            <a:r>
              <a:rPr lang="en-US" sz="3000" dirty="0">
                <a:solidFill>
                  <a:srgbClr val="FFC619"/>
                </a:solidFill>
                <a:latin typeface="Poppins ExtraBold"/>
              </a:rPr>
              <a:t> et </a:t>
            </a:r>
            <a:r>
              <a:rPr lang="en-US" sz="3000" dirty="0" err="1">
                <a:solidFill>
                  <a:srgbClr val="FFC619"/>
                </a:solidFill>
                <a:latin typeface="Poppins ExtraBold"/>
              </a:rPr>
              <a:t>Optimisation</a:t>
            </a:r>
            <a:br>
              <a:rPr lang="en-US" sz="3000" dirty="0">
                <a:solidFill>
                  <a:srgbClr val="FFC619"/>
                </a:solidFill>
                <a:latin typeface="Poppins ExtraBold"/>
              </a:rPr>
            </a:br>
            <a:endParaRPr lang="en-US" sz="3000" dirty="0">
              <a:solidFill>
                <a:srgbClr val="FFC619"/>
              </a:solidFill>
              <a:latin typeface="Poppins ExtraBold"/>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additive="base">
                                        <p:cTn id="1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anim calcmode="lin" valueType="num">
                                      <p:cBhvr additive="base">
                                        <p:cTn id="2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blinds(horizontal)">
                                      <p:cBhvr>
                                        <p:cTn id="34" dur="500"/>
                                        <p:tgtEl>
                                          <p:spTgt spid="2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 calcmode="lin" valueType="num">
                                      <p:cBhvr additive="base">
                                        <p:cTn id="39"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3"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6" name="Freeform 6"/>
          <p:cNvSpPr/>
          <p:nvPr/>
        </p:nvSpPr>
        <p:spPr>
          <a:xfrm>
            <a:off x="14917561"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
        <p:nvSpPr>
          <p:cNvPr id="11" name="TextBox 11"/>
          <p:cNvSpPr txBox="1"/>
          <p:nvPr/>
        </p:nvSpPr>
        <p:spPr>
          <a:xfrm>
            <a:off x="0" y="1052095"/>
            <a:ext cx="18288000" cy="3231654"/>
          </a:xfrm>
          <a:prstGeom prst="rect">
            <a:avLst/>
          </a:prstGeom>
        </p:spPr>
        <p:txBody>
          <a:bodyPr wrap="square" lIns="0" tIns="0" rIns="0" bIns="0" rtlCol="0" anchor="t">
            <a:spAutoFit/>
          </a:bodyPr>
          <a:lstStyle/>
          <a:p>
            <a:pPr algn="ctr">
              <a:lnSpc>
                <a:spcPts val="8399"/>
              </a:lnSpc>
            </a:pPr>
            <a:r>
              <a:rPr lang="fr-FR" sz="6000" dirty="0">
                <a:solidFill>
                  <a:srgbClr val="1C1C1C"/>
                </a:solidFill>
                <a:effectLst>
                  <a:outerShdw blurRad="38100" dist="38100" dir="2700000" algn="tl">
                    <a:srgbClr val="000000">
                      <a:alpha val="43137"/>
                    </a:srgbClr>
                  </a:outerShdw>
                </a:effectLst>
                <a:latin typeface="Poppins ExtraBold"/>
              </a:rPr>
              <a:t>Implémentation</a:t>
            </a:r>
            <a:r>
              <a:rPr lang="fr-FR" sz="6600" dirty="0">
                <a:solidFill>
                  <a:srgbClr val="1C1C1C"/>
                </a:solidFill>
                <a:effectLst>
                  <a:outerShdw blurRad="38100" dist="38100" dir="2700000" algn="tl">
                    <a:srgbClr val="000000">
                      <a:alpha val="43137"/>
                    </a:srgbClr>
                  </a:outerShdw>
                </a:effectLst>
                <a:latin typeface="Poppins ExtraBold"/>
              </a:rPr>
              <a:t> du Data Streaming avec Kafka</a:t>
            </a:r>
          </a:p>
          <a:p>
            <a:pPr algn="ctr">
              <a:lnSpc>
                <a:spcPts val="8399"/>
              </a:lnSpc>
            </a:pPr>
            <a:endParaRPr lang="en-US" sz="6600" dirty="0">
              <a:solidFill>
                <a:srgbClr val="1C1C1C"/>
              </a:solidFill>
              <a:effectLst>
                <a:outerShdw blurRad="38100" dist="38100" dir="2700000" algn="tl">
                  <a:srgbClr val="000000">
                    <a:alpha val="43137"/>
                  </a:srgbClr>
                </a:outerShdw>
              </a:effectLst>
              <a:latin typeface="Poppins ExtraBold"/>
            </a:endParaRPr>
          </a:p>
        </p:txBody>
      </p:sp>
      <p:sp>
        <p:nvSpPr>
          <p:cNvPr id="16" name="TextBox 16"/>
          <p:cNvSpPr txBox="1"/>
          <p:nvPr/>
        </p:nvSpPr>
        <p:spPr>
          <a:xfrm>
            <a:off x="594902" y="3822442"/>
            <a:ext cx="12423711" cy="1107996"/>
          </a:xfrm>
          <a:prstGeom prst="rect">
            <a:avLst/>
          </a:prstGeom>
        </p:spPr>
        <p:txBody>
          <a:bodyPr wrap="square" lIns="0" tIns="0" rIns="0" bIns="0" rtlCol="0" anchor="t">
            <a:spAutoFit/>
          </a:bodyPr>
          <a:lstStyle/>
          <a:p>
            <a:pPr algn="just"/>
            <a:endParaRPr lang="fr-FR" sz="2400" dirty="0">
              <a:solidFill>
                <a:srgbClr val="1C1C1C"/>
              </a:solidFill>
              <a:latin typeface="Canva Sans 1"/>
            </a:endParaRPr>
          </a:p>
          <a:p>
            <a:pPr algn="just"/>
            <a:r>
              <a:rPr lang="fr-FR" sz="2400" dirty="0">
                <a:solidFill>
                  <a:srgbClr val="1C1C1C"/>
                </a:solidFill>
                <a:latin typeface="Canva Sans 1"/>
              </a:rPr>
              <a:t>Installer et configurer Apache Kafka sur votre système.</a:t>
            </a:r>
          </a:p>
          <a:p>
            <a:pPr algn="just"/>
            <a:r>
              <a:rPr lang="fr-FR" sz="2400" dirty="0">
                <a:solidFill>
                  <a:srgbClr val="1C1C1C"/>
                </a:solidFill>
                <a:latin typeface="Canva Sans 1"/>
              </a:rPr>
              <a:t>Créer les topics Kafka nécessaires pour stocker les messages du Producer.</a:t>
            </a:r>
            <a:endParaRPr lang="en-US" sz="2400" dirty="0">
              <a:solidFill>
                <a:srgbClr val="1C1C1C"/>
              </a:solidFill>
              <a:latin typeface="Canva Sans 1"/>
            </a:endParaRPr>
          </a:p>
        </p:txBody>
      </p:sp>
      <p:sp>
        <p:nvSpPr>
          <p:cNvPr id="17" name="TextBox 17"/>
          <p:cNvSpPr txBox="1"/>
          <p:nvPr/>
        </p:nvSpPr>
        <p:spPr>
          <a:xfrm>
            <a:off x="594902" y="3463241"/>
            <a:ext cx="5391540" cy="461665"/>
          </a:xfrm>
          <a:prstGeom prst="rect">
            <a:avLst/>
          </a:prstGeom>
        </p:spPr>
        <p:txBody>
          <a:bodyPr wrap="square" lIns="0" tIns="0" rIns="0" bIns="0" rtlCol="0" anchor="t">
            <a:spAutoFit/>
          </a:bodyPr>
          <a:lstStyle/>
          <a:p>
            <a:pPr>
              <a:lnSpc>
                <a:spcPts val="3600"/>
              </a:lnSpc>
            </a:pPr>
            <a:r>
              <a:rPr lang="en-US" sz="3000" dirty="0">
                <a:solidFill>
                  <a:srgbClr val="FFC619"/>
                </a:solidFill>
                <a:latin typeface="Poppins ExtraBold"/>
              </a:rPr>
              <a:t>1- Configuration de Kafka :</a:t>
            </a:r>
          </a:p>
        </p:txBody>
      </p:sp>
      <p:sp>
        <p:nvSpPr>
          <p:cNvPr id="23" name="TextBox 16"/>
          <p:cNvSpPr txBox="1"/>
          <p:nvPr/>
        </p:nvSpPr>
        <p:spPr>
          <a:xfrm>
            <a:off x="674668" y="6224605"/>
            <a:ext cx="16397188" cy="1077218"/>
          </a:xfrm>
          <a:prstGeom prst="rect">
            <a:avLst/>
          </a:prstGeom>
        </p:spPr>
        <p:txBody>
          <a:bodyPr wrap="square" lIns="0" tIns="0" rIns="0" bIns="0" rtlCol="0" anchor="t">
            <a:spAutoFit/>
          </a:bodyPr>
          <a:lstStyle/>
          <a:p>
            <a:pPr algn="just">
              <a:lnSpc>
                <a:spcPts val="2800"/>
              </a:lnSpc>
            </a:pPr>
            <a:r>
              <a:rPr lang="fr-FR" sz="2400" dirty="0">
                <a:solidFill>
                  <a:srgbClr val="1C1C1C"/>
                </a:solidFill>
                <a:latin typeface="Canva Sans 1"/>
              </a:rPr>
              <a:t>Développer un programme qui envoie des messages à Kafka.</a:t>
            </a:r>
          </a:p>
          <a:p>
            <a:pPr algn="just">
              <a:lnSpc>
                <a:spcPts val="2800"/>
              </a:lnSpc>
            </a:pPr>
            <a:r>
              <a:rPr lang="fr-FR" sz="2400" dirty="0">
                <a:solidFill>
                  <a:srgbClr val="1C1C1C"/>
                </a:solidFill>
                <a:latin typeface="Canva Sans 1"/>
              </a:rPr>
              <a:t>Utilisez une bibliothèque Kafka, comme </a:t>
            </a:r>
            <a:r>
              <a:rPr lang="fr-FR" sz="2400" dirty="0" err="1">
                <a:solidFill>
                  <a:srgbClr val="1C1C1C"/>
                </a:solidFill>
                <a:latin typeface="Canva Sans 1"/>
              </a:rPr>
              <a:t>kafka</a:t>
            </a:r>
            <a:r>
              <a:rPr lang="fr-FR" sz="2400" dirty="0">
                <a:solidFill>
                  <a:srgbClr val="1C1C1C"/>
                </a:solidFill>
                <a:latin typeface="Canva Sans 1"/>
              </a:rPr>
              <a:t>-python pour Python ou </a:t>
            </a:r>
            <a:r>
              <a:rPr lang="fr-FR" sz="2400" dirty="0" err="1">
                <a:solidFill>
                  <a:srgbClr val="1C1C1C"/>
                </a:solidFill>
                <a:latin typeface="Canva Sans 1"/>
              </a:rPr>
              <a:t>KafkaProducer</a:t>
            </a:r>
            <a:r>
              <a:rPr lang="fr-FR" sz="2400" dirty="0">
                <a:solidFill>
                  <a:srgbClr val="1C1C1C"/>
                </a:solidFill>
                <a:latin typeface="Canva Sans 1"/>
              </a:rPr>
              <a:t> pour Java, pour publier des messages dans les topics Kafka configurés.</a:t>
            </a:r>
            <a:endParaRPr lang="en-US" sz="2400" dirty="0">
              <a:solidFill>
                <a:srgbClr val="1C1C1C"/>
              </a:solidFill>
              <a:latin typeface="Canva Sans 1"/>
            </a:endParaRPr>
          </a:p>
        </p:txBody>
      </p:sp>
      <p:sp>
        <p:nvSpPr>
          <p:cNvPr id="24" name="TextBox 17"/>
          <p:cNvSpPr txBox="1"/>
          <p:nvPr/>
        </p:nvSpPr>
        <p:spPr>
          <a:xfrm>
            <a:off x="674668" y="5438839"/>
            <a:ext cx="5391540" cy="461665"/>
          </a:xfrm>
          <a:prstGeom prst="rect">
            <a:avLst/>
          </a:prstGeom>
        </p:spPr>
        <p:txBody>
          <a:bodyPr wrap="square" lIns="0" tIns="0" rIns="0" bIns="0" rtlCol="0" anchor="t">
            <a:spAutoFit/>
          </a:bodyPr>
          <a:lstStyle/>
          <a:p>
            <a:pPr>
              <a:lnSpc>
                <a:spcPts val="3600"/>
              </a:lnSpc>
            </a:pPr>
            <a:r>
              <a:rPr lang="en-US" sz="3000" dirty="0">
                <a:solidFill>
                  <a:srgbClr val="FFC619"/>
                </a:solidFill>
                <a:latin typeface="Poppins ExtraBold"/>
              </a:rPr>
              <a:t>2- Écriture du Producer :</a:t>
            </a:r>
          </a:p>
        </p:txBody>
      </p:sp>
      <p:sp>
        <p:nvSpPr>
          <p:cNvPr id="25" name="TextBox 16"/>
          <p:cNvSpPr txBox="1"/>
          <p:nvPr/>
        </p:nvSpPr>
        <p:spPr>
          <a:xfrm>
            <a:off x="642010" y="8520049"/>
            <a:ext cx="16832569" cy="738664"/>
          </a:xfrm>
          <a:prstGeom prst="rect">
            <a:avLst/>
          </a:prstGeom>
        </p:spPr>
        <p:txBody>
          <a:bodyPr wrap="square" lIns="0" tIns="0" rIns="0" bIns="0" rtlCol="0" anchor="t">
            <a:spAutoFit/>
          </a:bodyPr>
          <a:lstStyle/>
          <a:p>
            <a:pPr algn="just"/>
            <a:r>
              <a:rPr lang="fr-FR" sz="2400" dirty="0">
                <a:solidFill>
                  <a:srgbClr val="1C1C1C"/>
                </a:solidFill>
                <a:latin typeface="Canva Sans 1"/>
              </a:rPr>
              <a:t>Intégrez Spark Streaming dans votre application Spark.</a:t>
            </a:r>
          </a:p>
          <a:p>
            <a:pPr algn="just"/>
            <a:r>
              <a:rPr lang="fr-FR" sz="2400" dirty="0">
                <a:solidFill>
                  <a:srgbClr val="1C1C1C"/>
                </a:solidFill>
                <a:latin typeface="Canva Sans 1"/>
              </a:rPr>
              <a:t>Configurez Spark Streaming pour lire les messages à partir des topics Kafka.</a:t>
            </a:r>
            <a:endParaRPr lang="en-US" sz="2400" dirty="0">
              <a:solidFill>
                <a:srgbClr val="1C1C1C"/>
              </a:solidFill>
              <a:latin typeface="Canva Sans 1"/>
            </a:endParaRPr>
          </a:p>
        </p:txBody>
      </p:sp>
      <p:sp>
        <p:nvSpPr>
          <p:cNvPr id="26" name="TextBox 17"/>
          <p:cNvSpPr txBox="1"/>
          <p:nvPr/>
        </p:nvSpPr>
        <p:spPr>
          <a:xfrm>
            <a:off x="32657" y="7700785"/>
            <a:ext cx="8578570" cy="461665"/>
          </a:xfrm>
          <a:prstGeom prst="rect">
            <a:avLst/>
          </a:prstGeom>
        </p:spPr>
        <p:txBody>
          <a:bodyPr wrap="square" lIns="0" tIns="0" rIns="0" bIns="0" rtlCol="0" anchor="t">
            <a:spAutoFit/>
          </a:bodyPr>
          <a:lstStyle/>
          <a:p>
            <a:pPr algn="ctr">
              <a:lnSpc>
                <a:spcPts val="3600"/>
              </a:lnSpc>
            </a:pPr>
            <a:r>
              <a:rPr lang="en-US" sz="3000" dirty="0">
                <a:solidFill>
                  <a:srgbClr val="FFC619"/>
                </a:solidFill>
                <a:latin typeface="Poppins ExtraBold"/>
              </a:rPr>
              <a:t>3- </a:t>
            </a:r>
            <a:r>
              <a:rPr lang="fr-FR" sz="3000" dirty="0">
                <a:solidFill>
                  <a:srgbClr val="FFC619"/>
                </a:solidFill>
                <a:latin typeface="Poppins ExtraBold"/>
              </a:rPr>
              <a:t>Mise en place de Spark Streaming :</a:t>
            </a:r>
            <a:endParaRPr lang="en-US" sz="3000" dirty="0">
              <a:solidFill>
                <a:srgbClr val="FFC619"/>
              </a:solidFill>
              <a:latin typeface="Poppins ExtraBold"/>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Effect transition="in" filter="blinds(horizontal)">
                                      <p:cBhvr>
                                        <p:cTn id="34" dur="500"/>
                                        <p:tgtEl>
                                          <p:spTgt spid="2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15" name="Freeform 6"/>
          <p:cNvSpPr/>
          <p:nvPr/>
        </p:nvSpPr>
        <p:spPr>
          <a:xfrm>
            <a:off x="14917561"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19" name="TextBox 18"/>
          <p:cNvSpPr txBox="1"/>
          <p:nvPr/>
        </p:nvSpPr>
        <p:spPr>
          <a:xfrm>
            <a:off x="308468" y="9610075"/>
            <a:ext cx="3061970" cy="333375"/>
          </a:xfrm>
          <a:prstGeom prst="rect">
            <a:avLst/>
          </a:prstGeom>
        </p:spPr>
        <p:txBody>
          <a:bodyPr lIns="0" tIns="0" rIns="0" bIns="0" rtlCol="0" anchor="t">
            <a:spAutoFit/>
          </a:bodyPr>
          <a:lstStyle/>
          <a:p>
            <a:pPr algn="l">
              <a:lnSpc>
                <a:spcPts val="2400"/>
              </a:lnSpc>
            </a:pPr>
            <a:r>
              <a:rPr lang="en-US" sz="2000">
                <a:solidFill>
                  <a:srgbClr val="FFC619"/>
                </a:solidFill>
                <a:latin typeface="Poppins ExtraBold"/>
              </a:rPr>
              <a:t>Spark Streaming</a:t>
            </a:r>
          </a:p>
        </p:txBody>
      </p:sp>
      <p:sp>
        <p:nvSpPr>
          <p:cNvPr id="24" name="TextBox 16"/>
          <p:cNvSpPr txBox="1"/>
          <p:nvPr/>
        </p:nvSpPr>
        <p:spPr>
          <a:xfrm>
            <a:off x="1586833" y="3860014"/>
            <a:ext cx="15887746" cy="1077218"/>
          </a:xfrm>
          <a:prstGeom prst="rect">
            <a:avLst/>
          </a:prstGeom>
        </p:spPr>
        <p:txBody>
          <a:bodyPr wrap="square" lIns="0" tIns="0" rIns="0" bIns="0" rtlCol="0" anchor="t">
            <a:spAutoFit/>
          </a:bodyPr>
          <a:lstStyle/>
          <a:p>
            <a:pPr algn="just">
              <a:lnSpc>
                <a:spcPts val="2800"/>
              </a:lnSpc>
            </a:pPr>
            <a:r>
              <a:rPr lang="fr-FR" sz="2400" dirty="0">
                <a:solidFill>
                  <a:srgbClr val="1C1C1C"/>
                </a:solidFill>
                <a:latin typeface="Canva Sans 1"/>
              </a:rPr>
              <a:t>Définition des opérations de traitement que nous souhaitons effectuer sur les données reçues.</a:t>
            </a:r>
          </a:p>
          <a:p>
            <a:pPr algn="just">
              <a:lnSpc>
                <a:spcPts val="2800"/>
              </a:lnSpc>
            </a:pPr>
            <a:r>
              <a:rPr lang="fr-FR" sz="2400" dirty="0">
                <a:solidFill>
                  <a:srgbClr val="1C1C1C"/>
                </a:solidFill>
                <a:latin typeface="Canva Sans 1"/>
              </a:rPr>
              <a:t>Utilisation les fonctionnalités de transformation et d'action de Spark Streaming pour traiter les données en temps réel. Par exemple, </a:t>
            </a:r>
            <a:r>
              <a:rPr lang="fr-FR" sz="2400" dirty="0" err="1">
                <a:solidFill>
                  <a:srgbClr val="1C1C1C"/>
                </a:solidFill>
                <a:latin typeface="Canva Sans 1"/>
              </a:rPr>
              <a:t>map</a:t>
            </a:r>
            <a:r>
              <a:rPr lang="fr-FR" sz="2400" dirty="0">
                <a:solidFill>
                  <a:srgbClr val="1C1C1C"/>
                </a:solidFill>
                <a:latin typeface="Canva Sans 1"/>
              </a:rPr>
              <a:t>, </a:t>
            </a:r>
            <a:r>
              <a:rPr lang="fr-FR" sz="2400" dirty="0" err="1">
                <a:solidFill>
                  <a:srgbClr val="1C1C1C"/>
                </a:solidFill>
                <a:latin typeface="Canva Sans 1"/>
              </a:rPr>
              <a:t>flatMap</a:t>
            </a:r>
            <a:r>
              <a:rPr lang="fr-FR" sz="2400" dirty="0">
                <a:solidFill>
                  <a:srgbClr val="1C1C1C"/>
                </a:solidFill>
                <a:latin typeface="Canva Sans 1"/>
              </a:rPr>
              <a:t>, </a:t>
            </a:r>
            <a:r>
              <a:rPr lang="fr-FR" sz="2400" dirty="0" err="1">
                <a:solidFill>
                  <a:srgbClr val="1C1C1C"/>
                </a:solidFill>
                <a:latin typeface="Canva Sans 1"/>
              </a:rPr>
              <a:t>reduceByKey</a:t>
            </a:r>
            <a:r>
              <a:rPr lang="fr-FR" sz="2400" dirty="0">
                <a:solidFill>
                  <a:srgbClr val="1C1C1C"/>
                </a:solidFill>
                <a:latin typeface="Canva Sans 1"/>
              </a:rPr>
              <a:t>, etc.</a:t>
            </a:r>
            <a:endParaRPr lang="en-US" sz="2400" dirty="0">
              <a:solidFill>
                <a:srgbClr val="1C1C1C"/>
              </a:solidFill>
              <a:latin typeface="Canva Sans 1"/>
            </a:endParaRPr>
          </a:p>
        </p:txBody>
      </p:sp>
      <p:sp>
        <p:nvSpPr>
          <p:cNvPr id="25" name="TextBox 17"/>
          <p:cNvSpPr txBox="1"/>
          <p:nvPr/>
        </p:nvSpPr>
        <p:spPr>
          <a:xfrm>
            <a:off x="1586833" y="3084142"/>
            <a:ext cx="13156007" cy="461665"/>
          </a:xfrm>
          <a:prstGeom prst="rect">
            <a:avLst/>
          </a:prstGeom>
        </p:spPr>
        <p:txBody>
          <a:bodyPr wrap="square" lIns="0" tIns="0" rIns="0" bIns="0" rtlCol="0" anchor="t">
            <a:spAutoFit/>
          </a:bodyPr>
          <a:lstStyle/>
          <a:p>
            <a:pPr>
              <a:lnSpc>
                <a:spcPts val="3600"/>
              </a:lnSpc>
            </a:pPr>
            <a:r>
              <a:rPr lang="en-US" sz="3000" dirty="0">
                <a:solidFill>
                  <a:srgbClr val="FFC619"/>
                </a:solidFill>
                <a:latin typeface="Poppins ExtraBold"/>
              </a:rPr>
              <a:t>4- </a:t>
            </a:r>
            <a:r>
              <a:rPr lang="fr-FR" sz="3000" dirty="0">
                <a:solidFill>
                  <a:srgbClr val="FFC619"/>
                </a:solidFill>
                <a:latin typeface="Poppins ExtraBold"/>
              </a:rPr>
              <a:t>Traitement des données en temps réel avec Spark Streaming </a:t>
            </a:r>
            <a:r>
              <a:rPr lang="en-US" sz="3000" dirty="0">
                <a:solidFill>
                  <a:srgbClr val="FFC619"/>
                </a:solidFill>
                <a:latin typeface="Poppins ExtraBold"/>
              </a:rPr>
              <a:t>:</a:t>
            </a:r>
          </a:p>
        </p:txBody>
      </p:sp>
      <p:sp>
        <p:nvSpPr>
          <p:cNvPr id="26" name="TextBox 16"/>
          <p:cNvSpPr txBox="1"/>
          <p:nvPr/>
        </p:nvSpPr>
        <p:spPr>
          <a:xfrm>
            <a:off x="1586832" y="6126406"/>
            <a:ext cx="15887747" cy="1077218"/>
          </a:xfrm>
          <a:prstGeom prst="rect">
            <a:avLst/>
          </a:prstGeom>
        </p:spPr>
        <p:txBody>
          <a:bodyPr wrap="square" lIns="0" tIns="0" rIns="0" bIns="0" rtlCol="0" anchor="t">
            <a:spAutoFit/>
          </a:bodyPr>
          <a:lstStyle/>
          <a:p>
            <a:pPr algn="just">
              <a:lnSpc>
                <a:spcPts val="2800"/>
              </a:lnSpc>
            </a:pPr>
            <a:r>
              <a:rPr lang="fr-FR" sz="2400" dirty="0">
                <a:solidFill>
                  <a:srgbClr val="1C1C1C"/>
                </a:solidFill>
                <a:latin typeface="Canva Sans 1"/>
              </a:rPr>
              <a:t>Une fois les données traitées, on détermine où on veut souhaiter envoyer les résultats.</a:t>
            </a:r>
          </a:p>
          <a:p>
            <a:pPr algn="just">
              <a:lnSpc>
                <a:spcPts val="2800"/>
              </a:lnSpc>
            </a:pPr>
            <a:r>
              <a:rPr lang="fr-FR" sz="2400" dirty="0">
                <a:solidFill>
                  <a:srgbClr val="1C1C1C"/>
                </a:solidFill>
                <a:latin typeface="Canva Sans 1"/>
              </a:rPr>
              <a:t>Utilisation les fonctionnalités de sortie de Spark Streaming pour écrire les résultats dans différentes destinations.</a:t>
            </a:r>
            <a:endParaRPr lang="en-US" sz="2400" dirty="0">
              <a:solidFill>
                <a:srgbClr val="1C1C1C"/>
              </a:solidFill>
              <a:latin typeface="Canva Sans 1"/>
            </a:endParaRPr>
          </a:p>
        </p:txBody>
      </p:sp>
      <p:sp>
        <p:nvSpPr>
          <p:cNvPr id="27" name="TextBox 17"/>
          <p:cNvSpPr txBox="1"/>
          <p:nvPr/>
        </p:nvSpPr>
        <p:spPr>
          <a:xfrm>
            <a:off x="308468" y="5467244"/>
            <a:ext cx="7417072" cy="461665"/>
          </a:xfrm>
          <a:prstGeom prst="rect">
            <a:avLst/>
          </a:prstGeom>
        </p:spPr>
        <p:txBody>
          <a:bodyPr wrap="square" lIns="0" tIns="0" rIns="0" bIns="0" rtlCol="0" anchor="t">
            <a:spAutoFit/>
          </a:bodyPr>
          <a:lstStyle/>
          <a:p>
            <a:pPr algn="ctr">
              <a:lnSpc>
                <a:spcPts val="3600"/>
              </a:lnSpc>
            </a:pPr>
            <a:r>
              <a:rPr lang="en-US" sz="3000" dirty="0">
                <a:solidFill>
                  <a:srgbClr val="FFC619"/>
                </a:solidFill>
                <a:latin typeface="Poppins ExtraBold"/>
              </a:rPr>
              <a:t>5- Gestion des résultats :</a:t>
            </a:r>
          </a:p>
        </p:txBody>
      </p:sp>
      <p:sp>
        <p:nvSpPr>
          <p:cNvPr id="28"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29"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
        <p:nvSpPr>
          <p:cNvPr id="30"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Tree>
    <p:extLst>
      <p:ext uri="{BB962C8B-B14F-4D97-AF65-F5344CB8AC3E}">
        <p14:creationId xmlns:p14="http://schemas.microsoft.com/office/powerpoint/2010/main" val="259469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MA"/>
          </a:p>
        </p:txBody>
      </p:sp>
      <p:sp>
        <p:nvSpPr>
          <p:cNvPr id="6" name="Freeform 6"/>
          <p:cNvSpPr/>
          <p:nvPr/>
        </p:nvSpPr>
        <p:spPr>
          <a:xfrm>
            <a:off x="14917561"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MA"/>
          </a:p>
        </p:txBody>
      </p:sp>
      <p:sp>
        <p:nvSpPr>
          <p:cNvPr id="7" name="TextBox 18"/>
          <p:cNvSpPr txBox="1"/>
          <p:nvPr/>
        </p:nvSpPr>
        <p:spPr>
          <a:xfrm>
            <a:off x="308468" y="9610075"/>
            <a:ext cx="3061970" cy="333375"/>
          </a:xfrm>
          <a:prstGeom prst="rect">
            <a:avLst/>
          </a:prstGeom>
        </p:spPr>
        <p:txBody>
          <a:bodyPr lIns="0" tIns="0" rIns="0" bIns="0" rtlCol="0" anchor="t">
            <a:spAutoFit/>
          </a:bodyPr>
          <a:lstStyle/>
          <a:p>
            <a:pPr algn="l">
              <a:lnSpc>
                <a:spcPts val="2400"/>
              </a:lnSpc>
            </a:pPr>
            <a:r>
              <a:rPr lang="en-US" sz="2000">
                <a:solidFill>
                  <a:srgbClr val="FFC619"/>
                </a:solidFill>
                <a:latin typeface="Poppins ExtraBold"/>
              </a:rPr>
              <a:t>Spark Streaming</a:t>
            </a:r>
          </a:p>
        </p:txBody>
      </p:sp>
      <p:sp>
        <p:nvSpPr>
          <p:cNvPr id="12"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MA"/>
          </a:p>
        </p:txBody>
      </p:sp>
      <p:sp>
        <p:nvSpPr>
          <p:cNvPr id="13"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sp>
        <p:nvSpPr>
          <p:cNvPr id="14"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MA"/>
          </a:p>
        </p:txBody>
      </p:sp>
      <p:pic>
        <p:nvPicPr>
          <p:cNvPr id="15" name="Image 14"/>
          <p:cNvPicPr>
            <a:picLocks noChangeAspect="1"/>
          </p:cNvPicPr>
          <p:nvPr/>
        </p:nvPicPr>
        <p:blipFill>
          <a:blip r:embed="rId10"/>
          <a:stretch>
            <a:fillRect/>
          </a:stretch>
        </p:blipFill>
        <p:spPr>
          <a:xfrm>
            <a:off x="7502000" y="5839420"/>
            <a:ext cx="9098595" cy="3865312"/>
          </a:xfrm>
          <a:prstGeom prst="rect">
            <a:avLst/>
          </a:prstGeom>
        </p:spPr>
      </p:pic>
      <p:sp>
        <p:nvSpPr>
          <p:cNvPr id="18" name="TextBox 16"/>
          <p:cNvSpPr txBox="1"/>
          <p:nvPr/>
        </p:nvSpPr>
        <p:spPr>
          <a:xfrm>
            <a:off x="1082915" y="3646405"/>
            <a:ext cx="15887747" cy="2154436"/>
          </a:xfrm>
          <a:prstGeom prst="rect">
            <a:avLst/>
          </a:prstGeom>
        </p:spPr>
        <p:txBody>
          <a:bodyPr wrap="square" lIns="0" tIns="0" rIns="0" bIns="0" rtlCol="0" anchor="t">
            <a:spAutoFit/>
          </a:bodyPr>
          <a:lstStyle/>
          <a:p>
            <a:pPr algn="just">
              <a:lnSpc>
                <a:spcPts val="2800"/>
              </a:lnSpc>
            </a:pPr>
            <a:r>
              <a:rPr lang="fr-FR" sz="2400" dirty="0">
                <a:solidFill>
                  <a:srgbClr val="1C1C1C"/>
                </a:solidFill>
                <a:latin typeface="Canva Sans 1"/>
              </a:rPr>
              <a:t>Étape 1 : Le Producer envoie des messages à Kafka.</a:t>
            </a:r>
          </a:p>
          <a:p>
            <a:pPr algn="just">
              <a:lnSpc>
                <a:spcPts val="2800"/>
              </a:lnSpc>
            </a:pPr>
            <a:r>
              <a:rPr lang="fr-FR" sz="2400" dirty="0">
                <a:solidFill>
                  <a:srgbClr val="1C1C1C"/>
                </a:solidFill>
                <a:latin typeface="Canva Sans 1"/>
              </a:rPr>
              <a:t>Étape 2 : Kafka reçoit ces messages et les stocke dans des topics.</a:t>
            </a:r>
          </a:p>
          <a:p>
            <a:pPr algn="just">
              <a:lnSpc>
                <a:spcPts val="2800"/>
              </a:lnSpc>
            </a:pPr>
            <a:r>
              <a:rPr lang="fr-FR" sz="2400" dirty="0">
                <a:solidFill>
                  <a:srgbClr val="1C1C1C"/>
                </a:solidFill>
                <a:latin typeface="Canva Sans 1"/>
              </a:rPr>
              <a:t>Étape 3 : Spark Streaming lit les messages des topics Kafka.</a:t>
            </a:r>
          </a:p>
          <a:p>
            <a:pPr algn="just">
              <a:lnSpc>
                <a:spcPts val="2800"/>
              </a:lnSpc>
            </a:pPr>
            <a:r>
              <a:rPr lang="fr-FR" sz="2400" dirty="0">
                <a:solidFill>
                  <a:srgbClr val="1C1C1C"/>
                </a:solidFill>
                <a:latin typeface="Canva Sans 1"/>
              </a:rPr>
              <a:t>Étape 4 : Spark Streaming traite ces messages en temps réel.</a:t>
            </a:r>
          </a:p>
          <a:p>
            <a:pPr algn="just">
              <a:lnSpc>
                <a:spcPts val="2800"/>
              </a:lnSpc>
            </a:pPr>
            <a:r>
              <a:rPr lang="fr-FR" sz="2400" dirty="0">
                <a:solidFill>
                  <a:srgbClr val="1C1C1C"/>
                </a:solidFill>
                <a:latin typeface="Canva Sans 1"/>
              </a:rPr>
              <a:t>Étape 5 : Après traitement, Spark Streaming peut envoyer les résultats à différentes destinations : des fichiers, d'autres topics Kafka, des bases de données, ou des systèmes de visualisation/alertes.</a:t>
            </a:r>
          </a:p>
        </p:txBody>
      </p:sp>
      <p:sp>
        <p:nvSpPr>
          <p:cNvPr id="23" name="TextBox 11"/>
          <p:cNvSpPr txBox="1"/>
          <p:nvPr/>
        </p:nvSpPr>
        <p:spPr>
          <a:xfrm>
            <a:off x="1817682" y="943349"/>
            <a:ext cx="13868400" cy="2154436"/>
          </a:xfrm>
          <a:prstGeom prst="rect">
            <a:avLst/>
          </a:prstGeom>
        </p:spPr>
        <p:txBody>
          <a:bodyPr wrap="square" lIns="0" tIns="0" rIns="0" bIns="0" rtlCol="0" anchor="t">
            <a:spAutoFit/>
          </a:bodyPr>
          <a:lstStyle/>
          <a:p>
            <a:pPr algn="ctr">
              <a:lnSpc>
                <a:spcPts val="8399"/>
              </a:lnSpc>
            </a:pPr>
            <a:r>
              <a:rPr lang="fr-FR" sz="6000" dirty="0">
                <a:solidFill>
                  <a:srgbClr val="1C1C1C"/>
                </a:solidFill>
                <a:effectLst>
                  <a:outerShdw blurRad="38100" dist="38100" dir="2700000" algn="tl">
                    <a:srgbClr val="000000">
                      <a:alpha val="43137"/>
                    </a:srgbClr>
                  </a:outerShdw>
                </a:effectLst>
                <a:latin typeface="Poppins ExtraBold"/>
              </a:rPr>
              <a:t>Flux de traitement des données en temps réel</a:t>
            </a:r>
          </a:p>
        </p:txBody>
      </p:sp>
    </p:spTree>
    <p:extLst>
      <p:ext uri="{BB962C8B-B14F-4D97-AF65-F5344CB8AC3E}">
        <p14:creationId xmlns:p14="http://schemas.microsoft.com/office/powerpoint/2010/main" val="5006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950</Words>
  <Application>Microsoft Office PowerPoint</Application>
  <PresentationFormat>Custom</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Wingdings</vt:lpstr>
      <vt:lpstr>Canva Sans 1</vt:lpstr>
      <vt:lpstr>Poppins ExtraBold</vt:lpstr>
      <vt:lpstr>Arial</vt:lpstr>
      <vt:lpstr>Calibri</vt:lpstr>
      <vt:lpstr>Canva Sans 2</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Streaming</dc:title>
  <dc:creator>a2lhnt_</dc:creator>
  <cp:lastModifiedBy>Mehdi</cp:lastModifiedBy>
  <cp:revision>34</cp:revision>
  <dcterms:created xsi:type="dcterms:W3CDTF">2006-08-16T00:00:00Z</dcterms:created>
  <dcterms:modified xsi:type="dcterms:W3CDTF">2024-05-25T07:53:55Z</dcterms:modified>
  <dc:identifier>DAFkPJ1NwqU</dc:identifier>
</cp:coreProperties>
</file>