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81" r:id="rId5"/>
    <p:sldId id="284" r:id="rId6"/>
    <p:sldId id="338" r:id="rId7"/>
    <p:sldId id="398" r:id="rId8"/>
    <p:sldId id="397" r:id="rId9"/>
    <p:sldId id="399" r:id="rId10"/>
    <p:sldId id="370" r:id="rId11"/>
    <p:sldId id="379" r:id="rId12"/>
    <p:sldId id="401" r:id="rId13"/>
    <p:sldId id="384" r:id="rId14"/>
    <p:sldId id="385" r:id="rId15"/>
    <p:sldId id="403" r:id="rId16"/>
    <p:sldId id="354" r:id="rId17"/>
    <p:sldId id="389" r:id="rId18"/>
    <p:sldId id="405" r:id="rId19"/>
    <p:sldId id="390" r:id="rId20"/>
    <p:sldId id="406" r:id="rId21"/>
    <p:sldId id="396" r:id="rId22"/>
    <p:sldId id="404" r:id="rId23"/>
    <p:sldId id="371" r:id="rId24"/>
    <p:sldId id="382" r:id="rId25"/>
    <p:sldId id="287"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284"/>
          </p14:sldIdLst>
        </p14:section>
        <p14:section name="Spark Overview" id="{7463A169-2A61-481F-9E3D-21F4352823B5}">
          <p14:sldIdLst>
            <p14:sldId id="338"/>
            <p14:sldId id="398"/>
            <p14:sldId id="397"/>
            <p14:sldId id="399"/>
            <p14:sldId id="370"/>
            <p14:sldId id="379"/>
            <p14:sldId id="401"/>
            <p14:sldId id="384"/>
            <p14:sldId id="385"/>
            <p14:sldId id="403"/>
          </p14:sldIdLst>
        </p14:section>
        <p14:section name="Developing with SQL DW" id="{88610C5E-5F0F-4044-883E-F1AF24D0EABB}">
          <p14:sldIdLst>
            <p14:sldId id="354"/>
            <p14:sldId id="389"/>
            <p14:sldId id="405"/>
            <p14:sldId id="390"/>
            <p14:sldId id="406"/>
            <p14:sldId id="396"/>
          </p14:sldIdLst>
        </p14:section>
        <p14:section name="Demo 2" id="{24F910D4-1DF8-4F0E-80AE-7C1E41D869CA}">
          <p14:sldIdLst>
            <p14:sldId id="404"/>
          </p14:sldIdLst>
        </p14:section>
        <p14:section name="Notable Limitations" id="{44663B6D-94BA-4470-89CB-ABF058DD5AB4}">
          <p14:sldIdLst>
            <p14:sldId id="371"/>
            <p14:sldId id="382"/>
          </p14:sldIdLst>
        </p14:section>
        <p14:section name="Conclusion (3 min)" id="{B40D3CEA-2FFD-43F0-98F4-1DED6CF96694}">
          <p14:sldIdLst>
            <p14:sldId id="287"/>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B9"/>
    <a:srgbClr val="A162D0"/>
    <a:srgbClr val="0078D7"/>
    <a:srgbClr val="1574B8"/>
    <a:srgbClr val="003C6C"/>
    <a:srgbClr val="005AA1"/>
    <a:srgbClr val="00BC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73297" autoAdjust="0"/>
  </p:normalViewPr>
  <p:slideViewPr>
    <p:cSldViewPr snapToGrid="0">
      <p:cViewPr varScale="1">
        <p:scale>
          <a:sx n="66" d="100"/>
          <a:sy n="66" d="100"/>
        </p:scale>
        <p:origin x="1350"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08"/>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9/7/2016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9/7/2016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258634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809865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2887724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1197700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3487832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477066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4162917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1602455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1796486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Article on SQL DW best practices in more detail:  </a:t>
            </a:r>
          </a:p>
          <a:p>
            <a:r>
              <a:rPr lang="en-US" dirty="0"/>
              <a:t>https://azure.microsoft.com/en-us/documentation/articles/sql-data-warehouse-best-practices/</a:t>
            </a:r>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4044180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1861315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2523711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909678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Unsupported</a:t>
            </a:r>
            <a:r>
              <a:rPr lang="en-US" baseline="0" dirty="0"/>
              <a:t> data types:  https://azure.microsoft.com/en-us/documentation/articles/sql-data-warehouse-tables-data-types/#unsupported-data-types</a:t>
            </a:r>
          </a:p>
          <a:p>
            <a:endParaRPr lang="en-US" baseline="0" dirty="0"/>
          </a:p>
          <a:p>
            <a:r>
              <a:rPr lang="en-US" baseline="0" dirty="0"/>
              <a:t>Unsupported table features:  https://azure.microsoft.com/en-us/documentation/articles/sql-data-warehouse-tables-overview/#unsupported-table-features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2913139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101402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45045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586851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160536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509382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424808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1537897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332078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008" y="1"/>
            <a:ext cx="12190992" cy="6400800"/>
          </a:xfrm>
          <a:prstGeom prst="rect">
            <a:avLst/>
          </a:prstGeom>
        </p:spPr>
      </p:pic>
      <p:sp>
        <p:nvSpPr>
          <p:cNvPr id="7" name="TextBox 6"/>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
        <p:nvSpPr>
          <p:cNvPr id="8" name="TextBox 7"/>
          <p:cNvSpPr txBox="1"/>
          <p:nvPr userDrawn="1"/>
        </p:nvSpPr>
        <p:spPr>
          <a:xfrm>
            <a:off x="0" y="2868782"/>
            <a:ext cx="8015040" cy="808426"/>
          </a:xfrm>
          <a:prstGeom prst="rect">
            <a:avLst/>
          </a:prstGeom>
          <a:noFill/>
        </p:spPr>
        <p:txBody>
          <a:bodyPr wrap="square" lIns="182880" tIns="146304" rIns="182880" bIns="146304" rtlCol="0">
            <a:spAutoFit/>
          </a:bodyPr>
          <a:lstStyle/>
          <a:p>
            <a:pPr>
              <a:lnSpc>
                <a:spcPts val="4000"/>
              </a:lnSpc>
            </a:pPr>
            <a:r>
              <a:rPr lang="en-US" sz="1600" spc="300" dirty="0">
                <a:solidFill>
                  <a:srgbClr val="0070C0"/>
                </a:solidFill>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038822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9607931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3123194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04151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cxnSp>
        <p:nvCxnSpPr>
          <p:cNvPr id="1534" name="Straight Connector 1533"/>
          <p:cNvCxnSpPr/>
          <p:nvPr userDrawn="1"/>
        </p:nvCxnSpPr>
        <p:spPr>
          <a:xfrm>
            <a:off x="4146079" y="497"/>
            <a:ext cx="0" cy="6993533"/>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535" name="Rectangle 1534"/>
          <p:cNvSpPr/>
          <p:nvPr userDrawn="1"/>
        </p:nvSpPr>
        <p:spPr bwMode="auto">
          <a:xfrm>
            <a:off x="-15544" y="0"/>
            <a:ext cx="4178048" cy="3512003"/>
          </a:xfrm>
          <a:prstGeom prst="rect">
            <a:avLst/>
          </a:prstGeom>
          <a:solidFill>
            <a:srgbClr val="FFB9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38" name="Rectangle 1537"/>
          <p:cNvSpPr/>
          <p:nvPr userDrawn="1"/>
        </p:nvSpPr>
        <p:spPr bwMode="auto">
          <a:xfrm>
            <a:off x="882" y="3512003"/>
            <a:ext cx="4145196" cy="3482026"/>
          </a:xfrm>
          <a:prstGeom prst="rect">
            <a:avLst/>
          </a:prstGeom>
          <a:solidFill>
            <a:srgbClr val="0072C6">
              <a:lumMod val="60000"/>
              <a:lumOff val="40000"/>
            </a:srgbClr>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1" name="Rectangle 1540"/>
          <p:cNvSpPr/>
          <p:nvPr userDrawn="1"/>
        </p:nvSpPr>
        <p:spPr bwMode="auto">
          <a:xfrm>
            <a:off x="4146077" y="3512002"/>
            <a:ext cx="4113233" cy="3482027"/>
          </a:xfrm>
          <a:prstGeom prst="rect">
            <a:avLst/>
          </a:prstGeom>
          <a:solidFill>
            <a:srgbClr val="5C2D91"/>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4" name="Rectangle 1543"/>
          <p:cNvSpPr/>
          <p:nvPr userDrawn="1"/>
        </p:nvSpPr>
        <p:spPr bwMode="auto">
          <a:xfrm>
            <a:off x="8259306" y="3512001"/>
            <a:ext cx="4176286" cy="3482028"/>
          </a:xfrm>
          <a:prstGeom prst="rect">
            <a:avLst/>
          </a:prstGeom>
          <a:solidFill>
            <a:srgbClr val="00205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7" name="Rectangle 1546"/>
          <p:cNvSpPr/>
          <p:nvPr userDrawn="1"/>
        </p:nvSpPr>
        <p:spPr bwMode="auto">
          <a:xfrm>
            <a:off x="8259309" y="0"/>
            <a:ext cx="4176283" cy="3512001"/>
          </a:xfrm>
          <a:prstGeom prst="rect">
            <a:avLst/>
          </a:prstGeom>
          <a:solidFill>
            <a:srgbClr val="BAD80A"/>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8" name="Rectangle 1547"/>
          <p:cNvSpPr/>
          <p:nvPr userDrawn="1"/>
        </p:nvSpPr>
        <p:spPr bwMode="auto">
          <a:xfrm>
            <a:off x="4146077" y="-1"/>
            <a:ext cx="4113230" cy="3512002"/>
          </a:xfrm>
          <a:prstGeom prst="rect">
            <a:avLst/>
          </a:prstGeom>
          <a:solidFill>
            <a:srgbClr val="DC3C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3066" name="Text Placeholder 3065"/>
          <p:cNvSpPr>
            <a:spLocks noGrp="1"/>
          </p:cNvSpPr>
          <p:nvPr>
            <p:ph type="body" sz="quarter" idx="10" hasCustomPrompt="1"/>
          </p:nvPr>
        </p:nvSpPr>
        <p:spPr>
          <a:xfrm>
            <a:off x="-16427" y="1016349"/>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68" name="Text Placeholder 3067"/>
          <p:cNvSpPr>
            <a:spLocks noGrp="1"/>
          </p:cNvSpPr>
          <p:nvPr>
            <p:ph type="body" sz="quarter" idx="11" hasCustomPrompt="1"/>
          </p:nvPr>
        </p:nvSpPr>
        <p:spPr>
          <a:xfrm>
            <a:off x="0" y="1450975"/>
            <a:ext cx="4145606" cy="1015663"/>
          </a:xfrm>
        </p:spPr>
        <p:txBody>
          <a:bodyPr/>
          <a:lstStyle>
            <a:lvl1pPr marL="0" indent="0" algn="ctr">
              <a:buNone/>
              <a:defRPr sz="6000"/>
            </a:lvl1pPr>
          </a:lstStyle>
          <a:p>
            <a:pPr lvl="0"/>
            <a:r>
              <a:rPr lang="en-US" dirty="0"/>
              <a:t>Metric</a:t>
            </a:r>
          </a:p>
        </p:txBody>
      </p:sp>
      <p:sp>
        <p:nvSpPr>
          <p:cNvPr id="3069" name="Text Placeholder 3065"/>
          <p:cNvSpPr>
            <a:spLocks noGrp="1"/>
          </p:cNvSpPr>
          <p:nvPr>
            <p:ph type="body" sz="quarter" idx="12" hasCustomPrompt="1"/>
          </p:nvPr>
        </p:nvSpPr>
        <p:spPr>
          <a:xfrm>
            <a:off x="4112753" y="101568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0" name="Text Placeholder 3067"/>
          <p:cNvSpPr>
            <a:spLocks noGrp="1"/>
          </p:cNvSpPr>
          <p:nvPr>
            <p:ph type="body" sz="quarter" idx="13" hasCustomPrompt="1"/>
          </p:nvPr>
        </p:nvSpPr>
        <p:spPr>
          <a:xfrm>
            <a:off x="4129180" y="1450314"/>
            <a:ext cx="4145606" cy="1015663"/>
          </a:xfrm>
        </p:spPr>
        <p:txBody>
          <a:bodyPr/>
          <a:lstStyle>
            <a:lvl1pPr marL="0" indent="0" algn="ctr">
              <a:buNone/>
              <a:defRPr sz="6000"/>
            </a:lvl1pPr>
          </a:lstStyle>
          <a:p>
            <a:pPr lvl="0"/>
            <a:r>
              <a:rPr lang="en-US" dirty="0"/>
              <a:t>Metric</a:t>
            </a:r>
          </a:p>
        </p:txBody>
      </p:sp>
      <p:sp>
        <p:nvSpPr>
          <p:cNvPr id="3071" name="Text Placeholder 3065"/>
          <p:cNvSpPr>
            <a:spLocks noGrp="1"/>
          </p:cNvSpPr>
          <p:nvPr>
            <p:ph type="body" sz="quarter" idx="14" hasCustomPrompt="1"/>
          </p:nvPr>
        </p:nvSpPr>
        <p:spPr>
          <a:xfrm>
            <a:off x="8241050" y="101502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2" name="Text Placeholder 3067"/>
          <p:cNvSpPr>
            <a:spLocks noGrp="1"/>
          </p:cNvSpPr>
          <p:nvPr>
            <p:ph type="body" sz="quarter" idx="15" hasCustomPrompt="1"/>
          </p:nvPr>
        </p:nvSpPr>
        <p:spPr>
          <a:xfrm>
            <a:off x="8257477" y="1449653"/>
            <a:ext cx="4145606" cy="1015663"/>
          </a:xfrm>
        </p:spPr>
        <p:txBody>
          <a:bodyPr/>
          <a:lstStyle>
            <a:lvl1pPr marL="0" indent="0" algn="ctr">
              <a:buNone/>
              <a:defRPr sz="6000"/>
            </a:lvl1pPr>
          </a:lstStyle>
          <a:p>
            <a:pPr lvl="0"/>
            <a:r>
              <a:rPr lang="en-US" dirty="0"/>
              <a:t>Metric</a:t>
            </a:r>
          </a:p>
        </p:txBody>
      </p:sp>
      <p:sp>
        <p:nvSpPr>
          <p:cNvPr id="3073" name="Text Placeholder 3065"/>
          <p:cNvSpPr>
            <a:spLocks noGrp="1"/>
          </p:cNvSpPr>
          <p:nvPr>
            <p:ph type="body" sz="quarter" idx="16" hasCustomPrompt="1"/>
          </p:nvPr>
        </p:nvSpPr>
        <p:spPr>
          <a:xfrm>
            <a:off x="-16427" y="4527192"/>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4" name="Text Placeholder 3067"/>
          <p:cNvSpPr>
            <a:spLocks noGrp="1"/>
          </p:cNvSpPr>
          <p:nvPr>
            <p:ph type="body" sz="quarter" idx="17" hasCustomPrompt="1"/>
          </p:nvPr>
        </p:nvSpPr>
        <p:spPr>
          <a:xfrm>
            <a:off x="0" y="4961818"/>
            <a:ext cx="4145606" cy="1015663"/>
          </a:xfrm>
        </p:spPr>
        <p:txBody>
          <a:bodyPr/>
          <a:lstStyle>
            <a:lvl1pPr marL="0" indent="0" algn="ctr">
              <a:buNone/>
              <a:defRPr sz="6000"/>
            </a:lvl1pPr>
          </a:lstStyle>
          <a:p>
            <a:pPr lvl="0"/>
            <a:r>
              <a:rPr lang="en-US" dirty="0"/>
              <a:t>Metric</a:t>
            </a:r>
          </a:p>
        </p:txBody>
      </p:sp>
      <p:sp>
        <p:nvSpPr>
          <p:cNvPr id="3075" name="Text Placeholder 3065"/>
          <p:cNvSpPr>
            <a:spLocks noGrp="1"/>
          </p:cNvSpPr>
          <p:nvPr>
            <p:ph type="body" sz="quarter" idx="18" hasCustomPrompt="1"/>
          </p:nvPr>
        </p:nvSpPr>
        <p:spPr>
          <a:xfrm>
            <a:off x="4112753" y="452702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6" name="Text Placeholder 3067"/>
          <p:cNvSpPr>
            <a:spLocks noGrp="1"/>
          </p:cNvSpPr>
          <p:nvPr>
            <p:ph type="body" sz="quarter" idx="19" hasCustomPrompt="1"/>
          </p:nvPr>
        </p:nvSpPr>
        <p:spPr>
          <a:xfrm>
            <a:off x="4129180" y="4961654"/>
            <a:ext cx="4145606" cy="1015663"/>
          </a:xfrm>
        </p:spPr>
        <p:txBody>
          <a:bodyPr/>
          <a:lstStyle>
            <a:lvl1pPr marL="0" indent="0" algn="ctr">
              <a:buNone/>
              <a:defRPr sz="6000"/>
            </a:lvl1pPr>
          </a:lstStyle>
          <a:p>
            <a:pPr lvl="0"/>
            <a:r>
              <a:rPr lang="en-US" dirty="0"/>
              <a:t>Metric</a:t>
            </a:r>
          </a:p>
        </p:txBody>
      </p:sp>
      <p:sp>
        <p:nvSpPr>
          <p:cNvPr id="3077" name="Text Placeholder 3065"/>
          <p:cNvSpPr>
            <a:spLocks noGrp="1"/>
          </p:cNvSpPr>
          <p:nvPr>
            <p:ph type="body" sz="quarter" idx="20" hasCustomPrompt="1"/>
          </p:nvPr>
        </p:nvSpPr>
        <p:spPr>
          <a:xfrm>
            <a:off x="8257477" y="452636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8" name="Text Placeholder 3067"/>
          <p:cNvSpPr>
            <a:spLocks noGrp="1"/>
          </p:cNvSpPr>
          <p:nvPr>
            <p:ph type="body" sz="quarter" idx="21" hasCustomPrompt="1"/>
          </p:nvPr>
        </p:nvSpPr>
        <p:spPr>
          <a:xfrm>
            <a:off x="8273904" y="4960993"/>
            <a:ext cx="4145606" cy="1015663"/>
          </a:xfrm>
        </p:spPr>
        <p:txBody>
          <a:bodyPr/>
          <a:lstStyle>
            <a:lvl1pPr marL="0" indent="0" algn="ctr">
              <a:buNone/>
              <a:defRPr sz="6000"/>
            </a:lvl1pPr>
          </a:lstStyle>
          <a:p>
            <a:pPr lvl="0"/>
            <a:r>
              <a:rPr lang="en-US" dirty="0"/>
              <a:t>Metric</a:t>
            </a:r>
          </a:p>
        </p:txBody>
      </p:sp>
    </p:spTree>
    <p:extLst>
      <p:ext uri="{BB962C8B-B14F-4D97-AF65-F5344CB8AC3E}">
        <p14:creationId xmlns:p14="http://schemas.microsoft.com/office/powerpoint/2010/main" val="827354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34"/>
                                        </p:tgtEl>
                                        <p:attrNameLst>
                                          <p:attrName>style.visibility</p:attrName>
                                        </p:attrNameLst>
                                      </p:cBhvr>
                                      <p:to>
                                        <p:strVal val="visible"/>
                                      </p:to>
                                    </p:set>
                                    <p:animEffect transition="in" filter="wipe(left)">
                                      <p:cBhvr>
                                        <p:cTn id="7" dur="500"/>
                                        <p:tgtEl>
                                          <p:spTgt spid="1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extBox 6"/>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1889195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8" descr="C:\Users\rickra\AppData\Local\Temp\SNAGHTML32ef3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081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ud Backgroun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0" cy="6879772"/>
          </a:xfrm>
          <a:prstGeom prst="rect">
            <a:avLst/>
          </a:prstGeom>
        </p:spPr>
      </p:pic>
      <p:sp>
        <p:nvSpPr>
          <p:cNvPr id="7" name="TextBox 6"/>
          <p:cNvSpPr txBox="1"/>
          <p:nvPr userDrawn="1"/>
        </p:nvSpPr>
        <p:spPr>
          <a:xfrm>
            <a:off x="5055366" y="6440772"/>
            <a:ext cx="2079712" cy="439074"/>
          </a:xfrm>
          <a:prstGeom prst="rect">
            <a:avLst/>
          </a:prstGeom>
          <a:noFill/>
        </p:spPr>
        <p:txBody>
          <a:bodyPr wrap="none" lIns="179285" tIns="143428" rIns="179285" bIns="143428" rtlCol="0" anchor="ctr">
            <a:spAutoFit/>
          </a:bodyPr>
          <a:lstStyle/>
          <a:p>
            <a:pPr algn="ctr">
              <a:lnSpc>
                <a:spcPct val="90000"/>
              </a:lnSpc>
              <a:spcAft>
                <a:spcPts val="588"/>
              </a:spcAft>
            </a:pPr>
            <a:r>
              <a:rPr lang="en-US" sz="1078" dirty="0">
                <a:solidFill>
                  <a:srgbClr val="0070C0"/>
                </a:solidFill>
              </a:rPr>
              <a:t>MICROSOFT CONFIDENTIAL</a:t>
            </a:r>
          </a:p>
        </p:txBody>
      </p:sp>
      <p:grpSp>
        <p:nvGrpSpPr>
          <p:cNvPr id="6" name="Group 5"/>
          <p:cNvGrpSpPr/>
          <p:nvPr userDrawn="1"/>
        </p:nvGrpSpPr>
        <p:grpSpPr>
          <a:xfrm>
            <a:off x="10594258" y="6489293"/>
            <a:ext cx="1463644" cy="295283"/>
            <a:chOff x="0" y="0"/>
            <a:chExt cx="5002082" cy="1068032"/>
          </a:xfrm>
        </p:grpSpPr>
        <p:sp>
          <p:nvSpPr>
            <p:cNvPr id="9" name="Shape 6"/>
            <p:cNvSpPr/>
            <p:nvPr userDrawn="1"/>
          </p:nvSpPr>
          <p:spPr>
            <a:xfrm>
              <a:off x="1388148" y="213773"/>
              <a:ext cx="692607" cy="639978"/>
            </a:xfrm>
            <a:custGeom>
              <a:avLst/>
              <a:gdLst/>
              <a:ahLst/>
              <a:cxnLst/>
              <a:rect l="0" t="0" r="0" b="0"/>
              <a:pathLst>
                <a:path w="692607" h="639978">
                  <a:moveTo>
                    <a:pt x="0" y="0"/>
                  </a:moveTo>
                  <a:lnTo>
                    <a:pt x="156883" y="0"/>
                  </a:lnTo>
                  <a:lnTo>
                    <a:pt x="317348" y="402527"/>
                  </a:lnTo>
                  <a:cubicBezTo>
                    <a:pt x="331407" y="437972"/>
                    <a:pt x="340385" y="465861"/>
                    <a:pt x="345745" y="485521"/>
                  </a:cubicBezTo>
                  <a:lnTo>
                    <a:pt x="347447" y="485521"/>
                  </a:lnTo>
                  <a:lnTo>
                    <a:pt x="377431" y="401612"/>
                  </a:lnTo>
                  <a:lnTo>
                    <a:pt x="541947" y="0"/>
                  </a:lnTo>
                  <a:lnTo>
                    <a:pt x="692607" y="0"/>
                  </a:lnTo>
                  <a:lnTo>
                    <a:pt x="692607" y="639978"/>
                  </a:lnTo>
                  <a:lnTo>
                    <a:pt x="582232" y="639978"/>
                  </a:lnTo>
                  <a:lnTo>
                    <a:pt x="582232" y="233299"/>
                  </a:lnTo>
                  <a:cubicBezTo>
                    <a:pt x="582511" y="207594"/>
                    <a:pt x="584632" y="164986"/>
                    <a:pt x="587134" y="118364"/>
                  </a:cubicBezTo>
                  <a:lnTo>
                    <a:pt x="584860" y="118364"/>
                  </a:lnTo>
                  <a:cubicBezTo>
                    <a:pt x="580644" y="137224"/>
                    <a:pt x="576047" y="158179"/>
                    <a:pt x="571716" y="168923"/>
                  </a:cubicBezTo>
                  <a:lnTo>
                    <a:pt x="380733" y="639978"/>
                  </a:lnTo>
                  <a:lnTo>
                    <a:pt x="308356" y="639978"/>
                  </a:lnTo>
                  <a:lnTo>
                    <a:pt x="115938" y="173139"/>
                  </a:lnTo>
                  <a:cubicBezTo>
                    <a:pt x="111989" y="160846"/>
                    <a:pt x="106528" y="142481"/>
                    <a:pt x="101270" y="118364"/>
                  </a:cubicBezTo>
                  <a:lnTo>
                    <a:pt x="98996" y="118364"/>
                  </a:lnTo>
                  <a:cubicBezTo>
                    <a:pt x="99466" y="128740"/>
                    <a:pt x="101397" y="142354"/>
                    <a:pt x="101930" y="159347"/>
                  </a:cubicBezTo>
                  <a:cubicBezTo>
                    <a:pt x="102946" y="192926"/>
                    <a:pt x="103467" y="222275"/>
                    <a:pt x="103467" y="246558"/>
                  </a:cubicBezTo>
                  <a:lnTo>
                    <a:pt x="103467" y="639978"/>
                  </a:lnTo>
                  <a:lnTo>
                    <a:pt x="0" y="639978"/>
                  </a:lnTo>
                  <a:lnTo>
                    <a:pt x="0"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0" name="Shape 91"/>
            <p:cNvSpPr/>
            <p:nvPr userDrawn="1"/>
          </p:nvSpPr>
          <p:spPr>
            <a:xfrm>
              <a:off x="2184680" y="395122"/>
              <a:ext cx="107886" cy="458622"/>
            </a:xfrm>
            <a:custGeom>
              <a:avLst/>
              <a:gdLst/>
              <a:ahLst/>
              <a:cxnLst/>
              <a:rect l="0" t="0" r="0" b="0"/>
              <a:pathLst>
                <a:path w="107886" h="458622">
                  <a:moveTo>
                    <a:pt x="0" y="0"/>
                  </a:moveTo>
                  <a:lnTo>
                    <a:pt x="107886" y="0"/>
                  </a:lnTo>
                  <a:lnTo>
                    <a:pt x="107886" y="458622"/>
                  </a:lnTo>
                  <a:lnTo>
                    <a:pt x="0" y="458622"/>
                  </a:lnTo>
                  <a:lnTo>
                    <a:pt x="0" y="0"/>
                  </a:lnTo>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1" name="Shape 8"/>
            <p:cNvSpPr/>
            <p:nvPr userDrawn="1"/>
          </p:nvSpPr>
          <p:spPr>
            <a:xfrm>
              <a:off x="2174518" y="200216"/>
              <a:ext cx="130886" cy="124689"/>
            </a:xfrm>
            <a:custGeom>
              <a:avLst/>
              <a:gdLst/>
              <a:ahLst/>
              <a:cxnLst/>
              <a:rect l="0" t="0" r="0" b="0"/>
              <a:pathLst>
                <a:path w="130886" h="124689">
                  <a:moveTo>
                    <a:pt x="65214" y="0"/>
                  </a:moveTo>
                  <a:cubicBezTo>
                    <a:pt x="83896" y="0"/>
                    <a:pt x="99670" y="6223"/>
                    <a:pt x="112115" y="18517"/>
                  </a:cubicBezTo>
                  <a:cubicBezTo>
                    <a:pt x="124562" y="30823"/>
                    <a:pt x="130886" y="45784"/>
                    <a:pt x="130886" y="63017"/>
                  </a:cubicBezTo>
                  <a:cubicBezTo>
                    <a:pt x="130886" y="80582"/>
                    <a:pt x="124396" y="95415"/>
                    <a:pt x="111595" y="107137"/>
                  </a:cubicBezTo>
                  <a:cubicBezTo>
                    <a:pt x="98882" y="118783"/>
                    <a:pt x="83274" y="124689"/>
                    <a:pt x="65214" y="124689"/>
                  </a:cubicBezTo>
                  <a:cubicBezTo>
                    <a:pt x="47155" y="124689"/>
                    <a:pt x="31610" y="118783"/>
                    <a:pt x="19037" y="107124"/>
                  </a:cubicBezTo>
                  <a:cubicBezTo>
                    <a:pt x="6401" y="95415"/>
                    <a:pt x="0" y="80582"/>
                    <a:pt x="0" y="63017"/>
                  </a:cubicBezTo>
                  <a:cubicBezTo>
                    <a:pt x="0" y="45174"/>
                    <a:pt x="6477" y="30023"/>
                    <a:pt x="19253" y="18021"/>
                  </a:cubicBezTo>
                  <a:cubicBezTo>
                    <a:pt x="31978" y="6071"/>
                    <a:pt x="47435" y="0"/>
                    <a:pt x="65214"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2" name="Shape 9"/>
            <p:cNvSpPr/>
            <p:nvPr userDrawn="1"/>
          </p:nvSpPr>
          <p:spPr>
            <a:xfrm>
              <a:off x="2366763" y="384066"/>
              <a:ext cx="359105" cy="480746"/>
            </a:xfrm>
            <a:custGeom>
              <a:avLst/>
              <a:gdLst/>
              <a:ahLst/>
              <a:cxnLst/>
              <a:rect l="0" t="0" r="0" b="0"/>
              <a:pathLst>
                <a:path w="359105" h="480746">
                  <a:moveTo>
                    <a:pt x="247447" y="0"/>
                  </a:moveTo>
                  <a:cubicBezTo>
                    <a:pt x="266713" y="0"/>
                    <a:pt x="286982" y="2172"/>
                    <a:pt x="307734" y="6464"/>
                  </a:cubicBezTo>
                  <a:cubicBezTo>
                    <a:pt x="328562" y="10795"/>
                    <a:pt x="345351" y="16472"/>
                    <a:pt x="357657" y="23355"/>
                  </a:cubicBezTo>
                  <a:lnTo>
                    <a:pt x="359105" y="24181"/>
                  </a:lnTo>
                  <a:lnTo>
                    <a:pt x="359105" y="128321"/>
                  </a:lnTo>
                  <a:lnTo>
                    <a:pt x="354571" y="125032"/>
                  </a:lnTo>
                  <a:cubicBezTo>
                    <a:pt x="321894" y="101321"/>
                    <a:pt x="287350" y="89306"/>
                    <a:pt x="251867" y="89306"/>
                  </a:cubicBezTo>
                  <a:cubicBezTo>
                    <a:pt x="210427" y="89306"/>
                    <a:pt x="176378" y="103365"/>
                    <a:pt x="150686" y="131077"/>
                  </a:cubicBezTo>
                  <a:cubicBezTo>
                    <a:pt x="124917" y="158852"/>
                    <a:pt x="111862" y="196520"/>
                    <a:pt x="111862" y="243027"/>
                  </a:cubicBezTo>
                  <a:cubicBezTo>
                    <a:pt x="111862" y="289243"/>
                    <a:pt x="124396" y="325920"/>
                    <a:pt x="149123" y="352069"/>
                  </a:cubicBezTo>
                  <a:cubicBezTo>
                    <a:pt x="173799" y="378193"/>
                    <a:pt x="207772" y="391439"/>
                    <a:pt x="250101" y="391439"/>
                  </a:cubicBezTo>
                  <a:cubicBezTo>
                    <a:pt x="265329" y="391439"/>
                    <a:pt x="282715" y="388061"/>
                    <a:pt x="301790" y="381406"/>
                  </a:cubicBezTo>
                  <a:cubicBezTo>
                    <a:pt x="320891" y="374764"/>
                    <a:pt x="338658" y="365519"/>
                    <a:pt x="354571" y="353936"/>
                  </a:cubicBezTo>
                  <a:lnTo>
                    <a:pt x="359105" y="350634"/>
                  </a:lnTo>
                  <a:lnTo>
                    <a:pt x="359105" y="449453"/>
                  </a:lnTo>
                  <a:lnTo>
                    <a:pt x="357683" y="450279"/>
                  </a:lnTo>
                  <a:cubicBezTo>
                    <a:pt x="322605" y="470497"/>
                    <a:pt x="278816" y="480746"/>
                    <a:pt x="227546" y="480746"/>
                  </a:cubicBezTo>
                  <a:cubicBezTo>
                    <a:pt x="183629" y="480746"/>
                    <a:pt x="143955" y="471094"/>
                    <a:pt x="109601" y="452082"/>
                  </a:cubicBezTo>
                  <a:cubicBezTo>
                    <a:pt x="75222" y="433032"/>
                    <a:pt x="48070" y="405575"/>
                    <a:pt x="28867" y="370446"/>
                  </a:cubicBezTo>
                  <a:cubicBezTo>
                    <a:pt x="9715" y="335382"/>
                    <a:pt x="0" y="295643"/>
                    <a:pt x="0" y="252298"/>
                  </a:cubicBezTo>
                  <a:cubicBezTo>
                    <a:pt x="0" y="202832"/>
                    <a:pt x="9995" y="158496"/>
                    <a:pt x="29731" y="120510"/>
                  </a:cubicBezTo>
                  <a:cubicBezTo>
                    <a:pt x="49505" y="82436"/>
                    <a:pt x="78626" y="52502"/>
                    <a:pt x="116243" y="31547"/>
                  </a:cubicBezTo>
                  <a:cubicBezTo>
                    <a:pt x="153797" y="10604"/>
                    <a:pt x="197930" y="0"/>
                    <a:pt x="247447"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3" name="Shape 10"/>
            <p:cNvSpPr/>
            <p:nvPr userDrawn="1"/>
          </p:nvSpPr>
          <p:spPr>
            <a:xfrm>
              <a:off x="2807292" y="387157"/>
              <a:ext cx="266674" cy="466585"/>
            </a:xfrm>
            <a:custGeom>
              <a:avLst/>
              <a:gdLst/>
              <a:ahLst/>
              <a:cxnLst/>
              <a:rect l="0" t="0" r="0" b="0"/>
              <a:pathLst>
                <a:path w="266674" h="466585">
                  <a:moveTo>
                    <a:pt x="222669" y="0"/>
                  </a:moveTo>
                  <a:cubicBezTo>
                    <a:pt x="240665" y="0"/>
                    <a:pt x="254889" y="2159"/>
                    <a:pt x="264922" y="6426"/>
                  </a:cubicBezTo>
                  <a:lnTo>
                    <a:pt x="266674" y="7163"/>
                  </a:lnTo>
                  <a:lnTo>
                    <a:pt x="266674" y="115926"/>
                  </a:lnTo>
                  <a:lnTo>
                    <a:pt x="262128" y="112649"/>
                  </a:lnTo>
                  <a:cubicBezTo>
                    <a:pt x="257137" y="109055"/>
                    <a:pt x="248666" y="105626"/>
                    <a:pt x="236982" y="102476"/>
                  </a:cubicBezTo>
                  <a:cubicBezTo>
                    <a:pt x="225171" y="99314"/>
                    <a:pt x="214262" y="97714"/>
                    <a:pt x="204533" y="97714"/>
                  </a:cubicBezTo>
                  <a:cubicBezTo>
                    <a:pt x="175857" y="97714"/>
                    <a:pt x="152387" y="110109"/>
                    <a:pt x="134760" y="134569"/>
                  </a:cubicBezTo>
                  <a:cubicBezTo>
                    <a:pt x="116929" y="159309"/>
                    <a:pt x="107874" y="192075"/>
                    <a:pt x="107874" y="231978"/>
                  </a:cubicBezTo>
                  <a:lnTo>
                    <a:pt x="107874" y="466585"/>
                  </a:lnTo>
                  <a:lnTo>
                    <a:pt x="0" y="466585"/>
                  </a:lnTo>
                  <a:lnTo>
                    <a:pt x="0" y="7963"/>
                  </a:lnTo>
                  <a:lnTo>
                    <a:pt x="107874" y="7963"/>
                  </a:lnTo>
                  <a:lnTo>
                    <a:pt x="107874" y="87376"/>
                  </a:lnTo>
                  <a:lnTo>
                    <a:pt x="109017" y="87376"/>
                  </a:lnTo>
                  <a:cubicBezTo>
                    <a:pt x="119113" y="61595"/>
                    <a:pt x="132283" y="40932"/>
                    <a:pt x="150520" y="25870"/>
                  </a:cubicBezTo>
                  <a:cubicBezTo>
                    <a:pt x="171310" y="8712"/>
                    <a:pt x="195580" y="0"/>
                    <a:pt x="222669"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4" name="Shape 11"/>
            <p:cNvSpPr/>
            <p:nvPr userDrawn="1"/>
          </p:nvSpPr>
          <p:spPr>
            <a:xfrm>
              <a:off x="3079951" y="384628"/>
              <a:ext cx="235724" cy="480183"/>
            </a:xfrm>
            <a:custGeom>
              <a:avLst/>
              <a:gdLst/>
              <a:ahLst/>
              <a:cxnLst/>
              <a:rect l="0" t="0" r="0" b="0"/>
              <a:pathLst>
                <a:path w="235724" h="480183">
                  <a:moveTo>
                    <a:pt x="235724" y="0"/>
                  </a:moveTo>
                  <a:lnTo>
                    <a:pt x="235724" y="88895"/>
                  </a:lnTo>
                  <a:lnTo>
                    <a:pt x="209529" y="91251"/>
                  </a:lnTo>
                  <a:cubicBezTo>
                    <a:pt x="183324" y="96236"/>
                    <a:pt x="161776" y="108673"/>
                    <a:pt x="145250" y="128418"/>
                  </a:cubicBezTo>
                  <a:cubicBezTo>
                    <a:pt x="123101" y="154885"/>
                    <a:pt x="111861" y="192960"/>
                    <a:pt x="111861" y="241575"/>
                  </a:cubicBezTo>
                  <a:cubicBezTo>
                    <a:pt x="111861" y="288730"/>
                    <a:pt x="123101" y="325827"/>
                    <a:pt x="145250" y="351849"/>
                  </a:cubicBezTo>
                  <a:cubicBezTo>
                    <a:pt x="161756" y="371271"/>
                    <a:pt x="183471" y="383513"/>
                    <a:pt x="210013" y="388420"/>
                  </a:cubicBezTo>
                  <a:lnTo>
                    <a:pt x="235724" y="390665"/>
                  </a:lnTo>
                  <a:lnTo>
                    <a:pt x="235724" y="479881"/>
                  </a:lnTo>
                  <a:lnTo>
                    <a:pt x="231965" y="480183"/>
                  </a:lnTo>
                  <a:cubicBezTo>
                    <a:pt x="161620" y="480183"/>
                    <a:pt x="104749" y="458834"/>
                    <a:pt x="62966" y="416759"/>
                  </a:cubicBezTo>
                  <a:cubicBezTo>
                    <a:pt x="21183" y="374671"/>
                    <a:pt x="0" y="316924"/>
                    <a:pt x="0" y="245119"/>
                  </a:cubicBezTo>
                  <a:cubicBezTo>
                    <a:pt x="0" y="169503"/>
                    <a:pt x="21691" y="109000"/>
                    <a:pt x="64503" y="65312"/>
                  </a:cubicBezTo>
                  <a:cubicBezTo>
                    <a:pt x="96621" y="32527"/>
                    <a:pt x="138434" y="11865"/>
                    <a:pt x="189244" y="3583"/>
                  </a:cubicBezTo>
                  <a:lnTo>
                    <a:pt x="235724"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5" name="Shape 12"/>
            <p:cNvSpPr/>
            <p:nvPr userDrawn="1"/>
          </p:nvSpPr>
          <p:spPr>
            <a:xfrm>
              <a:off x="3315674" y="384065"/>
              <a:ext cx="235725" cy="480443"/>
            </a:xfrm>
            <a:custGeom>
              <a:avLst/>
              <a:gdLst/>
              <a:ahLst/>
              <a:cxnLst/>
              <a:rect l="0" t="0" r="0" b="0"/>
              <a:pathLst>
                <a:path w="235725" h="480443">
                  <a:moveTo>
                    <a:pt x="7303" y="0"/>
                  </a:moveTo>
                  <a:cubicBezTo>
                    <a:pt x="78537" y="0"/>
                    <a:pt x="135052" y="21196"/>
                    <a:pt x="175222" y="63017"/>
                  </a:cubicBezTo>
                  <a:cubicBezTo>
                    <a:pt x="215367" y="104800"/>
                    <a:pt x="235725" y="162979"/>
                    <a:pt x="235725" y="235941"/>
                  </a:cubicBezTo>
                  <a:cubicBezTo>
                    <a:pt x="235725" y="309804"/>
                    <a:pt x="214021" y="369697"/>
                    <a:pt x="171234" y="413969"/>
                  </a:cubicBezTo>
                  <a:cubicBezTo>
                    <a:pt x="139125" y="447202"/>
                    <a:pt x="97973" y="468147"/>
                    <a:pt x="48483" y="476543"/>
                  </a:cubicBezTo>
                  <a:lnTo>
                    <a:pt x="0" y="480443"/>
                  </a:lnTo>
                  <a:lnTo>
                    <a:pt x="0" y="391228"/>
                  </a:lnTo>
                  <a:lnTo>
                    <a:pt x="2426" y="391439"/>
                  </a:lnTo>
                  <a:cubicBezTo>
                    <a:pt x="42316" y="391439"/>
                    <a:pt x="72809" y="378562"/>
                    <a:pt x="93078" y="353136"/>
                  </a:cubicBezTo>
                  <a:cubicBezTo>
                    <a:pt x="113500" y="327533"/>
                    <a:pt x="123863" y="289306"/>
                    <a:pt x="123863" y="239484"/>
                  </a:cubicBezTo>
                  <a:cubicBezTo>
                    <a:pt x="123863" y="190297"/>
                    <a:pt x="112865" y="152527"/>
                    <a:pt x="91161" y="127241"/>
                  </a:cubicBezTo>
                  <a:cubicBezTo>
                    <a:pt x="69558" y="102057"/>
                    <a:pt x="39408" y="89319"/>
                    <a:pt x="1550" y="89319"/>
                  </a:cubicBezTo>
                  <a:lnTo>
                    <a:pt x="0" y="89458"/>
                  </a:lnTo>
                  <a:lnTo>
                    <a:pt x="0" y="563"/>
                  </a:lnTo>
                  <a:lnTo>
                    <a:pt x="7303"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6" name="Shape 13"/>
            <p:cNvSpPr/>
            <p:nvPr userDrawn="1"/>
          </p:nvSpPr>
          <p:spPr>
            <a:xfrm>
              <a:off x="3603625" y="384068"/>
              <a:ext cx="304711" cy="480746"/>
            </a:xfrm>
            <a:custGeom>
              <a:avLst/>
              <a:gdLst/>
              <a:ahLst/>
              <a:cxnLst/>
              <a:rect l="0" t="0" r="0" b="0"/>
              <a:pathLst>
                <a:path w="304711" h="480746">
                  <a:moveTo>
                    <a:pt x="175793" y="0"/>
                  </a:moveTo>
                  <a:cubicBezTo>
                    <a:pt x="191529" y="0"/>
                    <a:pt x="209626" y="1867"/>
                    <a:pt x="229616" y="5563"/>
                  </a:cubicBezTo>
                  <a:cubicBezTo>
                    <a:pt x="249656" y="9284"/>
                    <a:pt x="266141" y="13881"/>
                    <a:pt x="278650" y="19240"/>
                  </a:cubicBezTo>
                  <a:lnTo>
                    <a:pt x="280391" y="19977"/>
                  </a:lnTo>
                  <a:lnTo>
                    <a:pt x="280391" y="119710"/>
                  </a:lnTo>
                  <a:lnTo>
                    <a:pt x="275920" y="116675"/>
                  </a:lnTo>
                  <a:cubicBezTo>
                    <a:pt x="262344" y="107442"/>
                    <a:pt x="246075" y="99898"/>
                    <a:pt x="227597" y="94272"/>
                  </a:cubicBezTo>
                  <a:cubicBezTo>
                    <a:pt x="209093" y="88633"/>
                    <a:pt x="190474" y="85763"/>
                    <a:pt x="172263" y="85763"/>
                  </a:cubicBezTo>
                  <a:cubicBezTo>
                    <a:pt x="152654" y="85763"/>
                    <a:pt x="137020" y="90183"/>
                    <a:pt x="125806" y="98882"/>
                  </a:cubicBezTo>
                  <a:cubicBezTo>
                    <a:pt x="114643" y="107531"/>
                    <a:pt x="109207" y="118224"/>
                    <a:pt x="109207" y="131559"/>
                  </a:cubicBezTo>
                  <a:cubicBezTo>
                    <a:pt x="109207" y="146609"/>
                    <a:pt x="113614" y="158483"/>
                    <a:pt x="122275" y="166891"/>
                  </a:cubicBezTo>
                  <a:cubicBezTo>
                    <a:pt x="131229" y="175565"/>
                    <a:pt x="153022" y="186893"/>
                    <a:pt x="187033" y="200558"/>
                  </a:cubicBezTo>
                  <a:cubicBezTo>
                    <a:pt x="229730" y="217754"/>
                    <a:pt x="260324" y="237236"/>
                    <a:pt x="277952" y="258445"/>
                  </a:cubicBezTo>
                  <a:cubicBezTo>
                    <a:pt x="295720" y="279806"/>
                    <a:pt x="304711" y="306324"/>
                    <a:pt x="304711" y="337236"/>
                  </a:cubicBezTo>
                  <a:cubicBezTo>
                    <a:pt x="304711" y="380124"/>
                    <a:pt x="287972" y="415163"/>
                    <a:pt x="254978" y="441427"/>
                  </a:cubicBezTo>
                  <a:cubicBezTo>
                    <a:pt x="222174" y="467512"/>
                    <a:pt x="177241" y="480746"/>
                    <a:pt x="121386" y="480746"/>
                  </a:cubicBezTo>
                  <a:cubicBezTo>
                    <a:pt x="103327" y="480746"/>
                    <a:pt x="82524" y="478346"/>
                    <a:pt x="59563" y="473596"/>
                  </a:cubicBezTo>
                  <a:cubicBezTo>
                    <a:pt x="36588" y="468859"/>
                    <a:pt x="17119" y="462839"/>
                    <a:pt x="1651" y="455714"/>
                  </a:cubicBezTo>
                  <a:lnTo>
                    <a:pt x="0" y="454939"/>
                  </a:lnTo>
                  <a:lnTo>
                    <a:pt x="0" y="349783"/>
                  </a:lnTo>
                  <a:lnTo>
                    <a:pt x="4534" y="353047"/>
                  </a:lnTo>
                  <a:cubicBezTo>
                    <a:pt x="23076" y="366382"/>
                    <a:pt x="43650" y="376809"/>
                    <a:pt x="65672" y="384048"/>
                  </a:cubicBezTo>
                  <a:cubicBezTo>
                    <a:pt x="87681" y="391300"/>
                    <a:pt x="107759" y="394970"/>
                    <a:pt x="125387" y="394970"/>
                  </a:cubicBezTo>
                  <a:cubicBezTo>
                    <a:pt x="172860" y="394970"/>
                    <a:pt x="195935" y="379997"/>
                    <a:pt x="195935" y="349161"/>
                  </a:cubicBezTo>
                  <a:cubicBezTo>
                    <a:pt x="195935" y="338328"/>
                    <a:pt x="193649" y="329578"/>
                    <a:pt x="189154" y="323164"/>
                  </a:cubicBezTo>
                  <a:cubicBezTo>
                    <a:pt x="184556" y="316624"/>
                    <a:pt x="176378" y="309893"/>
                    <a:pt x="164859" y="303213"/>
                  </a:cubicBezTo>
                  <a:cubicBezTo>
                    <a:pt x="153060" y="296380"/>
                    <a:pt x="134506" y="287719"/>
                    <a:pt x="109652" y="277495"/>
                  </a:cubicBezTo>
                  <a:cubicBezTo>
                    <a:pt x="80061" y="264770"/>
                    <a:pt x="57708" y="252273"/>
                    <a:pt x="43281" y="240360"/>
                  </a:cubicBezTo>
                  <a:cubicBezTo>
                    <a:pt x="28689" y="228346"/>
                    <a:pt x="17704" y="213995"/>
                    <a:pt x="10630" y="197701"/>
                  </a:cubicBezTo>
                  <a:cubicBezTo>
                    <a:pt x="3581" y="181508"/>
                    <a:pt x="0" y="162382"/>
                    <a:pt x="0" y="140856"/>
                  </a:cubicBezTo>
                  <a:cubicBezTo>
                    <a:pt x="0" y="99428"/>
                    <a:pt x="16586" y="65202"/>
                    <a:pt x="49276" y="39103"/>
                  </a:cubicBezTo>
                  <a:cubicBezTo>
                    <a:pt x="81800" y="13157"/>
                    <a:pt x="124346" y="0"/>
                    <a:pt x="175793"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7" name="Shape 14"/>
            <p:cNvSpPr/>
            <p:nvPr userDrawn="1"/>
          </p:nvSpPr>
          <p:spPr>
            <a:xfrm>
              <a:off x="3955395" y="384626"/>
              <a:ext cx="235738" cy="480184"/>
            </a:xfrm>
            <a:custGeom>
              <a:avLst/>
              <a:gdLst/>
              <a:ahLst/>
              <a:cxnLst/>
              <a:rect l="0" t="0" r="0" b="0"/>
              <a:pathLst>
                <a:path w="235738" h="480184">
                  <a:moveTo>
                    <a:pt x="235738" y="0"/>
                  </a:moveTo>
                  <a:lnTo>
                    <a:pt x="235738" y="88896"/>
                  </a:lnTo>
                  <a:lnTo>
                    <a:pt x="209535" y="91252"/>
                  </a:lnTo>
                  <a:cubicBezTo>
                    <a:pt x="183324" y="96237"/>
                    <a:pt x="161779" y="108674"/>
                    <a:pt x="145262" y="128419"/>
                  </a:cubicBezTo>
                  <a:cubicBezTo>
                    <a:pt x="123114" y="154886"/>
                    <a:pt x="111874" y="192961"/>
                    <a:pt x="111874" y="241576"/>
                  </a:cubicBezTo>
                  <a:cubicBezTo>
                    <a:pt x="111874" y="288731"/>
                    <a:pt x="123101" y="325828"/>
                    <a:pt x="145250" y="351850"/>
                  </a:cubicBezTo>
                  <a:cubicBezTo>
                    <a:pt x="161766" y="371272"/>
                    <a:pt x="183483" y="383514"/>
                    <a:pt x="210026" y="388421"/>
                  </a:cubicBezTo>
                  <a:lnTo>
                    <a:pt x="235738" y="390666"/>
                  </a:lnTo>
                  <a:lnTo>
                    <a:pt x="235738" y="479882"/>
                  </a:lnTo>
                  <a:lnTo>
                    <a:pt x="231978" y="480184"/>
                  </a:lnTo>
                  <a:cubicBezTo>
                    <a:pt x="161620" y="480184"/>
                    <a:pt x="104762" y="458835"/>
                    <a:pt x="62979" y="416760"/>
                  </a:cubicBezTo>
                  <a:cubicBezTo>
                    <a:pt x="21184" y="374672"/>
                    <a:pt x="0" y="316925"/>
                    <a:pt x="0" y="245120"/>
                  </a:cubicBezTo>
                  <a:cubicBezTo>
                    <a:pt x="0" y="169504"/>
                    <a:pt x="21704" y="109001"/>
                    <a:pt x="64503" y="65313"/>
                  </a:cubicBezTo>
                  <a:cubicBezTo>
                    <a:pt x="96631" y="32528"/>
                    <a:pt x="138439" y="11866"/>
                    <a:pt x="189245" y="3584"/>
                  </a:cubicBezTo>
                  <a:lnTo>
                    <a:pt x="235738"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8" name="Shape 15"/>
            <p:cNvSpPr/>
            <p:nvPr userDrawn="1"/>
          </p:nvSpPr>
          <p:spPr>
            <a:xfrm>
              <a:off x="4191133" y="384065"/>
              <a:ext cx="235724" cy="480443"/>
            </a:xfrm>
            <a:custGeom>
              <a:avLst/>
              <a:gdLst/>
              <a:ahLst/>
              <a:cxnLst/>
              <a:rect l="0" t="0" r="0" b="0"/>
              <a:pathLst>
                <a:path w="235724" h="480443">
                  <a:moveTo>
                    <a:pt x="7289" y="0"/>
                  </a:moveTo>
                  <a:cubicBezTo>
                    <a:pt x="78524" y="0"/>
                    <a:pt x="135039" y="21196"/>
                    <a:pt x="175209" y="63017"/>
                  </a:cubicBezTo>
                  <a:cubicBezTo>
                    <a:pt x="215366" y="104800"/>
                    <a:pt x="235724" y="162979"/>
                    <a:pt x="235724" y="235941"/>
                  </a:cubicBezTo>
                  <a:cubicBezTo>
                    <a:pt x="235724" y="309804"/>
                    <a:pt x="214020" y="369697"/>
                    <a:pt x="171221" y="413969"/>
                  </a:cubicBezTo>
                  <a:cubicBezTo>
                    <a:pt x="139112" y="447202"/>
                    <a:pt x="97967" y="468147"/>
                    <a:pt x="48481" y="476543"/>
                  </a:cubicBezTo>
                  <a:lnTo>
                    <a:pt x="0" y="480443"/>
                  </a:lnTo>
                  <a:lnTo>
                    <a:pt x="0" y="391228"/>
                  </a:lnTo>
                  <a:lnTo>
                    <a:pt x="2425" y="391439"/>
                  </a:lnTo>
                  <a:cubicBezTo>
                    <a:pt x="42304" y="391439"/>
                    <a:pt x="72809" y="378562"/>
                    <a:pt x="93078" y="353136"/>
                  </a:cubicBezTo>
                  <a:cubicBezTo>
                    <a:pt x="113487" y="327533"/>
                    <a:pt x="123863" y="289306"/>
                    <a:pt x="123863" y="239484"/>
                  </a:cubicBezTo>
                  <a:cubicBezTo>
                    <a:pt x="123863" y="190297"/>
                    <a:pt x="112865" y="152527"/>
                    <a:pt x="91160" y="127241"/>
                  </a:cubicBezTo>
                  <a:cubicBezTo>
                    <a:pt x="69558" y="102057"/>
                    <a:pt x="39395" y="89319"/>
                    <a:pt x="1549" y="89319"/>
                  </a:cubicBezTo>
                  <a:lnTo>
                    <a:pt x="0" y="89458"/>
                  </a:lnTo>
                  <a:lnTo>
                    <a:pt x="0" y="562"/>
                  </a:lnTo>
                  <a:lnTo>
                    <a:pt x="7289"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9" name="Shape 16"/>
            <p:cNvSpPr/>
            <p:nvPr userDrawn="1"/>
          </p:nvSpPr>
          <p:spPr>
            <a:xfrm>
              <a:off x="4437351" y="166896"/>
              <a:ext cx="564731" cy="697916"/>
            </a:xfrm>
            <a:custGeom>
              <a:avLst/>
              <a:gdLst/>
              <a:ahLst/>
              <a:cxnLst/>
              <a:rect l="0" t="0" r="0" b="0"/>
              <a:pathLst>
                <a:path w="564731" h="697916">
                  <a:moveTo>
                    <a:pt x="242138" y="0"/>
                  </a:moveTo>
                  <a:cubicBezTo>
                    <a:pt x="267424" y="0"/>
                    <a:pt x="287833" y="2731"/>
                    <a:pt x="302819" y="8128"/>
                  </a:cubicBezTo>
                  <a:lnTo>
                    <a:pt x="304698" y="8801"/>
                  </a:lnTo>
                  <a:lnTo>
                    <a:pt x="304698" y="101473"/>
                  </a:lnTo>
                  <a:lnTo>
                    <a:pt x="300686" y="99682"/>
                  </a:lnTo>
                  <a:cubicBezTo>
                    <a:pt x="284594" y="92507"/>
                    <a:pt x="268618" y="88862"/>
                    <a:pt x="253187" y="88862"/>
                  </a:cubicBezTo>
                  <a:cubicBezTo>
                    <a:pt x="231750" y="88862"/>
                    <a:pt x="214935" y="95745"/>
                    <a:pt x="203162" y="109334"/>
                  </a:cubicBezTo>
                  <a:cubicBezTo>
                    <a:pt x="191300" y="123038"/>
                    <a:pt x="185281" y="143612"/>
                    <a:pt x="185281" y="170485"/>
                  </a:cubicBezTo>
                  <a:lnTo>
                    <a:pt x="185281" y="228219"/>
                  </a:lnTo>
                  <a:lnTo>
                    <a:pt x="347155" y="228219"/>
                  </a:lnTo>
                  <a:lnTo>
                    <a:pt x="347155" y="124587"/>
                  </a:lnTo>
                  <a:lnTo>
                    <a:pt x="349174" y="123965"/>
                  </a:lnTo>
                  <a:lnTo>
                    <a:pt x="451790" y="92558"/>
                  </a:lnTo>
                  <a:lnTo>
                    <a:pt x="455473" y="91427"/>
                  </a:lnTo>
                  <a:lnTo>
                    <a:pt x="455473" y="228219"/>
                  </a:lnTo>
                  <a:lnTo>
                    <a:pt x="564731" y="228219"/>
                  </a:lnTo>
                  <a:lnTo>
                    <a:pt x="564731" y="316205"/>
                  </a:lnTo>
                  <a:lnTo>
                    <a:pt x="455473" y="316205"/>
                  </a:lnTo>
                  <a:lnTo>
                    <a:pt x="455473" y="532727"/>
                  </a:lnTo>
                  <a:cubicBezTo>
                    <a:pt x="455473" y="560502"/>
                    <a:pt x="460451" y="580327"/>
                    <a:pt x="470269" y="591668"/>
                  </a:cubicBezTo>
                  <a:cubicBezTo>
                    <a:pt x="479971" y="602907"/>
                    <a:pt x="495618" y="608597"/>
                    <a:pt x="516763" y="608597"/>
                  </a:cubicBezTo>
                  <a:cubicBezTo>
                    <a:pt x="522377" y="608597"/>
                    <a:pt x="529628" y="607378"/>
                    <a:pt x="538328" y="604939"/>
                  </a:cubicBezTo>
                  <a:cubicBezTo>
                    <a:pt x="546989" y="602539"/>
                    <a:pt x="554381" y="599313"/>
                    <a:pt x="560286" y="595351"/>
                  </a:cubicBezTo>
                  <a:lnTo>
                    <a:pt x="564731" y="592392"/>
                  </a:lnTo>
                  <a:lnTo>
                    <a:pt x="564731" y="681228"/>
                  </a:lnTo>
                  <a:lnTo>
                    <a:pt x="563296" y="682054"/>
                  </a:lnTo>
                  <a:cubicBezTo>
                    <a:pt x="556794" y="685775"/>
                    <a:pt x="545757" y="689267"/>
                    <a:pt x="529527" y="692760"/>
                  </a:cubicBezTo>
                  <a:cubicBezTo>
                    <a:pt x="513601" y="696176"/>
                    <a:pt x="497980" y="697916"/>
                    <a:pt x="483146" y="697916"/>
                  </a:cubicBezTo>
                  <a:cubicBezTo>
                    <a:pt x="392913" y="697916"/>
                    <a:pt x="347155" y="648741"/>
                    <a:pt x="347155" y="551752"/>
                  </a:cubicBezTo>
                  <a:lnTo>
                    <a:pt x="347155" y="316205"/>
                  </a:lnTo>
                  <a:lnTo>
                    <a:pt x="185281" y="316205"/>
                  </a:lnTo>
                  <a:lnTo>
                    <a:pt x="185281" y="686854"/>
                  </a:lnTo>
                  <a:lnTo>
                    <a:pt x="76073" y="686854"/>
                  </a:lnTo>
                  <a:lnTo>
                    <a:pt x="76073" y="316205"/>
                  </a:lnTo>
                  <a:lnTo>
                    <a:pt x="0" y="316205"/>
                  </a:lnTo>
                  <a:lnTo>
                    <a:pt x="0" y="228219"/>
                  </a:lnTo>
                  <a:lnTo>
                    <a:pt x="76073" y="228219"/>
                  </a:lnTo>
                  <a:lnTo>
                    <a:pt x="76073" y="164732"/>
                  </a:lnTo>
                  <a:cubicBezTo>
                    <a:pt x="76073" y="132842"/>
                    <a:pt x="83109" y="104026"/>
                    <a:pt x="97003" y="79083"/>
                  </a:cubicBezTo>
                  <a:cubicBezTo>
                    <a:pt x="110922" y="54102"/>
                    <a:pt x="130797" y="34455"/>
                    <a:pt x="156070" y="20676"/>
                  </a:cubicBezTo>
                  <a:cubicBezTo>
                    <a:pt x="181305" y="6960"/>
                    <a:pt x="210261" y="0"/>
                    <a:pt x="242138"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20" name="Shape 92"/>
            <p:cNvSpPr/>
            <p:nvPr userDrawn="1"/>
          </p:nvSpPr>
          <p:spPr>
            <a:xfrm>
              <a:off x="0" y="0"/>
              <a:ext cx="507505" cy="507505"/>
            </a:xfrm>
            <a:custGeom>
              <a:avLst/>
              <a:gdLst/>
              <a:ahLst/>
              <a:cxnLst/>
              <a:rect l="0" t="0" r="0" b="0"/>
              <a:pathLst>
                <a:path w="507505" h="507505">
                  <a:moveTo>
                    <a:pt x="0" y="0"/>
                  </a:moveTo>
                  <a:lnTo>
                    <a:pt x="507505" y="0"/>
                  </a:lnTo>
                  <a:lnTo>
                    <a:pt x="507505" y="507505"/>
                  </a:lnTo>
                  <a:lnTo>
                    <a:pt x="0" y="507505"/>
                  </a:lnTo>
                  <a:lnTo>
                    <a:pt x="0" y="0"/>
                  </a:lnTo>
                </a:path>
              </a:pathLst>
            </a:custGeom>
            <a:ln w="0" cap="flat">
              <a:miter lim="127000"/>
            </a:ln>
          </p:spPr>
          <p:style>
            <a:lnRef idx="0">
              <a:srgbClr val="000000">
                <a:alpha val="0"/>
              </a:srgbClr>
            </a:lnRef>
            <a:fillRef idx="1">
              <a:srgbClr val="EA632D"/>
            </a:fillRef>
            <a:effectRef idx="0">
              <a:scrgbClr r="0" g="0" b="0"/>
            </a:effectRef>
            <a:fontRef idx="none"/>
          </p:style>
          <p:txBody>
            <a:bodyPr/>
            <a:lstStyle/>
            <a:p>
              <a:endParaRPr lang="en-US"/>
            </a:p>
          </p:txBody>
        </p:sp>
        <p:sp>
          <p:nvSpPr>
            <p:cNvPr id="21" name="Shape 93"/>
            <p:cNvSpPr/>
            <p:nvPr userDrawn="1"/>
          </p:nvSpPr>
          <p:spPr>
            <a:xfrm>
              <a:off x="560349" y="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8CBD3A"/>
            </a:fillRef>
            <a:effectRef idx="0">
              <a:scrgbClr r="0" g="0" b="0"/>
            </a:effectRef>
            <a:fontRef idx="none"/>
          </p:style>
          <p:txBody>
            <a:bodyPr/>
            <a:lstStyle/>
            <a:p>
              <a:endParaRPr lang="en-US"/>
            </a:p>
          </p:txBody>
        </p:sp>
        <p:sp>
          <p:nvSpPr>
            <p:cNvPr id="22" name="Shape 94"/>
            <p:cNvSpPr/>
            <p:nvPr userDrawn="1"/>
          </p:nvSpPr>
          <p:spPr>
            <a:xfrm>
              <a:off x="0"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009ED5"/>
            </a:fillRef>
            <a:effectRef idx="0">
              <a:scrgbClr r="0" g="0" b="0"/>
            </a:effectRef>
            <a:fontRef idx="none"/>
          </p:style>
          <p:txBody>
            <a:bodyPr/>
            <a:lstStyle/>
            <a:p>
              <a:endParaRPr lang="en-US"/>
            </a:p>
          </p:txBody>
        </p:sp>
        <p:sp>
          <p:nvSpPr>
            <p:cNvPr id="23" name="Shape 95"/>
            <p:cNvSpPr/>
            <p:nvPr userDrawn="1"/>
          </p:nvSpPr>
          <p:spPr>
            <a:xfrm>
              <a:off x="560349"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FABA27"/>
            </a:fillRef>
            <a:effectRef idx="0">
              <a:scrgbClr r="0" g="0" b="0"/>
            </a:effectRef>
            <a:fontRef idx="none"/>
          </p:style>
          <p:txBody>
            <a:bodyPr/>
            <a:lstStyle/>
            <a:p>
              <a:endParaRPr lang="en-US"/>
            </a:p>
          </p:txBody>
        </p:sp>
      </p:grpSp>
      <p:sp>
        <p:nvSpPr>
          <p:cNvPr id="3" name="Text Placeholder 2"/>
          <p:cNvSpPr>
            <a:spLocks noGrp="1"/>
          </p:cNvSpPr>
          <p:nvPr>
            <p:ph type="body" sz="quarter" idx="10" hasCustomPrompt="1"/>
          </p:nvPr>
        </p:nvSpPr>
        <p:spPr>
          <a:xfrm>
            <a:off x="403147" y="3791016"/>
            <a:ext cx="8864600" cy="683264"/>
          </a:xfrm>
        </p:spPr>
        <p:txBody>
          <a:bodyPr/>
          <a:lstStyle>
            <a:lvl1pPr marL="0" indent="0">
              <a:buNone/>
              <a:defRPr sz="360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content</a:t>
            </a:r>
          </a:p>
        </p:txBody>
      </p:sp>
      <p:sp>
        <p:nvSpPr>
          <p:cNvPr id="24" name="TextBox 23"/>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Tree>
    <p:extLst>
      <p:ext uri="{BB962C8B-B14F-4D97-AF65-F5344CB8AC3E}">
        <p14:creationId xmlns:p14="http://schemas.microsoft.com/office/powerpoint/2010/main" val="35224563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8739734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Graphic Top">
    <p:spTree>
      <p:nvGrpSpPr>
        <p:cNvPr id="1" name=""/>
        <p:cNvGrpSpPr/>
        <p:nvPr/>
      </p:nvGrpSpPr>
      <p:grpSpPr>
        <a:xfrm>
          <a:off x="0" y="0"/>
          <a:ext cx="0" cy="0"/>
          <a:chOff x="0" y="0"/>
          <a:chExt cx="0" cy="0"/>
        </a:xfrm>
      </p:grpSpPr>
      <p:pic>
        <p:nvPicPr>
          <p:cNvPr id="1032" name="Picture 8" descr="C:\Users\rickra\AppData\Local\Temp\SNAGHTML32ef3e.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268928" y="868615"/>
            <a:ext cx="11541863" cy="89966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68288" y="1965324"/>
            <a:ext cx="11542503" cy="2787149"/>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649345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Graphic Bottom">
    <p:bg>
      <p:bgPr>
        <a:solidFill>
          <a:srgbClr val="1574B8"/>
        </a:solidFill>
        <a:effectLst/>
      </p:bgPr>
    </p:bg>
    <p:spTree>
      <p:nvGrpSpPr>
        <p:cNvPr id="1" name=""/>
        <p:cNvGrpSpPr/>
        <p:nvPr/>
      </p:nvGrpSpPr>
      <p:grpSpPr>
        <a:xfrm>
          <a:off x="0" y="0"/>
          <a:ext cx="0" cy="0"/>
          <a:chOff x="0" y="0"/>
          <a:chExt cx="0" cy="0"/>
        </a:xfrm>
      </p:grpSpPr>
      <p:pic>
        <p:nvPicPr>
          <p:cNvPr id="2050" name="Picture 2" descr="C:\Users\rickra\AppData\Local\Temp\SNAGHTML319bb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62790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Graphic Bottom">
    <p:bg>
      <p:bgPr>
        <a:solidFill>
          <a:srgbClr val="1574B8"/>
        </a:solidFill>
        <a:effectLst/>
      </p:bgPr>
    </p:bg>
    <p:spTree>
      <p:nvGrpSpPr>
        <p:cNvPr id="1" name=""/>
        <p:cNvGrpSpPr/>
        <p:nvPr/>
      </p:nvGrpSpPr>
      <p:grpSpPr>
        <a:xfrm>
          <a:off x="0" y="0"/>
          <a:ext cx="0" cy="0"/>
          <a:chOff x="0" y="0"/>
          <a:chExt cx="0" cy="0"/>
        </a:xfrm>
      </p:grpSpPr>
      <p:pic>
        <p:nvPicPr>
          <p:cNvPr id="3074" name="Picture 2" descr="C:\Users\rickra\AppData\Local\Temp\SNAGHTML34690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793643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Graphic Right">
    <p:bg>
      <p:bgPr>
        <a:solidFill>
          <a:srgbClr val="1574B8"/>
        </a:solidFill>
        <a:effectLst/>
      </p:bgPr>
    </p:bg>
    <p:spTree>
      <p:nvGrpSpPr>
        <p:cNvPr id="1" name=""/>
        <p:cNvGrpSpPr/>
        <p:nvPr/>
      </p:nvGrpSpPr>
      <p:grpSpPr>
        <a:xfrm>
          <a:off x="0" y="0"/>
          <a:ext cx="0" cy="0"/>
          <a:chOff x="0" y="0"/>
          <a:chExt cx="0" cy="0"/>
        </a:xfrm>
      </p:grpSpPr>
      <p:pic>
        <p:nvPicPr>
          <p:cNvPr id="4098" name="Picture 2" descr="C:\Users\rickra\AppData\Local\Temp\SNAGHTML3633f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08070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Graphic Right">
    <p:bg>
      <p:bgPr>
        <a:solidFill>
          <a:srgbClr val="1574B8"/>
        </a:solidFill>
        <a:effectLst/>
      </p:bgPr>
    </p:bg>
    <p:spTree>
      <p:nvGrpSpPr>
        <p:cNvPr id="1" name=""/>
        <p:cNvGrpSpPr/>
        <p:nvPr/>
      </p:nvGrpSpPr>
      <p:grpSpPr>
        <a:xfrm>
          <a:off x="0" y="0"/>
          <a:ext cx="0" cy="0"/>
          <a:chOff x="0" y="0"/>
          <a:chExt cx="0" cy="0"/>
        </a:xfrm>
      </p:grpSpPr>
      <p:pic>
        <p:nvPicPr>
          <p:cNvPr id="5122" name="Picture 2" descr="C:\Users\rickra\AppData\Local\Temp\SNAGHTML37476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9" y="1398397"/>
            <a:ext cx="10448480" cy="51121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4875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60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algn="ctr">
              <a:lnSpc>
                <a:spcPct val="90000"/>
              </a:lnSpc>
              <a:spcAft>
                <a:spcPts val="588"/>
              </a:spcAft>
            </a:pPr>
            <a:r>
              <a:rPr lang="en-US" sz="1100" dirty="0">
                <a:solidFill>
                  <a:schemeClr val="tx1"/>
                </a:solidFill>
                <a:latin typeface="+mn-lt"/>
              </a:rPr>
              <a:t>MICROSOFT CONFIDENTIAL</a:t>
            </a:r>
          </a:p>
        </p:txBody>
      </p:sp>
      <p:pic>
        <p:nvPicPr>
          <p:cNvPr id="8" name="Picture 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092071323"/>
      </p:ext>
    </p:extLst>
  </p:cSld>
  <p:clrMap bg1="dk1" tx1="lt1" bg2="dk2" tx2="lt2" accent1="accent1" accent2="accent2" accent3="accent3" accent4="accent4" accent5="accent5" accent6="accent6" hlink="hlink" folHlink="folHlink"/>
  <p:sldLayoutIdLst>
    <p:sldLayoutId id="2147483700" r:id="rId1"/>
    <p:sldLayoutId id="2147483693" r:id="rId2"/>
    <p:sldLayoutId id="2147483684" r:id="rId3"/>
    <p:sldLayoutId id="2147483701" r:id="rId4"/>
    <p:sldLayoutId id="2147483685" r:id="rId5"/>
    <p:sldLayoutId id="2147483695" r:id="rId6"/>
    <p:sldLayoutId id="2147483687" r:id="rId7"/>
    <p:sldLayoutId id="2147483696" r:id="rId8"/>
    <p:sldLayoutId id="2147483667" r:id="rId9"/>
    <p:sldLayoutId id="2147483698" r:id="rId10"/>
    <p:sldLayoutId id="2147483678" r:id="rId11"/>
    <p:sldLayoutId id="2147483677" r:id="rId12"/>
    <p:sldLayoutId id="2147483680" r:id="rId13"/>
    <p:sldLayoutId id="2147483699" r:id="rId14"/>
    <p:sldLayoutId id="2147483690" r:id="rId1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ehumphr@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403461"/>
          </a:xfrm>
        </p:spPr>
        <p:txBody>
          <a:bodyPr/>
          <a:lstStyle/>
          <a:p>
            <a:r>
              <a:rPr lang="en-US" sz="4400" dirty="0"/>
              <a:t>Adding SQL Data Warehouse to Big Data Workloads</a:t>
            </a:r>
          </a:p>
        </p:txBody>
      </p:sp>
      <p:sp>
        <p:nvSpPr>
          <p:cNvPr id="7" name="Text Placeholder 6"/>
          <p:cNvSpPr>
            <a:spLocks noGrp="1"/>
          </p:cNvSpPr>
          <p:nvPr>
            <p:ph type="body" sz="quarter" idx="11"/>
          </p:nvPr>
        </p:nvSpPr>
        <p:spPr>
          <a:xfrm>
            <a:off x="292519" y="5097562"/>
            <a:ext cx="11459115" cy="572464"/>
          </a:xfrm>
        </p:spPr>
        <p:txBody>
          <a:bodyPr/>
          <a:lstStyle/>
          <a:p>
            <a:r>
              <a:rPr lang="en-US" dirty="0"/>
              <a:t>Ben Humphrey</a:t>
            </a:r>
          </a:p>
        </p:txBody>
      </p:sp>
      <p:sp>
        <p:nvSpPr>
          <p:cNvPr id="8" name="Text Placeholder 7"/>
          <p:cNvSpPr>
            <a:spLocks noGrp="1"/>
          </p:cNvSpPr>
          <p:nvPr>
            <p:ph type="body" sz="quarter" idx="12"/>
          </p:nvPr>
        </p:nvSpPr>
        <p:spPr>
          <a:xfrm>
            <a:off x="280644" y="5484183"/>
            <a:ext cx="11459113" cy="461665"/>
          </a:xfrm>
        </p:spPr>
        <p:txBody>
          <a:bodyPr/>
          <a:lstStyle/>
          <a:p>
            <a:r>
              <a:rPr lang="en-US" dirty="0"/>
              <a:t>Email:  </a:t>
            </a:r>
            <a:r>
              <a:rPr lang="en-US" dirty="0">
                <a:hlinkClick r:id="rId3"/>
              </a:rPr>
              <a:t>behumphr@microsoft.com</a:t>
            </a:r>
            <a:r>
              <a:rPr lang="en-US" dirty="0"/>
              <a:t> | Twitter: @</a:t>
            </a:r>
            <a:r>
              <a:rPr lang="en-US" dirty="0" err="1"/>
              <a:t>AzureNerd</a:t>
            </a:r>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Workloads</a:t>
            </a:r>
          </a:p>
        </p:txBody>
      </p:sp>
    </p:spTree>
    <p:extLst>
      <p:ext uri="{BB962C8B-B14F-4D97-AF65-F5344CB8AC3E}">
        <p14:creationId xmlns:p14="http://schemas.microsoft.com/office/powerpoint/2010/main" val="32661010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Example Workload 1</a:t>
            </a:r>
          </a:p>
        </p:txBody>
      </p:sp>
      <p:sp>
        <p:nvSpPr>
          <p:cNvPr id="3" name="Rectangle 2"/>
          <p:cNvSpPr/>
          <p:nvPr/>
        </p:nvSpPr>
        <p:spPr bwMode="auto">
          <a:xfrm>
            <a:off x="433138" y="1386038"/>
            <a:ext cx="11463688" cy="488000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842052" y="2637183"/>
            <a:ext cx="1219036" cy="9268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CSV</a:t>
            </a:r>
          </a:p>
        </p:txBody>
      </p:sp>
      <p:sp>
        <p:nvSpPr>
          <p:cNvPr id="7" name="Rectangle 6"/>
          <p:cNvSpPr/>
          <p:nvPr/>
        </p:nvSpPr>
        <p:spPr bwMode="auto">
          <a:xfrm>
            <a:off x="3531198" y="4973623"/>
            <a:ext cx="6710996" cy="6356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Azure Data Factory</a:t>
            </a:r>
          </a:p>
        </p:txBody>
      </p:sp>
      <p:sp>
        <p:nvSpPr>
          <p:cNvPr id="8" name="Rectangle 7"/>
          <p:cNvSpPr/>
          <p:nvPr/>
        </p:nvSpPr>
        <p:spPr bwMode="auto">
          <a:xfrm>
            <a:off x="3576726" y="2398161"/>
            <a:ext cx="1200814"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Blob Storage</a:t>
            </a:r>
          </a:p>
        </p:txBody>
      </p:sp>
      <p:sp>
        <p:nvSpPr>
          <p:cNvPr id="9" name="Rectangle 8"/>
          <p:cNvSpPr/>
          <p:nvPr/>
        </p:nvSpPr>
        <p:spPr bwMode="auto">
          <a:xfrm>
            <a:off x="5004639" y="2380698"/>
            <a:ext cx="1379233"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HDInsight</a:t>
            </a:r>
          </a:p>
        </p:txBody>
      </p:sp>
      <p:sp>
        <p:nvSpPr>
          <p:cNvPr id="10" name="Rectangle 9"/>
          <p:cNvSpPr/>
          <p:nvPr/>
        </p:nvSpPr>
        <p:spPr bwMode="auto">
          <a:xfrm>
            <a:off x="6622402" y="2380698"/>
            <a:ext cx="1741348"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SQL Data Warehouse</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8565584" y="2380698"/>
            <a:ext cx="1676609"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PowerBI</a:t>
            </a:r>
          </a:p>
        </p:txBody>
      </p:sp>
      <p:cxnSp>
        <p:nvCxnSpPr>
          <p:cNvPr id="20" name="Straight Arrow Connector 19"/>
          <p:cNvCxnSpPr/>
          <p:nvPr/>
        </p:nvCxnSpPr>
        <p:spPr>
          <a:xfrm>
            <a:off x="3034100" y="3261647"/>
            <a:ext cx="528794"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4754417" y="3257734"/>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6377225" y="3236558"/>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8334155" y="3232645"/>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bwMode="auto">
          <a:xfrm>
            <a:off x="1842052" y="3687050"/>
            <a:ext cx="1219036" cy="10911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Azure Import Service</a:t>
            </a:r>
          </a:p>
        </p:txBody>
      </p:sp>
      <p:cxnSp>
        <p:nvCxnSpPr>
          <p:cNvPr id="18" name="Straight Arrow Connector 17"/>
          <p:cNvCxnSpPr/>
          <p:nvPr/>
        </p:nvCxnSpPr>
        <p:spPr>
          <a:xfrm>
            <a:off x="3034100" y="4080454"/>
            <a:ext cx="528794"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51168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Example Workload 2</a:t>
            </a:r>
          </a:p>
        </p:txBody>
      </p:sp>
      <p:sp>
        <p:nvSpPr>
          <p:cNvPr id="3" name="Rectangle 2"/>
          <p:cNvSpPr/>
          <p:nvPr/>
        </p:nvSpPr>
        <p:spPr bwMode="auto">
          <a:xfrm>
            <a:off x="422627" y="1309813"/>
            <a:ext cx="11463688" cy="488000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963238" y="2823210"/>
            <a:ext cx="1329224" cy="13178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Website</a:t>
            </a:r>
          </a:p>
        </p:txBody>
      </p:sp>
      <p:sp>
        <p:nvSpPr>
          <p:cNvPr id="8" name="Rectangle 7"/>
          <p:cNvSpPr/>
          <p:nvPr/>
        </p:nvSpPr>
        <p:spPr bwMode="auto">
          <a:xfrm>
            <a:off x="2808100" y="2464421"/>
            <a:ext cx="1427544" cy="8597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SQL Database</a:t>
            </a:r>
          </a:p>
        </p:txBody>
      </p:sp>
      <p:sp>
        <p:nvSpPr>
          <p:cNvPr id="10" name="Rectangle 9"/>
          <p:cNvSpPr/>
          <p:nvPr/>
        </p:nvSpPr>
        <p:spPr bwMode="auto">
          <a:xfrm>
            <a:off x="5853776" y="2446958"/>
            <a:ext cx="1741348"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SQL Data Warehouse</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96958" y="2446958"/>
            <a:ext cx="1509919"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SQL Server Analysis Services</a:t>
            </a:r>
          </a:p>
        </p:txBody>
      </p:sp>
      <p:cxnSp>
        <p:nvCxnSpPr>
          <p:cNvPr id="20" name="Straight Arrow Connector 19"/>
          <p:cNvCxnSpPr/>
          <p:nvPr/>
        </p:nvCxnSpPr>
        <p:spPr>
          <a:xfrm>
            <a:off x="2265474" y="3039148"/>
            <a:ext cx="528794"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5608599" y="3302818"/>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7565529" y="3298905"/>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bwMode="auto">
          <a:xfrm>
            <a:off x="9538306" y="2464421"/>
            <a:ext cx="1676609"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Excel</a:t>
            </a:r>
          </a:p>
        </p:txBody>
      </p:sp>
      <p:cxnSp>
        <p:nvCxnSpPr>
          <p:cNvPr id="16" name="Straight Arrow Connector 15"/>
          <p:cNvCxnSpPr/>
          <p:nvPr/>
        </p:nvCxnSpPr>
        <p:spPr>
          <a:xfrm>
            <a:off x="9306877" y="3316368"/>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bwMode="auto">
          <a:xfrm>
            <a:off x="4506021" y="2464421"/>
            <a:ext cx="1115193"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Azure Data Factory</a:t>
            </a:r>
          </a:p>
        </p:txBody>
      </p:sp>
      <p:cxnSp>
        <p:nvCxnSpPr>
          <p:cNvPr id="22" name="Straight Arrow Connector 21"/>
          <p:cNvCxnSpPr/>
          <p:nvPr/>
        </p:nvCxnSpPr>
        <p:spPr>
          <a:xfrm>
            <a:off x="4255258" y="2925643"/>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bwMode="auto">
          <a:xfrm>
            <a:off x="2816123" y="3579349"/>
            <a:ext cx="1427544" cy="8597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Blob Storage</a:t>
            </a:r>
          </a:p>
        </p:txBody>
      </p:sp>
      <p:cxnSp>
        <p:nvCxnSpPr>
          <p:cNvPr id="26" name="Straight Arrow Connector 25"/>
          <p:cNvCxnSpPr/>
          <p:nvPr/>
        </p:nvCxnSpPr>
        <p:spPr>
          <a:xfrm>
            <a:off x="4254540" y="3934692"/>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2284890" y="3749817"/>
            <a:ext cx="528794"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6137580" y="3699645"/>
            <a:ext cx="145747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Polybase</a:t>
            </a:r>
          </a:p>
        </p:txBody>
      </p:sp>
      <p:cxnSp>
        <p:nvCxnSpPr>
          <p:cNvPr id="28" name="Straight Arrow Connector 27"/>
          <p:cNvCxnSpPr/>
          <p:nvPr/>
        </p:nvCxnSpPr>
        <p:spPr>
          <a:xfrm>
            <a:off x="5615626" y="3929436"/>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146845" y="3710430"/>
            <a:ext cx="79939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bg1"/>
                </a:solidFill>
              </a:rPr>
              <a:t>Logs</a:t>
            </a:r>
          </a:p>
        </p:txBody>
      </p:sp>
    </p:spTree>
    <p:extLst>
      <p:ext uri="{BB962C8B-B14F-4D97-AF65-F5344CB8AC3E}">
        <p14:creationId xmlns:p14="http://schemas.microsoft.com/office/powerpoint/2010/main" val="29226411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Working with SQL Data Warehouse</a:t>
            </a:r>
          </a:p>
        </p:txBody>
      </p:sp>
    </p:spTree>
    <p:extLst>
      <p:ext uri="{BB962C8B-B14F-4D97-AF65-F5344CB8AC3E}">
        <p14:creationId xmlns:p14="http://schemas.microsoft.com/office/powerpoint/2010/main" val="33223739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Recommended Tools and Integrations</a:t>
            </a:r>
          </a:p>
        </p:txBody>
      </p:sp>
      <p:sp>
        <p:nvSpPr>
          <p:cNvPr id="3" name="TextBox 2"/>
          <p:cNvSpPr txBox="1"/>
          <p:nvPr/>
        </p:nvSpPr>
        <p:spPr>
          <a:xfrm>
            <a:off x="343055" y="1088399"/>
            <a:ext cx="11848945" cy="6555641"/>
          </a:xfrm>
          <a:prstGeom prst="rect">
            <a:avLst/>
          </a:prstGeom>
          <a:noFill/>
        </p:spPr>
        <p:txBody>
          <a:bodyPr wrap="square" rtlCol="0">
            <a:spAutoFit/>
          </a:bodyPr>
          <a:lstStyle/>
          <a:p>
            <a:endParaRPr lang="en-US" sz="2800" b="1" dirty="0">
              <a:latin typeface="Segoe UI" panose="020B0502040204020203" pitchFamily="34" charset="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SQL Server Management Studio (</a:t>
            </a:r>
            <a:r>
              <a:rPr lang="en-US" sz="2800" b="1" dirty="0">
                <a:solidFill>
                  <a:schemeClr val="accent6"/>
                </a:solidFill>
                <a:cs typeface="Segoe UI" panose="020B0502040204020203" pitchFamily="34" charset="0"/>
              </a:rPr>
              <a:t>New</a:t>
            </a:r>
            <a:r>
              <a:rPr lang="en-US" sz="2800" b="1" dirty="0">
                <a:cs typeface="Segoe UI" panose="020B0502040204020203" pitchFamily="34" charset="0"/>
              </a:rPr>
              <a:t>)</a:t>
            </a:r>
            <a:endParaRPr lang="en-US" sz="2800" dirty="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Visual Studio</a:t>
            </a:r>
            <a:endParaRPr lang="en-US" sz="2800" dirty="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Azure Data Factory</a:t>
            </a:r>
            <a:endParaRPr lang="en-US" sz="2800" dirty="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Azure Stream Analytics (Use Tumbling Windows for Batch)</a:t>
            </a:r>
          </a:p>
          <a:p>
            <a:pPr marL="466298" indent="-466298">
              <a:buFont typeface="+mj-lt"/>
              <a:buAutoNum type="arabicPeriod"/>
            </a:pPr>
            <a:r>
              <a:rPr lang="en-US" sz="2800" b="1" dirty="0">
                <a:cs typeface="Segoe UI" panose="020B0502040204020203" pitchFamily="34" charset="0"/>
              </a:rPr>
              <a:t>PowerBI / Tableau</a:t>
            </a:r>
          </a:p>
          <a:p>
            <a:pPr marL="466298" indent="-466298">
              <a:buFont typeface="+mj-lt"/>
              <a:buAutoNum type="arabicPeriod"/>
            </a:pPr>
            <a:r>
              <a:rPr lang="en-US" sz="2800" b="1" dirty="0">
                <a:cs typeface="Segoe UI" panose="020B0502040204020203" pitchFamily="34" charset="0"/>
              </a:rPr>
              <a:t>BCP</a:t>
            </a:r>
            <a:endParaRPr lang="en-US" sz="2800" dirty="0">
              <a:cs typeface="Segoe UI" panose="020B0502040204020203" pitchFamily="34" charset="0"/>
            </a:endParaRPr>
          </a:p>
          <a:p>
            <a:pPr marL="466298" indent="-466298">
              <a:buFont typeface="+mj-lt"/>
              <a:buAutoNum type="arabicPeriod"/>
            </a:pPr>
            <a:endParaRPr lang="en-US" sz="2800" dirty="0">
              <a:cs typeface="Segoe UI" panose="020B0502040204020203" pitchFamily="34" charset="0"/>
            </a:endParaRPr>
          </a:p>
          <a:p>
            <a:pPr lvl="1"/>
            <a:endParaRPr lang="en-US" sz="2800" dirty="0">
              <a:latin typeface="Segoe UI" panose="020B0502040204020203" pitchFamily="34" charset="0"/>
              <a:cs typeface="Segoe UI" panose="020B0502040204020203" pitchFamily="34" charset="0"/>
            </a:endParaRPr>
          </a:p>
          <a:p>
            <a:pPr lvl="2"/>
            <a:endParaRPr lang="en-US" sz="2800" dirty="0">
              <a:latin typeface="Segoe UI" panose="020B0502040204020203" pitchFamily="34" charset="0"/>
              <a:cs typeface="Segoe UI" panose="020B0502040204020203" pitchFamily="34" charset="0"/>
            </a:endParaRPr>
          </a:p>
          <a:p>
            <a:pPr lvl="2"/>
            <a:r>
              <a:rPr lang="en-US" sz="2800"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800" dirty="0"/>
          </a:p>
          <a:p>
            <a:pPr marL="757735" lvl="1" indent="-291436">
              <a:buFont typeface="Arial" panose="020B0604020202020204" pitchFamily="34" charset="0"/>
              <a:buChar char="•"/>
            </a:pPr>
            <a:endParaRPr lang="en-US" sz="2800" dirty="0"/>
          </a:p>
          <a:p>
            <a:endParaRPr lang="en-US" sz="2800" dirty="0"/>
          </a:p>
          <a:p>
            <a:endParaRPr lang="en-US" sz="2800" dirty="0"/>
          </a:p>
        </p:txBody>
      </p:sp>
    </p:spTree>
    <p:extLst>
      <p:ext uri="{BB962C8B-B14F-4D97-AF65-F5344CB8AC3E}">
        <p14:creationId xmlns:p14="http://schemas.microsoft.com/office/powerpoint/2010/main" val="14952609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9241" y="174646"/>
            <a:ext cx="10515600" cy="1325563"/>
          </a:xfrm>
          <a:prstGeom prst="rect">
            <a:avLst/>
          </a:prstGeom>
        </p:spPr>
        <p:txBody>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dirty="0"/>
              <a:t>Table Distribution Options</a:t>
            </a:r>
          </a:p>
        </p:txBody>
      </p:sp>
      <p:grpSp>
        <p:nvGrpSpPr>
          <p:cNvPr id="16" name="Group 15"/>
          <p:cNvGrpSpPr/>
          <p:nvPr/>
        </p:nvGrpSpPr>
        <p:grpSpPr>
          <a:xfrm>
            <a:off x="292156" y="1881092"/>
            <a:ext cx="5817096" cy="2665941"/>
            <a:chOff x="203326" y="1208649"/>
            <a:chExt cx="2867994" cy="1781536"/>
          </a:xfrm>
          <a:solidFill>
            <a:schemeClr val="accent1">
              <a:lumMod val="20000"/>
              <a:lumOff val="80000"/>
            </a:schemeClr>
          </a:solidFill>
        </p:grpSpPr>
        <p:grpSp>
          <p:nvGrpSpPr>
            <p:cNvPr id="17" name="Group 16"/>
            <p:cNvGrpSpPr/>
            <p:nvPr/>
          </p:nvGrpSpPr>
          <p:grpSpPr>
            <a:xfrm>
              <a:off x="203326" y="1208649"/>
              <a:ext cx="2867993" cy="1747208"/>
              <a:chOff x="8010525" y="1554481"/>
              <a:chExt cx="3657600" cy="2726258"/>
            </a:xfrm>
            <a:grpFill/>
          </p:grpSpPr>
          <p:sp>
            <p:nvSpPr>
              <p:cNvPr id="20" name="Rectangle 19"/>
              <p:cNvSpPr/>
              <p:nvPr/>
            </p:nvSpPr>
            <p:spPr bwMode="auto">
              <a:xfrm>
                <a:off x="8010525" y="2195114"/>
                <a:ext cx="3657600" cy="2085625"/>
              </a:xfrm>
              <a:prstGeom prst="rect">
                <a:avLst/>
              </a:prstGeom>
              <a:grpFill/>
              <a:ln w="9525" cap="flat" cmpd="sng" algn="ctr">
                <a:noFill/>
                <a:prstDash val="solid"/>
                <a:headEnd type="none" w="med" len="med"/>
                <a:tailEnd type="none" w="med" len="med"/>
              </a:ln>
              <a:effectLst/>
            </p:spPr>
            <p:txBody>
              <a:bodyPr vert="horz" wrap="square" lIns="91410" tIns="45706" rIns="91410" bIns="45706" numCol="1" rtlCol="0" anchor="ctr" anchorCtr="0" compatLnSpc="1">
                <a:prstTxWarp prst="textNoShape">
                  <a:avLst/>
                </a:prstTxWarp>
              </a:bodyPr>
              <a:lstStyle/>
              <a:p>
                <a:pPr defTabSz="1218272"/>
                <a:endParaRPr lang="en-US" sz="1961" kern="0" dirty="0">
                  <a:solidFill>
                    <a:schemeClr val="bg1"/>
                  </a:solidFill>
                </a:endParaRPr>
              </a:p>
            </p:txBody>
          </p:sp>
          <p:sp>
            <p:nvSpPr>
              <p:cNvPr id="21" name="Rectangle 20"/>
              <p:cNvSpPr/>
              <p:nvPr/>
            </p:nvSpPr>
            <p:spPr bwMode="auto">
              <a:xfrm>
                <a:off x="8010525" y="1554481"/>
                <a:ext cx="3657600" cy="666983"/>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62451" tIns="0" rIns="162451" bIns="32491" numCol="1" spcCol="0" rtlCol="0" fromWordArt="0" anchor="ctr" anchorCtr="0" forceAA="0" compatLnSpc="1">
                <a:prstTxWarp prst="textNoShape">
                  <a:avLst/>
                </a:prstTxWarp>
                <a:noAutofit/>
              </a:bodyPr>
              <a:lstStyle/>
              <a:p>
                <a:pPr defTabSz="1624013" fontAlgn="base">
                  <a:lnSpc>
                    <a:spcPct val="90000"/>
                  </a:lnSpc>
                  <a:spcBef>
                    <a:spcPct val="0"/>
                  </a:spcBef>
                  <a:spcAft>
                    <a:spcPct val="0"/>
                  </a:spcAft>
                </a:pPr>
                <a:endParaRPr lang="en-US" sz="2700" kern="0" dirty="0">
                  <a:solidFill>
                    <a:schemeClr val="bg1"/>
                  </a:solidFill>
                </a:endParaRPr>
              </a:p>
            </p:txBody>
          </p:sp>
        </p:grpSp>
        <p:sp>
          <p:nvSpPr>
            <p:cNvPr id="18" name="TextBox 17"/>
            <p:cNvSpPr txBox="1"/>
            <p:nvPr/>
          </p:nvSpPr>
          <p:spPr>
            <a:xfrm>
              <a:off x="308648" y="1215727"/>
              <a:ext cx="2689274" cy="268600"/>
            </a:xfrm>
            <a:prstGeom prst="rect">
              <a:avLst/>
            </a:prstGeom>
            <a:grpFill/>
          </p:spPr>
          <p:txBody>
            <a:bodyPr wrap="square" rtlCol="0">
              <a:spAutoFit/>
            </a:bodyPr>
            <a:lstStyle/>
            <a:p>
              <a:pPr algn="ctr"/>
              <a:r>
                <a:rPr lang="en-US" sz="2000" b="1" dirty="0">
                  <a:solidFill>
                    <a:schemeClr val="bg1"/>
                  </a:solidFill>
                  <a:ea typeface="Segoe UI" pitchFamily="34" charset="0"/>
                  <a:cs typeface="Segoe WP Semibold" panose="020B0702040204020203" pitchFamily="34" charset="0"/>
                </a:rPr>
                <a:t>Hash Distributed</a:t>
              </a:r>
            </a:p>
          </p:txBody>
        </p:sp>
        <p:sp>
          <p:nvSpPr>
            <p:cNvPr id="19" name="Rectangle 18"/>
            <p:cNvSpPr/>
            <p:nvPr/>
          </p:nvSpPr>
          <p:spPr>
            <a:xfrm>
              <a:off x="203824" y="1657931"/>
              <a:ext cx="2867496" cy="1332254"/>
            </a:xfrm>
            <a:prstGeom prst="rect">
              <a:avLst/>
            </a:prstGeom>
            <a:grpFill/>
          </p:spPr>
          <p:txBody>
            <a:bodyPr wrap="square">
              <a:spAutoFit/>
            </a:bodyPr>
            <a:lstStyle/>
            <a:p>
              <a:pPr>
                <a:defRPr/>
              </a:pPr>
              <a:r>
                <a:rPr lang="en-US" sz="1765" kern="0" dirty="0">
                  <a:solidFill>
                    <a:schemeClr val="bg1"/>
                  </a:solidFill>
                  <a:sym typeface="Wingdings 2" pitchFamily="18" charset="2"/>
                </a:rPr>
                <a:t>Data divided across nodes based on hashing algorithm</a:t>
              </a:r>
            </a:p>
            <a:p>
              <a:pPr>
                <a:defRPr/>
              </a:pPr>
              <a:endParaRPr lang="en-US" sz="1765" kern="0" dirty="0">
                <a:solidFill>
                  <a:schemeClr val="bg1"/>
                </a:solidFill>
                <a:sym typeface="Wingdings 2" pitchFamily="18" charset="2"/>
              </a:endParaRPr>
            </a:p>
            <a:p>
              <a:pPr>
                <a:defRPr/>
              </a:pPr>
              <a:r>
                <a:rPr lang="en-US" sz="1765" kern="0" dirty="0">
                  <a:solidFill>
                    <a:schemeClr val="bg1"/>
                  </a:solidFill>
                  <a:sym typeface="Wingdings 2" pitchFamily="18" charset="2"/>
                </a:rPr>
                <a:t>Same value will always hash to same distribution</a:t>
              </a:r>
            </a:p>
            <a:p>
              <a:pPr>
                <a:defRPr/>
              </a:pPr>
              <a:endParaRPr lang="en-US" sz="1765" kern="0" dirty="0">
                <a:solidFill>
                  <a:schemeClr val="bg1"/>
                </a:solidFill>
                <a:sym typeface="Wingdings 2" pitchFamily="18" charset="2"/>
              </a:endParaRPr>
            </a:p>
            <a:p>
              <a:pPr>
                <a:defRPr/>
              </a:pPr>
              <a:r>
                <a:rPr lang="en-US" sz="1765" kern="0" dirty="0">
                  <a:solidFill>
                    <a:schemeClr val="bg1"/>
                  </a:solidFill>
                  <a:sym typeface="Wingdings 2" pitchFamily="18" charset="2"/>
                </a:rPr>
                <a:t>Optimal for large fact tables</a:t>
              </a:r>
            </a:p>
            <a:p>
              <a:pPr>
                <a:defRPr/>
              </a:pPr>
              <a:endParaRPr lang="en-US" sz="1765" kern="0" dirty="0">
                <a:solidFill>
                  <a:schemeClr val="bg1"/>
                </a:solidFill>
                <a:sym typeface="Wingdings 2" pitchFamily="18" charset="2"/>
              </a:endParaRPr>
            </a:p>
            <a:p>
              <a:pPr>
                <a:defRPr/>
              </a:pPr>
              <a:r>
                <a:rPr lang="en-US" sz="1765" kern="0" dirty="0">
                  <a:solidFill>
                    <a:schemeClr val="bg1"/>
                  </a:solidFill>
                  <a:sym typeface="Wingdings 2" pitchFamily="18" charset="2"/>
                </a:rPr>
                <a:t>Primary key from regular RDBMS usually works well</a:t>
              </a:r>
              <a:endParaRPr lang="en-US" sz="1765" kern="0" dirty="0">
                <a:solidFill>
                  <a:schemeClr val="bg1"/>
                </a:solidFill>
              </a:endParaRPr>
            </a:p>
          </p:txBody>
        </p:sp>
      </p:grpSp>
      <p:sp>
        <p:nvSpPr>
          <p:cNvPr id="22" name="Rectangle 21"/>
          <p:cNvSpPr/>
          <p:nvPr/>
        </p:nvSpPr>
        <p:spPr>
          <a:xfrm>
            <a:off x="394373" y="990460"/>
            <a:ext cx="8492005" cy="461665"/>
          </a:xfrm>
          <a:prstGeom prst="rect">
            <a:avLst/>
          </a:prstGeom>
        </p:spPr>
        <p:txBody>
          <a:bodyPr wrap="none">
            <a:spAutoFit/>
          </a:bodyPr>
          <a:lstStyle/>
          <a:p>
            <a:r>
              <a:rPr lang="en-US" sz="2400" dirty="0"/>
              <a:t>Selecting the right distribution method is key to good performance</a:t>
            </a:r>
          </a:p>
        </p:txBody>
      </p:sp>
      <p:sp>
        <p:nvSpPr>
          <p:cNvPr id="23" name="Rectangle 22"/>
          <p:cNvSpPr/>
          <p:nvPr/>
        </p:nvSpPr>
        <p:spPr bwMode="auto">
          <a:xfrm>
            <a:off x="269240" y="4594127"/>
            <a:ext cx="5840009" cy="1356100"/>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endParaRPr lang="en-US" sz="1765" kern="0" dirty="0">
              <a:sym typeface="Wingdings 2" pitchFamily="18" charset="2"/>
            </a:endParaRPr>
          </a:p>
          <a:p>
            <a:pPr algn="ctr" defTabSz="914102" fontAlgn="base">
              <a:spcBef>
                <a:spcPct val="0"/>
              </a:spcBef>
              <a:spcAft>
                <a:spcPct val="0"/>
              </a:spcAft>
            </a:pPr>
            <a:r>
              <a:rPr lang="en-US" sz="1765" kern="0" dirty="0">
                <a:sym typeface="Wingdings 2" pitchFamily="18" charset="2"/>
              </a:rPr>
              <a:t>Data Skew can be an issue when distributing on high frequency values.  Use this to look for skew:</a:t>
            </a:r>
          </a:p>
          <a:p>
            <a:pPr algn="ctr" defTabSz="914102" fontAlgn="base">
              <a:spcBef>
                <a:spcPct val="0"/>
              </a:spcBef>
              <a:spcAft>
                <a:spcPct val="0"/>
              </a:spcAft>
            </a:pPr>
            <a:r>
              <a:rPr lang="en-US" sz="1765" kern="0" dirty="0">
                <a:solidFill>
                  <a:schemeClr val="bg1"/>
                </a:solidFill>
                <a:sym typeface="Wingdings 2" pitchFamily="18" charset="2"/>
              </a:rPr>
              <a:t>DBCC PDW_SHOWSPACEUSED('</a:t>
            </a:r>
            <a:r>
              <a:rPr lang="en-US" sz="1765" kern="0" dirty="0" err="1">
                <a:solidFill>
                  <a:srgbClr val="CC3300"/>
                </a:solidFill>
                <a:sym typeface="Wingdings 2" pitchFamily="18" charset="2"/>
              </a:rPr>
              <a:t>dbo.YourTableName</a:t>
            </a:r>
            <a:r>
              <a:rPr lang="en-US" sz="1765" kern="0" dirty="0">
                <a:solidFill>
                  <a:schemeClr val="bg1"/>
                </a:solidFill>
                <a:sym typeface="Wingdings 2" pitchFamily="18" charset="2"/>
              </a:rPr>
              <a:t>');</a:t>
            </a:r>
          </a:p>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24" name="Rectangle 23"/>
          <p:cNvSpPr/>
          <p:nvPr/>
        </p:nvSpPr>
        <p:spPr bwMode="auto">
          <a:xfrm>
            <a:off x="6428313" y="4592146"/>
            <a:ext cx="5419132" cy="1358081"/>
          </a:xfrm>
          <a:prstGeom prst="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a:defRPr/>
            </a:pPr>
            <a:endParaRPr lang="en-US" sz="1765" kern="0" dirty="0">
              <a:sym typeface="Wingdings 2" pitchFamily="18" charset="2"/>
            </a:endParaRPr>
          </a:p>
          <a:p>
            <a:pPr algn="ctr">
              <a:defRPr/>
            </a:pPr>
            <a:r>
              <a:rPr lang="en-US" sz="1765" kern="0" dirty="0">
                <a:sym typeface="Wingdings 2" pitchFamily="18" charset="2"/>
              </a:rPr>
              <a:t>Will incur more data movement at query time</a:t>
            </a:r>
          </a:p>
          <a:p>
            <a:pPr algn="ctr">
              <a:defRPr/>
            </a:pPr>
            <a:endParaRPr lang="en-US" sz="1765" kern="0" dirty="0">
              <a:sym typeface="Wingdings 2" pitchFamily="18" charset="2"/>
            </a:endParaRPr>
          </a:p>
          <a:p>
            <a:pPr algn="ctr">
              <a:defRPr/>
            </a:pPr>
            <a:r>
              <a:rPr lang="en-US" sz="1765" kern="0" dirty="0">
                <a:sym typeface="Wingdings 2" pitchFamily="18" charset="2"/>
              </a:rPr>
              <a:t> </a:t>
            </a:r>
            <a:endParaRPr lang="en-US" sz="1765" kern="0" dirty="0"/>
          </a:p>
        </p:txBody>
      </p:sp>
      <p:grpSp>
        <p:nvGrpSpPr>
          <p:cNvPr id="26" name="Group 25"/>
          <p:cNvGrpSpPr/>
          <p:nvPr/>
        </p:nvGrpSpPr>
        <p:grpSpPr>
          <a:xfrm>
            <a:off x="6428312" y="1883754"/>
            <a:ext cx="5406814" cy="2660308"/>
            <a:chOff x="203325" y="1217506"/>
            <a:chExt cx="2867994" cy="1954189"/>
          </a:xfrm>
          <a:solidFill>
            <a:schemeClr val="accent1">
              <a:lumMod val="20000"/>
              <a:lumOff val="80000"/>
            </a:schemeClr>
          </a:solidFill>
        </p:grpSpPr>
        <p:grpSp>
          <p:nvGrpSpPr>
            <p:cNvPr id="27" name="Group 26"/>
            <p:cNvGrpSpPr/>
            <p:nvPr/>
          </p:nvGrpSpPr>
          <p:grpSpPr>
            <a:xfrm>
              <a:off x="203326" y="1217506"/>
              <a:ext cx="2867993" cy="1738350"/>
              <a:chOff x="8010525" y="1568302"/>
              <a:chExt cx="3657600" cy="2712437"/>
            </a:xfrm>
            <a:grpFill/>
          </p:grpSpPr>
          <p:sp>
            <p:nvSpPr>
              <p:cNvPr id="30" name="Rectangle 29"/>
              <p:cNvSpPr/>
              <p:nvPr/>
            </p:nvSpPr>
            <p:spPr bwMode="auto">
              <a:xfrm>
                <a:off x="8010525" y="2195114"/>
                <a:ext cx="3657600" cy="2085625"/>
              </a:xfrm>
              <a:prstGeom prst="rect">
                <a:avLst/>
              </a:prstGeom>
              <a:grpFill/>
              <a:ln w="9525" cap="flat" cmpd="sng" algn="ctr">
                <a:noFill/>
                <a:prstDash val="solid"/>
                <a:headEnd type="none" w="med" len="med"/>
                <a:tailEnd type="none" w="med" len="med"/>
              </a:ln>
              <a:effectLst/>
            </p:spPr>
            <p:txBody>
              <a:bodyPr vert="horz" wrap="square" lIns="91410" tIns="45706" rIns="91410" bIns="45706" numCol="1" rtlCol="0" anchor="ctr" anchorCtr="0" compatLnSpc="1">
                <a:prstTxWarp prst="textNoShape">
                  <a:avLst/>
                </a:prstTxWarp>
              </a:bodyPr>
              <a:lstStyle/>
              <a:p>
                <a:pPr defTabSz="1218272"/>
                <a:endParaRPr lang="en-US" sz="1961" kern="0" dirty="0">
                  <a:solidFill>
                    <a:schemeClr val="bg1"/>
                  </a:solidFill>
                </a:endParaRPr>
              </a:p>
            </p:txBody>
          </p:sp>
          <p:sp>
            <p:nvSpPr>
              <p:cNvPr id="31" name="Rectangle 30"/>
              <p:cNvSpPr/>
              <p:nvPr/>
            </p:nvSpPr>
            <p:spPr bwMode="auto">
              <a:xfrm>
                <a:off x="8010525" y="1568302"/>
                <a:ext cx="3657600" cy="666984"/>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62451" tIns="0" rIns="162451" bIns="32491" numCol="1" spcCol="0" rtlCol="0" fromWordArt="0" anchor="ctr" anchorCtr="0" forceAA="0" compatLnSpc="1">
                <a:prstTxWarp prst="textNoShape">
                  <a:avLst/>
                </a:prstTxWarp>
                <a:noAutofit/>
              </a:bodyPr>
              <a:lstStyle/>
              <a:p>
                <a:pPr defTabSz="1624013" fontAlgn="base">
                  <a:lnSpc>
                    <a:spcPct val="90000"/>
                  </a:lnSpc>
                  <a:spcBef>
                    <a:spcPct val="0"/>
                  </a:spcBef>
                  <a:spcAft>
                    <a:spcPct val="0"/>
                  </a:spcAft>
                </a:pPr>
                <a:endParaRPr lang="en-US" sz="2700" kern="0" dirty="0">
                  <a:solidFill>
                    <a:schemeClr val="bg1"/>
                  </a:solidFill>
                </a:endParaRPr>
              </a:p>
            </p:txBody>
          </p:sp>
        </p:grpSp>
        <p:sp>
          <p:nvSpPr>
            <p:cNvPr id="28" name="TextBox 27"/>
            <p:cNvSpPr txBox="1"/>
            <p:nvPr/>
          </p:nvSpPr>
          <p:spPr>
            <a:xfrm>
              <a:off x="308648" y="1233439"/>
              <a:ext cx="2689274" cy="268600"/>
            </a:xfrm>
            <a:prstGeom prst="rect">
              <a:avLst/>
            </a:prstGeom>
            <a:grpFill/>
          </p:spPr>
          <p:txBody>
            <a:bodyPr wrap="square" rtlCol="0">
              <a:spAutoFit/>
            </a:bodyPr>
            <a:lstStyle/>
            <a:p>
              <a:pPr algn="ctr"/>
              <a:r>
                <a:rPr lang="en-US" sz="2000" b="1" dirty="0">
                  <a:solidFill>
                    <a:schemeClr val="bg1"/>
                  </a:solidFill>
                  <a:ea typeface="Segoe UI" pitchFamily="34" charset="0"/>
                  <a:cs typeface="Segoe WP Semibold" panose="020B0702040204020203" pitchFamily="34" charset="0"/>
                </a:rPr>
                <a:t>Round Robin (Default)</a:t>
              </a:r>
            </a:p>
          </p:txBody>
        </p:sp>
        <p:sp>
          <p:nvSpPr>
            <p:cNvPr id="29" name="Rectangle 28"/>
            <p:cNvSpPr/>
            <p:nvPr/>
          </p:nvSpPr>
          <p:spPr>
            <a:xfrm>
              <a:off x="203325" y="1657932"/>
              <a:ext cx="2867994" cy="1513763"/>
            </a:xfrm>
            <a:prstGeom prst="rect">
              <a:avLst/>
            </a:prstGeom>
            <a:grpFill/>
          </p:spPr>
          <p:txBody>
            <a:bodyPr wrap="square">
              <a:spAutoFit/>
            </a:bodyPr>
            <a:lstStyle/>
            <a:p>
              <a:pPr>
                <a:defRPr/>
              </a:pPr>
              <a:r>
                <a:rPr lang="en-US" sz="1765" kern="0" dirty="0">
                  <a:solidFill>
                    <a:schemeClr val="bg1"/>
                  </a:solidFill>
                  <a:sym typeface="Wingdings 2" pitchFamily="18" charset="2"/>
                </a:rPr>
                <a:t>Data distributed evenly across nodes</a:t>
              </a:r>
            </a:p>
            <a:p>
              <a:pPr>
                <a:defRPr/>
              </a:pPr>
              <a:endParaRPr lang="en-US" sz="1765" kern="0" dirty="0">
                <a:solidFill>
                  <a:schemeClr val="bg1"/>
                </a:solidFill>
                <a:sym typeface="Wingdings 2" pitchFamily="18" charset="2"/>
              </a:endParaRPr>
            </a:p>
            <a:p>
              <a:pPr>
                <a:defRPr/>
              </a:pPr>
              <a:r>
                <a:rPr lang="en-US" sz="1765" kern="0" dirty="0">
                  <a:solidFill>
                    <a:schemeClr val="bg1"/>
                  </a:solidFill>
                  <a:sym typeface="Wingdings 2" pitchFamily="18" charset="2"/>
                </a:rPr>
                <a:t>Easy place to start, don’t need to know anything about the data</a:t>
              </a:r>
            </a:p>
            <a:p>
              <a:pPr>
                <a:defRPr/>
              </a:pPr>
              <a:endParaRPr lang="en-US" sz="1765" kern="0" dirty="0">
                <a:solidFill>
                  <a:schemeClr val="bg1"/>
                </a:solidFill>
                <a:sym typeface="Wingdings 2" pitchFamily="18" charset="2"/>
              </a:endParaRPr>
            </a:p>
            <a:p>
              <a:pPr>
                <a:defRPr/>
              </a:pPr>
              <a:r>
                <a:rPr lang="en-US" sz="1765" kern="0" dirty="0">
                  <a:solidFill>
                    <a:schemeClr val="bg1"/>
                  </a:solidFill>
                  <a:sym typeface="Wingdings 2" pitchFamily="18" charset="2"/>
                </a:rPr>
                <a:t>Useful for dimension tables and tables without a good hash column</a:t>
              </a:r>
            </a:p>
            <a:p>
              <a:pPr>
                <a:defRPr/>
              </a:pPr>
              <a:endParaRPr lang="en-US" sz="1765" kern="0" dirty="0">
                <a:solidFill>
                  <a:schemeClr val="bg1"/>
                </a:solidFill>
              </a:endParaRPr>
            </a:p>
          </p:txBody>
        </p:sp>
      </p:grpSp>
    </p:spTree>
    <p:extLst>
      <p:ext uri="{BB962C8B-B14F-4D97-AF65-F5344CB8AC3E}">
        <p14:creationId xmlns:p14="http://schemas.microsoft.com/office/powerpoint/2010/main" val="15932370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Specifying Table Distribution Method</a:t>
            </a:r>
          </a:p>
        </p:txBody>
      </p:sp>
      <p:sp>
        <p:nvSpPr>
          <p:cNvPr id="6" name="Rectangle 5"/>
          <p:cNvSpPr/>
          <p:nvPr/>
        </p:nvSpPr>
        <p:spPr bwMode="auto">
          <a:xfrm>
            <a:off x="411682" y="1920633"/>
            <a:ext cx="5709420" cy="453395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1920633"/>
            <a:ext cx="5806239" cy="4439677"/>
          </a:xfrm>
          <a:prstGeom prst="rect">
            <a:avLst/>
          </a:prstGeom>
        </p:spPr>
        <p:txBody>
          <a:bodyPr wrap="square">
            <a:spAutoFit/>
          </a:bodyPr>
          <a:lstStyle/>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CREATE TABLE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dbo</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].[Product]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ProductID</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int</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ProductName</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nvarchar</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(50)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[SKU]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nvarchar</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(20)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[Price]                     money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WITH</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CLUSTERED COLUMNSTORE INDEX</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DISTRIBUTION = </a:t>
            </a:r>
            <a:r>
              <a:rPr lang="en-US" sz="2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ROUND_ROBIN</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p:txBody>
      </p:sp>
      <p:sp>
        <p:nvSpPr>
          <p:cNvPr id="11" name="TextBox 10"/>
          <p:cNvSpPr txBox="1"/>
          <p:nvPr/>
        </p:nvSpPr>
        <p:spPr>
          <a:xfrm>
            <a:off x="207956" y="926746"/>
            <a:ext cx="80704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You can specify how each table is distributed on creation</a:t>
            </a:r>
          </a:p>
        </p:txBody>
      </p:sp>
      <p:sp>
        <p:nvSpPr>
          <p:cNvPr id="8" name="Rectangle 7"/>
          <p:cNvSpPr/>
          <p:nvPr/>
        </p:nvSpPr>
        <p:spPr bwMode="auto">
          <a:xfrm>
            <a:off x="6330161" y="1922427"/>
            <a:ext cx="5709420" cy="45321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20496" y="1401880"/>
            <a:ext cx="5586145"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Round Robin </a:t>
            </a:r>
            <a:r>
              <a:rPr lang="en-US" sz="2400" dirty="0">
                <a:gradFill>
                  <a:gsLst>
                    <a:gs pos="2917">
                      <a:schemeClr val="tx1"/>
                    </a:gs>
                    <a:gs pos="30000">
                      <a:schemeClr val="tx1"/>
                    </a:gs>
                  </a:gsLst>
                  <a:lin ang="5400000" scaled="0"/>
                </a:gradFill>
              </a:rPr>
              <a:t>(Default if not specified)</a:t>
            </a:r>
          </a:p>
        </p:txBody>
      </p:sp>
      <p:sp>
        <p:nvSpPr>
          <p:cNvPr id="12" name="TextBox 11"/>
          <p:cNvSpPr txBox="1"/>
          <p:nvPr/>
        </p:nvSpPr>
        <p:spPr>
          <a:xfrm>
            <a:off x="6160505" y="1392916"/>
            <a:ext cx="2810706"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Hash Distributed</a:t>
            </a:r>
          </a:p>
        </p:txBody>
      </p:sp>
      <p:sp>
        <p:nvSpPr>
          <p:cNvPr id="13" name="Rectangle 12"/>
          <p:cNvSpPr/>
          <p:nvPr/>
        </p:nvSpPr>
        <p:spPr>
          <a:xfrm>
            <a:off x="6342037" y="1914007"/>
            <a:ext cx="5806239" cy="4439677"/>
          </a:xfrm>
          <a:prstGeom prst="rect">
            <a:avLst/>
          </a:prstGeom>
        </p:spPr>
        <p:txBody>
          <a:bodyPr wrap="square">
            <a:spAutoFit/>
          </a:bodyPr>
          <a:lstStyle/>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CREATE TABLE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dbo</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].[Product]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ProductID</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int</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ProductName</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nvarchar</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(50)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[SKU]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nvarchar</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(20)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[Price]                     money             NOT NULL</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WITH</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CLUSTERED COLUMNSTORE INDEX</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DISTRIBUTION = </a:t>
            </a:r>
            <a:r>
              <a:rPr lang="en-US" sz="2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HASH([</a:t>
            </a:r>
            <a:r>
              <a:rPr lang="en-US" sz="22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ProductID</a:t>
            </a:r>
            <a:r>
              <a:rPr lang="en-US" sz="2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913650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Create Table As (CTAS)</a:t>
            </a:r>
          </a:p>
        </p:txBody>
      </p:sp>
      <p:sp>
        <p:nvSpPr>
          <p:cNvPr id="6" name="Rectangle 5"/>
          <p:cNvSpPr/>
          <p:nvPr/>
        </p:nvSpPr>
        <p:spPr bwMode="auto">
          <a:xfrm>
            <a:off x="411682" y="1920633"/>
            <a:ext cx="11382822" cy="453395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1920633"/>
            <a:ext cx="11382823" cy="4439677"/>
          </a:xfrm>
          <a:prstGeom prst="rect">
            <a:avLst/>
          </a:prstGeom>
        </p:spPr>
        <p:txBody>
          <a:bodyPr wrap="square">
            <a:spAutoFit/>
          </a:bodyPr>
          <a:lstStyle/>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CREATE TABLE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Product_new</a:t>
            </a:r>
            <a:endPar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WITH</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CLUSTERED COLUMNSTORE INDEX,</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DISTRIBUTION = HASH(</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ProductID</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AS SELECT * FROM Product;</a:t>
            </a:r>
          </a:p>
          <a:p>
            <a:pPr>
              <a:lnSpc>
                <a:spcPct val="107000"/>
              </a:lnSpc>
            </a:pPr>
            <a:endPar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CREATE STATISTICS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ProductID</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ON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Product_new</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ProductID</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RENAME OBJECT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dbo</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].[Product] TO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Product_old</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RENAME OBJECT [</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dbo</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Product_new</a:t>
            </a:r>
            <a:r>
              <a:rPr lang="en-U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TO [Product];</a:t>
            </a:r>
          </a:p>
        </p:txBody>
      </p:sp>
      <p:sp>
        <p:nvSpPr>
          <p:cNvPr id="11" name="TextBox 10"/>
          <p:cNvSpPr txBox="1"/>
          <p:nvPr/>
        </p:nvSpPr>
        <p:spPr>
          <a:xfrm>
            <a:off x="207956" y="926746"/>
            <a:ext cx="11589326"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 very important T-SQL feature for SQL DW – Fully Parallelized.  Consider the case </a:t>
            </a:r>
          </a:p>
          <a:p>
            <a:pPr>
              <a:lnSpc>
                <a:spcPct val="90000"/>
              </a:lnSpc>
              <a:spcAft>
                <a:spcPts val="600"/>
              </a:spcAft>
            </a:pPr>
            <a:r>
              <a:rPr lang="en-US" sz="2400" dirty="0">
                <a:gradFill>
                  <a:gsLst>
                    <a:gs pos="2917">
                      <a:schemeClr val="tx1"/>
                    </a:gs>
                    <a:gs pos="30000">
                      <a:schemeClr val="tx1"/>
                    </a:gs>
                  </a:gsLst>
                  <a:lin ang="5400000" scaled="0"/>
                </a:gradFill>
              </a:rPr>
              <a:t>of converting a round robin distributed table to a hash distribution.</a:t>
            </a:r>
          </a:p>
        </p:txBody>
      </p:sp>
    </p:spTree>
    <p:extLst>
      <p:ext uri="{BB962C8B-B14F-4D97-AF65-F5344CB8AC3E}">
        <p14:creationId xmlns:p14="http://schemas.microsoft.com/office/powerpoint/2010/main" val="6301419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Best Practices</a:t>
            </a:r>
          </a:p>
        </p:txBody>
      </p:sp>
      <p:sp>
        <p:nvSpPr>
          <p:cNvPr id="3" name="TextBox 2"/>
          <p:cNvSpPr txBox="1"/>
          <p:nvPr/>
        </p:nvSpPr>
        <p:spPr>
          <a:xfrm>
            <a:off x="343055" y="1088399"/>
            <a:ext cx="11848945" cy="7626447"/>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dirty="0">
                <a:cs typeface="Segoe UI" panose="020B0502040204020203" pitchFamily="34" charset="0"/>
              </a:rPr>
              <a:t>Take advantage of Pause and Scale options to reduce cost</a:t>
            </a:r>
          </a:p>
          <a:p>
            <a:pPr marL="466298" indent="-466298">
              <a:buFont typeface="+mj-lt"/>
              <a:buAutoNum type="arabicPeriod"/>
            </a:pPr>
            <a:r>
              <a:rPr lang="en-US" sz="2448" dirty="0">
                <a:cs typeface="Segoe UI" panose="020B0502040204020203" pitchFamily="34" charset="0"/>
              </a:rPr>
              <a:t>Drain transactions before pausing or scaling</a:t>
            </a:r>
          </a:p>
          <a:p>
            <a:pPr marL="466298" indent="-466298">
              <a:buFont typeface="+mj-lt"/>
              <a:buAutoNum type="arabicPeriod"/>
            </a:pPr>
            <a:r>
              <a:rPr lang="en-US" sz="2448" dirty="0">
                <a:cs typeface="Segoe UI" panose="020B0502040204020203" pitchFamily="34" charset="0"/>
              </a:rPr>
              <a:t>SQL Data Warehouse requires maintenance of statistics so create them</a:t>
            </a:r>
          </a:p>
          <a:p>
            <a:pPr marL="466298" indent="-466298">
              <a:buFont typeface="+mj-lt"/>
              <a:buAutoNum type="arabicPeriod"/>
            </a:pPr>
            <a:r>
              <a:rPr lang="en-US" sz="2448" dirty="0">
                <a:cs typeface="Segoe UI" panose="020B0502040204020203" pitchFamily="34" charset="0"/>
              </a:rPr>
              <a:t>Batch Inserts where possible</a:t>
            </a:r>
          </a:p>
          <a:p>
            <a:pPr marL="466298" indent="-466298">
              <a:buFont typeface="+mj-lt"/>
              <a:buAutoNum type="arabicPeriod"/>
            </a:pPr>
            <a:r>
              <a:rPr lang="en-US" sz="2448" dirty="0">
                <a:cs typeface="Segoe UI" panose="020B0502040204020203" pitchFamily="34" charset="0"/>
              </a:rPr>
              <a:t>Use Polybase for the quickest data transfer to and from SQL DW</a:t>
            </a:r>
          </a:p>
          <a:p>
            <a:pPr marL="466298" indent="-466298">
              <a:buFont typeface="+mj-lt"/>
              <a:buAutoNum type="arabicPeriod"/>
            </a:pPr>
            <a:r>
              <a:rPr lang="en-US" sz="2448" dirty="0">
                <a:cs typeface="Segoe UI" panose="020B0502040204020203" pitchFamily="34" charset="0"/>
              </a:rPr>
              <a:t>Hash distribute large tables (optimal for large table joins)</a:t>
            </a:r>
          </a:p>
          <a:p>
            <a:pPr marL="466298" indent="-466298">
              <a:buFont typeface="+mj-lt"/>
              <a:buAutoNum type="arabicPeriod"/>
            </a:pPr>
            <a:r>
              <a:rPr lang="en-US" sz="2448" dirty="0">
                <a:cs typeface="Segoe UI" panose="020B0502040204020203" pitchFamily="34" charset="0"/>
              </a:rPr>
              <a:t>Don’t over partition, aim for at </a:t>
            </a:r>
            <a:r>
              <a:rPr lang="en-US" sz="2448" b="1" dirty="0">
                <a:cs typeface="Segoe UI" panose="020B0502040204020203" pitchFamily="34" charset="0"/>
              </a:rPr>
              <a:t>least</a:t>
            </a:r>
            <a:r>
              <a:rPr lang="en-US" sz="2448" dirty="0">
                <a:cs typeface="Segoe UI" panose="020B0502040204020203" pitchFamily="34" charset="0"/>
              </a:rPr>
              <a:t> 1 million rows per partition</a:t>
            </a:r>
          </a:p>
          <a:p>
            <a:pPr marL="466298" indent="-466298">
              <a:buFont typeface="+mj-lt"/>
              <a:buAutoNum type="arabicPeriod"/>
            </a:pPr>
            <a:r>
              <a:rPr lang="en-US" sz="2448" dirty="0">
                <a:cs typeface="Segoe UI" panose="020B0502040204020203" pitchFamily="34" charset="0"/>
              </a:rPr>
              <a:t>Split up transactions to run 15 minutes or less vs 1 hour to avoid long rollbacks</a:t>
            </a:r>
          </a:p>
          <a:p>
            <a:pPr marL="466298" indent="-466298">
              <a:buFont typeface="+mj-lt"/>
              <a:buAutoNum type="arabicPeriod"/>
            </a:pPr>
            <a:r>
              <a:rPr lang="en-US" sz="2448" dirty="0">
                <a:cs typeface="Segoe UI" panose="020B0502040204020203" pitchFamily="34" charset="0"/>
              </a:rPr>
              <a:t>Improve query performance with the smallest possible column sizes</a:t>
            </a:r>
          </a:p>
          <a:p>
            <a:pPr marL="466298" indent="-466298">
              <a:buFont typeface="+mj-lt"/>
              <a:buAutoNum type="arabicPeriod"/>
            </a:pPr>
            <a:r>
              <a:rPr lang="en-US" sz="2448" dirty="0">
                <a:cs typeface="Segoe UI" panose="020B0502040204020203" pitchFamily="34" charset="0"/>
              </a:rPr>
              <a:t>Columnstore performance is best with at least 60 million rows</a:t>
            </a:r>
          </a:p>
          <a:p>
            <a:pPr marL="466298" indent="-466298">
              <a:buFont typeface="+mj-lt"/>
              <a:buAutoNum type="arabicPeriod"/>
            </a:pPr>
            <a:r>
              <a:rPr lang="en-US" sz="2448" dirty="0">
                <a:cs typeface="Segoe UI" panose="020B0502040204020203" pitchFamily="34" charset="0"/>
              </a:rPr>
              <a:t>Use SQL Server Analysis Services on top of SQL DW for interactive queries</a:t>
            </a:r>
          </a:p>
          <a:p>
            <a:pPr marL="466298" indent="-466298">
              <a:buFont typeface="+mj-lt"/>
              <a:buAutoNum type="arabicPeriod"/>
            </a:pPr>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9832745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Joining External Data from Blob Storage (ORC)</a:t>
            </a:r>
          </a:p>
        </p:txBody>
      </p:sp>
    </p:spTree>
    <p:extLst>
      <p:ext uri="{BB962C8B-B14F-4D97-AF65-F5344CB8AC3E}">
        <p14:creationId xmlns:p14="http://schemas.microsoft.com/office/powerpoint/2010/main" val="23418968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9015" y="868363"/>
            <a:ext cx="11542713" cy="900112"/>
          </a:xfrm>
        </p:spPr>
        <p:txBody>
          <a:bodyPr/>
          <a:lstStyle/>
          <a:p>
            <a:r>
              <a:rPr lang="en-US" dirty="0"/>
              <a:t>Agenda</a:t>
            </a:r>
          </a:p>
        </p:txBody>
      </p:sp>
      <p:sp>
        <p:nvSpPr>
          <p:cNvPr id="4" name="Content Placeholder 3"/>
          <p:cNvSpPr>
            <a:spLocks noGrp="1"/>
          </p:cNvSpPr>
          <p:nvPr>
            <p:ph sz="quarter" idx="4294967295"/>
          </p:nvPr>
        </p:nvSpPr>
        <p:spPr>
          <a:xfrm>
            <a:off x="539015" y="1965325"/>
            <a:ext cx="11542713" cy="3447098"/>
          </a:xfrm>
        </p:spPr>
        <p:txBody>
          <a:bodyPr/>
          <a:lstStyle/>
          <a:p>
            <a:r>
              <a:rPr lang="en-US" dirty="0"/>
              <a:t>SQL Data Warehouse Overview</a:t>
            </a:r>
          </a:p>
          <a:p>
            <a:r>
              <a:rPr lang="en-US" dirty="0"/>
              <a:t>Appropriate Workloads</a:t>
            </a:r>
          </a:p>
          <a:p>
            <a:r>
              <a:rPr lang="en-US" dirty="0"/>
              <a:t>Example Workloads</a:t>
            </a:r>
          </a:p>
          <a:p>
            <a:r>
              <a:rPr lang="en-US" dirty="0"/>
              <a:t>Working with SQL Data Warehouse</a:t>
            </a:r>
          </a:p>
          <a:p>
            <a:r>
              <a:rPr lang="en-US" dirty="0"/>
              <a:t>Notable Limitations</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Notable Limitations</a:t>
            </a:r>
          </a:p>
        </p:txBody>
      </p:sp>
    </p:spTree>
    <p:extLst>
      <p:ext uri="{BB962C8B-B14F-4D97-AF65-F5344CB8AC3E}">
        <p14:creationId xmlns:p14="http://schemas.microsoft.com/office/powerpoint/2010/main" val="33343974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Limitations to Consider</a:t>
            </a:r>
          </a:p>
        </p:txBody>
      </p:sp>
      <p:sp>
        <p:nvSpPr>
          <p:cNvPr id="3" name="TextBox 2"/>
          <p:cNvSpPr txBox="1"/>
          <p:nvPr/>
        </p:nvSpPr>
        <p:spPr>
          <a:xfrm>
            <a:off x="343055" y="922140"/>
            <a:ext cx="11451449" cy="8379858"/>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Only 32 concurrent queries</a:t>
            </a:r>
          </a:p>
          <a:p>
            <a:pPr marL="923498" lvl="1" indent="-466298">
              <a:buFont typeface="Arial" panose="020B0604020202020204" pitchFamily="34" charset="0"/>
              <a:buChar char="•"/>
            </a:pPr>
            <a:r>
              <a:rPr lang="en-US" sz="2448" dirty="0">
                <a:cs typeface="Segoe UI" panose="020B0502040204020203" pitchFamily="34" charset="0"/>
              </a:rPr>
              <a:t>How do you get around this? Create more instances.</a:t>
            </a:r>
          </a:p>
          <a:p>
            <a:pPr marL="466298" indent="-466298">
              <a:buFont typeface="+mj-lt"/>
              <a:buAutoNum type="arabicPeriod"/>
            </a:pPr>
            <a:r>
              <a:rPr lang="en-US" sz="2448" b="1" dirty="0">
                <a:cs typeface="Segoe UI" panose="020B0502040204020203" pitchFamily="34" charset="0"/>
              </a:rPr>
              <a:t>Max compressed size is 240TB </a:t>
            </a:r>
          </a:p>
          <a:p>
            <a:pPr marL="923498" lvl="1" indent="-466298">
              <a:buFont typeface="Arial" panose="020B0604020202020204" pitchFamily="34" charset="0"/>
              <a:buChar char="•"/>
            </a:pPr>
            <a:r>
              <a:rPr lang="en-US" sz="2448" dirty="0">
                <a:cs typeface="Segoe UI" panose="020B0502040204020203" pitchFamily="34" charset="0"/>
              </a:rPr>
              <a:t>Potentially 1PB uncompressed</a:t>
            </a:r>
          </a:p>
          <a:p>
            <a:pPr marL="466298" indent="-466298">
              <a:buFont typeface="+mj-lt"/>
              <a:buAutoNum type="arabicPeriod"/>
            </a:pPr>
            <a:r>
              <a:rPr lang="en-US" sz="2448" b="1" dirty="0">
                <a:cs typeface="Segoe UI" panose="020B0502040204020203" pitchFamily="34" charset="0"/>
              </a:rPr>
              <a:t>No support for the following</a:t>
            </a:r>
          </a:p>
          <a:p>
            <a:pPr marL="923498" lvl="1" indent="-466298">
              <a:buFont typeface="+mj-lt"/>
              <a:buAutoNum type="arabicPeriod"/>
            </a:pPr>
            <a:r>
              <a:rPr lang="en-US" sz="2448" b="1" dirty="0">
                <a:cs typeface="Segoe UI" panose="020B0502040204020203" pitchFamily="34" charset="0"/>
              </a:rPr>
              <a:t>Primary/Foreign Keys</a:t>
            </a:r>
          </a:p>
          <a:p>
            <a:pPr marL="923498" lvl="1" indent="-466298">
              <a:buFont typeface="+mj-lt"/>
              <a:buAutoNum type="arabicPeriod"/>
            </a:pPr>
            <a:r>
              <a:rPr lang="en-US" sz="2448" b="1" dirty="0">
                <a:cs typeface="Segoe UI" panose="020B0502040204020203" pitchFamily="34" charset="0"/>
              </a:rPr>
              <a:t>Computed Columns, </a:t>
            </a:r>
          </a:p>
          <a:p>
            <a:pPr marL="923498" lvl="1" indent="-466298">
              <a:buFont typeface="+mj-lt"/>
              <a:buAutoNum type="arabicPeriod"/>
            </a:pPr>
            <a:r>
              <a:rPr lang="en-US" sz="2448" b="1" dirty="0">
                <a:cs typeface="Segoe UI" panose="020B0502040204020203" pitchFamily="34" charset="0"/>
              </a:rPr>
              <a:t>Triggers</a:t>
            </a:r>
          </a:p>
          <a:p>
            <a:pPr marL="923498" lvl="1" indent="-466298">
              <a:buFont typeface="+mj-lt"/>
              <a:buAutoNum type="arabicPeriod"/>
            </a:pPr>
            <a:r>
              <a:rPr lang="en-US" sz="2448" b="1" dirty="0">
                <a:cs typeface="Segoe UI" panose="020B0502040204020203" pitchFamily="34" charset="0"/>
              </a:rPr>
              <a:t>Sequences</a:t>
            </a:r>
          </a:p>
          <a:p>
            <a:pPr marL="923498" lvl="1" indent="-466298">
              <a:buFont typeface="+mj-lt"/>
              <a:buAutoNum type="arabicPeriod"/>
            </a:pPr>
            <a:r>
              <a:rPr lang="en-US" sz="2448" b="1" dirty="0">
                <a:cs typeface="Segoe UI" panose="020B0502040204020203" pitchFamily="34" charset="0"/>
              </a:rPr>
              <a:t>Cursors</a:t>
            </a:r>
          </a:p>
          <a:p>
            <a:pPr marL="923498" lvl="1" indent="-466298">
              <a:buFont typeface="+mj-lt"/>
              <a:buAutoNum type="arabicPeriod"/>
            </a:pPr>
            <a:r>
              <a:rPr lang="en-US" sz="2448" b="1" dirty="0">
                <a:cs typeface="Segoe UI" panose="020B0502040204020203" pitchFamily="34" charset="0"/>
              </a:rPr>
              <a:t>MERGE</a:t>
            </a:r>
          </a:p>
          <a:p>
            <a:pPr marL="466298" indent="-466298">
              <a:buFont typeface="+mj-lt"/>
              <a:buAutoNum type="arabicPeriod"/>
            </a:pPr>
            <a:r>
              <a:rPr lang="en-US" sz="2448" b="1" dirty="0">
                <a:cs typeface="Segoe UI" panose="020B0502040204020203" pitchFamily="34" charset="0"/>
              </a:rPr>
              <a:t>Now supports </a:t>
            </a:r>
            <a:r>
              <a:rPr lang="en-US" sz="2448" b="1" dirty="0" err="1">
                <a:cs typeface="Segoe UI" panose="020B0502040204020203" pitchFamily="34" charset="0"/>
              </a:rPr>
              <a:t>uniqueidentifiers</a:t>
            </a:r>
            <a:r>
              <a:rPr lang="en-US" sz="2448" b="1" dirty="0">
                <a:cs typeface="Segoe UI" panose="020B0502040204020203" pitchFamily="34" charset="0"/>
              </a:rPr>
              <a:t> – </a:t>
            </a:r>
            <a:r>
              <a:rPr lang="en-US" sz="2448" b="1" dirty="0">
                <a:solidFill>
                  <a:schemeClr val="accent6"/>
                </a:solidFill>
                <a:cs typeface="Segoe UI" panose="020B0502040204020203" pitchFamily="34" charset="0"/>
              </a:rPr>
              <a:t>Yay!</a:t>
            </a:r>
            <a:endParaRPr lang="en-US" sz="2448" b="1" dirty="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Unsupported table features and data types links in notes</a:t>
            </a:r>
            <a:endParaRPr lang="en-US" sz="2448" dirty="0">
              <a:cs typeface="Segoe UI" panose="020B0502040204020203" pitchFamily="34" charset="0"/>
            </a:endParaRPr>
          </a:p>
          <a:p>
            <a:pPr marL="757735" lvl="1" indent="-291436">
              <a:buFont typeface="Arial" panose="020B0604020202020204" pitchFamily="34" charset="0"/>
              <a:buChar char="•"/>
            </a:pPr>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8148615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2032" y="627063"/>
            <a:ext cx="11542713" cy="900112"/>
          </a:xfrm>
        </p:spPr>
        <p:txBody>
          <a:bodyPr/>
          <a:lstStyle/>
          <a:p>
            <a:r>
              <a:rPr lang="en-US" dirty="0"/>
              <a:t>Summary</a:t>
            </a:r>
          </a:p>
        </p:txBody>
      </p:sp>
      <p:sp>
        <p:nvSpPr>
          <p:cNvPr id="4" name="Content Placeholder 3"/>
          <p:cNvSpPr>
            <a:spLocks noGrp="1"/>
          </p:cNvSpPr>
          <p:nvPr>
            <p:ph sz="quarter" idx="4294967295"/>
          </p:nvPr>
        </p:nvSpPr>
        <p:spPr>
          <a:xfrm>
            <a:off x="212032" y="1724025"/>
            <a:ext cx="11542713" cy="3336298"/>
          </a:xfrm>
        </p:spPr>
        <p:txBody>
          <a:bodyPr/>
          <a:lstStyle/>
          <a:p>
            <a:r>
              <a:rPr lang="en-US" sz="3200" dirty="0"/>
              <a:t>SQL Data Warehouse is MPP, not just sharding/partitioning</a:t>
            </a:r>
          </a:p>
          <a:p>
            <a:r>
              <a:rPr lang="en-US" sz="3200" dirty="0"/>
              <a:t>Used for Analytic workloads and not OLTP</a:t>
            </a:r>
          </a:p>
          <a:p>
            <a:r>
              <a:rPr lang="en-US" sz="3200" dirty="0"/>
              <a:t>Pausing and scaling within seconds</a:t>
            </a:r>
          </a:p>
          <a:p>
            <a:r>
              <a:rPr lang="en-US" sz="3200" dirty="0"/>
              <a:t>Use batching where possible</a:t>
            </a:r>
          </a:p>
          <a:p>
            <a:r>
              <a:rPr lang="en-US" sz="3200" dirty="0"/>
              <a:t>Polybase allows for MPP loading of data and External tables</a:t>
            </a:r>
          </a:p>
          <a:p>
            <a:r>
              <a:rPr lang="en-US" sz="3200" dirty="0"/>
              <a:t>Remember the concurrent connection limitation (32)</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4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Quick Overview of SQL Data Warehouse</a:t>
            </a:r>
          </a:p>
        </p:txBody>
      </p:sp>
    </p:spTree>
    <p:extLst>
      <p:ext uri="{BB962C8B-B14F-4D97-AF65-F5344CB8AC3E}">
        <p14:creationId xmlns:p14="http://schemas.microsoft.com/office/powerpoint/2010/main" val="28285422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Overview of Features</a:t>
            </a:r>
          </a:p>
        </p:txBody>
      </p:sp>
      <p:sp>
        <p:nvSpPr>
          <p:cNvPr id="3" name="TextBox 2"/>
          <p:cNvSpPr txBox="1"/>
          <p:nvPr/>
        </p:nvSpPr>
        <p:spPr>
          <a:xfrm>
            <a:off x="343055" y="1040893"/>
            <a:ext cx="11848945" cy="7092326"/>
          </a:xfrm>
          <a:prstGeom prst="rect">
            <a:avLst/>
          </a:prstGeom>
          <a:noFill/>
        </p:spPr>
        <p:txBody>
          <a:bodyPr wrap="square" rtlCol="0">
            <a:spAutoFit/>
          </a:bodyPr>
          <a:lstStyle/>
          <a:p>
            <a:endParaRPr lang="en-US" sz="2800" b="1" dirty="0">
              <a:latin typeface="Segoe UI" panose="020B0502040204020203" pitchFamily="34" charset="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Massively Parallel Processing (MPP) SQL Server</a:t>
            </a:r>
          </a:p>
          <a:p>
            <a:pPr marL="466298" indent="-466298">
              <a:buFont typeface="+mj-lt"/>
              <a:buAutoNum type="arabicPeriod"/>
            </a:pPr>
            <a:r>
              <a:rPr lang="en-US" sz="2800" b="1" dirty="0">
                <a:cs typeface="Segoe UI" panose="020B0502040204020203" pitchFamily="34" charset="0"/>
              </a:rPr>
              <a:t>SQL DW can pause and won’t charge for compute</a:t>
            </a:r>
          </a:p>
          <a:p>
            <a:pPr marL="466298" indent="-466298">
              <a:buFont typeface="+mj-lt"/>
              <a:buAutoNum type="arabicPeriod"/>
            </a:pPr>
            <a:r>
              <a:rPr lang="en-US" sz="2800" b="1" dirty="0">
                <a:cs typeface="Segoe UI" panose="020B0502040204020203" pitchFamily="34" charset="0"/>
              </a:rPr>
              <a:t>Scales up or down in 60 seconds</a:t>
            </a:r>
          </a:p>
          <a:p>
            <a:pPr marL="466298" indent="-466298">
              <a:buFont typeface="+mj-lt"/>
              <a:buAutoNum type="arabicPeriod"/>
            </a:pPr>
            <a:r>
              <a:rPr lang="en-US" sz="2800" b="1" dirty="0">
                <a:cs typeface="Segoe UI" panose="020B0502040204020203" pitchFamily="34" charset="0"/>
              </a:rPr>
              <a:t>100-2000 DWUs, with 3000 and 6000 DWUs recently added</a:t>
            </a:r>
          </a:p>
          <a:p>
            <a:pPr marL="466298" indent="-466298">
              <a:buFont typeface="+mj-lt"/>
              <a:buAutoNum type="arabicPeriod"/>
            </a:pPr>
            <a:r>
              <a:rPr lang="en-US" sz="2800" b="1" dirty="0">
                <a:cs typeface="Segoe UI" panose="020B0502040204020203" pitchFamily="34" charset="0"/>
              </a:rPr>
              <a:t>New SQL DW clusters now use Premium Storage</a:t>
            </a:r>
          </a:p>
          <a:p>
            <a:pPr marL="466298" indent="-466298">
              <a:buFont typeface="+mj-lt"/>
              <a:buAutoNum type="arabicPeriod"/>
            </a:pPr>
            <a:r>
              <a:rPr lang="en-US" sz="2800" b="1" dirty="0">
                <a:cs typeface="Segoe UI" panose="020B0502040204020203" pitchFamily="34" charset="0"/>
              </a:rPr>
              <a:t>Supports a subset of T-SQL (more every update)</a:t>
            </a:r>
          </a:p>
          <a:p>
            <a:pPr marL="466298" indent="-466298">
              <a:buFont typeface="+mj-lt"/>
              <a:buAutoNum type="arabicPeriod"/>
            </a:pPr>
            <a:r>
              <a:rPr lang="en-US" sz="2800" b="1" dirty="0">
                <a:cs typeface="Segoe UI" panose="020B0502040204020203" pitchFamily="34" charset="0"/>
              </a:rPr>
              <a:t>Integrates with Azure Active Directory</a:t>
            </a:r>
          </a:p>
          <a:p>
            <a:pPr marL="466298" indent="-466298">
              <a:buFont typeface="+mj-lt"/>
              <a:buAutoNum type="arabicPeriod"/>
            </a:pPr>
            <a:r>
              <a:rPr lang="en-US" sz="2800" b="1" dirty="0">
                <a:cs typeface="Segoe UI" panose="020B0502040204020203" pitchFamily="34" charset="0"/>
              </a:rPr>
              <a:t>Supports Transparent Data Encryption (TDE)</a:t>
            </a:r>
          </a:p>
          <a:p>
            <a:pPr marL="466298" indent="-466298">
              <a:buFont typeface="+mj-lt"/>
              <a:buAutoNum type="arabicPeriod"/>
            </a:pPr>
            <a:r>
              <a:rPr lang="en-US" sz="2800" b="1" dirty="0">
                <a:latin typeface="Segoe UI" panose="020B0502040204020203" pitchFamily="34" charset="0"/>
                <a:cs typeface="Segoe UI" panose="020B0502040204020203" pitchFamily="34" charset="0"/>
              </a:rPr>
              <a:t>Parallel data ingestion via Polybase</a:t>
            </a:r>
          </a:p>
          <a:p>
            <a:pPr marL="466298" indent="-466298">
              <a:buFont typeface="+mj-lt"/>
              <a:buAutoNum type="arabicPeriod"/>
            </a:pPr>
            <a:r>
              <a:rPr lang="en-US" sz="2800" b="1" dirty="0">
                <a:latin typeface="Segoe UI" panose="020B0502040204020203" pitchFamily="34" charset="0"/>
                <a:cs typeface="Segoe UI" panose="020B0502040204020203" pitchFamily="34" charset="0"/>
              </a:rPr>
              <a:t> Join with external data stored in HDInsight (ORC/Parquet)</a:t>
            </a:r>
            <a:endParaRPr lang="en-US" sz="2800"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8999976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121" idx="0"/>
          </p:cNvCxnSpPr>
          <p:nvPr/>
        </p:nvCxnSpPr>
        <p:spPr>
          <a:xfrm flipH="1" flipV="1">
            <a:off x="6351242" y="2409600"/>
            <a:ext cx="1482450" cy="588781"/>
          </a:xfrm>
          <a:prstGeom prst="line">
            <a:avLst/>
          </a:prstGeom>
          <a:noFill/>
          <a:ln w="38100" cap="flat" cmpd="sng" algn="ctr">
            <a:solidFill>
              <a:srgbClr val="5C2D91"/>
            </a:solidFill>
            <a:prstDash val="solid"/>
            <a:miter lim="800000"/>
          </a:ln>
          <a:effectLst/>
        </p:spPr>
      </p:cxnSp>
      <p:cxnSp>
        <p:nvCxnSpPr>
          <p:cNvPr id="6" name="Straight Connector 5"/>
          <p:cNvCxnSpPr/>
          <p:nvPr/>
        </p:nvCxnSpPr>
        <p:spPr>
          <a:xfrm flipH="1" flipV="1">
            <a:off x="6618441" y="2294722"/>
            <a:ext cx="2379350" cy="686067"/>
          </a:xfrm>
          <a:prstGeom prst="line">
            <a:avLst/>
          </a:prstGeom>
          <a:noFill/>
          <a:ln w="38100" cap="flat" cmpd="sng" algn="ctr">
            <a:solidFill>
              <a:srgbClr val="5C2D91"/>
            </a:solidFill>
            <a:prstDash val="solid"/>
            <a:miter lim="800000"/>
          </a:ln>
          <a:effectLst/>
        </p:spPr>
      </p:cxnSp>
      <p:cxnSp>
        <p:nvCxnSpPr>
          <p:cNvPr id="7" name="Straight Connector 6"/>
          <p:cNvCxnSpPr/>
          <p:nvPr/>
        </p:nvCxnSpPr>
        <p:spPr>
          <a:xfrm flipH="1" flipV="1">
            <a:off x="6574150" y="2121403"/>
            <a:ext cx="3469471" cy="775848"/>
          </a:xfrm>
          <a:prstGeom prst="line">
            <a:avLst/>
          </a:prstGeom>
          <a:noFill/>
          <a:ln w="38100" cap="flat" cmpd="sng" algn="ctr">
            <a:solidFill>
              <a:srgbClr val="5C2D91"/>
            </a:solidFill>
            <a:prstDash val="solid"/>
            <a:miter lim="800000"/>
          </a:ln>
          <a:effectLst/>
        </p:spPr>
      </p:cxnSp>
      <p:cxnSp>
        <p:nvCxnSpPr>
          <p:cNvPr id="8" name="Straight Connector 7"/>
          <p:cNvCxnSpPr>
            <a:stCxn id="161" idx="0"/>
          </p:cNvCxnSpPr>
          <p:nvPr/>
        </p:nvCxnSpPr>
        <p:spPr>
          <a:xfrm flipH="1" flipV="1">
            <a:off x="6605339" y="1997418"/>
            <a:ext cx="4579898" cy="908667"/>
          </a:xfrm>
          <a:prstGeom prst="line">
            <a:avLst/>
          </a:prstGeom>
          <a:noFill/>
          <a:ln w="38100" cap="flat" cmpd="sng" algn="ctr">
            <a:solidFill>
              <a:srgbClr val="5C2D91"/>
            </a:solidFill>
            <a:prstDash val="solid"/>
            <a:miter lim="800000"/>
          </a:ln>
          <a:effectLst/>
        </p:spPr>
      </p:cxnSp>
      <p:cxnSp>
        <p:nvCxnSpPr>
          <p:cNvPr id="9" name="Straight Connector 8"/>
          <p:cNvCxnSpPr/>
          <p:nvPr/>
        </p:nvCxnSpPr>
        <p:spPr>
          <a:xfrm flipV="1">
            <a:off x="5500921" y="2528315"/>
            <a:ext cx="396428" cy="443719"/>
          </a:xfrm>
          <a:prstGeom prst="line">
            <a:avLst/>
          </a:prstGeom>
          <a:noFill/>
          <a:ln w="38100" cap="flat" cmpd="sng" algn="ctr">
            <a:solidFill>
              <a:srgbClr val="5C2D91"/>
            </a:solidFill>
            <a:prstDash val="solid"/>
            <a:miter lim="800000"/>
          </a:ln>
          <a:effectLst/>
        </p:spPr>
      </p:cxnSp>
      <p:cxnSp>
        <p:nvCxnSpPr>
          <p:cNvPr id="10" name="Straight Connector 9"/>
          <p:cNvCxnSpPr>
            <a:endCxn id="55" idx="10"/>
          </p:cNvCxnSpPr>
          <p:nvPr/>
        </p:nvCxnSpPr>
        <p:spPr>
          <a:xfrm flipV="1">
            <a:off x="4425370" y="2428573"/>
            <a:ext cx="1357184" cy="517167"/>
          </a:xfrm>
          <a:prstGeom prst="line">
            <a:avLst/>
          </a:prstGeom>
          <a:noFill/>
          <a:ln w="38100" cap="flat" cmpd="sng" algn="ctr">
            <a:solidFill>
              <a:srgbClr val="5C2D91"/>
            </a:solidFill>
            <a:prstDash val="solid"/>
            <a:miter lim="800000"/>
          </a:ln>
          <a:effectLst/>
        </p:spPr>
      </p:cxnSp>
      <p:cxnSp>
        <p:nvCxnSpPr>
          <p:cNvPr id="11" name="Straight Connector 10"/>
          <p:cNvCxnSpPr/>
          <p:nvPr/>
        </p:nvCxnSpPr>
        <p:spPr>
          <a:xfrm flipV="1">
            <a:off x="1987198" y="2167008"/>
            <a:ext cx="3605900" cy="823540"/>
          </a:xfrm>
          <a:prstGeom prst="line">
            <a:avLst/>
          </a:prstGeom>
          <a:noFill/>
          <a:ln w="38100" cap="flat" cmpd="sng" algn="ctr">
            <a:solidFill>
              <a:srgbClr val="5C2D91"/>
            </a:solidFill>
            <a:prstDash val="solid"/>
            <a:miter lim="800000"/>
          </a:ln>
          <a:effectLst/>
        </p:spPr>
      </p:cxnSp>
      <p:cxnSp>
        <p:nvCxnSpPr>
          <p:cNvPr id="12" name="Straight Connector 11"/>
          <p:cNvCxnSpPr/>
          <p:nvPr/>
        </p:nvCxnSpPr>
        <p:spPr>
          <a:xfrm flipV="1">
            <a:off x="3243166" y="2339274"/>
            <a:ext cx="2318742" cy="616085"/>
          </a:xfrm>
          <a:prstGeom prst="line">
            <a:avLst/>
          </a:prstGeom>
          <a:noFill/>
          <a:ln w="38100" cap="flat" cmpd="sng" algn="ctr">
            <a:solidFill>
              <a:srgbClr val="5C2D91"/>
            </a:solidFill>
            <a:prstDash val="solid"/>
            <a:miter lim="800000"/>
          </a:ln>
          <a:effectLst/>
        </p:spPr>
      </p:cxnSp>
      <p:cxnSp>
        <p:nvCxnSpPr>
          <p:cNvPr id="13" name="Straight Connector 12"/>
          <p:cNvCxnSpPr/>
          <p:nvPr/>
        </p:nvCxnSpPr>
        <p:spPr>
          <a:xfrm flipV="1">
            <a:off x="974958" y="2030700"/>
            <a:ext cx="4566222" cy="924843"/>
          </a:xfrm>
          <a:prstGeom prst="line">
            <a:avLst/>
          </a:prstGeom>
          <a:noFill/>
          <a:ln w="38100" cap="flat" cmpd="sng" algn="ctr">
            <a:solidFill>
              <a:srgbClr val="5C2D91"/>
            </a:solidFill>
            <a:prstDash val="solid"/>
            <a:miter lim="800000"/>
          </a:ln>
          <a:effectLst/>
        </p:spPr>
      </p:cxnSp>
      <p:cxnSp>
        <p:nvCxnSpPr>
          <p:cNvPr id="14" name="Straight Connector 13"/>
          <p:cNvCxnSpPr/>
          <p:nvPr/>
        </p:nvCxnSpPr>
        <p:spPr>
          <a:xfrm>
            <a:off x="996715" y="5022442"/>
            <a:ext cx="0" cy="563408"/>
          </a:xfrm>
          <a:prstGeom prst="line">
            <a:avLst/>
          </a:prstGeom>
          <a:noFill/>
          <a:ln w="38100" cap="flat" cmpd="sng" algn="ctr">
            <a:solidFill>
              <a:srgbClr val="5C2D91"/>
            </a:solidFill>
            <a:prstDash val="solid"/>
            <a:miter lim="800000"/>
          </a:ln>
          <a:effectLst/>
        </p:spPr>
      </p:cxnSp>
      <p:cxnSp>
        <p:nvCxnSpPr>
          <p:cNvPr id="15" name="Straight Connector 14"/>
          <p:cNvCxnSpPr/>
          <p:nvPr/>
        </p:nvCxnSpPr>
        <p:spPr>
          <a:xfrm>
            <a:off x="2136790" y="5072446"/>
            <a:ext cx="0" cy="563408"/>
          </a:xfrm>
          <a:prstGeom prst="line">
            <a:avLst/>
          </a:prstGeom>
          <a:noFill/>
          <a:ln w="38100" cap="flat" cmpd="sng" algn="ctr">
            <a:solidFill>
              <a:srgbClr val="5C2D91"/>
            </a:solidFill>
            <a:prstDash val="solid"/>
            <a:miter lim="800000"/>
          </a:ln>
          <a:effectLst/>
        </p:spPr>
      </p:cxnSp>
      <p:cxnSp>
        <p:nvCxnSpPr>
          <p:cNvPr id="16" name="Straight Connector 15"/>
          <p:cNvCxnSpPr/>
          <p:nvPr/>
        </p:nvCxnSpPr>
        <p:spPr>
          <a:xfrm>
            <a:off x="3257321" y="5072446"/>
            <a:ext cx="0" cy="563408"/>
          </a:xfrm>
          <a:prstGeom prst="line">
            <a:avLst/>
          </a:prstGeom>
          <a:noFill/>
          <a:ln w="38100" cap="flat" cmpd="sng" algn="ctr">
            <a:solidFill>
              <a:srgbClr val="5C2D91"/>
            </a:solidFill>
            <a:prstDash val="solid"/>
            <a:miter lim="800000"/>
          </a:ln>
          <a:effectLst/>
        </p:spPr>
      </p:cxnSp>
      <p:cxnSp>
        <p:nvCxnSpPr>
          <p:cNvPr id="17" name="Straight Connector 16"/>
          <p:cNvCxnSpPr/>
          <p:nvPr/>
        </p:nvCxnSpPr>
        <p:spPr>
          <a:xfrm>
            <a:off x="4377852" y="5072446"/>
            <a:ext cx="0" cy="563408"/>
          </a:xfrm>
          <a:prstGeom prst="line">
            <a:avLst/>
          </a:prstGeom>
          <a:noFill/>
          <a:ln w="38100" cap="flat" cmpd="sng" algn="ctr">
            <a:solidFill>
              <a:srgbClr val="5C2D91"/>
            </a:solidFill>
            <a:prstDash val="solid"/>
            <a:miter lim="800000"/>
          </a:ln>
          <a:effectLst/>
        </p:spPr>
      </p:cxnSp>
      <p:cxnSp>
        <p:nvCxnSpPr>
          <p:cNvPr id="18" name="Straight Connector 17"/>
          <p:cNvCxnSpPr/>
          <p:nvPr/>
        </p:nvCxnSpPr>
        <p:spPr>
          <a:xfrm>
            <a:off x="5498383" y="5072446"/>
            <a:ext cx="0" cy="563408"/>
          </a:xfrm>
          <a:prstGeom prst="line">
            <a:avLst/>
          </a:prstGeom>
          <a:noFill/>
          <a:ln w="38100" cap="flat" cmpd="sng" algn="ctr">
            <a:solidFill>
              <a:srgbClr val="5C2D91"/>
            </a:solidFill>
            <a:prstDash val="solid"/>
            <a:miter lim="800000"/>
          </a:ln>
          <a:effectLst/>
        </p:spPr>
      </p:cxnSp>
      <p:cxnSp>
        <p:nvCxnSpPr>
          <p:cNvPr id="19" name="Straight Connector 18"/>
          <p:cNvCxnSpPr/>
          <p:nvPr/>
        </p:nvCxnSpPr>
        <p:spPr>
          <a:xfrm>
            <a:off x="6693617" y="5072446"/>
            <a:ext cx="0" cy="563408"/>
          </a:xfrm>
          <a:prstGeom prst="line">
            <a:avLst/>
          </a:prstGeom>
          <a:noFill/>
          <a:ln w="38100" cap="flat" cmpd="sng" algn="ctr">
            <a:solidFill>
              <a:srgbClr val="5C2D91"/>
            </a:solidFill>
            <a:prstDash val="solid"/>
            <a:miter lim="800000"/>
          </a:ln>
          <a:effectLst/>
        </p:spPr>
      </p:cxnSp>
      <p:cxnSp>
        <p:nvCxnSpPr>
          <p:cNvPr id="20" name="Straight Connector 19"/>
          <p:cNvCxnSpPr/>
          <p:nvPr/>
        </p:nvCxnSpPr>
        <p:spPr>
          <a:xfrm>
            <a:off x="7814148" y="5072446"/>
            <a:ext cx="0" cy="563408"/>
          </a:xfrm>
          <a:prstGeom prst="line">
            <a:avLst/>
          </a:prstGeom>
          <a:noFill/>
          <a:ln w="38100" cap="flat" cmpd="sng" algn="ctr">
            <a:solidFill>
              <a:srgbClr val="5C2D91"/>
            </a:solidFill>
            <a:prstDash val="solid"/>
            <a:miter lim="800000"/>
          </a:ln>
          <a:effectLst/>
        </p:spPr>
      </p:cxnSp>
      <p:cxnSp>
        <p:nvCxnSpPr>
          <p:cNvPr id="21" name="Straight Connector 20"/>
          <p:cNvCxnSpPr/>
          <p:nvPr/>
        </p:nvCxnSpPr>
        <p:spPr>
          <a:xfrm>
            <a:off x="8934679" y="5072446"/>
            <a:ext cx="0" cy="563408"/>
          </a:xfrm>
          <a:prstGeom prst="line">
            <a:avLst/>
          </a:prstGeom>
          <a:noFill/>
          <a:ln w="38100" cap="flat" cmpd="sng" algn="ctr">
            <a:solidFill>
              <a:srgbClr val="5C2D91"/>
            </a:solidFill>
            <a:prstDash val="solid"/>
            <a:miter lim="800000"/>
          </a:ln>
          <a:effectLst/>
        </p:spPr>
      </p:cxnSp>
      <p:cxnSp>
        <p:nvCxnSpPr>
          <p:cNvPr id="22" name="Straight Connector 21"/>
          <p:cNvCxnSpPr/>
          <p:nvPr/>
        </p:nvCxnSpPr>
        <p:spPr>
          <a:xfrm>
            <a:off x="10055210" y="5072446"/>
            <a:ext cx="0" cy="563408"/>
          </a:xfrm>
          <a:prstGeom prst="line">
            <a:avLst/>
          </a:prstGeom>
          <a:noFill/>
          <a:ln w="38100" cap="flat" cmpd="sng" algn="ctr">
            <a:solidFill>
              <a:srgbClr val="5C2D91"/>
            </a:solidFill>
            <a:prstDash val="solid"/>
            <a:miter lim="800000"/>
          </a:ln>
          <a:effectLst/>
        </p:spPr>
      </p:cxnSp>
      <p:cxnSp>
        <p:nvCxnSpPr>
          <p:cNvPr id="23" name="Straight Connector 22"/>
          <p:cNvCxnSpPr/>
          <p:nvPr/>
        </p:nvCxnSpPr>
        <p:spPr>
          <a:xfrm>
            <a:off x="11175741" y="5072446"/>
            <a:ext cx="0" cy="563408"/>
          </a:xfrm>
          <a:prstGeom prst="line">
            <a:avLst/>
          </a:prstGeom>
          <a:noFill/>
          <a:ln w="38100" cap="flat" cmpd="sng" algn="ctr">
            <a:solidFill>
              <a:srgbClr val="5C2D91"/>
            </a:solidFill>
            <a:prstDash val="solid"/>
            <a:miter lim="800000"/>
          </a:ln>
          <a:effectLst/>
        </p:spPr>
      </p:cxnSp>
      <p:sp>
        <p:nvSpPr>
          <p:cNvPr id="24" name="Rectangle 23"/>
          <p:cNvSpPr/>
          <p:nvPr/>
        </p:nvSpPr>
        <p:spPr bwMode="auto">
          <a:xfrm>
            <a:off x="941558" y="3959251"/>
            <a:ext cx="10383587" cy="515578"/>
          </a:xfrm>
          <a:prstGeom prst="rect">
            <a:avLst/>
          </a:prstGeom>
          <a:solidFill>
            <a:schemeClr val="accent5"/>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25" name="Group 24"/>
          <p:cNvGrpSpPr/>
          <p:nvPr/>
        </p:nvGrpSpPr>
        <p:grpSpPr>
          <a:xfrm>
            <a:off x="493345" y="2919265"/>
            <a:ext cx="1006741" cy="2302584"/>
            <a:chOff x="9830164" y="3198627"/>
            <a:chExt cx="1148681" cy="1463134"/>
          </a:xfrm>
        </p:grpSpPr>
        <p:grpSp>
          <p:nvGrpSpPr>
            <p:cNvPr id="26" name="Group 25"/>
            <p:cNvGrpSpPr>
              <a:grpSpLocks noChangeAspect="1"/>
            </p:cNvGrpSpPr>
            <p:nvPr/>
          </p:nvGrpSpPr>
          <p:grpSpPr>
            <a:xfrm>
              <a:off x="9882326" y="3198627"/>
              <a:ext cx="1024606" cy="1463134"/>
              <a:chOff x="6592191" y="2051295"/>
              <a:chExt cx="2194328" cy="3133501"/>
            </a:xfrm>
          </p:grpSpPr>
          <p:sp>
            <p:nvSpPr>
              <p:cNvPr id="28" name="Can 27"/>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29" name="Donut 28"/>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30" name="Group 29"/>
              <p:cNvGrpSpPr/>
              <p:nvPr/>
            </p:nvGrpSpPr>
            <p:grpSpPr>
              <a:xfrm>
                <a:off x="6654556" y="2051295"/>
                <a:ext cx="2062790" cy="690308"/>
                <a:chOff x="3418453" y="1463971"/>
                <a:chExt cx="2706123" cy="912428"/>
              </a:xfrm>
            </p:grpSpPr>
            <p:sp>
              <p:nvSpPr>
                <p:cNvPr id="31" name="Donut 30"/>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32" name="Freeform 31"/>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27" name="TextBox 26"/>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33" name="Rounded Rectangle 32"/>
          <p:cNvSpPr/>
          <p:nvPr/>
        </p:nvSpPr>
        <p:spPr bwMode="auto">
          <a:xfrm>
            <a:off x="620043" y="392218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Dist_DB_1</a:t>
            </a:r>
          </a:p>
          <a:p>
            <a:pPr defTabSz="914102" fontAlgn="base">
              <a:spcBef>
                <a:spcPct val="0"/>
              </a:spcBef>
              <a:spcAft>
                <a:spcPct val="0"/>
              </a:spcAft>
            </a:pPr>
            <a:r>
              <a:rPr lang="en-US" sz="980" b="1" dirty="0">
                <a:solidFill>
                  <a:schemeClr val="accent6"/>
                </a:solidFill>
              </a:rPr>
              <a:t>Dist_DB_2</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Dist_DB_6</a:t>
            </a:r>
          </a:p>
        </p:txBody>
      </p:sp>
      <p:cxnSp>
        <p:nvCxnSpPr>
          <p:cNvPr id="34" name="Straight Connector 33"/>
          <p:cNvCxnSpPr>
            <a:stCxn id="109" idx="0"/>
          </p:cNvCxnSpPr>
          <p:nvPr/>
        </p:nvCxnSpPr>
        <p:spPr>
          <a:xfrm flipH="1" flipV="1">
            <a:off x="6236705" y="2498208"/>
            <a:ext cx="437368" cy="500173"/>
          </a:xfrm>
          <a:prstGeom prst="line">
            <a:avLst/>
          </a:prstGeom>
          <a:noFill/>
          <a:ln w="38100" cap="flat" cmpd="sng" algn="ctr">
            <a:solidFill>
              <a:srgbClr val="5C2D91"/>
            </a:solidFill>
            <a:prstDash val="solid"/>
            <a:miter lim="800000"/>
          </a:ln>
          <a:effectLst/>
        </p:spPr>
      </p:cxnSp>
      <p:sp>
        <p:nvSpPr>
          <p:cNvPr id="35" name="Title 16"/>
          <p:cNvSpPr txBox="1">
            <a:spLocks/>
          </p:cNvSpPr>
          <p:nvPr/>
        </p:nvSpPr>
        <p:spPr>
          <a:xfrm>
            <a:off x="328059" y="191870"/>
            <a:ext cx="10515600" cy="1325563"/>
          </a:xfrm>
          <a:prstGeom prst="rect">
            <a:avLst/>
          </a:prstGeom>
        </p:spPr>
        <p:txBody>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dirty="0"/>
              <a:t>SQL Data Warehouse Architecture</a:t>
            </a:r>
          </a:p>
        </p:txBody>
      </p:sp>
      <p:sp>
        <p:nvSpPr>
          <p:cNvPr id="36" name="Rounded Rectangle 35"/>
          <p:cNvSpPr/>
          <p:nvPr/>
        </p:nvSpPr>
        <p:spPr>
          <a:xfrm>
            <a:off x="493346" y="5474652"/>
            <a:ext cx="11280011" cy="1017134"/>
          </a:xfrm>
          <a:prstGeom prst="roundRect">
            <a:avLst/>
          </a:prstGeom>
          <a:solidFill>
            <a:srgbClr val="A5A5A5">
              <a:lumMod val="60000"/>
              <a:lumOff val="40000"/>
            </a:srgbClr>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37" name="Right Arrow 36"/>
          <p:cNvSpPr/>
          <p:nvPr/>
        </p:nvSpPr>
        <p:spPr>
          <a:xfrm>
            <a:off x="3891393" y="1355736"/>
            <a:ext cx="1308182" cy="316756"/>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38" name="Freeform 37"/>
          <p:cNvSpPr/>
          <p:nvPr/>
        </p:nvSpPr>
        <p:spPr bwMode="auto">
          <a:xfrm>
            <a:off x="4218976" y="5595360"/>
            <a:ext cx="1517936" cy="8214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w="6350" cap="flat" cmpd="sng" algn="ctr">
            <a:no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endParaRPr lang="en-IN" sz="1801" b="1" kern="0" dirty="0">
              <a:solidFill>
                <a:srgbClr val="505050"/>
              </a:solidFill>
              <a:latin typeface="Segoe UI Light"/>
              <a:ea typeface="Segoe UI" pitchFamily="34" charset="0"/>
              <a:cs typeface="Segoe UI" pitchFamily="34" charset="0"/>
            </a:endParaRPr>
          </a:p>
        </p:txBody>
      </p:sp>
      <p:sp>
        <p:nvSpPr>
          <p:cNvPr id="39" name="Rectangle 378"/>
          <p:cNvSpPr>
            <a:spLocks noChangeArrowheads="1"/>
          </p:cNvSpPr>
          <p:nvPr/>
        </p:nvSpPr>
        <p:spPr bwMode="auto">
          <a:xfrm>
            <a:off x="5488801" y="1657975"/>
            <a:ext cx="64" cy="33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56961"/>
            <a:endParaRPr lang="en-US" altLang="en-US" sz="2206" dirty="0">
              <a:solidFill>
                <a:srgbClr val="505050"/>
              </a:solidFill>
              <a:latin typeface="Segoe UI"/>
            </a:endParaRPr>
          </a:p>
        </p:txBody>
      </p:sp>
      <p:grpSp>
        <p:nvGrpSpPr>
          <p:cNvPr id="40" name="Group 39"/>
          <p:cNvGrpSpPr>
            <a:grpSpLocks noChangeAspect="1"/>
          </p:cNvGrpSpPr>
          <p:nvPr/>
        </p:nvGrpSpPr>
        <p:grpSpPr>
          <a:xfrm>
            <a:off x="5496296" y="1181065"/>
            <a:ext cx="1116909" cy="1356578"/>
            <a:chOff x="6676089" y="4829670"/>
            <a:chExt cx="2181833" cy="2596649"/>
          </a:xfrm>
        </p:grpSpPr>
        <p:sp>
          <p:nvSpPr>
            <p:cNvPr id="41" name="Can 40"/>
            <p:cNvSpPr/>
            <p:nvPr/>
          </p:nvSpPr>
          <p:spPr>
            <a:xfrm>
              <a:off x="6676089" y="4829670"/>
              <a:ext cx="2181833" cy="2596649"/>
            </a:xfrm>
            <a:prstGeom prst="can">
              <a:avLst>
                <a:gd name="adj" fmla="val 4691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42" name="Group 41"/>
            <p:cNvGrpSpPr/>
            <p:nvPr/>
          </p:nvGrpSpPr>
          <p:grpSpPr>
            <a:xfrm>
              <a:off x="6806039" y="4974045"/>
              <a:ext cx="1936120" cy="706026"/>
              <a:chOff x="3617177" y="5327184"/>
              <a:chExt cx="2539947" cy="933206"/>
            </a:xfrm>
          </p:grpSpPr>
          <p:sp>
            <p:nvSpPr>
              <p:cNvPr id="43" name="Donut 42"/>
              <p:cNvSpPr/>
              <p:nvPr/>
            </p:nvSpPr>
            <p:spPr>
              <a:xfrm>
                <a:off x="3617179" y="5327184"/>
                <a:ext cx="2539945" cy="933206"/>
              </a:xfrm>
              <a:prstGeom prst="donut">
                <a:avLst>
                  <a:gd name="adj" fmla="val 50000"/>
                </a:avLst>
              </a:prstGeom>
              <a:solidFill>
                <a:srgbClr val="00ABDA"/>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44" name="Freeform 43"/>
              <p:cNvSpPr/>
              <p:nvPr/>
            </p:nvSpPr>
            <p:spPr>
              <a:xfrm>
                <a:off x="3617177" y="5577689"/>
                <a:ext cx="2511697" cy="68270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45" name="Flowchart: Magnetic Disk 44"/>
          <p:cNvSpPr/>
          <p:nvPr/>
        </p:nvSpPr>
        <p:spPr>
          <a:xfrm>
            <a:off x="4675240" y="5853477"/>
            <a:ext cx="505183" cy="387909"/>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46" name="Flowchart: Magnetic Disk 45"/>
          <p:cNvSpPr/>
          <p:nvPr/>
        </p:nvSpPr>
        <p:spPr>
          <a:xfrm>
            <a:off x="5206077" y="5853477"/>
            <a:ext cx="505183" cy="387909"/>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47" name="Flowchart: Magnetic Disk 46"/>
          <p:cNvSpPr/>
          <p:nvPr/>
        </p:nvSpPr>
        <p:spPr>
          <a:xfrm>
            <a:off x="5736915" y="5853477"/>
            <a:ext cx="505183" cy="387909"/>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48" name="Flowchart: Magnetic Disk 47"/>
          <p:cNvSpPr/>
          <p:nvPr/>
        </p:nvSpPr>
        <p:spPr>
          <a:xfrm>
            <a:off x="6265059" y="5853477"/>
            <a:ext cx="505183" cy="387909"/>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49" name="Flowchart: Magnetic Disk 48"/>
          <p:cNvSpPr/>
          <p:nvPr/>
        </p:nvSpPr>
        <p:spPr>
          <a:xfrm>
            <a:off x="6791143" y="5853477"/>
            <a:ext cx="505183" cy="387909"/>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56961"/>
            <a:endParaRPr lang="en-US" sz="1687" kern="0">
              <a:solidFill>
                <a:prstClr val="white"/>
              </a:solidFill>
              <a:latin typeface="Calibri" panose="020F0502020204030204"/>
            </a:endParaRPr>
          </a:p>
        </p:txBody>
      </p:sp>
      <p:sp>
        <p:nvSpPr>
          <p:cNvPr id="50" name="TextBox 49"/>
          <p:cNvSpPr txBox="1"/>
          <p:nvPr/>
        </p:nvSpPr>
        <p:spPr>
          <a:xfrm>
            <a:off x="5295958" y="5522423"/>
            <a:ext cx="2055017" cy="444264"/>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285" dirty="0">
                <a:solidFill>
                  <a:srgbClr val="515151"/>
                </a:solidFill>
                <a:latin typeface="Calibri" panose="020F0502020204030204"/>
                <a:ea typeface="MS PGothic" charset="0"/>
                <a:cs typeface="Segoe UI" panose="020B0502040204020203" pitchFamily="34" charset="0"/>
              </a:rPr>
              <a:t>Blob storage [WASB(S)]</a:t>
            </a:r>
          </a:p>
        </p:txBody>
      </p:sp>
      <p:sp>
        <p:nvSpPr>
          <p:cNvPr id="51" name="Rounded Rectangle 50"/>
          <p:cNvSpPr/>
          <p:nvPr/>
        </p:nvSpPr>
        <p:spPr>
          <a:xfrm>
            <a:off x="2146553" y="1299285"/>
            <a:ext cx="1693403" cy="411567"/>
          </a:xfrm>
          <a:prstGeom prst="roundRect">
            <a:avLst/>
          </a:prstGeom>
          <a:solidFill>
            <a:srgbClr val="5B9BD5"/>
          </a:solidFill>
          <a:ln w="12700" cap="flat" cmpd="sng" algn="ctr">
            <a:solidFill>
              <a:srgbClr val="002060"/>
            </a:solidFill>
            <a:prstDash val="solid"/>
            <a:miter lim="800000"/>
          </a:ln>
          <a:effectLst/>
        </p:spPr>
        <p:txBody>
          <a:bodyPr rtlCol="0" anchor="ctr"/>
          <a:lstStyle/>
          <a:p>
            <a:pPr algn="ctr" defTabSz="856961"/>
            <a:r>
              <a:rPr lang="en-US" sz="1313" kern="0" dirty="0">
                <a:solidFill>
                  <a:prstClr val="white"/>
                </a:solidFill>
                <a:latin typeface="Calibri" panose="020F0502020204030204"/>
              </a:rPr>
              <a:t>Queries</a:t>
            </a:r>
          </a:p>
        </p:txBody>
      </p:sp>
      <p:sp>
        <p:nvSpPr>
          <p:cNvPr id="52" name="TextBox 51"/>
          <p:cNvSpPr txBox="1"/>
          <p:nvPr/>
        </p:nvSpPr>
        <p:spPr>
          <a:xfrm>
            <a:off x="5593258" y="1233340"/>
            <a:ext cx="876094" cy="456192"/>
          </a:xfrm>
          <a:prstGeom prst="rect">
            <a:avLst/>
          </a:prstGeom>
          <a:noFill/>
        </p:spPr>
        <p:txBody>
          <a:bodyPr wrap="none" lIns="164729" tIns="131783" rIns="164729" bIns="131783" rtlCol="0">
            <a:spAutoFit/>
          </a:bodyPr>
          <a:lstStyle/>
          <a:p>
            <a:pPr algn="ctr" defTabSz="839255" fontAlgn="base">
              <a:lnSpc>
                <a:spcPct val="90000"/>
              </a:lnSpc>
              <a:spcBef>
                <a:spcPct val="0"/>
              </a:spcBef>
              <a:spcAft>
                <a:spcPts val="539"/>
              </a:spcAft>
            </a:pPr>
            <a:r>
              <a:rPr lang="en-US" sz="1372" b="1" kern="0" dirty="0">
                <a:solidFill>
                  <a:schemeClr val="accent6"/>
                </a:solidFill>
                <a:latin typeface="Calibri" panose="020F0502020204030204"/>
                <a:ea typeface="MS PGothic" charset="0"/>
                <a:cs typeface="Segoe UI" panose="020B0502040204020203" pitchFamily="34" charset="0"/>
              </a:rPr>
              <a:t>Control</a:t>
            </a:r>
          </a:p>
        </p:txBody>
      </p:sp>
      <p:sp>
        <p:nvSpPr>
          <p:cNvPr id="53" name="Rounded Rectangle 52"/>
          <p:cNvSpPr/>
          <p:nvPr/>
        </p:nvSpPr>
        <p:spPr>
          <a:xfrm>
            <a:off x="5660013" y="1730026"/>
            <a:ext cx="813210" cy="175633"/>
          </a:xfrm>
          <a:prstGeom prst="roundRect">
            <a:avLst/>
          </a:prstGeom>
          <a:solidFill>
            <a:schemeClr val="accent1"/>
          </a:solidFill>
          <a:ln w="12700" cap="flat" cmpd="sng" algn="ctr">
            <a:noFill/>
            <a:prstDash val="solid"/>
            <a:miter lim="800000"/>
          </a:ln>
          <a:effectLst/>
        </p:spPr>
        <p:txBody>
          <a:bodyPr rtlCol="0" anchor="ctr"/>
          <a:lstStyle/>
          <a:p>
            <a:pPr algn="ctr" defTabSz="856961"/>
            <a:r>
              <a:rPr lang="en-US" sz="984" b="1" kern="0" dirty="0">
                <a:solidFill>
                  <a:prstClr val="white"/>
                </a:solidFill>
                <a:latin typeface="Calibri" panose="020F0502020204030204"/>
              </a:rPr>
              <a:t>Engine</a:t>
            </a:r>
          </a:p>
        </p:txBody>
      </p:sp>
      <p:sp>
        <p:nvSpPr>
          <p:cNvPr id="54" name="Rounded Rectangle 53"/>
          <p:cNvSpPr/>
          <p:nvPr/>
        </p:nvSpPr>
        <p:spPr>
          <a:xfrm>
            <a:off x="5668304" y="1956169"/>
            <a:ext cx="813210"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55" name="Freeform 54"/>
          <p:cNvSpPr/>
          <p:nvPr/>
        </p:nvSpPr>
        <p:spPr bwMode="auto">
          <a:xfrm>
            <a:off x="5642712" y="2161625"/>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Segoe UI Light"/>
                <a:ea typeface="Segoe UI" pitchFamily="34" charset="0"/>
                <a:cs typeface="Segoe UI" pitchFamily="34" charset="0"/>
              </a:rPr>
              <a:t>SQL DB</a:t>
            </a:r>
          </a:p>
        </p:txBody>
      </p:sp>
      <p:sp>
        <p:nvSpPr>
          <p:cNvPr id="56" name="Rounded Rectangle 55"/>
          <p:cNvSpPr/>
          <p:nvPr/>
        </p:nvSpPr>
        <p:spPr>
          <a:xfrm>
            <a:off x="653648" y="3547294"/>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57" name="Freeform 56"/>
          <p:cNvSpPr/>
          <p:nvPr/>
        </p:nvSpPr>
        <p:spPr bwMode="auto">
          <a:xfrm>
            <a:off x="592659" y="379303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58" name="TextBox 57"/>
          <p:cNvSpPr txBox="1"/>
          <p:nvPr/>
        </p:nvSpPr>
        <p:spPr>
          <a:xfrm rot="5400000">
            <a:off x="712950" y="432324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59" name="Group 58"/>
          <p:cNvGrpSpPr/>
          <p:nvPr/>
        </p:nvGrpSpPr>
        <p:grpSpPr>
          <a:xfrm>
            <a:off x="1652964" y="2906086"/>
            <a:ext cx="1006741" cy="2302584"/>
            <a:chOff x="9830164" y="3198627"/>
            <a:chExt cx="1148681" cy="1463134"/>
          </a:xfrm>
        </p:grpSpPr>
        <p:grpSp>
          <p:nvGrpSpPr>
            <p:cNvPr id="60" name="Group 59"/>
            <p:cNvGrpSpPr>
              <a:grpSpLocks noChangeAspect="1"/>
            </p:cNvGrpSpPr>
            <p:nvPr/>
          </p:nvGrpSpPr>
          <p:grpSpPr>
            <a:xfrm>
              <a:off x="9882326" y="3198627"/>
              <a:ext cx="1024606" cy="1463134"/>
              <a:chOff x="6592191" y="2051295"/>
              <a:chExt cx="2194328" cy="3133501"/>
            </a:xfrm>
          </p:grpSpPr>
          <p:sp>
            <p:nvSpPr>
              <p:cNvPr id="62" name="Can 61"/>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63" name="Donut 62"/>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64" name="Group 63"/>
              <p:cNvGrpSpPr/>
              <p:nvPr/>
            </p:nvGrpSpPr>
            <p:grpSpPr>
              <a:xfrm>
                <a:off x="6654556" y="2051295"/>
                <a:ext cx="2062790" cy="690308"/>
                <a:chOff x="3418453" y="1463971"/>
                <a:chExt cx="2706123" cy="912428"/>
              </a:xfrm>
            </p:grpSpPr>
            <p:sp>
              <p:nvSpPr>
                <p:cNvPr id="65" name="Donut 64"/>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66" name="Freeform 65"/>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61" name="TextBox 60"/>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67" name="Rounded Rectangle 66"/>
          <p:cNvSpPr/>
          <p:nvPr/>
        </p:nvSpPr>
        <p:spPr bwMode="auto">
          <a:xfrm>
            <a:off x="1779662"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Dist_DB_7</a:t>
            </a:r>
          </a:p>
          <a:p>
            <a:pPr defTabSz="914102" fontAlgn="base">
              <a:spcBef>
                <a:spcPct val="0"/>
              </a:spcBef>
              <a:spcAft>
                <a:spcPct val="0"/>
              </a:spcAft>
            </a:pPr>
            <a:r>
              <a:rPr lang="en-US" sz="980" b="1" dirty="0">
                <a:solidFill>
                  <a:schemeClr val="accent6"/>
                </a:solidFill>
              </a:rPr>
              <a:t>Dist_DB_8</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Dist_DB_12</a:t>
            </a:r>
          </a:p>
        </p:txBody>
      </p:sp>
      <p:sp>
        <p:nvSpPr>
          <p:cNvPr id="68" name="Rounded Rectangle 67"/>
          <p:cNvSpPr/>
          <p:nvPr/>
        </p:nvSpPr>
        <p:spPr>
          <a:xfrm>
            <a:off x="1813267"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69" name="Freeform 68"/>
          <p:cNvSpPr/>
          <p:nvPr/>
        </p:nvSpPr>
        <p:spPr bwMode="auto">
          <a:xfrm>
            <a:off x="1752278"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70" name="TextBox 69"/>
          <p:cNvSpPr txBox="1"/>
          <p:nvPr/>
        </p:nvSpPr>
        <p:spPr>
          <a:xfrm rot="5400000">
            <a:off x="1872569"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71" name="Group 70"/>
          <p:cNvGrpSpPr/>
          <p:nvPr/>
        </p:nvGrpSpPr>
        <p:grpSpPr>
          <a:xfrm>
            <a:off x="2773495" y="2906086"/>
            <a:ext cx="1006741" cy="2302584"/>
            <a:chOff x="9830164" y="3198627"/>
            <a:chExt cx="1148681" cy="1463134"/>
          </a:xfrm>
        </p:grpSpPr>
        <p:grpSp>
          <p:nvGrpSpPr>
            <p:cNvPr id="72" name="Group 71"/>
            <p:cNvGrpSpPr>
              <a:grpSpLocks noChangeAspect="1"/>
            </p:cNvGrpSpPr>
            <p:nvPr/>
          </p:nvGrpSpPr>
          <p:grpSpPr>
            <a:xfrm>
              <a:off x="9882326" y="3198627"/>
              <a:ext cx="1024606" cy="1463134"/>
              <a:chOff x="6592191" y="2051295"/>
              <a:chExt cx="2194328" cy="3133501"/>
            </a:xfrm>
          </p:grpSpPr>
          <p:sp>
            <p:nvSpPr>
              <p:cNvPr id="74" name="Can 7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75" name="Donut 7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76" name="Group 75"/>
              <p:cNvGrpSpPr/>
              <p:nvPr/>
            </p:nvGrpSpPr>
            <p:grpSpPr>
              <a:xfrm>
                <a:off x="6654556" y="2051295"/>
                <a:ext cx="2062790" cy="690308"/>
                <a:chOff x="3418453" y="1463971"/>
                <a:chExt cx="2706123" cy="912428"/>
              </a:xfrm>
            </p:grpSpPr>
            <p:sp>
              <p:nvSpPr>
                <p:cNvPr id="77" name="Donut 7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78" name="Freeform 7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73" name="TextBox 72"/>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79" name="Rounded Rectangle 78"/>
          <p:cNvSpPr/>
          <p:nvPr/>
        </p:nvSpPr>
        <p:spPr bwMode="auto">
          <a:xfrm>
            <a:off x="2900193"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Dist_DB_13</a:t>
            </a:r>
          </a:p>
          <a:p>
            <a:pPr defTabSz="914102" fontAlgn="base">
              <a:spcBef>
                <a:spcPct val="0"/>
              </a:spcBef>
              <a:spcAft>
                <a:spcPct val="0"/>
              </a:spcAft>
            </a:pPr>
            <a:r>
              <a:rPr lang="en-US" sz="980" b="1" dirty="0">
                <a:solidFill>
                  <a:schemeClr val="accent6"/>
                </a:solidFill>
              </a:rPr>
              <a:t>Dist_DB_14</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Dist_DB_18</a:t>
            </a:r>
          </a:p>
        </p:txBody>
      </p:sp>
      <p:sp>
        <p:nvSpPr>
          <p:cNvPr id="80" name="Rounded Rectangle 79"/>
          <p:cNvSpPr/>
          <p:nvPr/>
        </p:nvSpPr>
        <p:spPr>
          <a:xfrm>
            <a:off x="2933798"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81" name="Freeform 80"/>
          <p:cNvSpPr/>
          <p:nvPr/>
        </p:nvSpPr>
        <p:spPr bwMode="auto">
          <a:xfrm>
            <a:off x="2872809"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82" name="TextBox 81"/>
          <p:cNvSpPr txBox="1"/>
          <p:nvPr/>
        </p:nvSpPr>
        <p:spPr>
          <a:xfrm rot="5400000">
            <a:off x="2993100"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83" name="Group 82"/>
          <p:cNvGrpSpPr/>
          <p:nvPr/>
        </p:nvGrpSpPr>
        <p:grpSpPr>
          <a:xfrm>
            <a:off x="3894026" y="2906086"/>
            <a:ext cx="1006741" cy="2302584"/>
            <a:chOff x="9830164" y="3198627"/>
            <a:chExt cx="1148681" cy="1463134"/>
          </a:xfrm>
        </p:grpSpPr>
        <p:grpSp>
          <p:nvGrpSpPr>
            <p:cNvPr id="84" name="Group 83"/>
            <p:cNvGrpSpPr>
              <a:grpSpLocks noChangeAspect="1"/>
            </p:cNvGrpSpPr>
            <p:nvPr/>
          </p:nvGrpSpPr>
          <p:grpSpPr>
            <a:xfrm>
              <a:off x="9882326" y="3198627"/>
              <a:ext cx="1024606" cy="1463134"/>
              <a:chOff x="6592191" y="2051295"/>
              <a:chExt cx="2194328" cy="3133501"/>
            </a:xfrm>
          </p:grpSpPr>
          <p:sp>
            <p:nvSpPr>
              <p:cNvPr id="86" name="Can 8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87" name="Donut 8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88" name="Group 87"/>
              <p:cNvGrpSpPr/>
              <p:nvPr/>
            </p:nvGrpSpPr>
            <p:grpSpPr>
              <a:xfrm>
                <a:off x="6654556" y="2051295"/>
                <a:ext cx="2062790" cy="690308"/>
                <a:chOff x="3418453" y="1463971"/>
                <a:chExt cx="2706123" cy="912428"/>
              </a:xfrm>
            </p:grpSpPr>
            <p:sp>
              <p:nvSpPr>
                <p:cNvPr id="89" name="Donut 8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90" name="Freeform 8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85" name="TextBox 84"/>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91" name="Rounded Rectangle 90"/>
          <p:cNvSpPr/>
          <p:nvPr/>
        </p:nvSpPr>
        <p:spPr bwMode="auto">
          <a:xfrm>
            <a:off x="4020725"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Dist_DB_19</a:t>
            </a:r>
          </a:p>
          <a:p>
            <a:pPr defTabSz="914102" fontAlgn="base">
              <a:spcBef>
                <a:spcPct val="0"/>
              </a:spcBef>
              <a:spcAft>
                <a:spcPct val="0"/>
              </a:spcAft>
            </a:pPr>
            <a:r>
              <a:rPr lang="en-US" sz="980" b="1" dirty="0">
                <a:solidFill>
                  <a:schemeClr val="accent6"/>
                </a:solidFill>
              </a:rPr>
              <a:t>Dist_DB_20</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Dist_DB_24</a:t>
            </a:r>
          </a:p>
        </p:txBody>
      </p:sp>
      <p:sp>
        <p:nvSpPr>
          <p:cNvPr id="92" name="Rounded Rectangle 91"/>
          <p:cNvSpPr/>
          <p:nvPr/>
        </p:nvSpPr>
        <p:spPr>
          <a:xfrm>
            <a:off x="4054329"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93" name="Freeform 92"/>
          <p:cNvSpPr/>
          <p:nvPr/>
        </p:nvSpPr>
        <p:spPr bwMode="auto">
          <a:xfrm>
            <a:off x="3993340"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94" name="TextBox 93"/>
          <p:cNvSpPr txBox="1"/>
          <p:nvPr/>
        </p:nvSpPr>
        <p:spPr>
          <a:xfrm rot="5400000">
            <a:off x="4113631"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95" name="Group 94"/>
          <p:cNvGrpSpPr/>
          <p:nvPr/>
        </p:nvGrpSpPr>
        <p:grpSpPr>
          <a:xfrm>
            <a:off x="5014557" y="2906086"/>
            <a:ext cx="1006741" cy="2302584"/>
            <a:chOff x="9830164" y="3198627"/>
            <a:chExt cx="1148681" cy="1463134"/>
          </a:xfrm>
        </p:grpSpPr>
        <p:grpSp>
          <p:nvGrpSpPr>
            <p:cNvPr id="96" name="Group 95"/>
            <p:cNvGrpSpPr>
              <a:grpSpLocks noChangeAspect="1"/>
            </p:cNvGrpSpPr>
            <p:nvPr/>
          </p:nvGrpSpPr>
          <p:grpSpPr>
            <a:xfrm>
              <a:off x="9882326" y="3198627"/>
              <a:ext cx="1024606" cy="1463134"/>
              <a:chOff x="6592191" y="2051295"/>
              <a:chExt cx="2194328" cy="3133501"/>
            </a:xfrm>
          </p:grpSpPr>
          <p:sp>
            <p:nvSpPr>
              <p:cNvPr id="98" name="Can 97"/>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99" name="Donut 98"/>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100" name="Group 99"/>
              <p:cNvGrpSpPr/>
              <p:nvPr/>
            </p:nvGrpSpPr>
            <p:grpSpPr>
              <a:xfrm>
                <a:off x="6654556" y="2051295"/>
                <a:ext cx="2062790" cy="690308"/>
                <a:chOff x="3418453" y="1463971"/>
                <a:chExt cx="2706123" cy="912428"/>
              </a:xfrm>
            </p:grpSpPr>
            <p:sp>
              <p:nvSpPr>
                <p:cNvPr id="101" name="Donut 100"/>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02" name="Freeform 101"/>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97" name="TextBox 96"/>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03" name="Rounded Rectangle 102"/>
          <p:cNvSpPr/>
          <p:nvPr/>
        </p:nvSpPr>
        <p:spPr bwMode="auto">
          <a:xfrm>
            <a:off x="5141256"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Dist_DB_25</a:t>
            </a:r>
          </a:p>
          <a:p>
            <a:pPr defTabSz="914102" fontAlgn="base">
              <a:spcBef>
                <a:spcPct val="0"/>
              </a:spcBef>
              <a:spcAft>
                <a:spcPct val="0"/>
              </a:spcAft>
            </a:pPr>
            <a:r>
              <a:rPr lang="en-US" sz="980" b="1" dirty="0">
                <a:solidFill>
                  <a:schemeClr val="accent6"/>
                </a:solidFill>
              </a:rPr>
              <a:t>Dist_DB_26</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Dist_DB_30</a:t>
            </a:r>
          </a:p>
        </p:txBody>
      </p:sp>
      <p:sp>
        <p:nvSpPr>
          <p:cNvPr id="104" name="Rounded Rectangle 103"/>
          <p:cNvSpPr/>
          <p:nvPr/>
        </p:nvSpPr>
        <p:spPr>
          <a:xfrm>
            <a:off x="5174860"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105" name="Freeform 104"/>
          <p:cNvSpPr/>
          <p:nvPr/>
        </p:nvSpPr>
        <p:spPr bwMode="auto">
          <a:xfrm>
            <a:off x="5113871"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06" name="TextBox 105"/>
          <p:cNvSpPr txBox="1"/>
          <p:nvPr/>
        </p:nvSpPr>
        <p:spPr>
          <a:xfrm rot="5400000">
            <a:off x="5234162"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107" name="Group 106"/>
          <p:cNvGrpSpPr/>
          <p:nvPr/>
        </p:nvGrpSpPr>
        <p:grpSpPr>
          <a:xfrm>
            <a:off x="6170702" y="2906086"/>
            <a:ext cx="1006741" cy="2302584"/>
            <a:chOff x="9830164" y="3198627"/>
            <a:chExt cx="1148681" cy="1463134"/>
          </a:xfrm>
        </p:grpSpPr>
        <p:grpSp>
          <p:nvGrpSpPr>
            <p:cNvPr id="108" name="Group 107"/>
            <p:cNvGrpSpPr>
              <a:grpSpLocks noChangeAspect="1"/>
            </p:cNvGrpSpPr>
            <p:nvPr/>
          </p:nvGrpSpPr>
          <p:grpSpPr>
            <a:xfrm>
              <a:off x="9882326" y="3198627"/>
              <a:ext cx="1024606" cy="1463134"/>
              <a:chOff x="6592191" y="2051295"/>
              <a:chExt cx="2194328" cy="3133501"/>
            </a:xfrm>
          </p:grpSpPr>
          <p:sp>
            <p:nvSpPr>
              <p:cNvPr id="110" name="Can 109"/>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11" name="Donut 110"/>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112" name="Group 111"/>
              <p:cNvGrpSpPr/>
              <p:nvPr/>
            </p:nvGrpSpPr>
            <p:grpSpPr>
              <a:xfrm>
                <a:off x="6654556" y="2051295"/>
                <a:ext cx="2062790" cy="690308"/>
                <a:chOff x="3418453" y="1463971"/>
                <a:chExt cx="2706123" cy="912428"/>
              </a:xfrm>
            </p:grpSpPr>
            <p:sp>
              <p:nvSpPr>
                <p:cNvPr id="113" name="Donut 112"/>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14" name="Freeform 113"/>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109" name="TextBox 108"/>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15" name="Rounded Rectangle 114"/>
          <p:cNvSpPr/>
          <p:nvPr/>
        </p:nvSpPr>
        <p:spPr bwMode="auto">
          <a:xfrm>
            <a:off x="6297400"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Dist_DB_31</a:t>
            </a:r>
          </a:p>
          <a:p>
            <a:pPr defTabSz="914102" fontAlgn="base">
              <a:spcBef>
                <a:spcPct val="0"/>
              </a:spcBef>
              <a:spcAft>
                <a:spcPct val="0"/>
              </a:spcAft>
            </a:pPr>
            <a:r>
              <a:rPr lang="en-US" sz="980" b="1" dirty="0">
                <a:solidFill>
                  <a:schemeClr val="accent6"/>
                </a:solidFill>
              </a:rPr>
              <a:t>Dist_DB32</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Dist_DB_26</a:t>
            </a:r>
          </a:p>
        </p:txBody>
      </p:sp>
      <p:sp>
        <p:nvSpPr>
          <p:cNvPr id="116" name="Rounded Rectangle 115"/>
          <p:cNvSpPr/>
          <p:nvPr/>
        </p:nvSpPr>
        <p:spPr>
          <a:xfrm>
            <a:off x="6331005"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117" name="Freeform 116"/>
          <p:cNvSpPr/>
          <p:nvPr/>
        </p:nvSpPr>
        <p:spPr bwMode="auto">
          <a:xfrm>
            <a:off x="6270016"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18" name="TextBox 117"/>
          <p:cNvSpPr txBox="1"/>
          <p:nvPr/>
        </p:nvSpPr>
        <p:spPr>
          <a:xfrm rot="5400000">
            <a:off x="6390307"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119" name="Group 118"/>
          <p:cNvGrpSpPr/>
          <p:nvPr/>
        </p:nvGrpSpPr>
        <p:grpSpPr>
          <a:xfrm>
            <a:off x="7330321" y="2906086"/>
            <a:ext cx="1006741" cy="2302584"/>
            <a:chOff x="9830164" y="3198627"/>
            <a:chExt cx="1148681" cy="1463134"/>
          </a:xfrm>
        </p:grpSpPr>
        <p:grpSp>
          <p:nvGrpSpPr>
            <p:cNvPr id="120" name="Group 119"/>
            <p:cNvGrpSpPr>
              <a:grpSpLocks noChangeAspect="1"/>
            </p:cNvGrpSpPr>
            <p:nvPr/>
          </p:nvGrpSpPr>
          <p:grpSpPr>
            <a:xfrm>
              <a:off x="9882326" y="3198627"/>
              <a:ext cx="1024606" cy="1463134"/>
              <a:chOff x="6592191" y="2051295"/>
              <a:chExt cx="2194328" cy="3133501"/>
            </a:xfrm>
          </p:grpSpPr>
          <p:sp>
            <p:nvSpPr>
              <p:cNvPr id="122" name="Can 121"/>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23" name="Donut 122"/>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124" name="Group 123"/>
              <p:cNvGrpSpPr/>
              <p:nvPr/>
            </p:nvGrpSpPr>
            <p:grpSpPr>
              <a:xfrm>
                <a:off x="6654556" y="2051295"/>
                <a:ext cx="2062790" cy="690308"/>
                <a:chOff x="3418453" y="1463971"/>
                <a:chExt cx="2706123" cy="912428"/>
              </a:xfrm>
            </p:grpSpPr>
            <p:sp>
              <p:nvSpPr>
                <p:cNvPr id="125" name="Donut 124"/>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26" name="Freeform 125"/>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121" name="TextBox 120"/>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27" name="Rounded Rectangle 126"/>
          <p:cNvSpPr/>
          <p:nvPr/>
        </p:nvSpPr>
        <p:spPr bwMode="auto">
          <a:xfrm>
            <a:off x="7457020"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Dist_DB_37</a:t>
            </a:r>
          </a:p>
          <a:p>
            <a:pPr defTabSz="914102" fontAlgn="base">
              <a:spcBef>
                <a:spcPct val="0"/>
              </a:spcBef>
              <a:spcAft>
                <a:spcPct val="0"/>
              </a:spcAft>
            </a:pPr>
            <a:r>
              <a:rPr lang="en-US" sz="980" b="1" dirty="0">
                <a:solidFill>
                  <a:schemeClr val="accent6"/>
                </a:solidFill>
              </a:rPr>
              <a:t>Dist_DB_38</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Dist_DB_42</a:t>
            </a:r>
          </a:p>
        </p:txBody>
      </p:sp>
      <p:sp>
        <p:nvSpPr>
          <p:cNvPr id="128" name="Rounded Rectangle 127"/>
          <p:cNvSpPr/>
          <p:nvPr/>
        </p:nvSpPr>
        <p:spPr>
          <a:xfrm>
            <a:off x="7490624"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129" name="Freeform 128"/>
          <p:cNvSpPr/>
          <p:nvPr/>
        </p:nvSpPr>
        <p:spPr bwMode="auto">
          <a:xfrm>
            <a:off x="7429635"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30" name="TextBox 129"/>
          <p:cNvSpPr txBox="1"/>
          <p:nvPr/>
        </p:nvSpPr>
        <p:spPr>
          <a:xfrm rot="5400000">
            <a:off x="7549926"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131" name="Group 130"/>
          <p:cNvGrpSpPr/>
          <p:nvPr/>
        </p:nvGrpSpPr>
        <p:grpSpPr>
          <a:xfrm>
            <a:off x="8450852" y="2906086"/>
            <a:ext cx="1006741" cy="2302584"/>
            <a:chOff x="9830164" y="3198627"/>
            <a:chExt cx="1148681" cy="1463134"/>
          </a:xfrm>
        </p:grpSpPr>
        <p:grpSp>
          <p:nvGrpSpPr>
            <p:cNvPr id="132" name="Group 131"/>
            <p:cNvGrpSpPr>
              <a:grpSpLocks noChangeAspect="1"/>
            </p:cNvGrpSpPr>
            <p:nvPr/>
          </p:nvGrpSpPr>
          <p:grpSpPr>
            <a:xfrm>
              <a:off x="9882326" y="3198627"/>
              <a:ext cx="1024606" cy="1463134"/>
              <a:chOff x="6592191" y="2051295"/>
              <a:chExt cx="2194328" cy="3133501"/>
            </a:xfrm>
          </p:grpSpPr>
          <p:sp>
            <p:nvSpPr>
              <p:cNvPr id="134" name="Can 133"/>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35" name="Donut 134"/>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136" name="Group 135"/>
              <p:cNvGrpSpPr/>
              <p:nvPr/>
            </p:nvGrpSpPr>
            <p:grpSpPr>
              <a:xfrm>
                <a:off x="6654556" y="2051295"/>
                <a:ext cx="2062790" cy="690308"/>
                <a:chOff x="3418453" y="1463971"/>
                <a:chExt cx="2706123" cy="912428"/>
              </a:xfrm>
            </p:grpSpPr>
            <p:sp>
              <p:nvSpPr>
                <p:cNvPr id="137" name="Donut 136"/>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38" name="Freeform 137"/>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133" name="TextBox 132"/>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39" name="Rounded Rectangle 138"/>
          <p:cNvSpPr/>
          <p:nvPr/>
        </p:nvSpPr>
        <p:spPr bwMode="auto">
          <a:xfrm>
            <a:off x="8577551"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Dist_DB_43</a:t>
            </a:r>
          </a:p>
          <a:p>
            <a:pPr defTabSz="914102" fontAlgn="base">
              <a:spcBef>
                <a:spcPct val="0"/>
              </a:spcBef>
              <a:spcAft>
                <a:spcPct val="0"/>
              </a:spcAft>
            </a:pPr>
            <a:r>
              <a:rPr lang="en-US" sz="980" b="1" dirty="0">
                <a:solidFill>
                  <a:schemeClr val="accent6"/>
                </a:solidFill>
              </a:rPr>
              <a:t>Dist_DB_44</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Dist_DB_48</a:t>
            </a:r>
          </a:p>
        </p:txBody>
      </p:sp>
      <p:sp>
        <p:nvSpPr>
          <p:cNvPr id="140" name="Rounded Rectangle 139"/>
          <p:cNvSpPr/>
          <p:nvPr/>
        </p:nvSpPr>
        <p:spPr>
          <a:xfrm>
            <a:off x="8611155"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141" name="Freeform 140"/>
          <p:cNvSpPr/>
          <p:nvPr/>
        </p:nvSpPr>
        <p:spPr bwMode="auto">
          <a:xfrm>
            <a:off x="8550166"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42" name="TextBox 141"/>
          <p:cNvSpPr txBox="1"/>
          <p:nvPr/>
        </p:nvSpPr>
        <p:spPr>
          <a:xfrm rot="5400000">
            <a:off x="8670457"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143" name="Group 142"/>
          <p:cNvGrpSpPr/>
          <p:nvPr/>
        </p:nvGrpSpPr>
        <p:grpSpPr>
          <a:xfrm>
            <a:off x="9571383" y="2906086"/>
            <a:ext cx="1006741" cy="2302584"/>
            <a:chOff x="9830164" y="3198627"/>
            <a:chExt cx="1148681" cy="1463134"/>
          </a:xfrm>
        </p:grpSpPr>
        <p:grpSp>
          <p:nvGrpSpPr>
            <p:cNvPr id="144" name="Group 143"/>
            <p:cNvGrpSpPr>
              <a:grpSpLocks noChangeAspect="1"/>
            </p:cNvGrpSpPr>
            <p:nvPr/>
          </p:nvGrpSpPr>
          <p:grpSpPr>
            <a:xfrm>
              <a:off x="9882326" y="3198627"/>
              <a:ext cx="1024606" cy="1463134"/>
              <a:chOff x="6592191" y="2051295"/>
              <a:chExt cx="2194328" cy="3133501"/>
            </a:xfrm>
          </p:grpSpPr>
          <p:sp>
            <p:nvSpPr>
              <p:cNvPr id="146" name="Can 145"/>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47" name="Donut 146"/>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148" name="Group 147"/>
              <p:cNvGrpSpPr/>
              <p:nvPr/>
            </p:nvGrpSpPr>
            <p:grpSpPr>
              <a:xfrm>
                <a:off x="6654556" y="2051295"/>
                <a:ext cx="2062790" cy="690308"/>
                <a:chOff x="3418453" y="1463971"/>
                <a:chExt cx="2706123" cy="912428"/>
              </a:xfrm>
            </p:grpSpPr>
            <p:sp>
              <p:nvSpPr>
                <p:cNvPr id="149" name="Donut 148"/>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50" name="Freeform 149"/>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145" name="TextBox 144"/>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51" name="Rounded Rectangle 150"/>
          <p:cNvSpPr/>
          <p:nvPr/>
        </p:nvSpPr>
        <p:spPr bwMode="auto">
          <a:xfrm>
            <a:off x="9698082"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Dist_DB_49</a:t>
            </a:r>
          </a:p>
          <a:p>
            <a:pPr defTabSz="914102" fontAlgn="base">
              <a:spcBef>
                <a:spcPct val="0"/>
              </a:spcBef>
              <a:spcAft>
                <a:spcPct val="0"/>
              </a:spcAft>
            </a:pPr>
            <a:r>
              <a:rPr lang="en-US" sz="980" b="1" dirty="0">
                <a:solidFill>
                  <a:schemeClr val="accent6"/>
                </a:solidFill>
              </a:rPr>
              <a:t>Dist_DB_50</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Dist_DB_54</a:t>
            </a:r>
          </a:p>
        </p:txBody>
      </p:sp>
      <p:sp>
        <p:nvSpPr>
          <p:cNvPr id="152" name="Rounded Rectangle 151"/>
          <p:cNvSpPr/>
          <p:nvPr/>
        </p:nvSpPr>
        <p:spPr>
          <a:xfrm>
            <a:off x="9731686"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153" name="Freeform 152"/>
          <p:cNvSpPr/>
          <p:nvPr/>
        </p:nvSpPr>
        <p:spPr bwMode="auto">
          <a:xfrm>
            <a:off x="9670697"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54" name="TextBox 153"/>
          <p:cNvSpPr txBox="1"/>
          <p:nvPr/>
        </p:nvSpPr>
        <p:spPr>
          <a:xfrm rot="5400000">
            <a:off x="9790988"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grpSp>
        <p:nvGrpSpPr>
          <p:cNvPr id="155" name="Group 154"/>
          <p:cNvGrpSpPr/>
          <p:nvPr/>
        </p:nvGrpSpPr>
        <p:grpSpPr>
          <a:xfrm>
            <a:off x="10691914" y="2906086"/>
            <a:ext cx="1006741" cy="2302584"/>
            <a:chOff x="9830164" y="3198627"/>
            <a:chExt cx="1148681" cy="1463134"/>
          </a:xfrm>
        </p:grpSpPr>
        <p:grpSp>
          <p:nvGrpSpPr>
            <p:cNvPr id="156" name="Group 155"/>
            <p:cNvGrpSpPr>
              <a:grpSpLocks noChangeAspect="1"/>
            </p:cNvGrpSpPr>
            <p:nvPr/>
          </p:nvGrpSpPr>
          <p:grpSpPr>
            <a:xfrm>
              <a:off x="9882326" y="3198627"/>
              <a:ext cx="1024606" cy="1463134"/>
              <a:chOff x="6592191" y="2051295"/>
              <a:chExt cx="2194328" cy="3133501"/>
            </a:xfrm>
          </p:grpSpPr>
          <p:sp>
            <p:nvSpPr>
              <p:cNvPr id="158" name="Can 157"/>
              <p:cNvSpPr/>
              <p:nvPr/>
            </p:nvSpPr>
            <p:spPr>
              <a:xfrm>
                <a:off x="6604683" y="2077454"/>
                <a:ext cx="2181836" cy="3107342"/>
              </a:xfrm>
              <a:prstGeom prst="can">
                <a:avLst>
                  <a:gd name="adj" fmla="val 51849"/>
                </a:avLst>
              </a:prstGeom>
              <a:solidFill>
                <a:srgbClr val="CDCCCB"/>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59" name="Donut 158"/>
              <p:cNvSpPr/>
              <p:nvPr/>
            </p:nvSpPr>
            <p:spPr>
              <a:xfrm>
                <a:off x="6592191" y="2058449"/>
                <a:ext cx="2181836" cy="683153"/>
              </a:xfrm>
              <a:prstGeom prst="donut">
                <a:avLst>
                  <a:gd name="adj" fmla="val 5387"/>
                </a:avLst>
              </a:prstGeom>
              <a:solidFill>
                <a:srgbClr val="E5E5E5"/>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nvGrpSpPr>
              <p:cNvPr id="160" name="Group 159"/>
              <p:cNvGrpSpPr/>
              <p:nvPr/>
            </p:nvGrpSpPr>
            <p:grpSpPr>
              <a:xfrm>
                <a:off x="6654556" y="2051295"/>
                <a:ext cx="2062790" cy="690308"/>
                <a:chOff x="3418453" y="1463971"/>
                <a:chExt cx="2706123" cy="912428"/>
              </a:xfrm>
            </p:grpSpPr>
            <p:sp>
              <p:nvSpPr>
                <p:cNvPr id="161" name="Donut 160"/>
                <p:cNvSpPr/>
                <p:nvPr/>
              </p:nvSpPr>
              <p:spPr>
                <a:xfrm>
                  <a:off x="3418453" y="1463971"/>
                  <a:ext cx="2706123" cy="912428"/>
                </a:xfrm>
                <a:prstGeom prst="donut">
                  <a:avLst>
                    <a:gd name="adj" fmla="val 50000"/>
                  </a:avLst>
                </a:prstGeom>
                <a:solidFill>
                  <a:srgbClr val="70AD47">
                    <a:lumMod val="60000"/>
                    <a:lumOff val="40000"/>
                  </a:srgbClr>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sp>
              <p:nvSpPr>
                <p:cNvPr id="162" name="Freeform 161"/>
                <p:cNvSpPr/>
                <p:nvPr/>
              </p:nvSpPr>
              <p:spPr>
                <a:xfrm>
                  <a:off x="3474948" y="1704061"/>
                  <a:ext cx="2593132" cy="672333"/>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50"/>
                </a:solidFill>
                <a:ln w="12700" cap="flat" cmpd="sng" algn="ctr">
                  <a:noFill/>
                  <a:prstDash val="solid"/>
                  <a:miter lim="800000"/>
                </a:ln>
                <a:effectLst/>
              </p:spPr>
              <p:txBody>
                <a:bodyPr rtlCol="0" anchor="ctr"/>
                <a:lstStyle/>
                <a:p>
                  <a:pPr algn="ctr" defTabSz="856929"/>
                  <a:endParaRPr lang="en-IN" sz="1655" kern="0">
                    <a:solidFill>
                      <a:srgbClr val="FFFFFF"/>
                    </a:solidFill>
                    <a:latin typeface="Calibri" panose="020F0502020204030204"/>
                  </a:endParaRPr>
                </a:p>
              </p:txBody>
            </p:sp>
          </p:grpSp>
        </p:grpSp>
        <p:sp>
          <p:nvSpPr>
            <p:cNvPr id="157" name="TextBox 156"/>
            <p:cNvSpPr txBox="1"/>
            <p:nvPr/>
          </p:nvSpPr>
          <p:spPr>
            <a:xfrm>
              <a:off x="9830164" y="3257274"/>
              <a:ext cx="1148681" cy="289902"/>
            </a:xfrm>
            <a:prstGeom prst="rect">
              <a:avLst/>
            </a:prstGeom>
            <a:noFill/>
          </p:spPr>
          <p:txBody>
            <a:bodyPr wrap="square" lIns="164729" tIns="131783" rIns="164729" bIns="131783" rtlCol="0">
              <a:spAutoFit/>
            </a:bodyPr>
            <a:lstStyle/>
            <a:p>
              <a:pPr algn="ctr" defTabSz="839255" fontAlgn="base">
                <a:lnSpc>
                  <a:spcPct val="90000"/>
                </a:lnSpc>
                <a:spcBef>
                  <a:spcPct val="0"/>
                </a:spcBef>
                <a:spcAft>
                  <a:spcPts val="539"/>
                </a:spcAft>
              </a:pPr>
              <a:r>
                <a:rPr lang="en-US" sz="1372" b="1" kern="0" dirty="0">
                  <a:solidFill>
                    <a:srgbClr val="515151"/>
                  </a:solidFill>
                  <a:latin typeface="Calibri" panose="020F0502020204030204"/>
                  <a:ea typeface="MS PGothic" charset="0"/>
                  <a:cs typeface="Segoe UI" panose="020B0502040204020203" pitchFamily="34" charset="0"/>
                </a:rPr>
                <a:t>Compute</a:t>
              </a:r>
            </a:p>
          </p:txBody>
        </p:sp>
      </p:grpSp>
      <p:sp>
        <p:nvSpPr>
          <p:cNvPr id="163" name="Rounded Rectangle 162"/>
          <p:cNvSpPr/>
          <p:nvPr/>
        </p:nvSpPr>
        <p:spPr bwMode="auto">
          <a:xfrm>
            <a:off x="10818613" y="3909004"/>
            <a:ext cx="735194" cy="1140075"/>
          </a:xfrm>
          <a:prstGeom prst="round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defTabSz="914102" fontAlgn="base">
              <a:spcBef>
                <a:spcPct val="0"/>
              </a:spcBef>
              <a:spcAft>
                <a:spcPct val="0"/>
              </a:spcAft>
            </a:pPr>
            <a:br>
              <a:rPr lang="en-US" sz="980" b="1" dirty="0">
                <a:solidFill>
                  <a:schemeClr val="accent6"/>
                </a:solidFill>
              </a:rPr>
            </a:br>
            <a:r>
              <a:rPr lang="en-US" sz="980" b="1" dirty="0">
                <a:solidFill>
                  <a:schemeClr val="accent6"/>
                </a:solidFill>
              </a:rPr>
              <a:t>Dist_DB_55</a:t>
            </a:r>
          </a:p>
          <a:p>
            <a:pPr defTabSz="914102" fontAlgn="base">
              <a:spcBef>
                <a:spcPct val="0"/>
              </a:spcBef>
              <a:spcAft>
                <a:spcPct val="0"/>
              </a:spcAft>
            </a:pPr>
            <a:r>
              <a:rPr lang="en-US" sz="980" b="1" dirty="0">
                <a:solidFill>
                  <a:schemeClr val="accent6"/>
                </a:solidFill>
              </a:rPr>
              <a:t>Dist_DB_56</a:t>
            </a: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endParaRPr lang="en-US" sz="980" b="1" dirty="0">
              <a:solidFill>
                <a:schemeClr val="accent6"/>
              </a:solidFill>
            </a:endParaRPr>
          </a:p>
          <a:p>
            <a:pPr defTabSz="914102" fontAlgn="base">
              <a:spcBef>
                <a:spcPct val="0"/>
              </a:spcBef>
              <a:spcAft>
                <a:spcPct val="0"/>
              </a:spcAft>
            </a:pPr>
            <a:r>
              <a:rPr lang="en-US" sz="980" b="1" dirty="0">
                <a:solidFill>
                  <a:schemeClr val="accent6"/>
                </a:solidFill>
              </a:rPr>
              <a:t>Dist_DB_60</a:t>
            </a:r>
          </a:p>
        </p:txBody>
      </p:sp>
      <p:sp>
        <p:nvSpPr>
          <p:cNvPr id="164" name="Rounded Rectangle 163"/>
          <p:cNvSpPr/>
          <p:nvPr/>
        </p:nvSpPr>
        <p:spPr>
          <a:xfrm>
            <a:off x="10852217" y="3534115"/>
            <a:ext cx="672075" cy="173596"/>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algn="ctr" defTabSz="856961"/>
            <a:r>
              <a:rPr lang="en-US" sz="984" b="1" kern="0" dirty="0">
                <a:solidFill>
                  <a:prstClr val="white"/>
                </a:solidFill>
                <a:latin typeface="Calibri" panose="020F0502020204030204"/>
              </a:rPr>
              <a:t>DMS</a:t>
            </a:r>
          </a:p>
        </p:txBody>
      </p:sp>
      <p:sp>
        <p:nvSpPr>
          <p:cNvPr id="165" name="Freeform 164"/>
          <p:cNvSpPr/>
          <p:nvPr/>
        </p:nvSpPr>
        <p:spPr bwMode="auto">
          <a:xfrm>
            <a:off x="10791228" y="3779858"/>
            <a:ext cx="737271" cy="26694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E7E6E6">
              <a:lumMod val="40000"/>
              <a:lumOff val="60000"/>
            </a:srgbClr>
          </a:solidFill>
          <a:ln w="12700" cap="flat" cmpd="sng" algn="ctr">
            <a:solidFill>
              <a:schemeClr val="accent1"/>
            </a:solidFill>
            <a:prstDash val="solid"/>
            <a:miter lim="800000"/>
            <a:headEnd type="none" w="med" len="med"/>
            <a:tailEnd type="none" w="med" len="med"/>
          </a:ln>
          <a:effectLst/>
        </p:spPr>
        <p:txBody>
          <a:bodyPr rot="0" spcFirstLastPara="0" vertOverflow="overflow" horzOverflow="overflow" vert="horz" wrap="square" lIns="164704" tIns="131764" rIns="164704" bIns="131764" numCol="1" spcCol="0" rtlCol="0" fromWordArt="0" anchor="t" anchorCtr="0" forceAA="0" compatLnSpc="1">
            <a:prstTxWarp prst="textNoShape">
              <a:avLst/>
            </a:prstTxWarp>
            <a:noAutofit/>
          </a:bodyPr>
          <a:lstStyle/>
          <a:p>
            <a:pPr algn="ctr" defTabSz="839644" fontAlgn="base">
              <a:lnSpc>
                <a:spcPct val="90000"/>
              </a:lnSpc>
              <a:spcBef>
                <a:spcPct val="0"/>
              </a:spcBef>
              <a:spcAft>
                <a:spcPct val="0"/>
              </a:spcAft>
            </a:pPr>
            <a:r>
              <a:rPr lang="en-IN" sz="984" b="1" kern="0" dirty="0">
                <a:solidFill>
                  <a:srgbClr val="505050"/>
                </a:solidFill>
                <a:latin typeface="Calibri" panose="020F0502020204030204" pitchFamily="34" charset="0"/>
                <a:ea typeface="Segoe UI" pitchFamily="34" charset="0"/>
                <a:cs typeface="Segoe UI" pitchFamily="34" charset="0"/>
              </a:rPr>
              <a:t>SQL DB </a:t>
            </a:r>
          </a:p>
        </p:txBody>
      </p:sp>
      <p:sp>
        <p:nvSpPr>
          <p:cNvPr id="166" name="TextBox 165"/>
          <p:cNvSpPr txBox="1"/>
          <p:nvPr/>
        </p:nvSpPr>
        <p:spPr>
          <a:xfrm rot="5400000">
            <a:off x="10911519" y="4310065"/>
            <a:ext cx="522914" cy="506901"/>
          </a:xfrm>
          <a:prstGeom prst="rect">
            <a:avLst/>
          </a:prstGeom>
          <a:noFill/>
        </p:spPr>
        <p:txBody>
          <a:bodyPr wrap="square" lIns="179285" tIns="143428" rIns="179285" bIns="143428" rtlCol="0">
            <a:spAutoFit/>
          </a:bodyPr>
          <a:lstStyle/>
          <a:p>
            <a:pPr>
              <a:lnSpc>
                <a:spcPct val="90000"/>
              </a:lnSpc>
              <a:spcAft>
                <a:spcPts val="588"/>
              </a:spcAft>
            </a:pPr>
            <a:r>
              <a:rPr lang="en-US" sz="1568" b="1" dirty="0">
                <a:solidFill>
                  <a:schemeClr val="accent6"/>
                </a:solidFill>
              </a:rPr>
              <a:t>…</a:t>
            </a:r>
          </a:p>
        </p:txBody>
      </p:sp>
      <p:sp>
        <p:nvSpPr>
          <p:cNvPr id="168" name="Flowchart: Multidocument 167"/>
          <p:cNvSpPr/>
          <p:nvPr/>
        </p:nvSpPr>
        <p:spPr bwMode="auto">
          <a:xfrm>
            <a:off x="700672" y="5596261"/>
            <a:ext cx="1515914"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r>
              <a:rPr lang="en-US" sz="1372" b="1" dirty="0">
                <a:gradFill>
                  <a:gsLst>
                    <a:gs pos="0">
                      <a:srgbClr val="FFFFFF"/>
                    </a:gs>
                    <a:gs pos="100000">
                      <a:srgbClr val="FFFFFF"/>
                    </a:gs>
                  </a:gsLst>
                  <a:lin ang="5400000" scaled="0"/>
                </a:gradFill>
              </a:rPr>
              <a:t>Dist_DB_1.mdf</a:t>
            </a:r>
          </a:p>
        </p:txBody>
      </p:sp>
      <p:sp>
        <p:nvSpPr>
          <p:cNvPr id="169" name="Flowchart: Multidocument 168"/>
          <p:cNvSpPr/>
          <p:nvPr/>
        </p:nvSpPr>
        <p:spPr bwMode="auto">
          <a:xfrm>
            <a:off x="2416624" y="5585837"/>
            <a:ext cx="1548640"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r>
              <a:rPr lang="en-US" sz="1372" b="1" dirty="0">
                <a:gradFill>
                  <a:gsLst>
                    <a:gs pos="0">
                      <a:srgbClr val="FFFFFF"/>
                    </a:gs>
                    <a:gs pos="100000">
                      <a:srgbClr val="FFFFFF"/>
                    </a:gs>
                  </a:gsLst>
                  <a:lin ang="5400000" scaled="0"/>
                </a:gradFill>
              </a:rPr>
              <a:t>Dist_DB_18.mdf</a:t>
            </a:r>
          </a:p>
        </p:txBody>
      </p:sp>
      <p:sp>
        <p:nvSpPr>
          <p:cNvPr id="170" name="Flowchart: Multidocument 169"/>
          <p:cNvSpPr/>
          <p:nvPr/>
        </p:nvSpPr>
        <p:spPr bwMode="auto">
          <a:xfrm>
            <a:off x="7684848" y="5595360"/>
            <a:ext cx="1548640"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r>
              <a:rPr lang="en-US" sz="1372" b="1" dirty="0">
                <a:gradFill>
                  <a:gsLst>
                    <a:gs pos="0">
                      <a:srgbClr val="FFFFFF"/>
                    </a:gs>
                    <a:gs pos="100000">
                      <a:srgbClr val="FFFFFF"/>
                    </a:gs>
                  </a:gsLst>
                  <a:lin ang="5400000" scaled="0"/>
                </a:gradFill>
              </a:rPr>
              <a:t>Dist_DB_25.mdf</a:t>
            </a:r>
          </a:p>
        </p:txBody>
      </p:sp>
      <p:sp>
        <p:nvSpPr>
          <p:cNvPr id="171" name="Flowchart: Multidocument 170"/>
          <p:cNvSpPr/>
          <p:nvPr/>
        </p:nvSpPr>
        <p:spPr bwMode="auto">
          <a:xfrm>
            <a:off x="9532295" y="5541031"/>
            <a:ext cx="1548640" cy="726647"/>
          </a:xfrm>
          <a:prstGeom prst="flowChartMultidocumen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r>
              <a:rPr lang="en-US" sz="1372" b="1">
                <a:gradFill>
                  <a:gsLst>
                    <a:gs pos="0">
                      <a:srgbClr val="FFFFFF"/>
                    </a:gs>
                    <a:gs pos="100000">
                      <a:srgbClr val="FFFFFF"/>
                    </a:gs>
                  </a:gsLst>
                  <a:lin ang="5400000" scaled="0"/>
                </a:gradFill>
              </a:rPr>
              <a:t>Dist_DB_55.mdf</a:t>
            </a:r>
            <a:endParaRPr lang="en-US" sz="1372"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21789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500"/>
                                        <p:tgtEl>
                                          <p:spTgt spid="7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500"/>
                                        <p:tgtEl>
                                          <p:spTgt spid="9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500"/>
                                        <p:tgtEl>
                                          <p:spTgt spid="10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fade">
                                      <p:cBhvr>
                                        <p:cTn id="34" dur="500"/>
                                        <p:tgtEl>
                                          <p:spTgt spid="10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fade">
                                      <p:cBhvr>
                                        <p:cTn id="37" dur="500"/>
                                        <p:tgtEl>
                                          <p:spTgt spid="1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fade">
                                      <p:cBhvr>
                                        <p:cTn id="40" dur="500"/>
                                        <p:tgtEl>
                                          <p:spTgt spid="1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fade">
                                      <p:cBhvr>
                                        <p:cTn id="43" dur="500"/>
                                        <p:tgtEl>
                                          <p:spTgt spid="1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0"/>
                                        </p:tgtEl>
                                        <p:attrNameLst>
                                          <p:attrName>style.visibility</p:attrName>
                                        </p:attrNameLst>
                                      </p:cBhvr>
                                      <p:to>
                                        <p:strVal val="visible"/>
                                      </p:to>
                                    </p:set>
                                    <p:animEffect transition="in" filter="fade">
                                      <p:cBhvr>
                                        <p:cTn id="46" dur="500"/>
                                        <p:tgtEl>
                                          <p:spTgt spid="1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9"/>
                                        </p:tgtEl>
                                        <p:attrNameLst>
                                          <p:attrName>style.visibility</p:attrName>
                                        </p:attrNameLst>
                                      </p:cBhvr>
                                      <p:to>
                                        <p:strVal val="visible"/>
                                      </p:to>
                                    </p:set>
                                    <p:animEffect transition="in" filter="fade">
                                      <p:cBhvr>
                                        <p:cTn id="49" dur="500"/>
                                        <p:tgtEl>
                                          <p:spTgt spid="1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2"/>
                                        </p:tgtEl>
                                        <p:attrNameLst>
                                          <p:attrName>style.visibility</p:attrName>
                                        </p:attrNameLst>
                                      </p:cBhvr>
                                      <p:to>
                                        <p:strVal val="visible"/>
                                      </p:to>
                                    </p:set>
                                    <p:animEffect transition="in" filter="fade">
                                      <p:cBhvr>
                                        <p:cTn id="52" dur="500"/>
                                        <p:tgtEl>
                                          <p:spTgt spid="14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1"/>
                                        </p:tgtEl>
                                        <p:attrNameLst>
                                          <p:attrName>style.visibility</p:attrName>
                                        </p:attrNameLst>
                                      </p:cBhvr>
                                      <p:to>
                                        <p:strVal val="visible"/>
                                      </p:to>
                                    </p:set>
                                    <p:animEffect transition="in" filter="fade">
                                      <p:cBhvr>
                                        <p:cTn id="55" dur="500"/>
                                        <p:tgtEl>
                                          <p:spTgt spid="15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4"/>
                                        </p:tgtEl>
                                        <p:attrNameLst>
                                          <p:attrName>style.visibility</p:attrName>
                                        </p:attrNameLst>
                                      </p:cBhvr>
                                      <p:to>
                                        <p:strVal val="visible"/>
                                      </p:to>
                                    </p:set>
                                    <p:animEffect transition="in" filter="fade">
                                      <p:cBhvr>
                                        <p:cTn id="58" dur="500"/>
                                        <p:tgtEl>
                                          <p:spTgt spid="15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3"/>
                                        </p:tgtEl>
                                        <p:attrNameLst>
                                          <p:attrName>style.visibility</p:attrName>
                                        </p:attrNameLst>
                                      </p:cBhvr>
                                      <p:to>
                                        <p:strVal val="visible"/>
                                      </p:to>
                                    </p:set>
                                    <p:animEffect transition="in" filter="fade">
                                      <p:cBhvr>
                                        <p:cTn id="61" dur="500"/>
                                        <p:tgtEl>
                                          <p:spTgt spid="16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6"/>
                                        </p:tgtEl>
                                        <p:attrNameLst>
                                          <p:attrName>style.visibility</p:attrName>
                                        </p:attrNameLst>
                                      </p:cBhvr>
                                      <p:to>
                                        <p:strVal val="visible"/>
                                      </p:to>
                                    </p:set>
                                    <p:animEffect transition="in" filter="fade">
                                      <p:cBhvr>
                                        <p:cTn id="64" dur="500"/>
                                        <p:tgtEl>
                                          <p:spTgt spid="166"/>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16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8" grpId="0"/>
      <p:bldP spid="67" grpId="0" animBg="1"/>
      <p:bldP spid="70" grpId="0"/>
      <p:bldP spid="79" grpId="0" animBg="1"/>
      <p:bldP spid="82" grpId="0"/>
      <p:bldP spid="91" grpId="0" animBg="1"/>
      <p:bldP spid="94" grpId="0"/>
      <p:bldP spid="103" grpId="0" animBg="1"/>
      <p:bldP spid="106" grpId="0"/>
      <p:bldP spid="115" grpId="0" animBg="1"/>
      <p:bldP spid="118" grpId="0"/>
      <p:bldP spid="127" grpId="0" animBg="1"/>
      <p:bldP spid="130" grpId="0"/>
      <p:bldP spid="139" grpId="0" animBg="1"/>
      <p:bldP spid="142" grpId="0"/>
      <p:bldP spid="151" grpId="0" animBg="1"/>
      <p:bldP spid="154" grpId="0"/>
      <p:bldP spid="163" grpId="0" animBg="1"/>
      <p:bldP spid="166" grpId="0"/>
      <p:bldP spid="168" grpId="0" animBg="1"/>
      <p:bldP spid="169" grpId="0" animBg="1"/>
      <p:bldP spid="170" grpId="0" animBg="1"/>
      <p:bldP spid="1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SQL DW Basics</a:t>
            </a:r>
          </a:p>
        </p:txBody>
      </p:sp>
    </p:spTree>
    <p:extLst>
      <p:ext uri="{BB962C8B-B14F-4D97-AF65-F5344CB8AC3E}">
        <p14:creationId xmlns:p14="http://schemas.microsoft.com/office/powerpoint/2010/main" val="5306396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Appropriate Workloads</a:t>
            </a:r>
          </a:p>
        </p:txBody>
      </p:sp>
    </p:spTree>
    <p:extLst>
      <p:ext uri="{BB962C8B-B14F-4D97-AF65-F5344CB8AC3E}">
        <p14:creationId xmlns:p14="http://schemas.microsoft.com/office/powerpoint/2010/main" val="40242950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88382"/>
            <a:ext cx="11542713" cy="900112"/>
          </a:xfrm>
        </p:spPr>
        <p:txBody>
          <a:bodyPr/>
          <a:lstStyle/>
          <a:p>
            <a:r>
              <a:rPr lang="en-US" dirty="0"/>
              <a:t>Workloads with SQL Data Warehouse</a:t>
            </a:r>
          </a:p>
        </p:txBody>
      </p:sp>
      <p:sp>
        <p:nvSpPr>
          <p:cNvPr id="4" name="Rectangle 3"/>
          <p:cNvSpPr/>
          <p:nvPr/>
        </p:nvSpPr>
        <p:spPr>
          <a:xfrm>
            <a:off x="314419" y="1476287"/>
            <a:ext cx="11399525" cy="4401205"/>
          </a:xfrm>
          <a:prstGeom prst="rect">
            <a:avLst/>
          </a:prstGeom>
        </p:spPr>
        <p:txBody>
          <a:bodyPr wrap="square">
            <a:spAutoFit/>
          </a:bodyPr>
          <a:lstStyle/>
          <a:p>
            <a:pPr marL="466298" indent="-466298">
              <a:buFont typeface="+mj-lt"/>
              <a:buAutoNum type="arabicPeriod"/>
            </a:pPr>
            <a:r>
              <a:rPr lang="en-US" sz="2800" b="1" dirty="0">
                <a:cs typeface="Segoe UI" panose="020B0502040204020203" pitchFamily="34" charset="0"/>
              </a:rPr>
              <a:t>Not used for OLTP</a:t>
            </a:r>
          </a:p>
          <a:p>
            <a:pPr marL="757735" lvl="1" indent="-291436">
              <a:buFont typeface="Arial" panose="020B0604020202020204" pitchFamily="34" charset="0"/>
              <a:buChar char="•"/>
            </a:pPr>
            <a:r>
              <a:rPr lang="en-US" sz="2800" dirty="0">
                <a:cs typeface="Segoe UI" panose="020B0502040204020203" pitchFamily="34" charset="0"/>
              </a:rPr>
              <a:t>Don’t directly hook up to something like a website or stream where hundreds or thousands of transactions a second are being processed </a:t>
            </a:r>
          </a:p>
          <a:p>
            <a:pPr marL="466298" indent="-466298">
              <a:buFont typeface="+mj-lt"/>
              <a:buAutoNum type="arabicPeriod"/>
            </a:pPr>
            <a:r>
              <a:rPr lang="en-US" sz="2800" b="1" dirty="0">
                <a:cs typeface="Segoe UI" panose="020B0502040204020203" pitchFamily="34" charset="0"/>
              </a:rPr>
              <a:t>Built for Analytic Workloads</a:t>
            </a:r>
          </a:p>
          <a:p>
            <a:pPr marL="757735" lvl="1" indent="-291436">
              <a:buFont typeface="Arial" panose="020B0604020202020204" pitchFamily="34" charset="0"/>
              <a:buChar char="•"/>
            </a:pPr>
            <a:r>
              <a:rPr lang="en-US" sz="2800" dirty="0">
                <a:cs typeface="Segoe UI" panose="020B0502040204020203" pitchFamily="34" charset="0"/>
              </a:rPr>
              <a:t>Use for batch processing which needs MPP capabilities over large datasets</a:t>
            </a:r>
          </a:p>
          <a:p>
            <a:pPr marL="757735" lvl="1" indent="-291436">
              <a:buFont typeface="Arial" panose="020B0604020202020204" pitchFamily="34" charset="0"/>
              <a:buChar char="•"/>
            </a:pPr>
            <a:r>
              <a:rPr lang="en-US" sz="2800" dirty="0">
                <a:cs typeface="Segoe UI" panose="020B0502040204020203" pitchFamily="34" charset="0"/>
              </a:rPr>
              <a:t>SQL Database supports up to 1TB, SQL DW up to a Petabyte (compressed)</a:t>
            </a:r>
          </a:p>
          <a:p>
            <a:pPr marL="466298" indent="-466298">
              <a:buFont typeface="+mj-lt"/>
              <a:buAutoNum type="arabicPeriod"/>
            </a:pPr>
            <a:endParaRPr lang="en-US" sz="2800" dirty="0">
              <a:cs typeface="Segoe UI" panose="020B0502040204020203" pitchFamily="34" charset="0"/>
            </a:endParaRPr>
          </a:p>
        </p:txBody>
      </p:sp>
    </p:spTree>
    <p:extLst>
      <p:ext uri="{BB962C8B-B14F-4D97-AF65-F5344CB8AC3E}">
        <p14:creationId xmlns:p14="http://schemas.microsoft.com/office/powerpoint/2010/main" val="3895398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88382"/>
            <a:ext cx="11542713" cy="900112"/>
          </a:xfrm>
        </p:spPr>
        <p:txBody>
          <a:bodyPr/>
          <a:lstStyle/>
          <a:p>
            <a:r>
              <a:rPr lang="en-US" dirty="0"/>
              <a:t>Polybase</a:t>
            </a:r>
          </a:p>
        </p:txBody>
      </p:sp>
      <p:sp>
        <p:nvSpPr>
          <p:cNvPr id="4" name="Rectangle 3"/>
          <p:cNvSpPr/>
          <p:nvPr/>
        </p:nvSpPr>
        <p:spPr>
          <a:xfrm>
            <a:off x="314419" y="1476287"/>
            <a:ext cx="11399525" cy="3046988"/>
          </a:xfrm>
          <a:prstGeom prst="rect">
            <a:avLst/>
          </a:prstGeom>
        </p:spPr>
        <p:txBody>
          <a:bodyPr wrap="square">
            <a:spAutoFit/>
          </a:bodyPr>
          <a:lstStyle/>
          <a:p>
            <a:pPr marL="466298" indent="-466298">
              <a:buFont typeface="+mj-lt"/>
              <a:buAutoNum type="arabicPeriod"/>
            </a:pPr>
            <a:r>
              <a:rPr lang="en-US" sz="3200" b="1" dirty="0">
                <a:cs typeface="Segoe UI" panose="020B0502040204020203" pitchFamily="34" charset="0"/>
              </a:rPr>
              <a:t>Ingest Data in Parallel</a:t>
            </a:r>
          </a:p>
          <a:p>
            <a:pPr marL="757735" lvl="1" indent="-291436">
              <a:buFont typeface="Arial" panose="020B0604020202020204" pitchFamily="34" charset="0"/>
              <a:buChar char="•"/>
            </a:pPr>
            <a:r>
              <a:rPr lang="en-US" sz="3200" dirty="0">
                <a:cs typeface="Segoe UI" panose="020B0502040204020203" pitchFamily="34" charset="0"/>
              </a:rPr>
              <a:t>Load data from Blob Storage</a:t>
            </a:r>
          </a:p>
          <a:p>
            <a:pPr marL="757735" lvl="1" indent="-291436">
              <a:buFont typeface="Arial" panose="020B0604020202020204" pitchFamily="34" charset="0"/>
              <a:buChar char="•"/>
            </a:pPr>
            <a:r>
              <a:rPr lang="en-US" sz="3200" dirty="0">
                <a:cs typeface="Segoe UI" panose="020B0502040204020203" pitchFamily="34" charset="0"/>
              </a:rPr>
              <a:t>Supports Text, Gzip, RCFile, ORC and Parquet formats</a:t>
            </a:r>
          </a:p>
          <a:p>
            <a:pPr marL="466298" indent="-466298">
              <a:buFont typeface="+mj-lt"/>
              <a:buAutoNum type="arabicPeriod"/>
            </a:pPr>
            <a:r>
              <a:rPr lang="en-US" sz="3200" b="1" dirty="0">
                <a:cs typeface="Segoe UI" panose="020B0502040204020203" pitchFamily="34" charset="0"/>
              </a:rPr>
              <a:t>Create External Tables</a:t>
            </a:r>
          </a:p>
          <a:p>
            <a:pPr marL="757735" lvl="1" indent="-291436">
              <a:buFont typeface="Arial" panose="020B0604020202020204" pitchFamily="34" charset="0"/>
              <a:buChar char="•"/>
            </a:pPr>
            <a:r>
              <a:rPr lang="en-US" sz="3200" dirty="0">
                <a:cs typeface="Segoe UI" panose="020B0502040204020203" pitchFamily="34" charset="0"/>
              </a:rPr>
              <a:t>Supports loading from Blob Storage</a:t>
            </a:r>
          </a:p>
          <a:p>
            <a:pPr marL="757735" lvl="1" indent="-291436">
              <a:buFont typeface="Arial" panose="020B0604020202020204" pitchFamily="34" charset="0"/>
              <a:buChar char="•"/>
            </a:pPr>
            <a:r>
              <a:rPr lang="en-US" sz="3200" dirty="0">
                <a:cs typeface="Segoe UI" panose="020B0502040204020203" pitchFamily="34" charset="0"/>
              </a:rPr>
              <a:t>Supports Hive table data in Blob Storage (ORC)</a:t>
            </a:r>
          </a:p>
        </p:txBody>
      </p:sp>
    </p:spTree>
    <p:extLst>
      <p:ext uri="{BB962C8B-B14F-4D97-AF65-F5344CB8AC3E}">
        <p14:creationId xmlns:p14="http://schemas.microsoft.com/office/powerpoint/2010/main" val="4121151442"/>
      </p:ext>
    </p:extLst>
  </p:cSld>
  <p:clrMapOvr>
    <a:masterClrMapping/>
  </p:clrMapOvr>
  <p:transition>
    <p:fade/>
  </p:transition>
</p:sld>
</file>

<file path=ppt/theme/theme1.xml><?xml version="1.0" encoding="utf-8"?>
<a:theme xmlns:a="http://schemas.openxmlformats.org/drawingml/2006/main" name="Windows Azu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ptx" id="{8248C868-1040-4098-9F26-BC32CD366855}" vid="{23B15AE5-7F5E-4AAC-971B-8EBE7FFCA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095C20C530144A9C96D1041AD30822" ma:contentTypeVersion="4" ma:contentTypeDescription="Create a new document." ma:contentTypeScope="" ma:versionID="393512afa3bc828caae15044e89a4141">
  <xsd:schema xmlns:xsd="http://www.w3.org/2001/XMLSchema" xmlns:xs="http://www.w3.org/2001/XMLSchema" xmlns:p="http://schemas.microsoft.com/office/2006/metadata/properties" xmlns:ns2="b69218da-3271-4108-ad43-f1c1bf20199c" targetNamespace="http://schemas.microsoft.com/office/2006/metadata/properties" ma:root="true" ma:fieldsID="950fcdc818c4fcdf1502fea3ef2e51da" ns2:_="">
    <xsd:import namespace="b69218da-3271-4108-ad43-f1c1bf20199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218da-3271-4108-ad43-f1c1bf201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123D34-D623-4B5A-9CBF-A32687E81C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9218da-3271-4108-ad43-f1c1bf201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254BEE-C2AB-4E68-AA3E-3E2702671367}">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b69218da-3271-4108-ad43-f1c1bf20199c"/>
    <ds:schemaRef ds:uri="http://www.w3.org/XML/1998/namespace"/>
  </ds:schemaRefs>
</ds:datastoreItem>
</file>

<file path=customXml/itemProps3.xml><?xml version="1.0" encoding="utf-8"?>
<ds:datastoreItem xmlns:ds="http://schemas.openxmlformats.org/officeDocument/2006/customXml" ds:itemID="{D98B8685-CAA3-4A1A-8397-DF99716956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21225</TotalTime>
  <Words>985</Words>
  <Application>Microsoft Office PowerPoint</Application>
  <PresentationFormat>Widescreen</PresentationFormat>
  <Paragraphs>318</Paragraphs>
  <Slides>23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MS PGothic</vt:lpstr>
      <vt:lpstr>Arial</vt:lpstr>
      <vt:lpstr>Calibri</vt:lpstr>
      <vt:lpstr>Segoe UI</vt:lpstr>
      <vt:lpstr>Segoe UI Light</vt:lpstr>
      <vt:lpstr>Segoe WP Semibold</vt:lpstr>
      <vt:lpstr>Times New Roman</vt:lpstr>
      <vt:lpstr>Wingdings 2</vt:lpstr>
      <vt:lpstr>Windows Azure</vt:lpstr>
      <vt:lpstr>PowerPoint Presentation</vt:lpstr>
      <vt:lpstr>Agenda</vt:lpstr>
      <vt:lpstr>Quick Overview of SQL Data Warehouse</vt:lpstr>
      <vt:lpstr>Overview of Features</vt:lpstr>
      <vt:lpstr>PowerPoint Presentation</vt:lpstr>
      <vt:lpstr>PowerPoint Presentation</vt:lpstr>
      <vt:lpstr>Appropriate Workloads</vt:lpstr>
      <vt:lpstr>Workloads with SQL Data Warehouse</vt:lpstr>
      <vt:lpstr>Polybase</vt:lpstr>
      <vt:lpstr>Example Workloads</vt:lpstr>
      <vt:lpstr>Example Workload 1</vt:lpstr>
      <vt:lpstr>Example Workload 2</vt:lpstr>
      <vt:lpstr>Working with SQL Data Warehouse</vt:lpstr>
      <vt:lpstr>Recommended Tools and Integrations</vt:lpstr>
      <vt:lpstr>PowerPoint Presentation</vt:lpstr>
      <vt:lpstr>Specifying Table Distribution Method</vt:lpstr>
      <vt:lpstr>Create Table As (CTAS)</vt:lpstr>
      <vt:lpstr>Best Practices</vt:lpstr>
      <vt:lpstr>PowerPoint Presentation</vt:lpstr>
      <vt:lpstr>Notable Limitations</vt:lpstr>
      <vt:lpstr>Limitations to Consider</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Gurpreet Singh (GP)</cp:lastModifiedBy>
  <cp:revision>346</cp:revision>
  <dcterms:created xsi:type="dcterms:W3CDTF">2015-09-12T18:19:28Z</dcterms:created>
  <dcterms:modified xsi:type="dcterms:W3CDTF">2016-09-07T22:01:18Z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0x01010062095C20C530144A9C96D1041AD30822</vt:lpwstr>
  </property>
</Properties>
</file>