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81" r:id="rId5"/>
    <p:sldId id="284" r:id="rId6"/>
    <p:sldId id="338" r:id="rId7"/>
    <p:sldId id="412" r:id="rId8"/>
    <p:sldId id="413" r:id="rId9"/>
    <p:sldId id="415" r:id="rId10"/>
    <p:sldId id="407" r:id="rId11"/>
    <p:sldId id="416" r:id="rId12"/>
    <p:sldId id="421" r:id="rId13"/>
    <p:sldId id="408" r:id="rId14"/>
    <p:sldId id="417" r:id="rId15"/>
    <p:sldId id="409" r:id="rId16"/>
    <p:sldId id="422" r:id="rId17"/>
    <p:sldId id="418" r:id="rId18"/>
    <p:sldId id="410" r:id="rId19"/>
    <p:sldId id="419" r:id="rId20"/>
    <p:sldId id="411" r:id="rId21"/>
    <p:sldId id="398" r:id="rId22"/>
    <p:sldId id="420"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284"/>
          </p14:sldIdLst>
        </p14:section>
        <p14:section name="Spark Overview" id="{7463A169-2A61-481F-9E3D-21F4352823B5}">
          <p14:sldIdLst>
            <p14:sldId id="338"/>
            <p14:sldId id="412"/>
            <p14:sldId id="413"/>
            <p14:sldId id="415"/>
            <p14:sldId id="407"/>
            <p14:sldId id="416"/>
            <p14:sldId id="421"/>
            <p14:sldId id="408"/>
            <p14:sldId id="417"/>
            <p14:sldId id="409"/>
            <p14:sldId id="422"/>
            <p14:sldId id="418"/>
            <p14:sldId id="410"/>
            <p14:sldId id="419"/>
            <p14:sldId id="411"/>
            <p14:sldId id="398"/>
            <p14:sldId id="420"/>
          </p14:sldIdLst>
        </p14:section>
        <p14:section name="Conclusion (3 min)" id="{B40D3CEA-2FFD-43F0-98F4-1DED6CF96694}">
          <p14:sldIdLst>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A162D0"/>
    <a:srgbClr val="FF2929"/>
    <a:srgbClr val="FF4343"/>
    <a:srgbClr val="9A0000"/>
    <a:srgbClr val="3A3AB9"/>
    <a:srgbClr val="0078D7"/>
    <a:srgbClr val="1574B8"/>
    <a:srgbClr val="003C6C"/>
    <a:srgbClr val="005A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8" autoAdjust="0"/>
    <p:restoredTop sz="94782" autoAdjust="0"/>
  </p:normalViewPr>
  <p:slideViewPr>
    <p:cSldViewPr snapToGrid="0">
      <p:cViewPr varScale="1">
        <p:scale>
          <a:sx n="85" d="100"/>
          <a:sy n="85" d="100"/>
        </p:scale>
        <p:origin x="540"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8"/>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9/7/2016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9/7/2016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58634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3279240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19849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275827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200880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020310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1273167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2330770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214551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58685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HBase</a:t>
            </a:r>
            <a:r>
              <a:rPr lang="en-US" baseline="0" dirty="0"/>
              <a:t> replication:  http://www.cloudera.com/documentation/archive/cdh/4-x/4-2-0/CDH4-Installation-Guide/cdh4ig_topic_20_11.html</a:t>
            </a:r>
          </a:p>
          <a:p>
            <a:r>
              <a:rPr lang="en-US" baseline="0" dirty="0"/>
              <a:t>HDI: https://azure.microsoft.com/en-us/documentation/articles/hdinsight-hbase-geo-replication/</a:t>
            </a:r>
          </a:p>
          <a:p>
            <a:endParaRPr lang="en-US" baseline="0" dirty="0"/>
          </a:p>
          <a:p>
            <a:r>
              <a:rPr lang="en-US" baseline="0" dirty="0"/>
              <a:t>Falcon Data Mirroring:  http://docs.hortonworks.com/HDPDocuments/HDP2/HDP-2.3.0/bk_data_governance/content/section_mirroring_data_falcon.html</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61322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52371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45045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29338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25385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416719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380855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105570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314591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08" y="1"/>
            <a:ext cx="12190992" cy="6400800"/>
          </a:xfrm>
          <a:prstGeom prst="rect">
            <a:avLst/>
          </a:prstGeom>
        </p:spPr>
      </p:pic>
      <p:sp>
        <p:nvSpPr>
          <p:cNvPr id="7" name="TextBox 6"/>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8" name="TextBox 7"/>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038822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9607931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123194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04151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cxnSp>
        <p:nvCxnSpPr>
          <p:cNvPr id="1534" name="Straight Connector 1533"/>
          <p:cNvCxnSpPr/>
          <p:nvPr userDrawn="1"/>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35" name="Rectangle 1534"/>
          <p:cNvSpPr/>
          <p:nvPr userDrawn="1"/>
        </p:nvSpPr>
        <p:spPr bwMode="auto">
          <a:xfrm>
            <a:off x="-15544" y="0"/>
            <a:ext cx="4178048"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38" name="Rectangle 1537"/>
          <p:cNvSpPr/>
          <p:nvPr userDrawn="1"/>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1" name="Rectangle 1540"/>
          <p:cNvSpPr/>
          <p:nvPr userDrawn="1"/>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4" name="Rectangle 1543"/>
          <p:cNvSpPr/>
          <p:nvPr userDrawn="1"/>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7" name="Rectangle 1546"/>
          <p:cNvSpPr/>
          <p:nvPr userDrawn="1"/>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8" name="Rectangle 1547"/>
          <p:cNvSpPr/>
          <p:nvPr userDrawn="1"/>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3066" name="Text Placeholder 3065"/>
          <p:cNvSpPr>
            <a:spLocks noGrp="1"/>
          </p:cNvSpPr>
          <p:nvPr>
            <p:ph type="body" sz="quarter" idx="10" hasCustomPrompt="1"/>
          </p:nvPr>
        </p:nvSpPr>
        <p:spPr>
          <a:xfrm>
            <a:off x="-16427" y="1016349"/>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68" name="Text Placeholder 3067"/>
          <p:cNvSpPr>
            <a:spLocks noGrp="1"/>
          </p:cNvSpPr>
          <p:nvPr>
            <p:ph type="body" sz="quarter" idx="11" hasCustomPrompt="1"/>
          </p:nvPr>
        </p:nvSpPr>
        <p:spPr>
          <a:xfrm>
            <a:off x="0" y="1450975"/>
            <a:ext cx="4145606" cy="1015663"/>
          </a:xfrm>
        </p:spPr>
        <p:txBody>
          <a:bodyPr/>
          <a:lstStyle>
            <a:lvl1pPr marL="0" indent="0" algn="ctr">
              <a:buNone/>
              <a:defRPr sz="6000"/>
            </a:lvl1pPr>
          </a:lstStyle>
          <a:p>
            <a:pPr lvl="0"/>
            <a:r>
              <a:rPr lang="en-US" dirty="0"/>
              <a:t>Metric</a:t>
            </a:r>
          </a:p>
        </p:txBody>
      </p:sp>
      <p:sp>
        <p:nvSpPr>
          <p:cNvPr id="3069" name="Text Placeholder 3065"/>
          <p:cNvSpPr>
            <a:spLocks noGrp="1"/>
          </p:cNvSpPr>
          <p:nvPr>
            <p:ph type="body" sz="quarter" idx="12" hasCustomPrompt="1"/>
          </p:nvPr>
        </p:nvSpPr>
        <p:spPr>
          <a:xfrm>
            <a:off x="4112753" y="101568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0" name="Text Placeholder 3067"/>
          <p:cNvSpPr>
            <a:spLocks noGrp="1"/>
          </p:cNvSpPr>
          <p:nvPr>
            <p:ph type="body" sz="quarter" idx="13" hasCustomPrompt="1"/>
          </p:nvPr>
        </p:nvSpPr>
        <p:spPr>
          <a:xfrm>
            <a:off x="4129180" y="1450314"/>
            <a:ext cx="4145606" cy="1015663"/>
          </a:xfrm>
        </p:spPr>
        <p:txBody>
          <a:bodyPr/>
          <a:lstStyle>
            <a:lvl1pPr marL="0" indent="0" algn="ctr">
              <a:buNone/>
              <a:defRPr sz="6000"/>
            </a:lvl1pPr>
          </a:lstStyle>
          <a:p>
            <a:pPr lvl="0"/>
            <a:r>
              <a:rPr lang="en-US" dirty="0"/>
              <a:t>Metric</a:t>
            </a:r>
          </a:p>
        </p:txBody>
      </p:sp>
      <p:sp>
        <p:nvSpPr>
          <p:cNvPr id="3071" name="Text Placeholder 3065"/>
          <p:cNvSpPr>
            <a:spLocks noGrp="1"/>
          </p:cNvSpPr>
          <p:nvPr>
            <p:ph type="body" sz="quarter" idx="14" hasCustomPrompt="1"/>
          </p:nvPr>
        </p:nvSpPr>
        <p:spPr>
          <a:xfrm>
            <a:off x="8241050" y="101502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2" name="Text Placeholder 3067"/>
          <p:cNvSpPr>
            <a:spLocks noGrp="1"/>
          </p:cNvSpPr>
          <p:nvPr>
            <p:ph type="body" sz="quarter" idx="15" hasCustomPrompt="1"/>
          </p:nvPr>
        </p:nvSpPr>
        <p:spPr>
          <a:xfrm>
            <a:off x="8257477" y="1449653"/>
            <a:ext cx="4145606" cy="1015663"/>
          </a:xfrm>
        </p:spPr>
        <p:txBody>
          <a:bodyPr/>
          <a:lstStyle>
            <a:lvl1pPr marL="0" indent="0" algn="ctr">
              <a:buNone/>
              <a:defRPr sz="6000"/>
            </a:lvl1pPr>
          </a:lstStyle>
          <a:p>
            <a:pPr lvl="0"/>
            <a:r>
              <a:rPr lang="en-US" dirty="0"/>
              <a:t>Metric</a:t>
            </a:r>
          </a:p>
        </p:txBody>
      </p:sp>
      <p:sp>
        <p:nvSpPr>
          <p:cNvPr id="3073" name="Text Placeholder 3065"/>
          <p:cNvSpPr>
            <a:spLocks noGrp="1"/>
          </p:cNvSpPr>
          <p:nvPr>
            <p:ph type="body" sz="quarter" idx="16" hasCustomPrompt="1"/>
          </p:nvPr>
        </p:nvSpPr>
        <p:spPr>
          <a:xfrm>
            <a:off x="-16427" y="4527192"/>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4" name="Text Placeholder 3067"/>
          <p:cNvSpPr>
            <a:spLocks noGrp="1"/>
          </p:cNvSpPr>
          <p:nvPr>
            <p:ph type="body" sz="quarter" idx="17" hasCustomPrompt="1"/>
          </p:nvPr>
        </p:nvSpPr>
        <p:spPr>
          <a:xfrm>
            <a:off x="0" y="4961818"/>
            <a:ext cx="4145606" cy="1015663"/>
          </a:xfrm>
        </p:spPr>
        <p:txBody>
          <a:bodyPr/>
          <a:lstStyle>
            <a:lvl1pPr marL="0" indent="0" algn="ctr">
              <a:buNone/>
              <a:defRPr sz="6000"/>
            </a:lvl1pPr>
          </a:lstStyle>
          <a:p>
            <a:pPr lvl="0"/>
            <a:r>
              <a:rPr lang="en-US" dirty="0"/>
              <a:t>Metric</a:t>
            </a:r>
          </a:p>
        </p:txBody>
      </p:sp>
      <p:sp>
        <p:nvSpPr>
          <p:cNvPr id="3075" name="Text Placeholder 3065"/>
          <p:cNvSpPr>
            <a:spLocks noGrp="1"/>
          </p:cNvSpPr>
          <p:nvPr>
            <p:ph type="body" sz="quarter" idx="18" hasCustomPrompt="1"/>
          </p:nvPr>
        </p:nvSpPr>
        <p:spPr>
          <a:xfrm>
            <a:off x="4112753" y="452702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6" name="Text Placeholder 3067"/>
          <p:cNvSpPr>
            <a:spLocks noGrp="1"/>
          </p:cNvSpPr>
          <p:nvPr>
            <p:ph type="body" sz="quarter" idx="19" hasCustomPrompt="1"/>
          </p:nvPr>
        </p:nvSpPr>
        <p:spPr>
          <a:xfrm>
            <a:off x="4129180" y="4961654"/>
            <a:ext cx="4145606" cy="1015663"/>
          </a:xfrm>
        </p:spPr>
        <p:txBody>
          <a:bodyPr/>
          <a:lstStyle>
            <a:lvl1pPr marL="0" indent="0" algn="ctr">
              <a:buNone/>
              <a:defRPr sz="6000"/>
            </a:lvl1pPr>
          </a:lstStyle>
          <a:p>
            <a:pPr lvl="0"/>
            <a:r>
              <a:rPr lang="en-US" dirty="0"/>
              <a:t>Metric</a:t>
            </a:r>
          </a:p>
        </p:txBody>
      </p:sp>
      <p:sp>
        <p:nvSpPr>
          <p:cNvPr id="3077" name="Text Placeholder 3065"/>
          <p:cNvSpPr>
            <a:spLocks noGrp="1"/>
          </p:cNvSpPr>
          <p:nvPr>
            <p:ph type="body" sz="quarter" idx="20" hasCustomPrompt="1"/>
          </p:nvPr>
        </p:nvSpPr>
        <p:spPr>
          <a:xfrm>
            <a:off x="8257477" y="452636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8" name="Text Placeholder 3067"/>
          <p:cNvSpPr>
            <a:spLocks noGrp="1"/>
          </p:cNvSpPr>
          <p:nvPr>
            <p:ph type="body" sz="quarter" idx="21" hasCustomPrompt="1"/>
          </p:nvPr>
        </p:nvSpPr>
        <p:spPr>
          <a:xfrm>
            <a:off x="8273904" y="4960993"/>
            <a:ext cx="4145606" cy="1015663"/>
          </a:xfrm>
        </p:spPr>
        <p:txBody>
          <a:bodyPr/>
          <a:lstStyle>
            <a:lvl1pPr marL="0" indent="0" algn="ctr">
              <a:buNone/>
              <a:defRPr sz="6000"/>
            </a:lvl1pPr>
          </a:lstStyle>
          <a:p>
            <a:pPr lvl="0"/>
            <a:r>
              <a:rPr lang="en-US" dirty="0"/>
              <a:t>Metric</a:t>
            </a:r>
          </a:p>
        </p:txBody>
      </p:sp>
    </p:spTree>
    <p:extLst>
      <p:ext uri="{BB962C8B-B14F-4D97-AF65-F5344CB8AC3E}">
        <p14:creationId xmlns:p14="http://schemas.microsoft.com/office/powerpoint/2010/main" val="82735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wipe(left)">
                                      <p:cBhvr>
                                        <p:cTn id="7" dur="5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extBox 6"/>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1889195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1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ud Backgroun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0" cy="6879772"/>
          </a:xfrm>
          <a:prstGeom prst="rect">
            <a:avLst/>
          </a:prstGeom>
        </p:spPr>
      </p:pic>
      <p:sp>
        <p:nvSpPr>
          <p:cNvPr id="7" name="TextBox 6"/>
          <p:cNvSpPr txBox="1"/>
          <p:nvPr userDrawn="1"/>
        </p:nvSpPr>
        <p:spPr>
          <a:xfrm>
            <a:off x="5055366" y="6440772"/>
            <a:ext cx="2079712" cy="439074"/>
          </a:xfrm>
          <a:prstGeom prst="rect">
            <a:avLst/>
          </a:prstGeom>
          <a:noFill/>
        </p:spPr>
        <p:txBody>
          <a:bodyPr wrap="none" lIns="179285" tIns="143428" rIns="179285" bIns="143428" rtlCol="0" anchor="ctr">
            <a:spAutoFit/>
          </a:bodyPr>
          <a:lstStyle/>
          <a:p>
            <a:pPr algn="ctr">
              <a:lnSpc>
                <a:spcPct val="90000"/>
              </a:lnSpc>
              <a:spcAft>
                <a:spcPts val="588"/>
              </a:spcAft>
            </a:pPr>
            <a:r>
              <a:rPr lang="en-US" sz="1078" dirty="0">
                <a:solidFill>
                  <a:srgbClr val="0070C0"/>
                </a:solidFill>
              </a:rPr>
              <a:t>MICROSOFT CONFIDENTIAL</a:t>
            </a:r>
          </a:p>
        </p:txBody>
      </p:sp>
      <p:grpSp>
        <p:nvGrpSpPr>
          <p:cNvPr id="6" name="Group 5"/>
          <p:cNvGrpSpPr/>
          <p:nvPr userDrawn="1"/>
        </p:nvGrpSpPr>
        <p:grpSpPr>
          <a:xfrm>
            <a:off x="10594258" y="6489293"/>
            <a:ext cx="1463644" cy="295283"/>
            <a:chOff x="0" y="0"/>
            <a:chExt cx="5002082" cy="1068032"/>
          </a:xfrm>
        </p:grpSpPr>
        <p:sp>
          <p:nvSpPr>
            <p:cNvPr id="9" name="Shape 6"/>
            <p:cNvSpPr/>
            <p:nvPr userDrawn="1"/>
          </p:nvSpPr>
          <p:spPr>
            <a:xfrm>
              <a:off x="1388148" y="213773"/>
              <a:ext cx="692607" cy="639978"/>
            </a:xfrm>
            <a:custGeom>
              <a:avLst/>
              <a:gdLst/>
              <a:ahLst/>
              <a:cxnLst/>
              <a:rect l="0" t="0" r="0" b="0"/>
              <a:pathLst>
                <a:path w="692607" h="639978">
                  <a:moveTo>
                    <a:pt x="0" y="0"/>
                  </a:moveTo>
                  <a:lnTo>
                    <a:pt x="156883" y="0"/>
                  </a:lnTo>
                  <a:lnTo>
                    <a:pt x="317348" y="402527"/>
                  </a:lnTo>
                  <a:cubicBezTo>
                    <a:pt x="331407" y="437972"/>
                    <a:pt x="340385" y="465861"/>
                    <a:pt x="345745" y="485521"/>
                  </a:cubicBezTo>
                  <a:lnTo>
                    <a:pt x="347447" y="485521"/>
                  </a:lnTo>
                  <a:lnTo>
                    <a:pt x="377431" y="401612"/>
                  </a:lnTo>
                  <a:lnTo>
                    <a:pt x="541947" y="0"/>
                  </a:lnTo>
                  <a:lnTo>
                    <a:pt x="692607" y="0"/>
                  </a:lnTo>
                  <a:lnTo>
                    <a:pt x="692607" y="639978"/>
                  </a:lnTo>
                  <a:lnTo>
                    <a:pt x="582232" y="639978"/>
                  </a:lnTo>
                  <a:lnTo>
                    <a:pt x="582232" y="233299"/>
                  </a:lnTo>
                  <a:cubicBezTo>
                    <a:pt x="582511" y="207594"/>
                    <a:pt x="584632" y="164986"/>
                    <a:pt x="587134" y="118364"/>
                  </a:cubicBezTo>
                  <a:lnTo>
                    <a:pt x="584860" y="118364"/>
                  </a:lnTo>
                  <a:cubicBezTo>
                    <a:pt x="580644" y="137224"/>
                    <a:pt x="576047" y="158179"/>
                    <a:pt x="571716" y="168923"/>
                  </a:cubicBezTo>
                  <a:lnTo>
                    <a:pt x="380733" y="639978"/>
                  </a:lnTo>
                  <a:lnTo>
                    <a:pt x="308356" y="639978"/>
                  </a:lnTo>
                  <a:lnTo>
                    <a:pt x="115938" y="173139"/>
                  </a:lnTo>
                  <a:cubicBezTo>
                    <a:pt x="111989" y="160846"/>
                    <a:pt x="106528" y="142481"/>
                    <a:pt x="101270" y="118364"/>
                  </a:cubicBezTo>
                  <a:lnTo>
                    <a:pt x="98996" y="118364"/>
                  </a:lnTo>
                  <a:cubicBezTo>
                    <a:pt x="99466" y="128740"/>
                    <a:pt x="101397" y="142354"/>
                    <a:pt x="101930" y="159347"/>
                  </a:cubicBezTo>
                  <a:cubicBezTo>
                    <a:pt x="102946" y="192926"/>
                    <a:pt x="103467" y="222275"/>
                    <a:pt x="103467" y="246558"/>
                  </a:cubicBezTo>
                  <a:lnTo>
                    <a:pt x="103467" y="639978"/>
                  </a:lnTo>
                  <a:lnTo>
                    <a:pt x="0" y="639978"/>
                  </a:lnTo>
                  <a:lnTo>
                    <a:pt x="0"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0" name="Shape 91"/>
            <p:cNvSpPr/>
            <p:nvPr userDrawn="1"/>
          </p:nvSpPr>
          <p:spPr>
            <a:xfrm>
              <a:off x="2184680" y="395122"/>
              <a:ext cx="107886" cy="458622"/>
            </a:xfrm>
            <a:custGeom>
              <a:avLst/>
              <a:gdLst/>
              <a:ahLst/>
              <a:cxnLst/>
              <a:rect l="0" t="0" r="0" b="0"/>
              <a:pathLst>
                <a:path w="107886" h="458622">
                  <a:moveTo>
                    <a:pt x="0" y="0"/>
                  </a:moveTo>
                  <a:lnTo>
                    <a:pt x="107886" y="0"/>
                  </a:lnTo>
                  <a:lnTo>
                    <a:pt x="107886" y="458622"/>
                  </a:lnTo>
                  <a:lnTo>
                    <a:pt x="0" y="458622"/>
                  </a:lnTo>
                  <a:lnTo>
                    <a:pt x="0" y="0"/>
                  </a:lnTo>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1" name="Shape 8"/>
            <p:cNvSpPr/>
            <p:nvPr userDrawn="1"/>
          </p:nvSpPr>
          <p:spPr>
            <a:xfrm>
              <a:off x="2174518" y="200216"/>
              <a:ext cx="130886" cy="124689"/>
            </a:xfrm>
            <a:custGeom>
              <a:avLst/>
              <a:gdLst/>
              <a:ahLst/>
              <a:cxnLst/>
              <a:rect l="0" t="0" r="0" b="0"/>
              <a:pathLst>
                <a:path w="130886" h="124689">
                  <a:moveTo>
                    <a:pt x="65214" y="0"/>
                  </a:moveTo>
                  <a:cubicBezTo>
                    <a:pt x="83896" y="0"/>
                    <a:pt x="99670" y="6223"/>
                    <a:pt x="112115" y="18517"/>
                  </a:cubicBezTo>
                  <a:cubicBezTo>
                    <a:pt x="124562" y="30823"/>
                    <a:pt x="130886" y="45784"/>
                    <a:pt x="130886" y="63017"/>
                  </a:cubicBezTo>
                  <a:cubicBezTo>
                    <a:pt x="130886" y="80582"/>
                    <a:pt x="124396" y="95415"/>
                    <a:pt x="111595" y="107137"/>
                  </a:cubicBezTo>
                  <a:cubicBezTo>
                    <a:pt x="98882" y="118783"/>
                    <a:pt x="83274" y="124689"/>
                    <a:pt x="65214" y="124689"/>
                  </a:cubicBezTo>
                  <a:cubicBezTo>
                    <a:pt x="47155" y="124689"/>
                    <a:pt x="31610" y="118783"/>
                    <a:pt x="19037" y="107124"/>
                  </a:cubicBezTo>
                  <a:cubicBezTo>
                    <a:pt x="6401" y="95415"/>
                    <a:pt x="0" y="80582"/>
                    <a:pt x="0" y="63017"/>
                  </a:cubicBezTo>
                  <a:cubicBezTo>
                    <a:pt x="0" y="45174"/>
                    <a:pt x="6477" y="30023"/>
                    <a:pt x="19253" y="18021"/>
                  </a:cubicBezTo>
                  <a:cubicBezTo>
                    <a:pt x="31978" y="6071"/>
                    <a:pt x="47435" y="0"/>
                    <a:pt x="65214"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2" name="Shape 9"/>
            <p:cNvSpPr/>
            <p:nvPr userDrawn="1"/>
          </p:nvSpPr>
          <p:spPr>
            <a:xfrm>
              <a:off x="2366763" y="384066"/>
              <a:ext cx="359105" cy="480746"/>
            </a:xfrm>
            <a:custGeom>
              <a:avLst/>
              <a:gdLst/>
              <a:ahLst/>
              <a:cxnLst/>
              <a:rect l="0" t="0" r="0" b="0"/>
              <a:pathLst>
                <a:path w="359105" h="480746">
                  <a:moveTo>
                    <a:pt x="247447" y="0"/>
                  </a:moveTo>
                  <a:cubicBezTo>
                    <a:pt x="266713" y="0"/>
                    <a:pt x="286982" y="2172"/>
                    <a:pt x="307734" y="6464"/>
                  </a:cubicBezTo>
                  <a:cubicBezTo>
                    <a:pt x="328562" y="10795"/>
                    <a:pt x="345351" y="16472"/>
                    <a:pt x="357657" y="23355"/>
                  </a:cubicBezTo>
                  <a:lnTo>
                    <a:pt x="359105" y="24181"/>
                  </a:lnTo>
                  <a:lnTo>
                    <a:pt x="359105" y="128321"/>
                  </a:lnTo>
                  <a:lnTo>
                    <a:pt x="354571" y="125032"/>
                  </a:lnTo>
                  <a:cubicBezTo>
                    <a:pt x="321894" y="101321"/>
                    <a:pt x="287350" y="89306"/>
                    <a:pt x="251867" y="89306"/>
                  </a:cubicBezTo>
                  <a:cubicBezTo>
                    <a:pt x="210427" y="89306"/>
                    <a:pt x="176378" y="103365"/>
                    <a:pt x="150686" y="131077"/>
                  </a:cubicBezTo>
                  <a:cubicBezTo>
                    <a:pt x="124917" y="158852"/>
                    <a:pt x="111862" y="196520"/>
                    <a:pt x="111862" y="243027"/>
                  </a:cubicBezTo>
                  <a:cubicBezTo>
                    <a:pt x="111862" y="289243"/>
                    <a:pt x="124396" y="325920"/>
                    <a:pt x="149123" y="352069"/>
                  </a:cubicBezTo>
                  <a:cubicBezTo>
                    <a:pt x="173799" y="378193"/>
                    <a:pt x="207772" y="391439"/>
                    <a:pt x="250101" y="391439"/>
                  </a:cubicBezTo>
                  <a:cubicBezTo>
                    <a:pt x="265329" y="391439"/>
                    <a:pt x="282715" y="388061"/>
                    <a:pt x="301790" y="381406"/>
                  </a:cubicBezTo>
                  <a:cubicBezTo>
                    <a:pt x="320891" y="374764"/>
                    <a:pt x="338658" y="365519"/>
                    <a:pt x="354571" y="353936"/>
                  </a:cubicBezTo>
                  <a:lnTo>
                    <a:pt x="359105" y="350634"/>
                  </a:lnTo>
                  <a:lnTo>
                    <a:pt x="359105" y="449453"/>
                  </a:lnTo>
                  <a:lnTo>
                    <a:pt x="357683" y="450279"/>
                  </a:lnTo>
                  <a:cubicBezTo>
                    <a:pt x="322605" y="470497"/>
                    <a:pt x="278816" y="480746"/>
                    <a:pt x="227546" y="480746"/>
                  </a:cubicBezTo>
                  <a:cubicBezTo>
                    <a:pt x="183629" y="480746"/>
                    <a:pt x="143955" y="471094"/>
                    <a:pt x="109601" y="452082"/>
                  </a:cubicBezTo>
                  <a:cubicBezTo>
                    <a:pt x="75222" y="433032"/>
                    <a:pt x="48070" y="405575"/>
                    <a:pt x="28867" y="370446"/>
                  </a:cubicBezTo>
                  <a:cubicBezTo>
                    <a:pt x="9715" y="335382"/>
                    <a:pt x="0" y="295643"/>
                    <a:pt x="0" y="252298"/>
                  </a:cubicBezTo>
                  <a:cubicBezTo>
                    <a:pt x="0" y="202832"/>
                    <a:pt x="9995" y="158496"/>
                    <a:pt x="29731" y="120510"/>
                  </a:cubicBezTo>
                  <a:cubicBezTo>
                    <a:pt x="49505" y="82436"/>
                    <a:pt x="78626" y="52502"/>
                    <a:pt x="116243" y="31547"/>
                  </a:cubicBezTo>
                  <a:cubicBezTo>
                    <a:pt x="153797" y="10604"/>
                    <a:pt x="197930" y="0"/>
                    <a:pt x="247447"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3" name="Shape 10"/>
            <p:cNvSpPr/>
            <p:nvPr userDrawn="1"/>
          </p:nvSpPr>
          <p:spPr>
            <a:xfrm>
              <a:off x="2807292" y="387157"/>
              <a:ext cx="266674" cy="466585"/>
            </a:xfrm>
            <a:custGeom>
              <a:avLst/>
              <a:gdLst/>
              <a:ahLst/>
              <a:cxnLst/>
              <a:rect l="0" t="0" r="0" b="0"/>
              <a:pathLst>
                <a:path w="266674" h="466585">
                  <a:moveTo>
                    <a:pt x="222669" y="0"/>
                  </a:moveTo>
                  <a:cubicBezTo>
                    <a:pt x="240665" y="0"/>
                    <a:pt x="254889" y="2159"/>
                    <a:pt x="264922" y="6426"/>
                  </a:cubicBezTo>
                  <a:lnTo>
                    <a:pt x="266674" y="7163"/>
                  </a:lnTo>
                  <a:lnTo>
                    <a:pt x="266674" y="115926"/>
                  </a:lnTo>
                  <a:lnTo>
                    <a:pt x="262128" y="112649"/>
                  </a:lnTo>
                  <a:cubicBezTo>
                    <a:pt x="257137" y="109055"/>
                    <a:pt x="248666" y="105626"/>
                    <a:pt x="236982" y="102476"/>
                  </a:cubicBezTo>
                  <a:cubicBezTo>
                    <a:pt x="225171" y="99314"/>
                    <a:pt x="214262" y="97714"/>
                    <a:pt x="204533" y="97714"/>
                  </a:cubicBezTo>
                  <a:cubicBezTo>
                    <a:pt x="175857" y="97714"/>
                    <a:pt x="152387" y="110109"/>
                    <a:pt x="134760" y="134569"/>
                  </a:cubicBezTo>
                  <a:cubicBezTo>
                    <a:pt x="116929" y="159309"/>
                    <a:pt x="107874" y="192075"/>
                    <a:pt x="107874" y="231978"/>
                  </a:cubicBezTo>
                  <a:lnTo>
                    <a:pt x="107874" y="466585"/>
                  </a:lnTo>
                  <a:lnTo>
                    <a:pt x="0" y="466585"/>
                  </a:lnTo>
                  <a:lnTo>
                    <a:pt x="0" y="7963"/>
                  </a:lnTo>
                  <a:lnTo>
                    <a:pt x="107874" y="7963"/>
                  </a:lnTo>
                  <a:lnTo>
                    <a:pt x="107874" y="87376"/>
                  </a:lnTo>
                  <a:lnTo>
                    <a:pt x="109017" y="87376"/>
                  </a:lnTo>
                  <a:cubicBezTo>
                    <a:pt x="119113" y="61595"/>
                    <a:pt x="132283" y="40932"/>
                    <a:pt x="150520" y="25870"/>
                  </a:cubicBezTo>
                  <a:cubicBezTo>
                    <a:pt x="171310" y="8712"/>
                    <a:pt x="195580" y="0"/>
                    <a:pt x="222669"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4" name="Shape 11"/>
            <p:cNvSpPr/>
            <p:nvPr userDrawn="1"/>
          </p:nvSpPr>
          <p:spPr>
            <a:xfrm>
              <a:off x="3079951" y="384628"/>
              <a:ext cx="235724" cy="480183"/>
            </a:xfrm>
            <a:custGeom>
              <a:avLst/>
              <a:gdLst/>
              <a:ahLst/>
              <a:cxnLst/>
              <a:rect l="0" t="0" r="0" b="0"/>
              <a:pathLst>
                <a:path w="235724" h="480183">
                  <a:moveTo>
                    <a:pt x="235724" y="0"/>
                  </a:moveTo>
                  <a:lnTo>
                    <a:pt x="235724" y="88895"/>
                  </a:lnTo>
                  <a:lnTo>
                    <a:pt x="209529" y="91251"/>
                  </a:lnTo>
                  <a:cubicBezTo>
                    <a:pt x="183324" y="96236"/>
                    <a:pt x="161776" y="108673"/>
                    <a:pt x="145250" y="128418"/>
                  </a:cubicBezTo>
                  <a:cubicBezTo>
                    <a:pt x="123101" y="154885"/>
                    <a:pt x="111861" y="192960"/>
                    <a:pt x="111861" y="241575"/>
                  </a:cubicBezTo>
                  <a:cubicBezTo>
                    <a:pt x="111861" y="288730"/>
                    <a:pt x="123101" y="325827"/>
                    <a:pt x="145250" y="351849"/>
                  </a:cubicBezTo>
                  <a:cubicBezTo>
                    <a:pt x="161756" y="371271"/>
                    <a:pt x="183471" y="383513"/>
                    <a:pt x="210013" y="388420"/>
                  </a:cubicBezTo>
                  <a:lnTo>
                    <a:pt x="235724" y="390665"/>
                  </a:lnTo>
                  <a:lnTo>
                    <a:pt x="235724" y="479881"/>
                  </a:lnTo>
                  <a:lnTo>
                    <a:pt x="231965" y="480183"/>
                  </a:lnTo>
                  <a:cubicBezTo>
                    <a:pt x="161620" y="480183"/>
                    <a:pt x="104749" y="458834"/>
                    <a:pt x="62966" y="416759"/>
                  </a:cubicBezTo>
                  <a:cubicBezTo>
                    <a:pt x="21183" y="374671"/>
                    <a:pt x="0" y="316924"/>
                    <a:pt x="0" y="245119"/>
                  </a:cubicBezTo>
                  <a:cubicBezTo>
                    <a:pt x="0" y="169503"/>
                    <a:pt x="21691" y="109000"/>
                    <a:pt x="64503" y="65312"/>
                  </a:cubicBezTo>
                  <a:cubicBezTo>
                    <a:pt x="96621" y="32527"/>
                    <a:pt x="138434" y="11865"/>
                    <a:pt x="189244" y="3583"/>
                  </a:cubicBezTo>
                  <a:lnTo>
                    <a:pt x="235724"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5" name="Shape 12"/>
            <p:cNvSpPr/>
            <p:nvPr userDrawn="1"/>
          </p:nvSpPr>
          <p:spPr>
            <a:xfrm>
              <a:off x="3315674" y="384065"/>
              <a:ext cx="235725" cy="480443"/>
            </a:xfrm>
            <a:custGeom>
              <a:avLst/>
              <a:gdLst/>
              <a:ahLst/>
              <a:cxnLst/>
              <a:rect l="0" t="0" r="0" b="0"/>
              <a:pathLst>
                <a:path w="235725" h="480443">
                  <a:moveTo>
                    <a:pt x="7303" y="0"/>
                  </a:moveTo>
                  <a:cubicBezTo>
                    <a:pt x="78537" y="0"/>
                    <a:pt x="135052" y="21196"/>
                    <a:pt x="175222" y="63017"/>
                  </a:cubicBezTo>
                  <a:cubicBezTo>
                    <a:pt x="215367" y="104800"/>
                    <a:pt x="235725" y="162979"/>
                    <a:pt x="235725" y="235941"/>
                  </a:cubicBezTo>
                  <a:cubicBezTo>
                    <a:pt x="235725" y="309804"/>
                    <a:pt x="214021" y="369697"/>
                    <a:pt x="171234" y="413969"/>
                  </a:cubicBezTo>
                  <a:cubicBezTo>
                    <a:pt x="139125" y="447202"/>
                    <a:pt x="97973" y="468147"/>
                    <a:pt x="48483" y="476543"/>
                  </a:cubicBezTo>
                  <a:lnTo>
                    <a:pt x="0" y="480443"/>
                  </a:lnTo>
                  <a:lnTo>
                    <a:pt x="0" y="391228"/>
                  </a:lnTo>
                  <a:lnTo>
                    <a:pt x="2426" y="391439"/>
                  </a:lnTo>
                  <a:cubicBezTo>
                    <a:pt x="42316" y="391439"/>
                    <a:pt x="72809" y="378562"/>
                    <a:pt x="93078" y="353136"/>
                  </a:cubicBezTo>
                  <a:cubicBezTo>
                    <a:pt x="113500" y="327533"/>
                    <a:pt x="123863" y="289306"/>
                    <a:pt x="123863" y="239484"/>
                  </a:cubicBezTo>
                  <a:cubicBezTo>
                    <a:pt x="123863" y="190297"/>
                    <a:pt x="112865" y="152527"/>
                    <a:pt x="91161" y="127241"/>
                  </a:cubicBezTo>
                  <a:cubicBezTo>
                    <a:pt x="69558" y="102057"/>
                    <a:pt x="39408" y="89319"/>
                    <a:pt x="1550" y="89319"/>
                  </a:cubicBezTo>
                  <a:lnTo>
                    <a:pt x="0" y="89458"/>
                  </a:lnTo>
                  <a:lnTo>
                    <a:pt x="0" y="563"/>
                  </a:lnTo>
                  <a:lnTo>
                    <a:pt x="7303"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6" name="Shape 13"/>
            <p:cNvSpPr/>
            <p:nvPr userDrawn="1"/>
          </p:nvSpPr>
          <p:spPr>
            <a:xfrm>
              <a:off x="3603625" y="384068"/>
              <a:ext cx="304711" cy="480746"/>
            </a:xfrm>
            <a:custGeom>
              <a:avLst/>
              <a:gdLst/>
              <a:ahLst/>
              <a:cxnLst/>
              <a:rect l="0" t="0" r="0" b="0"/>
              <a:pathLst>
                <a:path w="304711" h="480746">
                  <a:moveTo>
                    <a:pt x="175793" y="0"/>
                  </a:moveTo>
                  <a:cubicBezTo>
                    <a:pt x="191529" y="0"/>
                    <a:pt x="209626" y="1867"/>
                    <a:pt x="229616" y="5563"/>
                  </a:cubicBezTo>
                  <a:cubicBezTo>
                    <a:pt x="249656" y="9284"/>
                    <a:pt x="266141" y="13881"/>
                    <a:pt x="278650" y="19240"/>
                  </a:cubicBezTo>
                  <a:lnTo>
                    <a:pt x="280391" y="19977"/>
                  </a:lnTo>
                  <a:lnTo>
                    <a:pt x="280391" y="119710"/>
                  </a:lnTo>
                  <a:lnTo>
                    <a:pt x="275920" y="116675"/>
                  </a:lnTo>
                  <a:cubicBezTo>
                    <a:pt x="262344" y="107442"/>
                    <a:pt x="246075" y="99898"/>
                    <a:pt x="227597" y="94272"/>
                  </a:cubicBezTo>
                  <a:cubicBezTo>
                    <a:pt x="209093" y="88633"/>
                    <a:pt x="190474" y="85763"/>
                    <a:pt x="172263" y="85763"/>
                  </a:cubicBezTo>
                  <a:cubicBezTo>
                    <a:pt x="152654" y="85763"/>
                    <a:pt x="137020" y="90183"/>
                    <a:pt x="125806" y="98882"/>
                  </a:cubicBezTo>
                  <a:cubicBezTo>
                    <a:pt x="114643" y="107531"/>
                    <a:pt x="109207" y="118224"/>
                    <a:pt x="109207" y="131559"/>
                  </a:cubicBezTo>
                  <a:cubicBezTo>
                    <a:pt x="109207" y="146609"/>
                    <a:pt x="113614" y="158483"/>
                    <a:pt x="122275" y="166891"/>
                  </a:cubicBezTo>
                  <a:cubicBezTo>
                    <a:pt x="131229" y="175565"/>
                    <a:pt x="153022" y="186893"/>
                    <a:pt x="187033" y="200558"/>
                  </a:cubicBezTo>
                  <a:cubicBezTo>
                    <a:pt x="229730" y="217754"/>
                    <a:pt x="260324" y="237236"/>
                    <a:pt x="277952" y="258445"/>
                  </a:cubicBezTo>
                  <a:cubicBezTo>
                    <a:pt x="295720" y="279806"/>
                    <a:pt x="304711" y="306324"/>
                    <a:pt x="304711" y="337236"/>
                  </a:cubicBezTo>
                  <a:cubicBezTo>
                    <a:pt x="304711" y="380124"/>
                    <a:pt x="287972" y="415163"/>
                    <a:pt x="254978" y="441427"/>
                  </a:cubicBezTo>
                  <a:cubicBezTo>
                    <a:pt x="222174" y="467512"/>
                    <a:pt x="177241" y="480746"/>
                    <a:pt x="121386" y="480746"/>
                  </a:cubicBezTo>
                  <a:cubicBezTo>
                    <a:pt x="103327" y="480746"/>
                    <a:pt x="82524" y="478346"/>
                    <a:pt x="59563" y="473596"/>
                  </a:cubicBezTo>
                  <a:cubicBezTo>
                    <a:pt x="36588" y="468859"/>
                    <a:pt x="17119" y="462839"/>
                    <a:pt x="1651" y="455714"/>
                  </a:cubicBezTo>
                  <a:lnTo>
                    <a:pt x="0" y="454939"/>
                  </a:lnTo>
                  <a:lnTo>
                    <a:pt x="0" y="349783"/>
                  </a:lnTo>
                  <a:lnTo>
                    <a:pt x="4534" y="353047"/>
                  </a:lnTo>
                  <a:cubicBezTo>
                    <a:pt x="23076" y="366382"/>
                    <a:pt x="43650" y="376809"/>
                    <a:pt x="65672" y="384048"/>
                  </a:cubicBezTo>
                  <a:cubicBezTo>
                    <a:pt x="87681" y="391300"/>
                    <a:pt x="107759" y="394970"/>
                    <a:pt x="125387" y="394970"/>
                  </a:cubicBezTo>
                  <a:cubicBezTo>
                    <a:pt x="172860" y="394970"/>
                    <a:pt x="195935" y="379997"/>
                    <a:pt x="195935" y="349161"/>
                  </a:cubicBezTo>
                  <a:cubicBezTo>
                    <a:pt x="195935" y="338328"/>
                    <a:pt x="193649" y="329578"/>
                    <a:pt x="189154" y="323164"/>
                  </a:cubicBezTo>
                  <a:cubicBezTo>
                    <a:pt x="184556" y="316624"/>
                    <a:pt x="176378" y="309893"/>
                    <a:pt x="164859" y="303213"/>
                  </a:cubicBezTo>
                  <a:cubicBezTo>
                    <a:pt x="153060" y="296380"/>
                    <a:pt x="134506" y="287719"/>
                    <a:pt x="109652" y="277495"/>
                  </a:cubicBezTo>
                  <a:cubicBezTo>
                    <a:pt x="80061" y="264770"/>
                    <a:pt x="57708" y="252273"/>
                    <a:pt x="43281" y="240360"/>
                  </a:cubicBezTo>
                  <a:cubicBezTo>
                    <a:pt x="28689" y="228346"/>
                    <a:pt x="17704" y="213995"/>
                    <a:pt x="10630" y="197701"/>
                  </a:cubicBezTo>
                  <a:cubicBezTo>
                    <a:pt x="3581" y="181508"/>
                    <a:pt x="0" y="162382"/>
                    <a:pt x="0" y="140856"/>
                  </a:cubicBezTo>
                  <a:cubicBezTo>
                    <a:pt x="0" y="99428"/>
                    <a:pt x="16586" y="65202"/>
                    <a:pt x="49276" y="39103"/>
                  </a:cubicBezTo>
                  <a:cubicBezTo>
                    <a:pt x="81800" y="13157"/>
                    <a:pt x="124346" y="0"/>
                    <a:pt x="175793"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7" name="Shape 14"/>
            <p:cNvSpPr/>
            <p:nvPr userDrawn="1"/>
          </p:nvSpPr>
          <p:spPr>
            <a:xfrm>
              <a:off x="3955395" y="384626"/>
              <a:ext cx="235738" cy="480184"/>
            </a:xfrm>
            <a:custGeom>
              <a:avLst/>
              <a:gdLst/>
              <a:ahLst/>
              <a:cxnLst/>
              <a:rect l="0" t="0" r="0" b="0"/>
              <a:pathLst>
                <a:path w="235738" h="480184">
                  <a:moveTo>
                    <a:pt x="235738" y="0"/>
                  </a:moveTo>
                  <a:lnTo>
                    <a:pt x="235738" y="88896"/>
                  </a:lnTo>
                  <a:lnTo>
                    <a:pt x="209535" y="91252"/>
                  </a:lnTo>
                  <a:cubicBezTo>
                    <a:pt x="183324" y="96237"/>
                    <a:pt x="161779" y="108674"/>
                    <a:pt x="145262" y="128419"/>
                  </a:cubicBezTo>
                  <a:cubicBezTo>
                    <a:pt x="123114" y="154886"/>
                    <a:pt x="111874" y="192961"/>
                    <a:pt x="111874" y="241576"/>
                  </a:cubicBezTo>
                  <a:cubicBezTo>
                    <a:pt x="111874" y="288731"/>
                    <a:pt x="123101" y="325828"/>
                    <a:pt x="145250" y="351850"/>
                  </a:cubicBezTo>
                  <a:cubicBezTo>
                    <a:pt x="161766" y="371272"/>
                    <a:pt x="183483" y="383514"/>
                    <a:pt x="210026" y="388421"/>
                  </a:cubicBezTo>
                  <a:lnTo>
                    <a:pt x="235738" y="390666"/>
                  </a:lnTo>
                  <a:lnTo>
                    <a:pt x="235738" y="479882"/>
                  </a:lnTo>
                  <a:lnTo>
                    <a:pt x="231978" y="480184"/>
                  </a:lnTo>
                  <a:cubicBezTo>
                    <a:pt x="161620" y="480184"/>
                    <a:pt x="104762" y="458835"/>
                    <a:pt x="62979" y="416760"/>
                  </a:cubicBezTo>
                  <a:cubicBezTo>
                    <a:pt x="21184" y="374672"/>
                    <a:pt x="0" y="316925"/>
                    <a:pt x="0" y="245120"/>
                  </a:cubicBezTo>
                  <a:cubicBezTo>
                    <a:pt x="0" y="169504"/>
                    <a:pt x="21704" y="109001"/>
                    <a:pt x="64503" y="65313"/>
                  </a:cubicBezTo>
                  <a:cubicBezTo>
                    <a:pt x="96631" y="32528"/>
                    <a:pt x="138439" y="11866"/>
                    <a:pt x="189245" y="3584"/>
                  </a:cubicBezTo>
                  <a:lnTo>
                    <a:pt x="235738"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8" name="Shape 15"/>
            <p:cNvSpPr/>
            <p:nvPr userDrawn="1"/>
          </p:nvSpPr>
          <p:spPr>
            <a:xfrm>
              <a:off x="4191133" y="384065"/>
              <a:ext cx="235724" cy="480443"/>
            </a:xfrm>
            <a:custGeom>
              <a:avLst/>
              <a:gdLst/>
              <a:ahLst/>
              <a:cxnLst/>
              <a:rect l="0" t="0" r="0" b="0"/>
              <a:pathLst>
                <a:path w="235724" h="480443">
                  <a:moveTo>
                    <a:pt x="7289" y="0"/>
                  </a:moveTo>
                  <a:cubicBezTo>
                    <a:pt x="78524" y="0"/>
                    <a:pt x="135039" y="21196"/>
                    <a:pt x="175209" y="63017"/>
                  </a:cubicBezTo>
                  <a:cubicBezTo>
                    <a:pt x="215366" y="104800"/>
                    <a:pt x="235724" y="162979"/>
                    <a:pt x="235724" y="235941"/>
                  </a:cubicBezTo>
                  <a:cubicBezTo>
                    <a:pt x="235724" y="309804"/>
                    <a:pt x="214020" y="369697"/>
                    <a:pt x="171221" y="413969"/>
                  </a:cubicBezTo>
                  <a:cubicBezTo>
                    <a:pt x="139112" y="447202"/>
                    <a:pt x="97967" y="468147"/>
                    <a:pt x="48481" y="476543"/>
                  </a:cubicBezTo>
                  <a:lnTo>
                    <a:pt x="0" y="480443"/>
                  </a:lnTo>
                  <a:lnTo>
                    <a:pt x="0" y="391228"/>
                  </a:lnTo>
                  <a:lnTo>
                    <a:pt x="2425" y="391439"/>
                  </a:lnTo>
                  <a:cubicBezTo>
                    <a:pt x="42304" y="391439"/>
                    <a:pt x="72809" y="378562"/>
                    <a:pt x="93078" y="353136"/>
                  </a:cubicBezTo>
                  <a:cubicBezTo>
                    <a:pt x="113487" y="327533"/>
                    <a:pt x="123863" y="289306"/>
                    <a:pt x="123863" y="239484"/>
                  </a:cubicBezTo>
                  <a:cubicBezTo>
                    <a:pt x="123863" y="190297"/>
                    <a:pt x="112865" y="152527"/>
                    <a:pt x="91160" y="127241"/>
                  </a:cubicBezTo>
                  <a:cubicBezTo>
                    <a:pt x="69558" y="102057"/>
                    <a:pt x="39395" y="89319"/>
                    <a:pt x="1549" y="89319"/>
                  </a:cubicBezTo>
                  <a:lnTo>
                    <a:pt x="0" y="89458"/>
                  </a:lnTo>
                  <a:lnTo>
                    <a:pt x="0" y="562"/>
                  </a:lnTo>
                  <a:lnTo>
                    <a:pt x="7289"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9" name="Shape 16"/>
            <p:cNvSpPr/>
            <p:nvPr userDrawn="1"/>
          </p:nvSpPr>
          <p:spPr>
            <a:xfrm>
              <a:off x="4437351" y="166896"/>
              <a:ext cx="564731" cy="697916"/>
            </a:xfrm>
            <a:custGeom>
              <a:avLst/>
              <a:gdLst/>
              <a:ahLst/>
              <a:cxnLst/>
              <a:rect l="0" t="0" r="0" b="0"/>
              <a:pathLst>
                <a:path w="564731" h="697916">
                  <a:moveTo>
                    <a:pt x="242138" y="0"/>
                  </a:moveTo>
                  <a:cubicBezTo>
                    <a:pt x="267424" y="0"/>
                    <a:pt x="287833" y="2731"/>
                    <a:pt x="302819" y="8128"/>
                  </a:cubicBezTo>
                  <a:lnTo>
                    <a:pt x="304698" y="8801"/>
                  </a:lnTo>
                  <a:lnTo>
                    <a:pt x="304698" y="101473"/>
                  </a:lnTo>
                  <a:lnTo>
                    <a:pt x="300686" y="99682"/>
                  </a:lnTo>
                  <a:cubicBezTo>
                    <a:pt x="284594" y="92507"/>
                    <a:pt x="268618" y="88862"/>
                    <a:pt x="253187" y="88862"/>
                  </a:cubicBezTo>
                  <a:cubicBezTo>
                    <a:pt x="231750" y="88862"/>
                    <a:pt x="214935" y="95745"/>
                    <a:pt x="203162" y="109334"/>
                  </a:cubicBezTo>
                  <a:cubicBezTo>
                    <a:pt x="191300" y="123038"/>
                    <a:pt x="185281" y="143612"/>
                    <a:pt x="185281" y="170485"/>
                  </a:cubicBezTo>
                  <a:lnTo>
                    <a:pt x="185281" y="228219"/>
                  </a:lnTo>
                  <a:lnTo>
                    <a:pt x="347155" y="228219"/>
                  </a:lnTo>
                  <a:lnTo>
                    <a:pt x="347155" y="124587"/>
                  </a:lnTo>
                  <a:lnTo>
                    <a:pt x="349174" y="123965"/>
                  </a:lnTo>
                  <a:lnTo>
                    <a:pt x="451790" y="92558"/>
                  </a:lnTo>
                  <a:lnTo>
                    <a:pt x="455473" y="91427"/>
                  </a:lnTo>
                  <a:lnTo>
                    <a:pt x="455473" y="228219"/>
                  </a:lnTo>
                  <a:lnTo>
                    <a:pt x="564731" y="228219"/>
                  </a:lnTo>
                  <a:lnTo>
                    <a:pt x="564731" y="316205"/>
                  </a:lnTo>
                  <a:lnTo>
                    <a:pt x="455473" y="316205"/>
                  </a:lnTo>
                  <a:lnTo>
                    <a:pt x="455473" y="532727"/>
                  </a:lnTo>
                  <a:cubicBezTo>
                    <a:pt x="455473" y="560502"/>
                    <a:pt x="460451" y="580327"/>
                    <a:pt x="470269" y="591668"/>
                  </a:cubicBezTo>
                  <a:cubicBezTo>
                    <a:pt x="479971" y="602907"/>
                    <a:pt x="495618" y="608597"/>
                    <a:pt x="516763" y="608597"/>
                  </a:cubicBezTo>
                  <a:cubicBezTo>
                    <a:pt x="522377" y="608597"/>
                    <a:pt x="529628" y="607378"/>
                    <a:pt x="538328" y="604939"/>
                  </a:cubicBezTo>
                  <a:cubicBezTo>
                    <a:pt x="546989" y="602539"/>
                    <a:pt x="554381" y="599313"/>
                    <a:pt x="560286" y="595351"/>
                  </a:cubicBezTo>
                  <a:lnTo>
                    <a:pt x="564731" y="592392"/>
                  </a:lnTo>
                  <a:lnTo>
                    <a:pt x="564731" y="681228"/>
                  </a:lnTo>
                  <a:lnTo>
                    <a:pt x="563296" y="682054"/>
                  </a:lnTo>
                  <a:cubicBezTo>
                    <a:pt x="556794" y="685775"/>
                    <a:pt x="545757" y="689267"/>
                    <a:pt x="529527" y="692760"/>
                  </a:cubicBezTo>
                  <a:cubicBezTo>
                    <a:pt x="513601" y="696176"/>
                    <a:pt x="497980" y="697916"/>
                    <a:pt x="483146" y="697916"/>
                  </a:cubicBezTo>
                  <a:cubicBezTo>
                    <a:pt x="392913" y="697916"/>
                    <a:pt x="347155" y="648741"/>
                    <a:pt x="347155" y="551752"/>
                  </a:cubicBezTo>
                  <a:lnTo>
                    <a:pt x="347155" y="316205"/>
                  </a:lnTo>
                  <a:lnTo>
                    <a:pt x="185281" y="316205"/>
                  </a:lnTo>
                  <a:lnTo>
                    <a:pt x="185281" y="686854"/>
                  </a:lnTo>
                  <a:lnTo>
                    <a:pt x="76073" y="686854"/>
                  </a:lnTo>
                  <a:lnTo>
                    <a:pt x="76073" y="316205"/>
                  </a:lnTo>
                  <a:lnTo>
                    <a:pt x="0" y="316205"/>
                  </a:lnTo>
                  <a:lnTo>
                    <a:pt x="0" y="228219"/>
                  </a:lnTo>
                  <a:lnTo>
                    <a:pt x="76073" y="228219"/>
                  </a:lnTo>
                  <a:lnTo>
                    <a:pt x="76073" y="164732"/>
                  </a:lnTo>
                  <a:cubicBezTo>
                    <a:pt x="76073" y="132842"/>
                    <a:pt x="83109" y="104026"/>
                    <a:pt x="97003" y="79083"/>
                  </a:cubicBezTo>
                  <a:cubicBezTo>
                    <a:pt x="110922" y="54102"/>
                    <a:pt x="130797" y="34455"/>
                    <a:pt x="156070" y="20676"/>
                  </a:cubicBezTo>
                  <a:cubicBezTo>
                    <a:pt x="181305" y="6960"/>
                    <a:pt x="210261" y="0"/>
                    <a:pt x="242138"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20" name="Shape 92"/>
            <p:cNvSpPr/>
            <p:nvPr userDrawn="1"/>
          </p:nvSpPr>
          <p:spPr>
            <a:xfrm>
              <a:off x="0" y="0"/>
              <a:ext cx="507505" cy="507505"/>
            </a:xfrm>
            <a:custGeom>
              <a:avLst/>
              <a:gdLst/>
              <a:ahLst/>
              <a:cxnLst/>
              <a:rect l="0" t="0" r="0" b="0"/>
              <a:pathLst>
                <a:path w="507505" h="507505">
                  <a:moveTo>
                    <a:pt x="0" y="0"/>
                  </a:moveTo>
                  <a:lnTo>
                    <a:pt x="507505" y="0"/>
                  </a:lnTo>
                  <a:lnTo>
                    <a:pt x="507505" y="507505"/>
                  </a:lnTo>
                  <a:lnTo>
                    <a:pt x="0" y="507505"/>
                  </a:lnTo>
                  <a:lnTo>
                    <a:pt x="0" y="0"/>
                  </a:lnTo>
                </a:path>
              </a:pathLst>
            </a:custGeom>
            <a:ln w="0" cap="flat">
              <a:miter lim="127000"/>
            </a:ln>
          </p:spPr>
          <p:style>
            <a:lnRef idx="0">
              <a:srgbClr val="000000">
                <a:alpha val="0"/>
              </a:srgbClr>
            </a:lnRef>
            <a:fillRef idx="1">
              <a:srgbClr val="EA632D"/>
            </a:fillRef>
            <a:effectRef idx="0">
              <a:scrgbClr r="0" g="0" b="0"/>
            </a:effectRef>
            <a:fontRef idx="none"/>
          </p:style>
          <p:txBody>
            <a:bodyPr/>
            <a:lstStyle/>
            <a:p>
              <a:endParaRPr lang="en-US"/>
            </a:p>
          </p:txBody>
        </p:sp>
        <p:sp>
          <p:nvSpPr>
            <p:cNvPr id="21" name="Shape 93"/>
            <p:cNvSpPr/>
            <p:nvPr userDrawn="1"/>
          </p:nvSpPr>
          <p:spPr>
            <a:xfrm>
              <a:off x="560349" y="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8CBD3A"/>
            </a:fillRef>
            <a:effectRef idx="0">
              <a:scrgbClr r="0" g="0" b="0"/>
            </a:effectRef>
            <a:fontRef idx="none"/>
          </p:style>
          <p:txBody>
            <a:bodyPr/>
            <a:lstStyle/>
            <a:p>
              <a:endParaRPr lang="en-US"/>
            </a:p>
          </p:txBody>
        </p:sp>
        <p:sp>
          <p:nvSpPr>
            <p:cNvPr id="22" name="Shape 94"/>
            <p:cNvSpPr/>
            <p:nvPr userDrawn="1"/>
          </p:nvSpPr>
          <p:spPr>
            <a:xfrm>
              <a:off x="0"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009ED5"/>
            </a:fillRef>
            <a:effectRef idx="0">
              <a:scrgbClr r="0" g="0" b="0"/>
            </a:effectRef>
            <a:fontRef idx="none"/>
          </p:style>
          <p:txBody>
            <a:bodyPr/>
            <a:lstStyle/>
            <a:p>
              <a:endParaRPr lang="en-US"/>
            </a:p>
          </p:txBody>
        </p:sp>
        <p:sp>
          <p:nvSpPr>
            <p:cNvPr id="23" name="Shape 95"/>
            <p:cNvSpPr/>
            <p:nvPr userDrawn="1"/>
          </p:nvSpPr>
          <p:spPr>
            <a:xfrm>
              <a:off x="560349"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FABA27"/>
            </a:fillRef>
            <a:effectRef idx="0">
              <a:scrgbClr r="0" g="0" b="0"/>
            </a:effectRef>
            <a:fontRef idx="none"/>
          </p:style>
          <p:txBody>
            <a:bodyPr/>
            <a:lstStyle/>
            <a:p>
              <a:endParaRPr lang="en-US"/>
            </a:p>
          </p:txBody>
        </p:sp>
      </p:grpSp>
      <p:sp>
        <p:nvSpPr>
          <p:cNvPr id="3" name="Text Placeholder 2"/>
          <p:cNvSpPr>
            <a:spLocks noGrp="1"/>
          </p:cNvSpPr>
          <p:nvPr>
            <p:ph type="body" sz="quarter" idx="10" hasCustomPrompt="1"/>
          </p:nvPr>
        </p:nvSpPr>
        <p:spPr>
          <a:xfrm>
            <a:off x="403147" y="3791016"/>
            <a:ext cx="8864600" cy="683264"/>
          </a:xfrm>
        </p:spPr>
        <p:txBody>
          <a:bodyPr/>
          <a:lstStyle>
            <a:lvl1pPr marL="0" indent="0">
              <a:buNone/>
              <a:defRPr sz="360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content</a:t>
            </a:r>
          </a:p>
        </p:txBody>
      </p:sp>
      <p:sp>
        <p:nvSpPr>
          <p:cNvPr id="24" name="TextBox 23"/>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Tree>
    <p:extLst>
      <p:ext uri="{BB962C8B-B14F-4D97-AF65-F5344CB8AC3E}">
        <p14:creationId xmlns:p14="http://schemas.microsoft.com/office/powerpoint/2010/main" val="3522456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73973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4934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279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Graphic Bottom">
    <p:bg>
      <p:bgPr>
        <a:solidFill>
          <a:srgbClr val="1574B8"/>
        </a:solidFill>
        <a:effectLst/>
      </p:bgPr>
    </p:bg>
    <p:spTree>
      <p:nvGrpSpPr>
        <p:cNvPr id="1" name=""/>
        <p:cNvGrpSpPr/>
        <p:nvPr/>
      </p:nvGrpSpPr>
      <p:grpSpPr>
        <a:xfrm>
          <a:off x="0" y="0"/>
          <a:ext cx="0" cy="0"/>
          <a:chOff x="0" y="0"/>
          <a:chExt cx="0" cy="0"/>
        </a:xfrm>
      </p:grpSpPr>
      <p:pic>
        <p:nvPicPr>
          <p:cNvPr id="3074" name="Picture 2" descr="C:\Users\rickra\AppData\Local\Temp\SNAGHTML34690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93643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80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Graphic Right">
    <p:bg>
      <p:bgPr>
        <a:solidFill>
          <a:srgbClr val="1574B8"/>
        </a:solidFill>
        <a:effectLst/>
      </p:bgPr>
    </p:bg>
    <p:spTree>
      <p:nvGrpSpPr>
        <p:cNvPr id="1" name=""/>
        <p:cNvGrpSpPr/>
        <p:nvPr/>
      </p:nvGrpSpPr>
      <p:grpSpPr>
        <a:xfrm>
          <a:off x="0" y="0"/>
          <a:ext cx="0" cy="0"/>
          <a:chOff x="0" y="0"/>
          <a:chExt cx="0" cy="0"/>
        </a:xfrm>
      </p:grpSpPr>
      <p:pic>
        <p:nvPicPr>
          <p:cNvPr id="5122" name="Picture 2" descr="C:\Users\rickra\AppData\Local\Temp\SNAGHTML37476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87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60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algn="ctr">
              <a:lnSpc>
                <a:spcPct val="90000"/>
              </a:lnSpc>
              <a:spcAft>
                <a:spcPts val="588"/>
              </a:spcAft>
            </a:pPr>
            <a:r>
              <a:rPr lang="en-US" sz="1100" dirty="0">
                <a:solidFill>
                  <a:schemeClr val="tx1"/>
                </a:solidFill>
                <a:latin typeface="+mn-lt"/>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092071323"/>
      </p:ext>
    </p:extLst>
  </p:cSld>
  <p:clrMap bg1="dk1" tx1="lt1" bg2="dk2" tx2="lt2" accent1="accent1" accent2="accent2" accent3="accent3" accent4="accent4" accent5="accent5" accent6="accent6" hlink="hlink" folHlink="folHlink"/>
  <p:sldLayoutIdLst>
    <p:sldLayoutId id="2147483700" r:id="rId1"/>
    <p:sldLayoutId id="2147483693" r:id="rId2"/>
    <p:sldLayoutId id="2147483684" r:id="rId3"/>
    <p:sldLayoutId id="2147483701" r:id="rId4"/>
    <p:sldLayoutId id="2147483685" r:id="rId5"/>
    <p:sldLayoutId id="2147483695" r:id="rId6"/>
    <p:sldLayoutId id="2147483687" r:id="rId7"/>
    <p:sldLayoutId id="2147483696" r:id="rId8"/>
    <p:sldLayoutId id="2147483667" r:id="rId9"/>
    <p:sldLayoutId id="2147483698" r:id="rId10"/>
    <p:sldLayoutId id="2147483678" r:id="rId11"/>
    <p:sldLayoutId id="2147483677" r:id="rId12"/>
    <p:sldLayoutId id="2147483680" r:id="rId13"/>
    <p:sldLayoutId id="2147483699" r:id="rId14"/>
    <p:sldLayoutId id="2147483690"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humph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gif"/><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794064"/>
          </a:xfrm>
        </p:spPr>
        <p:txBody>
          <a:bodyPr/>
          <a:lstStyle/>
          <a:p>
            <a:r>
              <a:rPr lang="en-US" sz="4400" dirty="0"/>
              <a:t>Running Hadoop Clusters on Azure</a:t>
            </a:r>
          </a:p>
        </p:txBody>
      </p:sp>
      <p:sp>
        <p:nvSpPr>
          <p:cNvPr id="7" name="Text Placeholder 6"/>
          <p:cNvSpPr>
            <a:spLocks noGrp="1"/>
          </p:cNvSpPr>
          <p:nvPr>
            <p:ph type="body" sz="quarter" idx="11"/>
          </p:nvPr>
        </p:nvSpPr>
        <p:spPr>
          <a:xfrm>
            <a:off x="292519" y="5097562"/>
            <a:ext cx="11459115" cy="572464"/>
          </a:xfrm>
        </p:spPr>
        <p:txBody>
          <a:bodyPr/>
          <a:lstStyle/>
          <a:p>
            <a:r>
              <a:rPr lang="en-US" dirty="0"/>
              <a:t>Ben Humphrey</a:t>
            </a:r>
          </a:p>
        </p:txBody>
      </p:sp>
      <p:sp>
        <p:nvSpPr>
          <p:cNvPr id="8" name="Text Placeholder 7"/>
          <p:cNvSpPr>
            <a:spLocks noGrp="1"/>
          </p:cNvSpPr>
          <p:nvPr>
            <p:ph type="body" sz="quarter" idx="12"/>
          </p:nvPr>
        </p:nvSpPr>
        <p:spPr>
          <a:xfrm>
            <a:off x="280644" y="5484183"/>
            <a:ext cx="11459113" cy="461665"/>
          </a:xfrm>
        </p:spPr>
        <p:txBody>
          <a:bodyPr/>
          <a:lstStyle/>
          <a:p>
            <a:r>
              <a:rPr lang="en-US" dirty="0"/>
              <a:t>Email:  </a:t>
            </a:r>
            <a:r>
              <a:rPr lang="en-US" dirty="0">
                <a:hlinkClick r:id="rId3"/>
              </a:rPr>
              <a:t>behumphr@microsoft.com</a:t>
            </a:r>
            <a:r>
              <a:rPr lang="en-US" dirty="0"/>
              <a:t> | Twitter: @</a:t>
            </a:r>
            <a:r>
              <a:rPr lang="en-US" dirty="0" err="1"/>
              <a:t>AzureNerd</a:t>
            </a:r>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21321152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Security Options</a:t>
            </a:r>
          </a:p>
        </p:txBody>
      </p:sp>
      <p:sp>
        <p:nvSpPr>
          <p:cNvPr id="3" name="TextBox 2"/>
          <p:cNvSpPr txBox="1"/>
          <p:nvPr/>
        </p:nvSpPr>
        <p:spPr>
          <a:xfrm>
            <a:off x="343055" y="848990"/>
            <a:ext cx="11451449"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Authentication</a:t>
            </a:r>
            <a:endParaRPr lang="en-US" sz="2448" dirty="0">
              <a:cs typeface="Segoe UI" panose="020B0502040204020203" pitchFamily="34" charset="0"/>
            </a:endParaRPr>
          </a:p>
          <a:p>
            <a:pPr marL="923498" lvl="1" indent="-466298">
              <a:buFont typeface="Arial" panose="020B0604020202020204" pitchFamily="34" charset="0"/>
              <a:buChar char="•"/>
            </a:pPr>
            <a:r>
              <a:rPr lang="en-US" sz="2448" dirty="0">
                <a:cs typeface="Segoe UI" panose="020B0502040204020203" pitchFamily="34" charset="0"/>
              </a:rPr>
              <a:t>Cloudera supports Kerberos for AD/LDAP and SAML</a:t>
            </a:r>
          </a:p>
          <a:p>
            <a:pPr marL="923498" lvl="1" indent="-466298">
              <a:buFont typeface="Arial" panose="020B0604020202020204" pitchFamily="34" charset="0"/>
              <a:buChar char="•"/>
            </a:pPr>
            <a:r>
              <a:rPr lang="en-US" sz="2448" dirty="0">
                <a:cs typeface="Segoe UI" panose="020B0502040204020203" pitchFamily="34" charset="0"/>
              </a:rPr>
              <a:t>Hortonworks uses Knox for AD/LDAP and SAML</a:t>
            </a:r>
          </a:p>
          <a:p>
            <a:pPr marL="466298" indent="-466298">
              <a:buFont typeface="+mj-lt"/>
              <a:buAutoNum type="arabicPeriod"/>
            </a:pPr>
            <a:r>
              <a:rPr lang="en-US" sz="2448" b="1" dirty="0">
                <a:cs typeface="Segoe UI" panose="020B0502040204020203" pitchFamily="34" charset="0"/>
              </a:rPr>
              <a:t>Encryption</a:t>
            </a:r>
          </a:p>
          <a:p>
            <a:pPr marL="923498" lvl="1" indent="-466298">
              <a:buFont typeface="Arial" panose="020B0604020202020204" pitchFamily="34" charset="0"/>
              <a:buChar char="•"/>
            </a:pPr>
            <a:r>
              <a:rPr lang="en-US" sz="2448" dirty="0">
                <a:cs typeface="Segoe UI" panose="020B0502040204020203" pitchFamily="34" charset="0"/>
              </a:rPr>
              <a:t>Azure Disk Encryption (non-premium disks) or 3</a:t>
            </a:r>
            <a:r>
              <a:rPr lang="en-US" sz="2448" baseline="30000" dirty="0">
                <a:cs typeface="Segoe UI" panose="020B0502040204020203" pitchFamily="34" charset="0"/>
              </a:rPr>
              <a:t>rd</a:t>
            </a:r>
            <a:r>
              <a:rPr lang="en-US" sz="2448" dirty="0">
                <a:cs typeface="Segoe UI" panose="020B0502040204020203" pitchFamily="34" charset="0"/>
              </a:rPr>
              <a:t> party software</a:t>
            </a:r>
          </a:p>
          <a:p>
            <a:pPr marL="923498" lvl="1" indent="-466298">
              <a:buFont typeface="Arial" panose="020B0604020202020204" pitchFamily="34" charset="0"/>
              <a:buChar char="•"/>
            </a:pPr>
            <a:r>
              <a:rPr lang="en-US" sz="2448" dirty="0">
                <a:cs typeface="Segoe UI" panose="020B0502040204020203" pitchFamily="34" charset="0"/>
              </a:rPr>
              <a:t>Azure Secure Storage Encryption (Preview)</a:t>
            </a:r>
          </a:p>
          <a:p>
            <a:pPr marL="923498" lvl="1" indent="-466298">
              <a:buFont typeface="Arial" panose="020B0604020202020204" pitchFamily="34" charset="0"/>
              <a:buChar char="•"/>
            </a:pPr>
            <a:r>
              <a:rPr lang="en-US" sz="2448" dirty="0">
                <a:cs typeface="Segoe UI" panose="020B0502040204020203" pitchFamily="34" charset="0"/>
              </a:rPr>
              <a:t>Azure Key Vault, Navigator Key Trustee Server (Cloudera) and Ranger (HW)</a:t>
            </a:r>
          </a:p>
          <a:p>
            <a:pPr marL="923498" lvl="1" indent="-466298">
              <a:buFont typeface="Arial" panose="020B0604020202020204" pitchFamily="34" charset="0"/>
              <a:buChar char="•"/>
            </a:pPr>
            <a:r>
              <a:rPr lang="en-US" sz="2448" dirty="0">
                <a:cs typeface="Segoe UI" panose="020B0502040204020203" pitchFamily="34" charset="0"/>
              </a:rPr>
              <a:t>SSL and Intra-cluster SSL encryption can be turned on (very slow)</a:t>
            </a:r>
          </a:p>
          <a:p>
            <a:pPr marL="466298" indent="-466298">
              <a:buFont typeface="+mj-lt"/>
              <a:buAutoNum type="arabicPeriod"/>
            </a:pPr>
            <a:r>
              <a:rPr lang="en-US" sz="2448" b="1" dirty="0">
                <a:cs typeface="Segoe UI" panose="020B0502040204020203" pitchFamily="34" charset="0"/>
              </a:rPr>
              <a:t>Authorization</a:t>
            </a:r>
          </a:p>
          <a:p>
            <a:pPr marL="923498" lvl="1" indent="-466298">
              <a:buFont typeface="Arial" panose="020B0604020202020204" pitchFamily="34" charset="0"/>
              <a:buChar char="•"/>
            </a:pPr>
            <a:r>
              <a:rPr lang="en-US" sz="2448" dirty="0">
                <a:cs typeface="Segoe UI" panose="020B0502040204020203" pitchFamily="34" charset="0"/>
              </a:rPr>
              <a:t>Cloudera uses Sentry for fine-grained access control and RBAC</a:t>
            </a:r>
          </a:p>
          <a:p>
            <a:pPr marL="923498" lvl="1" indent="-466298">
              <a:buFont typeface="Arial" panose="020B0604020202020204" pitchFamily="34" charset="0"/>
              <a:buChar char="•"/>
            </a:pPr>
            <a:r>
              <a:rPr lang="en-US" sz="2448" dirty="0">
                <a:cs typeface="Segoe UI" panose="020B0502040204020203" pitchFamily="34" charset="0"/>
              </a:rPr>
              <a:t>Hortonworks uses Ranger for fine-grained access control and RBAC</a:t>
            </a:r>
            <a:endParaRPr lang="en-US" sz="2448" b="1" dirty="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Auditing</a:t>
            </a:r>
          </a:p>
          <a:p>
            <a:pPr marL="923498" lvl="1" indent="-466298">
              <a:buFont typeface="Arial" panose="020B0604020202020204" pitchFamily="34" charset="0"/>
              <a:buChar char="•"/>
            </a:pPr>
            <a:r>
              <a:rPr lang="en-US" sz="2448" dirty="0">
                <a:latin typeface="Segoe UI" panose="020B0502040204020203" pitchFamily="34" charset="0"/>
                <a:cs typeface="Segoe UI" panose="020B0502040204020203" pitchFamily="34" charset="0"/>
              </a:rPr>
              <a:t>Cloudera Navigator provides auditing and data lineage</a:t>
            </a:r>
          </a:p>
          <a:p>
            <a:pPr marL="923498" lvl="1" indent="-466298">
              <a:buFont typeface="Arial" panose="020B0604020202020204" pitchFamily="34" charset="0"/>
              <a:buChar char="•"/>
            </a:pPr>
            <a:r>
              <a:rPr lang="en-US" sz="2448" dirty="0">
                <a:latin typeface="Segoe UI" panose="020B0502040204020203" pitchFamily="34" charset="0"/>
                <a:cs typeface="Segoe UI" panose="020B0502040204020203" pitchFamily="34" charset="0"/>
              </a:rPr>
              <a:t>Apache Ranger in Hortonworks provides auditing</a:t>
            </a:r>
          </a:p>
          <a:p>
            <a:pPr marL="923498" lvl="1" indent="-466298">
              <a:buFont typeface="Arial" panose="020B0604020202020204" pitchFamily="34" charset="0"/>
              <a:buChar char="•"/>
            </a:pPr>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028723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Hortonworks Data Platform</a:t>
            </a:r>
          </a:p>
        </p:txBody>
      </p:sp>
    </p:spTree>
    <p:extLst>
      <p:ext uri="{BB962C8B-B14F-4D97-AF65-F5344CB8AC3E}">
        <p14:creationId xmlns:p14="http://schemas.microsoft.com/office/powerpoint/2010/main" val="3131872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Hortonworks Deployment</a:t>
            </a:r>
          </a:p>
        </p:txBody>
      </p:sp>
      <p:pic>
        <p:nvPicPr>
          <p:cNvPr id="4" name="Picture 3"/>
          <p:cNvPicPr>
            <a:picLocks noChangeAspect="1"/>
          </p:cNvPicPr>
          <p:nvPr/>
        </p:nvPicPr>
        <p:blipFill>
          <a:blip r:embed="rId3"/>
          <a:stretch>
            <a:fillRect/>
          </a:stretch>
        </p:blipFill>
        <p:spPr>
          <a:xfrm>
            <a:off x="684850" y="1436914"/>
            <a:ext cx="3426272" cy="4921568"/>
          </a:xfrm>
          <a:prstGeom prst="rect">
            <a:avLst/>
          </a:prstGeom>
        </p:spPr>
      </p:pic>
      <p:pic>
        <p:nvPicPr>
          <p:cNvPr id="5" name="Picture 4"/>
          <p:cNvPicPr>
            <a:picLocks noChangeAspect="1"/>
          </p:cNvPicPr>
          <p:nvPr/>
        </p:nvPicPr>
        <p:blipFill>
          <a:blip r:embed="rId4"/>
          <a:stretch>
            <a:fillRect/>
          </a:stretch>
        </p:blipFill>
        <p:spPr>
          <a:xfrm>
            <a:off x="4111122" y="1436915"/>
            <a:ext cx="1730365" cy="4921568"/>
          </a:xfrm>
          <a:prstGeom prst="rect">
            <a:avLst/>
          </a:prstGeom>
        </p:spPr>
      </p:pic>
      <p:pic>
        <p:nvPicPr>
          <p:cNvPr id="6" name="Picture 5"/>
          <p:cNvPicPr>
            <a:picLocks noChangeAspect="1"/>
          </p:cNvPicPr>
          <p:nvPr/>
        </p:nvPicPr>
        <p:blipFill>
          <a:blip r:embed="rId5"/>
          <a:stretch>
            <a:fillRect/>
          </a:stretch>
        </p:blipFill>
        <p:spPr>
          <a:xfrm>
            <a:off x="5841487" y="1436914"/>
            <a:ext cx="2035397" cy="4921568"/>
          </a:xfrm>
          <a:prstGeom prst="rect">
            <a:avLst/>
          </a:prstGeom>
        </p:spPr>
      </p:pic>
      <p:pic>
        <p:nvPicPr>
          <p:cNvPr id="7" name="Picture 6"/>
          <p:cNvPicPr>
            <a:picLocks noChangeAspect="1"/>
          </p:cNvPicPr>
          <p:nvPr/>
        </p:nvPicPr>
        <p:blipFill>
          <a:blip r:embed="rId6"/>
          <a:stretch>
            <a:fillRect/>
          </a:stretch>
        </p:blipFill>
        <p:spPr>
          <a:xfrm>
            <a:off x="7876884" y="1436914"/>
            <a:ext cx="3205246" cy="4921568"/>
          </a:xfrm>
          <a:prstGeom prst="rect">
            <a:avLst/>
          </a:prstGeom>
        </p:spPr>
      </p:pic>
    </p:spTree>
    <p:extLst>
      <p:ext uri="{BB962C8B-B14F-4D97-AF65-F5344CB8AC3E}">
        <p14:creationId xmlns:p14="http://schemas.microsoft.com/office/powerpoint/2010/main" val="42065448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Spinning up a Hortonworks cluster in Azure </a:t>
            </a:r>
          </a:p>
        </p:txBody>
      </p:sp>
    </p:spTree>
    <p:extLst>
      <p:ext uri="{BB962C8B-B14F-4D97-AF65-F5344CB8AC3E}">
        <p14:creationId xmlns:p14="http://schemas.microsoft.com/office/powerpoint/2010/main" val="19722202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Cloudera Enterprise Platform</a:t>
            </a:r>
          </a:p>
        </p:txBody>
      </p:sp>
    </p:spTree>
    <p:extLst>
      <p:ext uri="{BB962C8B-B14F-4D97-AF65-F5344CB8AC3E}">
        <p14:creationId xmlns:p14="http://schemas.microsoft.com/office/powerpoint/2010/main" val="3193095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Spinning up a Cloudera cluster in Azure </a:t>
            </a:r>
          </a:p>
        </p:txBody>
      </p:sp>
    </p:spTree>
    <p:extLst>
      <p:ext uri="{BB962C8B-B14F-4D97-AF65-F5344CB8AC3E}">
        <p14:creationId xmlns:p14="http://schemas.microsoft.com/office/powerpoint/2010/main" val="22880126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 Availability and Disaster Recovery</a:t>
            </a:r>
          </a:p>
        </p:txBody>
      </p:sp>
    </p:spTree>
    <p:extLst>
      <p:ext uri="{BB962C8B-B14F-4D97-AF65-F5344CB8AC3E}">
        <p14:creationId xmlns:p14="http://schemas.microsoft.com/office/powerpoint/2010/main" val="2367581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High Availability Considerations</a:t>
            </a:r>
          </a:p>
        </p:txBody>
      </p:sp>
      <p:sp>
        <p:nvSpPr>
          <p:cNvPr id="3" name="TextBox 2"/>
          <p:cNvSpPr txBox="1"/>
          <p:nvPr/>
        </p:nvSpPr>
        <p:spPr>
          <a:xfrm>
            <a:off x="343055" y="1040893"/>
            <a:ext cx="11848945" cy="7954101"/>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514350" indent="-514350">
              <a:buFont typeface="+mj-lt"/>
              <a:buAutoNum type="arabicPeriod"/>
            </a:pPr>
            <a:r>
              <a:rPr lang="en-US" sz="2800" b="1" dirty="0">
                <a:latin typeface="Segoe UI" panose="020B0502040204020203" pitchFamily="34" charset="0"/>
                <a:cs typeface="Segoe UI" panose="020B0502040204020203" pitchFamily="34" charset="0"/>
              </a:rPr>
              <a:t>Database:</a:t>
            </a:r>
            <a:r>
              <a:rPr lang="en-US" sz="2800" dirty="0">
                <a:latin typeface="Segoe UI" panose="020B0502040204020203" pitchFamily="34" charset="0"/>
                <a:cs typeface="Segoe UI" panose="020B0502040204020203" pitchFamily="34" charset="0"/>
              </a:rPr>
              <a:t> MySQL HA and PostgreSQL HA best practices</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Hive Metastore:</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DBTokenStore</a:t>
            </a:r>
            <a:r>
              <a:rPr lang="en-US" sz="2800" dirty="0">
                <a:latin typeface="Segoe UI" panose="020B0502040204020203" pitchFamily="34" charset="0"/>
                <a:cs typeface="Segoe UI" panose="020B0502040204020203" pitchFamily="34" charset="0"/>
              </a:rPr>
              <a:t> class and standard HA for the DB </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HDFS:</a:t>
            </a:r>
            <a:r>
              <a:rPr lang="en-US" sz="2800" dirty="0">
                <a:latin typeface="Segoe UI" panose="020B0502040204020203" pitchFamily="34" charset="0"/>
                <a:cs typeface="Segoe UI" panose="020B0502040204020203" pitchFamily="34" charset="0"/>
              </a:rPr>
              <a:t>  2 </a:t>
            </a:r>
            <a:r>
              <a:rPr lang="en-US" sz="2800" dirty="0" err="1">
                <a:latin typeface="Segoe UI" panose="020B0502040204020203" pitchFamily="34" charset="0"/>
                <a:cs typeface="Segoe UI" panose="020B0502040204020203" pitchFamily="34" charset="0"/>
              </a:rPr>
              <a:t>NameNodes</a:t>
            </a:r>
            <a:r>
              <a:rPr lang="en-US" sz="2800" dirty="0">
                <a:latin typeface="Segoe UI" panose="020B0502040204020203" pitchFamily="34" charset="0"/>
                <a:cs typeface="Segoe UI" panose="020B0502040204020203" pitchFamily="34" charset="0"/>
              </a:rPr>
              <a:t>, 3 </a:t>
            </a:r>
            <a:r>
              <a:rPr lang="en-US" sz="2800" dirty="0" err="1">
                <a:latin typeface="Segoe UI" panose="020B0502040204020203" pitchFamily="34" charset="0"/>
                <a:cs typeface="Segoe UI" panose="020B0502040204020203" pitchFamily="34" charset="0"/>
              </a:rPr>
              <a:t>ZooKeepers</a:t>
            </a:r>
            <a:r>
              <a:rPr lang="en-US" sz="2800" dirty="0">
                <a:latin typeface="Segoe UI" panose="020B0502040204020203" pitchFamily="34" charset="0"/>
                <a:cs typeface="Segoe UI" panose="020B0502040204020203" pitchFamily="34" charset="0"/>
              </a:rPr>
              <a:t> and 3 </a:t>
            </a:r>
            <a:r>
              <a:rPr lang="en-US" sz="2800" dirty="0" err="1">
                <a:latin typeface="Segoe UI" panose="020B0502040204020203" pitchFamily="34" charset="0"/>
                <a:cs typeface="Segoe UI" panose="020B0502040204020203" pitchFamily="34" charset="0"/>
              </a:rPr>
              <a:t>JournalNodes</a:t>
            </a:r>
            <a:endParaRPr lang="en-US" sz="2800" dirty="0">
              <a:latin typeface="Segoe UI" panose="020B0502040204020203" pitchFamily="34" charset="0"/>
              <a:cs typeface="Segoe UI" panose="020B0502040204020203" pitchFamily="34" charset="0"/>
            </a:endParaRPr>
          </a:p>
          <a:p>
            <a:pPr marL="514350" indent="-514350">
              <a:buFont typeface="+mj-lt"/>
              <a:buAutoNum type="arabicPeriod"/>
            </a:pPr>
            <a:r>
              <a:rPr lang="en-US" sz="2800" b="1" dirty="0">
                <a:latin typeface="Segoe UI" panose="020B0502040204020203" pitchFamily="34" charset="0"/>
                <a:cs typeface="Segoe UI" panose="020B0502040204020203" pitchFamily="34" charset="0"/>
              </a:rPr>
              <a:t>YARN:</a:t>
            </a:r>
            <a:r>
              <a:rPr lang="en-US" sz="2800" dirty="0">
                <a:latin typeface="Segoe UI" panose="020B0502040204020203" pitchFamily="34" charset="0"/>
                <a:cs typeface="Segoe UI" panose="020B0502040204020203" pitchFamily="34" charset="0"/>
              </a:rPr>
              <a:t> 2 Resource Managers</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Oozie, Hive Server 2, Hue, Impala:</a:t>
            </a:r>
            <a:r>
              <a:rPr lang="en-US" sz="2800" dirty="0">
                <a:latin typeface="Segoe UI" panose="020B0502040204020203" pitchFamily="34" charset="0"/>
                <a:cs typeface="Segoe UI" panose="020B0502040204020203" pitchFamily="34" charset="0"/>
              </a:rPr>
              <a:t> 2 instances Load Balanced</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Head</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Worker</a:t>
            </a:r>
            <a:r>
              <a:rPr lang="en-US" sz="2800" dirty="0">
                <a:latin typeface="Segoe UI" panose="020B0502040204020203" pitchFamily="34" charset="0"/>
                <a:cs typeface="Segoe UI" panose="020B0502040204020203" pitchFamily="34" charset="0"/>
              </a:rPr>
              <a:t> and </a:t>
            </a:r>
            <a:r>
              <a:rPr lang="en-US" sz="2800" b="1" dirty="0">
                <a:latin typeface="Segoe UI" panose="020B0502040204020203" pitchFamily="34" charset="0"/>
                <a:cs typeface="Segoe UI" panose="020B0502040204020203" pitchFamily="34" charset="0"/>
              </a:rPr>
              <a:t>Utility/Edge</a:t>
            </a:r>
            <a:r>
              <a:rPr lang="en-US" sz="2800" dirty="0">
                <a:latin typeface="Segoe UI" panose="020B0502040204020203" pitchFamily="34" charset="0"/>
                <a:cs typeface="Segoe UI" panose="020B0502040204020203" pitchFamily="34" charset="0"/>
              </a:rPr>
              <a:t> nodes go in Availability Sets</a:t>
            </a:r>
          </a:p>
          <a:p>
            <a:pPr marL="971550" lvl="1" indent="-514350">
              <a:buFont typeface="Arial" panose="020B0604020202020204" pitchFamily="34" charset="0"/>
              <a:buChar char="•"/>
            </a:pPr>
            <a:r>
              <a:rPr lang="en-US" sz="2800" dirty="0">
                <a:latin typeface="Segoe UI" panose="020B0502040204020203" pitchFamily="34" charset="0"/>
                <a:cs typeface="Segoe UI" panose="020B0502040204020203" pitchFamily="34" charset="0"/>
              </a:rPr>
              <a:t>Limit for Availability Sets is 100 VMs by default, can go up to 200</a:t>
            </a:r>
          </a:p>
          <a:p>
            <a:pPr marL="514350" indent="-514350">
              <a:buFont typeface="+mj-lt"/>
              <a:buAutoNum type="arabicPeriod"/>
            </a:pPr>
            <a:r>
              <a:rPr lang="en-US" sz="2800" b="1" dirty="0">
                <a:latin typeface="Segoe UI" panose="020B0502040204020203" pitchFamily="34" charset="0"/>
                <a:cs typeface="Segoe UI" panose="020B0502040204020203" pitchFamily="34" charset="0"/>
              </a:rPr>
              <a:t>Rack Awareness</a:t>
            </a:r>
          </a:p>
          <a:p>
            <a:pPr marL="971550" lvl="1" indent="-514350">
              <a:buFont typeface="Arial" panose="020B0604020202020204" pitchFamily="34" charset="0"/>
              <a:buChar char="•"/>
            </a:pPr>
            <a:r>
              <a:rPr lang="en-US" sz="2800" dirty="0">
                <a:latin typeface="Segoe UI" panose="020B0502040204020203" pitchFamily="34" charset="0"/>
                <a:cs typeface="Segoe UI" panose="020B0502040204020203" pitchFamily="34" charset="0"/>
              </a:rPr>
              <a:t>Replication of Worker nodes need to be spread across Fault/Update Domains so an update doesn’t kill jobs</a:t>
            </a:r>
          </a:p>
          <a:p>
            <a:pPr marL="971550" lvl="1" indent="-514350">
              <a:buFont typeface="Arial" panose="020B0604020202020204" pitchFamily="34" charset="0"/>
              <a:buChar char="•"/>
            </a:pPr>
            <a:r>
              <a:rPr lang="en-US" sz="2800" dirty="0">
                <a:latin typeface="Segoe UI" panose="020B0502040204020203" pitchFamily="34" charset="0"/>
                <a:cs typeface="Segoe UI" panose="020B0502040204020203" pitchFamily="34" charset="0"/>
              </a:rPr>
              <a:t>Can be done through a script or Cloudera Manager manually</a:t>
            </a:r>
          </a:p>
          <a:p>
            <a:pPr marL="514350" indent="-514350">
              <a:buFont typeface="+mj-lt"/>
              <a:buAutoNum type="arabicPeriod"/>
            </a:pPr>
            <a:endParaRPr lang="en-US" sz="2800"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999976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Disaster Recovery Options</a:t>
            </a:r>
          </a:p>
        </p:txBody>
      </p:sp>
      <p:sp>
        <p:nvSpPr>
          <p:cNvPr id="3" name="TextBox 2"/>
          <p:cNvSpPr txBox="1"/>
          <p:nvPr/>
        </p:nvSpPr>
        <p:spPr>
          <a:xfrm>
            <a:off x="343055" y="1040893"/>
            <a:ext cx="11848945" cy="5368777"/>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Distcp to another cluster/WASB with Falcon/Oozie jobs</a:t>
            </a:r>
          </a:p>
          <a:p>
            <a:pPr marL="466298" indent="-466298">
              <a:buFont typeface="+mj-lt"/>
              <a:buAutoNum type="arabicPeriod"/>
            </a:pPr>
            <a:r>
              <a:rPr lang="en-US" sz="2800" b="1" dirty="0">
                <a:cs typeface="Segoe UI" panose="020B0502040204020203" pitchFamily="34" charset="0"/>
              </a:rPr>
              <a:t>BDR Product (Cloudera) – Uses Distcp under the hood</a:t>
            </a:r>
          </a:p>
          <a:p>
            <a:pPr marL="466298" indent="-466298">
              <a:buFont typeface="+mj-lt"/>
              <a:buAutoNum type="arabicPeriod"/>
            </a:pPr>
            <a:r>
              <a:rPr lang="en-US" sz="2800" b="1" dirty="0">
                <a:cs typeface="Segoe UI" panose="020B0502040204020203" pitchFamily="34" charset="0"/>
              </a:rPr>
              <a:t>Falcon Data Mirroring (HDFS, Blog Storage and S3)</a:t>
            </a:r>
          </a:p>
          <a:p>
            <a:pPr marL="466298" indent="-466298">
              <a:buFont typeface="+mj-lt"/>
              <a:buAutoNum type="arabicPeriod"/>
            </a:pPr>
            <a:r>
              <a:rPr lang="en-US" sz="2800" b="1" dirty="0">
                <a:cs typeface="Segoe UI" panose="020B0502040204020203" pitchFamily="34" charset="0"/>
              </a:rPr>
              <a:t>HBase replication across clusters</a:t>
            </a:r>
          </a:p>
          <a:p>
            <a:pPr marL="466298" indent="-466298">
              <a:buFont typeface="+mj-lt"/>
              <a:buAutoNum type="arabicPeriod"/>
            </a:pPr>
            <a:r>
              <a:rPr lang="en-US" sz="2800" b="1" dirty="0">
                <a:cs typeface="Segoe UI" panose="020B0502040204020203" pitchFamily="34" charset="0"/>
              </a:rPr>
              <a:t>Azure SQL Database replication</a:t>
            </a:r>
          </a:p>
          <a:p>
            <a:pPr marL="466298" indent="-466298">
              <a:buFont typeface="+mj-lt"/>
              <a:buAutoNum type="arabicPeriod"/>
            </a:pPr>
            <a:r>
              <a:rPr lang="en-US" sz="2800" b="1" dirty="0">
                <a:cs typeface="Segoe UI" panose="020B0502040204020203" pitchFamily="34" charset="0"/>
              </a:rPr>
              <a:t>WANDisco claims to have active replication support</a:t>
            </a:r>
            <a:endParaRPr lang="en-US" sz="2800"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5133194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4124206"/>
          </a:xfrm>
        </p:spPr>
        <p:txBody>
          <a:bodyPr/>
          <a:lstStyle/>
          <a:p>
            <a:r>
              <a:rPr lang="en-US" dirty="0"/>
              <a:t>Major Hadoop Distributions on Azure</a:t>
            </a:r>
          </a:p>
          <a:p>
            <a:r>
              <a:rPr lang="en-US" dirty="0"/>
              <a:t>IaaS vs. PaaS Hadoop Tradeoffs</a:t>
            </a:r>
          </a:p>
          <a:p>
            <a:r>
              <a:rPr lang="en-US" dirty="0"/>
              <a:t>Security</a:t>
            </a:r>
          </a:p>
          <a:p>
            <a:r>
              <a:rPr lang="en-US" dirty="0"/>
              <a:t>Hortonworks Data Platform</a:t>
            </a:r>
          </a:p>
          <a:p>
            <a:r>
              <a:rPr lang="en-US" dirty="0"/>
              <a:t>Cloudera CDH and Enterprise Platform</a:t>
            </a:r>
          </a:p>
          <a:p>
            <a:r>
              <a:rPr lang="en-US" dirty="0"/>
              <a:t>High Availability and Backup</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Major Hadoop Distributions on Azure</a:t>
            </a:r>
          </a:p>
        </p:txBody>
      </p:sp>
    </p:spTree>
    <p:extLst>
      <p:ext uri="{BB962C8B-B14F-4D97-AF65-F5344CB8AC3E}">
        <p14:creationId xmlns:p14="http://schemas.microsoft.com/office/powerpoint/2010/main" val="28285422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7809" y="290513"/>
            <a:ext cx="11542713" cy="900112"/>
          </a:xfrm>
        </p:spPr>
        <p:txBody>
          <a:bodyPr/>
          <a:lstStyle/>
          <a:p>
            <a:r>
              <a:rPr lang="en-US" dirty="0"/>
              <a:t>Major Hadoop Big Data Platforms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4" y="2414788"/>
            <a:ext cx="5137329" cy="9422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855" y="1796358"/>
            <a:ext cx="4851727" cy="18338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103" y="4246244"/>
            <a:ext cx="2438400" cy="16573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6049" y="4235355"/>
            <a:ext cx="3489128" cy="1668239"/>
          </a:xfrm>
          <a:prstGeom prst="rect">
            <a:avLst/>
          </a:prstGeom>
        </p:spPr>
      </p:pic>
    </p:spTree>
    <p:extLst>
      <p:ext uri="{BB962C8B-B14F-4D97-AF65-F5344CB8AC3E}">
        <p14:creationId xmlns:p14="http://schemas.microsoft.com/office/powerpoint/2010/main" val="1708668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par>
                          <p:cTn id="11" fill="hold">
                            <p:stCondLst>
                              <p:cond delay="500"/>
                            </p:stCondLst>
                            <p:childTnLst>
                              <p:par>
                                <p:cTn id="12" presetID="42" presetClass="path" presetSubtype="0" accel="50000" decel="50000" fill="hold" nodeType="afterEffect">
                                  <p:stCondLst>
                                    <p:cond delay="0"/>
                                  </p:stCondLst>
                                  <p:childTnLst>
                                    <p:animMotion origin="layout" path="M 5E-6 -3.33333E-6 L 5E-6 0.14028 " pathEditMode="relative" rAng="0" ptsTypes="AA">
                                      <p:cBhvr>
                                        <p:cTn id="13" dur="2000" fill="hold"/>
                                        <p:tgtEl>
                                          <p:spTgt spid="3"/>
                                        </p:tgtEl>
                                        <p:attrNameLst>
                                          <p:attrName>ppt_x</p:attrName>
                                          <p:attrName>ppt_y</p:attrName>
                                        </p:attrNameLst>
                                      </p:cBhvr>
                                      <p:rCtr x="0" y="7014"/>
                                    </p:animMotion>
                                  </p:childTnLst>
                                </p:cTn>
                              </p:par>
                              <p:par>
                                <p:cTn id="14" presetID="42" presetClass="path" presetSubtype="0" accel="50000" decel="50000" fill="hold" nodeType="withEffect">
                                  <p:stCondLst>
                                    <p:cond delay="0"/>
                                  </p:stCondLst>
                                  <p:childTnLst>
                                    <p:animMotion origin="layout" path="M -6.25E-7 -1.85185E-6 L 0.00117 0.09398 " pathEditMode="relative" rAng="0" ptsTypes="AA">
                                      <p:cBhvr>
                                        <p:cTn id="15" dur="2000" fill="hold"/>
                                        <p:tgtEl>
                                          <p:spTgt spid="4"/>
                                        </p:tgtEl>
                                        <p:attrNameLst>
                                          <p:attrName>ppt_x</p:attrName>
                                          <p:attrName>ppt_y</p:attrName>
                                        </p:attrNameLst>
                                      </p:cBhvr>
                                      <p:rCtr x="52"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Cloudera Search</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5574544" cy="89033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Cloudera Manager / Cloudera Director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Impala</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Fast SQL Querying</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66389" y="3177222"/>
            <a:ext cx="30968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Cloudera Ecosystem</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6788079" y="1094812"/>
            <a:ext cx="849033" cy="849033"/>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6200000">
            <a:off x="10011492" y="1372191"/>
            <a:ext cx="660424" cy="33372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05828" y="1227059"/>
            <a:ext cx="592182" cy="890499"/>
          </a:xfrm>
          <a:prstGeom prst="rect">
            <a:avLst/>
          </a:prstGeom>
        </p:spPr>
      </p:pic>
      <p:sp>
        <p:nvSpPr>
          <p:cNvPr id="29" name="Rectangle 28"/>
          <p:cNvSpPr/>
          <p:nvPr/>
        </p:nvSpPr>
        <p:spPr bwMode="auto">
          <a:xfrm>
            <a:off x="6310310" y="93907"/>
            <a:ext cx="549667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Sentry / Cloudera Navigator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Security and Auditing</a:t>
            </a:r>
          </a:p>
        </p:txBody>
      </p:sp>
    </p:spTree>
    <p:extLst>
      <p:ext uri="{BB962C8B-B14F-4D97-AF65-F5344CB8AC3E}">
        <p14:creationId xmlns:p14="http://schemas.microsoft.com/office/powerpoint/2010/main" val="16732998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HDPSearch</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5574544" cy="890338"/>
          </a:xfrm>
          <a:prstGeom prst="rect">
            <a:avLst/>
          </a:prstGeom>
          <a:solidFill>
            <a:srgbClr val="00A2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Falcon</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 Governance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535241" y="3177222"/>
            <a:ext cx="363452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Hortonworks Ecosystem</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200000">
            <a:off x="9787357" y="1445847"/>
            <a:ext cx="958216" cy="484205"/>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05828" y="1227059"/>
            <a:ext cx="592182" cy="890499"/>
          </a:xfrm>
          <a:prstGeom prst="rect">
            <a:avLst/>
          </a:prstGeom>
        </p:spPr>
      </p:pic>
      <p:sp>
        <p:nvSpPr>
          <p:cNvPr id="29" name="Rectangle 28"/>
          <p:cNvSpPr/>
          <p:nvPr/>
        </p:nvSpPr>
        <p:spPr bwMode="auto">
          <a:xfrm>
            <a:off x="6310310" y="93907"/>
            <a:ext cx="549667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Knox / Ranger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Security and Auditing</a:t>
            </a:r>
          </a:p>
        </p:txBody>
      </p:sp>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6878832" y="1146612"/>
            <a:ext cx="785428" cy="785428"/>
          </a:xfrm>
          <a:prstGeom prst="rect">
            <a:avLst/>
          </a:prstGeom>
        </p:spPr>
      </p:pic>
    </p:spTree>
    <p:extLst>
      <p:ext uri="{BB962C8B-B14F-4D97-AF65-F5344CB8AC3E}">
        <p14:creationId xmlns:p14="http://schemas.microsoft.com/office/powerpoint/2010/main" val="33889612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 vs. PaaS Hadoop Tradeoffs</a:t>
            </a:r>
          </a:p>
        </p:txBody>
      </p:sp>
    </p:spTree>
    <p:extLst>
      <p:ext uri="{BB962C8B-B14F-4D97-AF65-F5344CB8AC3E}">
        <p14:creationId xmlns:p14="http://schemas.microsoft.com/office/powerpoint/2010/main" val="30156657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HDI Benefits to Consider vs. IaaS</a:t>
            </a:r>
          </a:p>
        </p:txBody>
      </p:sp>
      <p:sp>
        <p:nvSpPr>
          <p:cNvPr id="3" name="TextBox 2"/>
          <p:cNvSpPr txBox="1"/>
          <p:nvPr/>
        </p:nvSpPr>
        <p:spPr>
          <a:xfrm>
            <a:off x="343055" y="922140"/>
            <a:ext cx="11451449"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Much Cheaper</a:t>
            </a:r>
          </a:p>
          <a:p>
            <a:pPr marL="923498" lvl="1" indent="-466298">
              <a:buFont typeface="Arial" panose="020B0604020202020204" pitchFamily="34" charset="0"/>
              <a:buChar char="•"/>
            </a:pPr>
            <a:r>
              <a:rPr lang="en-US" sz="2448" dirty="0">
                <a:cs typeface="Segoe UI" panose="020B0502040204020203" pitchFamily="34" charset="0"/>
              </a:rPr>
              <a:t>16TB of Blob Storage (WASB) vs. 16TB of SSDs almost 1/10</a:t>
            </a:r>
            <a:r>
              <a:rPr lang="en-US" sz="2448" baseline="30000" dirty="0">
                <a:cs typeface="Segoe UI" panose="020B0502040204020203" pitchFamily="34" charset="0"/>
              </a:rPr>
              <a:t>th</a:t>
            </a:r>
            <a:r>
              <a:rPr lang="en-US" sz="2448" dirty="0">
                <a:cs typeface="Segoe UI" panose="020B0502040204020203" pitchFamily="34" charset="0"/>
              </a:rPr>
              <a:t> cheaper</a:t>
            </a:r>
          </a:p>
          <a:p>
            <a:pPr marL="466298" indent="-466298">
              <a:buFont typeface="+mj-lt"/>
              <a:buAutoNum type="arabicPeriod"/>
            </a:pPr>
            <a:r>
              <a:rPr lang="en-US" sz="2448" b="1" dirty="0">
                <a:cs typeface="Segoe UI" panose="020B0502040204020203" pitchFamily="34" charset="0"/>
              </a:rPr>
              <a:t>Less Management of the Cluster</a:t>
            </a:r>
          </a:p>
          <a:p>
            <a:pPr marL="923498" lvl="1" indent="-466298">
              <a:buFont typeface="Arial" panose="020B0604020202020204" pitchFamily="34" charset="0"/>
              <a:buChar char="•"/>
            </a:pPr>
            <a:r>
              <a:rPr lang="en-US" sz="2448" dirty="0">
                <a:cs typeface="Segoe UI" panose="020B0502040204020203" pitchFamily="34" charset="0"/>
              </a:rPr>
              <a:t>Spinning up and down clusters is very easy</a:t>
            </a:r>
          </a:p>
          <a:p>
            <a:pPr marL="923498" lvl="1" indent="-466298">
              <a:buFont typeface="Arial" panose="020B0604020202020204" pitchFamily="34" charset="0"/>
              <a:buChar char="•"/>
            </a:pPr>
            <a:r>
              <a:rPr lang="en-US" sz="2448" dirty="0">
                <a:cs typeface="Segoe UI" panose="020B0502040204020203" pitchFamily="34" charset="0"/>
              </a:rPr>
              <a:t>If nodes go down they self heal</a:t>
            </a:r>
          </a:p>
          <a:p>
            <a:pPr marL="923498" lvl="1" indent="-466298">
              <a:buFont typeface="Arial" panose="020B0604020202020204" pitchFamily="34" charset="0"/>
              <a:buChar char="•"/>
            </a:pPr>
            <a:r>
              <a:rPr lang="en-US" sz="2448" dirty="0">
                <a:cs typeface="Segoe UI" panose="020B0502040204020203" pitchFamily="34" charset="0"/>
              </a:rPr>
              <a:t>Orchestration with Azure Data Factory to spin up clusters on demand</a:t>
            </a:r>
          </a:p>
          <a:p>
            <a:pPr marL="466298" indent="-466298">
              <a:buFont typeface="+mj-lt"/>
              <a:buAutoNum type="arabicPeriod"/>
            </a:pPr>
            <a:r>
              <a:rPr lang="en-US" sz="2448" b="1" dirty="0">
                <a:cs typeface="Segoe UI" panose="020B0502040204020203" pitchFamily="34" charset="0"/>
              </a:rPr>
              <a:t>Storage Available When Cluster is Absent</a:t>
            </a:r>
          </a:p>
          <a:p>
            <a:pPr marL="923498" lvl="1" indent="-466298">
              <a:buFont typeface="Arial" panose="020B0604020202020204" pitchFamily="34" charset="0"/>
              <a:buChar char="•"/>
            </a:pPr>
            <a:r>
              <a:rPr lang="en-US" sz="2448" dirty="0">
                <a:cs typeface="Segoe UI" panose="020B0502040204020203" pitchFamily="34" charset="0"/>
              </a:rPr>
              <a:t>If the cluster is destroyed the data is still available</a:t>
            </a:r>
          </a:p>
          <a:p>
            <a:pPr marL="923498" lvl="1" indent="-466298">
              <a:buFont typeface="Arial" panose="020B0604020202020204" pitchFamily="34" charset="0"/>
              <a:buChar char="•"/>
            </a:pPr>
            <a:r>
              <a:rPr lang="en-US" sz="2448" dirty="0">
                <a:cs typeface="Segoe UI" panose="020B0502040204020203" pitchFamily="34" charset="0"/>
              </a:rPr>
              <a:t>Copy terabytes of data to Blob Storage without paying for compute</a:t>
            </a:r>
          </a:p>
          <a:p>
            <a:pPr marL="466298" indent="-466298">
              <a:buFont typeface="+mj-lt"/>
              <a:buAutoNum type="arabicPeriod"/>
            </a:pPr>
            <a:r>
              <a:rPr lang="en-US" sz="2448" b="1" dirty="0">
                <a:cs typeface="Segoe UI" panose="020B0502040204020203" pitchFamily="34" charset="0"/>
              </a:rPr>
              <a:t>Remove a Cluster and Recreate for Latest Updates</a:t>
            </a:r>
          </a:p>
          <a:p>
            <a:pPr marL="923498" lvl="1" indent="-466298">
              <a:buFont typeface="Arial" panose="020B0604020202020204" pitchFamily="34" charset="0"/>
              <a:buChar char="•"/>
            </a:pPr>
            <a:r>
              <a:rPr lang="en-US" sz="2448" dirty="0">
                <a:cs typeface="Segoe UI" panose="020B0502040204020203" pitchFamily="34" charset="0"/>
              </a:rPr>
              <a:t>Just recreate the cluster to get the latest updates and services</a:t>
            </a:r>
          </a:p>
          <a:p>
            <a:pPr marL="466298" indent="-466298">
              <a:buFont typeface="+mj-lt"/>
              <a:buAutoNum type="arabicPeriod"/>
            </a:pPr>
            <a:r>
              <a:rPr lang="en-US" sz="2448" b="1" dirty="0">
                <a:cs typeface="Segoe UI" panose="020B0502040204020203" pitchFamily="34" charset="0"/>
              </a:rPr>
              <a:t>Hadoop Support Built In</a:t>
            </a:r>
          </a:p>
          <a:p>
            <a:pPr marL="923498" lvl="1" indent="-466298">
              <a:buFont typeface="Arial" panose="020B0604020202020204" pitchFamily="34" charset="0"/>
              <a:buChar char="•"/>
            </a:pPr>
            <a:r>
              <a:rPr lang="en-US" sz="2448" dirty="0">
                <a:cs typeface="Segoe UI" panose="020B0502040204020203" pitchFamily="34" charset="0"/>
              </a:rPr>
              <a:t>Support plans include Hadoop support when using HDInsight</a:t>
            </a: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4109763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IaaS Benefits to Consider vs. HDI</a:t>
            </a:r>
          </a:p>
        </p:txBody>
      </p:sp>
      <p:sp>
        <p:nvSpPr>
          <p:cNvPr id="3" name="TextBox 2"/>
          <p:cNvSpPr txBox="1"/>
          <p:nvPr/>
        </p:nvSpPr>
        <p:spPr>
          <a:xfrm>
            <a:off x="343055" y="922140"/>
            <a:ext cx="11451449" cy="8379858"/>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Premium Storage (SSDs)</a:t>
            </a:r>
          </a:p>
          <a:p>
            <a:pPr marL="923498" lvl="1" indent="-466298">
              <a:buFont typeface="Arial" panose="020B0604020202020204" pitchFamily="34" charset="0"/>
              <a:buChar char="•"/>
            </a:pPr>
            <a:r>
              <a:rPr lang="en-US" sz="2448" dirty="0">
                <a:cs typeface="Segoe UI" panose="020B0502040204020203" pitchFamily="34" charset="0"/>
              </a:rPr>
              <a:t>Greater throughput speed and lower latency</a:t>
            </a:r>
          </a:p>
          <a:p>
            <a:pPr marL="923498" lvl="1" indent="-466298">
              <a:buFont typeface="Arial" panose="020B0604020202020204" pitchFamily="34" charset="0"/>
              <a:buChar char="•"/>
            </a:pPr>
            <a:r>
              <a:rPr lang="en-US" sz="2448" dirty="0">
                <a:cs typeface="Segoe UI" panose="020B0502040204020203" pitchFamily="34" charset="0"/>
              </a:rPr>
              <a:t>A more familiar disk-based setup that you might already have on-prem</a:t>
            </a:r>
          </a:p>
          <a:p>
            <a:pPr marL="466298" indent="-466298">
              <a:buFont typeface="+mj-lt"/>
              <a:buAutoNum type="arabicPeriod"/>
            </a:pPr>
            <a:r>
              <a:rPr lang="en-US" sz="2448" b="1" dirty="0">
                <a:cs typeface="Segoe UI" panose="020B0502040204020203" pitchFamily="34" charset="0"/>
              </a:rPr>
              <a:t>Security Options </a:t>
            </a:r>
          </a:p>
          <a:p>
            <a:pPr marL="923498" lvl="1" indent="-466298">
              <a:buFont typeface="Arial" panose="020B0604020202020204" pitchFamily="34" charset="0"/>
              <a:buChar char="•"/>
            </a:pPr>
            <a:r>
              <a:rPr lang="en-US" sz="2448" dirty="0">
                <a:cs typeface="Segoe UI" panose="020B0502040204020203" pitchFamily="34" charset="0"/>
              </a:rPr>
              <a:t>Options to use Sentry (Cloudera), Ranger (HW) or Knox (HW)</a:t>
            </a:r>
          </a:p>
          <a:p>
            <a:pPr marL="923498" lvl="1" indent="-466298">
              <a:buFont typeface="Arial" panose="020B0604020202020204" pitchFamily="34" charset="0"/>
              <a:buChar char="•"/>
            </a:pPr>
            <a:r>
              <a:rPr lang="en-US" sz="2448" dirty="0">
                <a:cs typeface="Segoe UI" panose="020B0502040204020203" pitchFamily="34" charset="0"/>
              </a:rPr>
              <a:t>Options for Azure Disk Encryption or 3</a:t>
            </a:r>
            <a:r>
              <a:rPr lang="en-US" sz="2448" baseline="30000" dirty="0">
                <a:cs typeface="Segoe UI" panose="020B0502040204020203" pitchFamily="34" charset="0"/>
              </a:rPr>
              <a:t>rd</a:t>
            </a:r>
            <a:r>
              <a:rPr lang="en-US" sz="2448" dirty="0">
                <a:cs typeface="Segoe UI" panose="020B0502040204020203" pitchFamily="34" charset="0"/>
              </a:rPr>
              <a:t> party extensions</a:t>
            </a:r>
          </a:p>
          <a:p>
            <a:pPr marL="466298" indent="-466298">
              <a:buFont typeface="+mj-lt"/>
              <a:buAutoNum type="arabicPeriod"/>
            </a:pPr>
            <a:r>
              <a:rPr lang="en-US" sz="2448" b="1" dirty="0">
                <a:cs typeface="Segoe UI" panose="020B0502040204020203" pitchFamily="34" charset="0"/>
              </a:rPr>
              <a:t>Impala Options</a:t>
            </a:r>
          </a:p>
          <a:p>
            <a:pPr marL="923498" lvl="1" indent="-466298">
              <a:buFont typeface="Arial" panose="020B0604020202020204" pitchFamily="34" charset="0"/>
              <a:buChar char="•"/>
            </a:pPr>
            <a:r>
              <a:rPr lang="en-US" sz="2448" dirty="0">
                <a:cs typeface="Segoe UI" panose="020B0502040204020203" pitchFamily="34" charset="0"/>
              </a:rPr>
              <a:t>Impala doesn’t currently support WASB storage</a:t>
            </a:r>
          </a:p>
          <a:p>
            <a:pPr marL="466298" indent="-466298">
              <a:buFont typeface="+mj-lt"/>
              <a:buAutoNum type="arabicPeriod"/>
            </a:pPr>
            <a:r>
              <a:rPr lang="en-US" sz="2448" b="1" dirty="0">
                <a:cs typeface="Segoe UI" panose="020B0502040204020203" pitchFamily="34" charset="0"/>
              </a:rPr>
              <a:t>Additional Backup Options</a:t>
            </a:r>
          </a:p>
          <a:p>
            <a:pPr marL="923498" lvl="1" indent="-466298">
              <a:buFont typeface="Arial" panose="020B0604020202020204" pitchFamily="34" charset="0"/>
              <a:buChar char="•"/>
            </a:pPr>
            <a:r>
              <a:rPr lang="en-US" sz="2448" dirty="0">
                <a:cs typeface="Segoe UI" panose="020B0502040204020203" pitchFamily="34" charset="0"/>
              </a:rPr>
              <a:t>VMs can take advantage of Azure Backup or other 3</a:t>
            </a:r>
            <a:r>
              <a:rPr lang="en-US" sz="2448" baseline="30000" dirty="0">
                <a:cs typeface="Segoe UI" panose="020B0502040204020203" pitchFamily="34" charset="0"/>
              </a:rPr>
              <a:t>rd</a:t>
            </a:r>
            <a:r>
              <a:rPr lang="en-US" sz="2448" dirty="0">
                <a:cs typeface="Segoe UI" panose="020B0502040204020203" pitchFamily="34" charset="0"/>
              </a:rPr>
              <a:t> party solutions</a:t>
            </a:r>
          </a:p>
          <a:p>
            <a:pPr marL="923498" lvl="1" indent="-466298">
              <a:buFont typeface="Arial" panose="020B0604020202020204" pitchFamily="34" charset="0"/>
              <a:buChar char="•"/>
            </a:pPr>
            <a:r>
              <a:rPr lang="en-US" sz="2448" dirty="0">
                <a:cs typeface="Segoe UI" panose="020B0502040204020203" pitchFamily="34" charset="0"/>
              </a:rPr>
              <a:t>Cloudera has BDR, a Backup and Disaster Recovery product</a:t>
            </a:r>
          </a:p>
          <a:p>
            <a:pPr marL="466298" indent="-466298">
              <a:buFont typeface="+mj-lt"/>
              <a:buAutoNum type="arabicPeriod"/>
            </a:pPr>
            <a:r>
              <a:rPr lang="en-US" sz="2448" b="1" dirty="0">
                <a:cs typeface="Segoe UI" panose="020B0502040204020203" pitchFamily="34" charset="0"/>
              </a:rPr>
              <a:t>Shutdown Capabilities</a:t>
            </a:r>
          </a:p>
          <a:p>
            <a:pPr marL="923498" lvl="1" indent="-466298">
              <a:buFont typeface="Arial" panose="020B0604020202020204" pitchFamily="34" charset="0"/>
              <a:buChar char="•"/>
            </a:pPr>
            <a:r>
              <a:rPr lang="en-US" sz="2448" dirty="0">
                <a:cs typeface="Segoe UI" panose="020B0502040204020203" pitchFamily="34" charset="0"/>
              </a:rPr>
              <a:t>With VMs you can shut them down and turn on quicker</a:t>
            </a: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791302124"/>
      </p:ext>
    </p:extLst>
  </p:cSld>
  <p:clrMapOvr>
    <a:masterClrMapping/>
  </p:clrMapOvr>
  <p:transition>
    <p:fade/>
  </p:transition>
</p:sld>
</file>

<file path=ppt/theme/theme1.xml><?xml version="1.0" encoding="utf-8"?>
<a:theme xmlns:a="http://schemas.openxmlformats.org/drawingml/2006/main" name="Windows Azu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ptx" id="{8248C868-1040-4098-9F26-BC32CD366855}" vid="{23B15AE5-7F5E-4AAC-971B-8EBE7FFCA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D842E9-44E9-42D1-B416-02910D4A04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9218da-3271-4108-ad43-f1c1bf201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b69218da-3271-4108-ad43-f1c1bf20199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21787</TotalTime>
  <Words>908</Words>
  <Application>Microsoft Office PowerPoint</Application>
  <PresentationFormat>Widescreen</PresentationFormat>
  <Paragraphs>203</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Windows Azure</vt:lpstr>
      <vt:lpstr>PowerPoint Presentation</vt:lpstr>
      <vt:lpstr>Agenda</vt:lpstr>
      <vt:lpstr>Major Hadoop Distributions on Azure</vt:lpstr>
      <vt:lpstr>Major Hadoop Big Data Platforms</vt:lpstr>
      <vt:lpstr>PowerPoint Presentation</vt:lpstr>
      <vt:lpstr>PowerPoint Presentation</vt:lpstr>
      <vt:lpstr>IaaS vs. PaaS Hadoop Tradeoffs</vt:lpstr>
      <vt:lpstr>HDI Benefits to Consider vs. IaaS</vt:lpstr>
      <vt:lpstr>IaaS Benefits to Consider vs. HDI</vt:lpstr>
      <vt:lpstr>Security</vt:lpstr>
      <vt:lpstr>Security Options</vt:lpstr>
      <vt:lpstr>Hortonworks Data Platform</vt:lpstr>
      <vt:lpstr>Hortonworks Deployment</vt:lpstr>
      <vt:lpstr>PowerPoint Presentation</vt:lpstr>
      <vt:lpstr>Cloudera Enterprise Platform</vt:lpstr>
      <vt:lpstr>PowerPoint Presentation</vt:lpstr>
      <vt:lpstr>High Availability and Disaster Recovery</vt:lpstr>
      <vt:lpstr>High Availability Considerations</vt:lpstr>
      <vt:lpstr>Disaster Recovery Options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Gurpreet Singh (GP)</cp:lastModifiedBy>
  <cp:revision>389</cp:revision>
  <dcterms:created xsi:type="dcterms:W3CDTF">2015-09-12T18:19:28Z</dcterms:created>
  <dcterms:modified xsi:type="dcterms:W3CDTF">2016-09-07T22:03:20Z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ies>
</file>