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 id="2147483780" r:id="rId5"/>
    <p:sldMasterId id="2147483804" r:id="rId6"/>
    <p:sldMasterId id="2147483828" r:id="rId7"/>
  </p:sldMasterIdLst>
  <p:notesMasterIdLst>
    <p:notesMasterId r:id="rId22"/>
  </p:notesMasterIdLst>
  <p:handoutMasterIdLst>
    <p:handoutMasterId r:id="rId23"/>
  </p:handoutMasterIdLst>
  <p:sldIdLst>
    <p:sldId id="502" r:id="rId8"/>
    <p:sldId id="568" r:id="rId9"/>
    <p:sldId id="565" r:id="rId10"/>
    <p:sldId id="543" r:id="rId11"/>
    <p:sldId id="576" r:id="rId12"/>
    <p:sldId id="569" r:id="rId13"/>
    <p:sldId id="570" r:id="rId14"/>
    <p:sldId id="571" r:id="rId15"/>
    <p:sldId id="572" r:id="rId16"/>
    <p:sldId id="573" r:id="rId17"/>
    <p:sldId id="574" r:id="rId18"/>
    <p:sldId id="575" r:id="rId19"/>
    <p:sldId id="578" r:id="rId20"/>
    <p:sldId id="5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2683E60-188C-4871-B07C-7AF4C9138970}">
          <p14:sldIdLst>
            <p14:sldId id="502"/>
            <p14:sldId id="568"/>
            <p14:sldId id="565"/>
            <p14:sldId id="543"/>
            <p14:sldId id="576"/>
            <p14:sldId id="569"/>
            <p14:sldId id="570"/>
            <p14:sldId id="571"/>
            <p14:sldId id="572"/>
            <p14:sldId id="573"/>
            <p14:sldId id="574"/>
            <p14:sldId id="575"/>
            <p14:sldId id="578"/>
            <p14:sldId id="5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FFFFFF"/>
    <a:srgbClr val="1181DA"/>
    <a:srgbClr val="002050"/>
    <a:srgbClr val="D2D2D2"/>
    <a:srgbClr val="00188F"/>
    <a:srgbClr val="0078D7"/>
    <a:srgbClr val="0072C6"/>
    <a:srgbClr val="F2F2F2"/>
    <a:srgbClr val="A1ADBE"/>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8" autoAdjust="0"/>
    <p:restoredTop sz="64641" autoAdjust="0"/>
  </p:normalViewPr>
  <p:slideViewPr>
    <p:cSldViewPr snapToGrid="0">
      <p:cViewPr varScale="1">
        <p:scale>
          <a:sx n="44" d="100"/>
          <a:sy n="44" d="100"/>
        </p:scale>
        <p:origin x="2391" y="30"/>
      </p:cViewPr>
      <p:guideLst>
        <p:guide orient="horz" pos="2160"/>
        <p:guide pos="3840"/>
      </p:guideLst>
    </p:cSldViewPr>
  </p:slideViewPr>
  <p:outlineViewPr>
    <p:cViewPr>
      <p:scale>
        <a:sx n="33" d="100"/>
        <a:sy n="33" d="100"/>
      </p:scale>
      <p:origin x="0" y="-12036"/>
    </p:cViewPr>
  </p:outlineViewPr>
  <p:notesTextViewPr>
    <p:cViewPr>
      <p:scale>
        <a:sx n="100" d="100"/>
        <a:sy n="100" d="100"/>
      </p:scale>
      <p:origin x="0" y="0"/>
    </p:cViewPr>
  </p:notesTextViewPr>
  <p:sorterViewPr>
    <p:cViewPr varScale="1">
      <p:scale>
        <a:sx n="1" d="1"/>
        <a:sy n="1" d="1"/>
      </p:scale>
      <p:origin x="0" y="-18389"/>
    </p:cViewPr>
  </p:sorterViewPr>
  <p:notesViewPr>
    <p:cSldViewPr snapToGrid="0">
      <p:cViewPr varScale="1">
        <p:scale>
          <a:sx n="80" d="100"/>
          <a:sy n="80"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0CD038-4F02-460A-8502-F2FF4E692CD2}" type="datetimeFigureOut">
              <a:rPr lang="en-US" smtClean="0"/>
              <a:t>9/1/2016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AFDAA8-3E05-4B25-8F62-C7C1C4D18060}" type="slidenum">
              <a:rPr lang="en-US" smtClean="0"/>
              <a:t>‹#›</a:t>
            </a:fld>
            <a:endParaRPr lang="en-US"/>
          </a:p>
        </p:txBody>
      </p:sp>
    </p:spTree>
    <p:extLst>
      <p:ext uri="{BB962C8B-B14F-4D97-AF65-F5344CB8AC3E}">
        <p14:creationId xmlns:p14="http://schemas.microsoft.com/office/powerpoint/2010/main" val="121830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36E18-E37B-4B1E-B1D3-23B3773636F4}" type="datetimeFigureOut">
              <a:rPr lang="en-US" smtClean="0"/>
              <a:t>9/1/2016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D5F8F-46C9-46A5-9E1B-00B0A72B40BF}" type="slidenum">
              <a:rPr lang="en-US" smtClean="0"/>
              <a:t>‹#›</a:t>
            </a:fld>
            <a:endParaRPr lang="en-US"/>
          </a:p>
        </p:txBody>
      </p:sp>
    </p:spTree>
    <p:extLst>
      <p:ext uri="{BB962C8B-B14F-4D97-AF65-F5344CB8AC3E}">
        <p14:creationId xmlns:p14="http://schemas.microsoft.com/office/powerpoint/2010/main" val="157787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a:t>
            </a:fld>
            <a:endParaRPr lang="en-US"/>
          </a:p>
        </p:txBody>
      </p:sp>
    </p:spTree>
    <p:extLst>
      <p:ext uri="{BB962C8B-B14F-4D97-AF65-F5344CB8AC3E}">
        <p14:creationId xmlns:p14="http://schemas.microsoft.com/office/powerpoint/2010/main" val="3877128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If your primary need is to gain deeper insight, leverage the Analytics Intensive Offer since there are higher included quantities for Machine Learning and HDInsight. The included service quantities are optimized to enable you to run different types of analysis (e.g. linguistics and sentiment analysis) on data to understand customer behavior and preferences.</a:t>
            </a:r>
          </a:p>
          <a:p>
            <a:pPr marL="0" indent="0">
              <a:buFont typeface="Arial" panose="020B0604020202020204" pitchFamily="34" charset="0"/>
              <a:buNone/>
            </a:pPr>
            <a:endParaRPr lang="en-US" dirty="0"/>
          </a:p>
          <a:p>
            <a:pPr marL="0" indent="0">
              <a:buFont typeface="Arial" panose="020B0604020202020204" pitchFamily="34" charset="0"/>
              <a:buNone/>
            </a:pPr>
            <a:r>
              <a:rPr lang="en-US" b="1" baseline="0" dirty="0"/>
              <a:t>This offer is ideal if you want to be able to:</a:t>
            </a:r>
          </a:p>
          <a:p>
            <a:pPr marL="171450" indent="-171450">
              <a:buFont typeface="Arial" panose="020B0604020202020204" pitchFamily="34" charset="0"/>
              <a:buChar char="•"/>
            </a:pPr>
            <a:r>
              <a:rPr lang="en-US" dirty="0"/>
              <a:t>Service assets before they break and prevent outages</a:t>
            </a:r>
          </a:p>
          <a:p>
            <a:pPr marL="171450" indent="-171450">
              <a:buFont typeface="Arial" panose="020B0604020202020204" pitchFamily="34" charset="0"/>
              <a:buChar char="•"/>
            </a:pPr>
            <a:r>
              <a:rPr lang="en-US" dirty="0"/>
              <a:t>Predict the likelihood of particular outcomes and</a:t>
            </a:r>
            <a:r>
              <a:rPr lang="en-US" baseline="0" dirty="0"/>
              <a:t> </a:t>
            </a:r>
            <a:r>
              <a:rPr lang="en-US" dirty="0"/>
              <a:t>determine optimal responses</a:t>
            </a:r>
          </a:p>
          <a:p>
            <a:pPr marL="171450" indent="-171450">
              <a:buFont typeface="Arial" panose="020B0604020202020204" pitchFamily="34" charset="0"/>
              <a:buChar char="•"/>
            </a:pPr>
            <a:r>
              <a:rPr lang="en-US" dirty="0"/>
              <a:t>Quantify and predict individual preferences</a:t>
            </a:r>
          </a:p>
          <a:p>
            <a:pPr marL="171450" indent="-171450">
              <a:buFont typeface="Arial" panose="020B0604020202020204" pitchFamily="34" charset="0"/>
              <a:buChar char="•"/>
            </a:pPr>
            <a:r>
              <a:rPr lang="en-US" dirty="0"/>
              <a:t>And/or</a:t>
            </a:r>
            <a:r>
              <a:rPr lang="en-US" baseline="0" dirty="0"/>
              <a:t> a</a:t>
            </a:r>
            <a:r>
              <a:rPr lang="en-US" dirty="0"/>
              <a:t>utomate decision-making to accelerate business</a:t>
            </a:r>
            <a:r>
              <a:rPr lang="en-US" baseline="0" dirty="0"/>
              <a:t> </a:t>
            </a:r>
            <a:r>
              <a:rPr lang="en-US" dirty="0"/>
              <a:t>and aid competitive advantage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not only can run advanced analytics, you can also experiment with other scenarios.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We’ve highlighted a few top use cases and examples of how others are getting started.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Here are the URLs:</a:t>
            </a:r>
          </a:p>
          <a:p>
            <a:pPr marL="228600" indent="-228600">
              <a:buFont typeface="+mj-lt"/>
              <a:buAutoNum type="arabicPeriod"/>
            </a:pPr>
            <a:r>
              <a:rPr lang="en-US" b="1" baseline="0" dirty="0"/>
              <a:t>Tangerine: </a:t>
            </a:r>
            <a:r>
              <a:rPr lang="en-US" baseline="0" dirty="0"/>
              <a:t>https://customers.microsoft.com/Pages/CustomerStory.aspx?recid=14594</a:t>
            </a:r>
          </a:p>
          <a:p>
            <a:pPr marL="228600" indent="-228600">
              <a:buFont typeface="+mj-lt"/>
              <a:buAutoNum type="arabicPeriod"/>
            </a:pPr>
            <a:r>
              <a:rPr lang="en-US" b="1" baseline="0" dirty="0"/>
              <a:t>Ziosk: </a:t>
            </a:r>
            <a:r>
              <a:rPr lang="en-US" baseline="0" dirty="0"/>
              <a:t>https://customers.microsoft.com/Pages/CustomerStory.aspx?recid=18294</a:t>
            </a:r>
          </a:p>
          <a:p>
            <a:pPr marL="228600" indent="-228600">
              <a:buFont typeface="+mj-lt"/>
              <a:buAutoNum type="arabicPeriod"/>
            </a:pPr>
            <a:r>
              <a:rPr lang="en-US" b="1" baseline="0" dirty="0"/>
              <a:t>Mendeley: </a:t>
            </a:r>
            <a:r>
              <a:rPr lang="en-US" baseline="0" dirty="0"/>
              <a:t>https://customers.microsoft.com/Pages/CustomerStory.aspx?recid=19726</a:t>
            </a:r>
          </a:p>
          <a:p>
            <a:pPr marL="228600" indent="-228600">
              <a:buFont typeface="+mj-lt"/>
              <a:buAutoNum type="arabicPeriod"/>
            </a:pPr>
            <a:r>
              <a:rPr lang="en-US" b="1" baseline="0" dirty="0"/>
              <a:t>Dartmouth-Hitchcock: </a:t>
            </a:r>
            <a:r>
              <a:rPr lang="en-US" baseline="0" dirty="0"/>
              <a:t>https://customers.microsoft.com/Pages/Download.aspx?id=26927</a:t>
            </a:r>
          </a:p>
          <a:p>
            <a:pPr marL="228600" indent="-228600">
              <a:buFont typeface="+mj-lt"/>
              <a:buAutoNum type="arabicPeriod"/>
            </a:pPr>
            <a:r>
              <a:rPr lang="en-US" b="1" baseline="0" dirty="0"/>
              <a:t>ThyssenKrupp: </a:t>
            </a:r>
            <a:r>
              <a:rPr lang="en-US" baseline="0" dirty="0"/>
              <a:t>https://www.microsoft.com/en-us/server-cloud/customer-stories/thyssen-krupp-elevator.aspx</a:t>
            </a:r>
          </a:p>
          <a:p>
            <a:pPr marL="228600" indent="-228600">
              <a:buFont typeface="+mj-lt"/>
              <a:buAutoNum type="arabicPeriod"/>
            </a:pPr>
            <a:r>
              <a:rPr lang="en-US" b="1" baseline="0" dirty="0"/>
              <a:t>Rockwell Automation: </a:t>
            </a:r>
            <a:r>
              <a:rPr lang="en-US" baseline="0" dirty="0"/>
              <a:t>https://www.microsoft.com/en-us/server-cloud/customer-stories/rockwell-automation.aspx</a:t>
            </a:r>
          </a:p>
          <a:p>
            <a:pPr marL="228600" indent="-228600">
              <a:buFont typeface="+mj-lt"/>
              <a:buAutoNum type="arabicPeriod"/>
            </a:pPr>
            <a:r>
              <a:rPr lang="en-US" b="1" baseline="0" dirty="0"/>
              <a:t>eSmart: </a:t>
            </a:r>
            <a:r>
              <a:rPr lang="en-US" baseline="0" dirty="0"/>
              <a:t>https://customers.microsoft.com/Pages/CustomerStory.aspx?recid=18945</a:t>
            </a:r>
          </a:p>
          <a:p>
            <a:pPr marL="228600" indent="-228600">
              <a:buFont typeface="+mj-lt"/>
              <a:buAutoNum type="arabicPeriod"/>
            </a:pPr>
            <a:r>
              <a:rPr lang="en-US" b="1" baseline="0" dirty="0"/>
              <a:t>JJ Food Service: </a:t>
            </a:r>
            <a:r>
              <a:rPr lang="en-US" baseline="0" dirty="0"/>
              <a:t>https://customers.microsoft.com/Pages/CustomerStory.aspx?recid=18352</a:t>
            </a:r>
          </a:p>
          <a:p>
            <a:pPr marL="228600" indent="-228600">
              <a:buFont typeface="+mj-lt"/>
              <a:buAutoNum type="arabicPeriod"/>
            </a:pPr>
            <a:r>
              <a:rPr lang="en-US" b="1" baseline="0" dirty="0"/>
              <a:t>Pier 1 Imports: </a:t>
            </a:r>
            <a:r>
              <a:rPr lang="en-US" baseline="0" dirty="0"/>
              <a:t>https://www.microsoft.com/en-us/server-cloud/cloud-os/customer-stories/pier-1-imports.aspx</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10</a:t>
            </a:fld>
            <a:endParaRPr lang="en-US"/>
          </a:p>
        </p:txBody>
      </p:sp>
    </p:spTree>
    <p:extLst>
      <p:ext uri="{BB962C8B-B14F-4D97-AF65-F5344CB8AC3E}">
        <p14:creationId xmlns:p14="http://schemas.microsoft.com/office/powerpoint/2010/main" val="417904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If your primary need is to take action in real time, leverage the Streaming Intensive Offer since there are higher included quantities for Event Hubs, Machine Learning and Stream Analytics. The included service quantities are optimized to enable you to serve up products and services that would appeal to a customer’s preference in real-time.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This offer is ideal if you want to be able to:</a:t>
            </a:r>
          </a:p>
          <a:p>
            <a:pPr marL="171450" indent="-171450">
              <a:buFont typeface="Arial" panose="020B0604020202020204" pitchFamily="34" charset="0"/>
              <a:buChar char="•"/>
            </a:pPr>
            <a:r>
              <a:rPr lang="en-US" dirty="0"/>
              <a:t>Manage many assets from one location</a:t>
            </a:r>
          </a:p>
          <a:p>
            <a:pPr marL="171450" indent="-171450">
              <a:buFont typeface="Arial" panose="020B0604020202020204" pitchFamily="34" charset="0"/>
              <a:buChar char="•"/>
            </a:pPr>
            <a:r>
              <a:rPr lang="en-US" dirty="0"/>
              <a:t>View the status of devices, such as whether it’s</a:t>
            </a:r>
            <a:r>
              <a:rPr lang="en-US" baseline="0" dirty="0"/>
              <a:t> </a:t>
            </a:r>
            <a:r>
              <a:rPr lang="en-US" dirty="0"/>
              <a:t>online or offline</a:t>
            </a:r>
          </a:p>
          <a:p>
            <a:pPr marL="171450" indent="-171450">
              <a:buFont typeface="Arial" panose="020B0604020202020204" pitchFamily="34" charset="0"/>
              <a:buChar char="•"/>
            </a:pPr>
            <a:r>
              <a:rPr lang="en-US" dirty="0"/>
              <a:t>And/or monitor conditions like temperature, weather or</a:t>
            </a:r>
            <a:r>
              <a:rPr lang="en-US" baseline="0" dirty="0"/>
              <a:t> </a:t>
            </a:r>
            <a:r>
              <a:rPr lang="en-US" dirty="0"/>
              <a:t>health indicators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not only can stream data in real-time, you can also experiment with other scenarios.</a:t>
            </a:r>
            <a:endParaRPr lang="en-US"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Again, we’ve highlighted a few top use cases and examples of how others are getting started.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r>
              <a:rPr lang="en-US" dirty="0"/>
              <a:t>Retail is a sweet spot for the Streaming Intensive</a:t>
            </a:r>
            <a:r>
              <a:rPr lang="en-US" baseline="0" dirty="0"/>
              <a:t> Offer.</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Here are the URLs:</a:t>
            </a:r>
            <a:endParaRPr lang="en-US" baseline="0" dirty="0"/>
          </a:p>
          <a:p>
            <a:pPr marL="228600" indent="-228600">
              <a:buFont typeface="+mj-lt"/>
              <a:buAutoNum type="arabicPeriod"/>
            </a:pPr>
            <a:r>
              <a:rPr lang="en-US" b="1" baseline="0" dirty="0"/>
              <a:t>Carnegie Mellon: </a:t>
            </a:r>
            <a:r>
              <a:rPr lang="en-US" b="0" baseline="0" dirty="0"/>
              <a:t>https://customers.microsoft.com/Pages/CustomerStory.aspx?recid=2424</a:t>
            </a:r>
          </a:p>
          <a:p>
            <a:pPr marL="228600" indent="-228600">
              <a:buFont typeface="+mj-lt"/>
              <a:buAutoNum type="arabicPeriod"/>
            </a:pPr>
            <a:r>
              <a:rPr lang="en-US" b="1" baseline="0" dirty="0"/>
              <a:t>Kaiser Permanente: </a:t>
            </a:r>
            <a:r>
              <a:rPr lang="en-US" b="0" baseline="0" dirty="0"/>
              <a:t>https://www.microsoft.com/en-us/server-cloud/customer-stories/kaiser-permanente.aspx</a:t>
            </a:r>
          </a:p>
          <a:p>
            <a:pPr marL="228600" indent="-228600">
              <a:buFont typeface="+mj-lt"/>
              <a:buAutoNum type="arabicPeriod"/>
            </a:pPr>
            <a:r>
              <a:rPr lang="en-US" b="1" baseline="0" dirty="0"/>
              <a:t>RBS: </a:t>
            </a:r>
            <a:r>
              <a:rPr lang="en-US" b="0" baseline="0" dirty="0"/>
              <a:t>https://customers.microsoft.com/Pages/CustomerStory.aspx?recid=13326</a:t>
            </a:r>
          </a:p>
          <a:p>
            <a:pPr marL="228600" indent="-228600">
              <a:buFont typeface="+mj-lt"/>
              <a:buAutoNum type="arabicPeriod"/>
            </a:pPr>
            <a:r>
              <a:rPr lang="en-US" b="1" baseline="0" dirty="0" err="1"/>
              <a:t>Gaffey</a:t>
            </a:r>
            <a:r>
              <a:rPr lang="en-US" b="1" baseline="0" dirty="0"/>
              <a:t> Healthcare: </a:t>
            </a:r>
            <a:r>
              <a:rPr lang="en-US" b="0" baseline="0" dirty="0"/>
              <a:t>http://www.prweb.com/releases/2015/05/prweb12705331.htm</a:t>
            </a:r>
          </a:p>
          <a:p>
            <a:pPr marL="228600" indent="-228600">
              <a:buFont typeface="+mj-lt"/>
              <a:buAutoNum type="arabicPeriod"/>
            </a:pPr>
            <a:r>
              <a:rPr lang="en-US" b="1" baseline="0" dirty="0"/>
              <a:t>Kuka: </a:t>
            </a:r>
            <a:r>
              <a:rPr lang="en-US" baseline="0" dirty="0"/>
              <a:t>https://www.microsoft.com/en-us/server-cloud/customer-stories/KUKA-robotics.aspx</a:t>
            </a:r>
          </a:p>
          <a:p>
            <a:pPr marL="228600" indent="-228600">
              <a:buFont typeface="+mj-lt"/>
              <a:buAutoNum type="arabicPeriod"/>
            </a:pPr>
            <a:r>
              <a:rPr lang="en-US" b="1" baseline="0" dirty="0"/>
              <a:t>Tangerine: </a:t>
            </a:r>
            <a:r>
              <a:rPr lang="en-US" baseline="0" dirty="0"/>
              <a:t>https://customers.microsoft.com/Pages/CustomerStory.aspx?recid=14594</a:t>
            </a:r>
          </a:p>
          <a:p>
            <a:pPr marL="228600" indent="-228600">
              <a:buFont typeface="+mj-lt"/>
              <a:buAutoNum type="arabicPeriod"/>
            </a:pPr>
            <a:r>
              <a:rPr lang="en-US" b="1" baseline="0" dirty="0"/>
              <a:t>Ziosk: </a:t>
            </a:r>
            <a:r>
              <a:rPr lang="en-US" baseline="0" dirty="0"/>
              <a:t>https://customers.microsoft.com/Pages/CustomerStory.aspx?recid=18294</a:t>
            </a:r>
          </a:p>
          <a:p>
            <a:pPr marL="228600" indent="-228600">
              <a:buFont typeface="+mj-lt"/>
              <a:buAutoNum type="arabicPeriod"/>
            </a:pPr>
            <a:r>
              <a:rPr lang="en-US" b="1" baseline="0" dirty="0"/>
              <a:t>Mendeley: </a:t>
            </a:r>
            <a:r>
              <a:rPr lang="en-US" baseline="0" dirty="0"/>
              <a:t>https://customers.microsoft.com/Pages/CustomerStory.aspx?recid=19726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Genscape: </a:t>
            </a:r>
            <a:r>
              <a:rPr lang="en-US" baseline="0" dirty="0"/>
              <a:t>https://customers.microsoft.com/Pages/CustomerStory.aspx?recid=21394</a:t>
            </a:r>
          </a:p>
          <a:p>
            <a:endParaRPr lang="en-US" baseline="0" dirty="0"/>
          </a:p>
          <a:p>
            <a:endParaRPr lang="en-US" dirty="0"/>
          </a:p>
          <a:p>
            <a:endParaRPr lang="en-US" baseline="0" dirty="0"/>
          </a:p>
          <a:p>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11</a:t>
            </a:fld>
            <a:endParaRPr lang="en-US"/>
          </a:p>
        </p:txBody>
      </p:sp>
    </p:spTree>
    <p:extLst>
      <p:ext uri="{BB962C8B-B14F-4D97-AF65-F5344CB8AC3E}">
        <p14:creationId xmlns:p14="http://schemas.microsoft.com/office/powerpoint/2010/main" val="2773386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All-inclusive</a:t>
            </a:r>
            <a:r>
              <a:rPr lang="en-US" baseline="0" dirty="0"/>
              <a:t> Offer is optimized for a broad range of solution needs and high transaction volumes.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This offer is ideal if you want to be able to:</a:t>
            </a:r>
          </a:p>
          <a:p>
            <a:pPr marL="171450" indent="-171450">
              <a:buFont typeface="Arial" panose="020B0604020202020204" pitchFamily="34" charset="0"/>
              <a:buChar char="•"/>
            </a:pPr>
            <a:r>
              <a:rPr lang="en-US" baseline="0" dirty="0"/>
              <a:t>Make more accurate, data-driven decisions</a:t>
            </a:r>
          </a:p>
          <a:p>
            <a:pPr marL="171450" indent="-171450">
              <a:buFont typeface="Arial" panose="020B0604020202020204" pitchFamily="34" charset="0"/>
              <a:buChar char="•"/>
            </a:pPr>
            <a:r>
              <a:rPr lang="en-US" baseline="0" dirty="0"/>
              <a:t>Predict the likelihood of particular outcomes and determine optimal responses</a:t>
            </a:r>
          </a:p>
          <a:p>
            <a:pPr marL="171450" indent="-171450">
              <a:buFont typeface="Arial" panose="020B0604020202020204" pitchFamily="34" charset="0"/>
              <a:buChar char="•"/>
            </a:pPr>
            <a:r>
              <a:rPr lang="en-US" baseline="0" dirty="0"/>
              <a:t>Manage assets from one location</a:t>
            </a:r>
          </a:p>
          <a:p>
            <a:pPr marL="171450" indent="-171450">
              <a:buFont typeface="Arial" panose="020B0604020202020204" pitchFamily="34" charset="0"/>
              <a:buChar char="•"/>
            </a:pPr>
            <a:r>
              <a:rPr lang="en-US" baseline="0" dirty="0"/>
              <a:t>Build models that understand natural language and recognize what users want</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Check out the top use cases and customer examples for ideas on scenarios where the All-inclusive Offer would be ideal.</a:t>
            </a:r>
          </a:p>
          <a:p>
            <a:pPr marL="0" indent="0">
              <a:buFont typeface="Arial" panose="020B0604020202020204" pitchFamily="34" charset="0"/>
              <a:buNone/>
            </a:pPr>
            <a:endParaRPr lang="en-US"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Here are the URLs:</a:t>
            </a:r>
            <a:endParaRPr lang="en-US" baseline="0" dirty="0"/>
          </a:p>
          <a:p>
            <a:pPr marL="228600" indent="-228600">
              <a:buFont typeface="+mj-lt"/>
              <a:buAutoNum type="arabicPeriod"/>
            </a:pPr>
            <a:r>
              <a:rPr lang="en-US" b="1" baseline="0" dirty="0" err="1"/>
              <a:t>Arca</a:t>
            </a:r>
            <a:r>
              <a:rPr lang="en-US" b="1" baseline="0" dirty="0"/>
              <a:t> Continental: </a:t>
            </a:r>
            <a:r>
              <a:rPr lang="en-US" b="0" baseline="0" dirty="0"/>
              <a:t>http://enterprise.microsoft.com/en-us/industries/retail-and-consumer-goods/big-data-boosts-business-for-beverage-company/</a:t>
            </a:r>
          </a:p>
          <a:p>
            <a:pPr marL="228600" indent="-228600">
              <a:buFont typeface="+mj-lt"/>
              <a:buAutoNum type="arabicPeriod"/>
            </a:pPr>
            <a:r>
              <a:rPr lang="en-US" b="1" baseline="0" dirty="0"/>
              <a:t>Hanesbrands: </a:t>
            </a:r>
            <a:r>
              <a:rPr lang="en-US" b="0" baseline="0" dirty="0"/>
              <a:t>https://customers.microsoft.com/Pages/CustomerStory.aspx?recid=15612</a:t>
            </a:r>
          </a:p>
          <a:p>
            <a:pPr marL="228600" indent="-228600">
              <a:buFont typeface="+mj-lt"/>
              <a:buAutoNum type="arabicPeriod"/>
            </a:pPr>
            <a:r>
              <a:rPr lang="en-US" b="1" baseline="0" dirty="0"/>
              <a:t>Coca-Cola: </a:t>
            </a:r>
            <a:r>
              <a:rPr lang="en-US" b="0" baseline="0" dirty="0"/>
              <a:t>https://blogs.technet.microsoft.com/machinelearning/2015/11/19/a-look-behind-how-one-of-the-worlds-most-popular-brands-harnessed-an-internet-meme/</a:t>
            </a:r>
          </a:p>
          <a:p>
            <a:pPr marL="228600" indent="-228600">
              <a:buFont typeface="+mj-lt"/>
              <a:buAutoNum type="arabicPeriod"/>
            </a:pPr>
            <a:r>
              <a:rPr lang="en-US" b="1" baseline="0" dirty="0" err="1"/>
              <a:t>Optolexia</a:t>
            </a:r>
            <a:r>
              <a:rPr lang="en-US" b="1" baseline="0" dirty="0"/>
              <a:t>: </a:t>
            </a:r>
            <a:r>
              <a:rPr lang="en-US" b="0" baseline="0" dirty="0"/>
              <a:t>https://customers.microsoft.com/Pages/CustomerStory.aspx?recid=23569</a:t>
            </a:r>
          </a:p>
          <a:p>
            <a:pPr marL="228600" indent="-228600">
              <a:buFont typeface="+mj-lt"/>
              <a:buAutoNum type="arabicPeriod"/>
            </a:pPr>
            <a:r>
              <a:rPr lang="en-US" b="1" baseline="0" dirty="0"/>
              <a:t>GE Healthcare: </a:t>
            </a:r>
            <a:r>
              <a:rPr lang="en-US" b="0" baseline="0" dirty="0"/>
              <a:t>https://customers.microsoft.com/Pages/CustomerStory.aspx?recid=12166</a:t>
            </a:r>
          </a:p>
          <a:p>
            <a:pPr marL="228600" indent="-228600">
              <a:buFont typeface="+mj-lt"/>
              <a:buAutoNum type="arabicPeriod"/>
            </a:pPr>
            <a:r>
              <a:rPr lang="en-US" b="1" baseline="0" dirty="0" err="1"/>
              <a:t>DataSong</a:t>
            </a:r>
            <a:r>
              <a:rPr lang="en-US" b="1" baseline="0" dirty="0"/>
              <a:t>: </a:t>
            </a:r>
            <a:r>
              <a:rPr lang="en-US" b="0" baseline="0" dirty="0"/>
              <a:t>http://www.revolutionanalytics.com/content/datasong%E2%80%99s-big-data-analytics-platform-marketing-optimization-helps-clients-understand</a:t>
            </a:r>
          </a:p>
          <a:p>
            <a:pPr marL="228600" indent="-228600">
              <a:buFont typeface="+mj-lt"/>
              <a:buAutoNum type="arabicPeriod"/>
            </a:pPr>
            <a:r>
              <a:rPr lang="en-US" b="1" baseline="0" dirty="0"/>
              <a:t>ThyssenKrupp: </a:t>
            </a:r>
            <a:r>
              <a:rPr lang="en-US" baseline="0" dirty="0"/>
              <a:t>https://www.microsoft.com/en-us/server-cloud/customer-stories/thyssen-krupp-elevator.aspx</a:t>
            </a:r>
          </a:p>
          <a:p>
            <a:pPr marL="228600" indent="-228600">
              <a:buFont typeface="+mj-lt"/>
              <a:buAutoNum type="arabicPeriod"/>
            </a:pPr>
            <a:r>
              <a:rPr lang="en-US" b="1" baseline="0" dirty="0"/>
              <a:t>Rockwell Automation: </a:t>
            </a:r>
            <a:r>
              <a:rPr lang="en-US" baseline="0" dirty="0"/>
              <a:t>https://www.microsoft.com/en-us/server-cloud/customer-stories/rockwell-automation.aspx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eSmart: </a:t>
            </a:r>
            <a:r>
              <a:rPr lang="en-US" baseline="0" dirty="0"/>
              <a:t>https://customers.microsoft.com/Pages/CustomerStory.aspx?recid=18945</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96CD5F8F-46C9-46A5-9E1B-00B0A72B40BF}" type="slidenum">
              <a:rPr lang="en-US" smtClean="0"/>
              <a:t>12</a:t>
            </a:fld>
            <a:endParaRPr lang="en-US"/>
          </a:p>
        </p:txBody>
      </p:sp>
    </p:spTree>
    <p:extLst>
      <p:ext uri="{BB962C8B-B14F-4D97-AF65-F5344CB8AC3E}">
        <p14:creationId xmlns:p14="http://schemas.microsoft.com/office/powerpoint/2010/main" val="488269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view, you will see a more granular view of quantities for each service’s components.</a:t>
            </a:r>
          </a:p>
        </p:txBody>
      </p:sp>
      <p:sp>
        <p:nvSpPr>
          <p:cNvPr id="4" name="Slide Number Placeholder 3"/>
          <p:cNvSpPr>
            <a:spLocks noGrp="1"/>
          </p:cNvSpPr>
          <p:nvPr>
            <p:ph type="sldNum" sz="quarter" idx="10"/>
          </p:nvPr>
        </p:nvSpPr>
        <p:spPr/>
        <p:txBody>
          <a:bodyPr/>
          <a:lstStyle/>
          <a:p>
            <a:fld id="{96CD5F8F-46C9-46A5-9E1B-00B0A72B40BF}" type="slidenum">
              <a:rPr lang="en-US" smtClean="0"/>
              <a:t>13</a:t>
            </a:fld>
            <a:endParaRPr lang="en-US"/>
          </a:p>
        </p:txBody>
      </p:sp>
    </p:spTree>
    <p:extLst>
      <p:ext uri="{BB962C8B-B14F-4D97-AF65-F5344CB8AC3E}">
        <p14:creationId xmlns:p14="http://schemas.microsoft.com/office/powerpoint/2010/main" val="15531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That was a very quick overview of Cortana</a:t>
            </a:r>
            <a:r>
              <a:rPr lang="en-US" b="0" baseline="0" dirty="0"/>
              <a:t> Intelligence Suite.  In the next session we’ll dive deep into the data ingestion and orchestration services.</a:t>
            </a:r>
            <a:endParaRPr lang="en-US" b="1" dirty="0"/>
          </a:p>
        </p:txBody>
      </p:sp>
      <p:sp>
        <p:nvSpPr>
          <p:cNvPr id="4" name="Slide Number Placeholder 3"/>
          <p:cNvSpPr>
            <a:spLocks noGrp="1"/>
          </p:cNvSpPr>
          <p:nvPr>
            <p:ph type="sldNum" sz="quarter" idx="10"/>
          </p:nvPr>
        </p:nvSpPr>
        <p:spPr/>
        <p:txBody>
          <a:bodyPr/>
          <a:lstStyle/>
          <a:p>
            <a:fld id="{96CD5F8F-46C9-46A5-9E1B-00B0A72B40BF}" type="slidenum">
              <a:rPr lang="en-US" smtClean="0"/>
              <a:t>14</a:t>
            </a:fld>
            <a:endParaRPr lang="en-US"/>
          </a:p>
        </p:txBody>
      </p:sp>
    </p:spTree>
    <p:extLst>
      <p:ext uri="{BB962C8B-B14F-4D97-AF65-F5344CB8AC3E}">
        <p14:creationId xmlns:p14="http://schemas.microsoft.com/office/powerpoint/2010/main" val="2222463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a:solidFill>
                  <a:schemeClr val="tx1"/>
                </a:solidFill>
                <a:effectLst/>
                <a:latin typeface="+mn-lt"/>
                <a:ea typeface="+mn-ea"/>
                <a:cs typeface="+mn-cs"/>
              </a:rPr>
              <a:t>Cortana Intelligence is Microsoft’s fully managed </a:t>
            </a:r>
            <a:r>
              <a:rPr lang="en-US" sz="1200" b="1" kern="1200" dirty="0">
                <a:solidFill>
                  <a:schemeClr val="tx1"/>
                </a:solidFill>
                <a:effectLst/>
                <a:latin typeface="+mn-lt"/>
                <a:ea typeface="+mn-ea"/>
                <a:cs typeface="+mn-cs"/>
              </a:rPr>
              <a:t>intelligent, big data and advanced analytics</a:t>
            </a:r>
            <a:r>
              <a:rPr lang="en-US" sz="1200" kern="1200" dirty="0">
                <a:solidFill>
                  <a:schemeClr val="tx1"/>
                </a:solidFill>
                <a:effectLst/>
                <a:latin typeface="+mn-lt"/>
                <a:ea typeface="+mn-ea"/>
                <a:cs typeface="+mn-cs"/>
              </a:rPr>
              <a:t> offering in the cloud, designed to help you </a:t>
            </a:r>
            <a:r>
              <a:rPr lang="en-US" sz="1200" b="1" kern="1200" dirty="0">
                <a:solidFill>
                  <a:schemeClr val="tx1"/>
                </a:solidFill>
                <a:effectLst/>
                <a:latin typeface="+mn-lt"/>
                <a:ea typeface="+mn-ea"/>
                <a:cs typeface="+mn-cs"/>
              </a:rPr>
              <a:t>transform your data into intelligent action.</a:t>
            </a:r>
            <a:endParaRPr lang="en-US" sz="1200" kern="1200" dirty="0">
              <a:solidFill>
                <a:schemeClr val="tx1"/>
              </a:solidFill>
              <a:effectLst/>
              <a:latin typeface="+mn-lt"/>
              <a:ea typeface="+mn-ea"/>
              <a:cs typeface="+mn-cs"/>
            </a:endParaRPr>
          </a:p>
          <a:p>
            <a:pPr rtl="0"/>
            <a:r>
              <a:rPr lang="en-US" sz="1200" kern="1200" dirty="0">
                <a:solidFill>
                  <a:schemeClr val="tx1"/>
                </a:solidFill>
                <a:effectLst/>
                <a:latin typeface="+mn-lt"/>
                <a:ea typeface="+mn-ea"/>
                <a:cs typeface="+mn-cs"/>
              </a:rPr>
              <a:t>It is a comprehensive suite that brings together technologies throughout Microsoft. It provides fast and flexible deployment, with a simple monthly subscription to reduce time and cost challenges. </a:t>
            </a:r>
          </a:p>
          <a:p>
            <a:pPr rtl="0"/>
            <a:r>
              <a:rPr lang="en-US" sz="1200" kern="1200" dirty="0">
                <a:solidFill>
                  <a:schemeClr val="tx1"/>
                </a:solidFill>
                <a:effectLst/>
                <a:latin typeface="+mn-lt"/>
                <a:ea typeface="+mn-ea"/>
                <a:cs typeface="+mn-cs"/>
              </a:rPr>
              <a:t> </a:t>
            </a:r>
          </a:p>
          <a:p>
            <a:pPr rtl="0"/>
            <a:r>
              <a:rPr lang="en-US" sz="1200" kern="1200" dirty="0">
                <a:solidFill>
                  <a:schemeClr val="tx1"/>
                </a:solidFill>
                <a:effectLst/>
                <a:latin typeface="+mn-lt"/>
                <a:ea typeface="+mn-ea"/>
                <a:cs typeface="+mn-cs"/>
              </a:rPr>
              <a:t>Cortana Intelligence enables customers to benefit from Microsoft’s investment in the intelligent cloud and advanced analytics, spanning our leading cloud platform with easy to use tools and services that integrate with existing infrastructure and enable enterprises to extend business solutions as their needs grow over time.</a:t>
            </a:r>
          </a:p>
          <a:p>
            <a:pPr rtl="0"/>
            <a:r>
              <a:rPr lang="en-US" sz="1200" kern="1200" dirty="0">
                <a:solidFill>
                  <a:schemeClr val="tx1"/>
                </a:solidFill>
                <a:effectLst/>
                <a:latin typeface="+mn-lt"/>
                <a:ea typeface="+mn-ea"/>
                <a:cs typeface="+mn-cs"/>
              </a:rPr>
              <a:t> </a:t>
            </a:r>
          </a:p>
          <a:p>
            <a:pPr rtl="0"/>
            <a:r>
              <a:rPr lang="en-US" sz="1200" kern="1200" dirty="0">
                <a:solidFill>
                  <a:schemeClr val="tx1"/>
                </a:solidFill>
                <a:effectLst/>
                <a:latin typeface="+mn-lt"/>
                <a:ea typeface="+mn-ea"/>
                <a:cs typeface="+mn-cs"/>
              </a:rPr>
              <a:t>With Cortana Intelligence, we are taking years of research and innovation – spanning technology &amp; infrastructure for advanced analytics, including capabilities such as machine learning, big data storage and processing in the cloud, intelligence capabilities like vision, face and speech recognition, and integration with Cortana, Microsoft’s personal digital assistant, with the goal of helping enterprise customers make better, faster decisions to accelerate their speed of business.</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5803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we go through the content over the next two</a:t>
            </a:r>
            <a:r>
              <a:rPr lang="en-US" sz="1200" kern="1200" baseline="0" dirty="0">
                <a:solidFill>
                  <a:schemeClr val="tx1"/>
                </a:solidFill>
                <a:effectLst/>
                <a:latin typeface="+mn-lt"/>
                <a:ea typeface="+mn-ea"/>
                <a:cs typeface="+mn-cs"/>
              </a:rPr>
              <a:t> days, keep this in mind.</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a:t>
            </a:r>
            <a:r>
              <a:rPr lang="en-US" sz="1200" b="1" kern="1200" baseline="0" dirty="0">
                <a:solidFill>
                  <a:schemeClr val="tx1"/>
                </a:solidFill>
                <a:effectLst/>
                <a:latin typeface="+mn-lt"/>
                <a:ea typeface="+mn-ea"/>
                <a:cs typeface="+mn-cs"/>
              </a:rPr>
              <a:t> can you i</a:t>
            </a:r>
            <a:r>
              <a:rPr lang="en-US" sz="1200" b="1" kern="1200" dirty="0">
                <a:solidFill>
                  <a:schemeClr val="tx1"/>
                </a:solidFill>
                <a:effectLst/>
                <a:latin typeface="+mn-lt"/>
                <a:ea typeface="+mn-ea"/>
                <a:cs typeface="+mn-cs"/>
              </a:rPr>
              <a:t>ncorporate cognitive understanding </a:t>
            </a:r>
            <a:r>
              <a:rPr lang="en-US" sz="1200" kern="1200" dirty="0">
                <a:solidFill>
                  <a:schemeClr val="tx1"/>
                </a:solidFill>
                <a:effectLst/>
                <a:latin typeface="+mn-lt"/>
                <a:ea typeface="+mn-ea"/>
                <a:cs typeface="+mn-cs"/>
              </a:rPr>
              <a:t>and make applications “smarter,” using services that enable developers across different platforms to add intelligence into their applications. These services include:</a:t>
            </a:r>
          </a:p>
          <a:p>
            <a:pPr marL="171450" indent="-171450" rtl="0" fontAlgn="ctr">
              <a:buFont typeface="Arial" panose="020B0604020202020204" pitchFamily="34" charset="0"/>
              <a:buChar char="•"/>
            </a:pPr>
            <a:r>
              <a:rPr lang="en-US" sz="1200" b="1" kern="1200" dirty="0">
                <a:solidFill>
                  <a:schemeClr val="tx1"/>
                </a:solidFill>
                <a:effectLst/>
                <a:latin typeface="+mn-lt"/>
                <a:ea typeface="+mn-ea"/>
                <a:cs typeface="+mn-cs"/>
              </a:rPr>
              <a:t>Facial and vision recognition </a:t>
            </a:r>
            <a:r>
              <a:rPr lang="en-US" sz="1200" kern="1200" dirty="0">
                <a:solidFill>
                  <a:schemeClr val="tx1"/>
                </a:solidFill>
                <a:effectLst/>
                <a:latin typeface="+mn-lt"/>
                <a:ea typeface="+mn-ea"/>
                <a:cs typeface="+mn-cs"/>
              </a:rPr>
              <a:t>- Seeing and identifying objects, people, and actions</a:t>
            </a:r>
          </a:p>
          <a:p>
            <a:pPr marL="171450" indent="-171450" rtl="0" fontAlgn="ctr">
              <a:buFont typeface="Arial" panose="020B0604020202020204" pitchFamily="34" charset="0"/>
              <a:buChar char="•"/>
            </a:pPr>
            <a:r>
              <a:rPr lang="en-US" sz="1200" b="1" kern="1200" dirty="0">
                <a:solidFill>
                  <a:schemeClr val="tx1"/>
                </a:solidFill>
                <a:effectLst/>
                <a:latin typeface="+mn-lt"/>
                <a:ea typeface="+mn-ea"/>
                <a:cs typeface="+mn-cs"/>
              </a:rPr>
              <a:t>Speech and language understanding </a:t>
            </a:r>
            <a:r>
              <a:rPr lang="en-US" sz="1200" kern="1200" dirty="0">
                <a:solidFill>
                  <a:schemeClr val="tx1"/>
                </a:solidFill>
                <a:effectLst/>
                <a:latin typeface="+mn-lt"/>
                <a:ea typeface="+mn-ea"/>
                <a:cs typeface="+mn-cs"/>
              </a:rPr>
              <a:t>- Hearing and recognizing language</a:t>
            </a:r>
          </a:p>
          <a:p>
            <a:pPr marL="171450" indent="-171450" rtl="0" fontAlgn="ctr">
              <a:buFont typeface="Arial" panose="020B0604020202020204" pitchFamily="34" charset="0"/>
              <a:buChar char="•"/>
            </a:pPr>
            <a:r>
              <a:rPr lang="en-US" sz="1200" b="1" kern="1200" dirty="0">
                <a:solidFill>
                  <a:schemeClr val="tx1"/>
                </a:solidFill>
                <a:effectLst/>
                <a:latin typeface="+mn-lt"/>
                <a:ea typeface="+mn-ea"/>
                <a:cs typeface="+mn-cs"/>
              </a:rPr>
              <a:t>Knowledge</a:t>
            </a:r>
            <a:r>
              <a:rPr lang="en-US" sz="1200" kern="1200" dirty="0">
                <a:solidFill>
                  <a:schemeClr val="tx1"/>
                </a:solidFill>
                <a:effectLst/>
                <a:latin typeface="+mn-lt"/>
                <a:ea typeface="+mn-ea"/>
                <a:cs typeface="+mn-cs"/>
              </a:rPr>
              <a:t> - Learning and developing greater understanding over time</a:t>
            </a:r>
          </a:p>
          <a:p>
            <a:pPr marL="171450" indent="-171450" rtl="0" fontAlgn="ctr">
              <a:buFont typeface="Arial" panose="020B0604020202020204" pitchFamily="34" charset="0"/>
              <a:buChar char="•"/>
            </a:pPr>
            <a:r>
              <a:rPr lang="en-US" sz="1200" b="1" kern="1200" dirty="0">
                <a:solidFill>
                  <a:schemeClr val="tx1"/>
                </a:solidFill>
                <a:effectLst/>
                <a:latin typeface="+mn-lt"/>
                <a:ea typeface="+mn-ea"/>
                <a:cs typeface="+mn-cs"/>
              </a:rPr>
              <a:t>Emotion and video detection </a:t>
            </a:r>
            <a:r>
              <a:rPr lang="en-US" sz="1200" kern="1200" dirty="0">
                <a:solidFill>
                  <a:schemeClr val="tx1"/>
                </a:solidFill>
                <a:effectLst/>
                <a:latin typeface="+mn-lt"/>
                <a:ea typeface="+mn-ea"/>
                <a:cs typeface="+mn-cs"/>
              </a:rPr>
              <a:t>- Perceiving emotions and reactions</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Utilize intelligent agents to </a:t>
            </a:r>
            <a:r>
              <a:rPr lang="en-US" sz="1200" kern="1200" dirty="0">
                <a:solidFill>
                  <a:schemeClr val="tx1"/>
                </a:solidFill>
                <a:effectLst/>
                <a:latin typeface="+mn-lt"/>
                <a:ea typeface="+mn-ea"/>
                <a:cs typeface="+mn-cs"/>
              </a:rPr>
              <a:t>interact wherever your users are communicating, from text/</a:t>
            </a:r>
            <a:r>
              <a:rPr lang="en-US" sz="1200" kern="1200" dirty="0" err="1">
                <a:solidFill>
                  <a:schemeClr val="tx1"/>
                </a:solidFill>
                <a:effectLst/>
                <a:latin typeface="+mn-lt"/>
                <a:ea typeface="+mn-ea"/>
                <a:cs typeface="+mn-cs"/>
              </a:rPr>
              <a:t>sms</a:t>
            </a:r>
            <a:r>
              <a:rPr lang="en-US" sz="1200" kern="1200" dirty="0">
                <a:solidFill>
                  <a:schemeClr val="tx1"/>
                </a:solidFill>
                <a:effectLst/>
                <a:latin typeface="+mn-lt"/>
                <a:ea typeface="+mn-ea"/>
                <a:cs typeface="+mn-cs"/>
              </a:rPr>
              <a:t> to Skype, Slack, Office 365 mail and other popular services. How can you augment and provide tools to get things done in natural and proactive ways:</a:t>
            </a:r>
          </a:p>
          <a:p>
            <a:pPr marL="171450" indent="-171450" rtl="0" fontAlgn="ctr">
              <a:buFont typeface="Arial" panose="020B0604020202020204" pitchFamily="34" charset="0"/>
              <a:buChar char="•"/>
            </a:pPr>
            <a:r>
              <a:rPr lang="en-US" sz="1200" kern="1200" dirty="0">
                <a:solidFill>
                  <a:schemeClr val="tx1"/>
                </a:solidFill>
                <a:effectLst/>
                <a:latin typeface="+mn-lt"/>
                <a:ea typeface="+mn-ea"/>
                <a:cs typeface="+mn-cs"/>
              </a:rPr>
              <a:t>Complete tasks</a:t>
            </a:r>
          </a:p>
          <a:p>
            <a:pPr marL="171450" indent="-171450" rtl="0" fontAlgn="ctr">
              <a:buFont typeface="Arial" panose="020B0604020202020204" pitchFamily="34" charset="0"/>
              <a:buChar char="•"/>
            </a:pPr>
            <a:r>
              <a:rPr lang="en-US" sz="1200" kern="1200" dirty="0">
                <a:solidFill>
                  <a:schemeClr val="tx1"/>
                </a:solidFill>
                <a:effectLst/>
                <a:latin typeface="+mn-lt"/>
                <a:ea typeface="+mn-ea"/>
                <a:cs typeface="+mn-cs"/>
              </a:rPr>
              <a:t>Predict outcomes and make adjustments</a:t>
            </a:r>
          </a:p>
          <a:p>
            <a:pPr marL="171450" indent="-171450" rtl="0" fontAlgn="ctr">
              <a:buFont typeface="Arial" panose="020B0604020202020204" pitchFamily="34" charset="0"/>
              <a:buChar char="•"/>
            </a:pPr>
            <a:r>
              <a:rPr lang="en-US" sz="1200" kern="1200" dirty="0">
                <a:solidFill>
                  <a:schemeClr val="tx1"/>
                </a:solidFill>
                <a:effectLst/>
                <a:latin typeface="+mn-lt"/>
                <a:ea typeface="+mn-ea"/>
                <a:cs typeface="+mn-cs"/>
              </a:rPr>
              <a:t>Monitor and alert automatically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Worldwide Partner Conference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9/1/2016 9:37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8350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Let</a:t>
            </a:r>
            <a:r>
              <a:rPr lang="en-US" sz="900" kern="1200" baseline="0" dirty="0">
                <a:solidFill>
                  <a:schemeClr val="tx1"/>
                </a:solidFill>
                <a:effectLst/>
                <a:latin typeface="Segoe UI Light" pitchFamily="34" charset="0"/>
                <a:ea typeface="+mn-ea"/>
                <a:cs typeface="+mn-cs"/>
              </a:rPr>
              <a:t> me provide an overview of what the Cortana Intelligence suite</a:t>
            </a:r>
            <a:r>
              <a:rPr lang="en-US" sz="900" kern="1200" dirty="0">
                <a:solidFill>
                  <a:schemeClr val="tx1"/>
                </a:solidFill>
                <a:effectLst/>
                <a:latin typeface="Segoe UI Light" pitchFamily="34" charset="0"/>
                <a:ea typeface="+mn-ea"/>
                <a:cs typeface="+mn-cs"/>
              </a:rPr>
              <a:t> delivers.</a:t>
            </a:r>
            <a:r>
              <a:rPr lang="en-US" sz="900" kern="1200" baseline="0" dirty="0">
                <a:solidFill>
                  <a:schemeClr val="tx1"/>
                </a:solidFill>
                <a:effectLst/>
                <a:latin typeface="Segoe UI Light" pitchFamily="34" charset="0"/>
                <a:ea typeface="+mn-ea"/>
                <a:cs typeface="+mn-cs"/>
              </a:rPr>
              <a:t>  You should think of this as </a:t>
            </a:r>
            <a:r>
              <a:rPr lang="en-US" sz="900" kern="1200" dirty="0">
                <a:solidFill>
                  <a:schemeClr val="tx1"/>
                </a:solidFill>
                <a:effectLst/>
                <a:latin typeface="Segoe UI Light" pitchFamily="34" charset="0"/>
                <a:ea typeface="+mn-ea"/>
                <a:cs typeface="+mn-cs"/>
              </a:rPr>
              <a:t>an end-to-end platform with an integrated and comprehensive set of tools and services to help you build the intelligent applications that let you easily take advantage of Advanced Analytics and cognitive capabilities.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First,</a:t>
            </a:r>
            <a:r>
              <a:rPr lang="en-US" sz="900" kern="1200" baseline="0" dirty="0">
                <a:solidFill>
                  <a:schemeClr val="tx1"/>
                </a:solidFill>
                <a:effectLst/>
                <a:latin typeface="Segoe UI Light" pitchFamily="34" charset="0"/>
                <a:ea typeface="+mn-ea"/>
                <a:cs typeface="+mn-cs"/>
              </a:rPr>
              <a:t> C</a:t>
            </a:r>
            <a:r>
              <a:rPr lang="en-US" sz="900" kern="1200" dirty="0">
                <a:solidFill>
                  <a:schemeClr val="tx1"/>
                </a:solidFill>
                <a:effectLst/>
                <a:latin typeface="Segoe UI Light" pitchFamily="34" charset="0"/>
                <a:ea typeface="+mn-ea"/>
                <a:cs typeface="+mn-cs"/>
              </a:rPr>
              <a:t>ortana Intelligence provides services to bring data in and transform</a:t>
            </a:r>
            <a:r>
              <a:rPr lang="en-US" sz="900" kern="1200" baseline="0" dirty="0">
                <a:solidFill>
                  <a:schemeClr val="tx1"/>
                </a:solidFill>
                <a:effectLst/>
                <a:latin typeface="Segoe UI Light" pitchFamily="34" charset="0"/>
                <a:ea typeface="+mn-ea"/>
                <a:cs typeface="+mn-cs"/>
              </a:rPr>
              <a:t> it.  </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Azure Data Factory is a managed data movement service.  It enables you to ingest data from multiple on-</a:t>
            </a:r>
            <a:r>
              <a:rPr lang="en-US" sz="900" kern="1200" baseline="0" dirty="0" err="1">
                <a:solidFill>
                  <a:schemeClr val="tx1"/>
                </a:solidFill>
                <a:effectLst/>
                <a:latin typeface="Segoe UI Light" pitchFamily="34" charset="0"/>
                <a:ea typeface="+mn-ea"/>
                <a:cs typeface="+mn-cs"/>
              </a:rPr>
              <a:t>prem</a:t>
            </a:r>
            <a:r>
              <a:rPr lang="en-US" sz="900" kern="1200" baseline="0" dirty="0">
                <a:solidFill>
                  <a:schemeClr val="tx1"/>
                </a:solidFill>
                <a:effectLst/>
                <a:latin typeface="Segoe UI Light" pitchFamily="34" charset="0"/>
                <a:ea typeface="+mn-ea"/>
                <a:cs typeface="+mn-cs"/>
              </a:rPr>
              <a:t> and cloud sources, prepares and partition the data as you ingest it, and apply any pre-processing or transformation steps required.</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Azure Data Catalog serves as a system of registration and discovery of data sources for all types of users.  It provides capabilities to register, discover, understand, and consume data sources.</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Like Azure Data Factory, Event Hub is a highly scalable publish-subscribe service optimized for reliably digesting high volumes of data, and stream them into multiple applications.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a:t>
            </a:r>
            <a:r>
              <a:rPr lang="en-US" sz="900" kern="1200" baseline="0" dirty="0">
                <a:solidFill>
                  <a:schemeClr val="tx1"/>
                </a:solidFill>
                <a:effectLst/>
                <a:latin typeface="Segoe UI Light" pitchFamily="34" charset="0"/>
                <a:ea typeface="+mn-ea"/>
                <a:cs typeface="+mn-cs"/>
              </a:rPr>
              <a:t> next column highlights our big data stores.</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Azure Data Lake Store allows you to store any type of data in a single repository at petabyte scale. It is a Hadoop file system that is compatible with HDFS and integrating with Azure Data Lake Analytics and HDInsight and in future with offerings like Revolution-R, other big data distributions like Horton Works and Cloudera, as well as Hadoop projects like Spark, Storm, Flume to name a few. Enabling you to execute any type of analytical workload. It is an open, massive scale data store designed for extremely high throughput and low latency.</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SQL Data Warehouse is a fully managed service that enables you to store, manage, and scale as your needs grow.  Storage and compute can scale independently allowing you to dynamically grow, shrink, and even pause compute when needed.  It uses Microsoft’s massively parallel processing architecture, SQL Server in-memory column store indexes and advanced cost-based query optimizer to deliver optimal price/performance.</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The third columns highlights the various Analytical capabilities of the suite.</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Machine Learning enables you to build, deploy, and share predictive analytical solutions.  You can deploy your model into production as a web service that can be called by any device or application, as well as share your solution in the Microsoft Cortana Intelligence gallery or Azure Marketplace.</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As mentioned, Azure Data Lake analytics is integrated with Azure Data Lake to manage the complex task of a distributed infrastructure.  It dynamically provisions resources and perform analytics across all your data, applying resources as needed.  It also introduces a new language – U-SQL – which brings together the best of SQL and C# together with open sources capabilities like Hive or Spark.</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HDInsight is purely managed Apache Hadoop service.  While you can roll your own Hadoop cluster using VMs, with HDInsight you can quickly deploy a Hadoop cluster including Spark or Storm, grow the size of your cluster as you need it and have the necessary tools to manage the environment quickly and easily.  </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Azure Stream Analytics enables real-time analysis of streaming data using a familiar SQL-based syntax and includes out of the box integration with Event Hubs.</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The Intelligence column identifies the cognitive services, bot-framework and Cortana service that are available on Azure.</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Cognitive Services is a set of cloud services, APIs and SDKs that enable you to build intelligence systems that can hear, see, interpret and understand.  I’ll show a demo of this shortly and will spend more time later today discussing how you can use these services.</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Bot Framework facilitates the creation of intelligent bots that allow your systems to interact with your users in more contextual and natural ways – be it text/</a:t>
            </a:r>
            <a:r>
              <a:rPr lang="en-US" sz="900" kern="1200" baseline="0" dirty="0" err="1">
                <a:solidFill>
                  <a:schemeClr val="tx1"/>
                </a:solidFill>
                <a:effectLst/>
                <a:latin typeface="Segoe UI Light" pitchFamily="34" charset="0"/>
                <a:ea typeface="+mn-ea"/>
                <a:cs typeface="+mn-cs"/>
              </a:rPr>
              <a:t>sms</a:t>
            </a:r>
            <a:r>
              <a:rPr lang="en-US" sz="900" kern="1200" baseline="0" dirty="0">
                <a:solidFill>
                  <a:schemeClr val="tx1"/>
                </a:solidFill>
                <a:effectLst/>
                <a:latin typeface="Segoe UI Light" pitchFamily="34" charset="0"/>
                <a:ea typeface="+mn-ea"/>
                <a:cs typeface="+mn-cs"/>
              </a:rPr>
              <a:t>, Office 365, Skype or Slack or a host of other services.</a:t>
            </a:r>
          </a:p>
          <a:p>
            <a:endParaRPr lang="en-US" sz="900" kern="1200" baseline="0" dirty="0">
              <a:solidFill>
                <a:schemeClr val="tx1"/>
              </a:solidFill>
              <a:effectLst/>
              <a:latin typeface="Segoe UI Light" pitchFamily="34" charset="0"/>
              <a:ea typeface="+mn-ea"/>
              <a:cs typeface="+mn-cs"/>
            </a:endParaRPr>
          </a:p>
          <a:p>
            <a:r>
              <a:rPr lang="en-US" sz="900" kern="1200" baseline="0" dirty="0">
                <a:solidFill>
                  <a:schemeClr val="tx1"/>
                </a:solidFill>
                <a:effectLst/>
                <a:latin typeface="Segoe UI Light" pitchFamily="34" charset="0"/>
                <a:ea typeface="+mn-ea"/>
                <a:cs typeface="+mn-cs"/>
              </a:rPr>
              <a:t>Microsoft’s personal digital assistant, Cortana can be brought to business users through the integration of the Cortana intelligence suite to help users increase their productivity, be more proactive, and provide assistance in more natural ways.  Ask questions like ‘What are my most profitable customers?”, or create alerts to monitor key performance indicators right from your desktop or mobile device.</a:t>
            </a:r>
          </a:p>
          <a:p>
            <a:endParaRPr lang="en-US" sz="900" kern="1200" baseline="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a:t>
            </a:r>
            <a:r>
              <a:rPr lang="en-US" sz="900" kern="1200" baseline="0" dirty="0">
                <a:solidFill>
                  <a:schemeClr val="tx1"/>
                </a:solidFill>
                <a:effectLst/>
                <a:latin typeface="Segoe UI Light" pitchFamily="34" charset="0"/>
                <a:ea typeface="+mn-ea"/>
                <a:cs typeface="+mn-cs"/>
              </a:rPr>
              <a:t> or with </a:t>
            </a:r>
            <a:r>
              <a:rPr lang="en-US" sz="900" kern="1200" dirty="0">
                <a:solidFill>
                  <a:schemeClr val="tx1"/>
                </a:solidFill>
                <a:effectLst/>
                <a:latin typeface="Segoe UI Light" pitchFamily="34" charset="0"/>
                <a:ea typeface="+mn-ea"/>
                <a:cs typeface="+mn-cs"/>
              </a:rPr>
              <a:t>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Similar integration can occur with Cognitive Services or Bot Framework</a:t>
            </a:r>
            <a:r>
              <a:rPr lang="en-US" sz="900" kern="1200" baseline="0" dirty="0">
                <a:solidFill>
                  <a:schemeClr val="tx1"/>
                </a:solidFill>
                <a:effectLst/>
                <a:latin typeface="Segoe UI Light" pitchFamily="34" charset="0"/>
                <a:ea typeface="+mn-ea"/>
                <a:cs typeface="+mn-cs"/>
              </a:rPr>
              <a:t> based applications. </a:t>
            </a:r>
          </a:p>
          <a:p>
            <a:endParaRPr lang="en-US" sz="900" kern="1200" baseline="0" dirty="0">
              <a:solidFill>
                <a:schemeClr val="tx1"/>
              </a:solidFill>
              <a:effectLst/>
              <a:latin typeface="Segoe UI Light" pitchFamily="34" charset="0"/>
              <a:ea typeface="+mn-ea"/>
              <a:cs typeface="+mn-cs"/>
            </a:endParaRPr>
          </a:p>
          <a:p>
            <a:pPr lvl="0"/>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2377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5</a:t>
            </a:fld>
            <a:endParaRPr lang="en-US"/>
          </a:p>
        </p:txBody>
      </p:sp>
    </p:spTree>
    <p:extLst>
      <p:ext uri="{BB962C8B-B14F-4D97-AF65-F5344CB8AC3E}">
        <p14:creationId xmlns:p14="http://schemas.microsoft.com/office/powerpoint/2010/main" val="1691198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dive into Cortana Intelligence Suite offers.</a:t>
            </a:r>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6</a:t>
            </a:fld>
            <a:endParaRPr lang="en-US"/>
          </a:p>
        </p:txBody>
      </p:sp>
    </p:spTree>
    <p:extLst>
      <p:ext uri="{BB962C8B-B14F-4D97-AF65-F5344CB8AC3E}">
        <p14:creationId xmlns:p14="http://schemas.microsoft.com/office/powerpoint/2010/main" val="1618653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five</a:t>
            </a:r>
            <a:r>
              <a:rPr lang="en-US" baseline="0" dirty="0"/>
              <a:t> ways to purchase Cortana Intelligence Suite – a la carte, three mid-size offers for specific scenarios and one large, all-inclusive offer for high-volume, broad-ranging scenarios.</a:t>
            </a:r>
          </a:p>
          <a:p>
            <a:endParaRPr lang="en-US" baseline="0" dirty="0"/>
          </a:p>
          <a:p>
            <a:r>
              <a:rPr lang="en-US" baseline="0" dirty="0"/>
              <a:t>Data Intensive, Analytics Intensive and Streaming Intensive offers deliver a base set of services with included quantities called Common Core. Each offer has higher included quantities for anchor services. For example, Data Intensive Offer enables you to capture all your data since there are increased included quantities of Data Factory, SQL Data Warehouse and HDInsight.</a:t>
            </a:r>
          </a:p>
          <a:p>
            <a:endParaRPr lang="en-US" baseline="0" dirty="0"/>
          </a:p>
          <a:p>
            <a:r>
              <a:rPr lang="en-US" baseline="0" dirty="0"/>
              <a:t>If you want to gain deeper insight, opt for the Analytics Intensive Offer, which includes higher quantities of Machine Learning and HDInsight.</a:t>
            </a:r>
          </a:p>
          <a:p>
            <a:endParaRPr lang="en-US" baseline="0" dirty="0"/>
          </a:p>
          <a:p>
            <a:r>
              <a:rPr lang="en-US" baseline="0" dirty="0"/>
              <a:t>If a you want to take action in real time, leverage the Streaming Intensive Offer since it includes higher quantities of Event Hubs, Machine Learning and Stream Analytics.</a:t>
            </a:r>
          </a:p>
          <a:p>
            <a:endParaRPr lang="en-US" baseline="0" dirty="0"/>
          </a:p>
          <a:p>
            <a:r>
              <a:rPr lang="en-US" baseline="0" dirty="0"/>
              <a:t>If you have high-volume, broad-ranging scenarios that encompass data, analytics and streaming requirements, leverage the All-inclusive Offer.</a:t>
            </a:r>
          </a:p>
          <a:p>
            <a:pPr marL="0" indent="0">
              <a:buFont typeface="Arial" panose="020B0604020202020204" pitchFamily="34" charset="0"/>
              <a:buNone/>
            </a:pPr>
            <a:endParaRPr lang="en-US" b="0" baseline="0" dirty="0"/>
          </a:p>
        </p:txBody>
      </p:sp>
      <p:sp>
        <p:nvSpPr>
          <p:cNvPr id="4" name="Slide Number Placeholder 3"/>
          <p:cNvSpPr>
            <a:spLocks noGrp="1"/>
          </p:cNvSpPr>
          <p:nvPr>
            <p:ph type="sldNum" sz="quarter" idx="10"/>
          </p:nvPr>
        </p:nvSpPr>
        <p:spPr/>
        <p:txBody>
          <a:bodyPr/>
          <a:lstStyle/>
          <a:p>
            <a:fld id="{96CD5F8F-46C9-46A5-9E1B-00B0A72B40BF}" type="slidenum">
              <a:rPr lang="en-US" smtClean="0"/>
              <a:t>7</a:t>
            </a:fld>
            <a:endParaRPr lang="en-US"/>
          </a:p>
        </p:txBody>
      </p:sp>
    </p:spTree>
    <p:extLst>
      <p:ext uri="{BB962C8B-B14F-4D97-AF65-F5344CB8AC3E}">
        <p14:creationId xmlns:p14="http://schemas.microsoft.com/office/powerpoint/2010/main" val="283468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A la carte offers you the flexibility </a:t>
            </a:r>
            <a:r>
              <a:rPr lang="en-US" b="0" dirty="0"/>
              <a:t>to purchase the exact</a:t>
            </a:r>
            <a:r>
              <a:rPr lang="en-US" b="0" baseline="0" dirty="0"/>
              <a:t> services and quantities you need.</a:t>
            </a:r>
          </a:p>
          <a:p>
            <a:endParaRPr lang="en-US" b="0" baseline="0" dirty="0"/>
          </a:p>
          <a:p>
            <a:r>
              <a:rPr lang="en-US" b="0" baseline="0" dirty="0"/>
              <a:t>A la carte is a great option if you want to:</a:t>
            </a:r>
          </a:p>
          <a:p>
            <a:pPr marL="171450" indent="-171450">
              <a:buFont typeface="Arial" panose="020B0604020202020204" pitchFamily="34" charset="0"/>
              <a:buChar char="•"/>
            </a:pPr>
            <a:r>
              <a:rPr lang="en-US" b="0" baseline="0" dirty="0"/>
              <a:t>Start easily and quickly</a:t>
            </a:r>
          </a:p>
          <a:p>
            <a:pPr marL="171450" indent="-171450">
              <a:buFont typeface="Arial" panose="020B0604020202020204" pitchFamily="34" charset="0"/>
              <a:buChar char="•"/>
            </a:pPr>
            <a:r>
              <a:rPr lang="en-US" b="0" baseline="0" dirty="0"/>
              <a:t>Try out new services for a Proof-of-Concept or Proof-of-Value</a:t>
            </a:r>
          </a:p>
          <a:p>
            <a:pPr marL="171450" indent="-171450">
              <a:buFont typeface="Arial" panose="020B0604020202020204" pitchFamily="34" charset="0"/>
              <a:buChar char="•"/>
            </a:pPr>
            <a:r>
              <a:rPr lang="en-US" b="0" baseline="0" dirty="0"/>
              <a:t>Increase usage capacity for a specific service</a:t>
            </a:r>
          </a:p>
          <a:p>
            <a:pPr marL="171450" indent="-171450">
              <a:buFont typeface="Arial" panose="020B0604020202020204" pitchFamily="34" charset="0"/>
              <a:buChar char="•"/>
            </a:pPr>
            <a:r>
              <a:rPr lang="en-US" b="0" baseline="0" dirty="0"/>
              <a:t>Buy Azure services independently, with or without an EA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Use existing monetary commitment and leverage a pay-as-you-go model. </a:t>
            </a:r>
            <a:r>
              <a:rPr lang="en-US" b="0" dirty="0"/>
              <a:t>On their monetary commit, customers</a:t>
            </a:r>
            <a:r>
              <a:rPr lang="en-US" b="0" baseline="0" dirty="0"/>
              <a:t> receive their EA level</a:t>
            </a:r>
            <a:r>
              <a:rPr lang="en-US" b="0" dirty="0"/>
              <a:t> discount.</a:t>
            </a:r>
            <a:endParaRPr lang="en-US" b="0" baseline="0" dirty="0"/>
          </a:p>
          <a:p>
            <a:pPr marL="171450" indent="-171450">
              <a:buFont typeface="Arial" panose="020B0604020202020204" pitchFamily="34" charset="0"/>
              <a:buChar char="•"/>
            </a:pPr>
            <a:r>
              <a:rPr lang="en-US" b="0" baseline="0" dirty="0"/>
              <a:t>Scale up or down as needed using a fully-customizable consumption model</a:t>
            </a:r>
          </a:p>
          <a:p>
            <a:endParaRPr lang="en-US" b="0" dirty="0"/>
          </a:p>
          <a:p>
            <a:r>
              <a:rPr lang="en-US" b="0" dirty="0"/>
              <a:t>If you</a:t>
            </a:r>
            <a:r>
              <a:rPr lang="en-US" b="0" baseline="0" dirty="0"/>
              <a:t> prefer to deploy Hadoop on IaaS, use a la carte. Moreover, if your business needs do not require SQL Data Warehouse or HDInsight, leverage the a la carte buying option.</a:t>
            </a:r>
            <a:endParaRPr lang="en-US" b="0" i="1" dirty="0"/>
          </a:p>
        </p:txBody>
      </p:sp>
      <p:sp>
        <p:nvSpPr>
          <p:cNvPr id="4" name="Slide Number Placeholder 3"/>
          <p:cNvSpPr>
            <a:spLocks noGrp="1"/>
          </p:cNvSpPr>
          <p:nvPr>
            <p:ph type="sldNum" sz="quarter" idx="10"/>
          </p:nvPr>
        </p:nvSpPr>
        <p:spPr/>
        <p:txBody>
          <a:bodyPr/>
          <a:lstStyle/>
          <a:p>
            <a:fld id="{96CD5F8F-46C9-46A5-9E1B-00B0A72B40B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47169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addition to capturing</a:t>
            </a:r>
            <a:r>
              <a:rPr lang="en-US" baseline="0" dirty="0"/>
              <a:t> data from machines and devices, a</a:t>
            </a:r>
            <a:r>
              <a:rPr lang="en-US" dirty="0"/>
              <a:t> lot can be learned about your customers and existing trends through born-in-the-cloud data</a:t>
            </a:r>
            <a:r>
              <a:rPr lang="en-US" baseline="0" dirty="0"/>
              <a:t> (e.g. </a:t>
            </a:r>
            <a:r>
              <a:rPr lang="en-US" dirty="0"/>
              <a:t>click streams, web traffic, social media, feedback surveys, search history, SLAs, transactions, demographics data, </a:t>
            </a:r>
            <a:r>
              <a:rPr lang="en-US" dirty="0" err="1"/>
              <a:t>PoS</a:t>
            </a:r>
            <a:r>
              <a:rPr lang="en-US" dirty="0"/>
              <a:t> data, etc.).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your primary need</a:t>
            </a:r>
            <a:r>
              <a:rPr lang="en-US" baseline="0" dirty="0"/>
              <a:t> is to capture all your data, leverage the Data Intensive Offer since there are higher included quantities for Data Factory, SQL Data Warehouse and HDInsight. The included service quantities are optimized </a:t>
            </a:r>
            <a:r>
              <a:rPr lang="en-US" dirty="0"/>
              <a:t>to enable you </a:t>
            </a:r>
            <a:r>
              <a:rPr lang="en-US" baseline="0" dirty="0"/>
              <a:t>to </a:t>
            </a:r>
            <a:r>
              <a:rPr lang="en-US" dirty="0"/>
              <a:t>aggregate data from different channels, systems and databases</a:t>
            </a:r>
            <a:r>
              <a:rPr lang="en-US" baseline="0" dirty="0"/>
              <a:t>.</a:t>
            </a:r>
          </a:p>
          <a:p>
            <a:pPr marL="0" indent="0">
              <a:buFont typeface="Arial" panose="020B0604020202020204" pitchFamily="34" charset="0"/>
              <a:buNone/>
            </a:pPr>
            <a:endParaRPr lang="en-US" b="0" baseline="0" dirty="0"/>
          </a:p>
          <a:p>
            <a:pPr marL="0" indent="0">
              <a:buFont typeface="Arial" panose="020B0604020202020204" pitchFamily="34" charset="0"/>
              <a:buNone/>
            </a:pPr>
            <a:r>
              <a:rPr lang="en-US" b="1" baseline="0" dirty="0"/>
              <a:t>This offer is ideal if you want to be able to:</a:t>
            </a:r>
          </a:p>
          <a:p>
            <a:pPr marL="171450" indent="-171450">
              <a:buFont typeface="Arial" panose="020B0604020202020204" pitchFamily="34" charset="0"/>
              <a:buChar char="•"/>
            </a:pPr>
            <a:r>
              <a:rPr lang="en-US" b="0" baseline="0" dirty="0"/>
              <a:t>Make more accurate, data-driven decisions</a:t>
            </a:r>
          </a:p>
          <a:p>
            <a:pPr marL="171450" indent="-171450">
              <a:buFont typeface="Arial" panose="020B0604020202020204" pitchFamily="34" charset="0"/>
              <a:buChar char="•"/>
            </a:pPr>
            <a:r>
              <a:rPr lang="en-US" b="0" baseline="0" dirty="0"/>
              <a:t>Reduce costs by collecting, storing and processing data in the cloud</a:t>
            </a:r>
          </a:p>
          <a:p>
            <a:pPr marL="171450" indent="-171450">
              <a:buFont typeface="Arial" panose="020B0604020202020204" pitchFamily="34" charset="0"/>
              <a:buChar char="•"/>
            </a:pPr>
            <a:r>
              <a:rPr lang="en-US" b="0" baseline="0" dirty="0"/>
              <a:t>And/or scale infinitely and manage planned or unexpected events with elastic data stores</a:t>
            </a:r>
          </a:p>
          <a:p>
            <a:pPr marL="0" indent="0">
              <a:buFont typeface="Arial" panose="020B0604020202020204" pitchFamily="34" charset="0"/>
              <a:buNone/>
            </a:pPr>
            <a:endParaRPr lang="en-US" b="0" baseline="0" dirty="0"/>
          </a:p>
          <a:p>
            <a:pPr marL="0" indent="0">
              <a:buFont typeface="Arial" panose="020B0604020202020204" pitchFamily="34" charset="0"/>
              <a:buNone/>
            </a:pPr>
            <a:r>
              <a:rPr lang="en-US" baseline="0" dirty="0"/>
              <a:t>You not only can process data and run basic analysis, you can experiment with other scenarios.</a:t>
            </a:r>
          </a:p>
          <a:p>
            <a:pPr marL="0" indent="0">
              <a:buFont typeface="Arial" panose="020B0604020202020204" pitchFamily="34"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We’ve highlighted a few top use cases and examples of how others are getting started.</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Here are the URLs:</a:t>
            </a:r>
          </a:p>
          <a:p>
            <a:pPr marL="228600" indent="-228600">
              <a:buFont typeface="+mj-lt"/>
              <a:buAutoNum type="arabicPeriod"/>
            </a:pPr>
            <a:r>
              <a:rPr lang="en-US" b="1" baseline="0" dirty="0"/>
              <a:t>Dartmouth-Hitchcock: </a:t>
            </a:r>
            <a:r>
              <a:rPr lang="en-US" baseline="0" dirty="0"/>
              <a:t>https://customers.microsoft.com/Pages/Download.aspx?id=26927</a:t>
            </a:r>
          </a:p>
          <a:p>
            <a:pPr marL="228600" indent="-228600">
              <a:buFont typeface="+mj-lt"/>
              <a:buAutoNum type="arabicPeriod"/>
            </a:pPr>
            <a:r>
              <a:rPr lang="en-US" b="1" baseline="0" dirty="0"/>
              <a:t>ThyssenKrupp: </a:t>
            </a:r>
            <a:r>
              <a:rPr lang="en-US" baseline="0" dirty="0"/>
              <a:t>https://www.microsoft.com/en-us/server-cloud/customer-stories/thyssen-krupp-elevator.aspx</a:t>
            </a:r>
          </a:p>
          <a:p>
            <a:pPr marL="228600" indent="-228600">
              <a:buFont typeface="+mj-lt"/>
              <a:buAutoNum type="arabicPeriod"/>
            </a:pPr>
            <a:r>
              <a:rPr lang="en-US" b="1" baseline="0" dirty="0"/>
              <a:t>Rockwell Automation: </a:t>
            </a:r>
            <a:r>
              <a:rPr lang="en-US" baseline="0" dirty="0"/>
              <a:t>https://www.microsoft.com/en-us/server-cloud/customer-stories/rockwell-automation.aspx</a:t>
            </a:r>
          </a:p>
          <a:p>
            <a:pPr marL="228600" indent="-228600">
              <a:buFont typeface="+mj-lt"/>
              <a:buAutoNum type="arabicPeriod"/>
            </a:pPr>
            <a:r>
              <a:rPr lang="en-US" b="1" baseline="0" dirty="0"/>
              <a:t>eSmart: </a:t>
            </a:r>
            <a:r>
              <a:rPr lang="en-US" baseline="0" dirty="0"/>
              <a:t>https://customers.microsoft.com/Pages/CustomerStory.aspx?recid=18945</a:t>
            </a:r>
          </a:p>
          <a:p>
            <a:pPr marL="228600" indent="-228600">
              <a:buFont typeface="+mj-lt"/>
              <a:buAutoNum type="arabicPeriod"/>
            </a:pPr>
            <a:r>
              <a:rPr lang="en-US" b="1" baseline="0" dirty="0"/>
              <a:t>JJ Food Service: </a:t>
            </a:r>
            <a:r>
              <a:rPr lang="en-US" baseline="0" dirty="0"/>
              <a:t>https://customers.microsoft.com/Pages/CustomerStory.aspx?recid=18352</a:t>
            </a:r>
          </a:p>
          <a:p>
            <a:pPr marL="228600" indent="-228600">
              <a:buFont typeface="+mj-lt"/>
              <a:buAutoNum type="arabicPeriod"/>
            </a:pPr>
            <a:r>
              <a:rPr lang="en-US" b="1" baseline="0" dirty="0"/>
              <a:t>Genscape: </a:t>
            </a:r>
            <a:r>
              <a:rPr lang="en-US" baseline="0" dirty="0"/>
              <a:t>https://customers.microsoft.com/Pages/CustomerStory.aspx?recid=21394</a:t>
            </a:r>
          </a:p>
          <a:p>
            <a:pPr marL="228600" indent="-228600">
              <a:buFont typeface="+mj-lt"/>
              <a:buAutoNum type="arabicPeriod"/>
            </a:pPr>
            <a:r>
              <a:rPr lang="en-US" b="1" baseline="0" dirty="0"/>
              <a:t>Pier 1 Imports: </a:t>
            </a:r>
            <a:r>
              <a:rPr lang="en-US" baseline="0" dirty="0"/>
              <a:t>https://www.microsoft.com/en-us/server-cloud/cloud-os/customer-stories/pier-1-imports.aspx</a:t>
            </a:r>
          </a:p>
          <a:p>
            <a:pPr marL="228600" indent="-228600">
              <a:buFont typeface="+mj-lt"/>
              <a:buAutoNum type="arabicPeriod"/>
            </a:pPr>
            <a:r>
              <a:rPr lang="en-US" b="1" baseline="0" dirty="0"/>
              <a:t>Merck Research Labs: </a:t>
            </a:r>
            <a:r>
              <a:rPr lang="en-US" baseline="0" dirty="0"/>
              <a:t>http://revolutionanalytics.com/content/merck-optimizes-clinical-drug-development-revolution-analytics-gsdesign-explorer</a:t>
            </a:r>
          </a:p>
          <a:p>
            <a:pPr marL="228600" indent="-228600">
              <a:buFont typeface="+mj-lt"/>
              <a:buAutoNum type="arabicPeriod"/>
            </a:pPr>
            <a:r>
              <a:rPr lang="en-US" b="1" baseline="0" dirty="0"/>
              <a:t>Kuka: </a:t>
            </a:r>
            <a:r>
              <a:rPr lang="en-US" baseline="0" dirty="0"/>
              <a:t>https://www.microsoft.com/en-us/server-cloud/customer-stories/KUKA-robotics.aspx</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9</a:t>
            </a:fld>
            <a:endParaRPr lang="en-US"/>
          </a:p>
        </p:txBody>
      </p:sp>
    </p:spTree>
    <p:extLst>
      <p:ext uri="{BB962C8B-B14F-4D97-AF65-F5344CB8AC3E}">
        <p14:creationId xmlns:p14="http://schemas.microsoft.com/office/powerpoint/2010/main" val="2475340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0"/>
            <a:ext cx="12192000" cy="6858000"/>
          </a:xfrm>
          <a:prstGeom prst="rect">
            <a:avLst/>
          </a:prstGeom>
        </p:spPr>
      </p:pic>
      <p:sp>
        <p:nvSpPr>
          <p:cNvPr id="2" name="Rectangle 1"/>
          <p:cNvSpPr/>
          <p:nvPr userDrawn="1"/>
        </p:nvSpPr>
        <p:spPr bwMode="auto">
          <a:xfrm>
            <a:off x="266063" y="2084173"/>
            <a:ext cx="6278150" cy="3491849"/>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73"/>
            <a:ext cx="6274911" cy="1793104"/>
          </a:xfrm>
          <a:noFill/>
        </p:spPr>
        <p:txBody>
          <a:bodyPr lIns="146304" tIns="91440" rIns="146304" bIns="91440" anchor="t" anchorCtr="0"/>
          <a:lstStyle>
            <a:lvl1pPr>
              <a:defRPr sz="5294" spc="-98"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57"/>
            <a:ext cx="6276530" cy="1698765"/>
          </a:xfrm>
        </p:spPr>
        <p:txBody>
          <a:bodyPr tIns="109728" bIns="109728">
            <a:noAutofit/>
          </a:bodyPr>
          <a:lstStyle>
            <a:lvl1pPr marL="0" indent="0">
              <a:spcBef>
                <a:spcPts val="0"/>
              </a:spcBef>
              <a:buNone/>
              <a:defRPr sz="3137">
                <a:gradFill>
                  <a:gsLst>
                    <a:gs pos="64646">
                      <a:srgbClr val="FFFFFF"/>
                    </a:gs>
                    <a:gs pos="45000">
                      <a:srgbClr val="FFFFFF"/>
                    </a:gs>
                  </a:gsLst>
                  <a:lin ang="5400000" scaled="0"/>
                </a:gradFill>
              </a:defRPr>
            </a:lvl1pPr>
          </a:lstStyle>
          <a:p>
            <a:pPr lvl="0"/>
            <a:r>
              <a:rPr lang="en-US" dirty="0"/>
              <a:t>Speaker Name</a:t>
            </a:r>
          </a:p>
        </p:txBody>
      </p:sp>
      <p:sp>
        <p:nvSpPr>
          <p:cNvPr id="8" name="Rectangle 7"/>
          <p:cNvSpPr/>
          <p:nvPr userDrawn="1"/>
        </p:nvSpPr>
        <p:spPr bwMode="auto">
          <a:xfrm>
            <a:off x="448212" y="470068"/>
            <a:ext cx="2060658" cy="393703"/>
          </a:xfrm>
          <a:prstGeom prst="rect">
            <a:avLst/>
          </a:prstGeom>
          <a:noFill/>
          <a:ln w="6350" cap="sq">
            <a:solidFill>
              <a:srgbClr val="525252"/>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745" b="0" i="0" u="none" strike="noStrike" kern="1200" cap="none" spc="0" normalizeH="0" baseline="0" noProof="0" dirty="0">
                <a:ln>
                  <a:noFill/>
                </a:ln>
                <a:gradFill>
                  <a:gsLst>
                    <a:gs pos="93939">
                      <a:srgbClr val="525252"/>
                    </a:gs>
                    <a:gs pos="80808">
                      <a:srgbClr val="525252"/>
                    </a:gs>
                  </a:gsLst>
                  <a:lin ang="5400000" scaled="1"/>
                </a:gradFill>
                <a:effectLst/>
                <a:uLnTx/>
                <a:uFillTx/>
                <a:latin typeface="+mn-lt"/>
                <a:ea typeface="Segoe UI" pitchFamily="34" charset="0"/>
                <a:cs typeface="Segoe UI" pitchFamily="34" charset="0"/>
              </a:rPr>
              <a:t>Product logo</a:t>
            </a:r>
          </a:p>
        </p:txBody>
      </p:sp>
      <p:sp>
        <p:nvSpPr>
          <p:cNvPr id="10" name="Rectangle 9"/>
          <p:cNvSpPr/>
          <p:nvPr userDrawn="1"/>
        </p:nvSpPr>
        <p:spPr bwMode="auto">
          <a:xfrm>
            <a:off x="448212" y="863772"/>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93939">
                      <a:srgbClr val="525252"/>
                    </a:gs>
                    <a:gs pos="80808">
                      <a:srgbClr val="525252"/>
                    </a:gs>
                  </a:gsLst>
                  <a:lin ang="5400000" scaled="1"/>
                </a:gradFill>
                <a:effectLst/>
                <a:uLnTx/>
                <a:uFillTx/>
                <a:latin typeface="+mn-lt"/>
                <a:ea typeface="Segoe UI" pitchFamily="34" charset="0"/>
                <a:cs typeface="Segoe UI" pitchFamily="34" charset="0"/>
              </a:rPr>
              <a:t>Update on slide master</a:t>
            </a:r>
          </a:p>
        </p:txBody>
      </p:sp>
      <p:pic>
        <p:nvPicPr>
          <p:cNvPr id="6" name="Picture 5"/>
          <p:cNvPicPr>
            <a:picLocks noChangeAspect="1"/>
          </p:cNvPicPr>
          <p:nvPr userDrawn="1"/>
        </p:nvPicPr>
        <p:blipFill>
          <a:blip r:embed="rId3"/>
          <a:stretch>
            <a:fillRect/>
          </a:stretch>
        </p:blipFill>
        <p:spPr>
          <a:xfrm>
            <a:off x="446714" y="6029312"/>
            <a:ext cx="1673267" cy="368686"/>
          </a:xfrm>
          <a:prstGeom prst="rect">
            <a:avLst/>
          </a:prstGeom>
        </p:spPr>
      </p:pic>
    </p:spTree>
    <p:extLst>
      <p:ext uri="{BB962C8B-B14F-4D97-AF65-F5344CB8AC3E}">
        <p14:creationId xmlns:p14="http://schemas.microsoft.com/office/powerpoint/2010/main" val="225021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0"/>
          </p:nvPr>
        </p:nvSpPr>
        <p:spPr>
          <a:xfrm>
            <a:off x="269241" y="964751"/>
            <a:ext cx="11655840" cy="683264"/>
          </a:xfrm>
        </p:spPr>
        <p:txBody>
          <a:bodyPr/>
          <a:lstStyle>
            <a:lvl1pPr marL="0" indent="0" algn="l" defTabSz="914367"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27157392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5" name="Content Placeholder 4"/>
          <p:cNvSpPr>
            <a:spLocks noGrp="1"/>
          </p:cNvSpPr>
          <p:nvPr>
            <p:ph sz="quarter" idx="10"/>
          </p:nvPr>
        </p:nvSpPr>
        <p:spPr>
          <a:xfrm>
            <a:off x="269241" y="1625151"/>
            <a:ext cx="11655840" cy="683264"/>
          </a:xfrm>
        </p:spPr>
        <p:txBody>
          <a:bodyPr/>
          <a:lstStyle>
            <a:lvl1pPr marL="0" indent="0" algn="l" defTabSz="914367"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22755808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04772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40434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569751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6753762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001128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0090281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77158581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63171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8" name="Rectangle 7"/>
          <p:cNvSpPr/>
          <p:nvPr userDrawn="1"/>
        </p:nvSpPr>
        <p:spPr bwMode="auto">
          <a:xfrm>
            <a:off x="448212" y="470068"/>
            <a:ext cx="2060658" cy="393703"/>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745" b="0" i="0" u="none" strike="noStrike" kern="1200" cap="none" spc="0" normalizeH="0" baseline="0" noProof="0" dirty="0">
                <a:ln>
                  <a:noFill/>
                </a:ln>
                <a:gradFill>
                  <a:gsLst>
                    <a:gs pos="51515">
                      <a:schemeClr val="tx1"/>
                    </a:gs>
                    <a:gs pos="43000">
                      <a:schemeClr val="tx1"/>
                    </a:gs>
                  </a:gsLst>
                  <a:lin ang="5400000" scaled="1"/>
                </a:gradFill>
                <a:effectLst/>
                <a:uLnTx/>
                <a:uFillTx/>
                <a:latin typeface="+mn-lt"/>
                <a:ea typeface="Segoe UI" pitchFamily="34" charset="0"/>
                <a:cs typeface="Segoe UI" pitchFamily="34" charset="0"/>
              </a:rPr>
              <a:t>Product logo</a:t>
            </a:r>
          </a:p>
        </p:txBody>
      </p:sp>
      <p:sp>
        <p:nvSpPr>
          <p:cNvPr id="10" name="Rectangle 9"/>
          <p:cNvSpPr/>
          <p:nvPr userDrawn="1"/>
        </p:nvSpPr>
        <p:spPr bwMode="auto">
          <a:xfrm>
            <a:off x="448212" y="863772"/>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51515">
                      <a:schemeClr val="tx1"/>
                    </a:gs>
                    <a:gs pos="43000">
                      <a:schemeClr val="tx1"/>
                    </a:gs>
                  </a:gsLst>
                  <a:lin ang="5400000" scaled="1"/>
                </a:gradFill>
                <a:effectLst/>
                <a:uLnTx/>
                <a:uFillTx/>
                <a:latin typeface="+mn-lt"/>
                <a:ea typeface="Segoe UI" pitchFamily="34" charset="0"/>
                <a:cs typeface="Segoe UI" pitchFamily="34" charset="0"/>
              </a:rPr>
              <a:t>Update on slide master</a:t>
            </a:r>
          </a:p>
        </p:txBody>
      </p:sp>
    </p:spTree>
    <p:extLst>
      <p:ext uri="{BB962C8B-B14F-4D97-AF65-F5344CB8AC3E}">
        <p14:creationId xmlns:p14="http://schemas.microsoft.com/office/powerpoint/2010/main" val="19490853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50437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2824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0876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691981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52357411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99809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6" name="Rectangle 35"/>
          <p:cNvSpPr/>
          <p:nvPr userDrawn="1"/>
        </p:nvSpPr>
        <p:spPr bwMode="auto">
          <a:xfrm>
            <a:off x="0" y="6325187"/>
            <a:ext cx="12192000" cy="532814"/>
          </a:xfrm>
          <a:prstGeom prst="rect">
            <a:avLst/>
          </a:prstGeom>
          <a:solidFill>
            <a:srgbClr val="409AE1"/>
          </a:solidFill>
          <a:ln w="28575">
            <a:noFill/>
          </a:ln>
        </p:spPr>
        <p:txBody>
          <a:bodyPr vert="horz" wrap="square" lIns="91427" tIns="45713" rIns="91427" bIns="45713" numCol="1" anchor="t" anchorCtr="0" compatLnSpc="1">
            <a:prstTxWarp prst="textNoShape">
              <a:avLst/>
            </a:prstTxWarp>
          </a:bodyPr>
          <a:lstStyle/>
          <a:p>
            <a:pPr marR="0" lvl="0" indent="0" defTabSz="932563" fontAlgn="auto">
              <a:lnSpc>
                <a:spcPct val="100000"/>
              </a:lnSpc>
              <a:spcBef>
                <a:spcPts val="0"/>
              </a:spcBef>
              <a:spcAft>
                <a:spcPts val="0"/>
              </a:spcAft>
              <a:buClrTx/>
              <a:buSzTx/>
              <a:buFontTx/>
              <a:buNone/>
              <a:tabLst/>
            </a:pPr>
            <a:endParaRPr kumimoji="0" lang="en-US" sz="1050" b="0" i="0" u="none" strike="noStrike" kern="0" cap="none" spc="0" normalizeH="0" baseline="0">
              <a:ln>
                <a:noFill/>
              </a:ln>
              <a:solidFill>
                <a:srgbClr val="333333"/>
              </a:solidFill>
              <a:effectLst/>
              <a:uLnTx/>
              <a:uFillTx/>
            </a:endParaRPr>
          </a:p>
        </p:txBody>
      </p:sp>
      <p:sp>
        <p:nvSpPr>
          <p:cNvPr id="6" name="Freeform 539"/>
          <p:cNvSpPr>
            <a:spLocks noChangeAspect="1"/>
          </p:cNvSpPr>
          <p:nvPr userDrawn="1"/>
        </p:nvSpPr>
        <p:spPr bwMode="auto">
          <a:xfrm>
            <a:off x="9303795" y="5959092"/>
            <a:ext cx="1968055" cy="108201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409AE1"/>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9" name="Group 8"/>
          <p:cNvGrpSpPr/>
          <p:nvPr userDrawn="1"/>
        </p:nvGrpSpPr>
        <p:grpSpPr>
          <a:xfrm>
            <a:off x="9338575" y="6216162"/>
            <a:ext cx="1824626" cy="773723"/>
            <a:chOff x="4494770" y="2621197"/>
            <a:chExt cx="3127126" cy="1326043"/>
          </a:xfrm>
        </p:grpSpPr>
        <p:sp>
          <p:nvSpPr>
            <p:cNvPr id="10" name="Freeform 12"/>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1" name="Freeform 13"/>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2" name="Freeform 14"/>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5" name="Freeform 19"/>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6" name="Freeform 20"/>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17" name="Group 16"/>
            <p:cNvGrpSpPr/>
            <p:nvPr/>
          </p:nvGrpSpPr>
          <p:grpSpPr>
            <a:xfrm>
              <a:off x="5413104" y="2621197"/>
              <a:ext cx="1326042" cy="1326043"/>
              <a:chOff x="5413104" y="2598477"/>
              <a:chExt cx="1326042" cy="1326043"/>
            </a:xfrm>
          </p:grpSpPr>
          <p:sp>
            <p:nvSpPr>
              <p:cNvPr id="18"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Oval 24"/>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26" name="Group 25"/>
          <p:cNvGrpSpPr/>
          <p:nvPr userDrawn="1"/>
        </p:nvGrpSpPr>
        <p:grpSpPr>
          <a:xfrm rot="16200000">
            <a:off x="2686558" y="3784724"/>
            <a:ext cx="182438" cy="5555552"/>
            <a:chOff x="9312007" y="34787"/>
            <a:chExt cx="1212906" cy="3143923"/>
          </a:xfrm>
        </p:grpSpPr>
        <p:sp>
          <p:nvSpPr>
            <p:cNvPr id="27" name="Bent Arrow 26"/>
            <p:cNvSpPr/>
            <p:nvPr/>
          </p:nvSpPr>
          <p:spPr bwMode="auto">
            <a:xfrm flipH="1">
              <a:off x="9832459" y="1745357"/>
              <a:ext cx="692454" cy="1433353"/>
            </a:xfrm>
            <a:prstGeom prst="bentArrow">
              <a:avLst>
                <a:gd name="adj1" fmla="val 25000"/>
                <a:gd name="adj2" fmla="val 0"/>
                <a:gd name="adj3" fmla="val 25000"/>
                <a:gd name="adj4" fmla="val 75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Bent Arrow 27"/>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Bent Arrow 28"/>
          <p:cNvSpPr/>
          <p:nvPr userDrawn="1"/>
        </p:nvSpPr>
        <p:spPr bwMode="auto">
          <a:xfrm>
            <a:off x="5686283" y="6687741"/>
            <a:ext cx="3820134" cy="163512"/>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Bent Arrow 39"/>
          <p:cNvSpPr/>
          <p:nvPr userDrawn="1"/>
        </p:nvSpPr>
        <p:spPr bwMode="auto">
          <a:xfrm rot="10800000" flipH="1">
            <a:off x="2049681" y="5710543"/>
            <a:ext cx="7843864" cy="757825"/>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Bent Arrow 43"/>
          <p:cNvSpPr/>
          <p:nvPr userDrawn="1"/>
        </p:nvSpPr>
        <p:spPr bwMode="auto">
          <a:xfrm rot="10800000">
            <a:off x="11224377" y="6302644"/>
            <a:ext cx="709317" cy="266055"/>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0" y="5375935"/>
            <a:ext cx="12192000" cy="9573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45" name="Bent Arrow 44"/>
          <p:cNvSpPr/>
          <p:nvPr userDrawn="1"/>
        </p:nvSpPr>
        <p:spPr bwMode="auto">
          <a:xfrm rot="16200000">
            <a:off x="11536785" y="6610170"/>
            <a:ext cx="325590" cy="266055"/>
          </a:xfrm>
          <a:prstGeom prst="bentArrow">
            <a:avLst>
              <a:gd name="adj1" fmla="val 25000"/>
              <a:gd name="adj2" fmla="val 0"/>
              <a:gd name="adj3" fmla="val 25000"/>
              <a:gd name="adj4" fmla="val 15819"/>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15"/>
          <p:cNvSpPr>
            <a:spLocks noEditPoints="1"/>
          </p:cNvSpPr>
          <p:nvPr userDrawn="1"/>
        </p:nvSpPr>
        <p:spPr bwMode="auto">
          <a:xfrm>
            <a:off x="4389231" y="6600370"/>
            <a:ext cx="121561" cy="12156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7" name="Freeform 18"/>
          <p:cNvSpPr>
            <a:spLocks/>
          </p:cNvSpPr>
          <p:nvPr userDrawn="1"/>
        </p:nvSpPr>
        <p:spPr bwMode="auto">
          <a:xfrm>
            <a:off x="4431636" y="6462555"/>
            <a:ext cx="37458" cy="124388"/>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9" name="Rectangle 48"/>
          <p:cNvSpPr/>
          <p:nvPr userDrawn="1"/>
        </p:nvSpPr>
        <p:spPr bwMode="auto">
          <a:xfrm>
            <a:off x="-217599" y="6858000"/>
            <a:ext cx="125330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52" name="Rectangle 51"/>
          <p:cNvSpPr/>
          <p:nvPr userDrawn="1"/>
        </p:nvSpPr>
        <p:spPr bwMode="auto">
          <a:xfrm>
            <a:off x="-391886" y="6074229"/>
            <a:ext cx="3918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53" name="Rectangle 52"/>
          <p:cNvSpPr/>
          <p:nvPr userDrawn="1"/>
        </p:nvSpPr>
        <p:spPr bwMode="auto">
          <a:xfrm>
            <a:off x="0" y="6344997"/>
            <a:ext cx="12192000" cy="513003"/>
          </a:xfrm>
          <a:prstGeom prst="rect">
            <a:avLst/>
          </a:prstGeom>
          <a:solidFill>
            <a:schemeClr val="accent1">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a:solidFill>
                <a:schemeClr val="tx1"/>
              </a:solidFill>
              <a:ea typeface="Segoe UI" pitchFamily="34" charset="0"/>
              <a:cs typeface="Segoe UI" pitchFamily="34" charset="0"/>
            </a:endParaRPr>
          </a:p>
        </p:txBody>
      </p:sp>
      <p:pic>
        <p:nvPicPr>
          <p:cNvPr id="41" name="Picture 40"/>
          <p:cNvPicPr>
            <a:picLocks noChangeAspect="1"/>
          </p:cNvPicPr>
          <p:nvPr userDrawn="1"/>
        </p:nvPicPr>
        <p:blipFill>
          <a:blip r:embed="rId2">
            <a:biLevel thresh="25000"/>
          </a:blip>
          <a:stretch>
            <a:fillRect/>
          </a:stretch>
        </p:blipFill>
        <p:spPr>
          <a:xfrm>
            <a:off x="171510" y="6491045"/>
            <a:ext cx="936609" cy="206372"/>
          </a:xfrm>
          <a:prstGeom prst="rect">
            <a:avLst/>
          </a:prstGeom>
        </p:spPr>
      </p:pic>
    </p:spTree>
    <p:extLst>
      <p:ext uri="{BB962C8B-B14F-4D97-AF65-F5344CB8AC3E}">
        <p14:creationId xmlns:p14="http://schemas.microsoft.com/office/powerpoint/2010/main" val="8889703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Title Slide Photo_Option">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srcRect l="478" t="-1" b="1518"/>
          <a:stretch/>
        </p:blipFill>
        <p:spPr>
          <a:xfrm>
            <a:off x="-7200" y="0"/>
            <a:ext cx="12199200" cy="5162399"/>
          </a:xfrm>
          <a:prstGeom prst="rect">
            <a:avLst/>
          </a:prstGeom>
        </p:spPr>
      </p:pic>
      <p:pic>
        <p:nvPicPr>
          <p:cNvPr id="15" name="Picture 14"/>
          <p:cNvPicPr>
            <a:picLocks noChangeAspect="1"/>
          </p:cNvPicPr>
          <p:nvPr userDrawn="1"/>
        </p:nvPicPr>
        <p:blipFill>
          <a:blip r:embed="rId3"/>
          <a:stretch>
            <a:fillRect/>
          </a:stretch>
        </p:blipFill>
        <p:spPr>
          <a:xfrm>
            <a:off x="9828314" y="6029312"/>
            <a:ext cx="1673267" cy="368686"/>
          </a:xfrm>
          <a:prstGeom prst="rect">
            <a:avLst/>
          </a:prstGeom>
        </p:spPr>
      </p:pic>
      <p:sp>
        <p:nvSpPr>
          <p:cNvPr id="8" name="Title 1"/>
          <p:cNvSpPr>
            <a:spLocks noGrp="1"/>
          </p:cNvSpPr>
          <p:nvPr>
            <p:ph type="title" hasCustomPrompt="1"/>
          </p:nvPr>
        </p:nvSpPr>
        <p:spPr bwMode="auto">
          <a:xfrm>
            <a:off x="269302" y="2084173"/>
            <a:ext cx="6274911" cy="1793104"/>
          </a:xfrm>
          <a:noFill/>
        </p:spPr>
        <p:txBody>
          <a:bodyPr lIns="146304" tIns="91440" rIns="146304" bIns="91440" anchor="t" anchorCtr="0"/>
          <a:lstStyle>
            <a:lvl1pPr>
              <a:defRPr sz="5294" spc="-98" baseline="0">
                <a:gradFill>
                  <a:gsLst>
                    <a:gs pos="64646">
                      <a:srgbClr val="FFFFFF"/>
                    </a:gs>
                    <a:gs pos="45000">
                      <a:srgbClr val="FFFFFF"/>
                    </a:gs>
                  </a:gsLst>
                  <a:lin ang="5400000" scaled="0"/>
                </a:gradFill>
              </a:defRPr>
            </a:lvl1pPr>
          </a:lstStyle>
          <a:p>
            <a:r>
              <a:rPr lang="en-US" dirty="0"/>
              <a:t>Presentation title</a:t>
            </a:r>
          </a:p>
        </p:txBody>
      </p:sp>
      <p:sp>
        <p:nvSpPr>
          <p:cNvPr id="10" name="Text Placeholder 2"/>
          <p:cNvSpPr>
            <a:spLocks noGrp="1"/>
          </p:cNvSpPr>
          <p:nvPr>
            <p:ph type="body" sz="quarter" idx="14" hasCustomPrompt="1"/>
          </p:nvPr>
        </p:nvSpPr>
        <p:spPr bwMode="auto">
          <a:xfrm>
            <a:off x="267683" y="3877257"/>
            <a:ext cx="6276530" cy="1698765"/>
          </a:xfrm>
        </p:spPr>
        <p:txBody>
          <a:bodyPr tIns="109728" bIns="109728">
            <a:noAutofit/>
          </a:bodyPr>
          <a:lstStyle>
            <a:lvl1pPr marL="0" indent="0">
              <a:spcBef>
                <a:spcPts val="0"/>
              </a:spcBef>
              <a:buNone/>
              <a:defRPr sz="3137">
                <a:gradFill>
                  <a:gsLst>
                    <a:gs pos="64646">
                      <a:srgbClr val="FFFFFF"/>
                    </a:gs>
                    <a:gs pos="4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43614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8" name="Rectangle 7"/>
          <p:cNvSpPr/>
          <p:nvPr userDrawn="1"/>
        </p:nvSpPr>
        <p:spPr bwMode="auto">
          <a:xfrm>
            <a:off x="448212" y="470069"/>
            <a:ext cx="2060658" cy="393703"/>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745" dirty="0">
                <a:gradFill>
                  <a:gsLst>
                    <a:gs pos="51515">
                      <a:srgbClr val="FFFFFF"/>
                    </a:gs>
                    <a:gs pos="43000">
                      <a:srgbClr val="FFFFFF"/>
                    </a:gs>
                  </a:gsLst>
                  <a:lin ang="5400000" scaled="1"/>
                </a:gradFill>
                <a:ea typeface="Segoe UI" pitchFamily="34" charset="0"/>
                <a:cs typeface="Segoe UI" pitchFamily="34" charset="0"/>
              </a:rPr>
              <a:t>Product logo</a:t>
            </a:r>
          </a:p>
        </p:txBody>
      </p:sp>
      <p:sp>
        <p:nvSpPr>
          <p:cNvPr id="10" name="Rectangle 9"/>
          <p:cNvSpPr/>
          <p:nvPr userDrawn="1"/>
        </p:nvSpPr>
        <p:spPr bwMode="auto">
          <a:xfrm>
            <a:off x="448212" y="863773"/>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gradFill>
                  <a:gsLst>
                    <a:gs pos="51515">
                      <a:srgbClr val="FFFFFF"/>
                    </a:gs>
                    <a:gs pos="43000">
                      <a:srgbClr val="FFFFFF"/>
                    </a:gs>
                  </a:gsLst>
                  <a:lin ang="5400000" scaled="1"/>
                </a:gradFill>
                <a:ea typeface="Segoe UI" pitchFamily="34" charset="0"/>
                <a:cs typeface="Segoe UI" pitchFamily="34" charset="0"/>
              </a:rPr>
              <a:t>Update on slide master</a:t>
            </a:r>
          </a:p>
        </p:txBody>
      </p:sp>
    </p:spTree>
    <p:extLst>
      <p:ext uri="{BB962C8B-B14F-4D97-AF65-F5344CB8AC3E}">
        <p14:creationId xmlns:p14="http://schemas.microsoft.com/office/powerpoint/2010/main" val="1473643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653523" cy="1858018"/>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8277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031981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mp; Non-bulleted text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bg1"/>
                </a:solidFill>
              </a:defRPr>
            </a:lvl1pPr>
          </a:lstStyle>
          <a:p>
            <a:r>
              <a:rPr lang="en-US" dirty="0"/>
              <a:t>Click to edit Master title style</a:t>
            </a:r>
          </a:p>
        </p:txBody>
      </p:sp>
      <p:sp>
        <p:nvSpPr>
          <p:cNvPr id="6" name="Text Placeholder 5"/>
          <p:cNvSpPr>
            <a:spLocks noGrp="1"/>
          </p:cNvSpPr>
          <p:nvPr>
            <p:ph type="body" sz="quarter" idx="10"/>
          </p:nvPr>
        </p:nvSpPr>
        <p:spPr>
          <a:xfrm>
            <a:off x="269240" y="1189178"/>
            <a:ext cx="11653523" cy="1890133"/>
          </a:xfrm>
        </p:spPr>
        <p:txBody>
          <a:bodyPr/>
          <a:lstStyle>
            <a:lvl1pPr marL="0" indent="0">
              <a:buNone/>
              <a:defRPr sz="3600">
                <a:solidFill>
                  <a:schemeClr val="bg1"/>
                </a:solidFill>
              </a:defRPr>
            </a:lvl1pPr>
            <a:lvl2pPr marL="0" indent="0">
              <a:buFontTx/>
              <a:buNone/>
              <a:defRPr sz="1800">
                <a:solidFill>
                  <a:schemeClr val="bg1"/>
                </a:solidFill>
              </a:defRPr>
            </a:lvl2pPr>
            <a:lvl3pPr marL="224054" indent="0">
              <a:buNone/>
              <a:defRPr sz="1800">
                <a:solidFill>
                  <a:schemeClr val="bg1"/>
                </a:solidFill>
              </a:defRPr>
            </a:lvl3pPr>
            <a:lvl4pPr marL="448107" indent="0">
              <a:buNone/>
              <a:defRPr sz="1600">
                <a:solidFill>
                  <a:schemeClr val="bg1"/>
                </a:solidFill>
              </a:defRPr>
            </a:lvl4pPr>
            <a:lvl5pPr marL="672161" indent="0">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06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8052087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854686"/>
          </a:xfrm>
        </p:spPr>
        <p:txBody>
          <a:bodyPr>
            <a:spAutoFit/>
          </a:bodyPr>
          <a:lstStyle>
            <a:lvl1pPr>
              <a:defRPr sz="352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423406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207889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6429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421163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0"/>
          </p:nvPr>
        </p:nvSpPr>
        <p:spPr>
          <a:xfrm>
            <a:off x="269241" y="964751"/>
            <a:ext cx="11655840" cy="683264"/>
          </a:xfrm>
        </p:spPr>
        <p:txBody>
          <a:bodyPr/>
          <a:lstStyle>
            <a:lvl1pPr marL="0" indent="0" algn="l" defTabSz="914192"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213545272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5" name="Content Placeholder 4"/>
          <p:cNvSpPr>
            <a:spLocks noGrp="1"/>
          </p:cNvSpPr>
          <p:nvPr>
            <p:ph sz="quarter" idx="10"/>
          </p:nvPr>
        </p:nvSpPr>
        <p:spPr>
          <a:xfrm>
            <a:off x="269241" y="1625151"/>
            <a:ext cx="11655840" cy="683264"/>
          </a:xfrm>
        </p:spPr>
        <p:txBody>
          <a:bodyPr/>
          <a:lstStyle>
            <a:lvl1pPr marL="0" indent="0" algn="l" defTabSz="914192"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15809424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6"/>
            <a:ext cx="9860674" cy="778565"/>
          </a:xfrm>
          <a:noFill/>
        </p:spPr>
        <p:txBody>
          <a:bodyPr lIns="182880" tIns="146304" rIns="182880" bIns="146304">
            <a:sp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20751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689998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mp; Non-bulleted text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bg1"/>
                </a:solidFill>
              </a:defRPr>
            </a:lvl1pPr>
          </a:lstStyle>
          <a:p>
            <a:r>
              <a:rPr lang="en-US" dirty="0"/>
              <a:t>Click to edit Master title style</a:t>
            </a:r>
          </a:p>
        </p:txBody>
      </p:sp>
      <p:sp>
        <p:nvSpPr>
          <p:cNvPr id="6" name="Text Placeholder 5"/>
          <p:cNvSpPr>
            <a:spLocks noGrp="1"/>
          </p:cNvSpPr>
          <p:nvPr>
            <p:ph type="body" sz="quarter" idx="10"/>
          </p:nvPr>
        </p:nvSpPr>
        <p:spPr>
          <a:xfrm>
            <a:off x="269239" y="1189177"/>
            <a:ext cx="11653523" cy="1890133"/>
          </a:xfrm>
        </p:spPr>
        <p:txBody>
          <a:bodyPr/>
          <a:lstStyle>
            <a:lvl1pPr marL="0" indent="0">
              <a:buNone/>
              <a:defRPr sz="3600">
                <a:solidFill>
                  <a:schemeClr val="bg1"/>
                </a:solidFill>
              </a:defRPr>
            </a:lvl1pPr>
            <a:lvl2pPr marL="0" indent="0">
              <a:buFontTx/>
              <a:buNone/>
              <a:defRPr sz="1800">
                <a:solidFill>
                  <a:schemeClr val="bg1"/>
                </a:solidFill>
              </a:defRPr>
            </a:lvl2pPr>
            <a:lvl3pPr marL="224097" indent="0">
              <a:buNone/>
              <a:defRPr sz="1800">
                <a:solidFill>
                  <a:schemeClr val="bg1"/>
                </a:solidFill>
              </a:defRPr>
            </a:lvl3pPr>
            <a:lvl4pPr marL="448193" indent="0">
              <a:buNone/>
              <a:defRPr sz="1600">
                <a:solidFill>
                  <a:schemeClr val="bg1"/>
                </a:solidFill>
              </a:defRPr>
            </a:lvl4pPr>
            <a:lvl5pPr marL="672290" indent="0">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589548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707988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7025016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5386919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4064109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645797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2148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6647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813947"/>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0629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0"/>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67574153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515183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7747682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8" name="Rectangle 7"/>
          <p:cNvSpPr/>
          <p:nvPr userDrawn="1"/>
        </p:nvSpPr>
        <p:spPr bwMode="auto">
          <a:xfrm>
            <a:off x="448212" y="470069"/>
            <a:ext cx="2060658" cy="393703"/>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745" dirty="0">
                <a:gradFill>
                  <a:gsLst>
                    <a:gs pos="51515">
                      <a:srgbClr val="FFFFFF"/>
                    </a:gs>
                    <a:gs pos="43000">
                      <a:srgbClr val="FFFFFF"/>
                    </a:gs>
                  </a:gsLst>
                  <a:lin ang="5400000" scaled="1"/>
                </a:gradFill>
                <a:ea typeface="Segoe UI" pitchFamily="34" charset="0"/>
                <a:cs typeface="Segoe UI" pitchFamily="34" charset="0"/>
              </a:rPr>
              <a:t>Product logo</a:t>
            </a:r>
          </a:p>
        </p:txBody>
      </p:sp>
      <p:sp>
        <p:nvSpPr>
          <p:cNvPr id="10" name="Rectangle 9"/>
          <p:cNvSpPr/>
          <p:nvPr userDrawn="1"/>
        </p:nvSpPr>
        <p:spPr bwMode="auto">
          <a:xfrm>
            <a:off x="448212" y="863773"/>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gradFill>
                  <a:gsLst>
                    <a:gs pos="51515">
                      <a:srgbClr val="FFFFFF"/>
                    </a:gs>
                    <a:gs pos="43000">
                      <a:srgbClr val="FFFFFF"/>
                    </a:gs>
                  </a:gsLst>
                  <a:lin ang="5400000" scaled="1"/>
                </a:gradFill>
                <a:ea typeface="Segoe UI" pitchFamily="34" charset="0"/>
                <a:cs typeface="Segoe UI" pitchFamily="34" charset="0"/>
              </a:rPr>
              <a:t>Update on slide master</a:t>
            </a:r>
          </a:p>
        </p:txBody>
      </p:sp>
    </p:spTree>
    <p:extLst>
      <p:ext uri="{BB962C8B-B14F-4D97-AF65-F5344CB8AC3E}">
        <p14:creationId xmlns:p14="http://schemas.microsoft.com/office/powerpoint/2010/main" val="1699241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653523" cy="1858018"/>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055978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mp; Non-bulleted text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bg1"/>
                </a:solidFill>
              </a:defRPr>
            </a:lvl1pPr>
          </a:lstStyle>
          <a:p>
            <a:r>
              <a:rPr lang="en-US" dirty="0"/>
              <a:t>Click to edit Master title style</a:t>
            </a:r>
          </a:p>
        </p:txBody>
      </p:sp>
      <p:sp>
        <p:nvSpPr>
          <p:cNvPr id="6" name="Text Placeholder 5"/>
          <p:cNvSpPr>
            <a:spLocks noGrp="1"/>
          </p:cNvSpPr>
          <p:nvPr>
            <p:ph type="body" sz="quarter" idx="10"/>
          </p:nvPr>
        </p:nvSpPr>
        <p:spPr>
          <a:xfrm>
            <a:off x="269240" y="1189178"/>
            <a:ext cx="11653523" cy="1890133"/>
          </a:xfrm>
        </p:spPr>
        <p:txBody>
          <a:bodyPr/>
          <a:lstStyle>
            <a:lvl1pPr marL="0" indent="0">
              <a:buNone/>
              <a:defRPr sz="3600">
                <a:solidFill>
                  <a:schemeClr val="bg1"/>
                </a:solidFill>
              </a:defRPr>
            </a:lvl1pPr>
            <a:lvl2pPr marL="0" indent="0">
              <a:buFontTx/>
              <a:buNone/>
              <a:defRPr sz="1800">
                <a:solidFill>
                  <a:schemeClr val="bg1"/>
                </a:solidFill>
              </a:defRPr>
            </a:lvl2pPr>
            <a:lvl3pPr marL="224054" indent="0">
              <a:buNone/>
              <a:defRPr sz="1800">
                <a:solidFill>
                  <a:schemeClr val="bg1"/>
                </a:solidFill>
              </a:defRPr>
            </a:lvl3pPr>
            <a:lvl4pPr marL="448107" indent="0">
              <a:buNone/>
              <a:defRPr sz="1600">
                <a:solidFill>
                  <a:schemeClr val="bg1"/>
                </a:solidFill>
              </a:defRPr>
            </a:lvl4pPr>
            <a:lvl5pPr marL="672161" indent="0">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908244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3464470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854686"/>
          </a:xfrm>
        </p:spPr>
        <p:txBody>
          <a:bodyPr>
            <a:spAutoFit/>
          </a:bodyPr>
          <a:lstStyle>
            <a:lvl1pPr>
              <a:defRPr sz="352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0204237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348628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611365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6318680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0"/>
          </p:nvPr>
        </p:nvSpPr>
        <p:spPr>
          <a:xfrm>
            <a:off x="269241" y="964751"/>
            <a:ext cx="11655840" cy="683264"/>
          </a:xfrm>
        </p:spPr>
        <p:txBody>
          <a:bodyPr/>
          <a:lstStyle>
            <a:lvl1pPr marL="0" indent="0" algn="l" defTabSz="914192"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2304532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5" name="Content Placeholder 4"/>
          <p:cNvSpPr>
            <a:spLocks noGrp="1"/>
          </p:cNvSpPr>
          <p:nvPr>
            <p:ph sz="quarter" idx="10"/>
          </p:nvPr>
        </p:nvSpPr>
        <p:spPr>
          <a:xfrm>
            <a:off x="269241" y="1625151"/>
            <a:ext cx="11655840" cy="683264"/>
          </a:xfrm>
        </p:spPr>
        <p:txBody>
          <a:bodyPr/>
          <a:lstStyle>
            <a:lvl1pPr marL="0" indent="0" algn="l" defTabSz="914192"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160732912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2498867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6"/>
            <a:ext cx="9860674" cy="778565"/>
          </a:xfrm>
          <a:noFill/>
        </p:spPr>
        <p:txBody>
          <a:bodyPr lIns="182880" tIns="146304" rIns="182880" bIns="146304">
            <a:sp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47052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8397773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430294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7840312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9854961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0845314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836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4460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32006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813947"/>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20163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639557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0"/>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18292678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6641556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8" name="Rectangle 7"/>
          <p:cNvSpPr/>
          <p:nvPr userDrawn="1"/>
        </p:nvSpPr>
        <p:spPr bwMode="auto">
          <a:xfrm>
            <a:off x="448212" y="470069"/>
            <a:ext cx="2060658" cy="393703"/>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745" dirty="0">
                <a:gradFill>
                  <a:gsLst>
                    <a:gs pos="51515">
                      <a:srgbClr val="FFFFFF"/>
                    </a:gs>
                    <a:gs pos="43000">
                      <a:srgbClr val="FFFFFF"/>
                    </a:gs>
                  </a:gsLst>
                  <a:lin ang="5400000" scaled="1"/>
                </a:gradFill>
                <a:ea typeface="Segoe UI" pitchFamily="34" charset="0"/>
                <a:cs typeface="Segoe UI" pitchFamily="34" charset="0"/>
              </a:rPr>
              <a:t>Product logo</a:t>
            </a:r>
          </a:p>
        </p:txBody>
      </p:sp>
      <p:sp>
        <p:nvSpPr>
          <p:cNvPr id="10" name="Rectangle 9"/>
          <p:cNvSpPr/>
          <p:nvPr userDrawn="1"/>
        </p:nvSpPr>
        <p:spPr bwMode="auto">
          <a:xfrm>
            <a:off x="448212" y="863773"/>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gradFill>
                  <a:gsLst>
                    <a:gs pos="51515">
                      <a:srgbClr val="FFFFFF"/>
                    </a:gs>
                    <a:gs pos="43000">
                      <a:srgbClr val="FFFFFF"/>
                    </a:gs>
                  </a:gsLst>
                  <a:lin ang="5400000" scaled="1"/>
                </a:gradFill>
                <a:ea typeface="Segoe UI" pitchFamily="34" charset="0"/>
                <a:cs typeface="Segoe UI" pitchFamily="34" charset="0"/>
              </a:rPr>
              <a:t>Update on slide master</a:t>
            </a:r>
          </a:p>
        </p:txBody>
      </p:sp>
    </p:spTree>
    <p:extLst>
      <p:ext uri="{BB962C8B-B14F-4D97-AF65-F5344CB8AC3E}">
        <p14:creationId xmlns:p14="http://schemas.microsoft.com/office/powerpoint/2010/main" val="3724336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653523" cy="1858018"/>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617960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Non-bulleted text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bg1"/>
                </a:solidFill>
              </a:defRPr>
            </a:lvl1pPr>
          </a:lstStyle>
          <a:p>
            <a:r>
              <a:rPr lang="en-US" dirty="0"/>
              <a:t>Click to edit Master title style</a:t>
            </a:r>
          </a:p>
        </p:txBody>
      </p:sp>
      <p:sp>
        <p:nvSpPr>
          <p:cNvPr id="6" name="Text Placeholder 5"/>
          <p:cNvSpPr>
            <a:spLocks noGrp="1"/>
          </p:cNvSpPr>
          <p:nvPr>
            <p:ph type="body" sz="quarter" idx="10"/>
          </p:nvPr>
        </p:nvSpPr>
        <p:spPr>
          <a:xfrm>
            <a:off x="269240" y="1189178"/>
            <a:ext cx="11653523" cy="1890133"/>
          </a:xfrm>
        </p:spPr>
        <p:txBody>
          <a:bodyPr/>
          <a:lstStyle>
            <a:lvl1pPr marL="0" indent="0">
              <a:buNone/>
              <a:defRPr sz="3600">
                <a:solidFill>
                  <a:schemeClr val="bg1"/>
                </a:solidFill>
              </a:defRPr>
            </a:lvl1pPr>
            <a:lvl2pPr marL="0" indent="0">
              <a:buFontTx/>
              <a:buNone/>
              <a:defRPr sz="1800">
                <a:solidFill>
                  <a:schemeClr val="bg1"/>
                </a:solidFill>
              </a:defRPr>
            </a:lvl2pPr>
            <a:lvl3pPr marL="224054" indent="0">
              <a:buNone/>
              <a:defRPr sz="1800">
                <a:solidFill>
                  <a:schemeClr val="bg1"/>
                </a:solidFill>
              </a:defRPr>
            </a:lvl3pPr>
            <a:lvl4pPr marL="448107" indent="0">
              <a:buNone/>
              <a:defRPr sz="1600">
                <a:solidFill>
                  <a:schemeClr val="bg1"/>
                </a:solidFill>
              </a:defRPr>
            </a:lvl4pPr>
            <a:lvl5pPr marL="672161" indent="0">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971634"/>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66560747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854686"/>
          </a:xfrm>
        </p:spPr>
        <p:txBody>
          <a:bodyPr>
            <a:spAutoFit/>
          </a:bodyPr>
          <a:lstStyle>
            <a:lvl1pPr>
              <a:defRPr sz="352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225864041"/>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107294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1404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749519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87843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0"/>
          </p:nvPr>
        </p:nvSpPr>
        <p:spPr>
          <a:xfrm>
            <a:off x="269241" y="964751"/>
            <a:ext cx="11655840" cy="683264"/>
          </a:xfrm>
        </p:spPr>
        <p:txBody>
          <a:bodyPr/>
          <a:lstStyle>
            <a:lvl1pPr marL="0" indent="0" algn="l" defTabSz="914192"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24163128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5" name="Content Placeholder 4"/>
          <p:cNvSpPr>
            <a:spLocks noGrp="1"/>
          </p:cNvSpPr>
          <p:nvPr>
            <p:ph sz="quarter" idx="10"/>
          </p:nvPr>
        </p:nvSpPr>
        <p:spPr>
          <a:xfrm>
            <a:off x="269241" y="1625151"/>
            <a:ext cx="11655840" cy="683264"/>
          </a:xfrm>
        </p:spPr>
        <p:txBody>
          <a:bodyPr/>
          <a:lstStyle>
            <a:lvl1pPr marL="0" indent="0" algn="l" defTabSz="914192"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109954479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6"/>
            <a:ext cx="9860674" cy="778565"/>
          </a:xfrm>
          <a:noFill/>
        </p:spPr>
        <p:txBody>
          <a:bodyPr lIns="182880" tIns="146304" rIns="182880" bIns="146304">
            <a:sp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712065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51454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1738653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1256826"/>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607682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0788804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177710"/>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0533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14597682"/>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395971"/>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813947"/>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5118990"/>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0"/>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2085435170"/>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074706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image" Target="../media/image7.png"/><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theme" Target="../theme/theme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image" Target="../media/image7.png"/><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theme" Target="../theme/theme3.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 Type="http://schemas.openxmlformats.org/officeDocument/2006/relationships/slideLayout" Target="../slideLayouts/slideLayout74.xml"/><Relationship Id="rId21" Type="http://schemas.openxmlformats.org/officeDocument/2006/relationships/slideLayout" Target="../slideLayouts/slideLayout92.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image" Target="../media/image7.png"/><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theme" Target="../theme/theme4.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18682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077171696"/>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769" r:id="rId4"/>
    <p:sldLayoutId id="2147483770" r:id="rId5"/>
    <p:sldLayoutId id="2147483690" r:id="rId6"/>
    <p:sldLayoutId id="2147483691" r:id="rId7"/>
    <p:sldLayoutId id="2147483692" r:id="rId8"/>
    <p:sldLayoutId id="2147483693" r:id="rId9"/>
    <p:sldLayoutId id="2147483767" r:id="rId10"/>
    <p:sldLayoutId id="2147483768"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78" r:id="rId26"/>
    <p:sldLayoutId id="2147483779" r:id="rId27"/>
  </p:sldLayoutIdLst>
  <p:transition>
    <p:fade/>
  </p:transition>
  <p:txStyles>
    <p:titleStyle>
      <a:lvl1pPr algn="l" defTabSz="914367" rtl="0" eaLnBrk="1" latinLnBrk="0" hangingPunct="1">
        <a:lnSpc>
          <a:spcPct val="90000"/>
        </a:lnSpc>
        <a:spcBef>
          <a:spcPct val="0"/>
        </a:spcBef>
        <a:buNone/>
        <a:defRPr lang="en-US" sz="44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9" userDrawn="1">
          <p15:clr>
            <a:srgbClr val="C35EA4"/>
          </p15:clr>
        </p15:guide>
        <p15:guide id="17" pos="7400"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9"/>
            <a:ext cx="11653521" cy="18682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1122818513"/>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Lst>
  <p:transition>
    <p:fade/>
  </p:transition>
  <p:txStyles>
    <p:titleStyle>
      <a:lvl1pPr algn="l" defTabSz="914192" rtl="0" eaLnBrk="1" latinLnBrk="0" hangingPunct="1">
        <a:lnSpc>
          <a:spcPct val="90000"/>
        </a:lnSpc>
        <a:spcBef>
          <a:spcPct val="0"/>
        </a:spcBef>
        <a:buNone/>
        <a:defRPr lang="en-US" sz="3529"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9">
          <p15:clr>
            <a:srgbClr val="C35EA4"/>
          </p15:clr>
        </p15:guide>
        <p15:guide id="17" pos="7400">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9"/>
            <a:ext cx="11653521" cy="18682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1913479059"/>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Lst>
  <p:transition>
    <p:fade/>
  </p:transition>
  <p:txStyles>
    <p:titleStyle>
      <a:lvl1pPr algn="l" defTabSz="914192" rtl="0" eaLnBrk="1" latinLnBrk="0" hangingPunct="1">
        <a:lnSpc>
          <a:spcPct val="90000"/>
        </a:lnSpc>
        <a:spcBef>
          <a:spcPct val="0"/>
        </a:spcBef>
        <a:buNone/>
        <a:defRPr lang="en-US" sz="3529"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9">
          <p15:clr>
            <a:srgbClr val="C35EA4"/>
          </p15:clr>
        </p15:guide>
        <p15:guide id="17" pos="7400">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9"/>
            <a:ext cx="11653521" cy="18682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1864064043"/>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Lst>
  <p:transition>
    <p:fade/>
  </p:transition>
  <p:txStyles>
    <p:titleStyle>
      <a:lvl1pPr algn="l" defTabSz="914192" rtl="0" eaLnBrk="1" latinLnBrk="0" hangingPunct="1">
        <a:lnSpc>
          <a:spcPct val="90000"/>
        </a:lnSpc>
        <a:spcBef>
          <a:spcPct val="0"/>
        </a:spcBef>
        <a:buNone/>
        <a:defRPr lang="en-US" sz="3529"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9">
          <p15:clr>
            <a:srgbClr val="C35EA4"/>
          </p15:clr>
        </p15:guide>
        <p15:guide id="17" pos="7400">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8" Type="http://schemas.openxmlformats.org/officeDocument/2006/relationships/hyperlink" Target="https://www.microsoft.com/en-us/server-cloud/customer-stories/rockwell-automation.aspx" TargetMode="External"/><Relationship Id="rId3" Type="http://schemas.openxmlformats.org/officeDocument/2006/relationships/hyperlink" Target="https://customers.microsoft.com/Pages/CustomerStory.aspx?recid=14594" TargetMode="External"/><Relationship Id="rId7" Type="http://schemas.openxmlformats.org/officeDocument/2006/relationships/hyperlink" Target="https://www.microsoft.com/en-us/server-cloud/customer-stories/thyssen-krupp-elevator.aspx" TargetMode="External"/><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hyperlink" Target="https://customers.microsoft.com/Pages/Download.aspx?id=26927" TargetMode="External"/><Relationship Id="rId11" Type="http://schemas.openxmlformats.org/officeDocument/2006/relationships/hyperlink" Target="https://www.microsoft.com/en-us/server-cloud/cloud-os/customer-stories/pier-1-imports.aspx" TargetMode="External"/><Relationship Id="rId5" Type="http://schemas.openxmlformats.org/officeDocument/2006/relationships/hyperlink" Target="https://customers.microsoft.com/Pages/CustomerStory.aspx?recid=19726" TargetMode="External"/><Relationship Id="rId10" Type="http://schemas.openxmlformats.org/officeDocument/2006/relationships/hyperlink" Target="https://customers.microsoft.com/Pages/CustomerStory.aspx?recid=18352" TargetMode="External"/><Relationship Id="rId4" Type="http://schemas.openxmlformats.org/officeDocument/2006/relationships/hyperlink" Target="https://customers.microsoft.com/Pages/CustomerStory.aspx?recid=18294" TargetMode="External"/><Relationship Id="rId9" Type="http://schemas.openxmlformats.org/officeDocument/2006/relationships/hyperlink" Target="https://customers.microsoft.com/Pages/CustomerStory.aspx?recid=18945"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customers.microsoft.com/Pages/CustomerStory.aspx?recid=14594" TargetMode="External"/><Relationship Id="rId3" Type="http://schemas.openxmlformats.org/officeDocument/2006/relationships/hyperlink" Target="https://customers.microsoft.com/Pages/CustomerStory.aspx?recid=2424" TargetMode="External"/><Relationship Id="rId7" Type="http://schemas.openxmlformats.org/officeDocument/2006/relationships/hyperlink" Target="https://www.microsoft.com/en-us/server-cloud/customer-stories/KUKA-robotics.aspx" TargetMode="External"/><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hyperlink" Target="http://www.prweb.com/releases/2015/05/prweb12705331.htm" TargetMode="External"/><Relationship Id="rId11" Type="http://schemas.openxmlformats.org/officeDocument/2006/relationships/hyperlink" Target="https://customers.microsoft.com/Pages/CustomerStory.aspx?recid=21394" TargetMode="External"/><Relationship Id="rId5" Type="http://schemas.openxmlformats.org/officeDocument/2006/relationships/hyperlink" Target="https://customers.microsoft.com/Pages/CustomerStory.aspx?recid=13326" TargetMode="External"/><Relationship Id="rId10" Type="http://schemas.openxmlformats.org/officeDocument/2006/relationships/hyperlink" Target="https://customers.microsoft.com/Pages/CustomerStory.aspx?recid=19726" TargetMode="External"/><Relationship Id="rId4" Type="http://schemas.openxmlformats.org/officeDocument/2006/relationships/hyperlink" Target="https://www.microsoft.com/en-us/server-cloud/customer-stories/kaiser-permanente.aspx" TargetMode="External"/><Relationship Id="rId9" Type="http://schemas.openxmlformats.org/officeDocument/2006/relationships/hyperlink" Target="https://customers.microsoft.com/Pages/CustomerStory.aspx?recid=18294"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revolutionanalytics.com/content/datasong%E2%80%99s-big-data-analytics-platform-marketing-optimization-helps-clients-understand" TargetMode="External"/><Relationship Id="rId3" Type="http://schemas.openxmlformats.org/officeDocument/2006/relationships/hyperlink" Target="http://enterprise.microsoft.com/en-us/industries/retail-and-consumer-goods/big-data-boosts-business-for-beverage-company/" TargetMode="External"/><Relationship Id="rId7" Type="http://schemas.openxmlformats.org/officeDocument/2006/relationships/hyperlink" Target="https://customers.microsoft.com/Pages/CustomerStory.aspx?recid=12166" TargetMode="External"/><Relationship Id="rId12" Type="http://schemas.openxmlformats.org/officeDocument/2006/relationships/hyperlink" Target="https://customers.microsoft.com/Pages/CustomerStory.aspx?recid=18945" TargetMode="External"/><Relationship Id="rId2" Type="http://schemas.openxmlformats.org/officeDocument/2006/relationships/notesSlide" Target="../notesSlides/notesSlide12.xml"/><Relationship Id="rId1" Type="http://schemas.openxmlformats.org/officeDocument/2006/relationships/slideLayout" Target="../slideLayouts/slideLayout26.xml"/><Relationship Id="rId6" Type="http://schemas.openxmlformats.org/officeDocument/2006/relationships/hyperlink" Target="https://customers.microsoft.com/Pages/CustomerStory.aspx?recid=23569" TargetMode="External"/><Relationship Id="rId11" Type="http://schemas.openxmlformats.org/officeDocument/2006/relationships/hyperlink" Target="https://www.microsoft.com/en-us/server-cloud/customer-stories/rockwell-automation.aspx" TargetMode="External"/><Relationship Id="rId5" Type="http://schemas.openxmlformats.org/officeDocument/2006/relationships/hyperlink" Target="https://blogs.technet.microsoft.com/machinelearning/2015/11/19/a-look-behind-how-one-of-the-worlds-most-popular-brands-harnessed-an-internet-meme/" TargetMode="External"/><Relationship Id="rId10" Type="http://schemas.openxmlformats.org/officeDocument/2006/relationships/hyperlink" Target="https://www.microsoft.com/en-us/server-cloud/customer-stories/thyssen-krupp-elevator.aspx" TargetMode="External"/><Relationship Id="rId4" Type="http://schemas.openxmlformats.org/officeDocument/2006/relationships/hyperlink" Target="https://customers.microsoft.com/Pages/CustomerStory.aspx?recid=15612" TargetMode="External"/><Relationship Id="rId9" Type="http://schemas.openxmlformats.org/officeDocument/2006/relationships/hyperlink" Target="../Cortana%20Intelligence%20Offers%20Customer%20Ready/customers.microsoft.com/Pages/CustomerStory.aspx?recid=11257"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8" Type="http://schemas.openxmlformats.org/officeDocument/2006/relationships/hyperlink" Target="https://customers.microsoft.com/Pages/CustomerStory.aspx?recid=21394" TargetMode="External"/><Relationship Id="rId3" Type="http://schemas.openxmlformats.org/officeDocument/2006/relationships/hyperlink" Target="https://customers.microsoft.com/Pages/Download.aspx?id=26927" TargetMode="External"/><Relationship Id="rId7" Type="http://schemas.openxmlformats.org/officeDocument/2006/relationships/hyperlink" Target="https://customers.microsoft.com/Pages/CustomerStory.aspx?recid=18352" TargetMode="External"/><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hyperlink" Target="https://customers.microsoft.com/Pages/CustomerStory.aspx?recid=18945" TargetMode="External"/><Relationship Id="rId11" Type="http://schemas.openxmlformats.org/officeDocument/2006/relationships/hyperlink" Target="https://www.microsoft.com/en-us/server-cloud/customer-stories/KUKA-robotics.aspx" TargetMode="External"/><Relationship Id="rId5" Type="http://schemas.openxmlformats.org/officeDocument/2006/relationships/hyperlink" Target="https://www.microsoft.com/en-us/server-cloud/customer-stories/rockwell-automation.aspx" TargetMode="External"/><Relationship Id="rId10" Type="http://schemas.openxmlformats.org/officeDocument/2006/relationships/hyperlink" Target="http://revolutionanalytics.com/content/merck-optimizes-clinical-drug-development-revolution-analytics-gsdesign-explorer" TargetMode="External"/><Relationship Id="rId4" Type="http://schemas.openxmlformats.org/officeDocument/2006/relationships/hyperlink" Target="https://www.microsoft.com/en-us/server-cloud/customer-stories/thyssen-krupp-elevator.aspx" TargetMode="External"/><Relationship Id="rId9" Type="http://schemas.openxmlformats.org/officeDocument/2006/relationships/hyperlink" Target="https://www.microsoft.com/en-us/server-cloud/cloud-os/customer-stories/pier-1-imports.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366151"/>
            <a:ext cx="6278150" cy="3491849"/>
          </a:xfrm>
          <a:prstGeom prst="rect">
            <a:avLst/>
          </a:prstGeom>
          <a:solidFill>
            <a:schemeClr val="accent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334550" y="3496777"/>
            <a:ext cx="5303241" cy="1793104"/>
          </a:xfrm>
        </p:spPr>
        <p:txBody>
          <a:bodyPr/>
          <a:lstStyle/>
          <a:p>
            <a:r>
              <a:rPr lang="en-US" dirty="0"/>
              <a:t>Cortana </a:t>
            </a:r>
            <a:br>
              <a:rPr lang="en-US" dirty="0"/>
            </a:br>
            <a:r>
              <a:rPr lang="en-US" dirty="0"/>
              <a:t>Intelligence Suite Overview</a:t>
            </a:r>
          </a:p>
        </p:txBody>
      </p:sp>
    </p:spTree>
    <p:extLst>
      <p:ext uri="{BB962C8B-B14F-4D97-AF65-F5344CB8AC3E}">
        <p14:creationId xmlns:p14="http://schemas.microsoft.com/office/powerpoint/2010/main" val="190713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Intensive Offer</a:t>
            </a:r>
          </a:p>
        </p:txBody>
      </p:sp>
      <p:sp>
        <p:nvSpPr>
          <p:cNvPr id="29" name="Rectangle 28"/>
          <p:cNvSpPr/>
          <p:nvPr/>
        </p:nvSpPr>
        <p:spPr bwMode="auto">
          <a:xfrm>
            <a:off x="442914" y="1476376"/>
            <a:ext cx="7508390" cy="1786071"/>
          </a:xfrm>
          <a:prstGeom prst="rect">
            <a:avLst/>
          </a:prstGeom>
          <a:noFill/>
          <a:ln w="635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t" anchorCtr="0" forceAA="0" compatLnSpc="1">
            <a:prstTxWarp prst="textNoShape">
              <a:avLst/>
            </a:prstTxWarp>
            <a:noAutofit/>
          </a:bodyPr>
          <a:lstStyle/>
          <a:p>
            <a:pPr lvl="0" defTabSz="932472" fontAlgn="base"/>
            <a:r>
              <a:rPr lang="en-US" sz="1000" dirty="0">
                <a:solidFill>
                  <a:schemeClr val="bg1"/>
                </a:solidFill>
                <a:ea typeface="Segoe UI" pitchFamily="34" charset="0"/>
                <a:cs typeface="Segoe UI" pitchFamily="34" charset="0"/>
              </a:rPr>
              <a:t>This offer delivers foundational service quantities across workloads. It enables you to not only run advanced analytics, but also experiment with other scenarios. Leverage the Analytics Intensive Offer if your primary need is to </a:t>
            </a:r>
            <a:r>
              <a:rPr lang="en-US" sz="1000" dirty="0">
                <a:solidFill>
                  <a:schemeClr val="bg1"/>
                </a:solidFill>
                <a:latin typeface="Segoe UI Semibold" panose="020B0702040204020203" pitchFamily="34" charset="0"/>
                <a:ea typeface="Segoe UI" pitchFamily="34" charset="0"/>
                <a:cs typeface="Segoe UI Semibold" panose="020B0702040204020203" pitchFamily="34" charset="0"/>
              </a:rPr>
              <a:t>gain deeper insight </a:t>
            </a:r>
            <a:r>
              <a:rPr lang="en-US" sz="1000" dirty="0">
                <a:solidFill>
                  <a:schemeClr val="bg1"/>
                </a:solidFill>
                <a:ea typeface="Segoe UI" pitchFamily="34" charset="0"/>
                <a:cs typeface="Segoe UI" pitchFamily="34" charset="0"/>
              </a:rPr>
              <a:t>since there are higher included quantities for Machine Learning and HDInsight.</a:t>
            </a:r>
          </a:p>
          <a:p>
            <a:pPr lvl="0" defTabSz="932472" fontAlgn="base">
              <a:spcBef>
                <a:spcPts val="400"/>
              </a:spcBef>
              <a:spcAft>
                <a:spcPts val="200"/>
              </a:spcAft>
            </a:pPr>
            <a:r>
              <a:rPr lang="en-US" sz="1000" dirty="0">
                <a:solidFill>
                  <a:schemeClr val="bg1"/>
                </a:solidFill>
                <a:latin typeface="Segoe UI Semibold" panose="020B0702040204020203" pitchFamily="34" charset="0"/>
                <a:ea typeface="Segoe UI" pitchFamily="34" charset="0"/>
                <a:cs typeface="Segoe UI Semibold" panose="020B0702040204020203" pitchFamily="34" charset="0"/>
              </a:rPr>
              <a:t>Take advantage of this offer to:</a:t>
            </a:r>
          </a:p>
          <a:p>
            <a:pPr lvl="0" defTabSz="932472" fontAlgn="base"/>
            <a:r>
              <a:rPr lang="en-US" sz="900" dirty="0">
                <a:solidFill>
                  <a:schemeClr val="bg1"/>
                </a:solidFill>
                <a:latin typeface="Segoe UI Semibold" panose="020B0702040204020203" pitchFamily="34" charset="0"/>
                <a:ea typeface="Segoe UI" pitchFamily="34" charset="0"/>
                <a:cs typeface="Segoe UI Semibold" panose="020B0702040204020203" pitchFamily="34" charset="0"/>
              </a:rPr>
              <a:t>Business</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Service assets before they break and prevent outages</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Predict the likelihood of particular outcomes and</a:t>
            </a:r>
            <a:br>
              <a:rPr lang="en-US" sz="900" dirty="0">
                <a:solidFill>
                  <a:schemeClr val="bg1"/>
                </a:solidFill>
                <a:ea typeface="Segoe UI" pitchFamily="34" charset="0"/>
                <a:cs typeface="Segoe UI" pitchFamily="34" charset="0"/>
              </a:rPr>
            </a:br>
            <a:r>
              <a:rPr lang="en-US" sz="900" dirty="0">
                <a:solidFill>
                  <a:schemeClr val="bg1"/>
                </a:solidFill>
                <a:ea typeface="Segoe UI" pitchFamily="34" charset="0"/>
                <a:cs typeface="Segoe UI" pitchFamily="34" charset="0"/>
              </a:rPr>
              <a:t>determine optimal responses</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Quantify and predict individual preferences</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Automate decision-making to accelerate business</a:t>
            </a:r>
            <a:br>
              <a:rPr lang="en-US" sz="900" dirty="0">
                <a:solidFill>
                  <a:schemeClr val="bg1"/>
                </a:solidFill>
                <a:ea typeface="Segoe UI" pitchFamily="34" charset="0"/>
                <a:cs typeface="Segoe UI" pitchFamily="34" charset="0"/>
              </a:rPr>
            </a:br>
            <a:r>
              <a:rPr lang="en-US" sz="900" dirty="0">
                <a:solidFill>
                  <a:schemeClr val="bg1"/>
                </a:solidFill>
                <a:ea typeface="Segoe UI" pitchFamily="34" charset="0"/>
                <a:cs typeface="Segoe UI" pitchFamily="34" charset="0"/>
              </a:rPr>
              <a:t>and aid competitive advantage</a:t>
            </a:r>
          </a:p>
        </p:txBody>
      </p:sp>
      <p:sp>
        <p:nvSpPr>
          <p:cNvPr id="30" name="Rectangle 29"/>
          <p:cNvSpPr/>
          <p:nvPr/>
        </p:nvSpPr>
        <p:spPr bwMode="auto">
          <a:xfrm>
            <a:off x="442914" y="1220495"/>
            <a:ext cx="7508390" cy="258532"/>
          </a:xfrm>
          <a:prstGeom prst="rect">
            <a:avLst/>
          </a:prstGeom>
          <a:solidFill>
            <a:schemeClr val="accent1">
              <a:lumMod val="50000"/>
            </a:schemeClr>
          </a:solidFill>
          <a:ln w="63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spAutoFit/>
          </a:bodyPr>
          <a:lstStyle/>
          <a:p>
            <a:pPr defTabSz="932472" fontAlgn="base">
              <a:spcBef>
                <a:spcPct val="0"/>
              </a:spcBef>
              <a:spcAft>
                <a:spcPct val="0"/>
              </a:spcAft>
            </a:pPr>
            <a:r>
              <a:rPr lang="en-US" sz="1200" dirty="0">
                <a:solidFill>
                  <a:schemeClr val="tx1"/>
                </a:solidFill>
                <a:latin typeface="Segoe UI Semibold" panose="020B0702040204020203" pitchFamily="34" charset="0"/>
                <a:ea typeface="Segoe UI" pitchFamily="34" charset="0"/>
                <a:cs typeface="Segoe UI Semibold" panose="020B0702040204020203" pitchFamily="34" charset="0"/>
              </a:rPr>
              <a:t>Overview</a:t>
            </a:r>
          </a:p>
        </p:txBody>
      </p:sp>
      <p:sp>
        <p:nvSpPr>
          <p:cNvPr id="34" name="Rectangle 33"/>
          <p:cNvSpPr/>
          <p:nvPr/>
        </p:nvSpPr>
        <p:spPr bwMode="auto">
          <a:xfrm>
            <a:off x="1813560" y="5543272"/>
            <a:ext cx="6137743" cy="518513"/>
          </a:xfrm>
          <a:prstGeom prst="rect">
            <a:avLst/>
          </a:prstGeom>
          <a:noFill/>
          <a:ln w="635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3" spcCol="0" rtlCol="0" fromWordArt="0" anchor="ctr" anchorCtr="0" forceAA="0" compatLnSpc="1">
            <a:prstTxWarp prst="textNoShape">
              <a:avLst/>
            </a:prstTxWarp>
            <a:noAutofit/>
          </a:bodyPr>
          <a:lstStyle/>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3"/>
              </a:rPr>
              <a:t>Tangerine</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4"/>
              </a:rPr>
              <a:t>Ziosk</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5"/>
              </a:rPr>
              <a:t>Mendeley</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6"/>
              </a:rPr>
              <a:t>Dartmouth-Hitchcock</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7"/>
              </a:rPr>
              <a:t>ThyssenKrupp</a:t>
            </a: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8"/>
              </a:rPr>
              <a:t>Rockwell Automation</a:t>
            </a: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9"/>
              </a:rPr>
              <a:t>eSmart</a:t>
            </a: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10"/>
              </a:rPr>
              <a:t>JJ Food Service</a:t>
            </a: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11"/>
              </a:rPr>
              <a:t>Pier 1 Imports</a:t>
            </a:r>
            <a:endParaRPr lang="en-US" sz="1000" dirty="0">
              <a:solidFill>
                <a:schemeClr val="bg1"/>
              </a:solidFill>
              <a:ea typeface="Segoe UI" pitchFamily="34" charset="0"/>
              <a:cs typeface="Segoe UI" pitchFamily="34" charset="0"/>
            </a:endParaRPr>
          </a:p>
        </p:txBody>
      </p:sp>
      <p:sp>
        <p:nvSpPr>
          <p:cNvPr id="35" name="Rectangle 34"/>
          <p:cNvSpPr/>
          <p:nvPr/>
        </p:nvSpPr>
        <p:spPr bwMode="auto">
          <a:xfrm>
            <a:off x="445603" y="5545993"/>
            <a:ext cx="1367957" cy="515792"/>
          </a:xfrm>
          <a:prstGeom prst="rect">
            <a:avLst/>
          </a:prstGeom>
          <a:solidFill>
            <a:schemeClr val="accent1">
              <a:lumMod val="50000"/>
            </a:schemeClr>
          </a:solidFill>
          <a:ln w="63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1200" dirty="0">
                <a:solidFill>
                  <a:srgbClr val="FFFFFF"/>
                </a:solidFill>
                <a:latin typeface="Segoe UI Semibold" panose="020B0702040204020203" pitchFamily="34" charset="0"/>
                <a:ea typeface="Segoe UI" pitchFamily="34" charset="0"/>
                <a:cs typeface="Segoe UI Semibold" panose="020B0702040204020203" pitchFamily="34" charset="0"/>
              </a:rPr>
              <a:t>How others are getting started</a:t>
            </a:r>
          </a:p>
        </p:txBody>
      </p:sp>
      <p:sp>
        <p:nvSpPr>
          <p:cNvPr id="74" name="Rectangle 73"/>
          <p:cNvSpPr/>
          <p:nvPr/>
        </p:nvSpPr>
        <p:spPr>
          <a:xfrm>
            <a:off x="4048870" y="2150728"/>
            <a:ext cx="3902434" cy="1100301"/>
          </a:xfrm>
          <a:prstGeom prst="rect">
            <a:avLst/>
          </a:prstGeom>
        </p:spPr>
        <p:txBody>
          <a:bodyPr wrap="square">
            <a:spAutoFit/>
          </a:bodyPr>
          <a:lstStyle/>
          <a:p>
            <a:pPr lvl="0" defTabSz="932472" fontAlgn="base">
              <a:spcBef>
                <a:spcPts val="300"/>
              </a:spcBef>
              <a:spcAft>
                <a:spcPts val="100"/>
              </a:spcAft>
            </a:pPr>
            <a:r>
              <a:rPr lang="en-US" sz="900" dirty="0">
                <a:solidFill>
                  <a:srgbClr val="505050"/>
                </a:solidFill>
                <a:latin typeface="Segoe UI Semibold" panose="020B0702040204020203" pitchFamily="34" charset="0"/>
                <a:ea typeface="Segoe UI" pitchFamily="34" charset="0"/>
                <a:cs typeface="Segoe UI Semibold" panose="020B0702040204020203" pitchFamily="34" charset="0"/>
              </a:rPr>
              <a:t>Technical</a:t>
            </a:r>
          </a:p>
          <a:p>
            <a:pPr marL="171450" lvl="1" indent="-107950" defTabSz="932472" fontAlgn="base">
              <a:spcAft>
                <a:spcPts val="100"/>
              </a:spcAft>
              <a:buSzPct val="100000"/>
              <a:buFont typeface="Arial" panose="020B0604020202020204" pitchFamily="34" charset="0"/>
              <a:buChar char="•"/>
            </a:pPr>
            <a:r>
              <a:rPr lang="en-US" sz="900" dirty="0">
                <a:solidFill>
                  <a:srgbClr val="505050"/>
                </a:solidFill>
                <a:ea typeface="Segoe UI" pitchFamily="34" charset="0"/>
                <a:cs typeface="Segoe UI" pitchFamily="34" charset="0"/>
              </a:rPr>
              <a:t>Compute and model data to discover subtle patterns not evident from traditional BI</a:t>
            </a:r>
          </a:p>
          <a:p>
            <a:pPr marL="171450" lvl="1" indent="-107950" defTabSz="932472" fontAlgn="base">
              <a:spcAft>
                <a:spcPts val="100"/>
              </a:spcAft>
              <a:buSzPct val="100000"/>
              <a:buFont typeface="Arial" panose="020B0604020202020204" pitchFamily="34" charset="0"/>
              <a:buChar char="•"/>
            </a:pPr>
            <a:r>
              <a:rPr lang="en-US" sz="900" dirty="0">
                <a:solidFill>
                  <a:srgbClr val="505050"/>
                </a:solidFill>
                <a:ea typeface="Segoe UI" pitchFamily="34" charset="0"/>
                <a:cs typeface="Segoe UI" pitchFamily="34" charset="0"/>
              </a:rPr>
              <a:t>Analyze current and historical data to generate insights and opportunities</a:t>
            </a:r>
          </a:p>
          <a:p>
            <a:pPr marL="171450" lvl="1" indent="-107950" defTabSz="932472" fontAlgn="base">
              <a:spcAft>
                <a:spcPts val="100"/>
              </a:spcAft>
              <a:buSzPct val="100000"/>
              <a:buFont typeface="Arial" panose="020B0604020202020204" pitchFamily="34" charset="0"/>
              <a:buChar char="•"/>
            </a:pPr>
            <a:r>
              <a:rPr lang="en-US" sz="900" dirty="0">
                <a:solidFill>
                  <a:srgbClr val="505050"/>
                </a:solidFill>
                <a:ea typeface="Segoe UI" pitchFamily="34" charset="0"/>
                <a:cs typeface="Segoe UI" pitchFamily="34" charset="0"/>
              </a:rPr>
              <a:t>Improve performance and accuracy of analytical models through machine learning</a:t>
            </a:r>
          </a:p>
        </p:txBody>
      </p:sp>
      <p:graphicFrame>
        <p:nvGraphicFramePr>
          <p:cNvPr id="75" name="Table 74"/>
          <p:cNvGraphicFramePr>
            <a:graphicFrameLocks noGrp="1"/>
          </p:cNvGraphicFramePr>
          <p:nvPr>
            <p:extLst/>
          </p:nvPr>
        </p:nvGraphicFramePr>
        <p:xfrm>
          <a:off x="442913" y="3323831"/>
          <a:ext cx="7508391" cy="2160392"/>
        </p:xfrm>
        <a:graphic>
          <a:graphicData uri="http://schemas.openxmlformats.org/drawingml/2006/table">
            <a:tbl>
              <a:tblPr firstRow="1" bandRow="1">
                <a:tableStyleId>{2D5ABB26-0587-4C30-8999-92F81FD0307C}</a:tableStyleId>
              </a:tblPr>
              <a:tblGrid>
                <a:gridCol w="738186">
                  <a:extLst>
                    <a:ext uri="{9D8B030D-6E8A-4147-A177-3AD203B41FA5}">
                      <a16:colId xmlns:a16="http://schemas.microsoft.com/office/drawing/2014/main" val="20000"/>
                    </a:ext>
                  </a:extLst>
                </a:gridCol>
                <a:gridCol w="1354041">
                  <a:extLst>
                    <a:ext uri="{9D8B030D-6E8A-4147-A177-3AD203B41FA5}">
                      <a16:colId xmlns:a16="http://schemas.microsoft.com/office/drawing/2014/main" val="20001"/>
                    </a:ext>
                  </a:extLst>
                </a:gridCol>
                <a:gridCol w="1354041">
                  <a:extLst>
                    <a:ext uri="{9D8B030D-6E8A-4147-A177-3AD203B41FA5}">
                      <a16:colId xmlns:a16="http://schemas.microsoft.com/office/drawing/2014/main" val="1217875106"/>
                    </a:ext>
                  </a:extLst>
                </a:gridCol>
                <a:gridCol w="1354041">
                  <a:extLst>
                    <a:ext uri="{9D8B030D-6E8A-4147-A177-3AD203B41FA5}">
                      <a16:colId xmlns:a16="http://schemas.microsoft.com/office/drawing/2014/main" val="88270166"/>
                    </a:ext>
                  </a:extLst>
                </a:gridCol>
                <a:gridCol w="1354041">
                  <a:extLst>
                    <a:ext uri="{9D8B030D-6E8A-4147-A177-3AD203B41FA5}">
                      <a16:colId xmlns:a16="http://schemas.microsoft.com/office/drawing/2014/main" val="3389303327"/>
                    </a:ext>
                  </a:extLst>
                </a:gridCol>
                <a:gridCol w="1354041">
                  <a:extLst>
                    <a:ext uri="{9D8B030D-6E8A-4147-A177-3AD203B41FA5}">
                      <a16:colId xmlns:a16="http://schemas.microsoft.com/office/drawing/2014/main" val="450915600"/>
                    </a:ext>
                  </a:extLst>
                </a:gridCol>
              </a:tblGrid>
              <a:tr h="0">
                <a:tc gridSpan="6">
                  <a:txBody>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Top use cases</a:t>
                      </a:r>
                    </a:p>
                  </a:txBody>
                  <a:tcPr marL="73152" marR="73152" marT="36576" marB="36576" anchor="ctr">
                    <a:lnL w="6350" cap="flat" cmpd="sng" algn="ctr">
                      <a:solidFill>
                        <a:schemeClr val="accent1">
                          <a:lumMod val="50000"/>
                        </a:schemeClr>
                      </a:solidFill>
                      <a:prstDash val="solid"/>
                      <a:round/>
                      <a:headEnd type="none" w="med" len="med"/>
                      <a:tailEnd type="none" w="med" len="med"/>
                    </a:lnL>
                    <a:lnR w="6350" cap="flat" cmpd="sng" algn="ctr">
                      <a:solidFill>
                        <a:schemeClr val="accent1">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accent1">
                        <a:lumMod val="50000"/>
                      </a:schemeClr>
                    </a:solidFill>
                  </a:tcPr>
                </a:tc>
                <a:tc hMerge="1">
                  <a:txBody>
                    <a:bodyPr/>
                    <a:lstStyle/>
                    <a:p>
                      <a:pPr algn="l">
                        <a:spcAft>
                          <a:spcPts val="100"/>
                        </a:spcAft>
                      </a:pPr>
                      <a:endParaRPr lang="en-US" sz="900" b="1"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extLst>
                  <a:ext uri="{0D108BD9-81ED-4DB2-BD59-A6C34878D82A}">
                    <a16:rowId xmlns:a16="http://schemas.microsoft.com/office/drawing/2014/main" val="753922260"/>
                  </a:ext>
                </a:extLst>
              </a:tr>
              <a:tr h="0">
                <a:tc>
                  <a:txBody>
                    <a:bodyPr/>
                    <a:lstStyle/>
                    <a:p>
                      <a:pPr algn="l"/>
                      <a:r>
                        <a:rPr lang="en-US" sz="1000" b="1" kern="1200" dirty="0">
                          <a:solidFill>
                            <a:schemeClr val="bg1"/>
                          </a:solidFill>
                          <a:latin typeface="Segoe UI Semibold" panose="020B0702040204020203" pitchFamily="34" charset="0"/>
                          <a:ea typeface="+mn-ea"/>
                          <a:cs typeface="Segoe UI Semibold" panose="020B0702040204020203" pitchFamily="34" charset="0"/>
                        </a:rPr>
                        <a:t>Industry</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algn="l">
                        <a:spcAft>
                          <a:spcPts val="100"/>
                        </a:spcAft>
                      </a:pPr>
                      <a:r>
                        <a:rPr lang="en-US" sz="900" b="1" kern="1200" dirty="0">
                          <a:solidFill>
                            <a:schemeClr val="accent1">
                              <a:lumMod val="50000"/>
                            </a:schemeClr>
                          </a:solidFill>
                          <a:latin typeface="Segoe UI Semibold" panose="020B0702040204020203" pitchFamily="34" charset="0"/>
                          <a:ea typeface="+mn-ea"/>
                          <a:cs typeface="Segoe UI Semibold" panose="020B0702040204020203" pitchFamily="34" charset="0"/>
                        </a:rPr>
                        <a:t>Retail</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accent1">
                              <a:lumMod val="50000"/>
                            </a:schemeClr>
                          </a:solidFill>
                          <a:latin typeface="Segoe UI Semibold" panose="020B0702040204020203" pitchFamily="34" charset="0"/>
                          <a:ea typeface="+mn-ea"/>
                          <a:cs typeface="Segoe UI Semibold" panose="020B0702040204020203" pitchFamily="34" charset="0"/>
                        </a:rPr>
                        <a:t>Manufacturing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accent1">
                              <a:lumMod val="50000"/>
                            </a:schemeClr>
                          </a:solidFill>
                          <a:latin typeface="Segoe UI Semibold" panose="020B0702040204020203" pitchFamily="34" charset="0"/>
                          <a:ea typeface="+mn-ea"/>
                          <a:cs typeface="Segoe UI Semibold" panose="020B0702040204020203" pitchFamily="34" charset="0"/>
                        </a:rPr>
                        <a:t>Government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accent1">
                              <a:lumMod val="50000"/>
                            </a:schemeClr>
                          </a:solidFill>
                          <a:latin typeface="Segoe UI Semibold" panose="020B0702040204020203" pitchFamily="34" charset="0"/>
                          <a:ea typeface="+mn-ea"/>
                          <a:cs typeface="Segoe UI Semibold" panose="020B0702040204020203" pitchFamily="34" charset="0"/>
                        </a:rPr>
                        <a:t>Financial Services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accent1">
                              <a:lumMod val="50000"/>
                            </a:schemeClr>
                          </a:solidFill>
                          <a:latin typeface="Segoe UI Semibold" panose="020B0702040204020203" pitchFamily="34" charset="0"/>
                          <a:ea typeface="+mn-ea"/>
                          <a:cs typeface="Segoe UI Semibold" panose="020B0702040204020203" pitchFamily="34" charset="0"/>
                        </a:rPr>
                        <a:t>Healthcare</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1495928">
                <a:tc>
                  <a:txBody>
                    <a:bodyPr/>
                    <a:lstStyle/>
                    <a:p>
                      <a:pPr marL="0" algn="l" defTabSz="914367" rtl="0" eaLnBrk="1" latinLnBrk="0" hangingPunct="1"/>
                      <a:r>
                        <a:rPr lang="en-US" sz="1000" b="1" kern="1200" dirty="0">
                          <a:solidFill>
                            <a:schemeClr val="bg1"/>
                          </a:solidFill>
                          <a:latin typeface="Segoe UI Semibold" panose="020B0702040204020203" pitchFamily="34" charset="0"/>
                          <a:ea typeface="+mn-ea"/>
                          <a:cs typeface="Segoe UI Semibold" panose="020B0702040204020203" pitchFamily="34" charset="0"/>
                        </a:rPr>
                        <a:t>Scenario</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Demand Forecasting</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Digital Marketing Analytics</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Supply Chain Management</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Marketing Mix Optimization</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Personalized</a:t>
                      </a:r>
                      <a:r>
                        <a:rPr lang="en-US" sz="900" kern="1200" baseline="0" dirty="0">
                          <a:solidFill>
                            <a:schemeClr val="bg1"/>
                          </a:solidFill>
                          <a:latin typeface="+mn-lt"/>
                          <a:ea typeface="+mn-ea"/>
                          <a:cs typeface="+mn-cs"/>
                        </a:rPr>
                        <a:t> Offers</a:t>
                      </a: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Predictive Maintenance</a:t>
                      </a:r>
                      <a:r>
                        <a:rPr lang="en-US" sz="900" baseline="30000" dirty="0">
                          <a:solidFill>
                            <a:schemeClr val="bg1"/>
                          </a:solidFill>
                          <a:ea typeface="Segoe UI" pitchFamily="34" charset="0"/>
                          <a:cs typeface="Segoe UI" pitchFamily="34" charset="0"/>
                        </a:rPr>
                        <a:t>+</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Supply Chain Management</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Predictive Maintenance</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Transit &amp; Traffic Optimization</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Fraud Detection</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Churn Prediction</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Portfolio Analysis</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Digital Marketing Analytics</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Compliance &amp; Risk Management</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Marketing Mix Optimization</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Population Health</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Personalization</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Fraud Detection</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182880">
                <a:tc gridSpan="6">
                  <a:txBody>
                    <a:bodyPr/>
                    <a:lstStyle/>
                    <a:p>
                      <a:pPr marL="0" algn="l" defTabSz="914367" rtl="0" eaLnBrk="1" latinLnBrk="0" hangingPunct="1"/>
                      <a:r>
                        <a:rPr lang="en-US" sz="800" kern="1200" baseline="30000" dirty="0">
                          <a:solidFill>
                            <a:schemeClr val="bg1"/>
                          </a:solidFill>
                          <a:latin typeface="+mn-lt"/>
                          <a:ea typeface="+mn-ea"/>
                          <a:cs typeface="+mn-cs"/>
                        </a:rPr>
                        <a:t>+ </a:t>
                      </a:r>
                      <a:r>
                        <a:rPr lang="en-US" sz="800" kern="1200" dirty="0">
                          <a:solidFill>
                            <a:schemeClr val="bg1"/>
                          </a:solidFill>
                          <a:latin typeface="+mn-lt"/>
                          <a:ea typeface="+mn-ea"/>
                          <a:cs typeface="+mn-cs"/>
                        </a:rPr>
                        <a:t>If data ingestion from assets with sensors is required for your business, you will also need Microsoft Azure </a:t>
                      </a:r>
                      <a:r>
                        <a:rPr lang="en-US" sz="800" kern="1200" dirty="0" err="1">
                          <a:solidFill>
                            <a:schemeClr val="bg1"/>
                          </a:solidFill>
                          <a:latin typeface="+mn-lt"/>
                          <a:ea typeface="+mn-ea"/>
                          <a:cs typeface="+mn-cs"/>
                        </a:rPr>
                        <a:t>IoT</a:t>
                      </a:r>
                      <a:endParaRPr lang="en-US" sz="800" kern="1200" dirty="0">
                        <a:solidFill>
                          <a:schemeClr val="bg1"/>
                        </a:solidFill>
                        <a:latin typeface="+mn-lt"/>
                        <a:ea typeface="+mn-ea"/>
                        <a:cs typeface="+mn-cs"/>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rgbClr val="FFFFFF"/>
                    </a:solidFill>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0" marR="0" indent="0" algn="l" defTabSz="914367" rtl="0" eaLnBrk="1" fontAlgn="auto" latinLnBrk="0" hangingPunct="1">
                        <a:lnSpc>
                          <a:spcPct val="100000"/>
                        </a:lnSpc>
                        <a:spcBef>
                          <a:spcPts val="200"/>
                        </a:spcBef>
                        <a:spcAft>
                          <a:spcPts val="0"/>
                        </a:spcAft>
                        <a:buClrTx/>
                        <a:buSzTx/>
                        <a:buFont typeface="Arial" panose="020B0604020202020204" pitchFamily="34" charset="0"/>
                        <a:buNone/>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4"/>
          </p:nvPr>
        </p:nvSpPr>
        <p:spPr/>
        <p:txBody>
          <a:bodyPr/>
          <a:lstStyle/>
          <a:p>
            <a:fld id="{F2678289-A087-43B9-AF88-153C65E02878}" type="slidenum">
              <a:rPr lang="en-US" smtClean="0"/>
              <a:t>10</a:t>
            </a:fld>
            <a:endParaRPr lang="en-US"/>
          </a:p>
        </p:txBody>
      </p:sp>
      <p:graphicFrame>
        <p:nvGraphicFramePr>
          <p:cNvPr id="37" name="Table 36"/>
          <p:cNvGraphicFramePr>
            <a:graphicFrameLocks noGrp="1"/>
          </p:cNvGraphicFramePr>
          <p:nvPr>
            <p:extLst/>
          </p:nvPr>
        </p:nvGraphicFramePr>
        <p:xfrm>
          <a:off x="8020050" y="1220498"/>
          <a:ext cx="3727451" cy="4841287"/>
        </p:xfrm>
        <a:graphic>
          <a:graphicData uri="http://schemas.openxmlformats.org/drawingml/2006/table">
            <a:tbl>
              <a:tblPr firstRow="1" bandRow="1">
                <a:tableStyleId>{9D7B26C5-4107-4FEC-AEDC-1716B250A1EF}</a:tableStyleId>
              </a:tblPr>
              <a:tblGrid>
                <a:gridCol w="1232807">
                  <a:extLst>
                    <a:ext uri="{9D8B030D-6E8A-4147-A177-3AD203B41FA5}">
                      <a16:colId xmlns:a16="http://schemas.microsoft.com/office/drawing/2014/main" val="1493572117"/>
                    </a:ext>
                  </a:extLst>
                </a:gridCol>
                <a:gridCol w="1153886">
                  <a:extLst>
                    <a:ext uri="{9D8B030D-6E8A-4147-A177-3AD203B41FA5}">
                      <a16:colId xmlns:a16="http://schemas.microsoft.com/office/drawing/2014/main" val="324438354"/>
                    </a:ext>
                  </a:extLst>
                </a:gridCol>
                <a:gridCol w="1340758">
                  <a:extLst>
                    <a:ext uri="{9D8B030D-6E8A-4147-A177-3AD203B41FA5}">
                      <a16:colId xmlns:a16="http://schemas.microsoft.com/office/drawing/2014/main" val="1530996304"/>
                    </a:ext>
                  </a:extLst>
                </a:gridCol>
              </a:tblGrid>
              <a:tr h="273090">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Workload</a:t>
                      </a:r>
                    </a:p>
                  </a:txBody>
                  <a:tcPr marL="45720" marR="45720" marT="36576" marB="36576" anchor="ctr">
                    <a:lnL w="6350" cap="flat" cmpd="sng" algn="ctr">
                      <a:solidFill>
                        <a:schemeClr val="accent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C6C"/>
                    </a:solidFill>
                  </a:tcPr>
                </a:tc>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Service</a:t>
                      </a:r>
                    </a:p>
                  </a:txBody>
                  <a:tcPr marL="45720" marR="45720" marT="36576" marB="3657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C6C"/>
                    </a:solidFill>
                  </a:tcPr>
                </a:tc>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Quantity</a:t>
                      </a:r>
                    </a:p>
                  </a:txBody>
                  <a:tcPr marL="45720" marR="45720" marT="36576" marB="36576" anchor="ctr">
                    <a:lnL w="6350" cap="flat" cmpd="sng" algn="ctr">
                      <a:solidFill>
                        <a:schemeClr val="tx1"/>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C6C"/>
                    </a:solidFill>
                  </a:tcPr>
                </a:tc>
                <a:extLst>
                  <a:ext uri="{0D108BD9-81ED-4DB2-BD59-A6C34878D82A}">
                    <a16:rowId xmlns:a16="http://schemas.microsoft.com/office/drawing/2014/main" val="10000"/>
                  </a:ext>
                </a:extLst>
              </a:tr>
              <a:tr h="21240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Information Management</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Data Factory</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500 hours per meter</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546572187"/>
                  </a:ext>
                </a:extLst>
              </a:tr>
              <a:tr h="212403">
                <a:tc vMerge="1">
                  <a:txBody>
                    <a:bodyPr/>
                    <a:lstStyle/>
                    <a:p>
                      <a:endParaRPr lang="en-US"/>
                    </a:p>
                  </a:txBody>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Data Catalog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500 users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5453821"/>
                  </a:ext>
                </a:extLst>
              </a:tr>
              <a:tr h="212403">
                <a:tc vMerge="1">
                  <a:txBody>
                    <a:bodyPr/>
                    <a:lstStyle/>
                    <a:p>
                      <a:endParaRPr lang="en-US"/>
                    </a:p>
                  </a:txBody>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Event Hubs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5B events + 18,300</a:t>
                      </a:r>
                      <a:r>
                        <a:rPr lang="en-US" sz="800" kern="1200" baseline="0" dirty="0">
                          <a:solidFill>
                            <a:schemeClr val="bg1"/>
                          </a:solidFill>
                          <a:latin typeface="+mn-lt"/>
                          <a:ea typeface="+mn-ea"/>
                          <a:cs typeface="Segoe UI Semibold" panose="020B0702040204020203" pitchFamily="34" charset="0"/>
                        </a:rPr>
                        <a:t> hours</a:t>
                      </a:r>
                      <a:endParaRPr lang="en-US" sz="800" kern="1200" dirty="0">
                        <a:solidFill>
                          <a:schemeClr val="bg1"/>
                        </a:solidFill>
                        <a:latin typeface="+mn-lt"/>
                        <a:ea typeface="+mn-ea"/>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24046"/>
                  </a:ext>
                </a:extLst>
              </a:tr>
              <a:tr h="21240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Big Data Stores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Blob Storage</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kern="1200" dirty="0">
                          <a:solidFill>
                            <a:schemeClr val="bg1"/>
                          </a:solidFill>
                          <a:latin typeface="+mn-lt"/>
                          <a:cs typeface="Segoe UI Semibold" panose="020B0702040204020203" pitchFamily="34" charset="0"/>
                        </a:rPr>
                        <a:t>1 TB</a:t>
                      </a:r>
                      <a:endParaRPr lang="en-US" sz="800" kern="1200" dirty="0">
                        <a:solidFill>
                          <a:schemeClr val="bg1"/>
                        </a:solidFill>
                        <a:latin typeface="+mn-lt"/>
                        <a:ea typeface="+mn-ea"/>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701417"/>
                  </a:ext>
                </a:extLst>
              </a:tr>
              <a:tr h="212403">
                <a:tc vMerge="1">
                  <a:txBody>
                    <a:bodyPr/>
                    <a:lstStyle/>
                    <a:p>
                      <a:endParaRPr lang="en-US"/>
                    </a:p>
                  </a:txBody>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Data Lake Store</a:t>
                      </a:r>
                      <a:r>
                        <a:rPr lang="en-US" sz="900" kern="1200" baseline="30000" dirty="0">
                          <a:solidFill>
                            <a:schemeClr val="accent1">
                              <a:lumMod val="50000"/>
                            </a:schemeClr>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5 TB + 4B transactions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6796170"/>
                  </a:ext>
                </a:extLst>
              </a:tr>
              <a:tr h="345914">
                <a:tc vMerge="1">
                  <a:txBody>
                    <a:bodyPr/>
                    <a:lstStyle/>
                    <a:p>
                      <a:endParaRPr lang="en-US"/>
                    </a:p>
                  </a:txBody>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SQL Data Warehouse</a:t>
                      </a:r>
                      <a:r>
                        <a:rPr lang="en-US" sz="900" kern="1200" baseline="30000" dirty="0">
                          <a:solidFill>
                            <a:schemeClr val="accent1">
                              <a:lumMod val="50000"/>
                            </a:schemeClr>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3,720 hours at 100 DWU</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18538823"/>
                  </a:ext>
                </a:extLst>
              </a:tr>
              <a:tr h="471180">
                <a:tc rowSpan="4">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Machine Learning </a:t>
                      </a:r>
                      <a:b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br>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&amp; Analytics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Machine Learning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tc>
                  <a:txBody>
                    <a:bodyPr/>
                    <a:lstStyle/>
                    <a:p>
                      <a:pPr marL="0" algn="l" defTabSz="914367" rtl="0" eaLnBrk="1" latinLnBrk="0" hangingPunct="1"/>
                      <a:r>
                        <a:rPr lang="en-US" sz="800" b="0" kern="1200" dirty="0">
                          <a:solidFill>
                            <a:schemeClr val="bg1"/>
                          </a:solidFill>
                          <a:latin typeface="Segoe UI Semibold" panose="020B0702040204020203" pitchFamily="34" charset="0"/>
                          <a:ea typeface="+mn-ea"/>
                          <a:cs typeface="Segoe UI Semibold" panose="020B0702040204020203" pitchFamily="34" charset="0"/>
                        </a:rPr>
                        <a:t>50 seats + 500 compute hours + 5M transactions + 2,500 API compute hours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730591576"/>
                  </a:ext>
                </a:extLst>
              </a:tr>
              <a:tr h="345914">
                <a:tc vMerge="1">
                  <a:txBody>
                    <a:bodyPr/>
                    <a:lstStyle/>
                    <a:p>
                      <a:endParaRPr lang="en-US"/>
                    </a:p>
                  </a:txBody>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Data Lake Analytics</a:t>
                      </a:r>
                      <a:r>
                        <a:rPr lang="en-US" sz="900" kern="1200" baseline="30000" dirty="0">
                          <a:solidFill>
                            <a:schemeClr val="accent1">
                              <a:lumMod val="50000"/>
                            </a:schemeClr>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dirty="0">
                          <a:solidFill>
                            <a:schemeClr val="bg1"/>
                          </a:solidFill>
                          <a:latin typeface="+mn-lt"/>
                          <a:cs typeface="Segoe UI Semibold" panose="020B0702040204020203" pitchFamily="34" charset="0"/>
                        </a:rPr>
                        <a:t>1,500 hours + 10,000 jobs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8331618"/>
                  </a:ext>
                </a:extLst>
              </a:tr>
              <a:tr h="257659">
                <a:tc vMerge="1">
                  <a:txBody>
                    <a:bodyPr/>
                    <a:lstStyle/>
                    <a:p>
                      <a:endParaRPr lang="en-US" sz="700" b="1" dirty="0">
                        <a:solidFill>
                          <a:schemeClr val="bg1"/>
                        </a:solidFill>
                      </a:endParaRPr>
                    </a:p>
                  </a:txBody>
                  <a:tcPr marL="457200" anchor="ctr">
                    <a:lnL w="127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HDInsight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tc>
                  <a:txBody>
                    <a:bodyPr/>
                    <a:lstStyle/>
                    <a:p>
                      <a:pPr marL="0" algn="l" defTabSz="914367" rtl="0" eaLnBrk="1" latinLnBrk="0" hangingPunct="1"/>
                      <a:r>
                        <a:rPr lang="en-US" sz="800" b="0" kern="1200" dirty="0">
                          <a:solidFill>
                            <a:schemeClr val="bg1"/>
                          </a:solidFill>
                          <a:latin typeface="Segoe UI Semibold" panose="020B0702040204020203" pitchFamily="34" charset="0"/>
                          <a:ea typeface="+mn-ea"/>
                          <a:cs typeface="Segoe UI Semibold" panose="020B0702040204020203" pitchFamily="34" charset="0"/>
                        </a:rPr>
                        <a:t>4,500 hours per VM</a:t>
                      </a:r>
                      <a:br>
                        <a:rPr lang="en-US" sz="800" b="0" kern="1200" dirty="0">
                          <a:solidFill>
                            <a:schemeClr val="bg1"/>
                          </a:solidFill>
                          <a:latin typeface="Segoe UI Semibold" panose="020B0702040204020203" pitchFamily="34" charset="0"/>
                          <a:ea typeface="+mn-ea"/>
                          <a:cs typeface="Segoe UI Semibold" panose="020B0702040204020203" pitchFamily="34" charset="0"/>
                        </a:rPr>
                      </a:br>
                      <a:r>
                        <a:rPr lang="en-US" sz="800" b="0" kern="1200" dirty="0">
                          <a:solidFill>
                            <a:schemeClr val="bg1"/>
                          </a:solidFill>
                          <a:latin typeface="Segoe UI Semibold" panose="020B0702040204020203" pitchFamily="34" charset="0"/>
                          <a:ea typeface="+mn-ea"/>
                          <a:cs typeface="Segoe UI Semibold" panose="020B0702040204020203" pitchFamily="34" charset="0"/>
                        </a:rPr>
                        <a:t>(D3, D13, A2)</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10008"/>
                  </a:ext>
                </a:extLst>
              </a:tr>
              <a:tr h="337828">
                <a:tc vMerge="1">
                  <a:txBody>
                    <a:bodyPr/>
                    <a:lstStyle/>
                    <a:p>
                      <a:endParaRPr lang="en-US"/>
                    </a:p>
                  </a:txBody>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Stream Analytics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b="0" dirty="0">
                          <a:solidFill>
                            <a:schemeClr val="bg1"/>
                          </a:solidFill>
                          <a:latin typeface="+mn-lt"/>
                          <a:cs typeface="Segoe UI" panose="020B0502040204020203" pitchFamily="34" charset="0"/>
                        </a:rPr>
                        <a:t>20,000</a:t>
                      </a:r>
                      <a:r>
                        <a:rPr lang="en-US" sz="800" b="0" baseline="0" dirty="0">
                          <a:solidFill>
                            <a:schemeClr val="bg1"/>
                          </a:solidFill>
                          <a:latin typeface="+mn-lt"/>
                          <a:cs typeface="Segoe UI" panose="020B0502040204020203" pitchFamily="34" charset="0"/>
                        </a:rPr>
                        <a:t> hours</a:t>
                      </a:r>
                      <a:r>
                        <a:rPr lang="en-US" sz="800" b="0" dirty="0">
                          <a:solidFill>
                            <a:schemeClr val="bg1"/>
                          </a:solidFill>
                          <a:latin typeface="+mn-lt"/>
                          <a:cs typeface="Segoe UI" panose="020B0502040204020203" pitchFamily="34" charset="0"/>
                        </a:rPr>
                        <a:t> + 130 </a:t>
                      </a:r>
                      <a:r>
                        <a:rPr lang="en-US" sz="800" b="0" baseline="0" dirty="0">
                          <a:solidFill>
                            <a:schemeClr val="bg1"/>
                          </a:solidFill>
                          <a:latin typeface="+mn-lt"/>
                          <a:cs typeface="Segoe UI" panose="020B0502040204020203" pitchFamily="34" charset="0"/>
                        </a:rPr>
                        <a:t>TB data processed</a:t>
                      </a:r>
                      <a:endParaRPr lang="en-US" sz="800" b="0" dirty="0">
                        <a:solidFill>
                          <a:schemeClr val="bg1"/>
                        </a:solidFill>
                        <a:latin typeface="+mn-lt"/>
                        <a:cs typeface="Segoe UI" panose="020B05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92099985"/>
                  </a:ext>
                </a:extLst>
              </a:tr>
              <a:tr h="57652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Intelligence</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Cognitive Services</a:t>
                      </a:r>
                      <a:r>
                        <a:rPr lang="en-US" sz="900" kern="1200" baseline="30000" dirty="0">
                          <a:solidFill>
                            <a:schemeClr val="accent1">
                              <a:lumMod val="50000"/>
                            </a:schemeClr>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800" b="0" dirty="0">
                          <a:solidFill>
                            <a:schemeClr val="bg1"/>
                          </a:solidFill>
                          <a:latin typeface="+mn-lt"/>
                          <a:cs typeface="Segoe UI Semibold" panose="020B0702040204020203" pitchFamily="34" charset="0"/>
                        </a:rPr>
                        <a:t>Basic Tier (Text</a:t>
                      </a:r>
                      <a:r>
                        <a:rPr lang="en-US" sz="800" b="0" baseline="0" dirty="0">
                          <a:solidFill>
                            <a:schemeClr val="bg1"/>
                          </a:solidFill>
                          <a:latin typeface="+mn-lt"/>
                          <a:cs typeface="Segoe UI Semibold" panose="020B0702040204020203" pitchFamily="34" charset="0"/>
                        </a:rPr>
                        <a:t> Analytics &amp; Recommendations)</a:t>
                      </a:r>
                    </a:p>
                    <a:p>
                      <a:pPr marL="0" marR="0" indent="0" algn="l" defTabSz="914367" rtl="0" eaLnBrk="1" fontAlgn="auto" latinLnBrk="0" hangingPunct="1">
                        <a:lnSpc>
                          <a:spcPct val="100000"/>
                        </a:lnSpc>
                        <a:spcBef>
                          <a:spcPts val="0"/>
                        </a:spcBef>
                        <a:spcAft>
                          <a:spcPts val="0"/>
                        </a:spcAft>
                        <a:buClrTx/>
                        <a:buSzTx/>
                        <a:buFontTx/>
                        <a:buNone/>
                        <a:tabLst/>
                        <a:defRPr/>
                      </a:pPr>
                      <a:r>
                        <a:rPr lang="en-US" sz="800" b="0" baseline="0" dirty="0">
                          <a:solidFill>
                            <a:schemeClr val="bg1"/>
                          </a:solidFill>
                          <a:latin typeface="+mn-lt"/>
                          <a:cs typeface="Segoe UI Semibold" panose="020B0702040204020203" pitchFamily="34" charset="0"/>
                        </a:rPr>
                        <a:t>Others - On roadmap for inclusion in the Suite</a:t>
                      </a:r>
                      <a:endParaRPr lang="en-US" sz="800" b="0" dirty="0">
                        <a:solidFill>
                          <a:schemeClr val="bg1"/>
                        </a:solidFill>
                        <a:latin typeface="+mn-lt"/>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542924"/>
                  </a:ext>
                </a:extLst>
              </a:tr>
              <a:tr h="333776">
                <a:tc vMerge="1">
                  <a:txBody>
                    <a:bodyPr/>
                    <a:lstStyle/>
                    <a:p>
                      <a:endParaRPr lang="en-US"/>
                    </a:p>
                  </a:txBody>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Bot Framework</a:t>
                      </a:r>
                      <a:r>
                        <a:rPr lang="en-US" sz="900" kern="1200" baseline="30000" dirty="0">
                          <a:solidFill>
                            <a:schemeClr val="accent1">
                              <a:lumMod val="50000"/>
                            </a:schemeClr>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800" b="0" baseline="0" dirty="0">
                          <a:solidFill>
                            <a:schemeClr val="bg1"/>
                          </a:solidFill>
                          <a:latin typeface="+mn-lt"/>
                          <a:cs typeface="Segoe UI Semibold" panose="020B0702040204020203" pitchFamily="34" charset="0"/>
                        </a:rPr>
                        <a:t>On roadmap for inclusion in the Suite</a:t>
                      </a:r>
                      <a:endParaRPr lang="en-US" sz="800" b="0" dirty="0">
                        <a:solidFill>
                          <a:schemeClr val="bg1"/>
                        </a:solidFill>
                        <a:latin typeface="+mn-lt"/>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6264761"/>
                  </a:ext>
                </a:extLst>
              </a:tr>
              <a:tr h="212403">
                <a:tc vMerge="1">
                  <a:txBody>
                    <a:bodyPr/>
                    <a:lstStyle/>
                    <a:p>
                      <a:endParaRPr lang="en-US"/>
                    </a:p>
                  </a:txBody>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Cortana</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Included</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42250"/>
                  </a:ext>
                </a:extLst>
              </a:tr>
              <a:tr h="535963">
                <a:tc>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Dashboards &amp; Visualizations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chemeClr val="accent1">
                              <a:lumMod val="50000"/>
                            </a:schemeClr>
                          </a:solidFill>
                          <a:latin typeface="Segoe UI Semibold" panose="020B0702040204020203" pitchFamily="34" charset="0"/>
                          <a:ea typeface="+mn-ea"/>
                          <a:cs typeface="Segoe UI Semibold" panose="020B0702040204020203" pitchFamily="34" charset="0"/>
                        </a:rPr>
                        <a:t>Power BI</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dirty="0">
                          <a:solidFill>
                            <a:schemeClr val="bg1"/>
                          </a:solidFill>
                          <a:latin typeface="+mn-lt"/>
                        </a:rPr>
                        <a:t>100 users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6321895"/>
                  </a:ext>
                </a:extLst>
              </a:tr>
            </a:tbl>
          </a:graphicData>
        </a:graphic>
      </p:graphicFrame>
      <p:sp>
        <p:nvSpPr>
          <p:cNvPr id="38" name="Rectangle 37"/>
          <p:cNvSpPr/>
          <p:nvPr/>
        </p:nvSpPr>
        <p:spPr>
          <a:xfrm>
            <a:off x="8055762" y="6094107"/>
            <a:ext cx="948978" cy="215444"/>
          </a:xfrm>
          <a:prstGeom prst="rect">
            <a:avLst/>
          </a:prstGeom>
        </p:spPr>
        <p:txBody>
          <a:bodyPr wrap="none" lIns="0" rIns="0">
            <a:spAutoFit/>
          </a:bodyPr>
          <a:lstStyle/>
          <a:p>
            <a:r>
              <a:rPr lang="en-US" sz="800" baseline="30000" dirty="0">
                <a:solidFill>
                  <a:srgbClr val="505050"/>
                </a:solidFill>
                <a:cs typeface="Segoe UI Semibold" panose="020B0702040204020203" pitchFamily="34" charset="0"/>
              </a:rPr>
              <a:t>*</a:t>
            </a:r>
            <a:r>
              <a:rPr lang="en-US" sz="800" dirty="0">
                <a:solidFill>
                  <a:srgbClr val="505050"/>
                </a:solidFill>
                <a:cs typeface="Times New Roman" panose="02020603050405020304" pitchFamily="18" charset="0"/>
              </a:rPr>
              <a:t>C</a:t>
            </a:r>
            <a:r>
              <a:rPr lang="en-US" sz="800" dirty="0">
                <a:solidFill>
                  <a:srgbClr val="505050"/>
                </a:solidFill>
                <a:ea typeface="Segoe UI" panose="020B0502040204020203" pitchFamily="34" charset="0"/>
                <a:cs typeface="Times New Roman" panose="02020603050405020304" pitchFamily="18" charset="0"/>
              </a:rPr>
              <a:t>urrently in preview</a:t>
            </a:r>
          </a:p>
        </p:txBody>
      </p:sp>
      <p:grpSp>
        <p:nvGrpSpPr>
          <p:cNvPr id="39" name="Group 38"/>
          <p:cNvGrpSpPr/>
          <p:nvPr/>
        </p:nvGrpSpPr>
        <p:grpSpPr>
          <a:xfrm>
            <a:off x="9272705" y="6133249"/>
            <a:ext cx="2573339" cy="137160"/>
            <a:chOff x="8020050" y="6122438"/>
            <a:chExt cx="2573339" cy="137160"/>
          </a:xfrm>
        </p:grpSpPr>
        <p:sp>
          <p:nvSpPr>
            <p:cNvPr id="40" name="Rectangle 39"/>
            <p:cNvSpPr/>
            <p:nvPr/>
          </p:nvSpPr>
          <p:spPr bwMode="auto">
            <a:xfrm>
              <a:off x="8020050" y="6122438"/>
              <a:ext cx="137160" cy="137160"/>
            </a:xfrm>
            <a:prstGeom prst="rect">
              <a:avLst/>
            </a:prstGeom>
            <a:solidFill>
              <a:srgbClr val="D1E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41" name="Rectangle 40"/>
            <p:cNvSpPr/>
            <p:nvPr/>
          </p:nvSpPr>
          <p:spPr bwMode="auto">
            <a:xfrm>
              <a:off x="8124509" y="6127023"/>
              <a:ext cx="2468880" cy="1279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800" dirty="0">
                  <a:solidFill>
                    <a:srgbClr val="505050"/>
                  </a:solidFill>
                  <a:cs typeface="Segoe UI Semibold" panose="020B0702040204020203" pitchFamily="34" charset="0"/>
                </a:rPr>
                <a:t>Additional included quantities for specific services</a:t>
              </a:r>
            </a:p>
          </p:txBody>
        </p:sp>
      </p:grpSp>
      <p:sp>
        <p:nvSpPr>
          <p:cNvPr id="42" name="Freeform 18"/>
          <p:cNvSpPr>
            <a:spLocks/>
          </p:cNvSpPr>
          <p:nvPr/>
        </p:nvSpPr>
        <p:spPr bwMode="auto">
          <a:xfrm>
            <a:off x="8954431" y="1837437"/>
            <a:ext cx="208915" cy="225104"/>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solidFill>
            <a:schemeClr val="tx1">
              <a:lumMod val="65000"/>
            </a:schemeClr>
          </a:solid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nvGrpSpPr>
          <p:cNvPr id="43" name="Group 42"/>
          <p:cNvGrpSpPr/>
          <p:nvPr/>
        </p:nvGrpSpPr>
        <p:grpSpPr>
          <a:xfrm>
            <a:off x="8937871" y="5817377"/>
            <a:ext cx="242034" cy="205144"/>
            <a:chOff x="554038" y="2498729"/>
            <a:chExt cx="1114423" cy="944564"/>
          </a:xfrm>
          <a:solidFill>
            <a:schemeClr val="tx1">
              <a:lumMod val="65000"/>
            </a:schemeClr>
          </a:solidFill>
        </p:grpSpPr>
        <p:sp>
          <p:nvSpPr>
            <p:cNvPr id="44"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45"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46" name="Group 45"/>
          <p:cNvGrpSpPr/>
          <p:nvPr/>
        </p:nvGrpSpPr>
        <p:grpSpPr>
          <a:xfrm>
            <a:off x="8922228" y="4123576"/>
            <a:ext cx="273320" cy="222219"/>
            <a:chOff x="-846136" y="589373"/>
            <a:chExt cx="1120774" cy="911226"/>
          </a:xfrm>
          <a:solidFill>
            <a:schemeClr val="tx1">
              <a:lumMod val="65000"/>
            </a:schemeClr>
          </a:solidFill>
        </p:grpSpPr>
        <p:sp>
          <p:nvSpPr>
            <p:cNvPr id="47"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48"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49"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51" name="Group 50"/>
          <p:cNvGrpSpPr/>
          <p:nvPr/>
        </p:nvGrpSpPr>
        <p:grpSpPr>
          <a:xfrm>
            <a:off x="8911698" y="2675177"/>
            <a:ext cx="294380" cy="188152"/>
            <a:chOff x="5250983" y="3076031"/>
            <a:chExt cx="510029" cy="325987"/>
          </a:xfrm>
          <a:solidFill>
            <a:schemeClr val="tx1">
              <a:lumMod val="65000"/>
            </a:schemeClr>
          </a:solidFill>
        </p:grpSpPr>
        <p:sp>
          <p:nvSpPr>
            <p:cNvPr id="52"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53"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73"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78"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79"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80" name="Group 79"/>
          <p:cNvGrpSpPr/>
          <p:nvPr/>
        </p:nvGrpSpPr>
        <p:grpSpPr>
          <a:xfrm>
            <a:off x="8944315" y="5193006"/>
            <a:ext cx="229146" cy="269448"/>
            <a:chOff x="7789863" y="4140200"/>
            <a:chExt cx="315913" cy="371475"/>
          </a:xfrm>
          <a:solidFill>
            <a:schemeClr val="tx1">
              <a:lumMod val="65000"/>
            </a:schemeClr>
          </a:solidFill>
        </p:grpSpPr>
        <p:sp>
          <p:nvSpPr>
            <p:cNvPr id="81" name="Freeform 234"/>
            <p:cNvSpPr>
              <a:spLocks noEditPoints="1"/>
            </p:cNvSpPr>
            <p:nvPr/>
          </p:nvSpPr>
          <p:spPr bwMode="auto">
            <a:xfrm>
              <a:off x="7867651" y="4175125"/>
              <a:ext cx="200025" cy="171450"/>
            </a:xfrm>
            <a:custGeom>
              <a:avLst/>
              <a:gdLst>
                <a:gd name="T0" fmla="*/ 249 w 254"/>
                <a:gd name="T1" fmla="*/ 93 h 216"/>
                <a:gd name="T2" fmla="*/ 232 w 254"/>
                <a:gd name="T3" fmla="*/ 64 h 216"/>
                <a:gd name="T4" fmla="*/ 212 w 254"/>
                <a:gd name="T5" fmla="*/ 45 h 216"/>
                <a:gd name="T6" fmla="*/ 208 w 254"/>
                <a:gd name="T7" fmla="*/ 36 h 216"/>
                <a:gd name="T8" fmla="*/ 188 w 254"/>
                <a:gd name="T9" fmla="*/ 26 h 216"/>
                <a:gd name="T10" fmla="*/ 176 w 254"/>
                <a:gd name="T11" fmla="*/ 16 h 216"/>
                <a:gd name="T12" fmla="*/ 155 w 254"/>
                <a:gd name="T13" fmla="*/ 12 h 216"/>
                <a:gd name="T14" fmla="*/ 126 w 254"/>
                <a:gd name="T15" fmla="*/ 8 h 216"/>
                <a:gd name="T16" fmla="*/ 109 w 254"/>
                <a:gd name="T17" fmla="*/ 0 h 216"/>
                <a:gd name="T18" fmla="*/ 80 w 254"/>
                <a:gd name="T19" fmla="*/ 10 h 216"/>
                <a:gd name="T20" fmla="*/ 54 w 254"/>
                <a:gd name="T21" fmla="*/ 21 h 216"/>
                <a:gd name="T22" fmla="*/ 24 w 254"/>
                <a:gd name="T23" fmla="*/ 40 h 216"/>
                <a:gd name="T24" fmla="*/ 10 w 254"/>
                <a:gd name="T25" fmla="*/ 72 h 216"/>
                <a:gd name="T26" fmla="*/ 3 w 254"/>
                <a:gd name="T27" fmla="*/ 93 h 216"/>
                <a:gd name="T28" fmla="*/ 0 w 254"/>
                <a:gd name="T29" fmla="*/ 119 h 216"/>
                <a:gd name="T30" fmla="*/ 19 w 254"/>
                <a:gd name="T31" fmla="*/ 147 h 216"/>
                <a:gd name="T32" fmla="*/ 35 w 254"/>
                <a:gd name="T33" fmla="*/ 162 h 216"/>
                <a:gd name="T34" fmla="*/ 54 w 254"/>
                <a:gd name="T35" fmla="*/ 165 h 216"/>
                <a:gd name="T36" fmla="*/ 75 w 254"/>
                <a:gd name="T37" fmla="*/ 178 h 216"/>
                <a:gd name="T38" fmla="*/ 91 w 254"/>
                <a:gd name="T39" fmla="*/ 170 h 216"/>
                <a:gd name="T40" fmla="*/ 102 w 254"/>
                <a:gd name="T41" fmla="*/ 178 h 216"/>
                <a:gd name="T42" fmla="*/ 136 w 254"/>
                <a:gd name="T43" fmla="*/ 171 h 216"/>
                <a:gd name="T44" fmla="*/ 141 w 254"/>
                <a:gd name="T45" fmla="*/ 189 h 216"/>
                <a:gd name="T46" fmla="*/ 157 w 254"/>
                <a:gd name="T47" fmla="*/ 197 h 216"/>
                <a:gd name="T48" fmla="*/ 176 w 254"/>
                <a:gd name="T49" fmla="*/ 213 h 216"/>
                <a:gd name="T50" fmla="*/ 192 w 254"/>
                <a:gd name="T51" fmla="*/ 214 h 216"/>
                <a:gd name="T52" fmla="*/ 211 w 254"/>
                <a:gd name="T53" fmla="*/ 194 h 216"/>
                <a:gd name="T54" fmla="*/ 238 w 254"/>
                <a:gd name="T55" fmla="*/ 184 h 216"/>
                <a:gd name="T56" fmla="*/ 241 w 254"/>
                <a:gd name="T57" fmla="*/ 168 h 216"/>
                <a:gd name="T58" fmla="*/ 251 w 254"/>
                <a:gd name="T59" fmla="*/ 141 h 216"/>
                <a:gd name="T60" fmla="*/ 254 w 254"/>
                <a:gd name="T61" fmla="*/ 125 h 216"/>
                <a:gd name="T62" fmla="*/ 230 w 254"/>
                <a:gd name="T63" fmla="*/ 143 h 216"/>
                <a:gd name="T64" fmla="*/ 222 w 254"/>
                <a:gd name="T65" fmla="*/ 168 h 216"/>
                <a:gd name="T66" fmla="*/ 193 w 254"/>
                <a:gd name="T67" fmla="*/ 184 h 216"/>
                <a:gd name="T68" fmla="*/ 181 w 254"/>
                <a:gd name="T69" fmla="*/ 192 h 216"/>
                <a:gd name="T70" fmla="*/ 169 w 254"/>
                <a:gd name="T71" fmla="*/ 179 h 216"/>
                <a:gd name="T72" fmla="*/ 155 w 254"/>
                <a:gd name="T73" fmla="*/ 159 h 216"/>
                <a:gd name="T74" fmla="*/ 144 w 254"/>
                <a:gd name="T75" fmla="*/ 152 h 216"/>
                <a:gd name="T76" fmla="*/ 110 w 254"/>
                <a:gd name="T77" fmla="*/ 160 h 216"/>
                <a:gd name="T78" fmla="*/ 101 w 254"/>
                <a:gd name="T79" fmla="*/ 154 h 216"/>
                <a:gd name="T80" fmla="*/ 80 w 254"/>
                <a:gd name="T81" fmla="*/ 154 h 216"/>
                <a:gd name="T82" fmla="*/ 73 w 254"/>
                <a:gd name="T83" fmla="*/ 155 h 216"/>
                <a:gd name="T84" fmla="*/ 45 w 254"/>
                <a:gd name="T85" fmla="*/ 141 h 216"/>
                <a:gd name="T86" fmla="*/ 35 w 254"/>
                <a:gd name="T87" fmla="*/ 138 h 216"/>
                <a:gd name="T88" fmla="*/ 19 w 254"/>
                <a:gd name="T89" fmla="*/ 114 h 216"/>
                <a:gd name="T90" fmla="*/ 22 w 254"/>
                <a:gd name="T91" fmla="*/ 91 h 216"/>
                <a:gd name="T92" fmla="*/ 22 w 254"/>
                <a:gd name="T93" fmla="*/ 85 h 216"/>
                <a:gd name="T94" fmla="*/ 38 w 254"/>
                <a:gd name="T95" fmla="*/ 53 h 216"/>
                <a:gd name="T96" fmla="*/ 72 w 254"/>
                <a:gd name="T97" fmla="*/ 31 h 216"/>
                <a:gd name="T98" fmla="*/ 105 w 254"/>
                <a:gd name="T99" fmla="*/ 20 h 216"/>
                <a:gd name="T100" fmla="*/ 128 w 254"/>
                <a:gd name="T101" fmla="*/ 28 h 216"/>
                <a:gd name="T102" fmla="*/ 144 w 254"/>
                <a:gd name="T103" fmla="*/ 31 h 216"/>
                <a:gd name="T104" fmla="*/ 163 w 254"/>
                <a:gd name="T105" fmla="*/ 32 h 216"/>
                <a:gd name="T106" fmla="*/ 173 w 254"/>
                <a:gd name="T107" fmla="*/ 37 h 216"/>
                <a:gd name="T108" fmla="*/ 190 w 254"/>
                <a:gd name="T109" fmla="*/ 45 h 216"/>
                <a:gd name="T110" fmla="*/ 195 w 254"/>
                <a:gd name="T111" fmla="*/ 52 h 216"/>
                <a:gd name="T112" fmla="*/ 212 w 254"/>
                <a:gd name="T113" fmla="*/ 64 h 216"/>
                <a:gd name="T114" fmla="*/ 224 w 254"/>
                <a:gd name="T115" fmla="*/ 83 h 216"/>
                <a:gd name="T116" fmla="*/ 228 w 254"/>
                <a:gd name="T117" fmla="*/ 104 h 216"/>
                <a:gd name="T118" fmla="*/ 235 w 254"/>
                <a:gd name="T119" fmla="*/ 119 h 216"/>
                <a:gd name="T120" fmla="*/ 230 w 254"/>
                <a:gd name="T121" fmla="*/ 14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4" h="216">
                  <a:moveTo>
                    <a:pt x="248" y="103"/>
                  </a:moveTo>
                  <a:lnTo>
                    <a:pt x="248" y="103"/>
                  </a:lnTo>
                  <a:lnTo>
                    <a:pt x="248" y="101"/>
                  </a:lnTo>
                  <a:lnTo>
                    <a:pt x="248" y="101"/>
                  </a:lnTo>
                  <a:lnTo>
                    <a:pt x="249" y="93"/>
                  </a:lnTo>
                  <a:lnTo>
                    <a:pt x="249" y="93"/>
                  </a:lnTo>
                  <a:lnTo>
                    <a:pt x="248" y="87"/>
                  </a:lnTo>
                  <a:lnTo>
                    <a:pt x="244" y="80"/>
                  </a:lnTo>
                  <a:lnTo>
                    <a:pt x="241" y="74"/>
                  </a:lnTo>
                  <a:lnTo>
                    <a:pt x="236" y="69"/>
                  </a:lnTo>
                  <a:lnTo>
                    <a:pt x="236" y="69"/>
                  </a:lnTo>
                  <a:lnTo>
                    <a:pt x="232" y="64"/>
                  </a:lnTo>
                  <a:lnTo>
                    <a:pt x="232" y="64"/>
                  </a:lnTo>
                  <a:lnTo>
                    <a:pt x="230" y="58"/>
                  </a:lnTo>
                  <a:lnTo>
                    <a:pt x="227" y="52"/>
                  </a:lnTo>
                  <a:lnTo>
                    <a:pt x="220" y="47"/>
                  </a:lnTo>
                  <a:lnTo>
                    <a:pt x="212" y="45"/>
                  </a:lnTo>
                  <a:lnTo>
                    <a:pt x="212" y="45"/>
                  </a:lnTo>
                  <a:lnTo>
                    <a:pt x="212" y="45"/>
                  </a:lnTo>
                  <a:lnTo>
                    <a:pt x="212" y="45"/>
                  </a:lnTo>
                  <a:lnTo>
                    <a:pt x="211" y="42"/>
                  </a:lnTo>
                  <a:lnTo>
                    <a:pt x="208" y="37"/>
                  </a:lnTo>
                  <a:lnTo>
                    <a:pt x="208" y="37"/>
                  </a:lnTo>
                  <a:lnTo>
                    <a:pt x="208" y="36"/>
                  </a:lnTo>
                  <a:lnTo>
                    <a:pt x="208" y="36"/>
                  </a:lnTo>
                  <a:lnTo>
                    <a:pt x="201" y="29"/>
                  </a:lnTo>
                  <a:lnTo>
                    <a:pt x="196" y="28"/>
                  </a:lnTo>
                  <a:lnTo>
                    <a:pt x="192" y="26"/>
                  </a:lnTo>
                  <a:lnTo>
                    <a:pt x="192" y="26"/>
                  </a:lnTo>
                  <a:lnTo>
                    <a:pt x="188" y="26"/>
                  </a:lnTo>
                  <a:lnTo>
                    <a:pt x="188" y="26"/>
                  </a:lnTo>
                  <a:lnTo>
                    <a:pt x="184" y="21"/>
                  </a:lnTo>
                  <a:lnTo>
                    <a:pt x="182" y="20"/>
                  </a:lnTo>
                  <a:lnTo>
                    <a:pt x="177" y="18"/>
                  </a:lnTo>
                  <a:lnTo>
                    <a:pt x="177" y="18"/>
                  </a:lnTo>
                  <a:lnTo>
                    <a:pt x="176" y="16"/>
                  </a:lnTo>
                  <a:lnTo>
                    <a:pt x="176" y="16"/>
                  </a:lnTo>
                  <a:lnTo>
                    <a:pt x="168" y="15"/>
                  </a:lnTo>
                  <a:lnTo>
                    <a:pt x="161" y="13"/>
                  </a:lnTo>
                  <a:lnTo>
                    <a:pt x="157" y="15"/>
                  </a:lnTo>
                  <a:lnTo>
                    <a:pt x="157" y="15"/>
                  </a:lnTo>
                  <a:lnTo>
                    <a:pt x="155" y="12"/>
                  </a:lnTo>
                  <a:lnTo>
                    <a:pt x="153" y="8"/>
                  </a:lnTo>
                  <a:lnTo>
                    <a:pt x="153" y="8"/>
                  </a:lnTo>
                  <a:lnTo>
                    <a:pt x="147" y="5"/>
                  </a:lnTo>
                  <a:lnTo>
                    <a:pt x="141" y="4"/>
                  </a:lnTo>
                  <a:lnTo>
                    <a:pt x="133" y="5"/>
                  </a:lnTo>
                  <a:lnTo>
                    <a:pt x="126" y="8"/>
                  </a:lnTo>
                  <a:lnTo>
                    <a:pt x="126" y="8"/>
                  </a:lnTo>
                  <a:lnTo>
                    <a:pt x="123" y="5"/>
                  </a:lnTo>
                  <a:lnTo>
                    <a:pt x="123" y="5"/>
                  </a:lnTo>
                  <a:lnTo>
                    <a:pt x="117" y="2"/>
                  </a:lnTo>
                  <a:lnTo>
                    <a:pt x="109" y="0"/>
                  </a:lnTo>
                  <a:lnTo>
                    <a:pt x="109" y="0"/>
                  </a:lnTo>
                  <a:lnTo>
                    <a:pt x="102" y="2"/>
                  </a:lnTo>
                  <a:lnTo>
                    <a:pt x="97" y="4"/>
                  </a:lnTo>
                  <a:lnTo>
                    <a:pt x="93" y="7"/>
                  </a:lnTo>
                  <a:lnTo>
                    <a:pt x="93" y="7"/>
                  </a:lnTo>
                  <a:lnTo>
                    <a:pt x="88" y="8"/>
                  </a:lnTo>
                  <a:lnTo>
                    <a:pt x="80" y="10"/>
                  </a:lnTo>
                  <a:lnTo>
                    <a:pt x="80" y="10"/>
                  </a:lnTo>
                  <a:lnTo>
                    <a:pt x="69" y="12"/>
                  </a:lnTo>
                  <a:lnTo>
                    <a:pt x="62" y="13"/>
                  </a:lnTo>
                  <a:lnTo>
                    <a:pt x="58" y="18"/>
                  </a:lnTo>
                  <a:lnTo>
                    <a:pt x="58" y="18"/>
                  </a:lnTo>
                  <a:lnTo>
                    <a:pt x="54" y="21"/>
                  </a:lnTo>
                  <a:lnTo>
                    <a:pt x="54" y="21"/>
                  </a:lnTo>
                  <a:lnTo>
                    <a:pt x="46" y="28"/>
                  </a:lnTo>
                  <a:lnTo>
                    <a:pt x="35" y="32"/>
                  </a:lnTo>
                  <a:lnTo>
                    <a:pt x="35" y="32"/>
                  </a:lnTo>
                  <a:lnTo>
                    <a:pt x="29" y="36"/>
                  </a:lnTo>
                  <a:lnTo>
                    <a:pt x="24" y="40"/>
                  </a:lnTo>
                  <a:lnTo>
                    <a:pt x="19" y="48"/>
                  </a:lnTo>
                  <a:lnTo>
                    <a:pt x="19" y="60"/>
                  </a:lnTo>
                  <a:lnTo>
                    <a:pt x="19" y="60"/>
                  </a:lnTo>
                  <a:lnTo>
                    <a:pt x="18" y="63"/>
                  </a:lnTo>
                  <a:lnTo>
                    <a:pt x="10" y="72"/>
                  </a:lnTo>
                  <a:lnTo>
                    <a:pt x="10" y="72"/>
                  </a:lnTo>
                  <a:lnTo>
                    <a:pt x="5" y="79"/>
                  </a:lnTo>
                  <a:lnTo>
                    <a:pt x="3" y="82"/>
                  </a:lnTo>
                  <a:lnTo>
                    <a:pt x="3" y="90"/>
                  </a:lnTo>
                  <a:lnTo>
                    <a:pt x="3" y="90"/>
                  </a:lnTo>
                  <a:lnTo>
                    <a:pt x="3" y="93"/>
                  </a:lnTo>
                  <a:lnTo>
                    <a:pt x="3" y="93"/>
                  </a:lnTo>
                  <a:lnTo>
                    <a:pt x="2" y="101"/>
                  </a:lnTo>
                  <a:lnTo>
                    <a:pt x="2" y="101"/>
                  </a:lnTo>
                  <a:lnTo>
                    <a:pt x="2" y="109"/>
                  </a:lnTo>
                  <a:lnTo>
                    <a:pt x="2" y="109"/>
                  </a:lnTo>
                  <a:lnTo>
                    <a:pt x="0" y="114"/>
                  </a:lnTo>
                  <a:lnTo>
                    <a:pt x="0" y="119"/>
                  </a:lnTo>
                  <a:lnTo>
                    <a:pt x="3" y="128"/>
                  </a:lnTo>
                  <a:lnTo>
                    <a:pt x="8" y="139"/>
                  </a:lnTo>
                  <a:lnTo>
                    <a:pt x="10" y="143"/>
                  </a:lnTo>
                  <a:lnTo>
                    <a:pt x="13" y="144"/>
                  </a:lnTo>
                  <a:lnTo>
                    <a:pt x="13" y="144"/>
                  </a:lnTo>
                  <a:lnTo>
                    <a:pt x="19" y="147"/>
                  </a:lnTo>
                  <a:lnTo>
                    <a:pt x="19" y="147"/>
                  </a:lnTo>
                  <a:lnTo>
                    <a:pt x="21" y="154"/>
                  </a:lnTo>
                  <a:lnTo>
                    <a:pt x="24" y="159"/>
                  </a:lnTo>
                  <a:lnTo>
                    <a:pt x="29" y="162"/>
                  </a:lnTo>
                  <a:lnTo>
                    <a:pt x="35" y="162"/>
                  </a:lnTo>
                  <a:lnTo>
                    <a:pt x="35" y="162"/>
                  </a:lnTo>
                  <a:lnTo>
                    <a:pt x="43" y="162"/>
                  </a:lnTo>
                  <a:lnTo>
                    <a:pt x="43" y="162"/>
                  </a:lnTo>
                  <a:lnTo>
                    <a:pt x="45" y="160"/>
                  </a:lnTo>
                  <a:lnTo>
                    <a:pt x="45" y="160"/>
                  </a:lnTo>
                  <a:lnTo>
                    <a:pt x="51" y="162"/>
                  </a:lnTo>
                  <a:lnTo>
                    <a:pt x="54" y="165"/>
                  </a:lnTo>
                  <a:lnTo>
                    <a:pt x="61" y="170"/>
                  </a:lnTo>
                  <a:lnTo>
                    <a:pt x="61" y="170"/>
                  </a:lnTo>
                  <a:lnTo>
                    <a:pt x="67" y="175"/>
                  </a:lnTo>
                  <a:lnTo>
                    <a:pt x="70" y="176"/>
                  </a:lnTo>
                  <a:lnTo>
                    <a:pt x="75" y="178"/>
                  </a:lnTo>
                  <a:lnTo>
                    <a:pt x="75" y="178"/>
                  </a:lnTo>
                  <a:lnTo>
                    <a:pt x="81" y="176"/>
                  </a:lnTo>
                  <a:lnTo>
                    <a:pt x="86" y="173"/>
                  </a:lnTo>
                  <a:lnTo>
                    <a:pt x="86" y="173"/>
                  </a:lnTo>
                  <a:lnTo>
                    <a:pt x="89" y="170"/>
                  </a:lnTo>
                  <a:lnTo>
                    <a:pt x="89" y="170"/>
                  </a:lnTo>
                  <a:lnTo>
                    <a:pt x="91" y="170"/>
                  </a:lnTo>
                  <a:lnTo>
                    <a:pt x="91" y="170"/>
                  </a:lnTo>
                  <a:lnTo>
                    <a:pt x="93" y="171"/>
                  </a:lnTo>
                  <a:lnTo>
                    <a:pt x="94" y="173"/>
                  </a:lnTo>
                  <a:lnTo>
                    <a:pt x="94" y="173"/>
                  </a:lnTo>
                  <a:lnTo>
                    <a:pt x="97" y="176"/>
                  </a:lnTo>
                  <a:lnTo>
                    <a:pt x="102" y="178"/>
                  </a:lnTo>
                  <a:lnTo>
                    <a:pt x="110" y="179"/>
                  </a:lnTo>
                  <a:lnTo>
                    <a:pt x="118" y="178"/>
                  </a:lnTo>
                  <a:lnTo>
                    <a:pt x="125" y="173"/>
                  </a:lnTo>
                  <a:lnTo>
                    <a:pt x="125" y="173"/>
                  </a:lnTo>
                  <a:lnTo>
                    <a:pt x="128" y="173"/>
                  </a:lnTo>
                  <a:lnTo>
                    <a:pt x="136" y="171"/>
                  </a:lnTo>
                  <a:lnTo>
                    <a:pt x="136" y="173"/>
                  </a:lnTo>
                  <a:lnTo>
                    <a:pt x="136" y="173"/>
                  </a:lnTo>
                  <a:lnTo>
                    <a:pt x="134" y="179"/>
                  </a:lnTo>
                  <a:lnTo>
                    <a:pt x="137" y="186"/>
                  </a:lnTo>
                  <a:lnTo>
                    <a:pt x="137" y="186"/>
                  </a:lnTo>
                  <a:lnTo>
                    <a:pt x="141" y="189"/>
                  </a:lnTo>
                  <a:lnTo>
                    <a:pt x="144" y="190"/>
                  </a:lnTo>
                  <a:lnTo>
                    <a:pt x="147" y="190"/>
                  </a:lnTo>
                  <a:lnTo>
                    <a:pt x="147" y="190"/>
                  </a:lnTo>
                  <a:lnTo>
                    <a:pt x="153" y="189"/>
                  </a:lnTo>
                  <a:lnTo>
                    <a:pt x="153" y="189"/>
                  </a:lnTo>
                  <a:lnTo>
                    <a:pt x="157" y="197"/>
                  </a:lnTo>
                  <a:lnTo>
                    <a:pt x="157" y="197"/>
                  </a:lnTo>
                  <a:lnTo>
                    <a:pt x="160" y="200"/>
                  </a:lnTo>
                  <a:lnTo>
                    <a:pt x="165" y="205"/>
                  </a:lnTo>
                  <a:lnTo>
                    <a:pt x="171" y="208"/>
                  </a:lnTo>
                  <a:lnTo>
                    <a:pt x="171" y="208"/>
                  </a:lnTo>
                  <a:lnTo>
                    <a:pt x="176" y="213"/>
                  </a:lnTo>
                  <a:lnTo>
                    <a:pt x="176" y="213"/>
                  </a:lnTo>
                  <a:lnTo>
                    <a:pt x="182" y="216"/>
                  </a:lnTo>
                  <a:lnTo>
                    <a:pt x="185" y="216"/>
                  </a:lnTo>
                  <a:lnTo>
                    <a:pt x="185" y="216"/>
                  </a:lnTo>
                  <a:lnTo>
                    <a:pt x="185" y="216"/>
                  </a:lnTo>
                  <a:lnTo>
                    <a:pt x="192" y="214"/>
                  </a:lnTo>
                  <a:lnTo>
                    <a:pt x="196" y="211"/>
                  </a:lnTo>
                  <a:lnTo>
                    <a:pt x="203" y="203"/>
                  </a:lnTo>
                  <a:lnTo>
                    <a:pt x="203" y="203"/>
                  </a:lnTo>
                  <a:lnTo>
                    <a:pt x="208" y="197"/>
                  </a:lnTo>
                  <a:lnTo>
                    <a:pt x="208" y="197"/>
                  </a:lnTo>
                  <a:lnTo>
                    <a:pt x="211" y="194"/>
                  </a:lnTo>
                  <a:lnTo>
                    <a:pt x="216" y="192"/>
                  </a:lnTo>
                  <a:lnTo>
                    <a:pt x="225" y="190"/>
                  </a:lnTo>
                  <a:lnTo>
                    <a:pt x="225" y="190"/>
                  </a:lnTo>
                  <a:lnTo>
                    <a:pt x="233" y="189"/>
                  </a:lnTo>
                  <a:lnTo>
                    <a:pt x="238" y="184"/>
                  </a:lnTo>
                  <a:lnTo>
                    <a:pt x="238" y="184"/>
                  </a:lnTo>
                  <a:lnTo>
                    <a:pt x="241" y="181"/>
                  </a:lnTo>
                  <a:lnTo>
                    <a:pt x="241" y="176"/>
                  </a:lnTo>
                  <a:lnTo>
                    <a:pt x="241" y="170"/>
                  </a:lnTo>
                  <a:lnTo>
                    <a:pt x="241" y="170"/>
                  </a:lnTo>
                  <a:lnTo>
                    <a:pt x="241" y="168"/>
                  </a:lnTo>
                  <a:lnTo>
                    <a:pt x="241" y="168"/>
                  </a:lnTo>
                  <a:lnTo>
                    <a:pt x="241" y="162"/>
                  </a:lnTo>
                  <a:lnTo>
                    <a:pt x="243" y="159"/>
                  </a:lnTo>
                  <a:lnTo>
                    <a:pt x="243" y="159"/>
                  </a:lnTo>
                  <a:lnTo>
                    <a:pt x="246" y="154"/>
                  </a:lnTo>
                  <a:lnTo>
                    <a:pt x="249" y="149"/>
                  </a:lnTo>
                  <a:lnTo>
                    <a:pt x="251" y="141"/>
                  </a:lnTo>
                  <a:lnTo>
                    <a:pt x="249" y="138"/>
                  </a:lnTo>
                  <a:lnTo>
                    <a:pt x="248" y="135"/>
                  </a:lnTo>
                  <a:lnTo>
                    <a:pt x="248" y="135"/>
                  </a:lnTo>
                  <a:lnTo>
                    <a:pt x="249" y="131"/>
                  </a:lnTo>
                  <a:lnTo>
                    <a:pt x="249" y="131"/>
                  </a:lnTo>
                  <a:lnTo>
                    <a:pt x="254" y="125"/>
                  </a:lnTo>
                  <a:lnTo>
                    <a:pt x="254" y="117"/>
                  </a:lnTo>
                  <a:lnTo>
                    <a:pt x="252" y="109"/>
                  </a:lnTo>
                  <a:lnTo>
                    <a:pt x="248" y="103"/>
                  </a:lnTo>
                  <a:lnTo>
                    <a:pt x="248" y="103"/>
                  </a:lnTo>
                  <a:close/>
                  <a:moveTo>
                    <a:pt x="230" y="143"/>
                  </a:moveTo>
                  <a:lnTo>
                    <a:pt x="230" y="143"/>
                  </a:lnTo>
                  <a:lnTo>
                    <a:pt x="228" y="146"/>
                  </a:lnTo>
                  <a:lnTo>
                    <a:pt x="228" y="146"/>
                  </a:lnTo>
                  <a:lnTo>
                    <a:pt x="224" y="152"/>
                  </a:lnTo>
                  <a:lnTo>
                    <a:pt x="222" y="157"/>
                  </a:lnTo>
                  <a:lnTo>
                    <a:pt x="222" y="168"/>
                  </a:lnTo>
                  <a:lnTo>
                    <a:pt x="222" y="168"/>
                  </a:lnTo>
                  <a:lnTo>
                    <a:pt x="222" y="171"/>
                  </a:lnTo>
                  <a:lnTo>
                    <a:pt x="222" y="171"/>
                  </a:lnTo>
                  <a:lnTo>
                    <a:pt x="214" y="173"/>
                  </a:lnTo>
                  <a:lnTo>
                    <a:pt x="206" y="175"/>
                  </a:lnTo>
                  <a:lnTo>
                    <a:pt x="200" y="179"/>
                  </a:lnTo>
                  <a:lnTo>
                    <a:pt x="193" y="184"/>
                  </a:lnTo>
                  <a:lnTo>
                    <a:pt x="193" y="184"/>
                  </a:lnTo>
                  <a:lnTo>
                    <a:pt x="187" y="192"/>
                  </a:lnTo>
                  <a:lnTo>
                    <a:pt x="187" y="192"/>
                  </a:lnTo>
                  <a:lnTo>
                    <a:pt x="185" y="195"/>
                  </a:lnTo>
                  <a:lnTo>
                    <a:pt x="185" y="195"/>
                  </a:lnTo>
                  <a:lnTo>
                    <a:pt x="181" y="192"/>
                  </a:lnTo>
                  <a:lnTo>
                    <a:pt x="181" y="192"/>
                  </a:lnTo>
                  <a:lnTo>
                    <a:pt x="176" y="189"/>
                  </a:lnTo>
                  <a:lnTo>
                    <a:pt x="173" y="186"/>
                  </a:lnTo>
                  <a:lnTo>
                    <a:pt x="173" y="186"/>
                  </a:lnTo>
                  <a:lnTo>
                    <a:pt x="169" y="179"/>
                  </a:lnTo>
                  <a:lnTo>
                    <a:pt x="169" y="179"/>
                  </a:lnTo>
                  <a:lnTo>
                    <a:pt x="165" y="173"/>
                  </a:lnTo>
                  <a:lnTo>
                    <a:pt x="161" y="171"/>
                  </a:lnTo>
                  <a:lnTo>
                    <a:pt x="157" y="170"/>
                  </a:lnTo>
                  <a:lnTo>
                    <a:pt x="157" y="170"/>
                  </a:lnTo>
                  <a:lnTo>
                    <a:pt x="158" y="163"/>
                  </a:lnTo>
                  <a:lnTo>
                    <a:pt x="155" y="159"/>
                  </a:lnTo>
                  <a:lnTo>
                    <a:pt x="155" y="159"/>
                  </a:lnTo>
                  <a:lnTo>
                    <a:pt x="152" y="155"/>
                  </a:lnTo>
                  <a:lnTo>
                    <a:pt x="149" y="154"/>
                  </a:lnTo>
                  <a:lnTo>
                    <a:pt x="144" y="152"/>
                  </a:lnTo>
                  <a:lnTo>
                    <a:pt x="144" y="152"/>
                  </a:lnTo>
                  <a:lnTo>
                    <a:pt x="144" y="152"/>
                  </a:lnTo>
                  <a:lnTo>
                    <a:pt x="141" y="152"/>
                  </a:lnTo>
                  <a:lnTo>
                    <a:pt x="137" y="152"/>
                  </a:lnTo>
                  <a:lnTo>
                    <a:pt x="137" y="152"/>
                  </a:lnTo>
                  <a:lnTo>
                    <a:pt x="123" y="154"/>
                  </a:lnTo>
                  <a:lnTo>
                    <a:pt x="117" y="155"/>
                  </a:lnTo>
                  <a:lnTo>
                    <a:pt x="110" y="160"/>
                  </a:lnTo>
                  <a:lnTo>
                    <a:pt x="110" y="160"/>
                  </a:lnTo>
                  <a:lnTo>
                    <a:pt x="109" y="160"/>
                  </a:lnTo>
                  <a:lnTo>
                    <a:pt x="109" y="160"/>
                  </a:lnTo>
                  <a:lnTo>
                    <a:pt x="107" y="159"/>
                  </a:lnTo>
                  <a:lnTo>
                    <a:pt x="107" y="159"/>
                  </a:lnTo>
                  <a:lnTo>
                    <a:pt x="101" y="154"/>
                  </a:lnTo>
                  <a:lnTo>
                    <a:pt x="96" y="151"/>
                  </a:lnTo>
                  <a:lnTo>
                    <a:pt x="91" y="151"/>
                  </a:lnTo>
                  <a:lnTo>
                    <a:pt x="91" y="151"/>
                  </a:lnTo>
                  <a:lnTo>
                    <a:pt x="86" y="151"/>
                  </a:lnTo>
                  <a:lnTo>
                    <a:pt x="80" y="154"/>
                  </a:lnTo>
                  <a:lnTo>
                    <a:pt x="80" y="154"/>
                  </a:lnTo>
                  <a:lnTo>
                    <a:pt x="75" y="157"/>
                  </a:lnTo>
                  <a:lnTo>
                    <a:pt x="75" y="157"/>
                  </a:lnTo>
                  <a:lnTo>
                    <a:pt x="75" y="157"/>
                  </a:lnTo>
                  <a:lnTo>
                    <a:pt x="75" y="157"/>
                  </a:lnTo>
                  <a:lnTo>
                    <a:pt x="73" y="155"/>
                  </a:lnTo>
                  <a:lnTo>
                    <a:pt x="73" y="155"/>
                  </a:lnTo>
                  <a:lnTo>
                    <a:pt x="67" y="151"/>
                  </a:lnTo>
                  <a:lnTo>
                    <a:pt x="59" y="146"/>
                  </a:lnTo>
                  <a:lnTo>
                    <a:pt x="51" y="143"/>
                  </a:lnTo>
                  <a:lnTo>
                    <a:pt x="45" y="141"/>
                  </a:lnTo>
                  <a:lnTo>
                    <a:pt x="45" y="141"/>
                  </a:lnTo>
                  <a:lnTo>
                    <a:pt x="45" y="141"/>
                  </a:lnTo>
                  <a:lnTo>
                    <a:pt x="45" y="141"/>
                  </a:lnTo>
                  <a:lnTo>
                    <a:pt x="40" y="143"/>
                  </a:lnTo>
                  <a:lnTo>
                    <a:pt x="40" y="143"/>
                  </a:lnTo>
                  <a:lnTo>
                    <a:pt x="38" y="143"/>
                  </a:lnTo>
                  <a:lnTo>
                    <a:pt x="38" y="143"/>
                  </a:lnTo>
                  <a:lnTo>
                    <a:pt x="35" y="138"/>
                  </a:lnTo>
                  <a:lnTo>
                    <a:pt x="32" y="133"/>
                  </a:lnTo>
                  <a:lnTo>
                    <a:pt x="22" y="128"/>
                  </a:lnTo>
                  <a:lnTo>
                    <a:pt x="22" y="128"/>
                  </a:lnTo>
                  <a:lnTo>
                    <a:pt x="21" y="120"/>
                  </a:lnTo>
                  <a:lnTo>
                    <a:pt x="19" y="114"/>
                  </a:lnTo>
                  <a:lnTo>
                    <a:pt x="19" y="114"/>
                  </a:lnTo>
                  <a:lnTo>
                    <a:pt x="21" y="107"/>
                  </a:lnTo>
                  <a:lnTo>
                    <a:pt x="21" y="103"/>
                  </a:lnTo>
                  <a:lnTo>
                    <a:pt x="21" y="103"/>
                  </a:lnTo>
                  <a:lnTo>
                    <a:pt x="22" y="96"/>
                  </a:lnTo>
                  <a:lnTo>
                    <a:pt x="22" y="96"/>
                  </a:lnTo>
                  <a:lnTo>
                    <a:pt x="22" y="91"/>
                  </a:lnTo>
                  <a:lnTo>
                    <a:pt x="22" y="88"/>
                  </a:lnTo>
                  <a:lnTo>
                    <a:pt x="22" y="88"/>
                  </a:lnTo>
                  <a:lnTo>
                    <a:pt x="22" y="87"/>
                  </a:lnTo>
                  <a:lnTo>
                    <a:pt x="22" y="87"/>
                  </a:lnTo>
                  <a:lnTo>
                    <a:pt x="22" y="85"/>
                  </a:lnTo>
                  <a:lnTo>
                    <a:pt x="22" y="85"/>
                  </a:lnTo>
                  <a:lnTo>
                    <a:pt x="30" y="77"/>
                  </a:lnTo>
                  <a:lnTo>
                    <a:pt x="34" y="71"/>
                  </a:lnTo>
                  <a:lnTo>
                    <a:pt x="37" y="64"/>
                  </a:lnTo>
                  <a:lnTo>
                    <a:pt x="37" y="58"/>
                  </a:lnTo>
                  <a:lnTo>
                    <a:pt x="37" y="58"/>
                  </a:lnTo>
                  <a:lnTo>
                    <a:pt x="38" y="53"/>
                  </a:lnTo>
                  <a:lnTo>
                    <a:pt x="42" y="52"/>
                  </a:lnTo>
                  <a:lnTo>
                    <a:pt x="42" y="52"/>
                  </a:lnTo>
                  <a:lnTo>
                    <a:pt x="54" y="45"/>
                  </a:lnTo>
                  <a:lnTo>
                    <a:pt x="64" y="39"/>
                  </a:lnTo>
                  <a:lnTo>
                    <a:pt x="69" y="34"/>
                  </a:lnTo>
                  <a:lnTo>
                    <a:pt x="72" y="31"/>
                  </a:lnTo>
                  <a:lnTo>
                    <a:pt x="72" y="31"/>
                  </a:lnTo>
                  <a:lnTo>
                    <a:pt x="80" y="29"/>
                  </a:lnTo>
                  <a:lnTo>
                    <a:pt x="80" y="29"/>
                  </a:lnTo>
                  <a:lnTo>
                    <a:pt x="89" y="28"/>
                  </a:lnTo>
                  <a:lnTo>
                    <a:pt x="99" y="24"/>
                  </a:lnTo>
                  <a:lnTo>
                    <a:pt x="105" y="20"/>
                  </a:lnTo>
                  <a:lnTo>
                    <a:pt x="105" y="20"/>
                  </a:lnTo>
                  <a:lnTo>
                    <a:pt x="110" y="20"/>
                  </a:lnTo>
                  <a:lnTo>
                    <a:pt x="110" y="20"/>
                  </a:lnTo>
                  <a:lnTo>
                    <a:pt x="118" y="24"/>
                  </a:lnTo>
                  <a:lnTo>
                    <a:pt x="123" y="26"/>
                  </a:lnTo>
                  <a:lnTo>
                    <a:pt x="128" y="28"/>
                  </a:lnTo>
                  <a:lnTo>
                    <a:pt x="128" y="28"/>
                  </a:lnTo>
                  <a:lnTo>
                    <a:pt x="134" y="26"/>
                  </a:lnTo>
                  <a:lnTo>
                    <a:pt x="139" y="23"/>
                  </a:lnTo>
                  <a:lnTo>
                    <a:pt x="139" y="23"/>
                  </a:lnTo>
                  <a:lnTo>
                    <a:pt x="141" y="26"/>
                  </a:lnTo>
                  <a:lnTo>
                    <a:pt x="144" y="31"/>
                  </a:lnTo>
                  <a:lnTo>
                    <a:pt x="147" y="34"/>
                  </a:lnTo>
                  <a:lnTo>
                    <a:pt x="153" y="36"/>
                  </a:lnTo>
                  <a:lnTo>
                    <a:pt x="153" y="36"/>
                  </a:lnTo>
                  <a:lnTo>
                    <a:pt x="161" y="34"/>
                  </a:lnTo>
                  <a:lnTo>
                    <a:pt x="161" y="34"/>
                  </a:lnTo>
                  <a:lnTo>
                    <a:pt x="163" y="32"/>
                  </a:lnTo>
                  <a:lnTo>
                    <a:pt x="163" y="32"/>
                  </a:lnTo>
                  <a:lnTo>
                    <a:pt x="168" y="34"/>
                  </a:lnTo>
                  <a:lnTo>
                    <a:pt x="168" y="34"/>
                  </a:lnTo>
                  <a:lnTo>
                    <a:pt x="171" y="36"/>
                  </a:lnTo>
                  <a:lnTo>
                    <a:pt x="171" y="36"/>
                  </a:lnTo>
                  <a:lnTo>
                    <a:pt x="173" y="37"/>
                  </a:lnTo>
                  <a:lnTo>
                    <a:pt x="173" y="37"/>
                  </a:lnTo>
                  <a:lnTo>
                    <a:pt x="177" y="44"/>
                  </a:lnTo>
                  <a:lnTo>
                    <a:pt x="182" y="45"/>
                  </a:lnTo>
                  <a:lnTo>
                    <a:pt x="187" y="47"/>
                  </a:lnTo>
                  <a:lnTo>
                    <a:pt x="187" y="47"/>
                  </a:lnTo>
                  <a:lnTo>
                    <a:pt x="190" y="45"/>
                  </a:lnTo>
                  <a:lnTo>
                    <a:pt x="190" y="45"/>
                  </a:lnTo>
                  <a:lnTo>
                    <a:pt x="192" y="47"/>
                  </a:lnTo>
                  <a:lnTo>
                    <a:pt x="192" y="47"/>
                  </a:lnTo>
                  <a:lnTo>
                    <a:pt x="195" y="50"/>
                  </a:lnTo>
                  <a:lnTo>
                    <a:pt x="195" y="50"/>
                  </a:lnTo>
                  <a:lnTo>
                    <a:pt x="195" y="52"/>
                  </a:lnTo>
                  <a:lnTo>
                    <a:pt x="195" y="52"/>
                  </a:lnTo>
                  <a:lnTo>
                    <a:pt x="196" y="56"/>
                  </a:lnTo>
                  <a:lnTo>
                    <a:pt x="200" y="60"/>
                  </a:lnTo>
                  <a:lnTo>
                    <a:pt x="204" y="63"/>
                  </a:lnTo>
                  <a:lnTo>
                    <a:pt x="212" y="64"/>
                  </a:lnTo>
                  <a:lnTo>
                    <a:pt x="212" y="64"/>
                  </a:lnTo>
                  <a:lnTo>
                    <a:pt x="212" y="66"/>
                  </a:lnTo>
                  <a:lnTo>
                    <a:pt x="212" y="66"/>
                  </a:lnTo>
                  <a:lnTo>
                    <a:pt x="214" y="71"/>
                  </a:lnTo>
                  <a:lnTo>
                    <a:pt x="217" y="75"/>
                  </a:lnTo>
                  <a:lnTo>
                    <a:pt x="224" y="83"/>
                  </a:lnTo>
                  <a:lnTo>
                    <a:pt x="224" y="83"/>
                  </a:lnTo>
                  <a:lnTo>
                    <a:pt x="227" y="88"/>
                  </a:lnTo>
                  <a:lnTo>
                    <a:pt x="230" y="95"/>
                  </a:lnTo>
                  <a:lnTo>
                    <a:pt x="230" y="95"/>
                  </a:lnTo>
                  <a:lnTo>
                    <a:pt x="230" y="96"/>
                  </a:lnTo>
                  <a:lnTo>
                    <a:pt x="230" y="96"/>
                  </a:lnTo>
                  <a:lnTo>
                    <a:pt x="228" y="104"/>
                  </a:lnTo>
                  <a:lnTo>
                    <a:pt x="230" y="111"/>
                  </a:lnTo>
                  <a:lnTo>
                    <a:pt x="233" y="115"/>
                  </a:lnTo>
                  <a:lnTo>
                    <a:pt x="233" y="115"/>
                  </a:lnTo>
                  <a:lnTo>
                    <a:pt x="235" y="119"/>
                  </a:lnTo>
                  <a:lnTo>
                    <a:pt x="235" y="119"/>
                  </a:lnTo>
                  <a:lnTo>
                    <a:pt x="235" y="119"/>
                  </a:lnTo>
                  <a:lnTo>
                    <a:pt x="235" y="119"/>
                  </a:lnTo>
                  <a:lnTo>
                    <a:pt x="230" y="127"/>
                  </a:lnTo>
                  <a:lnTo>
                    <a:pt x="228" y="133"/>
                  </a:lnTo>
                  <a:lnTo>
                    <a:pt x="228" y="138"/>
                  </a:lnTo>
                  <a:lnTo>
                    <a:pt x="230" y="143"/>
                  </a:lnTo>
                  <a:lnTo>
                    <a:pt x="230" y="1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82" name="Freeform 235"/>
            <p:cNvSpPr>
              <a:spLocks noEditPoints="1"/>
            </p:cNvSpPr>
            <p:nvPr/>
          </p:nvSpPr>
          <p:spPr bwMode="auto">
            <a:xfrm>
              <a:off x="7789863" y="4140200"/>
              <a:ext cx="315913" cy="371475"/>
            </a:xfrm>
            <a:custGeom>
              <a:avLst/>
              <a:gdLst>
                <a:gd name="T0" fmla="*/ 381 w 397"/>
                <a:gd name="T1" fmla="*/ 85 h 468"/>
                <a:gd name="T2" fmla="*/ 340 w 397"/>
                <a:gd name="T3" fmla="*/ 39 h 468"/>
                <a:gd name="T4" fmla="*/ 260 w 397"/>
                <a:gd name="T5" fmla="*/ 5 h 468"/>
                <a:gd name="T6" fmla="*/ 220 w 397"/>
                <a:gd name="T7" fmla="*/ 0 h 468"/>
                <a:gd name="T8" fmla="*/ 126 w 397"/>
                <a:gd name="T9" fmla="*/ 18 h 468"/>
                <a:gd name="T10" fmla="*/ 71 w 397"/>
                <a:gd name="T11" fmla="*/ 58 h 468"/>
                <a:gd name="T12" fmla="*/ 47 w 397"/>
                <a:gd name="T13" fmla="*/ 106 h 468"/>
                <a:gd name="T14" fmla="*/ 36 w 397"/>
                <a:gd name="T15" fmla="*/ 160 h 468"/>
                <a:gd name="T16" fmla="*/ 12 w 397"/>
                <a:gd name="T17" fmla="*/ 221 h 468"/>
                <a:gd name="T18" fmla="*/ 1 w 397"/>
                <a:gd name="T19" fmla="*/ 238 h 468"/>
                <a:gd name="T20" fmla="*/ 1 w 397"/>
                <a:gd name="T21" fmla="*/ 253 h 468"/>
                <a:gd name="T22" fmla="*/ 22 w 397"/>
                <a:gd name="T23" fmla="*/ 267 h 468"/>
                <a:gd name="T24" fmla="*/ 28 w 397"/>
                <a:gd name="T25" fmla="*/ 272 h 468"/>
                <a:gd name="T26" fmla="*/ 27 w 397"/>
                <a:gd name="T27" fmla="*/ 289 h 468"/>
                <a:gd name="T28" fmla="*/ 35 w 397"/>
                <a:gd name="T29" fmla="*/ 301 h 468"/>
                <a:gd name="T30" fmla="*/ 41 w 397"/>
                <a:gd name="T31" fmla="*/ 323 h 468"/>
                <a:gd name="T32" fmla="*/ 43 w 397"/>
                <a:gd name="T33" fmla="*/ 350 h 468"/>
                <a:gd name="T34" fmla="*/ 68 w 397"/>
                <a:gd name="T35" fmla="*/ 377 h 468"/>
                <a:gd name="T36" fmla="*/ 99 w 397"/>
                <a:gd name="T37" fmla="*/ 380 h 468"/>
                <a:gd name="T38" fmla="*/ 121 w 397"/>
                <a:gd name="T39" fmla="*/ 380 h 468"/>
                <a:gd name="T40" fmla="*/ 132 w 397"/>
                <a:gd name="T41" fmla="*/ 392 h 468"/>
                <a:gd name="T42" fmla="*/ 145 w 397"/>
                <a:gd name="T43" fmla="*/ 428 h 468"/>
                <a:gd name="T44" fmla="*/ 150 w 397"/>
                <a:gd name="T45" fmla="*/ 462 h 468"/>
                <a:gd name="T46" fmla="*/ 158 w 397"/>
                <a:gd name="T47" fmla="*/ 468 h 468"/>
                <a:gd name="T48" fmla="*/ 325 w 397"/>
                <a:gd name="T49" fmla="*/ 419 h 468"/>
                <a:gd name="T50" fmla="*/ 329 w 397"/>
                <a:gd name="T51" fmla="*/ 409 h 468"/>
                <a:gd name="T52" fmla="*/ 330 w 397"/>
                <a:gd name="T53" fmla="*/ 350 h 468"/>
                <a:gd name="T54" fmla="*/ 353 w 397"/>
                <a:gd name="T55" fmla="*/ 283 h 468"/>
                <a:gd name="T56" fmla="*/ 386 w 397"/>
                <a:gd name="T57" fmla="*/ 222 h 468"/>
                <a:gd name="T58" fmla="*/ 397 w 397"/>
                <a:gd name="T59" fmla="*/ 165 h 468"/>
                <a:gd name="T60" fmla="*/ 353 w 397"/>
                <a:gd name="T61" fmla="*/ 245 h 468"/>
                <a:gd name="T62" fmla="*/ 329 w 397"/>
                <a:gd name="T63" fmla="*/ 291 h 468"/>
                <a:gd name="T64" fmla="*/ 309 w 397"/>
                <a:gd name="T65" fmla="*/ 358 h 468"/>
                <a:gd name="T66" fmla="*/ 164 w 397"/>
                <a:gd name="T67" fmla="*/ 446 h 468"/>
                <a:gd name="T68" fmla="*/ 159 w 397"/>
                <a:gd name="T69" fmla="*/ 398 h 468"/>
                <a:gd name="T70" fmla="*/ 139 w 397"/>
                <a:gd name="T71" fmla="*/ 371 h 468"/>
                <a:gd name="T72" fmla="*/ 121 w 397"/>
                <a:gd name="T73" fmla="*/ 360 h 468"/>
                <a:gd name="T74" fmla="*/ 97 w 397"/>
                <a:gd name="T75" fmla="*/ 361 h 468"/>
                <a:gd name="T76" fmla="*/ 76 w 397"/>
                <a:gd name="T77" fmla="*/ 361 h 468"/>
                <a:gd name="T78" fmla="*/ 62 w 397"/>
                <a:gd name="T79" fmla="*/ 345 h 468"/>
                <a:gd name="T80" fmla="*/ 60 w 397"/>
                <a:gd name="T81" fmla="*/ 320 h 468"/>
                <a:gd name="T82" fmla="*/ 52 w 397"/>
                <a:gd name="T83" fmla="*/ 307 h 468"/>
                <a:gd name="T84" fmla="*/ 55 w 397"/>
                <a:gd name="T85" fmla="*/ 301 h 468"/>
                <a:gd name="T86" fmla="*/ 54 w 397"/>
                <a:gd name="T87" fmla="*/ 289 h 468"/>
                <a:gd name="T88" fmla="*/ 46 w 397"/>
                <a:gd name="T89" fmla="*/ 285 h 468"/>
                <a:gd name="T90" fmla="*/ 49 w 397"/>
                <a:gd name="T91" fmla="*/ 270 h 468"/>
                <a:gd name="T92" fmla="*/ 49 w 397"/>
                <a:gd name="T93" fmla="*/ 253 h 468"/>
                <a:gd name="T94" fmla="*/ 32 w 397"/>
                <a:gd name="T95" fmla="*/ 248 h 468"/>
                <a:gd name="T96" fmla="*/ 19 w 397"/>
                <a:gd name="T97" fmla="*/ 246 h 468"/>
                <a:gd name="T98" fmla="*/ 25 w 397"/>
                <a:gd name="T99" fmla="*/ 235 h 468"/>
                <a:gd name="T100" fmla="*/ 52 w 397"/>
                <a:gd name="T101" fmla="*/ 179 h 468"/>
                <a:gd name="T102" fmla="*/ 62 w 397"/>
                <a:gd name="T103" fmla="*/ 122 h 468"/>
                <a:gd name="T104" fmla="*/ 94 w 397"/>
                <a:gd name="T105" fmla="*/ 64 h 468"/>
                <a:gd name="T106" fmla="*/ 143 w 397"/>
                <a:gd name="T107" fmla="*/ 32 h 468"/>
                <a:gd name="T108" fmla="*/ 220 w 397"/>
                <a:gd name="T109" fmla="*/ 19 h 468"/>
                <a:gd name="T110" fmla="*/ 255 w 397"/>
                <a:gd name="T111" fmla="*/ 24 h 468"/>
                <a:gd name="T112" fmla="*/ 325 w 397"/>
                <a:gd name="T113" fmla="*/ 53 h 468"/>
                <a:gd name="T114" fmla="*/ 364 w 397"/>
                <a:gd name="T115" fmla="*/ 93 h 468"/>
                <a:gd name="T116" fmla="*/ 378 w 397"/>
                <a:gd name="T117" fmla="*/ 163 h 468"/>
                <a:gd name="T118" fmla="*/ 369 w 397"/>
                <a:gd name="T119" fmla="*/ 21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7" h="468">
                  <a:moveTo>
                    <a:pt x="391" y="117"/>
                  </a:moveTo>
                  <a:lnTo>
                    <a:pt x="391" y="117"/>
                  </a:lnTo>
                  <a:lnTo>
                    <a:pt x="388" y="101"/>
                  </a:lnTo>
                  <a:lnTo>
                    <a:pt x="381" y="85"/>
                  </a:lnTo>
                  <a:lnTo>
                    <a:pt x="373" y="71"/>
                  </a:lnTo>
                  <a:lnTo>
                    <a:pt x="364" y="59"/>
                  </a:lnTo>
                  <a:lnTo>
                    <a:pt x="353" y="48"/>
                  </a:lnTo>
                  <a:lnTo>
                    <a:pt x="340" y="39"/>
                  </a:lnTo>
                  <a:lnTo>
                    <a:pt x="325" y="31"/>
                  </a:lnTo>
                  <a:lnTo>
                    <a:pt x="313" y="23"/>
                  </a:lnTo>
                  <a:lnTo>
                    <a:pt x="285" y="13"/>
                  </a:lnTo>
                  <a:lnTo>
                    <a:pt x="260" y="5"/>
                  </a:lnTo>
                  <a:lnTo>
                    <a:pt x="239" y="2"/>
                  </a:lnTo>
                  <a:lnTo>
                    <a:pt x="226" y="0"/>
                  </a:lnTo>
                  <a:lnTo>
                    <a:pt x="220" y="0"/>
                  </a:lnTo>
                  <a:lnTo>
                    <a:pt x="220" y="0"/>
                  </a:lnTo>
                  <a:lnTo>
                    <a:pt x="191" y="2"/>
                  </a:lnTo>
                  <a:lnTo>
                    <a:pt x="167" y="5"/>
                  </a:lnTo>
                  <a:lnTo>
                    <a:pt x="145" y="11"/>
                  </a:lnTo>
                  <a:lnTo>
                    <a:pt x="126" y="18"/>
                  </a:lnTo>
                  <a:lnTo>
                    <a:pt x="110" y="26"/>
                  </a:lnTo>
                  <a:lnTo>
                    <a:pt x="95" y="37"/>
                  </a:lnTo>
                  <a:lnTo>
                    <a:pt x="83" y="47"/>
                  </a:lnTo>
                  <a:lnTo>
                    <a:pt x="71" y="58"/>
                  </a:lnTo>
                  <a:lnTo>
                    <a:pt x="63" y="71"/>
                  </a:lnTo>
                  <a:lnTo>
                    <a:pt x="57" y="82"/>
                  </a:lnTo>
                  <a:lnTo>
                    <a:pt x="51" y="93"/>
                  </a:lnTo>
                  <a:lnTo>
                    <a:pt x="47" y="106"/>
                  </a:lnTo>
                  <a:lnTo>
                    <a:pt x="43" y="125"/>
                  </a:lnTo>
                  <a:lnTo>
                    <a:pt x="40" y="141"/>
                  </a:lnTo>
                  <a:lnTo>
                    <a:pt x="40" y="141"/>
                  </a:lnTo>
                  <a:lnTo>
                    <a:pt x="36" y="160"/>
                  </a:lnTo>
                  <a:lnTo>
                    <a:pt x="32" y="184"/>
                  </a:lnTo>
                  <a:lnTo>
                    <a:pt x="22" y="205"/>
                  </a:lnTo>
                  <a:lnTo>
                    <a:pt x="17" y="214"/>
                  </a:lnTo>
                  <a:lnTo>
                    <a:pt x="12" y="221"/>
                  </a:lnTo>
                  <a:lnTo>
                    <a:pt x="12" y="221"/>
                  </a:lnTo>
                  <a:lnTo>
                    <a:pt x="8" y="225"/>
                  </a:lnTo>
                  <a:lnTo>
                    <a:pt x="3" y="233"/>
                  </a:lnTo>
                  <a:lnTo>
                    <a:pt x="1" y="238"/>
                  </a:lnTo>
                  <a:lnTo>
                    <a:pt x="0" y="243"/>
                  </a:lnTo>
                  <a:lnTo>
                    <a:pt x="0" y="248"/>
                  </a:lnTo>
                  <a:lnTo>
                    <a:pt x="1" y="253"/>
                  </a:lnTo>
                  <a:lnTo>
                    <a:pt x="1" y="253"/>
                  </a:lnTo>
                  <a:lnTo>
                    <a:pt x="3" y="257"/>
                  </a:lnTo>
                  <a:lnTo>
                    <a:pt x="6" y="261"/>
                  </a:lnTo>
                  <a:lnTo>
                    <a:pt x="14" y="265"/>
                  </a:lnTo>
                  <a:lnTo>
                    <a:pt x="22" y="267"/>
                  </a:lnTo>
                  <a:lnTo>
                    <a:pt x="30" y="267"/>
                  </a:lnTo>
                  <a:lnTo>
                    <a:pt x="30" y="267"/>
                  </a:lnTo>
                  <a:lnTo>
                    <a:pt x="28" y="272"/>
                  </a:lnTo>
                  <a:lnTo>
                    <a:pt x="28" y="272"/>
                  </a:lnTo>
                  <a:lnTo>
                    <a:pt x="28" y="278"/>
                  </a:lnTo>
                  <a:lnTo>
                    <a:pt x="27" y="285"/>
                  </a:lnTo>
                  <a:lnTo>
                    <a:pt x="27" y="285"/>
                  </a:lnTo>
                  <a:lnTo>
                    <a:pt x="27" y="289"/>
                  </a:lnTo>
                  <a:lnTo>
                    <a:pt x="28" y="293"/>
                  </a:lnTo>
                  <a:lnTo>
                    <a:pt x="32" y="297"/>
                  </a:lnTo>
                  <a:lnTo>
                    <a:pt x="35" y="301"/>
                  </a:lnTo>
                  <a:lnTo>
                    <a:pt x="35" y="301"/>
                  </a:lnTo>
                  <a:lnTo>
                    <a:pt x="33" y="307"/>
                  </a:lnTo>
                  <a:lnTo>
                    <a:pt x="35" y="312"/>
                  </a:lnTo>
                  <a:lnTo>
                    <a:pt x="36" y="318"/>
                  </a:lnTo>
                  <a:lnTo>
                    <a:pt x="41" y="323"/>
                  </a:lnTo>
                  <a:lnTo>
                    <a:pt x="41" y="323"/>
                  </a:lnTo>
                  <a:lnTo>
                    <a:pt x="41" y="339"/>
                  </a:lnTo>
                  <a:lnTo>
                    <a:pt x="41" y="339"/>
                  </a:lnTo>
                  <a:lnTo>
                    <a:pt x="43" y="350"/>
                  </a:lnTo>
                  <a:lnTo>
                    <a:pt x="47" y="360"/>
                  </a:lnTo>
                  <a:lnTo>
                    <a:pt x="52" y="366"/>
                  </a:lnTo>
                  <a:lnTo>
                    <a:pt x="60" y="372"/>
                  </a:lnTo>
                  <a:lnTo>
                    <a:pt x="68" y="377"/>
                  </a:lnTo>
                  <a:lnTo>
                    <a:pt x="78" y="380"/>
                  </a:lnTo>
                  <a:lnTo>
                    <a:pt x="87" y="382"/>
                  </a:lnTo>
                  <a:lnTo>
                    <a:pt x="97" y="380"/>
                  </a:lnTo>
                  <a:lnTo>
                    <a:pt x="99" y="380"/>
                  </a:lnTo>
                  <a:lnTo>
                    <a:pt x="99" y="380"/>
                  </a:lnTo>
                  <a:lnTo>
                    <a:pt x="115" y="379"/>
                  </a:lnTo>
                  <a:lnTo>
                    <a:pt x="115" y="379"/>
                  </a:lnTo>
                  <a:lnTo>
                    <a:pt x="121" y="380"/>
                  </a:lnTo>
                  <a:lnTo>
                    <a:pt x="124" y="382"/>
                  </a:lnTo>
                  <a:lnTo>
                    <a:pt x="124" y="382"/>
                  </a:lnTo>
                  <a:lnTo>
                    <a:pt x="132" y="392"/>
                  </a:lnTo>
                  <a:lnTo>
                    <a:pt x="132" y="392"/>
                  </a:lnTo>
                  <a:lnTo>
                    <a:pt x="137" y="398"/>
                  </a:lnTo>
                  <a:lnTo>
                    <a:pt x="142" y="404"/>
                  </a:lnTo>
                  <a:lnTo>
                    <a:pt x="143" y="414"/>
                  </a:lnTo>
                  <a:lnTo>
                    <a:pt x="145" y="428"/>
                  </a:lnTo>
                  <a:lnTo>
                    <a:pt x="145" y="428"/>
                  </a:lnTo>
                  <a:lnTo>
                    <a:pt x="147" y="449"/>
                  </a:lnTo>
                  <a:lnTo>
                    <a:pt x="148" y="459"/>
                  </a:lnTo>
                  <a:lnTo>
                    <a:pt x="150" y="462"/>
                  </a:lnTo>
                  <a:lnTo>
                    <a:pt x="150" y="462"/>
                  </a:lnTo>
                  <a:lnTo>
                    <a:pt x="153" y="467"/>
                  </a:lnTo>
                  <a:lnTo>
                    <a:pt x="158" y="468"/>
                  </a:lnTo>
                  <a:lnTo>
                    <a:pt x="158" y="468"/>
                  </a:lnTo>
                  <a:lnTo>
                    <a:pt x="161" y="467"/>
                  </a:lnTo>
                  <a:lnTo>
                    <a:pt x="322" y="420"/>
                  </a:lnTo>
                  <a:lnTo>
                    <a:pt x="322" y="420"/>
                  </a:lnTo>
                  <a:lnTo>
                    <a:pt x="325" y="419"/>
                  </a:lnTo>
                  <a:lnTo>
                    <a:pt x="327" y="416"/>
                  </a:lnTo>
                  <a:lnTo>
                    <a:pt x="329" y="412"/>
                  </a:lnTo>
                  <a:lnTo>
                    <a:pt x="329" y="409"/>
                  </a:lnTo>
                  <a:lnTo>
                    <a:pt x="329" y="409"/>
                  </a:lnTo>
                  <a:lnTo>
                    <a:pt x="329" y="396"/>
                  </a:lnTo>
                  <a:lnTo>
                    <a:pt x="327" y="382"/>
                  </a:lnTo>
                  <a:lnTo>
                    <a:pt x="329" y="368"/>
                  </a:lnTo>
                  <a:lnTo>
                    <a:pt x="330" y="350"/>
                  </a:lnTo>
                  <a:lnTo>
                    <a:pt x="333" y="334"/>
                  </a:lnTo>
                  <a:lnTo>
                    <a:pt x="338" y="317"/>
                  </a:lnTo>
                  <a:lnTo>
                    <a:pt x="345" y="299"/>
                  </a:lnTo>
                  <a:lnTo>
                    <a:pt x="353" y="283"/>
                  </a:lnTo>
                  <a:lnTo>
                    <a:pt x="353" y="283"/>
                  </a:lnTo>
                  <a:lnTo>
                    <a:pt x="370" y="254"/>
                  </a:lnTo>
                  <a:lnTo>
                    <a:pt x="370" y="254"/>
                  </a:lnTo>
                  <a:lnTo>
                    <a:pt x="386" y="222"/>
                  </a:lnTo>
                  <a:lnTo>
                    <a:pt x="393" y="210"/>
                  </a:lnTo>
                  <a:lnTo>
                    <a:pt x="396" y="197"/>
                  </a:lnTo>
                  <a:lnTo>
                    <a:pt x="397" y="182"/>
                  </a:lnTo>
                  <a:lnTo>
                    <a:pt x="397" y="165"/>
                  </a:lnTo>
                  <a:lnTo>
                    <a:pt x="396" y="144"/>
                  </a:lnTo>
                  <a:lnTo>
                    <a:pt x="391" y="117"/>
                  </a:lnTo>
                  <a:lnTo>
                    <a:pt x="391" y="117"/>
                  </a:lnTo>
                  <a:close/>
                  <a:moveTo>
                    <a:pt x="353" y="245"/>
                  </a:moveTo>
                  <a:lnTo>
                    <a:pt x="353" y="245"/>
                  </a:lnTo>
                  <a:lnTo>
                    <a:pt x="337" y="273"/>
                  </a:lnTo>
                  <a:lnTo>
                    <a:pt x="337" y="273"/>
                  </a:lnTo>
                  <a:lnTo>
                    <a:pt x="329" y="291"/>
                  </a:lnTo>
                  <a:lnTo>
                    <a:pt x="321" y="307"/>
                  </a:lnTo>
                  <a:lnTo>
                    <a:pt x="316" y="325"/>
                  </a:lnTo>
                  <a:lnTo>
                    <a:pt x="313" y="342"/>
                  </a:lnTo>
                  <a:lnTo>
                    <a:pt x="309" y="358"/>
                  </a:lnTo>
                  <a:lnTo>
                    <a:pt x="309" y="376"/>
                  </a:lnTo>
                  <a:lnTo>
                    <a:pt x="309" y="403"/>
                  </a:lnTo>
                  <a:lnTo>
                    <a:pt x="164" y="446"/>
                  </a:lnTo>
                  <a:lnTo>
                    <a:pt x="164" y="446"/>
                  </a:lnTo>
                  <a:lnTo>
                    <a:pt x="164" y="428"/>
                  </a:lnTo>
                  <a:lnTo>
                    <a:pt x="164" y="428"/>
                  </a:lnTo>
                  <a:lnTo>
                    <a:pt x="163" y="411"/>
                  </a:lnTo>
                  <a:lnTo>
                    <a:pt x="159" y="398"/>
                  </a:lnTo>
                  <a:lnTo>
                    <a:pt x="153" y="388"/>
                  </a:lnTo>
                  <a:lnTo>
                    <a:pt x="147" y="379"/>
                  </a:lnTo>
                  <a:lnTo>
                    <a:pt x="147" y="379"/>
                  </a:lnTo>
                  <a:lnTo>
                    <a:pt x="139" y="371"/>
                  </a:lnTo>
                  <a:lnTo>
                    <a:pt x="139" y="371"/>
                  </a:lnTo>
                  <a:lnTo>
                    <a:pt x="134" y="364"/>
                  </a:lnTo>
                  <a:lnTo>
                    <a:pt x="127" y="361"/>
                  </a:lnTo>
                  <a:lnTo>
                    <a:pt x="121" y="360"/>
                  </a:lnTo>
                  <a:lnTo>
                    <a:pt x="115" y="360"/>
                  </a:lnTo>
                  <a:lnTo>
                    <a:pt x="115" y="360"/>
                  </a:lnTo>
                  <a:lnTo>
                    <a:pt x="105" y="360"/>
                  </a:lnTo>
                  <a:lnTo>
                    <a:pt x="97" y="361"/>
                  </a:lnTo>
                  <a:lnTo>
                    <a:pt x="94" y="363"/>
                  </a:lnTo>
                  <a:lnTo>
                    <a:pt x="94" y="363"/>
                  </a:lnTo>
                  <a:lnTo>
                    <a:pt x="83" y="361"/>
                  </a:lnTo>
                  <a:lnTo>
                    <a:pt x="76" y="361"/>
                  </a:lnTo>
                  <a:lnTo>
                    <a:pt x="71" y="358"/>
                  </a:lnTo>
                  <a:lnTo>
                    <a:pt x="67" y="355"/>
                  </a:lnTo>
                  <a:lnTo>
                    <a:pt x="63" y="350"/>
                  </a:lnTo>
                  <a:lnTo>
                    <a:pt x="62" y="345"/>
                  </a:lnTo>
                  <a:lnTo>
                    <a:pt x="60" y="339"/>
                  </a:lnTo>
                  <a:lnTo>
                    <a:pt x="60" y="339"/>
                  </a:lnTo>
                  <a:lnTo>
                    <a:pt x="60" y="328"/>
                  </a:lnTo>
                  <a:lnTo>
                    <a:pt x="60" y="320"/>
                  </a:lnTo>
                  <a:lnTo>
                    <a:pt x="57" y="315"/>
                  </a:lnTo>
                  <a:lnTo>
                    <a:pt x="54" y="310"/>
                  </a:lnTo>
                  <a:lnTo>
                    <a:pt x="54" y="310"/>
                  </a:lnTo>
                  <a:lnTo>
                    <a:pt x="52" y="307"/>
                  </a:lnTo>
                  <a:lnTo>
                    <a:pt x="54" y="304"/>
                  </a:lnTo>
                  <a:lnTo>
                    <a:pt x="54" y="304"/>
                  </a:lnTo>
                  <a:lnTo>
                    <a:pt x="55" y="301"/>
                  </a:lnTo>
                  <a:lnTo>
                    <a:pt x="55" y="301"/>
                  </a:lnTo>
                  <a:lnTo>
                    <a:pt x="57" y="297"/>
                  </a:lnTo>
                  <a:lnTo>
                    <a:pt x="57" y="293"/>
                  </a:lnTo>
                  <a:lnTo>
                    <a:pt x="57" y="293"/>
                  </a:lnTo>
                  <a:lnTo>
                    <a:pt x="54" y="289"/>
                  </a:lnTo>
                  <a:lnTo>
                    <a:pt x="51" y="288"/>
                  </a:lnTo>
                  <a:lnTo>
                    <a:pt x="51" y="288"/>
                  </a:lnTo>
                  <a:lnTo>
                    <a:pt x="46" y="286"/>
                  </a:lnTo>
                  <a:lnTo>
                    <a:pt x="46" y="285"/>
                  </a:lnTo>
                  <a:lnTo>
                    <a:pt x="46" y="285"/>
                  </a:lnTo>
                  <a:lnTo>
                    <a:pt x="47" y="278"/>
                  </a:lnTo>
                  <a:lnTo>
                    <a:pt x="47" y="278"/>
                  </a:lnTo>
                  <a:lnTo>
                    <a:pt x="49" y="270"/>
                  </a:lnTo>
                  <a:lnTo>
                    <a:pt x="51" y="259"/>
                  </a:lnTo>
                  <a:lnTo>
                    <a:pt x="51" y="259"/>
                  </a:lnTo>
                  <a:lnTo>
                    <a:pt x="51" y="256"/>
                  </a:lnTo>
                  <a:lnTo>
                    <a:pt x="49" y="253"/>
                  </a:lnTo>
                  <a:lnTo>
                    <a:pt x="46" y="249"/>
                  </a:lnTo>
                  <a:lnTo>
                    <a:pt x="43" y="249"/>
                  </a:lnTo>
                  <a:lnTo>
                    <a:pt x="43" y="249"/>
                  </a:lnTo>
                  <a:lnTo>
                    <a:pt x="32" y="248"/>
                  </a:lnTo>
                  <a:lnTo>
                    <a:pt x="32" y="248"/>
                  </a:lnTo>
                  <a:lnTo>
                    <a:pt x="22" y="248"/>
                  </a:lnTo>
                  <a:lnTo>
                    <a:pt x="20" y="246"/>
                  </a:lnTo>
                  <a:lnTo>
                    <a:pt x="19" y="246"/>
                  </a:lnTo>
                  <a:lnTo>
                    <a:pt x="19" y="246"/>
                  </a:lnTo>
                  <a:lnTo>
                    <a:pt x="20" y="241"/>
                  </a:lnTo>
                  <a:lnTo>
                    <a:pt x="25" y="235"/>
                  </a:lnTo>
                  <a:lnTo>
                    <a:pt x="25" y="235"/>
                  </a:lnTo>
                  <a:lnTo>
                    <a:pt x="35" y="222"/>
                  </a:lnTo>
                  <a:lnTo>
                    <a:pt x="41" y="210"/>
                  </a:lnTo>
                  <a:lnTo>
                    <a:pt x="47" y="194"/>
                  </a:lnTo>
                  <a:lnTo>
                    <a:pt x="52" y="179"/>
                  </a:lnTo>
                  <a:lnTo>
                    <a:pt x="57" y="154"/>
                  </a:lnTo>
                  <a:lnTo>
                    <a:pt x="59" y="142"/>
                  </a:lnTo>
                  <a:lnTo>
                    <a:pt x="59" y="142"/>
                  </a:lnTo>
                  <a:lnTo>
                    <a:pt x="62" y="122"/>
                  </a:lnTo>
                  <a:lnTo>
                    <a:pt x="67" y="104"/>
                  </a:lnTo>
                  <a:lnTo>
                    <a:pt x="75" y="88"/>
                  </a:lnTo>
                  <a:lnTo>
                    <a:pt x="83" y="75"/>
                  </a:lnTo>
                  <a:lnTo>
                    <a:pt x="94" y="64"/>
                  </a:lnTo>
                  <a:lnTo>
                    <a:pt x="105" y="53"/>
                  </a:lnTo>
                  <a:lnTo>
                    <a:pt x="116" y="45"/>
                  </a:lnTo>
                  <a:lnTo>
                    <a:pt x="129" y="39"/>
                  </a:lnTo>
                  <a:lnTo>
                    <a:pt x="143" y="32"/>
                  </a:lnTo>
                  <a:lnTo>
                    <a:pt x="156" y="29"/>
                  </a:lnTo>
                  <a:lnTo>
                    <a:pt x="182" y="23"/>
                  </a:lnTo>
                  <a:lnTo>
                    <a:pt x="202" y="21"/>
                  </a:lnTo>
                  <a:lnTo>
                    <a:pt x="220" y="19"/>
                  </a:lnTo>
                  <a:lnTo>
                    <a:pt x="226" y="19"/>
                  </a:lnTo>
                  <a:lnTo>
                    <a:pt x="226" y="19"/>
                  </a:lnTo>
                  <a:lnTo>
                    <a:pt x="238" y="21"/>
                  </a:lnTo>
                  <a:lnTo>
                    <a:pt x="255" y="24"/>
                  </a:lnTo>
                  <a:lnTo>
                    <a:pt x="278" y="31"/>
                  </a:lnTo>
                  <a:lnTo>
                    <a:pt x="301" y="39"/>
                  </a:lnTo>
                  <a:lnTo>
                    <a:pt x="314" y="45"/>
                  </a:lnTo>
                  <a:lnTo>
                    <a:pt x="325" y="53"/>
                  </a:lnTo>
                  <a:lnTo>
                    <a:pt x="337" y="61"/>
                  </a:lnTo>
                  <a:lnTo>
                    <a:pt x="348" y="71"/>
                  </a:lnTo>
                  <a:lnTo>
                    <a:pt x="356" y="80"/>
                  </a:lnTo>
                  <a:lnTo>
                    <a:pt x="364" y="93"/>
                  </a:lnTo>
                  <a:lnTo>
                    <a:pt x="369" y="106"/>
                  </a:lnTo>
                  <a:lnTo>
                    <a:pt x="373" y="120"/>
                  </a:lnTo>
                  <a:lnTo>
                    <a:pt x="373" y="120"/>
                  </a:lnTo>
                  <a:lnTo>
                    <a:pt x="378" y="163"/>
                  </a:lnTo>
                  <a:lnTo>
                    <a:pt x="378" y="179"/>
                  </a:lnTo>
                  <a:lnTo>
                    <a:pt x="377" y="192"/>
                  </a:lnTo>
                  <a:lnTo>
                    <a:pt x="373" y="203"/>
                  </a:lnTo>
                  <a:lnTo>
                    <a:pt x="369" y="216"/>
                  </a:lnTo>
                  <a:lnTo>
                    <a:pt x="353" y="245"/>
                  </a:lnTo>
                  <a:lnTo>
                    <a:pt x="353"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grpSp>
    </p:spTree>
    <p:extLst>
      <p:ext uri="{BB962C8B-B14F-4D97-AF65-F5344CB8AC3E}">
        <p14:creationId xmlns:p14="http://schemas.microsoft.com/office/powerpoint/2010/main" val="25781430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 Intensive Offer</a:t>
            </a:r>
          </a:p>
        </p:txBody>
      </p:sp>
      <p:sp>
        <p:nvSpPr>
          <p:cNvPr id="29" name="Rectangle 28"/>
          <p:cNvSpPr/>
          <p:nvPr/>
        </p:nvSpPr>
        <p:spPr bwMode="auto">
          <a:xfrm>
            <a:off x="442914" y="1476376"/>
            <a:ext cx="7508390" cy="1783080"/>
          </a:xfrm>
          <a:prstGeom prst="rect">
            <a:avLst/>
          </a:prstGeom>
          <a:noFill/>
          <a:ln w="635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t" anchorCtr="0" forceAA="0" compatLnSpc="1">
            <a:prstTxWarp prst="textNoShape">
              <a:avLst/>
            </a:prstTxWarp>
            <a:noAutofit/>
          </a:bodyPr>
          <a:lstStyle/>
          <a:p>
            <a:pPr lvl="0" defTabSz="932472" fontAlgn="base"/>
            <a:r>
              <a:rPr lang="en-US" sz="1000" dirty="0">
                <a:solidFill>
                  <a:schemeClr val="bg1"/>
                </a:solidFill>
                <a:ea typeface="Segoe UI" pitchFamily="34" charset="0"/>
                <a:cs typeface="Segoe UI" pitchFamily="34" charset="0"/>
              </a:rPr>
              <a:t>This offer delivers foundational service quantities across workloads. It enables you to not only stream data in real-time, but also experiment with other scenarios. Leverage the Streaming Intensive Offer if your primary need is to </a:t>
            </a:r>
            <a:r>
              <a:rPr lang="en-US" sz="1000" dirty="0">
                <a:solidFill>
                  <a:schemeClr val="bg1"/>
                </a:solidFill>
                <a:latin typeface="Segoe UI Semibold" panose="020B0702040204020203" pitchFamily="34" charset="0"/>
                <a:ea typeface="Segoe UI" pitchFamily="34" charset="0"/>
                <a:cs typeface="Segoe UI Semibold" panose="020B0702040204020203" pitchFamily="34" charset="0"/>
              </a:rPr>
              <a:t>take action in real time </a:t>
            </a:r>
            <a:r>
              <a:rPr lang="en-US" sz="1000" dirty="0">
                <a:solidFill>
                  <a:schemeClr val="bg1"/>
                </a:solidFill>
                <a:ea typeface="Segoe UI" pitchFamily="34" charset="0"/>
                <a:cs typeface="Segoe UI" pitchFamily="34" charset="0"/>
              </a:rPr>
              <a:t>since there are higher included quantities for Event Hubs, Machine Learning and Stream Analytics.</a:t>
            </a:r>
          </a:p>
          <a:p>
            <a:pPr lvl="0" defTabSz="932472" fontAlgn="base">
              <a:spcBef>
                <a:spcPts val="400"/>
              </a:spcBef>
              <a:spcAft>
                <a:spcPts val="200"/>
              </a:spcAft>
            </a:pPr>
            <a:r>
              <a:rPr lang="en-US" sz="1000" dirty="0">
                <a:solidFill>
                  <a:schemeClr val="bg1"/>
                </a:solidFill>
                <a:latin typeface="Segoe UI Semibold" panose="020B0702040204020203" pitchFamily="34" charset="0"/>
                <a:ea typeface="Segoe UI" pitchFamily="34" charset="0"/>
                <a:cs typeface="Segoe UI Semibold" panose="020B0702040204020203" pitchFamily="34" charset="0"/>
              </a:rPr>
              <a:t>Take advantage of this offer to:</a:t>
            </a:r>
          </a:p>
          <a:p>
            <a:pPr lvl="0" defTabSz="932472" fontAlgn="base"/>
            <a:r>
              <a:rPr lang="en-US" sz="900" dirty="0">
                <a:solidFill>
                  <a:schemeClr val="bg1"/>
                </a:solidFill>
                <a:latin typeface="Segoe UI Semibold" panose="020B0702040204020203" pitchFamily="34" charset="0"/>
                <a:ea typeface="Segoe UI" pitchFamily="34" charset="0"/>
                <a:cs typeface="Segoe UI Semibold" panose="020B0702040204020203" pitchFamily="34" charset="0"/>
              </a:rPr>
              <a:t>Business</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Manage many assets from one location</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View the status of devices, such as whether it’s</a:t>
            </a:r>
            <a:br>
              <a:rPr lang="en-US" sz="900" dirty="0">
                <a:solidFill>
                  <a:schemeClr val="bg1"/>
                </a:solidFill>
                <a:ea typeface="Segoe UI" pitchFamily="34" charset="0"/>
                <a:cs typeface="Segoe UI" pitchFamily="34" charset="0"/>
              </a:rPr>
            </a:br>
            <a:r>
              <a:rPr lang="en-US" sz="900" dirty="0">
                <a:solidFill>
                  <a:schemeClr val="bg1"/>
                </a:solidFill>
                <a:ea typeface="Segoe UI" pitchFamily="34" charset="0"/>
                <a:cs typeface="Segoe UI" pitchFamily="34" charset="0"/>
              </a:rPr>
              <a:t>online or offline</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Monitor conditions like temperature, weather or</a:t>
            </a:r>
            <a:br>
              <a:rPr lang="en-US" sz="900" dirty="0">
                <a:solidFill>
                  <a:schemeClr val="bg1"/>
                </a:solidFill>
                <a:ea typeface="Segoe UI" pitchFamily="34" charset="0"/>
                <a:cs typeface="Segoe UI" pitchFamily="34" charset="0"/>
              </a:rPr>
            </a:br>
            <a:r>
              <a:rPr lang="en-US" sz="900" dirty="0">
                <a:solidFill>
                  <a:schemeClr val="bg1"/>
                </a:solidFill>
                <a:ea typeface="Segoe UI" pitchFamily="34" charset="0"/>
                <a:cs typeface="Segoe UI" pitchFamily="34" charset="0"/>
              </a:rPr>
              <a:t>health indicators</a:t>
            </a:r>
          </a:p>
        </p:txBody>
      </p:sp>
      <p:sp>
        <p:nvSpPr>
          <p:cNvPr id="30" name="Rectangle 29"/>
          <p:cNvSpPr/>
          <p:nvPr/>
        </p:nvSpPr>
        <p:spPr bwMode="auto">
          <a:xfrm>
            <a:off x="442914" y="1220495"/>
            <a:ext cx="7508390" cy="258532"/>
          </a:xfrm>
          <a:prstGeom prst="rect">
            <a:avLst/>
          </a:prstGeom>
          <a:solidFill>
            <a:schemeClr val="bg2"/>
          </a:solid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spAutoFit/>
          </a:bodyPr>
          <a:lstStyle/>
          <a:p>
            <a:pPr defTabSz="932472" fontAlgn="base">
              <a:spcBef>
                <a:spcPct val="0"/>
              </a:spcBef>
              <a:spcAft>
                <a:spcPct val="0"/>
              </a:spcAft>
            </a:pPr>
            <a:r>
              <a:rPr lang="en-US" sz="1200" dirty="0">
                <a:solidFill>
                  <a:schemeClr val="tx1"/>
                </a:solidFill>
                <a:latin typeface="Segoe UI Semibold" panose="020B0702040204020203" pitchFamily="34" charset="0"/>
                <a:ea typeface="Segoe UI" pitchFamily="34" charset="0"/>
                <a:cs typeface="Segoe UI Semibold" panose="020B0702040204020203" pitchFamily="34" charset="0"/>
              </a:rPr>
              <a:t>Overview</a:t>
            </a:r>
          </a:p>
        </p:txBody>
      </p:sp>
      <p:sp>
        <p:nvSpPr>
          <p:cNvPr id="31" name="Rectangle 30"/>
          <p:cNvSpPr/>
          <p:nvPr/>
        </p:nvSpPr>
        <p:spPr bwMode="auto">
          <a:xfrm>
            <a:off x="1813560" y="5543272"/>
            <a:ext cx="6137743" cy="518513"/>
          </a:xfrm>
          <a:prstGeom prst="rect">
            <a:avLst/>
          </a:prstGeom>
          <a:noFill/>
          <a:ln w="635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3" spcCol="0" rtlCol="0" fromWordArt="0" anchor="ctr" anchorCtr="0" forceAA="0" compatLnSpc="1">
            <a:prstTxWarp prst="textNoShape">
              <a:avLst/>
            </a:prstTxWarp>
            <a:noAutofit/>
          </a:bodyPr>
          <a:lstStyle/>
          <a:p>
            <a:pPr marL="142875"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3"/>
              </a:rPr>
              <a:t>Carnegie Mellon</a:t>
            </a:r>
            <a:endParaRPr lang="en-US" sz="1000" dirty="0">
              <a:solidFill>
                <a:schemeClr val="bg1"/>
              </a:solidFill>
              <a:ea typeface="Segoe UI" pitchFamily="34" charset="0"/>
              <a:cs typeface="Segoe UI" pitchFamily="34" charset="0"/>
              <a:hlinkClick r:id="rId4"/>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4"/>
              </a:rPr>
              <a:t>Kaiser Permanente</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5"/>
              </a:rPr>
              <a:t>RBS</a:t>
            </a:r>
            <a:endParaRPr lang="en-US" sz="1000" dirty="0">
              <a:solidFill>
                <a:schemeClr val="bg1"/>
              </a:solidFill>
              <a:ea typeface="Segoe UI" pitchFamily="34" charset="0"/>
              <a:cs typeface="Segoe UI" pitchFamily="34" charset="0"/>
              <a:hlinkClick r:id="rId4"/>
            </a:endParaRPr>
          </a:p>
          <a:p>
            <a:pPr marL="142875" indent="-142875" defTabSz="932472" fontAlgn="base">
              <a:spcBef>
                <a:spcPct val="0"/>
              </a:spcBef>
              <a:spcAft>
                <a:spcPct val="0"/>
              </a:spcAft>
              <a:buFont typeface="Arial" panose="020B0604020202020204" pitchFamily="34" charset="0"/>
              <a:buChar char="•"/>
            </a:pPr>
            <a:r>
              <a:rPr lang="en-US" sz="1000" dirty="0" err="1">
                <a:solidFill>
                  <a:schemeClr val="bg1"/>
                </a:solidFill>
                <a:ea typeface="Segoe UI" pitchFamily="34" charset="0"/>
                <a:cs typeface="Segoe UI" pitchFamily="34" charset="0"/>
                <a:hlinkClick r:id="rId6"/>
              </a:rPr>
              <a:t>Gaffey</a:t>
            </a:r>
            <a:r>
              <a:rPr lang="en-US" sz="1000" dirty="0">
                <a:solidFill>
                  <a:schemeClr val="bg1"/>
                </a:solidFill>
                <a:ea typeface="Segoe UI" pitchFamily="34" charset="0"/>
                <a:cs typeface="Segoe UI" pitchFamily="34" charset="0"/>
                <a:hlinkClick r:id="rId6"/>
              </a:rPr>
              <a:t> Healthcare</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7"/>
              </a:rPr>
              <a:t>Kuka</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8"/>
              </a:rPr>
              <a:t>Tangerine</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9"/>
              </a:rPr>
              <a:t>Ziosk</a:t>
            </a:r>
            <a:endParaRPr lang="en-US" sz="1000" dirty="0">
              <a:solidFill>
                <a:schemeClr val="bg1"/>
              </a:solidFill>
              <a:ea typeface="Segoe UI" pitchFamily="34" charset="0"/>
              <a:cs typeface="Segoe UI" pitchFamily="34" charset="0"/>
            </a:endParaRPr>
          </a:p>
          <a:p>
            <a:pPr marL="142875"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10"/>
              </a:rPr>
              <a:t>Mendeley</a:t>
            </a:r>
            <a:endParaRPr lang="en-US" sz="1000" dirty="0">
              <a:solidFill>
                <a:schemeClr val="bg1"/>
              </a:solidFill>
              <a:ea typeface="Segoe UI" pitchFamily="34" charset="0"/>
              <a:cs typeface="Segoe UI" pitchFamily="34" charset="0"/>
            </a:endParaRPr>
          </a:p>
          <a:p>
            <a:pPr marL="142875"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11"/>
              </a:rPr>
              <a:t>Genscape</a:t>
            </a:r>
            <a:endParaRPr lang="en-US" sz="1000" dirty="0">
              <a:solidFill>
                <a:schemeClr val="bg1"/>
              </a:solidFill>
              <a:ea typeface="Segoe UI" pitchFamily="34" charset="0"/>
              <a:cs typeface="Segoe UI" pitchFamily="34" charset="0"/>
            </a:endParaRPr>
          </a:p>
        </p:txBody>
      </p:sp>
      <p:sp>
        <p:nvSpPr>
          <p:cNvPr id="32" name="Rectangle 31"/>
          <p:cNvSpPr/>
          <p:nvPr/>
        </p:nvSpPr>
        <p:spPr bwMode="auto">
          <a:xfrm>
            <a:off x="445603" y="5545993"/>
            <a:ext cx="1367957" cy="515792"/>
          </a:xfrm>
          <a:prstGeom prst="rect">
            <a:avLst/>
          </a:prstGeom>
          <a:solidFill>
            <a:schemeClr val="bg2"/>
          </a:solid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1200" dirty="0">
                <a:solidFill>
                  <a:srgbClr val="FFFFFF"/>
                </a:solidFill>
                <a:latin typeface="Segoe UI Semibold" panose="020B0702040204020203" pitchFamily="34" charset="0"/>
                <a:ea typeface="Segoe UI" pitchFamily="34" charset="0"/>
                <a:cs typeface="Segoe UI Semibold" panose="020B0702040204020203" pitchFamily="34" charset="0"/>
              </a:rPr>
              <a:t>How others are getting started</a:t>
            </a:r>
          </a:p>
        </p:txBody>
      </p:sp>
      <p:sp>
        <p:nvSpPr>
          <p:cNvPr id="76" name="Rectangle 75"/>
          <p:cNvSpPr/>
          <p:nvPr/>
        </p:nvSpPr>
        <p:spPr>
          <a:xfrm>
            <a:off x="4048870" y="2151092"/>
            <a:ext cx="3902434" cy="533479"/>
          </a:xfrm>
          <a:prstGeom prst="rect">
            <a:avLst/>
          </a:prstGeom>
        </p:spPr>
        <p:txBody>
          <a:bodyPr wrap="square">
            <a:spAutoFit/>
          </a:bodyPr>
          <a:lstStyle/>
          <a:p>
            <a:pPr lvl="0" defTabSz="932472" fontAlgn="base">
              <a:spcBef>
                <a:spcPts val="300"/>
              </a:spcBef>
              <a:spcAft>
                <a:spcPts val="100"/>
              </a:spcAft>
            </a:pPr>
            <a:r>
              <a:rPr lang="en-US" sz="900" dirty="0">
                <a:solidFill>
                  <a:srgbClr val="505050"/>
                </a:solidFill>
                <a:latin typeface="Segoe UI Semibold" panose="020B0702040204020203" pitchFamily="34" charset="0"/>
                <a:ea typeface="Segoe UI" pitchFamily="34" charset="0"/>
                <a:cs typeface="Segoe UI Semibold" panose="020B0702040204020203" pitchFamily="34" charset="0"/>
              </a:rPr>
              <a:t>Technical</a:t>
            </a:r>
          </a:p>
          <a:p>
            <a:pPr marL="171450" lvl="1" indent="-107950" defTabSz="932472" fontAlgn="base">
              <a:spcAft>
                <a:spcPts val="100"/>
              </a:spcAft>
              <a:buSzPct val="100000"/>
              <a:buFont typeface="Arial" panose="020B0604020202020204" pitchFamily="34" charset="0"/>
              <a:buChar char="•"/>
            </a:pPr>
            <a:r>
              <a:rPr lang="en-US" sz="900" dirty="0">
                <a:solidFill>
                  <a:srgbClr val="505050"/>
                </a:solidFill>
                <a:ea typeface="Segoe UI" pitchFamily="34" charset="0"/>
                <a:cs typeface="Segoe UI" pitchFamily="34" charset="0"/>
              </a:rPr>
              <a:t>Capture real-time data from connected devices with sensors</a:t>
            </a:r>
          </a:p>
          <a:p>
            <a:pPr marL="171450" lvl="1" indent="-107950" defTabSz="932472" fontAlgn="base">
              <a:spcAft>
                <a:spcPts val="100"/>
              </a:spcAft>
              <a:buSzPct val="100000"/>
              <a:buFont typeface="Arial" panose="020B0604020202020204" pitchFamily="34" charset="0"/>
              <a:buChar char="•"/>
            </a:pPr>
            <a:r>
              <a:rPr lang="en-US" sz="900" dirty="0">
                <a:solidFill>
                  <a:srgbClr val="505050"/>
                </a:solidFill>
                <a:ea typeface="Segoe UI" pitchFamily="34" charset="0"/>
                <a:cs typeface="Segoe UI" pitchFamily="34" charset="0"/>
              </a:rPr>
              <a:t>Set rules and alerts to automatically trigger downstream action</a:t>
            </a:r>
          </a:p>
        </p:txBody>
      </p:sp>
      <p:graphicFrame>
        <p:nvGraphicFramePr>
          <p:cNvPr id="77" name="Table 76"/>
          <p:cNvGraphicFramePr>
            <a:graphicFrameLocks noGrp="1"/>
          </p:cNvGraphicFramePr>
          <p:nvPr>
            <p:extLst/>
          </p:nvPr>
        </p:nvGraphicFramePr>
        <p:xfrm>
          <a:off x="442913" y="3323831"/>
          <a:ext cx="7508391" cy="2073306"/>
        </p:xfrm>
        <a:graphic>
          <a:graphicData uri="http://schemas.openxmlformats.org/drawingml/2006/table">
            <a:tbl>
              <a:tblPr firstRow="1" bandRow="1">
                <a:tableStyleId>{2D5ABB26-0587-4C30-8999-92F81FD0307C}</a:tableStyleId>
              </a:tblPr>
              <a:tblGrid>
                <a:gridCol w="738186">
                  <a:extLst>
                    <a:ext uri="{9D8B030D-6E8A-4147-A177-3AD203B41FA5}">
                      <a16:colId xmlns:a16="http://schemas.microsoft.com/office/drawing/2014/main" val="20000"/>
                    </a:ext>
                  </a:extLst>
                </a:gridCol>
                <a:gridCol w="1354041">
                  <a:extLst>
                    <a:ext uri="{9D8B030D-6E8A-4147-A177-3AD203B41FA5}">
                      <a16:colId xmlns:a16="http://schemas.microsoft.com/office/drawing/2014/main" val="20001"/>
                    </a:ext>
                  </a:extLst>
                </a:gridCol>
                <a:gridCol w="1354041">
                  <a:extLst>
                    <a:ext uri="{9D8B030D-6E8A-4147-A177-3AD203B41FA5}">
                      <a16:colId xmlns:a16="http://schemas.microsoft.com/office/drawing/2014/main" val="1217875106"/>
                    </a:ext>
                  </a:extLst>
                </a:gridCol>
                <a:gridCol w="1354041">
                  <a:extLst>
                    <a:ext uri="{9D8B030D-6E8A-4147-A177-3AD203B41FA5}">
                      <a16:colId xmlns:a16="http://schemas.microsoft.com/office/drawing/2014/main" val="88270166"/>
                    </a:ext>
                  </a:extLst>
                </a:gridCol>
                <a:gridCol w="1354041">
                  <a:extLst>
                    <a:ext uri="{9D8B030D-6E8A-4147-A177-3AD203B41FA5}">
                      <a16:colId xmlns:a16="http://schemas.microsoft.com/office/drawing/2014/main" val="3389303327"/>
                    </a:ext>
                  </a:extLst>
                </a:gridCol>
                <a:gridCol w="1354041">
                  <a:extLst>
                    <a:ext uri="{9D8B030D-6E8A-4147-A177-3AD203B41FA5}">
                      <a16:colId xmlns:a16="http://schemas.microsoft.com/office/drawing/2014/main" val="450915600"/>
                    </a:ext>
                  </a:extLst>
                </a:gridCol>
              </a:tblGrid>
              <a:tr h="0">
                <a:tc gridSpan="6">
                  <a:txBody>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Top use cases</a:t>
                      </a:r>
                    </a:p>
                  </a:txBody>
                  <a:tcPr marL="73152" marR="73152" marT="36576" marB="36576"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2"/>
                    </a:solidFill>
                  </a:tcPr>
                </a:tc>
                <a:tc hMerge="1">
                  <a:txBody>
                    <a:bodyPr/>
                    <a:lstStyle/>
                    <a:p>
                      <a:pPr algn="l">
                        <a:spcAft>
                          <a:spcPts val="100"/>
                        </a:spcAft>
                      </a:pPr>
                      <a:endParaRPr lang="en-US" sz="900" b="1"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extLst>
                  <a:ext uri="{0D108BD9-81ED-4DB2-BD59-A6C34878D82A}">
                    <a16:rowId xmlns:a16="http://schemas.microsoft.com/office/drawing/2014/main" val="753922260"/>
                  </a:ext>
                </a:extLst>
              </a:tr>
              <a:tr h="0">
                <a:tc>
                  <a:txBody>
                    <a:bodyPr/>
                    <a:lstStyle/>
                    <a:p>
                      <a:pPr algn="l"/>
                      <a:r>
                        <a:rPr lang="en-US" sz="1000" b="1" kern="1200" dirty="0">
                          <a:solidFill>
                            <a:schemeClr val="bg1"/>
                          </a:solidFill>
                          <a:latin typeface="Segoe UI Semibold" panose="020B0702040204020203" pitchFamily="34" charset="0"/>
                          <a:ea typeface="+mn-ea"/>
                          <a:cs typeface="Segoe UI Semibold" panose="020B0702040204020203" pitchFamily="34" charset="0"/>
                        </a:rPr>
                        <a:t>Industry</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algn="l">
                        <a:spcAft>
                          <a:spcPts val="100"/>
                        </a:spcAft>
                      </a:pPr>
                      <a:r>
                        <a:rPr lang="en-US" sz="900" b="1" kern="1200" dirty="0">
                          <a:solidFill>
                            <a:schemeClr val="bg2"/>
                          </a:solidFill>
                          <a:latin typeface="Segoe UI Semibold" panose="020B0702040204020203" pitchFamily="34" charset="0"/>
                          <a:ea typeface="+mn-ea"/>
                          <a:cs typeface="Segoe UI Semibold" panose="020B0702040204020203" pitchFamily="34" charset="0"/>
                        </a:rPr>
                        <a:t>Retail</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bg2"/>
                          </a:solidFill>
                          <a:latin typeface="Segoe UI Semibold" panose="020B0702040204020203" pitchFamily="34" charset="0"/>
                          <a:ea typeface="+mn-ea"/>
                          <a:cs typeface="Segoe UI Semibold" panose="020B0702040204020203" pitchFamily="34" charset="0"/>
                        </a:rPr>
                        <a:t>Manufacturing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bg2"/>
                          </a:solidFill>
                          <a:latin typeface="Segoe UI Semibold" panose="020B0702040204020203" pitchFamily="34" charset="0"/>
                          <a:ea typeface="+mn-ea"/>
                          <a:cs typeface="Segoe UI Semibold" panose="020B0702040204020203" pitchFamily="34" charset="0"/>
                        </a:rPr>
                        <a:t>Government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bg2"/>
                          </a:solidFill>
                          <a:latin typeface="Segoe UI Semibold" panose="020B0702040204020203" pitchFamily="34" charset="0"/>
                          <a:ea typeface="+mn-ea"/>
                          <a:cs typeface="Segoe UI Semibold" panose="020B0702040204020203" pitchFamily="34" charset="0"/>
                        </a:rPr>
                        <a:t>Financial Services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bg2"/>
                          </a:solidFill>
                          <a:latin typeface="Segoe UI Semibold" panose="020B0702040204020203" pitchFamily="34" charset="0"/>
                          <a:ea typeface="+mn-ea"/>
                          <a:cs typeface="Segoe UI Semibold" panose="020B0702040204020203" pitchFamily="34" charset="0"/>
                        </a:rPr>
                        <a:t>Healthcare</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1408842">
                <a:tc>
                  <a:txBody>
                    <a:bodyPr/>
                    <a:lstStyle/>
                    <a:p>
                      <a:pPr marL="0" algn="l" defTabSz="914367" rtl="0" eaLnBrk="1" latinLnBrk="0" hangingPunct="1"/>
                      <a:r>
                        <a:rPr lang="en-US" sz="1000" b="1" kern="1200" dirty="0">
                          <a:solidFill>
                            <a:schemeClr val="bg1"/>
                          </a:solidFill>
                          <a:latin typeface="Segoe UI Semibold" panose="020B0702040204020203" pitchFamily="34" charset="0"/>
                          <a:ea typeface="+mn-ea"/>
                          <a:cs typeface="Segoe UI Semibold" panose="020B0702040204020203" pitchFamily="34" charset="0"/>
                        </a:rPr>
                        <a:t>Scenario</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Inventory Management</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Supply Chain Management</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Cross-sell and Upsell</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Personalized Offers</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Retail Execution</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Remote Monitoring</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Asset Management</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Connected Field Service</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Transit &amp; Traffic Optimization</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Remote Monitoring</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Asset Management</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Fleet Management</a:t>
                      </a:r>
                      <a:r>
                        <a:rPr lang="en-US" sz="900" kern="1200" baseline="30000" dirty="0">
                          <a:solidFill>
                            <a:schemeClr val="bg1"/>
                          </a:solidFill>
                          <a:latin typeface="+mn-lt"/>
                          <a:ea typeface="+mn-ea"/>
                          <a:cs typeface="+mn-cs"/>
                        </a:rPr>
                        <a:t>+</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Citizen Service</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Cross-sell and Upsell</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Personalized Offers</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Next Best Offer</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Remote Health Monitoring</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Patient Care Coordination</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182880">
                <a:tc gridSpan="6">
                  <a:txBody>
                    <a:bodyPr/>
                    <a:lstStyle/>
                    <a:p>
                      <a:pPr marL="0" algn="l" defTabSz="914367" rtl="0" eaLnBrk="1" latinLnBrk="0" hangingPunct="1"/>
                      <a:r>
                        <a:rPr lang="en-US" sz="800" kern="1200" baseline="30000" dirty="0">
                          <a:solidFill>
                            <a:schemeClr val="bg1"/>
                          </a:solidFill>
                          <a:latin typeface="+mn-lt"/>
                          <a:ea typeface="+mn-ea"/>
                          <a:cs typeface="+mn-cs"/>
                        </a:rPr>
                        <a:t>+ </a:t>
                      </a:r>
                      <a:r>
                        <a:rPr lang="en-US" sz="800" kern="1200" dirty="0">
                          <a:solidFill>
                            <a:schemeClr val="bg1"/>
                          </a:solidFill>
                          <a:latin typeface="+mn-lt"/>
                          <a:ea typeface="+mn-ea"/>
                          <a:cs typeface="+mn-cs"/>
                        </a:rPr>
                        <a:t>If data ingestion from assets with sensors is required for your business, you will also need Microsoft Azure </a:t>
                      </a:r>
                      <a:r>
                        <a:rPr lang="en-US" sz="800" kern="1200" dirty="0" err="1">
                          <a:solidFill>
                            <a:schemeClr val="bg1"/>
                          </a:solidFill>
                          <a:latin typeface="+mn-lt"/>
                          <a:ea typeface="+mn-ea"/>
                          <a:cs typeface="+mn-cs"/>
                        </a:rPr>
                        <a:t>IoT</a:t>
                      </a:r>
                      <a:endParaRPr lang="en-US" sz="800" kern="1200" dirty="0">
                        <a:solidFill>
                          <a:schemeClr val="bg1"/>
                        </a:solidFill>
                        <a:latin typeface="+mn-lt"/>
                        <a:ea typeface="+mn-ea"/>
                        <a:cs typeface="+mn-cs"/>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rgbClr val="FFFFFF"/>
                    </a:solidFill>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0" marR="0" indent="0" algn="l" defTabSz="914367" rtl="0" eaLnBrk="1" fontAlgn="auto" latinLnBrk="0" hangingPunct="1">
                        <a:lnSpc>
                          <a:spcPct val="100000"/>
                        </a:lnSpc>
                        <a:spcBef>
                          <a:spcPts val="200"/>
                        </a:spcBef>
                        <a:spcAft>
                          <a:spcPts val="0"/>
                        </a:spcAft>
                        <a:buClrTx/>
                        <a:buSzTx/>
                        <a:buFont typeface="Arial" panose="020B0604020202020204" pitchFamily="34" charset="0"/>
                        <a:buNone/>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4"/>
          </p:nvPr>
        </p:nvSpPr>
        <p:spPr/>
        <p:txBody>
          <a:bodyPr/>
          <a:lstStyle/>
          <a:p>
            <a:fld id="{F2678289-A087-43B9-AF88-153C65E02878}" type="slidenum">
              <a:rPr lang="en-US" smtClean="0"/>
              <a:t>11</a:t>
            </a:fld>
            <a:endParaRPr lang="en-US"/>
          </a:p>
        </p:txBody>
      </p:sp>
      <p:graphicFrame>
        <p:nvGraphicFramePr>
          <p:cNvPr id="33" name="Table 32"/>
          <p:cNvGraphicFramePr>
            <a:graphicFrameLocks noGrp="1"/>
          </p:cNvGraphicFramePr>
          <p:nvPr>
            <p:extLst/>
          </p:nvPr>
        </p:nvGraphicFramePr>
        <p:xfrm>
          <a:off x="8020050" y="1220498"/>
          <a:ext cx="3727451" cy="4841287"/>
        </p:xfrm>
        <a:graphic>
          <a:graphicData uri="http://schemas.openxmlformats.org/drawingml/2006/table">
            <a:tbl>
              <a:tblPr firstRow="1" bandRow="1">
                <a:tableStyleId>{9D7B26C5-4107-4FEC-AEDC-1716B250A1EF}</a:tableStyleId>
              </a:tblPr>
              <a:tblGrid>
                <a:gridCol w="1232807">
                  <a:extLst>
                    <a:ext uri="{9D8B030D-6E8A-4147-A177-3AD203B41FA5}">
                      <a16:colId xmlns:a16="http://schemas.microsoft.com/office/drawing/2014/main" val="1493572117"/>
                    </a:ext>
                  </a:extLst>
                </a:gridCol>
                <a:gridCol w="1153886">
                  <a:extLst>
                    <a:ext uri="{9D8B030D-6E8A-4147-A177-3AD203B41FA5}">
                      <a16:colId xmlns:a16="http://schemas.microsoft.com/office/drawing/2014/main" val="324438354"/>
                    </a:ext>
                  </a:extLst>
                </a:gridCol>
                <a:gridCol w="1340758">
                  <a:extLst>
                    <a:ext uri="{9D8B030D-6E8A-4147-A177-3AD203B41FA5}">
                      <a16:colId xmlns:a16="http://schemas.microsoft.com/office/drawing/2014/main" val="1530996304"/>
                    </a:ext>
                  </a:extLst>
                </a:gridCol>
              </a:tblGrid>
              <a:tr h="273090">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Workload</a:t>
                      </a:r>
                    </a:p>
                  </a:txBody>
                  <a:tcPr marL="45720" marR="45720" marT="36576" marB="36576" anchor="ctr">
                    <a:lnL w="6350" cap="flat" cmpd="sng" algn="ctr">
                      <a:solidFill>
                        <a:schemeClr val="accent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50"/>
                    </a:solidFill>
                  </a:tcPr>
                </a:tc>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Service</a:t>
                      </a:r>
                    </a:p>
                  </a:txBody>
                  <a:tcPr marL="45720" marR="45720" marT="36576" marB="3657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50"/>
                    </a:solidFill>
                  </a:tcPr>
                </a:tc>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Quantity</a:t>
                      </a:r>
                    </a:p>
                  </a:txBody>
                  <a:tcPr marL="45720" marR="45720" marT="36576" marB="36576" anchor="ctr">
                    <a:lnL w="6350" cap="flat" cmpd="sng" algn="ctr">
                      <a:solidFill>
                        <a:schemeClr val="tx1"/>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10000"/>
                  </a:ext>
                </a:extLst>
              </a:tr>
              <a:tr h="21240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Information Management</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Data Factory</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500 hours per meter</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546572187"/>
                  </a:ext>
                </a:extLst>
              </a:tr>
              <a:tr h="212403">
                <a:tc vMerge="1">
                  <a:txBody>
                    <a:bodyPr/>
                    <a:lstStyle/>
                    <a:p>
                      <a:endParaRPr lang="en-US"/>
                    </a:p>
                  </a:txBody>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Data Catalog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500 users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5453821"/>
                  </a:ext>
                </a:extLst>
              </a:tr>
              <a:tr h="212403">
                <a:tc vMerge="1">
                  <a:txBody>
                    <a:bodyPr/>
                    <a:lstStyle/>
                    <a:p>
                      <a:endParaRPr lang="en-US"/>
                    </a:p>
                  </a:txBody>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Event Hubs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tc>
                  <a:txBody>
                    <a:bodyPr/>
                    <a:lstStyle/>
                    <a:p>
                      <a:pPr marL="0" algn="l" defTabSz="914367" rtl="0" eaLnBrk="1" latinLnBrk="0" hangingPunct="1"/>
                      <a:r>
                        <a:rPr lang="en-US" sz="800" b="0" kern="1200" dirty="0">
                          <a:solidFill>
                            <a:schemeClr val="bg1"/>
                          </a:solidFill>
                          <a:latin typeface="Segoe UI Semibold" panose="020B0702040204020203" pitchFamily="34" charset="0"/>
                          <a:ea typeface="+mn-ea"/>
                          <a:cs typeface="Segoe UI Semibold" panose="020B0702040204020203" pitchFamily="34" charset="0"/>
                        </a:rPr>
                        <a:t>10B events + 36,700 hours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2921124046"/>
                  </a:ext>
                </a:extLst>
              </a:tr>
              <a:tr h="21240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Big Data Stores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Blob Storage</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kern="1200" dirty="0">
                          <a:solidFill>
                            <a:schemeClr val="bg1"/>
                          </a:solidFill>
                          <a:latin typeface="+mn-lt"/>
                          <a:cs typeface="Segoe UI Semibold" panose="020B0702040204020203" pitchFamily="34" charset="0"/>
                        </a:rPr>
                        <a:t>1 TB</a:t>
                      </a:r>
                      <a:endParaRPr lang="en-US" sz="800" kern="1200" dirty="0">
                        <a:solidFill>
                          <a:schemeClr val="bg1"/>
                        </a:solidFill>
                        <a:latin typeface="+mn-lt"/>
                        <a:ea typeface="+mn-ea"/>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701417"/>
                  </a:ext>
                </a:extLst>
              </a:tr>
              <a:tr h="212403">
                <a:tc vMerge="1">
                  <a:txBody>
                    <a:bodyPr/>
                    <a:lstStyle/>
                    <a:p>
                      <a:endParaRPr lang="en-US"/>
                    </a:p>
                  </a:txBody>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Data Lake Store</a:t>
                      </a:r>
                      <a:r>
                        <a:rPr lang="en-US" sz="900" kern="1200" baseline="30000" dirty="0">
                          <a:solidFill>
                            <a:schemeClr val="bg2"/>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5 TB + 4B transactions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6796170"/>
                  </a:ext>
                </a:extLst>
              </a:tr>
              <a:tr h="345914">
                <a:tc vMerge="1">
                  <a:txBody>
                    <a:bodyPr/>
                    <a:lstStyle/>
                    <a:p>
                      <a:endParaRPr lang="en-US"/>
                    </a:p>
                  </a:txBody>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SQL Data Warehouse</a:t>
                      </a:r>
                      <a:r>
                        <a:rPr lang="en-US" sz="900" kern="1200" baseline="30000" dirty="0">
                          <a:solidFill>
                            <a:schemeClr val="bg2"/>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3,720 hours at 100 DWU</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18538823"/>
                  </a:ext>
                </a:extLst>
              </a:tr>
              <a:tr h="471180">
                <a:tc rowSpan="4">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Machine Learning </a:t>
                      </a:r>
                      <a:b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br>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&amp; Analytics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Machine Learning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800" b="0" kern="1200" dirty="0">
                          <a:solidFill>
                            <a:schemeClr val="bg1"/>
                          </a:solidFill>
                          <a:latin typeface="Segoe UI Semibold" panose="020B0702040204020203" pitchFamily="34" charset="0"/>
                          <a:ea typeface="+mn-ea"/>
                          <a:cs typeface="Segoe UI Semibold" panose="020B0702040204020203" pitchFamily="34" charset="0"/>
                        </a:rPr>
                        <a:t>40 seats + 400 compute hours + 4M transactions + 2,000 API compute hours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730591576"/>
                  </a:ext>
                </a:extLst>
              </a:tr>
              <a:tr h="345914">
                <a:tc vMerge="1">
                  <a:txBody>
                    <a:bodyPr/>
                    <a:lstStyle/>
                    <a:p>
                      <a:endParaRPr lang="en-US"/>
                    </a:p>
                  </a:txBody>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Data Lake Analytics</a:t>
                      </a:r>
                      <a:r>
                        <a:rPr lang="en-US" sz="900" kern="1200" baseline="30000" dirty="0">
                          <a:solidFill>
                            <a:schemeClr val="bg2"/>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dirty="0">
                          <a:solidFill>
                            <a:schemeClr val="bg1"/>
                          </a:solidFill>
                          <a:latin typeface="+mn-lt"/>
                          <a:cs typeface="Segoe UI Semibold" panose="020B0702040204020203" pitchFamily="34" charset="0"/>
                        </a:rPr>
                        <a:t>1,500 hours + 10,000 jobs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8331618"/>
                  </a:ext>
                </a:extLst>
              </a:tr>
              <a:tr h="257659">
                <a:tc vMerge="1">
                  <a:txBody>
                    <a:bodyPr/>
                    <a:lstStyle/>
                    <a:p>
                      <a:endParaRPr lang="en-US" sz="700" b="1" dirty="0">
                        <a:solidFill>
                          <a:schemeClr val="bg1"/>
                        </a:solidFill>
                      </a:endParaRPr>
                    </a:p>
                  </a:txBody>
                  <a:tcPr marL="457200" anchor="ctr">
                    <a:lnL w="127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HDInsight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3,500 hours per VM</a:t>
                      </a:r>
                      <a:br>
                        <a:rPr lang="en-US" sz="800" kern="1200" dirty="0">
                          <a:solidFill>
                            <a:schemeClr val="bg1"/>
                          </a:solidFill>
                          <a:latin typeface="+mn-lt"/>
                          <a:ea typeface="+mn-ea"/>
                          <a:cs typeface="Segoe UI Semibold" panose="020B0702040204020203" pitchFamily="34" charset="0"/>
                        </a:rPr>
                      </a:br>
                      <a:r>
                        <a:rPr lang="en-US" sz="800" kern="1200" dirty="0">
                          <a:solidFill>
                            <a:schemeClr val="bg1"/>
                          </a:solidFill>
                          <a:latin typeface="+mn-lt"/>
                          <a:ea typeface="+mn-ea"/>
                          <a:cs typeface="Segoe UI Semibold" panose="020B0702040204020203" pitchFamily="34" charset="0"/>
                        </a:rPr>
                        <a:t>(D3, D13, A2)</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337828">
                <a:tc vMerge="1">
                  <a:txBody>
                    <a:bodyPr/>
                    <a:lstStyle/>
                    <a:p>
                      <a:endParaRPr lang="en-US"/>
                    </a:p>
                  </a:txBody>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Stream Analytics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tc>
                  <a:txBody>
                    <a:bodyPr/>
                    <a:lstStyle/>
                    <a:p>
                      <a:pPr marL="0" algn="l" defTabSz="914367" rtl="0" eaLnBrk="1" latinLnBrk="0" hangingPunct="1"/>
                      <a:r>
                        <a:rPr lang="en-US" sz="800" b="0" kern="1200" dirty="0">
                          <a:solidFill>
                            <a:schemeClr val="bg1"/>
                          </a:solidFill>
                          <a:latin typeface="Segoe UI Semibold" panose="020B0702040204020203" pitchFamily="34" charset="0"/>
                          <a:ea typeface="+mn-ea"/>
                          <a:cs typeface="Segoe UI Semibold" panose="020B0702040204020203" pitchFamily="34" charset="0"/>
                        </a:rPr>
                        <a:t>37,200 hours + 130 TB data processed</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2392099985"/>
                  </a:ext>
                </a:extLst>
              </a:tr>
              <a:tr h="57652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Intelligence</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Cognitive Services</a:t>
                      </a:r>
                      <a:r>
                        <a:rPr lang="en-US" sz="900" kern="1200" baseline="30000" dirty="0">
                          <a:solidFill>
                            <a:schemeClr val="bg2"/>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800" b="0" dirty="0">
                          <a:solidFill>
                            <a:schemeClr val="bg1"/>
                          </a:solidFill>
                          <a:latin typeface="+mn-lt"/>
                          <a:cs typeface="Segoe UI Semibold" panose="020B0702040204020203" pitchFamily="34" charset="0"/>
                        </a:rPr>
                        <a:t>Basic Tier (Text</a:t>
                      </a:r>
                      <a:r>
                        <a:rPr lang="en-US" sz="800" b="0" baseline="0" dirty="0">
                          <a:solidFill>
                            <a:schemeClr val="bg1"/>
                          </a:solidFill>
                          <a:latin typeface="+mn-lt"/>
                          <a:cs typeface="Segoe UI Semibold" panose="020B0702040204020203" pitchFamily="34" charset="0"/>
                        </a:rPr>
                        <a:t> Analytics &amp; Recommendations)</a:t>
                      </a:r>
                    </a:p>
                    <a:p>
                      <a:pPr marL="0" marR="0" indent="0" algn="l" defTabSz="914367" rtl="0" eaLnBrk="1" fontAlgn="auto" latinLnBrk="0" hangingPunct="1">
                        <a:lnSpc>
                          <a:spcPct val="100000"/>
                        </a:lnSpc>
                        <a:spcBef>
                          <a:spcPts val="0"/>
                        </a:spcBef>
                        <a:spcAft>
                          <a:spcPts val="0"/>
                        </a:spcAft>
                        <a:buClrTx/>
                        <a:buSzTx/>
                        <a:buFontTx/>
                        <a:buNone/>
                        <a:tabLst/>
                        <a:defRPr/>
                      </a:pPr>
                      <a:r>
                        <a:rPr lang="en-US" sz="800" b="0" baseline="0" dirty="0">
                          <a:solidFill>
                            <a:schemeClr val="bg1"/>
                          </a:solidFill>
                          <a:latin typeface="+mn-lt"/>
                          <a:cs typeface="Segoe UI Semibold" panose="020B0702040204020203" pitchFamily="34" charset="0"/>
                        </a:rPr>
                        <a:t>Others - On roadmap for inclusion in the Suite</a:t>
                      </a:r>
                      <a:endParaRPr lang="en-US" sz="800" b="0" dirty="0">
                        <a:solidFill>
                          <a:schemeClr val="bg1"/>
                        </a:solidFill>
                        <a:latin typeface="+mn-lt"/>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542924"/>
                  </a:ext>
                </a:extLst>
              </a:tr>
              <a:tr h="333776">
                <a:tc vMerge="1">
                  <a:txBody>
                    <a:bodyPr/>
                    <a:lstStyle/>
                    <a:p>
                      <a:endParaRPr lang="en-US"/>
                    </a:p>
                  </a:txBody>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Bot Framework</a:t>
                      </a:r>
                      <a:r>
                        <a:rPr lang="en-US" sz="900" kern="1200" baseline="30000" dirty="0">
                          <a:solidFill>
                            <a:schemeClr val="bg2"/>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800" b="0" baseline="0" dirty="0">
                          <a:solidFill>
                            <a:schemeClr val="bg1"/>
                          </a:solidFill>
                          <a:latin typeface="+mn-lt"/>
                          <a:cs typeface="Segoe UI Semibold" panose="020B0702040204020203" pitchFamily="34" charset="0"/>
                        </a:rPr>
                        <a:t>On roadmap for inclusion in the Suite</a:t>
                      </a:r>
                      <a:endParaRPr lang="en-US" sz="800" b="0" dirty="0">
                        <a:solidFill>
                          <a:schemeClr val="bg1"/>
                        </a:solidFill>
                        <a:latin typeface="+mn-lt"/>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6264761"/>
                  </a:ext>
                </a:extLst>
              </a:tr>
              <a:tr h="212403">
                <a:tc vMerge="1">
                  <a:txBody>
                    <a:bodyPr/>
                    <a:lstStyle/>
                    <a:p>
                      <a:endParaRPr lang="en-US"/>
                    </a:p>
                  </a:txBody>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Cortana</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Included</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42250"/>
                  </a:ext>
                </a:extLst>
              </a:tr>
              <a:tr h="535963">
                <a:tc>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Dashboards &amp; Visualizations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2"/>
                          </a:solidFill>
                          <a:latin typeface="Segoe UI Semibold" panose="020B0702040204020203" pitchFamily="34" charset="0"/>
                          <a:ea typeface="+mn-ea"/>
                          <a:cs typeface="Segoe UI Semibold" panose="020B0702040204020203" pitchFamily="34" charset="0"/>
                        </a:rPr>
                        <a:t>Power BI</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dirty="0">
                          <a:solidFill>
                            <a:schemeClr val="bg1"/>
                          </a:solidFill>
                          <a:latin typeface="+mn-lt"/>
                        </a:rPr>
                        <a:t>100 users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6321895"/>
                  </a:ext>
                </a:extLst>
              </a:tr>
            </a:tbl>
          </a:graphicData>
        </a:graphic>
      </p:graphicFrame>
      <p:sp>
        <p:nvSpPr>
          <p:cNvPr id="35" name="Rectangle 34"/>
          <p:cNvSpPr/>
          <p:nvPr/>
        </p:nvSpPr>
        <p:spPr>
          <a:xfrm>
            <a:off x="8055762" y="6094107"/>
            <a:ext cx="948978" cy="215444"/>
          </a:xfrm>
          <a:prstGeom prst="rect">
            <a:avLst/>
          </a:prstGeom>
        </p:spPr>
        <p:txBody>
          <a:bodyPr wrap="none" lIns="0" rIns="0">
            <a:spAutoFit/>
          </a:bodyPr>
          <a:lstStyle/>
          <a:p>
            <a:r>
              <a:rPr lang="en-US" sz="800" baseline="30000" dirty="0">
                <a:solidFill>
                  <a:srgbClr val="505050"/>
                </a:solidFill>
                <a:cs typeface="Segoe UI Semibold" panose="020B0702040204020203" pitchFamily="34" charset="0"/>
              </a:rPr>
              <a:t>*</a:t>
            </a:r>
            <a:r>
              <a:rPr lang="en-US" sz="800" dirty="0">
                <a:solidFill>
                  <a:srgbClr val="505050"/>
                </a:solidFill>
                <a:cs typeface="Times New Roman" panose="02020603050405020304" pitchFamily="18" charset="0"/>
              </a:rPr>
              <a:t>C</a:t>
            </a:r>
            <a:r>
              <a:rPr lang="en-US" sz="800" dirty="0">
                <a:solidFill>
                  <a:srgbClr val="505050"/>
                </a:solidFill>
                <a:ea typeface="Segoe UI" panose="020B0502040204020203" pitchFamily="34" charset="0"/>
                <a:cs typeface="Times New Roman" panose="02020603050405020304" pitchFamily="18" charset="0"/>
              </a:rPr>
              <a:t>urrently in preview</a:t>
            </a:r>
          </a:p>
        </p:txBody>
      </p:sp>
      <p:grpSp>
        <p:nvGrpSpPr>
          <p:cNvPr id="36" name="Group 35"/>
          <p:cNvGrpSpPr/>
          <p:nvPr/>
        </p:nvGrpSpPr>
        <p:grpSpPr>
          <a:xfrm>
            <a:off x="9272705" y="6133249"/>
            <a:ext cx="2573339" cy="137160"/>
            <a:chOff x="8020050" y="6122438"/>
            <a:chExt cx="2573339" cy="137160"/>
          </a:xfrm>
        </p:grpSpPr>
        <p:sp>
          <p:nvSpPr>
            <p:cNvPr id="37" name="Rectangle 36"/>
            <p:cNvSpPr/>
            <p:nvPr/>
          </p:nvSpPr>
          <p:spPr bwMode="auto">
            <a:xfrm>
              <a:off x="8020050" y="6122438"/>
              <a:ext cx="137160" cy="137160"/>
            </a:xfrm>
            <a:prstGeom prst="rect">
              <a:avLst/>
            </a:prstGeom>
            <a:solidFill>
              <a:srgbClr val="D1E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38" name="Rectangle 37"/>
            <p:cNvSpPr/>
            <p:nvPr/>
          </p:nvSpPr>
          <p:spPr bwMode="auto">
            <a:xfrm>
              <a:off x="8124509" y="6127023"/>
              <a:ext cx="2468880" cy="1279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800" dirty="0">
                  <a:solidFill>
                    <a:srgbClr val="505050"/>
                  </a:solidFill>
                  <a:cs typeface="Segoe UI Semibold" panose="020B0702040204020203" pitchFamily="34" charset="0"/>
                </a:rPr>
                <a:t>Additional included quantities for specific services</a:t>
              </a:r>
            </a:p>
          </p:txBody>
        </p:sp>
      </p:grpSp>
      <p:sp>
        <p:nvSpPr>
          <p:cNvPr id="39" name="Freeform 18"/>
          <p:cNvSpPr>
            <a:spLocks/>
          </p:cNvSpPr>
          <p:nvPr/>
        </p:nvSpPr>
        <p:spPr bwMode="auto">
          <a:xfrm>
            <a:off x="8954431" y="1837437"/>
            <a:ext cx="208915" cy="225104"/>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solidFill>
            <a:schemeClr val="tx1">
              <a:lumMod val="65000"/>
            </a:schemeClr>
          </a:solid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nvGrpSpPr>
          <p:cNvPr id="40" name="Group 39"/>
          <p:cNvGrpSpPr/>
          <p:nvPr/>
        </p:nvGrpSpPr>
        <p:grpSpPr>
          <a:xfrm>
            <a:off x="8937871" y="5817377"/>
            <a:ext cx="242034" cy="205144"/>
            <a:chOff x="554038" y="2498729"/>
            <a:chExt cx="1114423" cy="944564"/>
          </a:xfrm>
          <a:solidFill>
            <a:schemeClr val="tx1">
              <a:lumMod val="65000"/>
            </a:schemeClr>
          </a:solidFill>
        </p:grpSpPr>
        <p:sp>
          <p:nvSpPr>
            <p:cNvPr id="41"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42"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43" name="Group 42"/>
          <p:cNvGrpSpPr/>
          <p:nvPr/>
        </p:nvGrpSpPr>
        <p:grpSpPr>
          <a:xfrm>
            <a:off x="8922228" y="4123576"/>
            <a:ext cx="273320" cy="222219"/>
            <a:chOff x="-846136" y="589373"/>
            <a:chExt cx="1120774" cy="911226"/>
          </a:xfrm>
          <a:solidFill>
            <a:schemeClr val="tx1">
              <a:lumMod val="65000"/>
            </a:schemeClr>
          </a:solidFill>
        </p:grpSpPr>
        <p:sp>
          <p:nvSpPr>
            <p:cNvPr id="44"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45"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46"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59" name="Group 58"/>
          <p:cNvGrpSpPr/>
          <p:nvPr/>
        </p:nvGrpSpPr>
        <p:grpSpPr>
          <a:xfrm>
            <a:off x="8911698" y="2675177"/>
            <a:ext cx="294380" cy="188152"/>
            <a:chOff x="5250983" y="3076031"/>
            <a:chExt cx="510029" cy="325987"/>
          </a:xfrm>
          <a:solidFill>
            <a:schemeClr val="tx1">
              <a:lumMod val="65000"/>
            </a:schemeClr>
          </a:solidFill>
        </p:grpSpPr>
        <p:sp>
          <p:nvSpPr>
            <p:cNvPr id="60"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1"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2"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3"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4"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65" name="Group 64"/>
          <p:cNvGrpSpPr/>
          <p:nvPr/>
        </p:nvGrpSpPr>
        <p:grpSpPr>
          <a:xfrm>
            <a:off x="8944315" y="5193006"/>
            <a:ext cx="229146" cy="269448"/>
            <a:chOff x="7789863" y="4140200"/>
            <a:chExt cx="315913" cy="371475"/>
          </a:xfrm>
          <a:solidFill>
            <a:schemeClr val="tx1">
              <a:lumMod val="65000"/>
            </a:schemeClr>
          </a:solidFill>
        </p:grpSpPr>
        <p:sp>
          <p:nvSpPr>
            <p:cNvPr id="74" name="Freeform 234"/>
            <p:cNvSpPr>
              <a:spLocks noEditPoints="1"/>
            </p:cNvSpPr>
            <p:nvPr/>
          </p:nvSpPr>
          <p:spPr bwMode="auto">
            <a:xfrm>
              <a:off x="7867651" y="4175125"/>
              <a:ext cx="200025" cy="171450"/>
            </a:xfrm>
            <a:custGeom>
              <a:avLst/>
              <a:gdLst>
                <a:gd name="T0" fmla="*/ 249 w 254"/>
                <a:gd name="T1" fmla="*/ 93 h 216"/>
                <a:gd name="T2" fmla="*/ 232 w 254"/>
                <a:gd name="T3" fmla="*/ 64 h 216"/>
                <a:gd name="T4" fmla="*/ 212 w 254"/>
                <a:gd name="T5" fmla="*/ 45 h 216"/>
                <a:gd name="T6" fmla="*/ 208 w 254"/>
                <a:gd name="T7" fmla="*/ 36 h 216"/>
                <a:gd name="T8" fmla="*/ 188 w 254"/>
                <a:gd name="T9" fmla="*/ 26 h 216"/>
                <a:gd name="T10" fmla="*/ 176 w 254"/>
                <a:gd name="T11" fmla="*/ 16 h 216"/>
                <a:gd name="T12" fmla="*/ 155 w 254"/>
                <a:gd name="T13" fmla="*/ 12 h 216"/>
                <a:gd name="T14" fmla="*/ 126 w 254"/>
                <a:gd name="T15" fmla="*/ 8 h 216"/>
                <a:gd name="T16" fmla="*/ 109 w 254"/>
                <a:gd name="T17" fmla="*/ 0 h 216"/>
                <a:gd name="T18" fmla="*/ 80 w 254"/>
                <a:gd name="T19" fmla="*/ 10 h 216"/>
                <a:gd name="T20" fmla="*/ 54 w 254"/>
                <a:gd name="T21" fmla="*/ 21 h 216"/>
                <a:gd name="T22" fmla="*/ 24 w 254"/>
                <a:gd name="T23" fmla="*/ 40 h 216"/>
                <a:gd name="T24" fmla="*/ 10 w 254"/>
                <a:gd name="T25" fmla="*/ 72 h 216"/>
                <a:gd name="T26" fmla="*/ 3 w 254"/>
                <a:gd name="T27" fmla="*/ 93 h 216"/>
                <a:gd name="T28" fmla="*/ 0 w 254"/>
                <a:gd name="T29" fmla="*/ 119 h 216"/>
                <a:gd name="T30" fmla="*/ 19 w 254"/>
                <a:gd name="T31" fmla="*/ 147 h 216"/>
                <a:gd name="T32" fmla="*/ 35 w 254"/>
                <a:gd name="T33" fmla="*/ 162 h 216"/>
                <a:gd name="T34" fmla="*/ 54 w 254"/>
                <a:gd name="T35" fmla="*/ 165 h 216"/>
                <a:gd name="T36" fmla="*/ 75 w 254"/>
                <a:gd name="T37" fmla="*/ 178 h 216"/>
                <a:gd name="T38" fmla="*/ 91 w 254"/>
                <a:gd name="T39" fmla="*/ 170 h 216"/>
                <a:gd name="T40" fmla="*/ 102 w 254"/>
                <a:gd name="T41" fmla="*/ 178 h 216"/>
                <a:gd name="T42" fmla="*/ 136 w 254"/>
                <a:gd name="T43" fmla="*/ 171 h 216"/>
                <a:gd name="T44" fmla="*/ 141 w 254"/>
                <a:gd name="T45" fmla="*/ 189 h 216"/>
                <a:gd name="T46" fmla="*/ 157 w 254"/>
                <a:gd name="T47" fmla="*/ 197 h 216"/>
                <a:gd name="T48" fmla="*/ 176 w 254"/>
                <a:gd name="T49" fmla="*/ 213 h 216"/>
                <a:gd name="T50" fmla="*/ 192 w 254"/>
                <a:gd name="T51" fmla="*/ 214 h 216"/>
                <a:gd name="T52" fmla="*/ 211 w 254"/>
                <a:gd name="T53" fmla="*/ 194 h 216"/>
                <a:gd name="T54" fmla="*/ 238 w 254"/>
                <a:gd name="T55" fmla="*/ 184 h 216"/>
                <a:gd name="T56" fmla="*/ 241 w 254"/>
                <a:gd name="T57" fmla="*/ 168 h 216"/>
                <a:gd name="T58" fmla="*/ 251 w 254"/>
                <a:gd name="T59" fmla="*/ 141 h 216"/>
                <a:gd name="T60" fmla="*/ 254 w 254"/>
                <a:gd name="T61" fmla="*/ 125 h 216"/>
                <a:gd name="T62" fmla="*/ 230 w 254"/>
                <a:gd name="T63" fmla="*/ 143 h 216"/>
                <a:gd name="T64" fmla="*/ 222 w 254"/>
                <a:gd name="T65" fmla="*/ 168 h 216"/>
                <a:gd name="T66" fmla="*/ 193 w 254"/>
                <a:gd name="T67" fmla="*/ 184 h 216"/>
                <a:gd name="T68" fmla="*/ 181 w 254"/>
                <a:gd name="T69" fmla="*/ 192 h 216"/>
                <a:gd name="T70" fmla="*/ 169 w 254"/>
                <a:gd name="T71" fmla="*/ 179 h 216"/>
                <a:gd name="T72" fmla="*/ 155 w 254"/>
                <a:gd name="T73" fmla="*/ 159 h 216"/>
                <a:gd name="T74" fmla="*/ 144 w 254"/>
                <a:gd name="T75" fmla="*/ 152 h 216"/>
                <a:gd name="T76" fmla="*/ 110 w 254"/>
                <a:gd name="T77" fmla="*/ 160 h 216"/>
                <a:gd name="T78" fmla="*/ 101 w 254"/>
                <a:gd name="T79" fmla="*/ 154 h 216"/>
                <a:gd name="T80" fmla="*/ 80 w 254"/>
                <a:gd name="T81" fmla="*/ 154 h 216"/>
                <a:gd name="T82" fmla="*/ 73 w 254"/>
                <a:gd name="T83" fmla="*/ 155 h 216"/>
                <a:gd name="T84" fmla="*/ 45 w 254"/>
                <a:gd name="T85" fmla="*/ 141 h 216"/>
                <a:gd name="T86" fmla="*/ 35 w 254"/>
                <a:gd name="T87" fmla="*/ 138 h 216"/>
                <a:gd name="T88" fmla="*/ 19 w 254"/>
                <a:gd name="T89" fmla="*/ 114 h 216"/>
                <a:gd name="T90" fmla="*/ 22 w 254"/>
                <a:gd name="T91" fmla="*/ 91 h 216"/>
                <a:gd name="T92" fmla="*/ 22 w 254"/>
                <a:gd name="T93" fmla="*/ 85 h 216"/>
                <a:gd name="T94" fmla="*/ 38 w 254"/>
                <a:gd name="T95" fmla="*/ 53 h 216"/>
                <a:gd name="T96" fmla="*/ 72 w 254"/>
                <a:gd name="T97" fmla="*/ 31 h 216"/>
                <a:gd name="T98" fmla="*/ 105 w 254"/>
                <a:gd name="T99" fmla="*/ 20 h 216"/>
                <a:gd name="T100" fmla="*/ 128 w 254"/>
                <a:gd name="T101" fmla="*/ 28 h 216"/>
                <a:gd name="T102" fmla="*/ 144 w 254"/>
                <a:gd name="T103" fmla="*/ 31 h 216"/>
                <a:gd name="T104" fmla="*/ 163 w 254"/>
                <a:gd name="T105" fmla="*/ 32 h 216"/>
                <a:gd name="T106" fmla="*/ 173 w 254"/>
                <a:gd name="T107" fmla="*/ 37 h 216"/>
                <a:gd name="T108" fmla="*/ 190 w 254"/>
                <a:gd name="T109" fmla="*/ 45 h 216"/>
                <a:gd name="T110" fmla="*/ 195 w 254"/>
                <a:gd name="T111" fmla="*/ 52 h 216"/>
                <a:gd name="T112" fmla="*/ 212 w 254"/>
                <a:gd name="T113" fmla="*/ 64 h 216"/>
                <a:gd name="T114" fmla="*/ 224 w 254"/>
                <a:gd name="T115" fmla="*/ 83 h 216"/>
                <a:gd name="T116" fmla="*/ 228 w 254"/>
                <a:gd name="T117" fmla="*/ 104 h 216"/>
                <a:gd name="T118" fmla="*/ 235 w 254"/>
                <a:gd name="T119" fmla="*/ 119 h 216"/>
                <a:gd name="T120" fmla="*/ 230 w 254"/>
                <a:gd name="T121" fmla="*/ 14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4" h="216">
                  <a:moveTo>
                    <a:pt x="248" y="103"/>
                  </a:moveTo>
                  <a:lnTo>
                    <a:pt x="248" y="103"/>
                  </a:lnTo>
                  <a:lnTo>
                    <a:pt x="248" y="101"/>
                  </a:lnTo>
                  <a:lnTo>
                    <a:pt x="248" y="101"/>
                  </a:lnTo>
                  <a:lnTo>
                    <a:pt x="249" y="93"/>
                  </a:lnTo>
                  <a:lnTo>
                    <a:pt x="249" y="93"/>
                  </a:lnTo>
                  <a:lnTo>
                    <a:pt x="248" y="87"/>
                  </a:lnTo>
                  <a:lnTo>
                    <a:pt x="244" y="80"/>
                  </a:lnTo>
                  <a:lnTo>
                    <a:pt x="241" y="74"/>
                  </a:lnTo>
                  <a:lnTo>
                    <a:pt x="236" y="69"/>
                  </a:lnTo>
                  <a:lnTo>
                    <a:pt x="236" y="69"/>
                  </a:lnTo>
                  <a:lnTo>
                    <a:pt x="232" y="64"/>
                  </a:lnTo>
                  <a:lnTo>
                    <a:pt x="232" y="64"/>
                  </a:lnTo>
                  <a:lnTo>
                    <a:pt x="230" y="58"/>
                  </a:lnTo>
                  <a:lnTo>
                    <a:pt x="227" y="52"/>
                  </a:lnTo>
                  <a:lnTo>
                    <a:pt x="220" y="47"/>
                  </a:lnTo>
                  <a:lnTo>
                    <a:pt x="212" y="45"/>
                  </a:lnTo>
                  <a:lnTo>
                    <a:pt x="212" y="45"/>
                  </a:lnTo>
                  <a:lnTo>
                    <a:pt x="212" y="45"/>
                  </a:lnTo>
                  <a:lnTo>
                    <a:pt x="212" y="45"/>
                  </a:lnTo>
                  <a:lnTo>
                    <a:pt x="211" y="42"/>
                  </a:lnTo>
                  <a:lnTo>
                    <a:pt x="208" y="37"/>
                  </a:lnTo>
                  <a:lnTo>
                    <a:pt x="208" y="37"/>
                  </a:lnTo>
                  <a:lnTo>
                    <a:pt x="208" y="36"/>
                  </a:lnTo>
                  <a:lnTo>
                    <a:pt x="208" y="36"/>
                  </a:lnTo>
                  <a:lnTo>
                    <a:pt x="201" y="29"/>
                  </a:lnTo>
                  <a:lnTo>
                    <a:pt x="196" y="28"/>
                  </a:lnTo>
                  <a:lnTo>
                    <a:pt x="192" y="26"/>
                  </a:lnTo>
                  <a:lnTo>
                    <a:pt x="192" y="26"/>
                  </a:lnTo>
                  <a:lnTo>
                    <a:pt x="188" y="26"/>
                  </a:lnTo>
                  <a:lnTo>
                    <a:pt x="188" y="26"/>
                  </a:lnTo>
                  <a:lnTo>
                    <a:pt x="184" y="21"/>
                  </a:lnTo>
                  <a:lnTo>
                    <a:pt x="182" y="20"/>
                  </a:lnTo>
                  <a:lnTo>
                    <a:pt x="177" y="18"/>
                  </a:lnTo>
                  <a:lnTo>
                    <a:pt x="177" y="18"/>
                  </a:lnTo>
                  <a:lnTo>
                    <a:pt x="176" y="16"/>
                  </a:lnTo>
                  <a:lnTo>
                    <a:pt x="176" y="16"/>
                  </a:lnTo>
                  <a:lnTo>
                    <a:pt x="168" y="15"/>
                  </a:lnTo>
                  <a:lnTo>
                    <a:pt x="161" y="13"/>
                  </a:lnTo>
                  <a:lnTo>
                    <a:pt x="157" y="15"/>
                  </a:lnTo>
                  <a:lnTo>
                    <a:pt x="157" y="15"/>
                  </a:lnTo>
                  <a:lnTo>
                    <a:pt x="155" y="12"/>
                  </a:lnTo>
                  <a:lnTo>
                    <a:pt x="153" y="8"/>
                  </a:lnTo>
                  <a:lnTo>
                    <a:pt x="153" y="8"/>
                  </a:lnTo>
                  <a:lnTo>
                    <a:pt x="147" y="5"/>
                  </a:lnTo>
                  <a:lnTo>
                    <a:pt x="141" y="4"/>
                  </a:lnTo>
                  <a:lnTo>
                    <a:pt x="133" y="5"/>
                  </a:lnTo>
                  <a:lnTo>
                    <a:pt x="126" y="8"/>
                  </a:lnTo>
                  <a:lnTo>
                    <a:pt x="126" y="8"/>
                  </a:lnTo>
                  <a:lnTo>
                    <a:pt x="123" y="5"/>
                  </a:lnTo>
                  <a:lnTo>
                    <a:pt x="123" y="5"/>
                  </a:lnTo>
                  <a:lnTo>
                    <a:pt x="117" y="2"/>
                  </a:lnTo>
                  <a:lnTo>
                    <a:pt x="109" y="0"/>
                  </a:lnTo>
                  <a:lnTo>
                    <a:pt x="109" y="0"/>
                  </a:lnTo>
                  <a:lnTo>
                    <a:pt x="102" y="2"/>
                  </a:lnTo>
                  <a:lnTo>
                    <a:pt x="97" y="4"/>
                  </a:lnTo>
                  <a:lnTo>
                    <a:pt x="93" y="7"/>
                  </a:lnTo>
                  <a:lnTo>
                    <a:pt x="93" y="7"/>
                  </a:lnTo>
                  <a:lnTo>
                    <a:pt x="88" y="8"/>
                  </a:lnTo>
                  <a:lnTo>
                    <a:pt x="80" y="10"/>
                  </a:lnTo>
                  <a:lnTo>
                    <a:pt x="80" y="10"/>
                  </a:lnTo>
                  <a:lnTo>
                    <a:pt x="69" y="12"/>
                  </a:lnTo>
                  <a:lnTo>
                    <a:pt x="62" y="13"/>
                  </a:lnTo>
                  <a:lnTo>
                    <a:pt x="58" y="18"/>
                  </a:lnTo>
                  <a:lnTo>
                    <a:pt x="58" y="18"/>
                  </a:lnTo>
                  <a:lnTo>
                    <a:pt x="54" y="21"/>
                  </a:lnTo>
                  <a:lnTo>
                    <a:pt x="54" y="21"/>
                  </a:lnTo>
                  <a:lnTo>
                    <a:pt x="46" y="28"/>
                  </a:lnTo>
                  <a:lnTo>
                    <a:pt x="35" y="32"/>
                  </a:lnTo>
                  <a:lnTo>
                    <a:pt x="35" y="32"/>
                  </a:lnTo>
                  <a:lnTo>
                    <a:pt x="29" y="36"/>
                  </a:lnTo>
                  <a:lnTo>
                    <a:pt x="24" y="40"/>
                  </a:lnTo>
                  <a:lnTo>
                    <a:pt x="19" y="48"/>
                  </a:lnTo>
                  <a:lnTo>
                    <a:pt x="19" y="60"/>
                  </a:lnTo>
                  <a:lnTo>
                    <a:pt x="19" y="60"/>
                  </a:lnTo>
                  <a:lnTo>
                    <a:pt x="18" y="63"/>
                  </a:lnTo>
                  <a:lnTo>
                    <a:pt x="10" y="72"/>
                  </a:lnTo>
                  <a:lnTo>
                    <a:pt x="10" y="72"/>
                  </a:lnTo>
                  <a:lnTo>
                    <a:pt x="5" y="79"/>
                  </a:lnTo>
                  <a:lnTo>
                    <a:pt x="3" y="82"/>
                  </a:lnTo>
                  <a:lnTo>
                    <a:pt x="3" y="90"/>
                  </a:lnTo>
                  <a:lnTo>
                    <a:pt x="3" y="90"/>
                  </a:lnTo>
                  <a:lnTo>
                    <a:pt x="3" y="93"/>
                  </a:lnTo>
                  <a:lnTo>
                    <a:pt x="3" y="93"/>
                  </a:lnTo>
                  <a:lnTo>
                    <a:pt x="2" y="101"/>
                  </a:lnTo>
                  <a:lnTo>
                    <a:pt x="2" y="101"/>
                  </a:lnTo>
                  <a:lnTo>
                    <a:pt x="2" y="109"/>
                  </a:lnTo>
                  <a:lnTo>
                    <a:pt x="2" y="109"/>
                  </a:lnTo>
                  <a:lnTo>
                    <a:pt x="0" y="114"/>
                  </a:lnTo>
                  <a:lnTo>
                    <a:pt x="0" y="119"/>
                  </a:lnTo>
                  <a:lnTo>
                    <a:pt x="3" y="128"/>
                  </a:lnTo>
                  <a:lnTo>
                    <a:pt x="8" y="139"/>
                  </a:lnTo>
                  <a:lnTo>
                    <a:pt x="10" y="143"/>
                  </a:lnTo>
                  <a:lnTo>
                    <a:pt x="13" y="144"/>
                  </a:lnTo>
                  <a:lnTo>
                    <a:pt x="13" y="144"/>
                  </a:lnTo>
                  <a:lnTo>
                    <a:pt x="19" y="147"/>
                  </a:lnTo>
                  <a:lnTo>
                    <a:pt x="19" y="147"/>
                  </a:lnTo>
                  <a:lnTo>
                    <a:pt x="21" y="154"/>
                  </a:lnTo>
                  <a:lnTo>
                    <a:pt x="24" y="159"/>
                  </a:lnTo>
                  <a:lnTo>
                    <a:pt x="29" y="162"/>
                  </a:lnTo>
                  <a:lnTo>
                    <a:pt x="35" y="162"/>
                  </a:lnTo>
                  <a:lnTo>
                    <a:pt x="35" y="162"/>
                  </a:lnTo>
                  <a:lnTo>
                    <a:pt x="43" y="162"/>
                  </a:lnTo>
                  <a:lnTo>
                    <a:pt x="43" y="162"/>
                  </a:lnTo>
                  <a:lnTo>
                    <a:pt x="45" y="160"/>
                  </a:lnTo>
                  <a:lnTo>
                    <a:pt x="45" y="160"/>
                  </a:lnTo>
                  <a:lnTo>
                    <a:pt x="51" y="162"/>
                  </a:lnTo>
                  <a:lnTo>
                    <a:pt x="54" y="165"/>
                  </a:lnTo>
                  <a:lnTo>
                    <a:pt x="61" y="170"/>
                  </a:lnTo>
                  <a:lnTo>
                    <a:pt x="61" y="170"/>
                  </a:lnTo>
                  <a:lnTo>
                    <a:pt x="67" y="175"/>
                  </a:lnTo>
                  <a:lnTo>
                    <a:pt x="70" y="176"/>
                  </a:lnTo>
                  <a:lnTo>
                    <a:pt x="75" y="178"/>
                  </a:lnTo>
                  <a:lnTo>
                    <a:pt x="75" y="178"/>
                  </a:lnTo>
                  <a:lnTo>
                    <a:pt x="81" y="176"/>
                  </a:lnTo>
                  <a:lnTo>
                    <a:pt x="86" y="173"/>
                  </a:lnTo>
                  <a:lnTo>
                    <a:pt x="86" y="173"/>
                  </a:lnTo>
                  <a:lnTo>
                    <a:pt x="89" y="170"/>
                  </a:lnTo>
                  <a:lnTo>
                    <a:pt x="89" y="170"/>
                  </a:lnTo>
                  <a:lnTo>
                    <a:pt x="91" y="170"/>
                  </a:lnTo>
                  <a:lnTo>
                    <a:pt x="91" y="170"/>
                  </a:lnTo>
                  <a:lnTo>
                    <a:pt x="93" y="171"/>
                  </a:lnTo>
                  <a:lnTo>
                    <a:pt x="94" y="173"/>
                  </a:lnTo>
                  <a:lnTo>
                    <a:pt x="94" y="173"/>
                  </a:lnTo>
                  <a:lnTo>
                    <a:pt x="97" y="176"/>
                  </a:lnTo>
                  <a:lnTo>
                    <a:pt x="102" y="178"/>
                  </a:lnTo>
                  <a:lnTo>
                    <a:pt x="110" y="179"/>
                  </a:lnTo>
                  <a:lnTo>
                    <a:pt x="118" y="178"/>
                  </a:lnTo>
                  <a:lnTo>
                    <a:pt x="125" y="173"/>
                  </a:lnTo>
                  <a:lnTo>
                    <a:pt x="125" y="173"/>
                  </a:lnTo>
                  <a:lnTo>
                    <a:pt x="128" y="173"/>
                  </a:lnTo>
                  <a:lnTo>
                    <a:pt x="136" y="171"/>
                  </a:lnTo>
                  <a:lnTo>
                    <a:pt x="136" y="173"/>
                  </a:lnTo>
                  <a:lnTo>
                    <a:pt x="136" y="173"/>
                  </a:lnTo>
                  <a:lnTo>
                    <a:pt x="134" y="179"/>
                  </a:lnTo>
                  <a:lnTo>
                    <a:pt x="137" y="186"/>
                  </a:lnTo>
                  <a:lnTo>
                    <a:pt x="137" y="186"/>
                  </a:lnTo>
                  <a:lnTo>
                    <a:pt x="141" y="189"/>
                  </a:lnTo>
                  <a:lnTo>
                    <a:pt x="144" y="190"/>
                  </a:lnTo>
                  <a:lnTo>
                    <a:pt x="147" y="190"/>
                  </a:lnTo>
                  <a:lnTo>
                    <a:pt x="147" y="190"/>
                  </a:lnTo>
                  <a:lnTo>
                    <a:pt x="153" y="189"/>
                  </a:lnTo>
                  <a:lnTo>
                    <a:pt x="153" y="189"/>
                  </a:lnTo>
                  <a:lnTo>
                    <a:pt x="157" y="197"/>
                  </a:lnTo>
                  <a:lnTo>
                    <a:pt x="157" y="197"/>
                  </a:lnTo>
                  <a:lnTo>
                    <a:pt x="160" y="200"/>
                  </a:lnTo>
                  <a:lnTo>
                    <a:pt x="165" y="205"/>
                  </a:lnTo>
                  <a:lnTo>
                    <a:pt x="171" y="208"/>
                  </a:lnTo>
                  <a:lnTo>
                    <a:pt x="171" y="208"/>
                  </a:lnTo>
                  <a:lnTo>
                    <a:pt x="176" y="213"/>
                  </a:lnTo>
                  <a:lnTo>
                    <a:pt x="176" y="213"/>
                  </a:lnTo>
                  <a:lnTo>
                    <a:pt x="182" y="216"/>
                  </a:lnTo>
                  <a:lnTo>
                    <a:pt x="185" y="216"/>
                  </a:lnTo>
                  <a:lnTo>
                    <a:pt x="185" y="216"/>
                  </a:lnTo>
                  <a:lnTo>
                    <a:pt x="185" y="216"/>
                  </a:lnTo>
                  <a:lnTo>
                    <a:pt x="192" y="214"/>
                  </a:lnTo>
                  <a:lnTo>
                    <a:pt x="196" y="211"/>
                  </a:lnTo>
                  <a:lnTo>
                    <a:pt x="203" y="203"/>
                  </a:lnTo>
                  <a:lnTo>
                    <a:pt x="203" y="203"/>
                  </a:lnTo>
                  <a:lnTo>
                    <a:pt x="208" y="197"/>
                  </a:lnTo>
                  <a:lnTo>
                    <a:pt x="208" y="197"/>
                  </a:lnTo>
                  <a:lnTo>
                    <a:pt x="211" y="194"/>
                  </a:lnTo>
                  <a:lnTo>
                    <a:pt x="216" y="192"/>
                  </a:lnTo>
                  <a:lnTo>
                    <a:pt x="225" y="190"/>
                  </a:lnTo>
                  <a:lnTo>
                    <a:pt x="225" y="190"/>
                  </a:lnTo>
                  <a:lnTo>
                    <a:pt x="233" y="189"/>
                  </a:lnTo>
                  <a:lnTo>
                    <a:pt x="238" y="184"/>
                  </a:lnTo>
                  <a:lnTo>
                    <a:pt x="238" y="184"/>
                  </a:lnTo>
                  <a:lnTo>
                    <a:pt x="241" y="181"/>
                  </a:lnTo>
                  <a:lnTo>
                    <a:pt x="241" y="176"/>
                  </a:lnTo>
                  <a:lnTo>
                    <a:pt x="241" y="170"/>
                  </a:lnTo>
                  <a:lnTo>
                    <a:pt x="241" y="170"/>
                  </a:lnTo>
                  <a:lnTo>
                    <a:pt x="241" y="168"/>
                  </a:lnTo>
                  <a:lnTo>
                    <a:pt x="241" y="168"/>
                  </a:lnTo>
                  <a:lnTo>
                    <a:pt x="241" y="162"/>
                  </a:lnTo>
                  <a:lnTo>
                    <a:pt x="243" y="159"/>
                  </a:lnTo>
                  <a:lnTo>
                    <a:pt x="243" y="159"/>
                  </a:lnTo>
                  <a:lnTo>
                    <a:pt x="246" y="154"/>
                  </a:lnTo>
                  <a:lnTo>
                    <a:pt x="249" y="149"/>
                  </a:lnTo>
                  <a:lnTo>
                    <a:pt x="251" y="141"/>
                  </a:lnTo>
                  <a:lnTo>
                    <a:pt x="249" y="138"/>
                  </a:lnTo>
                  <a:lnTo>
                    <a:pt x="248" y="135"/>
                  </a:lnTo>
                  <a:lnTo>
                    <a:pt x="248" y="135"/>
                  </a:lnTo>
                  <a:lnTo>
                    <a:pt x="249" y="131"/>
                  </a:lnTo>
                  <a:lnTo>
                    <a:pt x="249" y="131"/>
                  </a:lnTo>
                  <a:lnTo>
                    <a:pt x="254" y="125"/>
                  </a:lnTo>
                  <a:lnTo>
                    <a:pt x="254" y="117"/>
                  </a:lnTo>
                  <a:lnTo>
                    <a:pt x="252" y="109"/>
                  </a:lnTo>
                  <a:lnTo>
                    <a:pt x="248" y="103"/>
                  </a:lnTo>
                  <a:lnTo>
                    <a:pt x="248" y="103"/>
                  </a:lnTo>
                  <a:close/>
                  <a:moveTo>
                    <a:pt x="230" y="143"/>
                  </a:moveTo>
                  <a:lnTo>
                    <a:pt x="230" y="143"/>
                  </a:lnTo>
                  <a:lnTo>
                    <a:pt x="228" y="146"/>
                  </a:lnTo>
                  <a:lnTo>
                    <a:pt x="228" y="146"/>
                  </a:lnTo>
                  <a:lnTo>
                    <a:pt x="224" y="152"/>
                  </a:lnTo>
                  <a:lnTo>
                    <a:pt x="222" y="157"/>
                  </a:lnTo>
                  <a:lnTo>
                    <a:pt x="222" y="168"/>
                  </a:lnTo>
                  <a:lnTo>
                    <a:pt x="222" y="168"/>
                  </a:lnTo>
                  <a:lnTo>
                    <a:pt x="222" y="171"/>
                  </a:lnTo>
                  <a:lnTo>
                    <a:pt x="222" y="171"/>
                  </a:lnTo>
                  <a:lnTo>
                    <a:pt x="214" y="173"/>
                  </a:lnTo>
                  <a:lnTo>
                    <a:pt x="206" y="175"/>
                  </a:lnTo>
                  <a:lnTo>
                    <a:pt x="200" y="179"/>
                  </a:lnTo>
                  <a:lnTo>
                    <a:pt x="193" y="184"/>
                  </a:lnTo>
                  <a:lnTo>
                    <a:pt x="193" y="184"/>
                  </a:lnTo>
                  <a:lnTo>
                    <a:pt x="187" y="192"/>
                  </a:lnTo>
                  <a:lnTo>
                    <a:pt x="187" y="192"/>
                  </a:lnTo>
                  <a:lnTo>
                    <a:pt x="185" y="195"/>
                  </a:lnTo>
                  <a:lnTo>
                    <a:pt x="185" y="195"/>
                  </a:lnTo>
                  <a:lnTo>
                    <a:pt x="181" y="192"/>
                  </a:lnTo>
                  <a:lnTo>
                    <a:pt x="181" y="192"/>
                  </a:lnTo>
                  <a:lnTo>
                    <a:pt x="176" y="189"/>
                  </a:lnTo>
                  <a:lnTo>
                    <a:pt x="173" y="186"/>
                  </a:lnTo>
                  <a:lnTo>
                    <a:pt x="173" y="186"/>
                  </a:lnTo>
                  <a:lnTo>
                    <a:pt x="169" y="179"/>
                  </a:lnTo>
                  <a:lnTo>
                    <a:pt x="169" y="179"/>
                  </a:lnTo>
                  <a:lnTo>
                    <a:pt x="165" y="173"/>
                  </a:lnTo>
                  <a:lnTo>
                    <a:pt x="161" y="171"/>
                  </a:lnTo>
                  <a:lnTo>
                    <a:pt x="157" y="170"/>
                  </a:lnTo>
                  <a:lnTo>
                    <a:pt x="157" y="170"/>
                  </a:lnTo>
                  <a:lnTo>
                    <a:pt x="158" y="163"/>
                  </a:lnTo>
                  <a:lnTo>
                    <a:pt x="155" y="159"/>
                  </a:lnTo>
                  <a:lnTo>
                    <a:pt x="155" y="159"/>
                  </a:lnTo>
                  <a:lnTo>
                    <a:pt x="152" y="155"/>
                  </a:lnTo>
                  <a:lnTo>
                    <a:pt x="149" y="154"/>
                  </a:lnTo>
                  <a:lnTo>
                    <a:pt x="144" y="152"/>
                  </a:lnTo>
                  <a:lnTo>
                    <a:pt x="144" y="152"/>
                  </a:lnTo>
                  <a:lnTo>
                    <a:pt x="144" y="152"/>
                  </a:lnTo>
                  <a:lnTo>
                    <a:pt x="141" y="152"/>
                  </a:lnTo>
                  <a:lnTo>
                    <a:pt x="137" y="152"/>
                  </a:lnTo>
                  <a:lnTo>
                    <a:pt x="137" y="152"/>
                  </a:lnTo>
                  <a:lnTo>
                    <a:pt x="123" y="154"/>
                  </a:lnTo>
                  <a:lnTo>
                    <a:pt x="117" y="155"/>
                  </a:lnTo>
                  <a:lnTo>
                    <a:pt x="110" y="160"/>
                  </a:lnTo>
                  <a:lnTo>
                    <a:pt x="110" y="160"/>
                  </a:lnTo>
                  <a:lnTo>
                    <a:pt x="109" y="160"/>
                  </a:lnTo>
                  <a:lnTo>
                    <a:pt x="109" y="160"/>
                  </a:lnTo>
                  <a:lnTo>
                    <a:pt x="107" y="159"/>
                  </a:lnTo>
                  <a:lnTo>
                    <a:pt x="107" y="159"/>
                  </a:lnTo>
                  <a:lnTo>
                    <a:pt x="101" y="154"/>
                  </a:lnTo>
                  <a:lnTo>
                    <a:pt x="96" y="151"/>
                  </a:lnTo>
                  <a:lnTo>
                    <a:pt x="91" y="151"/>
                  </a:lnTo>
                  <a:lnTo>
                    <a:pt x="91" y="151"/>
                  </a:lnTo>
                  <a:lnTo>
                    <a:pt x="86" y="151"/>
                  </a:lnTo>
                  <a:lnTo>
                    <a:pt x="80" y="154"/>
                  </a:lnTo>
                  <a:lnTo>
                    <a:pt x="80" y="154"/>
                  </a:lnTo>
                  <a:lnTo>
                    <a:pt x="75" y="157"/>
                  </a:lnTo>
                  <a:lnTo>
                    <a:pt x="75" y="157"/>
                  </a:lnTo>
                  <a:lnTo>
                    <a:pt x="75" y="157"/>
                  </a:lnTo>
                  <a:lnTo>
                    <a:pt x="75" y="157"/>
                  </a:lnTo>
                  <a:lnTo>
                    <a:pt x="73" y="155"/>
                  </a:lnTo>
                  <a:lnTo>
                    <a:pt x="73" y="155"/>
                  </a:lnTo>
                  <a:lnTo>
                    <a:pt x="67" y="151"/>
                  </a:lnTo>
                  <a:lnTo>
                    <a:pt x="59" y="146"/>
                  </a:lnTo>
                  <a:lnTo>
                    <a:pt x="51" y="143"/>
                  </a:lnTo>
                  <a:lnTo>
                    <a:pt x="45" y="141"/>
                  </a:lnTo>
                  <a:lnTo>
                    <a:pt x="45" y="141"/>
                  </a:lnTo>
                  <a:lnTo>
                    <a:pt x="45" y="141"/>
                  </a:lnTo>
                  <a:lnTo>
                    <a:pt x="45" y="141"/>
                  </a:lnTo>
                  <a:lnTo>
                    <a:pt x="40" y="143"/>
                  </a:lnTo>
                  <a:lnTo>
                    <a:pt x="40" y="143"/>
                  </a:lnTo>
                  <a:lnTo>
                    <a:pt x="38" y="143"/>
                  </a:lnTo>
                  <a:lnTo>
                    <a:pt x="38" y="143"/>
                  </a:lnTo>
                  <a:lnTo>
                    <a:pt x="35" y="138"/>
                  </a:lnTo>
                  <a:lnTo>
                    <a:pt x="32" y="133"/>
                  </a:lnTo>
                  <a:lnTo>
                    <a:pt x="22" y="128"/>
                  </a:lnTo>
                  <a:lnTo>
                    <a:pt x="22" y="128"/>
                  </a:lnTo>
                  <a:lnTo>
                    <a:pt x="21" y="120"/>
                  </a:lnTo>
                  <a:lnTo>
                    <a:pt x="19" y="114"/>
                  </a:lnTo>
                  <a:lnTo>
                    <a:pt x="19" y="114"/>
                  </a:lnTo>
                  <a:lnTo>
                    <a:pt x="21" y="107"/>
                  </a:lnTo>
                  <a:lnTo>
                    <a:pt x="21" y="103"/>
                  </a:lnTo>
                  <a:lnTo>
                    <a:pt x="21" y="103"/>
                  </a:lnTo>
                  <a:lnTo>
                    <a:pt x="22" y="96"/>
                  </a:lnTo>
                  <a:lnTo>
                    <a:pt x="22" y="96"/>
                  </a:lnTo>
                  <a:lnTo>
                    <a:pt x="22" y="91"/>
                  </a:lnTo>
                  <a:lnTo>
                    <a:pt x="22" y="88"/>
                  </a:lnTo>
                  <a:lnTo>
                    <a:pt x="22" y="88"/>
                  </a:lnTo>
                  <a:lnTo>
                    <a:pt x="22" y="87"/>
                  </a:lnTo>
                  <a:lnTo>
                    <a:pt x="22" y="87"/>
                  </a:lnTo>
                  <a:lnTo>
                    <a:pt x="22" y="85"/>
                  </a:lnTo>
                  <a:lnTo>
                    <a:pt x="22" y="85"/>
                  </a:lnTo>
                  <a:lnTo>
                    <a:pt x="30" y="77"/>
                  </a:lnTo>
                  <a:lnTo>
                    <a:pt x="34" y="71"/>
                  </a:lnTo>
                  <a:lnTo>
                    <a:pt x="37" y="64"/>
                  </a:lnTo>
                  <a:lnTo>
                    <a:pt x="37" y="58"/>
                  </a:lnTo>
                  <a:lnTo>
                    <a:pt x="37" y="58"/>
                  </a:lnTo>
                  <a:lnTo>
                    <a:pt x="38" y="53"/>
                  </a:lnTo>
                  <a:lnTo>
                    <a:pt x="42" y="52"/>
                  </a:lnTo>
                  <a:lnTo>
                    <a:pt x="42" y="52"/>
                  </a:lnTo>
                  <a:lnTo>
                    <a:pt x="54" y="45"/>
                  </a:lnTo>
                  <a:lnTo>
                    <a:pt x="64" y="39"/>
                  </a:lnTo>
                  <a:lnTo>
                    <a:pt x="69" y="34"/>
                  </a:lnTo>
                  <a:lnTo>
                    <a:pt x="72" y="31"/>
                  </a:lnTo>
                  <a:lnTo>
                    <a:pt x="72" y="31"/>
                  </a:lnTo>
                  <a:lnTo>
                    <a:pt x="80" y="29"/>
                  </a:lnTo>
                  <a:lnTo>
                    <a:pt x="80" y="29"/>
                  </a:lnTo>
                  <a:lnTo>
                    <a:pt x="89" y="28"/>
                  </a:lnTo>
                  <a:lnTo>
                    <a:pt x="99" y="24"/>
                  </a:lnTo>
                  <a:lnTo>
                    <a:pt x="105" y="20"/>
                  </a:lnTo>
                  <a:lnTo>
                    <a:pt x="105" y="20"/>
                  </a:lnTo>
                  <a:lnTo>
                    <a:pt x="110" y="20"/>
                  </a:lnTo>
                  <a:lnTo>
                    <a:pt x="110" y="20"/>
                  </a:lnTo>
                  <a:lnTo>
                    <a:pt x="118" y="24"/>
                  </a:lnTo>
                  <a:lnTo>
                    <a:pt x="123" y="26"/>
                  </a:lnTo>
                  <a:lnTo>
                    <a:pt x="128" y="28"/>
                  </a:lnTo>
                  <a:lnTo>
                    <a:pt x="128" y="28"/>
                  </a:lnTo>
                  <a:lnTo>
                    <a:pt x="134" y="26"/>
                  </a:lnTo>
                  <a:lnTo>
                    <a:pt x="139" y="23"/>
                  </a:lnTo>
                  <a:lnTo>
                    <a:pt x="139" y="23"/>
                  </a:lnTo>
                  <a:lnTo>
                    <a:pt x="141" y="26"/>
                  </a:lnTo>
                  <a:lnTo>
                    <a:pt x="144" y="31"/>
                  </a:lnTo>
                  <a:lnTo>
                    <a:pt x="147" y="34"/>
                  </a:lnTo>
                  <a:lnTo>
                    <a:pt x="153" y="36"/>
                  </a:lnTo>
                  <a:lnTo>
                    <a:pt x="153" y="36"/>
                  </a:lnTo>
                  <a:lnTo>
                    <a:pt x="161" y="34"/>
                  </a:lnTo>
                  <a:lnTo>
                    <a:pt x="161" y="34"/>
                  </a:lnTo>
                  <a:lnTo>
                    <a:pt x="163" y="32"/>
                  </a:lnTo>
                  <a:lnTo>
                    <a:pt x="163" y="32"/>
                  </a:lnTo>
                  <a:lnTo>
                    <a:pt x="168" y="34"/>
                  </a:lnTo>
                  <a:lnTo>
                    <a:pt x="168" y="34"/>
                  </a:lnTo>
                  <a:lnTo>
                    <a:pt x="171" y="36"/>
                  </a:lnTo>
                  <a:lnTo>
                    <a:pt x="171" y="36"/>
                  </a:lnTo>
                  <a:lnTo>
                    <a:pt x="173" y="37"/>
                  </a:lnTo>
                  <a:lnTo>
                    <a:pt x="173" y="37"/>
                  </a:lnTo>
                  <a:lnTo>
                    <a:pt x="177" y="44"/>
                  </a:lnTo>
                  <a:lnTo>
                    <a:pt x="182" y="45"/>
                  </a:lnTo>
                  <a:lnTo>
                    <a:pt x="187" y="47"/>
                  </a:lnTo>
                  <a:lnTo>
                    <a:pt x="187" y="47"/>
                  </a:lnTo>
                  <a:lnTo>
                    <a:pt x="190" y="45"/>
                  </a:lnTo>
                  <a:lnTo>
                    <a:pt x="190" y="45"/>
                  </a:lnTo>
                  <a:lnTo>
                    <a:pt x="192" y="47"/>
                  </a:lnTo>
                  <a:lnTo>
                    <a:pt x="192" y="47"/>
                  </a:lnTo>
                  <a:lnTo>
                    <a:pt x="195" y="50"/>
                  </a:lnTo>
                  <a:lnTo>
                    <a:pt x="195" y="50"/>
                  </a:lnTo>
                  <a:lnTo>
                    <a:pt x="195" y="52"/>
                  </a:lnTo>
                  <a:lnTo>
                    <a:pt x="195" y="52"/>
                  </a:lnTo>
                  <a:lnTo>
                    <a:pt x="196" y="56"/>
                  </a:lnTo>
                  <a:lnTo>
                    <a:pt x="200" y="60"/>
                  </a:lnTo>
                  <a:lnTo>
                    <a:pt x="204" y="63"/>
                  </a:lnTo>
                  <a:lnTo>
                    <a:pt x="212" y="64"/>
                  </a:lnTo>
                  <a:lnTo>
                    <a:pt x="212" y="64"/>
                  </a:lnTo>
                  <a:lnTo>
                    <a:pt x="212" y="66"/>
                  </a:lnTo>
                  <a:lnTo>
                    <a:pt x="212" y="66"/>
                  </a:lnTo>
                  <a:lnTo>
                    <a:pt x="214" y="71"/>
                  </a:lnTo>
                  <a:lnTo>
                    <a:pt x="217" y="75"/>
                  </a:lnTo>
                  <a:lnTo>
                    <a:pt x="224" y="83"/>
                  </a:lnTo>
                  <a:lnTo>
                    <a:pt x="224" y="83"/>
                  </a:lnTo>
                  <a:lnTo>
                    <a:pt x="227" y="88"/>
                  </a:lnTo>
                  <a:lnTo>
                    <a:pt x="230" y="95"/>
                  </a:lnTo>
                  <a:lnTo>
                    <a:pt x="230" y="95"/>
                  </a:lnTo>
                  <a:lnTo>
                    <a:pt x="230" y="96"/>
                  </a:lnTo>
                  <a:lnTo>
                    <a:pt x="230" y="96"/>
                  </a:lnTo>
                  <a:lnTo>
                    <a:pt x="228" y="104"/>
                  </a:lnTo>
                  <a:lnTo>
                    <a:pt x="230" y="111"/>
                  </a:lnTo>
                  <a:lnTo>
                    <a:pt x="233" y="115"/>
                  </a:lnTo>
                  <a:lnTo>
                    <a:pt x="233" y="115"/>
                  </a:lnTo>
                  <a:lnTo>
                    <a:pt x="235" y="119"/>
                  </a:lnTo>
                  <a:lnTo>
                    <a:pt x="235" y="119"/>
                  </a:lnTo>
                  <a:lnTo>
                    <a:pt x="235" y="119"/>
                  </a:lnTo>
                  <a:lnTo>
                    <a:pt x="235" y="119"/>
                  </a:lnTo>
                  <a:lnTo>
                    <a:pt x="230" y="127"/>
                  </a:lnTo>
                  <a:lnTo>
                    <a:pt x="228" y="133"/>
                  </a:lnTo>
                  <a:lnTo>
                    <a:pt x="228" y="138"/>
                  </a:lnTo>
                  <a:lnTo>
                    <a:pt x="230" y="143"/>
                  </a:lnTo>
                  <a:lnTo>
                    <a:pt x="230" y="1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75" name="Freeform 235"/>
            <p:cNvSpPr>
              <a:spLocks noEditPoints="1"/>
            </p:cNvSpPr>
            <p:nvPr/>
          </p:nvSpPr>
          <p:spPr bwMode="auto">
            <a:xfrm>
              <a:off x="7789863" y="4140200"/>
              <a:ext cx="315913" cy="371475"/>
            </a:xfrm>
            <a:custGeom>
              <a:avLst/>
              <a:gdLst>
                <a:gd name="T0" fmla="*/ 381 w 397"/>
                <a:gd name="T1" fmla="*/ 85 h 468"/>
                <a:gd name="T2" fmla="*/ 340 w 397"/>
                <a:gd name="T3" fmla="*/ 39 h 468"/>
                <a:gd name="T4" fmla="*/ 260 w 397"/>
                <a:gd name="T5" fmla="*/ 5 h 468"/>
                <a:gd name="T6" fmla="*/ 220 w 397"/>
                <a:gd name="T7" fmla="*/ 0 h 468"/>
                <a:gd name="T8" fmla="*/ 126 w 397"/>
                <a:gd name="T9" fmla="*/ 18 h 468"/>
                <a:gd name="T10" fmla="*/ 71 w 397"/>
                <a:gd name="T11" fmla="*/ 58 h 468"/>
                <a:gd name="T12" fmla="*/ 47 w 397"/>
                <a:gd name="T13" fmla="*/ 106 h 468"/>
                <a:gd name="T14" fmla="*/ 36 w 397"/>
                <a:gd name="T15" fmla="*/ 160 h 468"/>
                <a:gd name="T16" fmla="*/ 12 w 397"/>
                <a:gd name="T17" fmla="*/ 221 h 468"/>
                <a:gd name="T18" fmla="*/ 1 w 397"/>
                <a:gd name="T19" fmla="*/ 238 h 468"/>
                <a:gd name="T20" fmla="*/ 1 w 397"/>
                <a:gd name="T21" fmla="*/ 253 h 468"/>
                <a:gd name="T22" fmla="*/ 22 w 397"/>
                <a:gd name="T23" fmla="*/ 267 h 468"/>
                <a:gd name="T24" fmla="*/ 28 w 397"/>
                <a:gd name="T25" fmla="*/ 272 h 468"/>
                <a:gd name="T26" fmla="*/ 27 w 397"/>
                <a:gd name="T27" fmla="*/ 289 h 468"/>
                <a:gd name="T28" fmla="*/ 35 w 397"/>
                <a:gd name="T29" fmla="*/ 301 h 468"/>
                <a:gd name="T30" fmla="*/ 41 w 397"/>
                <a:gd name="T31" fmla="*/ 323 h 468"/>
                <a:gd name="T32" fmla="*/ 43 w 397"/>
                <a:gd name="T33" fmla="*/ 350 h 468"/>
                <a:gd name="T34" fmla="*/ 68 w 397"/>
                <a:gd name="T35" fmla="*/ 377 h 468"/>
                <a:gd name="T36" fmla="*/ 99 w 397"/>
                <a:gd name="T37" fmla="*/ 380 h 468"/>
                <a:gd name="T38" fmla="*/ 121 w 397"/>
                <a:gd name="T39" fmla="*/ 380 h 468"/>
                <a:gd name="T40" fmla="*/ 132 w 397"/>
                <a:gd name="T41" fmla="*/ 392 h 468"/>
                <a:gd name="T42" fmla="*/ 145 w 397"/>
                <a:gd name="T43" fmla="*/ 428 h 468"/>
                <a:gd name="T44" fmla="*/ 150 w 397"/>
                <a:gd name="T45" fmla="*/ 462 h 468"/>
                <a:gd name="T46" fmla="*/ 158 w 397"/>
                <a:gd name="T47" fmla="*/ 468 h 468"/>
                <a:gd name="T48" fmla="*/ 325 w 397"/>
                <a:gd name="T49" fmla="*/ 419 h 468"/>
                <a:gd name="T50" fmla="*/ 329 w 397"/>
                <a:gd name="T51" fmla="*/ 409 h 468"/>
                <a:gd name="T52" fmla="*/ 330 w 397"/>
                <a:gd name="T53" fmla="*/ 350 h 468"/>
                <a:gd name="T54" fmla="*/ 353 w 397"/>
                <a:gd name="T55" fmla="*/ 283 h 468"/>
                <a:gd name="T56" fmla="*/ 386 w 397"/>
                <a:gd name="T57" fmla="*/ 222 h 468"/>
                <a:gd name="T58" fmla="*/ 397 w 397"/>
                <a:gd name="T59" fmla="*/ 165 h 468"/>
                <a:gd name="T60" fmla="*/ 353 w 397"/>
                <a:gd name="T61" fmla="*/ 245 h 468"/>
                <a:gd name="T62" fmla="*/ 329 w 397"/>
                <a:gd name="T63" fmla="*/ 291 h 468"/>
                <a:gd name="T64" fmla="*/ 309 w 397"/>
                <a:gd name="T65" fmla="*/ 358 h 468"/>
                <a:gd name="T66" fmla="*/ 164 w 397"/>
                <a:gd name="T67" fmla="*/ 446 h 468"/>
                <a:gd name="T68" fmla="*/ 159 w 397"/>
                <a:gd name="T69" fmla="*/ 398 h 468"/>
                <a:gd name="T70" fmla="*/ 139 w 397"/>
                <a:gd name="T71" fmla="*/ 371 h 468"/>
                <a:gd name="T72" fmla="*/ 121 w 397"/>
                <a:gd name="T73" fmla="*/ 360 h 468"/>
                <a:gd name="T74" fmla="*/ 97 w 397"/>
                <a:gd name="T75" fmla="*/ 361 h 468"/>
                <a:gd name="T76" fmla="*/ 76 w 397"/>
                <a:gd name="T77" fmla="*/ 361 h 468"/>
                <a:gd name="T78" fmla="*/ 62 w 397"/>
                <a:gd name="T79" fmla="*/ 345 h 468"/>
                <a:gd name="T80" fmla="*/ 60 w 397"/>
                <a:gd name="T81" fmla="*/ 320 h 468"/>
                <a:gd name="T82" fmla="*/ 52 w 397"/>
                <a:gd name="T83" fmla="*/ 307 h 468"/>
                <a:gd name="T84" fmla="*/ 55 w 397"/>
                <a:gd name="T85" fmla="*/ 301 h 468"/>
                <a:gd name="T86" fmla="*/ 54 w 397"/>
                <a:gd name="T87" fmla="*/ 289 h 468"/>
                <a:gd name="T88" fmla="*/ 46 w 397"/>
                <a:gd name="T89" fmla="*/ 285 h 468"/>
                <a:gd name="T90" fmla="*/ 49 w 397"/>
                <a:gd name="T91" fmla="*/ 270 h 468"/>
                <a:gd name="T92" fmla="*/ 49 w 397"/>
                <a:gd name="T93" fmla="*/ 253 h 468"/>
                <a:gd name="T94" fmla="*/ 32 w 397"/>
                <a:gd name="T95" fmla="*/ 248 h 468"/>
                <a:gd name="T96" fmla="*/ 19 w 397"/>
                <a:gd name="T97" fmla="*/ 246 h 468"/>
                <a:gd name="T98" fmla="*/ 25 w 397"/>
                <a:gd name="T99" fmla="*/ 235 h 468"/>
                <a:gd name="T100" fmla="*/ 52 w 397"/>
                <a:gd name="T101" fmla="*/ 179 h 468"/>
                <a:gd name="T102" fmla="*/ 62 w 397"/>
                <a:gd name="T103" fmla="*/ 122 h 468"/>
                <a:gd name="T104" fmla="*/ 94 w 397"/>
                <a:gd name="T105" fmla="*/ 64 h 468"/>
                <a:gd name="T106" fmla="*/ 143 w 397"/>
                <a:gd name="T107" fmla="*/ 32 h 468"/>
                <a:gd name="T108" fmla="*/ 220 w 397"/>
                <a:gd name="T109" fmla="*/ 19 h 468"/>
                <a:gd name="T110" fmla="*/ 255 w 397"/>
                <a:gd name="T111" fmla="*/ 24 h 468"/>
                <a:gd name="T112" fmla="*/ 325 w 397"/>
                <a:gd name="T113" fmla="*/ 53 h 468"/>
                <a:gd name="T114" fmla="*/ 364 w 397"/>
                <a:gd name="T115" fmla="*/ 93 h 468"/>
                <a:gd name="T116" fmla="*/ 378 w 397"/>
                <a:gd name="T117" fmla="*/ 163 h 468"/>
                <a:gd name="T118" fmla="*/ 369 w 397"/>
                <a:gd name="T119" fmla="*/ 21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7" h="468">
                  <a:moveTo>
                    <a:pt x="391" y="117"/>
                  </a:moveTo>
                  <a:lnTo>
                    <a:pt x="391" y="117"/>
                  </a:lnTo>
                  <a:lnTo>
                    <a:pt x="388" y="101"/>
                  </a:lnTo>
                  <a:lnTo>
                    <a:pt x="381" y="85"/>
                  </a:lnTo>
                  <a:lnTo>
                    <a:pt x="373" y="71"/>
                  </a:lnTo>
                  <a:lnTo>
                    <a:pt x="364" y="59"/>
                  </a:lnTo>
                  <a:lnTo>
                    <a:pt x="353" y="48"/>
                  </a:lnTo>
                  <a:lnTo>
                    <a:pt x="340" y="39"/>
                  </a:lnTo>
                  <a:lnTo>
                    <a:pt x="325" y="31"/>
                  </a:lnTo>
                  <a:lnTo>
                    <a:pt x="313" y="23"/>
                  </a:lnTo>
                  <a:lnTo>
                    <a:pt x="285" y="13"/>
                  </a:lnTo>
                  <a:lnTo>
                    <a:pt x="260" y="5"/>
                  </a:lnTo>
                  <a:lnTo>
                    <a:pt x="239" y="2"/>
                  </a:lnTo>
                  <a:lnTo>
                    <a:pt x="226" y="0"/>
                  </a:lnTo>
                  <a:lnTo>
                    <a:pt x="220" y="0"/>
                  </a:lnTo>
                  <a:lnTo>
                    <a:pt x="220" y="0"/>
                  </a:lnTo>
                  <a:lnTo>
                    <a:pt x="191" y="2"/>
                  </a:lnTo>
                  <a:lnTo>
                    <a:pt x="167" y="5"/>
                  </a:lnTo>
                  <a:lnTo>
                    <a:pt x="145" y="11"/>
                  </a:lnTo>
                  <a:lnTo>
                    <a:pt x="126" y="18"/>
                  </a:lnTo>
                  <a:lnTo>
                    <a:pt x="110" y="26"/>
                  </a:lnTo>
                  <a:lnTo>
                    <a:pt x="95" y="37"/>
                  </a:lnTo>
                  <a:lnTo>
                    <a:pt x="83" y="47"/>
                  </a:lnTo>
                  <a:lnTo>
                    <a:pt x="71" y="58"/>
                  </a:lnTo>
                  <a:lnTo>
                    <a:pt x="63" y="71"/>
                  </a:lnTo>
                  <a:lnTo>
                    <a:pt x="57" y="82"/>
                  </a:lnTo>
                  <a:lnTo>
                    <a:pt x="51" y="93"/>
                  </a:lnTo>
                  <a:lnTo>
                    <a:pt x="47" y="106"/>
                  </a:lnTo>
                  <a:lnTo>
                    <a:pt x="43" y="125"/>
                  </a:lnTo>
                  <a:lnTo>
                    <a:pt x="40" y="141"/>
                  </a:lnTo>
                  <a:lnTo>
                    <a:pt x="40" y="141"/>
                  </a:lnTo>
                  <a:lnTo>
                    <a:pt x="36" y="160"/>
                  </a:lnTo>
                  <a:lnTo>
                    <a:pt x="32" y="184"/>
                  </a:lnTo>
                  <a:lnTo>
                    <a:pt x="22" y="205"/>
                  </a:lnTo>
                  <a:lnTo>
                    <a:pt x="17" y="214"/>
                  </a:lnTo>
                  <a:lnTo>
                    <a:pt x="12" y="221"/>
                  </a:lnTo>
                  <a:lnTo>
                    <a:pt x="12" y="221"/>
                  </a:lnTo>
                  <a:lnTo>
                    <a:pt x="8" y="225"/>
                  </a:lnTo>
                  <a:lnTo>
                    <a:pt x="3" y="233"/>
                  </a:lnTo>
                  <a:lnTo>
                    <a:pt x="1" y="238"/>
                  </a:lnTo>
                  <a:lnTo>
                    <a:pt x="0" y="243"/>
                  </a:lnTo>
                  <a:lnTo>
                    <a:pt x="0" y="248"/>
                  </a:lnTo>
                  <a:lnTo>
                    <a:pt x="1" y="253"/>
                  </a:lnTo>
                  <a:lnTo>
                    <a:pt x="1" y="253"/>
                  </a:lnTo>
                  <a:lnTo>
                    <a:pt x="3" y="257"/>
                  </a:lnTo>
                  <a:lnTo>
                    <a:pt x="6" y="261"/>
                  </a:lnTo>
                  <a:lnTo>
                    <a:pt x="14" y="265"/>
                  </a:lnTo>
                  <a:lnTo>
                    <a:pt x="22" y="267"/>
                  </a:lnTo>
                  <a:lnTo>
                    <a:pt x="30" y="267"/>
                  </a:lnTo>
                  <a:lnTo>
                    <a:pt x="30" y="267"/>
                  </a:lnTo>
                  <a:lnTo>
                    <a:pt x="28" y="272"/>
                  </a:lnTo>
                  <a:lnTo>
                    <a:pt x="28" y="272"/>
                  </a:lnTo>
                  <a:lnTo>
                    <a:pt x="28" y="278"/>
                  </a:lnTo>
                  <a:lnTo>
                    <a:pt x="27" y="285"/>
                  </a:lnTo>
                  <a:lnTo>
                    <a:pt x="27" y="285"/>
                  </a:lnTo>
                  <a:lnTo>
                    <a:pt x="27" y="289"/>
                  </a:lnTo>
                  <a:lnTo>
                    <a:pt x="28" y="293"/>
                  </a:lnTo>
                  <a:lnTo>
                    <a:pt x="32" y="297"/>
                  </a:lnTo>
                  <a:lnTo>
                    <a:pt x="35" y="301"/>
                  </a:lnTo>
                  <a:lnTo>
                    <a:pt x="35" y="301"/>
                  </a:lnTo>
                  <a:lnTo>
                    <a:pt x="33" y="307"/>
                  </a:lnTo>
                  <a:lnTo>
                    <a:pt x="35" y="312"/>
                  </a:lnTo>
                  <a:lnTo>
                    <a:pt x="36" y="318"/>
                  </a:lnTo>
                  <a:lnTo>
                    <a:pt x="41" y="323"/>
                  </a:lnTo>
                  <a:lnTo>
                    <a:pt x="41" y="323"/>
                  </a:lnTo>
                  <a:lnTo>
                    <a:pt x="41" y="339"/>
                  </a:lnTo>
                  <a:lnTo>
                    <a:pt x="41" y="339"/>
                  </a:lnTo>
                  <a:lnTo>
                    <a:pt x="43" y="350"/>
                  </a:lnTo>
                  <a:lnTo>
                    <a:pt x="47" y="360"/>
                  </a:lnTo>
                  <a:lnTo>
                    <a:pt x="52" y="366"/>
                  </a:lnTo>
                  <a:lnTo>
                    <a:pt x="60" y="372"/>
                  </a:lnTo>
                  <a:lnTo>
                    <a:pt x="68" y="377"/>
                  </a:lnTo>
                  <a:lnTo>
                    <a:pt x="78" y="380"/>
                  </a:lnTo>
                  <a:lnTo>
                    <a:pt x="87" y="382"/>
                  </a:lnTo>
                  <a:lnTo>
                    <a:pt x="97" y="380"/>
                  </a:lnTo>
                  <a:lnTo>
                    <a:pt x="99" y="380"/>
                  </a:lnTo>
                  <a:lnTo>
                    <a:pt x="99" y="380"/>
                  </a:lnTo>
                  <a:lnTo>
                    <a:pt x="115" y="379"/>
                  </a:lnTo>
                  <a:lnTo>
                    <a:pt x="115" y="379"/>
                  </a:lnTo>
                  <a:lnTo>
                    <a:pt x="121" y="380"/>
                  </a:lnTo>
                  <a:lnTo>
                    <a:pt x="124" y="382"/>
                  </a:lnTo>
                  <a:lnTo>
                    <a:pt x="124" y="382"/>
                  </a:lnTo>
                  <a:lnTo>
                    <a:pt x="132" y="392"/>
                  </a:lnTo>
                  <a:lnTo>
                    <a:pt x="132" y="392"/>
                  </a:lnTo>
                  <a:lnTo>
                    <a:pt x="137" y="398"/>
                  </a:lnTo>
                  <a:lnTo>
                    <a:pt x="142" y="404"/>
                  </a:lnTo>
                  <a:lnTo>
                    <a:pt x="143" y="414"/>
                  </a:lnTo>
                  <a:lnTo>
                    <a:pt x="145" y="428"/>
                  </a:lnTo>
                  <a:lnTo>
                    <a:pt x="145" y="428"/>
                  </a:lnTo>
                  <a:lnTo>
                    <a:pt x="147" y="449"/>
                  </a:lnTo>
                  <a:lnTo>
                    <a:pt x="148" y="459"/>
                  </a:lnTo>
                  <a:lnTo>
                    <a:pt x="150" y="462"/>
                  </a:lnTo>
                  <a:lnTo>
                    <a:pt x="150" y="462"/>
                  </a:lnTo>
                  <a:lnTo>
                    <a:pt x="153" y="467"/>
                  </a:lnTo>
                  <a:lnTo>
                    <a:pt x="158" y="468"/>
                  </a:lnTo>
                  <a:lnTo>
                    <a:pt x="158" y="468"/>
                  </a:lnTo>
                  <a:lnTo>
                    <a:pt x="161" y="467"/>
                  </a:lnTo>
                  <a:lnTo>
                    <a:pt x="322" y="420"/>
                  </a:lnTo>
                  <a:lnTo>
                    <a:pt x="322" y="420"/>
                  </a:lnTo>
                  <a:lnTo>
                    <a:pt x="325" y="419"/>
                  </a:lnTo>
                  <a:lnTo>
                    <a:pt x="327" y="416"/>
                  </a:lnTo>
                  <a:lnTo>
                    <a:pt x="329" y="412"/>
                  </a:lnTo>
                  <a:lnTo>
                    <a:pt x="329" y="409"/>
                  </a:lnTo>
                  <a:lnTo>
                    <a:pt x="329" y="409"/>
                  </a:lnTo>
                  <a:lnTo>
                    <a:pt x="329" y="396"/>
                  </a:lnTo>
                  <a:lnTo>
                    <a:pt x="327" y="382"/>
                  </a:lnTo>
                  <a:lnTo>
                    <a:pt x="329" y="368"/>
                  </a:lnTo>
                  <a:lnTo>
                    <a:pt x="330" y="350"/>
                  </a:lnTo>
                  <a:lnTo>
                    <a:pt x="333" y="334"/>
                  </a:lnTo>
                  <a:lnTo>
                    <a:pt x="338" y="317"/>
                  </a:lnTo>
                  <a:lnTo>
                    <a:pt x="345" y="299"/>
                  </a:lnTo>
                  <a:lnTo>
                    <a:pt x="353" y="283"/>
                  </a:lnTo>
                  <a:lnTo>
                    <a:pt x="353" y="283"/>
                  </a:lnTo>
                  <a:lnTo>
                    <a:pt x="370" y="254"/>
                  </a:lnTo>
                  <a:lnTo>
                    <a:pt x="370" y="254"/>
                  </a:lnTo>
                  <a:lnTo>
                    <a:pt x="386" y="222"/>
                  </a:lnTo>
                  <a:lnTo>
                    <a:pt x="393" y="210"/>
                  </a:lnTo>
                  <a:lnTo>
                    <a:pt x="396" y="197"/>
                  </a:lnTo>
                  <a:lnTo>
                    <a:pt x="397" y="182"/>
                  </a:lnTo>
                  <a:lnTo>
                    <a:pt x="397" y="165"/>
                  </a:lnTo>
                  <a:lnTo>
                    <a:pt x="396" y="144"/>
                  </a:lnTo>
                  <a:lnTo>
                    <a:pt x="391" y="117"/>
                  </a:lnTo>
                  <a:lnTo>
                    <a:pt x="391" y="117"/>
                  </a:lnTo>
                  <a:close/>
                  <a:moveTo>
                    <a:pt x="353" y="245"/>
                  </a:moveTo>
                  <a:lnTo>
                    <a:pt x="353" y="245"/>
                  </a:lnTo>
                  <a:lnTo>
                    <a:pt x="337" y="273"/>
                  </a:lnTo>
                  <a:lnTo>
                    <a:pt x="337" y="273"/>
                  </a:lnTo>
                  <a:lnTo>
                    <a:pt x="329" y="291"/>
                  </a:lnTo>
                  <a:lnTo>
                    <a:pt x="321" y="307"/>
                  </a:lnTo>
                  <a:lnTo>
                    <a:pt x="316" y="325"/>
                  </a:lnTo>
                  <a:lnTo>
                    <a:pt x="313" y="342"/>
                  </a:lnTo>
                  <a:lnTo>
                    <a:pt x="309" y="358"/>
                  </a:lnTo>
                  <a:lnTo>
                    <a:pt x="309" y="376"/>
                  </a:lnTo>
                  <a:lnTo>
                    <a:pt x="309" y="403"/>
                  </a:lnTo>
                  <a:lnTo>
                    <a:pt x="164" y="446"/>
                  </a:lnTo>
                  <a:lnTo>
                    <a:pt x="164" y="446"/>
                  </a:lnTo>
                  <a:lnTo>
                    <a:pt x="164" y="428"/>
                  </a:lnTo>
                  <a:lnTo>
                    <a:pt x="164" y="428"/>
                  </a:lnTo>
                  <a:lnTo>
                    <a:pt x="163" y="411"/>
                  </a:lnTo>
                  <a:lnTo>
                    <a:pt x="159" y="398"/>
                  </a:lnTo>
                  <a:lnTo>
                    <a:pt x="153" y="388"/>
                  </a:lnTo>
                  <a:lnTo>
                    <a:pt x="147" y="379"/>
                  </a:lnTo>
                  <a:lnTo>
                    <a:pt x="147" y="379"/>
                  </a:lnTo>
                  <a:lnTo>
                    <a:pt x="139" y="371"/>
                  </a:lnTo>
                  <a:lnTo>
                    <a:pt x="139" y="371"/>
                  </a:lnTo>
                  <a:lnTo>
                    <a:pt x="134" y="364"/>
                  </a:lnTo>
                  <a:lnTo>
                    <a:pt x="127" y="361"/>
                  </a:lnTo>
                  <a:lnTo>
                    <a:pt x="121" y="360"/>
                  </a:lnTo>
                  <a:lnTo>
                    <a:pt x="115" y="360"/>
                  </a:lnTo>
                  <a:lnTo>
                    <a:pt x="115" y="360"/>
                  </a:lnTo>
                  <a:lnTo>
                    <a:pt x="105" y="360"/>
                  </a:lnTo>
                  <a:lnTo>
                    <a:pt x="97" y="361"/>
                  </a:lnTo>
                  <a:lnTo>
                    <a:pt x="94" y="363"/>
                  </a:lnTo>
                  <a:lnTo>
                    <a:pt x="94" y="363"/>
                  </a:lnTo>
                  <a:lnTo>
                    <a:pt x="83" y="361"/>
                  </a:lnTo>
                  <a:lnTo>
                    <a:pt x="76" y="361"/>
                  </a:lnTo>
                  <a:lnTo>
                    <a:pt x="71" y="358"/>
                  </a:lnTo>
                  <a:lnTo>
                    <a:pt x="67" y="355"/>
                  </a:lnTo>
                  <a:lnTo>
                    <a:pt x="63" y="350"/>
                  </a:lnTo>
                  <a:lnTo>
                    <a:pt x="62" y="345"/>
                  </a:lnTo>
                  <a:lnTo>
                    <a:pt x="60" y="339"/>
                  </a:lnTo>
                  <a:lnTo>
                    <a:pt x="60" y="339"/>
                  </a:lnTo>
                  <a:lnTo>
                    <a:pt x="60" y="328"/>
                  </a:lnTo>
                  <a:lnTo>
                    <a:pt x="60" y="320"/>
                  </a:lnTo>
                  <a:lnTo>
                    <a:pt x="57" y="315"/>
                  </a:lnTo>
                  <a:lnTo>
                    <a:pt x="54" y="310"/>
                  </a:lnTo>
                  <a:lnTo>
                    <a:pt x="54" y="310"/>
                  </a:lnTo>
                  <a:lnTo>
                    <a:pt x="52" y="307"/>
                  </a:lnTo>
                  <a:lnTo>
                    <a:pt x="54" y="304"/>
                  </a:lnTo>
                  <a:lnTo>
                    <a:pt x="54" y="304"/>
                  </a:lnTo>
                  <a:lnTo>
                    <a:pt x="55" y="301"/>
                  </a:lnTo>
                  <a:lnTo>
                    <a:pt x="55" y="301"/>
                  </a:lnTo>
                  <a:lnTo>
                    <a:pt x="57" y="297"/>
                  </a:lnTo>
                  <a:lnTo>
                    <a:pt x="57" y="293"/>
                  </a:lnTo>
                  <a:lnTo>
                    <a:pt x="57" y="293"/>
                  </a:lnTo>
                  <a:lnTo>
                    <a:pt x="54" y="289"/>
                  </a:lnTo>
                  <a:lnTo>
                    <a:pt x="51" y="288"/>
                  </a:lnTo>
                  <a:lnTo>
                    <a:pt x="51" y="288"/>
                  </a:lnTo>
                  <a:lnTo>
                    <a:pt x="46" y="286"/>
                  </a:lnTo>
                  <a:lnTo>
                    <a:pt x="46" y="285"/>
                  </a:lnTo>
                  <a:lnTo>
                    <a:pt x="46" y="285"/>
                  </a:lnTo>
                  <a:lnTo>
                    <a:pt x="47" y="278"/>
                  </a:lnTo>
                  <a:lnTo>
                    <a:pt x="47" y="278"/>
                  </a:lnTo>
                  <a:lnTo>
                    <a:pt x="49" y="270"/>
                  </a:lnTo>
                  <a:lnTo>
                    <a:pt x="51" y="259"/>
                  </a:lnTo>
                  <a:lnTo>
                    <a:pt x="51" y="259"/>
                  </a:lnTo>
                  <a:lnTo>
                    <a:pt x="51" y="256"/>
                  </a:lnTo>
                  <a:lnTo>
                    <a:pt x="49" y="253"/>
                  </a:lnTo>
                  <a:lnTo>
                    <a:pt x="46" y="249"/>
                  </a:lnTo>
                  <a:lnTo>
                    <a:pt x="43" y="249"/>
                  </a:lnTo>
                  <a:lnTo>
                    <a:pt x="43" y="249"/>
                  </a:lnTo>
                  <a:lnTo>
                    <a:pt x="32" y="248"/>
                  </a:lnTo>
                  <a:lnTo>
                    <a:pt x="32" y="248"/>
                  </a:lnTo>
                  <a:lnTo>
                    <a:pt x="22" y="248"/>
                  </a:lnTo>
                  <a:lnTo>
                    <a:pt x="20" y="246"/>
                  </a:lnTo>
                  <a:lnTo>
                    <a:pt x="19" y="246"/>
                  </a:lnTo>
                  <a:lnTo>
                    <a:pt x="19" y="246"/>
                  </a:lnTo>
                  <a:lnTo>
                    <a:pt x="20" y="241"/>
                  </a:lnTo>
                  <a:lnTo>
                    <a:pt x="25" y="235"/>
                  </a:lnTo>
                  <a:lnTo>
                    <a:pt x="25" y="235"/>
                  </a:lnTo>
                  <a:lnTo>
                    <a:pt x="35" y="222"/>
                  </a:lnTo>
                  <a:lnTo>
                    <a:pt x="41" y="210"/>
                  </a:lnTo>
                  <a:lnTo>
                    <a:pt x="47" y="194"/>
                  </a:lnTo>
                  <a:lnTo>
                    <a:pt x="52" y="179"/>
                  </a:lnTo>
                  <a:lnTo>
                    <a:pt x="57" y="154"/>
                  </a:lnTo>
                  <a:lnTo>
                    <a:pt x="59" y="142"/>
                  </a:lnTo>
                  <a:lnTo>
                    <a:pt x="59" y="142"/>
                  </a:lnTo>
                  <a:lnTo>
                    <a:pt x="62" y="122"/>
                  </a:lnTo>
                  <a:lnTo>
                    <a:pt x="67" y="104"/>
                  </a:lnTo>
                  <a:lnTo>
                    <a:pt x="75" y="88"/>
                  </a:lnTo>
                  <a:lnTo>
                    <a:pt x="83" y="75"/>
                  </a:lnTo>
                  <a:lnTo>
                    <a:pt x="94" y="64"/>
                  </a:lnTo>
                  <a:lnTo>
                    <a:pt x="105" y="53"/>
                  </a:lnTo>
                  <a:lnTo>
                    <a:pt x="116" y="45"/>
                  </a:lnTo>
                  <a:lnTo>
                    <a:pt x="129" y="39"/>
                  </a:lnTo>
                  <a:lnTo>
                    <a:pt x="143" y="32"/>
                  </a:lnTo>
                  <a:lnTo>
                    <a:pt x="156" y="29"/>
                  </a:lnTo>
                  <a:lnTo>
                    <a:pt x="182" y="23"/>
                  </a:lnTo>
                  <a:lnTo>
                    <a:pt x="202" y="21"/>
                  </a:lnTo>
                  <a:lnTo>
                    <a:pt x="220" y="19"/>
                  </a:lnTo>
                  <a:lnTo>
                    <a:pt x="226" y="19"/>
                  </a:lnTo>
                  <a:lnTo>
                    <a:pt x="226" y="19"/>
                  </a:lnTo>
                  <a:lnTo>
                    <a:pt x="238" y="21"/>
                  </a:lnTo>
                  <a:lnTo>
                    <a:pt x="255" y="24"/>
                  </a:lnTo>
                  <a:lnTo>
                    <a:pt x="278" y="31"/>
                  </a:lnTo>
                  <a:lnTo>
                    <a:pt x="301" y="39"/>
                  </a:lnTo>
                  <a:lnTo>
                    <a:pt x="314" y="45"/>
                  </a:lnTo>
                  <a:lnTo>
                    <a:pt x="325" y="53"/>
                  </a:lnTo>
                  <a:lnTo>
                    <a:pt x="337" y="61"/>
                  </a:lnTo>
                  <a:lnTo>
                    <a:pt x="348" y="71"/>
                  </a:lnTo>
                  <a:lnTo>
                    <a:pt x="356" y="80"/>
                  </a:lnTo>
                  <a:lnTo>
                    <a:pt x="364" y="93"/>
                  </a:lnTo>
                  <a:lnTo>
                    <a:pt x="369" y="106"/>
                  </a:lnTo>
                  <a:lnTo>
                    <a:pt x="373" y="120"/>
                  </a:lnTo>
                  <a:lnTo>
                    <a:pt x="373" y="120"/>
                  </a:lnTo>
                  <a:lnTo>
                    <a:pt x="378" y="163"/>
                  </a:lnTo>
                  <a:lnTo>
                    <a:pt x="378" y="179"/>
                  </a:lnTo>
                  <a:lnTo>
                    <a:pt x="377" y="192"/>
                  </a:lnTo>
                  <a:lnTo>
                    <a:pt x="373" y="203"/>
                  </a:lnTo>
                  <a:lnTo>
                    <a:pt x="369" y="216"/>
                  </a:lnTo>
                  <a:lnTo>
                    <a:pt x="353" y="245"/>
                  </a:lnTo>
                  <a:lnTo>
                    <a:pt x="353"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grpSp>
    </p:spTree>
    <p:extLst>
      <p:ext uri="{BB962C8B-B14F-4D97-AF65-F5344CB8AC3E}">
        <p14:creationId xmlns:p14="http://schemas.microsoft.com/office/powerpoint/2010/main" val="13095622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All-inclusive Offer</a:t>
            </a:r>
          </a:p>
        </p:txBody>
      </p:sp>
      <p:sp>
        <p:nvSpPr>
          <p:cNvPr id="30" name="Rectangle 29"/>
          <p:cNvSpPr/>
          <p:nvPr/>
        </p:nvSpPr>
        <p:spPr bwMode="auto">
          <a:xfrm>
            <a:off x="442914" y="1476376"/>
            <a:ext cx="7508390" cy="1783080"/>
          </a:xfrm>
          <a:prstGeom prst="rect">
            <a:avLst/>
          </a:prstGeom>
          <a:noFill/>
          <a:ln w="635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t" anchorCtr="0" forceAA="0" compatLnSpc="1">
            <a:prstTxWarp prst="textNoShape">
              <a:avLst/>
            </a:prstTxWarp>
            <a:noAutofit/>
          </a:bodyPr>
          <a:lstStyle/>
          <a:p>
            <a:pPr lvl="0" defTabSz="932472" fontAlgn="base"/>
            <a:r>
              <a:rPr lang="en-US" sz="1000" dirty="0">
                <a:solidFill>
                  <a:schemeClr val="bg1"/>
                </a:solidFill>
                <a:ea typeface="Segoe UI" pitchFamily="34" charset="0"/>
                <a:cs typeface="Segoe UI" pitchFamily="34" charset="0"/>
              </a:rPr>
              <a:t>This offer delivers the highest level of included quantities. It enables you to implement large-scale solutions in a variety of scenarios. Leverage the All-inclusive Offer if you have a broad range of solution needs and high transaction volumes.</a:t>
            </a:r>
          </a:p>
          <a:p>
            <a:pPr lvl="0" defTabSz="932472" fontAlgn="base">
              <a:spcBef>
                <a:spcPts val="400"/>
              </a:spcBef>
              <a:spcAft>
                <a:spcPts val="200"/>
              </a:spcAft>
            </a:pPr>
            <a:r>
              <a:rPr lang="en-US" sz="1000" dirty="0">
                <a:solidFill>
                  <a:schemeClr val="bg1"/>
                </a:solidFill>
                <a:latin typeface="Segoe UI Semibold" panose="020B0702040204020203" pitchFamily="34" charset="0"/>
                <a:ea typeface="Segoe UI" pitchFamily="34" charset="0"/>
                <a:cs typeface="Segoe UI Semibold" panose="020B0702040204020203" pitchFamily="34" charset="0"/>
              </a:rPr>
              <a:t>Take advantage of this offer to:</a:t>
            </a:r>
          </a:p>
          <a:p>
            <a:pPr lvl="0" defTabSz="932472" fontAlgn="base"/>
            <a:r>
              <a:rPr lang="en-US" sz="900" dirty="0">
                <a:solidFill>
                  <a:schemeClr val="bg1"/>
                </a:solidFill>
                <a:latin typeface="Segoe UI Semibold" panose="020B0702040204020203" pitchFamily="34" charset="0"/>
                <a:ea typeface="Segoe UI" pitchFamily="34" charset="0"/>
                <a:cs typeface="Segoe UI Semibold" panose="020B0702040204020203" pitchFamily="34" charset="0"/>
              </a:rPr>
              <a:t>Business</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Make more accurate, data-driven decisions</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Predict the likelihood of particular outcomes and</a:t>
            </a:r>
            <a:br>
              <a:rPr lang="en-US" sz="900" dirty="0">
                <a:solidFill>
                  <a:schemeClr val="bg1"/>
                </a:solidFill>
                <a:ea typeface="Segoe UI" pitchFamily="34" charset="0"/>
                <a:cs typeface="Segoe UI" pitchFamily="34" charset="0"/>
              </a:rPr>
            </a:br>
            <a:r>
              <a:rPr lang="en-US" sz="900" dirty="0">
                <a:solidFill>
                  <a:schemeClr val="bg1"/>
                </a:solidFill>
                <a:ea typeface="Segoe UI" pitchFamily="34" charset="0"/>
                <a:cs typeface="Segoe UI" pitchFamily="34" charset="0"/>
              </a:rPr>
              <a:t>determine optimal responses</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Manage assets from one location</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Build models that understand natural language and</a:t>
            </a:r>
            <a:br>
              <a:rPr lang="en-US" sz="900" dirty="0">
                <a:solidFill>
                  <a:schemeClr val="bg1"/>
                </a:solidFill>
                <a:ea typeface="Segoe UI" pitchFamily="34" charset="0"/>
                <a:cs typeface="Segoe UI" pitchFamily="34" charset="0"/>
              </a:rPr>
            </a:br>
            <a:r>
              <a:rPr lang="en-US" sz="900" dirty="0">
                <a:solidFill>
                  <a:schemeClr val="bg1"/>
                </a:solidFill>
                <a:ea typeface="Segoe UI" pitchFamily="34" charset="0"/>
                <a:cs typeface="Segoe UI" pitchFamily="34" charset="0"/>
              </a:rPr>
              <a:t>recognize what users want</a:t>
            </a:r>
          </a:p>
        </p:txBody>
      </p:sp>
      <p:sp>
        <p:nvSpPr>
          <p:cNvPr id="31" name="Rectangle 30"/>
          <p:cNvSpPr/>
          <p:nvPr/>
        </p:nvSpPr>
        <p:spPr bwMode="auto">
          <a:xfrm>
            <a:off x="442914" y="1220495"/>
            <a:ext cx="7508390" cy="258532"/>
          </a:xfrm>
          <a:prstGeom prst="rect">
            <a:avLst/>
          </a:prstGeom>
          <a:solidFill>
            <a:schemeClr val="bg1"/>
          </a:solid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spAutoFit/>
          </a:bodyPr>
          <a:lstStyle/>
          <a:p>
            <a:pPr defTabSz="932472" fontAlgn="base">
              <a:spcBef>
                <a:spcPct val="0"/>
              </a:spcBef>
              <a:spcAft>
                <a:spcPct val="0"/>
              </a:spcAft>
            </a:pPr>
            <a:r>
              <a:rPr lang="en-US" sz="1200" dirty="0">
                <a:solidFill>
                  <a:schemeClr val="tx1"/>
                </a:solidFill>
                <a:latin typeface="Segoe UI Semibold" panose="020B0702040204020203" pitchFamily="34" charset="0"/>
                <a:ea typeface="Segoe UI" pitchFamily="34" charset="0"/>
                <a:cs typeface="Segoe UI Semibold" panose="020B0702040204020203" pitchFamily="34" charset="0"/>
              </a:rPr>
              <a:t>Overview</a:t>
            </a:r>
          </a:p>
        </p:txBody>
      </p:sp>
      <p:sp>
        <p:nvSpPr>
          <p:cNvPr id="43" name="Rectangle 42"/>
          <p:cNvSpPr/>
          <p:nvPr/>
        </p:nvSpPr>
        <p:spPr bwMode="auto">
          <a:xfrm>
            <a:off x="1813560" y="5545993"/>
            <a:ext cx="6137743" cy="518513"/>
          </a:xfrm>
          <a:prstGeom prst="rect">
            <a:avLst/>
          </a:prstGeom>
          <a:noFill/>
          <a:ln w="635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3" spcCol="0" rtlCol="0" fromWordArt="0" anchor="ctr" anchorCtr="0" forceAA="0" compatLnSpc="1">
            <a:prstTxWarp prst="textNoShape">
              <a:avLst/>
            </a:prstTxWarp>
            <a:noAutofit/>
          </a:bodyPr>
          <a:lstStyle/>
          <a:p>
            <a:pPr marL="142875" lvl="0" indent="-142875" defTabSz="932472" fontAlgn="base">
              <a:spcBef>
                <a:spcPct val="0"/>
              </a:spcBef>
              <a:spcAft>
                <a:spcPct val="0"/>
              </a:spcAft>
              <a:buFont typeface="Arial" panose="020B0604020202020204" pitchFamily="34" charset="0"/>
              <a:buChar char="•"/>
            </a:pPr>
            <a:r>
              <a:rPr lang="en-US" sz="1000" dirty="0" err="1">
                <a:solidFill>
                  <a:schemeClr val="bg1"/>
                </a:solidFill>
                <a:ea typeface="Segoe UI" pitchFamily="34" charset="0"/>
                <a:cs typeface="Segoe UI" pitchFamily="34" charset="0"/>
                <a:hlinkClick r:id="rId3"/>
              </a:rPr>
              <a:t>Arca</a:t>
            </a:r>
            <a:r>
              <a:rPr lang="en-US" sz="1000" dirty="0">
                <a:solidFill>
                  <a:schemeClr val="bg1"/>
                </a:solidFill>
                <a:ea typeface="Segoe UI" pitchFamily="34" charset="0"/>
                <a:cs typeface="Segoe UI" pitchFamily="34" charset="0"/>
                <a:hlinkClick r:id="rId3"/>
              </a:rPr>
              <a:t> Continental</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4"/>
              </a:rPr>
              <a:t>Hanesbrands</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5"/>
              </a:rPr>
              <a:t>Coca-Cola</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6"/>
              </a:rPr>
              <a:t>Optolexia</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7"/>
              </a:rPr>
              <a:t>GE Healthcare</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8"/>
              </a:rPr>
              <a:t>DataSong</a:t>
            </a:r>
            <a:endParaRPr lang="en-US" sz="1000" dirty="0">
              <a:solidFill>
                <a:schemeClr val="bg1"/>
              </a:solidFill>
              <a:ea typeface="Segoe UI" pitchFamily="34" charset="0"/>
              <a:cs typeface="Segoe UI" pitchFamily="34" charset="0"/>
              <a:hlinkClick r:id="rId9"/>
            </a:endParaRPr>
          </a:p>
          <a:p>
            <a:pPr marL="142875"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10"/>
              </a:rPr>
              <a:t>ThyssenKrupp</a:t>
            </a: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11"/>
              </a:rPr>
              <a:t>Rockwell Automation</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12"/>
              </a:rPr>
              <a:t>eSmart</a:t>
            </a:r>
            <a:endParaRPr lang="en-US" sz="1000" dirty="0">
              <a:solidFill>
                <a:schemeClr val="bg1"/>
              </a:solidFill>
              <a:ea typeface="Segoe UI" pitchFamily="34" charset="0"/>
              <a:cs typeface="Segoe UI" pitchFamily="34" charset="0"/>
            </a:endParaRPr>
          </a:p>
        </p:txBody>
      </p:sp>
      <p:sp>
        <p:nvSpPr>
          <p:cNvPr id="46" name="Rectangle 45"/>
          <p:cNvSpPr/>
          <p:nvPr/>
        </p:nvSpPr>
        <p:spPr bwMode="auto">
          <a:xfrm>
            <a:off x="445603" y="5545993"/>
            <a:ext cx="1367957" cy="515792"/>
          </a:xfrm>
          <a:prstGeom prst="rect">
            <a:avLst/>
          </a:prstGeom>
          <a:solidFill>
            <a:schemeClr val="bg1"/>
          </a:solid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1200" dirty="0">
                <a:solidFill>
                  <a:srgbClr val="FFFFFF"/>
                </a:solidFill>
                <a:latin typeface="Segoe UI Semibold" panose="020B0702040204020203" pitchFamily="34" charset="0"/>
                <a:ea typeface="Segoe UI" pitchFamily="34" charset="0"/>
                <a:cs typeface="Segoe UI Semibold" panose="020B0702040204020203" pitchFamily="34" charset="0"/>
              </a:rPr>
              <a:t>How others are getting started</a:t>
            </a:r>
          </a:p>
        </p:txBody>
      </p:sp>
      <p:sp>
        <p:nvSpPr>
          <p:cNvPr id="78" name="Rectangle 77"/>
          <p:cNvSpPr/>
          <p:nvPr/>
        </p:nvSpPr>
        <p:spPr>
          <a:xfrm>
            <a:off x="4048870" y="2002675"/>
            <a:ext cx="3902434" cy="1100301"/>
          </a:xfrm>
          <a:prstGeom prst="rect">
            <a:avLst/>
          </a:prstGeom>
        </p:spPr>
        <p:txBody>
          <a:bodyPr wrap="square">
            <a:spAutoFit/>
          </a:bodyPr>
          <a:lstStyle/>
          <a:p>
            <a:pPr lvl="0" defTabSz="932472" fontAlgn="base">
              <a:spcBef>
                <a:spcPts val="300"/>
              </a:spcBef>
              <a:spcAft>
                <a:spcPts val="100"/>
              </a:spcAft>
            </a:pPr>
            <a:r>
              <a:rPr lang="en-US" sz="900" dirty="0">
                <a:solidFill>
                  <a:srgbClr val="505050"/>
                </a:solidFill>
                <a:latin typeface="Segoe UI Semibold" panose="020B0702040204020203" pitchFamily="34" charset="0"/>
                <a:ea typeface="Segoe UI" pitchFamily="34" charset="0"/>
                <a:cs typeface="Segoe UI Semibold" panose="020B0702040204020203" pitchFamily="34" charset="0"/>
              </a:rPr>
              <a:t>Technical</a:t>
            </a:r>
          </a:p>
          <a:p>
            <a:pPr marL="171450" lvl="1" indent="-107950" defTabSz="932472" fontAlgn="base">
              <a:spcAft>
                <a:spcPts val="100"/>
              </a:spcAft>
              <a:buSzPct val="100000"/>
              <a:buFont typeface="Arial" panose="020B0604020202020204" pitchFamily="34" charset="0"/>
              <a:buChar char="•"/>
            </a:pPr>
            <a:r>
              <a:rPr lang="en-US" sz="900" dirty="0">
                <a:solidFill>
                  <a:srgbClr val="505050"/>
                </a:solidFill>
                <a:ea typeface="Segoe UI" pitchFamily="34" charset="0"/>
                <a:cs typeface="Segoe UI" pitchFamily="34" charset="0"/>
              </a:rPr>
              <a:t>Ingest, aggregate and store a large volume, velocity and variety of data from different channels, machines and/or connected devices </a:t>
            </a:r>
            <a:br>
              <a:rPr lang="en-US" sz="900" dirty="0">
                <a:solidFill>
                  <a:srgbClr val="505050"/>
                </a:solidFill>
                <a:ea typeface="Segoe UI" pitchFamily="34" charset="0"/>
                <a:cs typeface="Segoe UI" pitchFamily="34" charset="0"/>
              </a:rPr>
            </a:br>
            <a:r>
              <a:rPr lang="en-US" sz="900" dirty="0">
                <a:solidFill>
                  <a:srgbClr val="505050"/>
                </a:solidFill>
                <a:ea typeface="Segoe UI" pitchFamily="34" charset="0"/>
                <a:cs typeface="Segoe UI" pitchFamily="34" charset="0"/>
              </a:rPr>
              <a:t>with sensors</a:t>
            </a:r>
          </a:p>
          <a:p>
            <a:pPr marL="171450" lvl="1" indent="-107950" defTabSz="932472" fontAlgn="base">
              <a:spcAft>
                <a:spcPts val="100"/>
              </a:spcAft>
              <a:buSzPct val="100000"/>
              <a:buFont typeface="Arial" panose="020B0604020202020204" pitchFamily="34" charset="0"/>
              <a:buChar char="•"/>
            </a:pPr>
            <a:r>
              <a:rPr lang="en-US" sz="900" dirty="0">
                <a:solidFill>
                  <a:srgbClr val="505050"/>
                </a:solidFill>
                <a:ea typeface="Segoe UI" pitchFamily="34" charset="0"/>
                <a:cs typeface="Segoe UI" pitchFamily="34" charset="0"/>
              </a:rPr>
              <a:t>Improve performance and accuracy of analytical models through machine learning</a:t>
            </a:r>
          </a:p>
          <a:p>
            <a:pPr marL="171450" lvl="1" indent="-107950" defTabSz="932472" fontAlgn="base">
              <a:spcAft>
                <a:spcPts val="100"/>
              </a:spcAft>
              <a:buSzPct val="100000"/>
              <a:buFont typeface="Arial" panose="020B0604020202020204" pitchFamily="34" charset="0"/>
              <a:buChar char="•"/>
            </a:pPr>
            <a:r>
              <a:rPr lang="en-US" sz="900" dirty="0">
                <a:solidFill>
                  <a:srgbClr val="505050"/>
                </a:solidFill>
                <a:ea typeface="Segoe UI" pitchFamily="34" charset="0"/>
                <a:cs typeface="Segoe UI" pitchFamily="34" charset="0"/>
              </a:rPr>
              <a:t>Set rules and alerts to automatically trigger downstream action</a:t>
            </a:r>
          </a:p>
        </p:txBody>
      </p:sp>
      <p:graphicFrame>
        <p:nvGraphicFramePr>
          <p:cNvPr id="79" name="Table 78"/>
          <p:cNvGraphicFramePr>
            <a:graphicFrameLocks noGrp="1"/>
          </p:cNvGraphicFramePr>
          <p:nvPr>
            <p:extLst/>
          </p:nvPr>
        </p:nvGraphicFramePr>
        <p:xfrm>
          <a:off x="442913" y="3323831"/>
          <a:ext cx="7508391" cy="2066544"/>
        </p:xfrm>
        <a:graphic>
          <a:graphicData uri="http://schemas.openxmlformats.org/drawingml/2006/table">
            <a:tbl>
              <a:tblPr firstRow="1" bandRow="1">
                <a:tableStyleId>{2D5ABB26-0587-4C30-8999-92F81FD0307C}</a:tableStyleId>
              </a:tblPr>
              <a:tblGrid>
                <a:gridCol w="738186">
                  <a:extLst>
                    <a:ext uri="{9D8B030D-6E8A-4147-A177-3AD203B41FA5}">
                      <a16:colId xmlns:a16="http://schemas.microsoft.com/office/drawing/2014/main" val="20000"/>
                    </a:ext>
                  </a:extLst>
                </a:gridCol>
                <a:gridCol w="1354041">
                  <a:extLst>
                    <a:ext uri="{9D8B030D-6E8A-4147-A177-3AD203B41FA5}">
                      <a16:colId xmlns:a16="http://schemas.microsoft.com/office/drawing/2014/main" val="20001"/>
                    </a:ext>
                  </a:extLst>
                </a:gridCol>
                <a:gridCol w="1354041">
                  <a:extLst>
                    <a:ext uri="{9D8B030D-6E8A-4147-A177-3AD203B41FA5}">
                      <a16:colId xmlns:a16="http://schemas.microsoft.com/office/drawing/2014/main" val="1217875106"/>
                    </a:ext>
                  </a:extLst>
                </a:gridCol>
                <a:gridCol w="1354041">
                  <a:extLst>
                    <a:ext uri="{9D8B030D-6E8A-4147-A177-3AD203B41FA5}">
                      <a16:colId xmlns:a16="http://schemas.microsoft.com/office/drawing/2014/main" val="88270166"/>
                    </a:ext>
                  </a:extLst>
                </a:gridCol>
                <a:gridCol w="1354041">
                  <a:extLst>
                    <a:ext uri="{9D8B030D-6E8A-4147-A177-3AD203B41FA5}">
                      <a16:colId xmlns:a16="http://schemas.microsoft.com/office/drawing/2014/main" val="3389303327"/>
                    </a:ext>
                  </a:extLst>
                </a:gridCol>
                <a:gridCol w="1354041">
                  <a:extLst>
                    <a:ext uri="{9D8B030D-6E8A-4147-A177-3AD203B41FA5}">
                      <a16:colId xmlns:a16="http://schemas.microsoft.com/office/drawing/2014/main" val="450915600"/>
                    </a:ext>
                  </a:extLst>
                </a:gridCol>
              </a:tblGrid>
              <a:tr h="0">
                <a:tc gridSpan="6">
                  <a:txBody>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Top use cases</a:t>
                      </a:r>
                    </a:p>
                  </a:txBody>
                  <a:tcPr marL="73152" marR="73152" marT="36576" marB="3657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hMerge="1">
                  <a:txBody>
                    <a:bodyPr/>
                    <a:lstStyle/>
                    <a:p>
                      <a:pPr algn="l">
                        <a:spcAft>
                          <a:spcPts val="100"/>
                        </a:spcAft>
                      </a:pPr>
                      <a:endParaRPr lang="en-US" sz="900" b="1"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extLst>
                  <a:ext uri="{0D108BD9-81ED-4DB2-BD59-A6C34878D82A}">
                    <a16:rowId xmlns:a16="http://schemas.microsoft.com/office/drawing/2014/main" val="753922260"/>
                  </a:ext>
                </a:extLst>
              </a:tr>
              <a:tr h="0">
                <a:tc>
                  <a:txBody>
                    <a:bodyPr/>
                    <a:lstStyle/>
                    <a:p>
                      <a:pPr algn="l"/>
                      <a:r>
                        <a:rPr lang="en-US" sz="1000" b="1" kern="1200" dirty="0">
                          <a:solidFill>
                            <a:schemeClr val="bg1"/>
                          </a:solidFill>
                          <a:latin typeface="Segoe UI Semibold" panose="020B0702040204020203" pitchFamily="34" charset="0"/>
                          <a:ea typeface="+mn-ea"/>
                          <a:cs typeface="Segoe UI Semibold" panose="020B0702040204020203" pitchFamily="34" charset="0"/>
                        </a:rPr>
                        <a:t>Industry</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algn="l">
                        <a:spcAft>
                          <a:spcPts val="100"/>
                        </a:spcAft>
                      </a:pPr>
                      <a:r>
                        <a:rPr lang="en-US" sz="900" b="1" kern="1200" dirty="0">
                          <a:solidFill>
                            <a:schemeClr val="bg1"/>
                          </a:solidFill>
                          <a:latin typeface="Segoe UI Semibold" panose="020B0702040204020203" pitchFamily="34" charset="0"/>
                          <a:ea typeface="+mn-ea"/>
                          <a:cs typeface="Segoe UI Semibold" panose="020B0702040204020203" pitchFamily="34" charset="0"/>
                        </a:rPr>
                        <a:t>Retail</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bg1"/>
                          </a:solidFill>
                          <a:latin typeface="Segoe UI Semibold" panose="020B0702040204020203" pitchFamily="34" charset="0"/>
                          <a:ea typeface="+mn-ea"/>
                          <a:cs typeface="Segoe UI Semibold" panose="020B0702040204020203" pitchFamily="34" charset="0"/>
                        </a:rPr>
                        <a:t>Manufacturing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bg1"/>
                          </a:solidFill>
                          <a:latin typeface="Segoe UI Semibold" panose="020B0702040204020203" pitchFamily="34" charset="0"/>
                          <a:ea typeface="+mn-ea"/>
                          <a:cs typeface="Segoe UI Semibold" panose="020B0702040204020203" pitchFamily="34" charset="0"/>
                        </a:rPr>
                        <a:t>Government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bg1"/>
                          </a:solidFill>
                          <a:latin typeface="Segoe UI Semibold" panose="020B0702040204020203" pitchFamily="34" charset="0"/>
                          <a:ea typeface="+mn-ea"/>
                          <a:cs typeface="Segoe UI Semibold" panose="020B0702040204020203" pitchFamily="34" charset="0"/>
                        </a:rPr>
                        <a:t>Financial Services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chemeClr val="bg1"/>
                          </a:solidFill>
                          <a:latin typeface="Segoe UI Semibold" panose="020B0702040204020203" pitchFamily="34" charset="0"/>
                          <a:ea typeface="+mn-ea"/>
                          <a:cs typeface="Segoe UI Semibold" panose="020B0702040204020203" pitchFamily="34" charset="0"/>
                        </a:rPr>
                        <a:t>Healthcare</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1397956">
                <a:tc>
                  <a:txBody>
                    <a:bodyPr/>
                    <a:lstStyle/>
                    <a:p>
                      <a:pPr marL="0" algn="l" defTabSz="914367" rtl="0" eaLnBrk="1" latinLnBrk="0" hangingPunct="1"/>
                      <a:r>
                        <a:rPr lang="en-US" sz="1000" b="1" kern="1200" dirty="0">
                          <a:solidFill>
                            <a:schemeClr val="bg1"/>
                          </a:solidFill>
                          <a:latin typeface="Segoe UI Semibold" panose="020B0702040204020203" pitchFamily="34" charset="0"/>
                          <a:ea typeface="+mn-ea"/>
                          <a:cs typeface="Segoe UI Semibold" panose="020B0702040204020203" pitchFamily="34" charset="0"/>
                        </a:rPr>
                        <a:t>Scenario</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Inventory Management</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Demand Forecasting</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Digital Marketing Analytics</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Retail Execution</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Cross-sell and Upsell</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Personalized Offers</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Fleet Management</a:t>
                      </a:r>
                      <a:r>
                        <a:rPr lang="en-US" sz="900" kern="1200" baseline="30000" dirty="0">
                          <a:solidFill>
                            <a:schemeClr val="bg1"/>
                          </a:solidFill>
                          <a:latin typeface="+mn-lt"/>
                          <a:ea typeface="+mn-ea"/>
                          <a:cs typeface="+mn-cs"/>
                        </a:rPr>
                        <a:t>+</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Asset Management</a:t>
                      </a:r>
                      <a:r>
                        <a:rPr lang="en-US" sz="900" kern="1200" baseline="30000" dirty="0">
                          <a:solidFill>
                            <a:schemeClr val="bg1"/>
                          </a:solidFill>
                          <a:latin typeface="+mn-lt"/>
                          <a:ea typeface="Segoe UI" pitchFamily="34" charset="0"/>
                          <a:cs typeface="Segoe UI" pitchFamily="34" charset="0"/>
                        </a:rPr>
                        <a:t>+</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Remote Monitoring</a:t>
                      </a:r>
                      <a:r>
                        <a:rPr lang="en-US" sz="900" kern="1200" baseline="30000" dirty="0">
                          <a:solidFill>
                            <a:schemeClr val="bg1"/>
                          </a:solidFill>
                          <a:latin typeface="+mn-lt"/>
                          <a:ea typeface="Segoe UI" pitchFamily="34" charset="0"/>
                          <a:cs typeface="Segoe UI" pitchFamily="34" charset="0"/>
                        </a:rPr>
                        <a:t>+</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Predictive Maintenance</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Supply Chain Management</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Connected Field Service</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Smart Building</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Asset Management</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Transit &amp; Traffic Optimization</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Citizen Service</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Fraud</a:t>
                      </a:r>
                      <a:r>
                        <a:rPr lang="en-US" sz="900" kern="1200" baseline="0" dirty="0">
                          <a:solidFill>
                            <a:schemeClr val="bg1"/>
                          </a:solidFill>
                          <a:latin typeface="+mn-lt"/>
                          <a:ea typeface="+mn-ea"/>
                          <a:cs typeface="+mn-cs"/>
                        </a:rPr>
                        <a:t> </a:t>
                      </a:r>
                      <a:r>
                        <a:rPr lang="en-US" sz="900" kern="1200" dirty="0">
                          <a:solidFill>
                            <a:schemeClr val="bg1"/>
                          </a:solidFill>
                          <a:latin typeface="+mn-lt"/>
                          <a:ea typeface="+mn-ea"/>
                          <a:cs typeface="+mn-cs"/>
                        </a:rPr>
                        <a:t>Detection</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Portfolio Analysis</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Compliance &amp; Risk Management</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Cross-sell and Upsell</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Personalized Offers</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Next Best Offer</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Remote Health Monitoring</a:t>
                      </a:r>
                      <a:r>
                        <a:rPr lang="en-US" sz="900" baseline="30000" dirty="0">
                          <a:solidFill>
                            <a:schemeClr val="bg1"/>
                          </a:solidFill>
                          <a:ea typeface="Segoe UI" pitchFamily="34" charset="0"/>
                          <a:cs typeface="Segoe UI" pitchFamily="34" charset="0"/>
                        </a:rPr>
                        <a:t>+</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Population Health</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Personalization</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Fraud Detection</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Patient Care Coordination</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182880">
                <a:tc gridSpan="6">
                  <a:txBody>
                    <a:bodyPr/>
                    <a:lstStyle/>
                    <a:p>
                      <a:pPr marL="0" algn="l" defTabSz="914367" rtl="0" eaLnBrk="1" latinLnBrk="0" hangingPunct="1"/>
                      <a:r>
                        <a:rPr lang="en-US" sz="800" kern="1200" baseline="30000" dirty="0">
                          <a:solidFill>
                            <a:schemeClr val="bg1"/>
                          </a:solidFill>
                          <a:latin typeface="+mn-lt"/>
                          <a:ea typeface="+mn-ea"/>
                          <a:cs typeface="+mn-cs"/>
                        </a:rPr>
                        <a:t>+ </a:t>
                      </a:r>
                      <a:r>
                        <a:rPr lang="en-US" sz="800" kern="1200" dirty="0">
                          <a:solidFill>
                            <a:schemeClr val="bg1"/>
                          </a:solidFill>
                          <a:latin typeface="+mn-lt"/>
                          <a:ea typeface="+mn-ea"/>
                          <a:cs typeface="+mn-cs"/>
                        </a:rPr>
                        <a:t>If data ingestion from assets with sensors is required for your business, you will also need Microsoft Azure </a:t>
                      </a:r>
                      <a:r>
                        <a:rPr lang="en-US" sz="800" kern="1200" dirty="0" err="1">
                          <a:solidFill>
                            <a:schemeClr val="bg1"/>
                          </a:solidFill>
                          <a:latin typeface="+mn-lt"/>
                          <a:ea typeface="+mn-ea"/>
                          <a:cs typeface="+mn-cs"/>
                        </a:rPr>
                        <a:t>IoT</a:t>
                      </a:r>
                      <a:endParaRPr lang="en-US" sz="800" kern="1200" dirty="0">
                        <a:solidFill>
                          <a:schemeClr val="bg1"/>
                        </a:solidFill>
                        <a:latin typeface="+mn-lt"/>
                        <a:ea typeface="+mn-ea"/>
                        <a:cs typeface="+mn-cs"/>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rgbClr val="FFFFFF"/>
                    </a:solidFill>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0" marR="0" indent="0" algn="l" defTabSz="914367" rtl="0" eaLnBrk="1" fontAlgn="auto" latinLnBrk="0" hangingPunct="1">
                        <a:lnSpc>
                          <a:spcPct val="100000"/>
                        </a:lnSpc>
                        <a:spcBef>
                          <a:spcPts val="200"/>
                        </a:spcBef>
                        <a:spcAft>
                          <a:spcPts val="0"/>
                        </a:spcAft>
                        <a:buClrTx/>
                        <a:buSzTx/>
                        <a:buFont typeface="Arial" panose="020B0604020202020204" pitchFamily="34" charset="0"/>
                        <a:buNone/>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4"/>
          </p:nvPr>
        </p:nvSpPr>
        <p:spPr/>
        <p:txBody>
          <a:bodyPr/>
          <a:lstStyle/>
          <a:p>
            <a:fld id="{F2678289-A087-43B9-AF88-153C65E02878}" type="slidenum">
              <a:rPr lang="en-US" smtClean="0"/>
              <a:t>12</a:t>
            </a:fld>
            <a:endParaRPr lang="en-US"/>
          </a:p>
        </p:txBody>
      </p:sp>
      <p:graphicFrame>
        <p:nvGraphicFramePr>
          <p:cNvPr id="29" name="Table 28"/>
          <p:cNvGraphicFramePr>
            <a:graphicFrameLocks noGrp="1"/>
          </p:cNvGraphicFramePr>
          <p:nvPr>
            <p:extLst/>
          </p:nvPr>
        </p:nvGraphicFramePr>
        <p:xfrm>
          <a:off x="8020050" y="1220498"/>
          <a:ext cx="3727451" cy="4853731"/>
        </p:xfrm>
        <a:graphic>
          <a:graphicData uri="http://schemas.openxmlformats.org/drawingml/2006/table">
            <a:tbl>
              <a:tblPr firstRow="1" bandRow="1">
                <a:tableStyleId>{9D7B26C5-4107-4FEC-AEDC-1716B250A1EF}</a:tableStyleId>
              </a:tblPr>
              <a:tblGrid>
                <a:gridCol w="1232807">
                  <a:extLst>
                    <a:ext uri="{9D8B030D-6E8A-4147-A177-3AD203B41FA5}">
                      <a16:colId xmlns:a16="http://schemas.microsoft.com/office/drawing/2014/main" val="1493572117"/>
                    </a:ext>
                  </a:extLst>
                </a:gridCol>
                <a:gridCol w="1153886">
                  <a:extLst>
                    <a:ext uri="{9D8B030D-6E8A-4147-A177-3AD203B41FA5}">
                      <a16:colId xmlns:a16="http://schemas.microsoft.com/office/drawing/2014/main" val="324438354"/>
                    </a:ext>
                  </a:extLst>
                </a:gridCol>
                <a:gridCol w="1340758">
                  <a:extLst>
                    <a:ext uri="{9D8B030D-6E8A-4147-A177-3AD203B41FA5}">
                      <a16:colId xmlns:a16="http://schemas.microsoft.com/office/drawing/2014/main" val="1530996304"/>
                    </a:ext>
                  </a:extLst>
                </a:gridCol>
              </a:tblGrid>
              <a:tr h="273090">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Workload</a:t>
                      </a:r>
                    </a:p>
                  </a:txBody>
                  <a:tcPr marL="45720" marR="45720" marT="36576" marB="36576" anchor="ctr">
                    <a:lnL w="6350" cap="flat" cmpd="sng" algn="ctr">
                      <a:solidFill>
                        <a:schemeClr val="accent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05050"/>
                    </a:solidFill>
                  </a:tcPr>
                </a:tc>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Service</a:t>
                      </a:r>
                    </a:p>
                  </a:txBody>
                  <a:tcPr marL="45720" marR="45720" marT="36576" marB="3657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05050"/>
                    </a:solidFill>
                  </a:tcPr>
                </a:tc>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Quantity</a:t>
                      </a:r>
                    </a:p>
                  </a:txBody>
                  <a:tcPr marL="45720" marR="45720" marT="36576" marB="36576" anchor="ctr">
                    <a:lnL w="6350" cap="flat" cmpd="sng" algn="ctr">
                      <a:solidFill>
                        <a:schemeClr val="tx1"/>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05050"/>
                    </a:solidFill>
                  </a:tcPr>
                </a:tc>
                <a:extLst>
                  <a:ext uri="{0D108BD9-81ED-4DB2-BD59-A6C34878D82A}">
                    <a16:rowId xmlns:a16="http://schemas.microsoft.com/office/drawing/2014/main" val="10000"/>
                  </a:ext>
                </a:extLst>
              </a:tr>
              <a:tr h="21240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Information Management</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Data Factory</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1,000 hours per meter</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546572187"/>
                  </a:ext>
                </a:extLst>
              </a:tr>
              <a:tr h="212403">
                <a:tc vMerge="1">
                  <a:txBody>
                    <a:bodyPr/>
                    <a:lstStyle/>
                    <a:p>
                      <a:endParaRPr lang="en-US"/>
                    </a:p>
                  </a:txBody>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Data Catalog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367" rtl="0" eaLnBrk="1" latinLnBrk="0" hangingPunct="1"/>
                      <a:r>
                        <a:rPr lang="en-US" sz="800" b="0" kern="1200" dirty="0">
                          <a:solidFill>
                            <a:schemeClr val="bg1"/>
                          </a:solidFill>
                          <a:latin typeface="+mn-lt"/>
                          <a:ea typeface="+mn-ea"/>
                          <a:cs typeface="Segoe UI Semibold" panose="020B0702040204020203" pitchFamily="34" charset="0"/>
                        </a:rPr>
                        <a:t>1,000 users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035453821"/>
                  </a:ext>
                </a:extLst>
              </a:tr>
              <a:tr h="212403">
                <a:tc vMerge="1">
                  <a:txBody>
                    <a:bodyPr/>
                    <a:lstStyle/>
                    <a:p>
                      <a:endParaRPr lang="en-US"/>
                    </a:p>
                  </a:txBody>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Event Hubs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367" rtl="0" eaLnBrk="1" latinLnBrk="0" hangingPunct="1"/>
                      <a:r>
                        <a:rPr lang="en-US" sz="800" b="0" kern="1200" dirty="0">
                          <a:solidFill>
                            <a:schemeClr val="bg1"/>
                          </a:solidFill>
                          <a:latin typeface="+mn-lt"/>
                          <a:ea typeface="+mn-ea"/>
                          <a:cs typeface="Segoe UI Semibold" panose="020B0702040204020203" pitchFamily="34" charset="0"/>
                        </a:rPr>
                        <a:t>10B events + 36,700 hours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921124046"/>
                  </a:ext>
                </a:extLst>
              </a:tr>
              <a:tr h="21240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Big Data Stores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Blob Storage</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en-US" sz="800" kern="1200" dirty="0">
                          <a:solidFill>
                            <a:schemeClr val="bg1"/>
                          </a:solidFill>
                          <a:latin typeface="+mn-lt"/>
                          <a:cs typeface="Segoe UI Semibold" panose="020B0702040204020203" pitchFamily="34" charset="0"/>
                        </a:rPr>
                        <a:t>1 TB</a:t>
                      </a:r>
                      <a:endParaRPr lang="en-US" sz="800" kern="1200" dirty="0">
                        <a:solidFill>
                          <a:schemeClr val="bg1"/>
                        </a:solidFill>
                        <a:latin typeface="+mn-lt"/>
                        <a:ea typeface="+mn-ea"/>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7701417"/>
                  </a:ext>
                </a:extLst>
              </a:tr>
              <a:tr h="212403">
                <a:tc vMerge="1">
                  <a:txBody>
                    <a:bodyPr/>
                    <a:lstStyle/>
                    <a:p>
                      <a:endParaRPr lang="en-US"/>
                    </a:p>
                  </a:txBody>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Data Lake Store</a:t>
                      </a:r>
                      <a:r>
                        <a:rPr lang="en-US" sz="900" kern="1200" baseline="30000" dirty="0">
                          <a:solidFill>
                            <a:schemeClr val="bg1"/>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5 TB + 4B transactions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026796170"/>
                  </a:ext>
                </a:extLst>
              </a:tr>
              <a:tr h="345914">
                <a:tc vMerge="1">
                  <a:txBody>
                    <a:bodyPr/>
                    <a:lstStyle/>
                    <a:p>
                      <a:endParaRPr lang="en-US"/>
                    </a:p>
                  </a:txBody>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SQL Data Warehouse</a:t>
                      </a:r>
                      <a:r>
                        <a:rPr lang="en-US" sz="900" kern="1200" baseline="30000" dirty="0">
                          <a:solidFill>
                            <a:schemeClr val="bg1"/>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367" rtl="0" eaLnBrk="1" latinLnBrk="0" hangingPunct="1"/>
                      <a:r>
                        <a:rPr lang="en-US" sz="800" b="0" kern="1200" dirty="0">
                          <a:solidFill>
                            <a:schemeClr val="bg1"/>
                          </a:solidFill>
                          <a:latin typeface="+mn-lt"/>
                          <a:ea typeface="+mn-ea"/>
                          <a:cs typeface="Segoe UI Semibold" panose="020B0702040204020203" pitchFamily="34" charset="0"/>
                        </a:rPr>
                        <a:t>7,440 hours at 100 DWU</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18538823"/>
                  </a:ext>
                </a:extLst>
              </a:tr>
              <a:tr h="471180">
                <a:tc rowSpan="4">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Machine Learning </a:t>
                      </a:r>
                      <a:b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br>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&amp; Analytics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Machine Learning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800" b="0" kern="1200" dirty="0">
                          <a:solidFill>
                            <a:schemeClr val="bg1"/>
                          </a:solidFill>
                          <a:latin typeface="+mn-lt"/>
                          <a:ea typeface="+mn-ea"/>
                          <a:cs typeface="Segoe UI Semibold" panose="020B0702040204020203" pitchFamily="34" charset="0"/>
                        </a:rPr>
                        <a:t>100 seats + 1,000 compute hours + 10M transactions + 5,000 API compute hours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30591576"/>
                  </a:ext>
                </a:extLst>
              </a:tr>
              <a:tr h="345914">
                <a:tc vMerge="1">
                  <a:txBody>
                    <a:bodyPr/>
                    <a:lstStyle/>
                    <a:p>
                      <a:endParaRPr lang="en-US"/>
                    </a:p>
                  </a:txBody>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Data Lake Analytics</a:t>
                      </a:r>
                      <a:r>
                        <a:rPr lang="en-US" sz="900" kern="1200" baseline="30000" dirty="0">
                          <a:solidFill>
                            <a:schemeClr val="bg1"/>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en-US" sz="800" dirty="0">
                          <a:solidFill>
                            <a:schemeClr val="bg1"/>
                          </a:solidFill>
                          <a:latin typeface="+mn-lt"/>
                          <a:cs typeface="Segoe UI Semibold" panose="020B0702040204020203" pitchFamily="34" charset="0"/>
                        </a:rPr>
                        <a:t>1,500 hours + 10,000 jobs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88331618"/>
                  </a:ext>
                </a:extLst>
              </a:tr>
              <a:tr h="257659">
                <a:tc vMerge="1">
                  <a:txBody>
                    <a:bodyPr/>
                    <a:lstStyle/>
                    <a:p>
                      <a:endParaRPr lang="en-US" sz="700" b="1" dirty="0">
                        <a:solidFill>
                          <a:schemeClr val="bg1"/>
                        </a:solidFill>
                      </a:endParaRPr>
                    </a:p>
                  </a:txBody>
                  <a:tcPr marL="457200" anchor="ctr">
                    <a:lnL w="127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HDInsight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367" rtl="0" eaLnBrk="1" latinLnBrk="0" hangingPunct="1"/>
                      <a:r>
                        <a:rPr lang="en-US" sz="800" b="0" kern="1200" dirty="0">
                          <a:solidFill>
                            <a:schemeClr val="bg1"/>
                          </a:solidFill>
                          <a:latin typeface="+mn-lt"/>
                          <a:ea typeface="+mn-ea"/>
                          <a:cs typeface="Segoe UI Semibold" panose="020B0702040204020203" pitchFamily="34" charset="0"/>
                        </a:rPr>
                        <a:t>4,500 hours per VM</a:t>
                      </a:r>
                      <a:br>
                        <a:rPr lang="en-US" sz="800" b="0" kern="1200" dirty="0">
                          <a:solidFill>
                            <a:schemeClr val="bg1"/>
                          </a:solidFill>
                          <a:latin typeface="+mn-lt"/>
                          <a:ea typeface="+mn-ea"/>
                          <a:cs typeface="Segoe UI Semibold" panose="020B0702040204020203" pitchFamily="34" charset="0"/>
                        </a:rPr>
                      </a:br>
                      <a:r>
                        <a:rPr lang="en-US" sz="800" b="0" kern="1200" dirty="0">
                          <a:solidFill>
                            <a:schemeClr val="bg1"/>
                          </a:solidFill>
                          <a:latin typeface="+mn-lt"/>
                          <a:ea typeface="+mn-ea"/>
                          <a:cs typeface="Segoe UI Semibold" panose="020B0702040204020203" pitchFamily="34" charset="0"/>
                        </a:rPr>
                        <a:t>(D3, D13, A2)</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337828">
                <a:tc vMerge="1">
                  <a:txBody>
                    <a:bodyPr/>
                    <a:lstStyle/>
                    <a:p>
                      <a:endParaRPr lang="en-US"/>
                    </a:p>
                  </a:txBody>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Stream Analytics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b="0" kern="1200" dirty="0">
                          <a:solidFill>
                            <a:schemeClr val="bg1"/>
                          </a:solidFill>
                          <a:latin typeface="+mn-lt"/>
                          <a:ea typeface="+mn-ea"/>
                          <a:cs typeface="Segoe UI Semibold" panose="020B0702040204020203" pitchFamily="34" charset="0"/>
                        </a:rPr>
                        <a:t>37,200 hours + 130 TB data processed</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92099985"/>
                  </a:ext>
                </a:extLst>
              </a:tr>
              <a:tr h="57652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Intelligence</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Cognitive Services</a:t>
                      </a:r>
                      <a:r>
                        <a:rPr lang="en-US" sz="900" kern="1200" baseline="30000" dirty="0">
                          <a:solidFill>
                            <a:schemeClr val="bg1"/>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800" b="0" kern="1200" dirty="0">
                          <a:solidFill>
                            <a:schemeClr val="bg1"/>
                          </a:solidFill>
                          <a:latin typeface="+mn-lt"/>
                          <a:ea typeface="+mn-ea"/>
                          <a:cs typeface="Segoe UI Semibold" panose="020B0702040204020203" pitchFamily="34" charset="0"/>
                        </a:rPr>
                        <a:t>Standard Tier </a:t>
                      </a:r>
                      <a:r>
                        <a:rPr lang="en-US" sz="800" b="0" dirty="0">
                          <a:solidFill>
                            <a:schemeClr val="bg1"/>
                          </a:solidFill>
                          <a:latin typeface="+mn-lt"/>
                          <a:cs typeface="Segoe UI Semibold" panose="020B0702040204020203" pitchFamily="34" charset="0"/>
                        </a:rPr>
                        <a:t>(Text</a:t>
                      </a:r>
                      <a:r>
                        <a:rPr lang="en-US" sz="800" b="0" baseline="0" dirty="0">
                          <a:solidFill>
                            <a:schemeClr val="bg1"/>
                          </a:solidFill>
                          <a:latin typeface="+mn-lt"/>
                          <a:cs typeface="Segoe UI Semibold" panose="020B0702040204020203" pitchFamily="34" charset="0"/>
                        </a:rPr>
                        <a:t> Analytics &amp; Recommendations)</a:t>
                      </a:r>
                      <a:endParaRPr lang="en-US" sz="800" b="0" kern="1200" dirty="0">
                        <a:solidFill>
                          <a:schemeClr val="bg1"/>
                        </a:solidFill>
                        <a:latin typeface="+mn-lt"/>
                        <a:ea typeface="+mn-ea"/>
                        <a:cs typeface="Segoe UI Semibold" panose="020B0702040204020203" pitchFamily="34" charset="0"/>
                      </a:endParaRPr>
                    </a:p>
                    <a:p>
                      <a:pPr marL="0" marR="0" indent="0" algn="l" defTabSz="914367" rtl="0" eaLnBrk="1" fontAlgn="auto" latinLnBrk="0" hangingPunct="1">
                        <a:lnSpc>
                          <a:spcPct val="100000"/>
                        </a:lnSpc>
                        <a:spcBef>
                          <a:spcPts val="0"/>
                        </a:spcBef>
                        <a:spcAft>
                          <a:spcPts val="0"/>
                        </a:spcAft>
                        <a:buClrTx/>
                        <a:buSzTx/>
                        <a:buFontTx/>
                        <a:buNone/>
                        <a:tabLst/>
                        <a:defRPr/>
                      </a:pPr>
                      <a:r>
                        <a:rPr lang="en-US" sz="800" b="0" baseline="0" dirty="0">
                          <a:solidFill>
                            <a:schemeClr val="bg1"/>
                          </a:solidFill>
                          <a:latin typeface="+mn-lt"/>
                          <a:cs typeface="Segoe UI Semibold" panose="020B0702040204020203" pitchFamily="34" charset="0"/>
                        </a:rPr>
                        <a:t>Others - On roadmap for inclusion in the Suite</a:t>
                      </a:r>
                      <a:endParaRPr lang="en-US" sz="800" b="0" dirty="0">
                        <a:solidFill>
                          <a:schemeClr val="bg1"/>
                        </a:solidFill>
                        <a:latin typeface="+mn-lt"/>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542924"/>
                  </a:ext>
                </a:extLst>
              </a:tr>
              <a:tr h="333776">
                <a:tc vMerge="1">
                  <a:txBody>
                    <a:bodyPr/>
                    <a:lstStyle/>
                    <a:p>
                      <a:endParaRPr lang="en-US"/>
                    </a:p>
                  </a:txBody>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Bot Framework</a:t>
                      </a:r>
                      <a:r>
                        <a:rPr lang="en-US" sz="900" kern="1200" baseline="30000" dirty="0">
                          <a:solidFill>
                            <a:schemeClr val="bg1"/>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800" b="0" baseline="0" dirty="0">
                          <a:solidFill>
                            <a:schemeClr val="bg1"/>
                          </a:solidFill>
                          <a:latin typeface="+mn-lt"/>
                          <a:cs typeface="Segoe UI Semibold" panose="020B0702040204020203" pitchFamily="34" charset="0"/>
                        </a:rPr>
                        <a:t>On roadmap for inclusion in the Suite</a:t>
                      </a:r>
                      <a:endParaRPr lang="en-US" sz="800" b="0" dirty="0">
                        <a:solidFill>
                          <a:schemeClr val="bg1"/>
                        </a:solidFill>
                        <a:latin typeface="+mn-lt"/>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6264761"/>
                  </a:ext>
                </a:extLst>
              </a:tr>
              <a:tr h="212403">
                <a:tc vMerge="1">
                  <a:txBody>
                    <a:bodyPr/>
                    <a:lstStyle/>
                    <a:p>
                      <a:endParaRPr lang="en-US"/>
                    </a:p>
                  </a:txBody>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Cortana</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Included</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42250"/>
                  </a:ext>
                </a:extLst>
              </a:tr>
              <a:tr h="426487">
                <a:tc>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Dashboards &amp; Visualizations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algn="l" defTabSz="914367" rtl="0" eaLnBrk="1" latinLnBrk="0" hangingPunct="1"/>
                      <a:r>
                        <a:rPr lang="en-US" sz="900" kern="1200" dirty="0">
                          <a:solidFill>
                            <a:schemeClr val="bg1"/>
                          </a:solidFill>
                          <a:latin typeface="Segoe UI Semibold" panose="020B0702040204020203" pitchFamily="34" charset="0"/>
                          <a:ea typeface="+mn-ea"/>
                          <a:cs typeface="Segoe UI Semibold" panose="020B0702040204020203" pitchFamily="34" charset="0"/>
                        </a:rPr>
                        <a:t>Power BI</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b="0" kern="1200" dirty="0">
                          <a:solidFill>
                            <a:schemeClr val="bg1"/>
                          </a:solidFill>
                          <a:latin typeface="+mn-lt"/>
                          <a:ea typeface="+mn-ea"/>
                          <a:cs typeface="Segoe UI Semibold" panose="020B0702040204020203" pitchFamily="34" charset="0"/>
                        </a:rPr>
                        <a:t>1,000 users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6321895"/>
                  </a:ext>
                </a:extLst>
              </a:tr>
            </a:tbl>
          </a:graphicData>
        </a:graphic>
      </p:graphicFrame>
      <p:sp>
        <p:nvSpPr>
          <p:cNvPr id="35" name="Rectangle 34"/>
          <p:cNvSpPr/>
          <p:nvPr/>
        </p:nvSpPr>
        <p:spPr>
          <a:xfrm>
            <a:off x="8055762" y="6094107"/>
            <a:ext cx="948978" cy="215444"/>
          </a:xfrm>
          <a:prstGeom prst="rect">
            <a:avLst/>
          </a:prstGeom>
        </p:spPr>
        <p:txBody>
          <a:bodyPr wrap="none" lIns="0" rIns="0">
            <a:spAutoFit/>
          </a:bodyPr>
          <a:lstStyle/>
          <a:p>
            <a:r>
              <a:rPr lang="en-US" sz="800" baseline="30000" dirty="0">
                <a:solidFill>
                  <a:srgbClr val="505050"/>
                </a:solidFill>
                <a:cs typeface="Segoe UI Semibold" panose="020B0702040204020203" pitchFamily="34" charset="0"/>
              </a:rPr>
              <a:t>*</a:t>
            </a:r>
            <a:r>
              <a:rPr lang="en-US" sz="800" dirty="0">
                <a:solidFill>
                  <a:srgbClr val="505050"/>
                </a:solidFill>
                <a:cs typeface="Times New Roman" panose="02020603050405020304" pitchFamily="18" charset="0"/>
              </a:rPr>
              <a:t>C</a:t>
            </a:r>
            <a:r>
              <a:rPr lang="en-US" sz="800" dirty="0">
                <a:solidFill>
                  <a:srgbClr val="505050"/>
                </a:solidFill>
                <a:ea typeface="Segoe UI" panose="020B0502040204020203" pitchFamily="34" charset="0"/>
                <a:cs typeface="Times New Roman" panose="02020603050405020304" pitchFamily="18" charset="0"/>
              </a:rPr>
              <a:t>urrently in preview</a:t>
            </a:r>
          </a:p>
        </p:txBody>
      </p:sp>
      <p:sp>
        <p:nvSpPr>
          <p:cNvPr id="48" name="Freeform 18"/>
          <p:cNvSpPr>
            <a:spLocks/>
          </p:cNvSpPr>
          <p:nvPr/>
        </p:nvSpPr>
        <p:spPr bwMode="auto">
          <a:xfrm>
            <a:off x="8954431" y="1837437"/>
            <a:ext cx="208915" cy="225104"/>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solidFill>
            <a:schemeClr val="tx1">
              <a:lumMod val="65000"/>
            </a:schemeClr>
          </a:solid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nvGrpSpPr>
          <p:cNvPr id="49" name="Group 48"/>
          <p:cNvGrpSpPr/>
          <p:nvPr/>
        </p:nvGrpSpPr>
        <p:grpSpPr>
          <a:xfrm>
            <a:off x="8937871" y="5839149"/>
            <a:ext cx="242034" cy="205144"/>
            <a:chOff x="554038" y="2498729"/>
            <a:chExt cx="1114423" cy="944564"/>
          </a:xfrm>
          <a:solidFill>
            <a:schemeClr val="tx1">
              <a:lumMod val="65000"/>
            </a:schemeClr>
          </a:solidFill>
        </p:grpSpPr>
        <p:sp>
          <p:nvSpPr>
            <p:cNvPr id="50"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51"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52" name="Group 51"/>
          <p:cNvGrpSpPr/>
          <p:nvPr/>
        </p:nvGrpSpPr>
        <p:grpSpPr>
          <a:xfrm>
            <a:off x="8922228" y="4123576"/>
            <a:ext cx="273320" cy="222219"/>
            <a:chOff x="-846136" y="589373"/>
            <a:chExt cx="1120774" cy="911226"/>
          </a:xfrm>
          <a:solidFill>
            <a:schemeClr val="tx1">
              <a:lumMod val="65000"/>
            </a:schemeClr>
          </a:solidFill>
        </p:grpSpPr>
        <p:sp>
          <p:nvSpPr>
            <p:cNvPr id="53"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54"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55"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65" name="Group 64"/>
          <p:cNvGrpSpPr/>
          <p:nvPr/>
        </p:nvGrpSpPr>
        <p:grpSpPr>
          <a:xfrm>
            <a:off x="8911698" y="2675177"/>
            <a:ext cx="294380" cy="188152"/>
            <a:chOff x="5250983" y="3076031"/>
            <a:chExt cx="510029" cy="325987"/>
          </a:xfrm>
          <a:solidFill>
            <a:schemeClr val="tx1">
              <a:lumMod val="65000"/>
            </a:schemeClr>
          </a:solidFill>
        </p:grpSpPr>
        <p:sp>
          <p:nvSpPr>
            <p:cNvPr id="66"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7"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8"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9"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70"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71" name="Group 70"/>
          <p:cNvGrpSpPr/>
          <p:nvPr/>
        </p:nvGrpSpPr>
        <p:grpSpPr>
          <a:xfrm>
            <a:off x="8944315" y="5314140"/>
            <a:ext cx="229146" cy="269448"/>
            <a:chOff x="7789863" y="4140200"/>
            <a:chExt cx="315913" cy="371475"/>
          </a:xfrm>
          <a:solidFill>
            <a:schemeClr val="tx1">
              <a:lumMod val="65000"/>
            </a:schemeClr>
          </a:solidFill>
        </p:grpSpPr>
        <p:sp>
          <p:nvSpPr>
            <p:cNvPr id="72" name="Freeform 234"/>
            <p:cNvSpPr>
              <a:spLocks noEditPoints="1"/>
            </p:cNvSpPr>
            <p:nvPr/>
          </p:nvSpPr>
          <p:spPr bwMode="auto">
            <a:xfrm>
              <a:off x="7867651" y="4175125"/>
              <a:ext cx="200025" cy="171450"/>
            </a:xfrm>
            <a:custGeom>
              <a:avLst/>
              <a:gdLst>
                <a:gd name="T0" fmla="*/ 249 w 254"/>
                <a:gd name="T1" fmla="*/ 93 h 216"/>
                <a:gd name="T2" fmla="*/ 232 w 254"/>
                <a:gd name="T3" fmla="*/ 64 h 216"/>
                <a:gd name="T4" fmla="*/ 212 w 254"/>
                <a:gd name="T5" fmla="*/ 45 h 216"/>
                <a:gd name="T6" fmla="*/ 208 w 254"/>
                <a:gd name="T7" fmla="*/ 36 h 216"/>
                <a:gd name="T8" fmla="*/ 188 w 254"/>
                <a:gd name="T9" fmla="*/ 26 h 216"/>
                <a:gd name="T10" fmla="*/ 176 w 254"/>
                <a:gd name="T11" fmla="*/ 16 h 216"/>
                <a:gd name="T12" fmla="*/ 155 w 254"/>
                <a:gd name="T13" fmla="*/ 12 h 216"/>
                <a:gd name="T14" fmla="*/ 126 w 254"/>
                <a:gd name="T15" fmla="*/ 8 h 216"/>
                <a:gd name="T16" fmla="*/ 109 w 254"/>
                <a:gd name="T17" fmla="*/ 0 h 216"/>
                <a:gd name="T18" fmla="*/ 80 w 254"/>
                <a:gd name="T19" fmla="*/ 10 h 216"/>
                <a:gd name="T20" fmla="*/ 54 w 254"/>
                <a:gd name="T21" fmla="*/ 21 h 216"/>
                <a:gd name="T22" fmla="*/ 24 w 254"/>
                <a:gd name="T23" fmla="*/ 40 h 216"/>
                <a:gd name="T24" fmla="*/ 10 w 254"/>
                <a:gd name="T25" fmla="*/ 72 h 216"/>
                <a:gd name="T26" fmla="*/ 3 w 254"/>
                <a:gd name="T27" fmla="*/ 93 h 216"/>
                <a:gd name="T28" fmla="*/ 0 w 254"/>
                <a:gd name="T29" fmla="*/ 119 h 216"/>
                <a:gd name="T30" fmla="*/ 19 w 254"/>
                <a:gd name="T31" fmla="*/ 147 h 216"/>
                <a:gd name="T32" fmla="*/ 35 w 254"/>
                <a:gd name="T33" fmla="*/ 162 h 216"/>
                <a:gd name="T34" fmla="*/ 54 w 254"/>
                <a:gd name="T35" fmla="*/ 165 h 216"/>
                <a:gd name="T36" fmla="*/ 75 w 254"/>
                <a:gd name="T37" fmla="*/ 178 h 216"/>
                <a:gd name="T38" fmla="*/ 91 w 254"/>
                <a:gd name="T39" fmla="*/ 170 h 216"/>
                <a:gd name="T40" fmla="*/ 102 w 254"/>
                <a:gd name="T41" fmla="*/ 178 h 216"/>
                <a:gd name="T42" fmla="*/ 136 w 254"/>
                <a:gd name="T43" fmla="*/ 171 h 216"/>
                <a:gd name="T44" fmla="*/ 141 w 254"/>
                <a:gd name="T45" fmla="*/ 189 h 216"/>
                <a:gd name="T46" fmla="*/ 157 w 254"/>
                <a:gd name="T47" fmla="*/ 197 h 216"/>
                <a:gd name="T48" fmla="*/ 176 w 254"/>
                <a:gd name="T49" fmla="*/ 213 h 216"/>
                <a:gd name="T50" fmla="*/ 192 w 254"/>
                <a:gd name="T51" fmla="*/ 214 h 216"/>
                <a:gd name="T52" fmla="*/ 211 w 254"/>
                <a:gd name="T53" fmla="*/ 194 h 216"/>
                <a:gd name="T54" fmla="*/ 238 w 254"/>
                <a:gd name="T55" fmla="*/ 184 h 216"/>
                <a:gd name="T56" fmla="*/ 241 w 254"/>
                <a:gd name="T57" fmla="*/ 168 h 216"/>
                <a:gd name="T58" fmla="*/ 251 w 254"/>
                <a:gd name="T59" fmla="*/ 141 h 216"/>
                <a:gd name="T60" fmla="*/ 254 w 254"/>
                <a:gd name="T61" fmla="*/ 125 h 216"/>
                <a:gd name="T62" fmla="*/ 230 w 254"/>
                <a:gd name="T63" fmla="*/ 143 h 216"/>
                <a:gd name="T64" fmla="*/ 222 w 254"/>
                <a:gd name="T65" fmla="*/ 168 h 216"/>
                <a:gd name="T66" fmla="*/ 193 w 254"/>
                <a:gd name="T67" fmla="*/ 184 h 216"/>
                <a:gd name="T68" fmla="*/ 181 w 254"/>
                <a:gd name="T69" fmla="*/ 192 h 216"/>
                <a:gd name="T70" fmla="*/ 169 w 254"/>
                <a:gd name="T71" fmla="*/ 179 h 216"/>
                <a:gd name="T72" fmla="*/ 155 w 254"/>
                <a:gd name="T73" fmla="*/ 159 h 216"/>
                <a:gd name="T74" fmla="*/ 144 w 254"/>
                <a:gd name="T75" fmla="*/ 152 h 216"/>
                <a:gd name="T76" fmla="*/ 110 w 254"/>
                <a:gd name="T77" fmla="*/ 160 h 216"/>
                <a:gd name="T78" fmla="*/ 101 w 254"/>
                <a:gd name="T79" fmla="*/ 154 h 216"/>
                <a:gd name="T80" fmla="*/ 80 w 254"/>
                <a:gd name="T81" fmla="*/ 154 h 216"/>
                <a:gd name="T82" fmla="*/ 73 w 254"/>
                <a:gd name="T83" fmla="*/ 155 h 216"/>
                <a:gd name="T84" fmla="*/ 45 w 254"/>
                <a:gd name="T85" fmla="*/ 141 h 216"/>
                <a:gd name="T86" fmla="*/ 35 w 254"/>
                <a:gd name="T87" fmla="*/ 138 h 216"/>
                <a:gd name="T88" fmla="*/ 19 w 254"/>
                <a:gd name="T89" fmla="*/ 114 h 216"/>
                <a:gd name="T90" fmla="*/ 22 w 254"/>
                <a:gd name="T91" fmla="*/ 91 h 216"/>
                <a:gd name="T92" fmla="*/ 22 w 254"/>
                <a:gd name="T93" fmla="*/ 85 h 216"/>
                <a:gd name="T94" fmla="*/ 38 w 254"/>
                <a:gd name="T95" fmla="*/ 53 h 216"/>
                <a:gd name="T96" fmla="*/ 72 w 254"/>
                <a:gd name="T97" fmla="*/ 31 h 216"/>
                <a:gd name="T98" fmla="*/ 105 w 254"/>
                <a:gd name="T99" fmla="*/ 20 h 216"/>
                <a:gd name="T100" fmla="*/ 128 w 254"/>
                <a:gd name="T101" fmla="*/ 28 h 216"/>
                <a:gd name="T102" fmla="*/ 144 w 254"/>
                <a:gd name="T103" fmla="*/ 31 h 216"/>
                <a:gd name="T104" fmla="*/ 163 w 254"/>
                <a:gd name="T105" fmla="*/ 32 h 216"/>
                <a:gd name="T106" fmla="*/ 173 w 254"/>
                <a:gd name="T107" fmla="*/ 37 h 216"/>
                <a:gd name="T108" fmla="*/ 190 w 254"/>
                <a:gd name="T109" fmla="*/ 45 h 216"/>
                <a:gd name="T110" fmla="*/ 195 w 254"/>
                <a:gd name="T111" fmla="*/ 52 h 216"/>
                <a:gd name="T112" fmla="*/ 212 w 254"/>
                <a:gd name="T113" fmla="*/ 64 h 216"/>
                <a:gd name="T114" fmla="*/ 224 w 254"/>
                <a:gd name="T115" fmla="*/ 83 h 216"/>
                <a:gd name="T116" fmla="*/ 228 w 254"/>
                <a:gd name="T117" fmla="*/ 104 h 216"/>
                <a:gd name="T118" fmla="*/ 235 w 254"/>
                <a:gd name="T119" fmla="*/ 119 h 216"/>
                <a:gd name="T120" fmla="*/ 230 w 254"/>
                <a:gd name="T121" fmla="*/ 14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4" h="216">
                  <a:moveTo>
                    <a:pt x="248" y="103"/>
                  </a:moveTo>
                  <a:lnTo>
                    <a:pt x="248" y="103"/>
                  </a:lnTo>
                  <a:lnTo>
                    <a:pt x="248" y="101"/>
                  </a:lnTo>
                  <a:lnTo>
                    <a:pt x="248" y="101"/>
                  </a:lnTo>
                  <a:lnTo>
                    <a:pt x="249" y="93"/>
                  </a:lnTo>
                  <a:lnTo>
                    <a:pt x="249" y="93"/>
                  </a:lnTo>
                  <a:lnTo>
                    <a:pt x="248" y="87"/>
                  </a:lnTo>
                  <a:lnTo>
                    <a:pt x="244" y="80"/>
                  </a:lnTo>
                  <a:lnTo>
                    <a:pt x="241" y="74"/>
                  </a:lnTo>
                  <a:lnTo>
                    <a:pt x="236" y="69"/>
                  </a:lnTo>
                  <a:lnTo>
                    <a:pt x="236" y="69"/>
                  </a:lnTo>
                  <a:lnTo>
                    <a:pt x="232" y="64"/>
                  </a:lnTo>
                  <a:lnTo>
                    <a:pt x="232" y="64"/>
                  </a:lnTo>
                  <a:lnTo>
                    <a:pt x="230" y="58"/>
                  </a:lnTo>
                  <a:lnTo>
                    <a:pt x="227" y="52"/>
                  </a:lnTo>
                  <a:lnTo>
                    <a:pt x="220" y="47"/>
                  </a:lnTo>
                  <a:lnTo>
                    <a:pt x="212" y="45"/>
                  </a:lnTo>
                  <a:lnTo>
                    <a:pt x="212" y="45"/>
                  </a:lnTo>
                  <a:lnTo>
                    <a:pt x="212" y="45"/>
                  </a:lnTo>
                  <a:lnTo>
                    <a:pt x="212" y="45"/>
                  </a:lnTo>
                  <a:lnTo>
                    <a:pt x="211" y="42"/>
                  </a:lnTo>
                  <a:lnTo>
                    <a:pt x="208" y="37"/>
                  </a:lnTo>
                  <a:lnTo>
                    <a:pt x="208" y="37"/>
                  </a:lnTo>
                  <a:lnTo>
                    <a:pt x="208" y="36"/>
                  </a:lnTo>
                  <a:lnTo>
                    <a:pt x="208" y="36"/>
                  </a:lnTo>
                  <a:lnTo>
                    <a:pt x="201" y="29"/>
                  </a:lnTo>
                  <a:lnTo>
                    <a:pt x="196" y="28"/>
                  </a:lnTo>
                  <a:lnTo>
                    <a:pt x="192" y="26"/>
                  </a:lnTo>
                  <a:lnTo>
                    <a:pt x="192" y="26"/>
                  </a:lnTo>
                  <a:lnTo>
                    <a:pt x="188" y="26"/>
                  </a:lnTo>
                  <a:lnTo>
                    <a:pt x="188" y="26"/>
                  </a:lnTo>
                  <a:lnTo>
                    <a:pt x="184" y="21"/>
                  </a:lnTo>
                  <a:lnTo>
                    <a:pt x="182" y="20"/>
                  </a:lnTo>
                  <a:lnTo>
                    <a:pt x="177" y="18"/>
                  </a:lnTo>
                  <a:lnTo>
                    <a:pt x="177" y="18"/>
                  </a:lnTo>
                  <a:lnTo>
                    <a:pt x="176" y="16"/>
                  </a:lnTo>
                  <a:lnTo>
                    <a:pt x="176" y="16"/>
                  </a:lnTo>
                  <a:lnTo>
                    <a:pt x="168" y="15"/>
                  </a:lnTo>
                  <a:lnTo>
                    <a:pt x="161" y="13"/>
                  </a:lnTo>
                  <a:lnTo>
                    <a:pt x="157" y="15"/>
                  </a:lnTo>
                  <a:lnTo>
                    <a:pt x="157" y="15"/>
                  </a:lnTo>
                  <a:lnTo>
                    <a:pt x="155" y="12"/>
                  </a:lnTo>
                  <a:lnTo>
                    <a:pt x="153" y="8"/>
                  </a:lnTo>
                  <a:lnTo>
                    <a:pt x="153" y="8"/>
                  </a:lnTo>
                  <a:lnTo>
                    <a:pt x="147" y="5"/>
                  </a:lnTo>
                  <a:lnTo>
                    <a:pt x="141" y="4"/>
                  </a:lnTo>
                  <a:lnTo>
                    <a:pt x="133" y="5"/>
                  </a:lnTo>
                  <a:lnTo>
                    <a:pt x="126" y="8"/>
                  </a:lnTo>
                  <a:lnTo>
                    <a:pt x="126" y="8"/>
                  </a:lnTo>
                  <a:lnTo>
                    <a:pt x="123" y="5"/>
                  </a:lnTo>
                  <a:lnTo>
                    <a:pt x="123" y="5"/>
                  </a:lnTo>
                  <a:lnTo>
                    <a:pt x="117" y="2"/>
                  </a:lnTo>
                  <a:lnTo>
                    <a:pt x="109" y="0"/>
                  </a:lnTo>
                  <a:lnTo>
                    <a:pt x="109" y="0"/>
                  </a:lnTo>
                  <a:lnTo>
                    <a:pt x="102" y="2"/>
                  </a:lnTo>
                  <a:lnTo>
                    <a:pt x="97" y="4"/>
                  </a:lnTo>
                  <a:lnTo>
                    <a:pt x="93" y="7"/>
                  </a:lnTo>
                  <a:lnTo>
                    <a:pt x="93" y="7"/>
                  </a:lnTo>
                  <a:lnTo>
                    <a:pt x="88" y="8"/>
                  </a:lnTo>
                  <a:lnTo>
                    <a:pt x="80" y="10"/>
                  </a:lnTo>
                  <a:lnTo>
                    <a:pt x="80" y="10"/>
                  </a:lnTo>
                  <a:lnTo>
                    <a:pt x="69" y="12"/>
                  </a:lnTo>
                  <a:lnTo>
                    <a:pt x="62" y="13"/>
                  </a:lnTo>
                  <a:lnTo>
                    <a:pt x="58" y="18"/>
                  </a:lnTo>
                  <a:lnTo>
                    <a:pt x="58" y="18"/>
                  </a:lnTo>
                  <a:lnTo>
                    <a:pt x="54" y="21"/>
                  </a:lnTo>
                  <a:lnTo>
                    <a:pt x="54" y="21"/>
                  </a:lnTo>
                  <a:lnTo>
                    <a:pt x="46" y="28"/>
                  </a:lnTo>
                  <a:lnTo>
                    <a:pt x="35" y="32"/>
                  </a:lnTo>
                  <a:lnTo>
                    <a:pt x="35" y="32"/>
                  </a:lnTo>
                  <a:lnTo>
                    <a:pt x="29" y="36"/>
                  </a:lnTo>
                  <a:lnTo>
                    <a:pt x="24" y="40"/>
                  </a:lnTo>
                  <a:lnTo>
                    <a:pt x="19" y="48"/>
                  </a:lnTo>
                  <a:lnTo>
                    <a:pt x="19" y="60"/>
                  </a:lnTo>
                  <a:lnTo>
                    <a:pt x="19" y="60"/>
                  </a:lnTo>
                  <a:lnTo>
                    <a:pt x="18" y="63"/>
                  </a:lnTo>
                  <a:lnTo>
                    <a:pt x="10" y="72"/>
                  </a:lnTo>
                  <a:lnTo>
                    <a:pt x="10" y="72"/>
                  </a:lnTo>
                  <a:lnTo>
                    <a:pt x="5" y="79"/>
                  </a:lnTo>
                  <a:lnTo>
                    <a:pt x="3" y="82"/>
                  </a:lnTo>
                  <a:lnTo>
                    <a:pt x="3" y="90"/>
                  </a:lnTo>
                  <a:lnTo>
                    <a:pt x="3" y="90"/>
                  </a:lnTo>
                  <a:lnTo>
                    <a:pt x="3" y="93"/>
                  </a:lnTo>
                  <a:lnTo>
                    <a:pt x="3" y="93"/>
                  </a:lnTo>
                  <a:lnTo>
                    <a:pt x="2" y="101"/>
                  </a:lnTo>
                  <a:lnTo>
                    <a:pt x="2" y="101"/>
                  </a:lnTo>
                  <a:lnTo>
                    <a:pt x="2" y="109"/>
                  </a:lnTo>
                  <a:lnTo>
                    <a:pt x="2" y="109"/>
                  </a:lnTo>
                  <a:lnTo>
                    <a:pt x="0" y="114"/>
                  </a:lnTo>
                  <a:lnTo>
                    <a:pt x="0" y="119"/>
                  </a:lnTo>
                  <a:lnTo>
                    <a:pt x="3" y="128"/>
                  </a:lnTo>
                  <a:lnTo>
                    <a:pt x="8" y="139"/>
                  </a:lnTo>
                  <a:lnTo>
                    <a:pt x="10" y="143"/>
                  </a:lnTo>
                  <a:lnTo>
                    <a:pt x="13" y="144"/>
                  </a:lnTo>
                  <a:lnTo>
                    <a:pt x="13" y="144"/>
                  </a:lnTo>
                  <a:lnTo>
                    <a:pt x="19" y="147"/>
                  </a:lnTo>
                  <a:lnTo>
                    <a:pt x="19" y="147"/>
                  </a:lnTo>
                  <a:lnTo>
                    <a:pt x="21" y="154"/>
                  </a:lnTo>
                  <a:lnTo>
                    <a:pt x="24" y="159"/>
                  </a:lnTo>
                  <a:lnTo>
                    <a:pt x="29" y="162"/>
                  </a:lnTo>
                  <a:lnTo>
                    <a:pt x="35" y="162"/>
                  </a:lnTo>
                  <a:lnTo>
                    <a:pt x="35" y="162"/>
                  </a:lnTo>
                  <a:lnTo>
                    <a:pt x="43" y="162"/>
                  </a:lnTo>
                  <a:lnTo>
                    <a:pt x="43" y="162"/>
                  </a:lnTo>
                  <a:lnTo>
                    <a:pt x="45" y="160"/>
                  </a:lnTo>
                  <a:lnTo>
                    <a:pt x="45" y="160"/>
                  </a:lnTo>
                  <a:lnTo>
                    <a:pt x="51" y="162"/>
                  </a:lnTo>
                  <a:lnTo>
                    <a:pt x="54" y="165"/>
                  </a:lnTo>
                  <a:lnTo>
                    <a:pt x="61" y="170"/>
                  </a:lnTo>
                  <a:lnTo>
                    <a:pt x="61" y="170"/>
                  </a:lnTo>
                  <a:lnTo>
                    <a:pt x="67" y="175"/>
                  </a:lnTo>
                  <a:lnTo>
                    <a:pt x="70" y="176"/>
                  </a:lnTo>
                  <a:lnTo>
                    <a:pt x="75" y="178"/>
                  </a:lnTo>
                  <a:lnTo>
                    <a:pt x="75" y="178"/>
                  </a:lnTo>
                  <a:lnTo>
                    <a:pt x="81" y="176"/>
                  </a:lnTo>
                  <a:lnTo>
                    <a:pt x="86" y="173"/>
                  </a:lnTo>
                  <a:lnTo>
                    <a:pt x="86" y="173"/>
                  </a:lnTo>
                  <a:lnTo>
                    <a:pt x="89" y="170"/>
                  </a:lnTo>
                  <a:lnTo>
                    <a:pt x="89" y="170"/>
                  </a:lnTo>
                  <a:lnTo>
                    <a:pt x="91" y="170"/>
                  </a:lnTo>
                  <a:lnTo>
                    <a:pt x="91" y="170"/>
                  </a:lnTo>
                  <a:lnTo>
                    <a:pt x="93" y="171"/>
                  </a:lnTo>
                  <a:lnTo>
                    <a:pt x="94" y="173"/>
                  </a:lnTo>
                  <a:lnTo>
                    <a:pt x="94" y="173"/>
                  </a:lnTo>
                  <a:lnTo>
                    <a:pt x="97" y="176"/>
                  </a:lnTo>
                  <a:lnTo>
                    <a:pt x="102" y="178"/>
                  </a:lnTo>
                  <a:lnTo>
                    <a:pt x="110" y="179"/>
                  </a:lnTo>
                  <a:lnTo>
                    <a:pt x="118" y="178"/>
                  </a:lnTo>
                  <a:lnTo>
                    <a:pt x="125" y="173"/>
                  </a:lnTo>
                  <a:lnTo>
                    <a:pt x="125" y="173"/>
                  </a:lnTo>
                  <a:lnTo>
                    <a:pt x="128" y="173"/>
                  </a:lnTo>
                  <a:lnTo>
                    <a:pt x="136" y="171"/>
                  </a:lnTo>
                  <a:lnTo>
                    <a:pt x="136" y="173"/>
                  </a:lnTo>
                  <a:lnTo>
                    <a:pt x="136" y="173"/>
                  </a:lnTo>
                  <a:lnTo>
                    <a:pt x="134" y="179"/>
                  </a:lnTo>
                  <a:lnTo>
                    <a:pt x="137" y="186"/>
                  </a:lnTo>
                  <a:lnTo>
                    <a:pt x="137" y="186"/>
                  </a:lnTo>
                  <a:lnTo>
                    <a:pt x="141" y="189"/>
                  </a:lnTo>
                  <a:lnTo>
                    <a:pt x="144" y="190"/>
                  </a:lnTo>
                  <a:lnTo>
                    <a:pt x="147" y="190"/>
                  </a:lnTo>
                  <a:lnTo>
                    <a:pt x="147" y="190"/>
                  </a:lnTo>
                  <a:lnTo>
                    <a:pt x="153" y="189"/>
                  </a:lnTo>
                  <a:lnTo>
                    <a:pt x="153" y="189"/>
                  </a:lnTo>
                  <a:lnTo>
                    <a:pt x="157" y="197"/>
                  </a:lnTo>
                  <a:lnTo>
                    <a:pt x="157" y="197"/>
                  </a:lnTo>
                  <a:lnTo>
                    <a:pt x="160" y="200"/>
                  </a:lnTo>
                  <a:lnTo>
                    <a:pt x="165" y="205"/>
                  </a:lnTo>
                  <a:lnTo>
                    <a:pt x="171" y="208"/>
                  </a:lnTo>
                  <a:lnTo>
                    <a:pt x="171" y="208"/>
                  </a:lnTo>
                  <a:lnTo>
                    <a:pt x="176" y="213"/>
                  </a:lnTo>
                  <a:lnTo>
                    <a:pt x="176" y="213"/>
                  </a:lnTo>
                  <a:lnTo>
                    <a:pt x="182" y="216"/>
                  </a:lnTo>
                  <a:lnTo>
                    <a:pt x="185" y="216"/>
                  </a:lnTo>
                  <a:lnTo>
                    <a:pt x="185" y="216"/>
                  </a:lnTo>
                  <a:lnTo>
                    <a:pt x="185" y="216"/>
                  </a:lnTo>
                  <a:lnTo>
                    <a:pt x="192" y="214"/>
                  </a:lnTo>
                  <a:lnTo>
                    <a:pt x="196" y="211"/>
                  </a:lnTo>
                  <a:lnTo>
                    <a:pt x="203" y="203"/>
                  </a:lnTo>
                  <a:lnTo>
                    <a:pt x="203" y="203"/>
                  </a:lnTo>
                  <a:lnTo>
                    <a:pt x="208" y="197"/>
                  </a:lnTo>
                  <a:lnTo>
                    <a:pt x="208" y="197"/>
                  </a:lnTo>
                  <a:lnTo>
                    <a:pt x="211" y="194"/>
                  </a:lnTo>
                  <a:lnTo>
                    <a:pt x="216" y="192"/>
                  </a:lnTo>
                  <a:lnTo>
                    <a:pt x="225" y="190"/>
                  </a:lnTo>
                  <a:lnTo>
                    <a:pt x="225" y="190"/>
                  </a:lnTo>
                  <a:lnTo>
                    <a:pt x="233" y="189"/>
                  </a:lnTo>
                  <a:lnTo>
                    <a:pt x="238" y="184"/>
                  </a:lnTo>
                  <a:lnTo>
                    <a:pt x="238" y="184"/>
                  </a:lnTo>
                  <a:lnTo>
                    <a:pt x="241" y="181"/>
                  </a:lnTo>
                  <a:lnTo>
                    <a:pt x="241" y="176"/>
                  </a:lnTo>
                  <a:lnTo>
                    <a:pt x="241" y="170"/>
                  </a:lnTo>
                  <a:lnTo>
                    <a:pt x="241" y="170"/>
                  </a:lnTo>
                  <a:lnTo>
                    <a:pt x="241" y="168"/>
                  </a:lnTo>
                  <a:lnTo>
                    <a:pt x="241" y="168"/>
                  </a:lnTo>
                  <a:lnTo>
                    <a:pt x="241" y="162"/>
                  </a:lnTo>
                  <a:lnTo>
                    <a:pt x="243" y="159"/>
                  </a:lnTo>
                  <a:lnTo>
                    <a:pt x="243" y="159"/>
                  </a:lnTo>
                  <a:lnTo>
                    <a:pt x="246" y="154"/>
                  </a:lnTo>
                  <a:lnTo>
                    <a:pt x="249" y="149"/>
                  </a:lnTo>
                  <a:lnTo>
                    <a:pt x="251" y="141"/>
                  </a:lnTo>
                  <a:lnTo>
                    <a:pt x="249" y="138"/>
                  </a:lnTo>
                  <a:lnTo>
                    <a:pt x="248" y="135"/>
                  </a:lnTo>
                  <a:lnTo>
                    <a:pt x="248" y="135"/>
                  </a:lnTo>
                  <a:lnTo>
                    <a:pt x="249" y="131"/>
                  </a:lnTo>
                  <a:lnTo>
                    <a:pt x="249" y="131"/>
                  </a:lnTo>
                  <a:lnTo>
                    <a:pt x="254" y="125"/>
                  </a:lnTo>
                  <a:lnTo>
                    <a:pt x="254" y="117"/>
                  </a:lnTo>
                  <a:lnTo>
                    <a:pt x="252" y="109"/>
                  </a:lnTo>
                  <a:lnTo>
                    <a:pt x="248" y="103"/>
                  </a:lnTo>
                  <a:lnTo>
                    <a:pt x="248" y="103"/>
                  </a:lnTo>
                  <a:close/>
                  <a:moveTo>
                    <a:pt x="230" y="143"/>
                  </a:moveTo>
                  <a:lnTo>
                    <a:pt x="230" y="143"/>
                  </a:lnTo>
                  <a:lnTo>
                    <a:pt x="228" y="146"/>
                  </a:lnTo>
                  <a:lnTo>
                    <a:pt x="228" y="146"/>
                  </a:lnTo>
                  <a:lnTo>
                    <a:pt x="224" y="152"/>
                  </a:lnTo>
                  <a:lnTo>
                    <a:pt x="222" y="157"/>
                  </a:lnTo>
                  <a:lnTo>
                    <a:pt x="222" y="168"/>
                  </a:lnTo>
                  <a:lnTo>
                    <a:pt x="222" y="168"/>
                  </a:lnTo>
                  <a:lnTo>
                    <a:pt x="222" y="171"/>
                  </a:lnTo>
                  <a:lnTo>
                    <a:pt x="222" y="171"/>
                  </a:lnTo>
                  <a:lnTo>
                    <a:pt x="214" y="173"/>
                  </a:lnTo>
                  <a:lnTo>
                    <a:pt x="206" y="175"/>
                  </a:lnTo>
                  <a:lnTo>
                    <a:pt x="200" y="179"/>
                  </a:lnTo>
                  <a:lnTo>
                    <a:pt x="193" y="184"/>
                  </a:lnTo>
                  <a:lnTo>
                    <a:pt x="193" y="184"/>
                  </a:lnTo>
                  <a:lnTo>
                    <a:pt x="187" y="192"/>
                  </a:lnTo>
                  <a:lnTo>
                    <a:pt x="187" y="192"/>
                  </a:lnTo>
                  <a:lnTo>
                    <a:pt x="185" y="195"/>
                  </a:lnTo>
                  <a:lnTo>
                    <a:pt x="185" y="195"/>
                  </a:lnTo>
                  <a:lnTo>
                    <a:pt x="181" y="192"/>
                  </a:lnTo>
                  <a:lnTo>
                    <a:pt x="181" y="192"/>
                  </a:lnTo>
                  <a:lnTo>
                    <a:pt x="176" y="189"/>
                  </a:lnTo>
                  <a:lnTo>
                    <a:pt x="173" y="186"/>
                  </a:lnTo>
                  <a:lnTo>
                    <a:pt x="173" y="186"/>
                  </a:lnTo>
                  <a:lnTo>
                    <a:pt x="169" y="179"/>
                  </a:lnTo>
                  <a:lnTo>
                    <a:pt x="169" y="179"/>
                  </a:lnTo>
                  <a:lnTo>
                    <a:pt x="165" y="173"/>
                  </a:lnTo>
                  <a:lnTo>
                    <a:pt x="161" y="171"/>
                  </a:lnTo>
                  <a:lnTo>
                    <a:pt x="157" y="170"/>
                  </a:lnTo>
                  <a:lnTo>
                    <a:pt x="157" y="170"/>
                  </a:lnTo>
                  <a:lnTo>
                    <a:pt x="158" y="163"/>
                  </a:lnTo>
                  <a:lnTo>
                    <a:pt x="155" y="159"/>
                  </a:lnTo>
                  <a:lnTo>
                    <a:pt x="155" y="159"/>
                  </a:lnTo>
                  <a:lnTo>
                    <a:pt x="152" y="155"/>
                  </a:lnTo>
                  <a:lnTo>
                    <a:pt x="149" y="154"/>
                  </a:lnTo>
                  <a:lnTo>
                    <a:pt x="144" y="152"/>
                  </a:lnTo>
                  <a:lnTo>
                    <a:pt x="144" y="152"/>
                  </a:lnTo>
                  <a:lnTo>
                    <a:pt x="144" y="152"/>
                  </a:lnTo>
                  <a:lnTo>
                    <a:pt x="141" y="152"/>
                  </a:lnTo>
                  <a:lnTo>
                    <a:pt x="137" y="152"/>
                  </a:lnTo>
                  <a:lnTo>
                    <a:pt x="137" y="152"/>
                  </a:lnTo>
                  <a:lnTo>
                    <a:pt x="123" y="154"/>
                  </a:lnTo>
                  <a:lnTo>
                    <a:pt x="117" y="155"/>
                  </a:lnTo>
                  <a:lnTo>
                    <a:pt x="110" y="160"/>
                  </a:lnTo>
                  <a:lnTo>
                    <a:pt x="110" y="160"/>
                  </a:lnTo>
                  <a:lnTo>
                    <a:pt x="109" y="160"/>
                  </a:lnTo>
                  <a:lnTo>
                    <a:pt x="109" y="160"/>
                  </a:lnTo>
                  <a:lnTo>
                    <a:pt x="107" y="159"/>
                  </a:lnTo>
                  <a:lnTo>
                    <a:pt x="107" y="159"/>
                  </a:lnTo>
                  <a:lnTo>
                    <a:pt x="101" y="154"/>
                  </a:lnTo>
                  <a:lnTo>
                    <a:pt x="96" y="151"/>
                  </a:lnTo>
                  <a:lnTo>
                    <a:pt x="91" y="151"/>
                  </a:lnTo>
                  <a:lnTo>
                    <a:pt x="91" y="151"/>
                  </a:lnTo>
                  <a:lnTo>
                    <a:pt x="86" y="151"/>
                  </a:lnTo>
                  <a:lnTo>
                    <a:pt x="80" y="154"/>
                  </a:lnTo>
                  <a:lnTo>
                    <a:pt x="80" y="154"/>
                  </a:lnTo>
                  <a:lnTo>
                    <a:pt x="75" y="157"/>
                  </a:lnTo>
                  <a:lnTo>
                    <a:pt x="75" y="157"/>
                  </a:lnTo>
                  <a:lnTo>
                    <a:pt x="75" y="157"/>
                  </a:lnTo>
                  <a:lnTo>
                    <a:pt x="75" y="157"/>
                  </a:lnTo>
                  <a:lnTo>
                    <a:pt x="73" y="155"/>
                  </a:lnTo>
                  <a:lnTo>
                    <a:pt x="73" y="155"/>
                  </a:lnTo>
                  <a:lnTo>
                    <a:pt x="67" y="151"/>
                  </a:lnTo>
                  <a:lnTo>
                    <a:pt x="59" y="146"/>
                  </a:lnTo>
                  <a:lnTo>
                    <a:pt x="51" y="143"/>
                  </a:lnTo>
                  <a:lnTo>
                    <a:pt x="45" y="141"/>
                  </a:lnTo>
                  <a:lnTo>
                    <a:pt x="45" y="141"/>
                  </a:lnTo>
                  <a:lnTo>
                    <a:pt x="45" y="141"/>
                  </a:lnTo>
                  <a:lnTo>
                    <a:pt x="45" y="141"/>
                  </a:lnTo>
                  <a:lnTo>
                    <a:pt x="40" y="143"/>
                  </a:lnTo>
                  <a:lnTo>
                    <a:pt x="40" y="143"/>
                  </a:lnTo>
                  <a:lnTo>
                    <a:pt x="38" y="143"/>
                  </a:lnTo>
                  <a:lnTo>
                    <a:pt x="38" y="143"/>
                  </a:lnTo>
                  <a:lnTo>
                    <a:pt x="35" y="138"/>
                  </a:lnTo>
                  <a:lnTo>
                    <a:pt x="32" y="133"/>
                  </a:lnTo>
                  <a:lnTo>
                    <a:pt x="22" y="128"/>
                  </a:lnTo>
                  <a:lnTo>
                    <a:pt x="22" y="128"/>
                  </a:lnTo>
                  <a:lnTo>
                    <a:pt x="21" y="120"/>
                  </a:lnTo>
                  <a:lnTo>
                    <a:pt x="19" y="114"/>
                  </a:lnTo>
                  <a:lnTo>
                    <a:pt x="19" y="114"/>
                  </a:lnTo>
                  <a:lnTo>
                    <a:pt x="21" y="107"/>
                  </a:lnTo>
                  <a:lnTo>
                    <a:pt x="21" y="103"/>
                  </a:lnTo>
                  <a:lnTo>
                    <a:pt x="21" y="103"/>
                  </a:lnTo>
                  <a:lnTo>
                    <a:pt x="22" y="96"/>
                  </a:lnTo>
                  <a:lnTo>
                    <a:pt x="22" y="96"/>
                  </a:lnTo>
                  <a:lnTo>
                    <a:pt x="22" y="91"/>
                  </a:lnTo>
                  <a:lnTo>
                    <a:pt x="22" y="88"/>
                  </a:lnTo>
                  <a:lnTo>
                    <a:pt x="22" y="88"/>
                  </a:lnTo>
                  <a:lnTo>
                    <a:pt x="22" y="87"/>
                  </a:lnTo>
                  <a:lnTo>
                    <a:pt x="22" y="87"/>
                  </a:lnTo>
                  <a:lnTo>
                    <a:pt x="22" y="85"/>
                  </a:lnTo>
                  <a:lnTo>
                    <a:pt x="22" y="85"/>
                  </a:lnTo>
                  <a:lnTo>
                    <a:pt x="30" y="77"/>
                  </a:lnTo>
                  <a:lnTo>
                    <a:pt x="34" y="71"/>
                  </a:lnTo>
                  <a:lnTo>
                    <a:pt x="37" y="64"/>
                  </a:lnTo>
                  <a:lnTo>
                    <a:pt x="37" y="58"/>
                  </a:lnTo>
                  <a:lnTo>
                    <a:pt x="37" y="58"/>
                  </a:lnTo>
                  <a:lnTo>
                    <a:pt x="38" y="53"/>
                  </a:lnTo>
                  <a:lnTo>
                    <a:pt x="42" y="52"/>
                  </a:lnTo>
                  <a:lnTo>
                    <a:pt x="42" y="52"/>
                  </a:lnTo>
                  <a:lnTo>
                    <a:pt x="54" y="45"/>
                  </a:lnTo>
                  <a:lnTo>
                    <a:pt x="64" y="39"/>
                  </a:lnTo>
                  <a:lnTo>
                    <a:pt x="69" y="34"/>
                  </a:lnTo>
                  <a:lnTo>
                    <a:pt x="72" y="31"/>
                  </a:lnTo>
                  <a:lnTo>
                    <a:pt x="72" y="31"/>
                  </a:lnTo>
                  <a:lnTo>
                    <a:pt x="80" y="29"/>
                  </a:lnTo>
                  <a:lnTo>
                    <a:pt x="80" y="29"/>
                  </a:lnTo>
                  <a:lnTo>
                    <a:pt x="89" y="28"/>
                  </a:lnTo>
                  <a:lnTo>
                    <a:pt x="99" y="24"/>
                  </a:lnTo>
                  <a:lnTo>
                    <a:pt x="105" y="20"/>
                  </a:lnTo>
                  <a:lnTo>
                    <a:pt x="105" y="20"/>
                  </a:lnTo>
                  <a:lnTo>
                    <a:pt x="110" y="20"/>
                  </a:lnTo>
                  <a:lnTo>
                    <a:pt x="110" y="20"/>
                  </a:lnTo>
                  <a:lnTo>
                    <a:pt x="118" y="24"/>
                  </a:lnTo>
                  <a:lnTo>
                    <a:pt x="123" y="26"/>
                  </a:lnTo>
                  <a:lnTo>
                    <a:pt x="128" y="28"/>
                  </a:lnTo>
                  <a:lnTo>
                    <a:pt x="128" y="28"/>
                  </a:lnTo>
                  <a:lnTo>
                    <a:pt x="134" y="26"/>
                  </a:lnTo>
                  <a:lnTo>
                    <a:pt x="139" y="23"/>
                  </a:lnTo>
                  <a:lnTo>
                    <a:pt x="139" y="23"/>
                  </a:lnTo>
                  <a:lnTo>
                    <a:pt x="141" y="26"/>
                  </a:lnTo>
                  <a:lnTo>
                    <a:pt x="144" y="31"/>
                  </a:lnTo>
                  <a:lnTo>
                    <a:pt x="147" y="34"/>
                  </a:lnTo>
                  <a:lnTo>
                    <a:pt x="153" y="36"/>
                  </a:lnTo>
                  <a:lnTo>
                    <a:pt x="153" y="36"/>
                  </a:lnTo>
                  <a:lnTo>
                    <a:pt x="161" y="34"/>
                  </a:lnTo>
                  <a:lnTo>
                    <a:pt x="161" y="34"/>
                  </a:lnTo>
                  <a:lnTo>
                    <a:pt x="163" y="32"/>
                  </a:lnTo>
                  <a:lnTo>
                    <a:pt x="163" y="32"/>
                  </a:lnTo>
                  <a:lnTo>
                    <a:pt x="168" y="34"/>
                  </a:lnTo>
                  <a:lnTo>
                    <a:pt x="168" y="34"/>
                  </a:lnTo>
                  <a:lnTo>
                    <a:pt x="171" y="36"/>
                  </a:lnTo>
                  <a:lnTo>
                    <a:pt x="171" y="36"/>
                  </a:lnTo>
                  <a:lnTo>
                    <a:pt x="173" y="37"/>
                  </a:lnTo>
                  <a:lnTo>
                    <a:pt x="173" y="37"/>
                  </a:lnTo>
                  <a:lnTo>
                    <a:pt x="177" y="44"/>
                  </a:lnTo>
                  <a:lnTo>
                    <a:pt x="182" y="45"/>
                  </a:lnTo>
                  <a:lnTo>
                    <a:pt x="187" y="47"/>
                  </a:lnTo>
                  <a:lnTo>
                    <a:pt x="187" y="47"/>
                  </a:lnTo>
                  <a:lnTo>
                    <a:pt x="190" y="45"/>
                  </a:lnTo>
                  <a:lnTo>
                    <a:pt x="190" y="45"/>
                  </a:lnTo>
                  <a:lnTo>
                    <a:pt x="192" y="47"/>
                  </a:lnTo>
                  <a:lnTo>
                    <a:pt x="192" y="47"/>
                  </a:lnTo>
                  <a:lnTo>
                    <a:pt x="195" y="50"/>
                  </a:lnTo>
                  <a:lnTo>
                    <a:pt x="195" y="50"/>
                  </a:lnTo>
                  <a:lnTo>
                    <a:pt x="195" y="52"/>
                  </a:lnTo>
                  <a:lnTo>
                    <a:pt x="195" y="52"/>
                  </a:lnTo>
                  <a:lnTo>
                    <a:pt x="196" y="56"/>
                  </a:lnTo>
                  <a:lnTo>
                    <a:pt x="200" y="60"/>
                  </a:lnTo>
                  <a:lnTo>
                    <a:pt x="204" y="63"/>
                  </a:lnTo>
                  <a:lnTo>
                    <a:pt x="212" y="64"/>
                  </a:lnTo>
                  <a:lnTo>
                    <a:pt x="212" y="64"/>
                  </a:lnTo>
                  <a:lnTo>
                    <a:pt x="212" y="66"/>
                  </a:lnTo>
                  <a:lnTo>
                    <a:pt x="212" y="66"/>
                  </a:lnTo>
                  <a:lnTo>
                    <a:pt x="214" y="71"/>
                  </a:lnTo>
                  <a:lnTo>
                    <a:pt x="217" y="75"/>
                  </a:lnTo>
                  <a:lnTo>
                    <a:pt x="224" y="83"/>
                  </a:lnTo>
                  <a:lnTo>
                    <a:pt x="224" y="83"/>
                  </a:lnTo>
                  <a:lnTo>
                    <a:pt x="227" y="88"/>
                  </a:lnTo>
                  <a:lnTo>
                    <a:pt x="230" y="95"/>
                  </a:lnTo>
                  <a:lnTo>
                    <a:pt x="230" y="95"/>
                  </a:lnTo>
                  <a:lnTo>
                    <a:pt x="230" y="96"/>
                  </a:lnTo>
                  <a:lnTo>
                    <a:pt x="230" y="96"/>
                  </a:lnTo>
                  <a:lnTo>
                    <a:pt x="228" y="104"/>
                  </a:lnTo>
                  <a:lnTo>
                    <a:pt x="230" y="111"/>
                  </a:lnTo>
                  <a:lnTo>
                    <a:pt x="233" y="115"/>
                  </a:lnTo>
                  <a:lnTo>
                    <a:pt x="233" y="115"/>
                  </a:lnTo>
                  <a:lnTo>
                    <a:pt x="235" y="119"/>
                  </a:lnTo>
                  <a:lnTo>
                    <a:pt x="235" y="119"/>
                  </a:lnTo>
                  <a:lnTo>
                    <a:pt x="235" y="119"/>
                  </a:lnTo>
                  <a:lnTo>
                    <a:pt x="235" y="119"/>
                  </a:lnTo>
                  <a:lnTo>
                    <a:pt x="230" y="127"/>
                  </a:lnTo>
                  <a:lnTo>
                    <a:pt x="228" y="133"/>
                  </a:lnTo>
                  <a:lnTo>
                    <a:pt x="228" y="138"/>
                  </a:lnTo>
                  <a:lnTo>
                    <a:pt x="230" y="143"/>
                  </a:lnTo>
                  <a:lnTo>
                    <a:pt x="230" y="1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73" name="Freeform 235"/>
            <p:cNvSpPr>
              <a:spLocks noEditPoints="1"/>
            </p:cNvSpPr>
            <p:nvPr/>
          </p:nvSpPr>
          <p:spPr bwMode="auto">
            <a:xfrm>
              <a:off x="7789863" y="4140200"/>
              <a:ext cx="315913" cy="371475"/>
            </a:xfrm>
            <a:custGeom>
              <a:avLst/>
              <a:gdLst>
                <a:gd name="T0" fmla="*/ 381 w 397"/>
                <a:gd name="T1" fmla="*/ 85 h 468"/>
                <a:gd name="T2" fmla="*/ 340 w 397"/>
                <a:gd name="T3" fmla="*/ 39 h 468"/>
                <a:gd name="T4" fmla="*/ 260 w 397"/>
                <a:gd name="T5" fmla="*/ 5 h 468"/>
                <a:gd name="T6" fmla="*/ 220 w 397"/>
                <a:gd name="T7" fmla="*/ 0 h 468"/>
                <a:gd name="T8" fmla="*/ 126 w 397"/>
                <a:gd name="T9" fmla="*/ 18 h 468"/>
                <a:gd name="T10" fmla="*/ 71 w 397"/>
                <a:gd name="T11" fmla="*/ 58 h 468"/>
                <a:gd name="T12" fmla="*/ 47 w 397"/>
                <a:gd name="T13" fmla="*/ 106 h 468"/>
                <a:gd name="T14" fmla="*/ 36 w 397"/>
                <a:gd name="T15" fmla="*/ 160 h 468"/>
                <a:gd name="T16" fmla="*/ 12 w 397"/>
                <a:gd name="T17" fmla="*/ 221 h 468"/>
                <a:gd name="T18" fmla="*/ 1 w 397"/>
                <a:gd name="T19" fmla="*/ 238 h 468"/>
                <a:gd name="T20" fmla="*/ 1 w 397"/>
                <a:gd name="T21" fmla="*/ 253 h 468"/>
                <a:gd name="T22" fmla="*/ 22 w 397"/>
                <a:gd name="T23" fmla="*/ 267 h 468"/>
                <a:gd name="T24" fmla="*/ 28 w 397"/>
                <a:gd name="T25" fmla="*/ 272 h 468"/>
                <a:gd name="T26" fmla="*/ 27 w 397"/>
                <a:gd name="T27" fmla="*/ 289 h 468"/>
                <a:gd name="T28" fmla="*/ 35 w 397"/>
                <a:gd name="T29" fmla="*/ 301 h 468"/>
                <a:gd name="T30" fmla="*/ 41 w 397"/>
                <a:gd name="T31" fmla="*/ 323 h 468"/>
                <a:gd name="T32" fmla="*/ 43 w 397"/>
                <a:gd name="T33" fmla="*/ 350 h 468"/>
                <a:gd name="T34" fmla="*/ 68 w 397"/>
                <a:gd name="T35" fmla="*/ 377 h 468"/>
                <a:gd name="T36" fmla="*/ 99 w 397"/>
                <a:gd name="T37" fmla="*/ 380 h 468"/>
                <a:gd name="T38" fmla="*/ 121 w 397"/>
                <a:gd name="T39" fmla="*/ 380 h 468"/>
                <a:gd name="T40" fmla="*/ 132 w 397"/>
                <a:gd name="T41" fmla="*/ 392 h 468"/>
                <a:gd name="T42" fmla="*/ 145 w 397"/>
                <a:gd name="T43" fmla="*/ 428 h 468"/>
                <a:gd name="T44" fmla="*/ 150 w 397"/>
                <a:gd name="T45" fmla="*/ 462 h 468"/>
                <a:gd name="T46" fmla="*/ 158 w 397"/>
                <a:gd name="T47" fmla="*/ 468 h 468"/>
                <a:gd name="T48" fmla="*/ 325 w 397"/>
                <a:gd name="T49" fmla="*/ 419 h 468"/>
                <a:gd name="T50" fmla="*/ 329 w 397"/>
                <a:gd name="T51" fmla="*/ 409 h 468"/>
                <a:gd name="T52" fmla="*/ 330 w 397"/>
                <a:gd name="T53" fmla="*/ 350 h 468"/>
                <a:gd name="T54" fmla="*/ 353 w 397"/>
                <a:gd name="T55" fmla="*/ 283 h 468"/>
                <a:gd name="T56" fmla="*/ 386 w 397"/>
                <a:gd name="T57" fmla="*/ 222 h 468"/>
                <a:gd name="T58" fmla="*/ 397 w 397"/>
                <a:gd name="T59" fmla="*/ 165 h 468"/>
                <a:gd name="T60" fmla="*/ 353 w 397"/>
                <a:gd name="T61" fmla="*/ 245 h 468"/>
                <a:gd name="T62" fmla="*/ 329 w 397"/>
                <a:gd name="T63" fmla="*/ 291 h 468"/>
                <a:gd name="T64" fmla="*/ 309 w 397"/>
                <a:gd name="T65" fmla="*/ 358 h 468"/>
                <a:gd name="T66" fmla="*/ 164 w 397"/>
                <a:gd name="T67" fmla="*/ 446 h 468"/>
                <a:gd name="T68" fmla="*/ 159 w 397"/>
                <a:gd name="T69" fmla="*/ 398 h 468"/>
                <a:gd name="T70" fmla="*/ 139 w 397"/>
                <a:gd name="T71" fmla="*/ 371 h 468"/>
                <a:gd name="T72" fmla="*/ 121 w 397"/>
                <a:gd name="T73" fmla="*/ 360 h 468"/>
                <a:gd name="T74" fmla="*/ 97 w 397"/>
                <a:gd name="T75" fmla="*/ 361 h 468"/>
                <a:gd name="T76" fmla="*/ 76 w 397"/>
                <a:gd name="T77" fmla="*/ 361 h 468"/>
                <a:gd name="T78" fmla="*/ 62 w 397"/>
                <a:gd name="T79" fmla="*/ 345 h 468"/>
                <a:gd name="T80" fmla="*/ 60 w 397"/>
                <a:gd name="T81" fmla="*/ 320 h 468"/>
                <a:gd name="T82" fmla="*/ 52 w 397"/>
                <a:gd name="T83" fmla="*/ 307 h 468"/>
                <a:gd name="T84" fmla="*/ 55 w 397"/>
                <a:gd name="T85" fmla="*/ 301 h 468"/>
                <a:gd name="T86" fmla="*/ 54 w 397"/>
                <a:gd name="T87" fmla="*/ 289 h 468"/>
                <a:gd name="T88" fmla="*/ 46 w 397"/>
                <a:gd name="T89" fmla="*/ 285 h 468"/>
                <a:gd name="T90" fmla="*/ 49 w 397"/>
                <a:gd name="T91" fmla="*/ 270 h 468"/>
                <a:gd name="T92" fmla="*/ 49 w 397"/>
                <a:gd name="T93" fmla="*/ 253 h 468"/>
                <a:gd name="T94" fmla="*/ 32 w 397"/>
                <a:gd name="T95" fmla="*/ 248 h 468"/>
                <a:gd name="T96" fmla="*/ 19 w 397"/>
                <a:gd name="T97" fmla="*/ 246 h 468"/>
                <a:gd name="T98" fmla="*/ 25 w 397"/>
                <a:gd name="T99" fmla="*/ 235 h 468"/>
                <a:gd name="T100" fmla="*/ 52 w 397"/>
                <a:gd name="T101" fmla="*/ 179 h 468"/>
                <a:gd name="T102" fmla="*/ 62 w 397"/>
                <a:gd name="T103" fmla="*/ 122 h 468"/>
                <a:gd name="T104" fmla="*/ 94 w 397"/>
                <a:gd name="T105" fmla="*/ 64 h 468"/>
                <a:gd name="T106" fmla="*/ 143 w 397"/>
                <a:gd name="T107" fmla="*/ 32 h 468"/>
                <a:gd name="T108" fmla="*/ 220 w 397"/>
                <a:gd name="T109" fmla="*/ 19 h 468"/>
                <a:gd name="T110" fmla="*/ 255 w 397"/>
                <a:gd name="T111" fmla="*/ 24 h 468"/>
                <a:gd name="T112" fmla="*/ 325 w 397"/>
                <a:gd name="T113" fmla="*/ 53 h 468"/>
                <a:gd name="T114" fmla="*/ 364 w 397"/>
                <a:gd name="T115" fmla="*/ 93 h 468"/>
                <a:gd name="T116" fmla="*/ 378 w 397"/>
                <a:gd name="T117" fmla="*/ 163 h 468"/>
                <a:gd name="T118" fmla="*/ 369 w 397"/>
                <a:gd name="T119" fmla="*/ 21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7" h="468">
                  <a:moveTo>
                    <a:pt x="391" y="117"/>
                  </a:moveTo>
                  <a:lnTo>
                    <a:pt x="391" y="117"/>
                  </a:lnTo>
                  <a:lnTo>
                    <a:pt x="388" y="101"/>
                  </a:lnTo>
                  <a:lnTo>
                    <a:pt x="381" y="85"/>
                  </a:lnTo>
                  <a:lnTo>
                    <a:pt x="373" y="71"/>
                  </a:lnTo>
                  <a:lnTo>
                    <a:pt x="364" y="59"/>
                  </a:lnTo>
                  <a:lnTo>
                    <a:pt x="353" y="48"/>
                  </a:lnTo>
                  <a:lnTo>
                    <a:pt x="340" y="39"/>
                  </a:lnTo>
                  <a:lnTo>
                    <a:pt x="325" y="31"/>
                  </a:lnTo>
                  <a:lnTo>
                    <a:pt x="313" y="23"/>
                  </a:lnTo>
                  <a:lnTo>
                    <a:pt x="285" y="13"/>
                  </a:lnTo>
                  <a:lnTo>
                    <a:pt x="260" y="5"/>
                  </a:lnTo>
                  <a:lnTo>
                    <a:pt x="239" y="2"/>
                  </a:lnTo>
                  <a:lnTo>
                    <a:pt x="226" y="0"/>
                  </a:lnTo>
                  <a:lnTo>
                    <a:pt x="220" y="0"/>
                  </a:lnTo>
                  <a:lnTo>
                    <a:pt x="220" y="0"/>
                  </a:lnTo>
                  <a:lnTo>
                    <a:pt x="191" y="2"/>
                  </a:lnTo>
                  <a:lnTo>
                    <a:pt x="167" y="5"/>
                  </a:lnTo>
                  <a:lnTo>
                    <a:pt x="145" y="11"/>
                  </a:lnTo>
                  <a:lnTo>
                    <a:pt x="126" y="18"/>
                  </a:lnTo>
                  <a:lnTo>
                    <a:pt x="110" y="26"/>
                  </a:lnTo>
                  <a:lnTo>
                    <a:pt x="95" y="37"/>
                  </a:lnTo>
                  <a:lnTo>
                    <a:pt x="83" y="47"/>
                  </a:lnTo>
                  <a:lnTo>
                    <a:pt x="71" y="58"/>
                  </a:lnTo>
                  <a:lnTo>
                    <a:pt x="63" y="71"/>
                  </a:lnTo>
                  <a:lnTo>
                    <a:pt x="57" y="82"/>
                  </a:lnTo>
                  <a:lnTo>
                    <a:pt x="51" y="93"/>
                  </a:lnTo>
                  <a:lnTo>
                    <a:pt x="47" y="106"/>
                  </a:lnTo>
                  <a:lnTo>
                    <a:pt x="43" y="125"/>
                  </a:lnTo>
                  <a:lnTo>
                    <a:pt x="40" y="141"/>
                  </a:lnTo>
                  <a:lnTo>
                    <a:pt x="40" y="141"/>
                  </a:lnTo>
                  <a:lnTo>
                    <a:pt x="36" y="160"/>
                  </a:lnTo>
                  <a:lnTo>
                    <a:pt x="32" y="184"/>
                  </a:lnTo>
                  <a:lnTo>
                    <a:pt x="22" y="205"/>
                  </a:lnTo>
                  <a:lnTo>
                    <a:pt x="17" y="214"/>
                  </a:lnTo>
                  <a:lnTo>
                    <a:pt x="12" y="221"/>
                  </a:lnTo>
                  <a:lnTo>
                    <a:pt x="12" y="221"/>
                  </a:lnTo>
                  <a:lnTo>
                    <a:pt x="8" y="225"/>
                  </a:lnTo>
                  <a:lnTo>
                    <a:pt x="3" y="233"/>
                  </a:lnTo>
                  <a:lnTo>
                    <a:pt x="1" y="238"/>
                  </a:lnTo>
                  <a:lnTo>
                    <a:pt x="0" y="243"/>
                  </a:lnTo>
                  <a:lnTo>
                    <a:pt x="0" y="248"/>
                  </a:lnTo>
                  <a:lnTo>
                    <a:pt x="1" y="253"/>
                  </a:lnTo>
                  <a:lnTo>
                    <a:pt x="1" y="253"/>
                  </a:lnTo>
                  <a:lnTo>
                    <a:pt x="3" y="257"/>
                  </a:lnTo>
                  <a:lnTo>
                    <a:pt x="6" y="261"/>
                  </a:lnTo>
                  <a:lnTo>
                    <a:pt x="14" y="265"/>
                  </a:lnTo>
                  <a:lnTo>
                    <a:pt x="22" y="267"/>
                  </a:lnTo>
                  <a:lnTo>
                    <a:pt x="30" y="267"/>
                  </a:lnTo>
                  <a:lnTo>
                    <a:pt x="30" y="267"/>
                  </a:lnTo>
                  <a:lnTo>
                    <a:pt x="28" y="272"/>
                  </a:lnTo>
                  <a:lnTo>
                    <a:pt x="28" y="272"/>
                  </a:lnTo>
                  <a:lnTo>
                    <a:pt x="28" y="278"/>
                  </a:lnTo>
                  <a:lnTo>
                    <a:pt x="27" y="285"/>
                  </a:lnTo>
                  <a:lnTo>
                    <a:pt x="27" y="285"/>
                  </a:lnTo>
                  <a:lnTo>
                    <a:pt x="27" y="289"/>
                  </a:lnTo>
                  <a:lnTo>
                    <a:pt x="28" y="293"/>
                  </a:lnTo>
                  <a:lnTo>
                    <a:pt x="32" y="297"/>
                  </a:lnTo>
                  <a:lnTo>
                    <a:pt x="35" y="301"/>
                  </a:lnTo>
                  <a:lnTo>
                    <a:pt x="35" y="301"/>
                  </a:lnTo>
                  <a:lnTo>
                    <a:pt x="33" y="307"/>
                  </a:lnTo>
                  <a:lnTo>
                    <a:pt x="35" y="312"/>
                  </a:lnTo>
                  <a:lnTo>
                    <a:pt x="36" y="318"/>
                  </a:lnTo>
                  <a:lnTo>
                    <a:pt x="41" y="323"/>
                  </a:lnTo>
                  <a:lnTo>
                    <a:pt x="41" y="323"/>
                  </a:lnTo>
                  <a:lnTo>
                    <a:pt x="41" y="339"/>
                  </a:lnTo>
                  <a:lnTo>
                    <a:pt x="41" y="339"/>
                  </a:lnTo>
                  <a:lnTo>
                    <a:pt x="43" y="350"/>
                  </a:lnTo>
                  <a:lnTo>
                    <a:pt x="47" y="360"/>
                  </a:lnTo>
                  <a:lnTo>
                    <a:pt x="52" y="366"/>
                  </a:lnTo>
                  <a:lnTo>
                    <a:pt x="60" y="372"/>
                  </a:lnTo>
                  <a:lnTo>
                    <a:pt x="68" y="377"/>
                  </a:lnTo>
                  <a:lnTo>
                    <a:pt x="78" y="380"/>
                  </a:lnTo>
                  <a:lnTo>
                    <a:pt x="87" y="382"/>
                  </a:lnTo>
                  <a:lnTo>
                    <a:pt x="97" y="380"/>
                  </a:lnTo>
                  <a:lnTo>
                    <a:pt x="99" y="380"/>
                  </a:lnTo>
                  <a:lnTo>
                    <a:pt x="99" y="380"/>
                  </a:lnTo>
                  <a:lnTo>
                    <a:pt x="115" y="379"/>
                  </a:lnTo>
                  <a:lnTo>
                    <a:pt x="115" y="379"/>
                  </a:lnTo>
                  <a:lnTo>
                    <a:pt x="121" y="380"/>
                  </a:lnTo>
                  <a:lnTo>
                    <a:pt x="124" y="382"/>
                  </a:lnTo>
                  <a:lnTo>
                    <a:pt x="124" y="382"/>
                  </a:lnTo>
                  <a:lnTo>
                    <a:pt x="132" y="392"/>
                  </a:lnTo>
                  <a:lnTo>
                    <a:pt x="132" y="392"/>
                  </a:lnTo>
                  <a:lnTo>
                    <a:pt x="137" y="398"/>
                  </a:lnTo>
                  <a:lnTo>
                    <a:pt x="142" y="404"/>
                  </a:lnTo>
                  <a:lnTo>
                    <a:pt x="143" y="414"/>
                  </a:lnTo>
                  <a:lnTo>
                    <a:pt x="145" y="428"/>
                  </a:lnTo>
                  <a:lnTo>
                    <a:pt x="145" y="428"/>
                  </a:lnTo>
                  <a:lnTo>
                    <a:pt x="147" y="449"/>
                  </a:lnTo>
                  <a:lnTo>
                    <a:pt x="148" y="459"/>
                  </a:lnTo>
                  <a:lnTo>
                    <a:pt x="150" y="462"/>
                  </a:lnTo>
                  <a:lnTo>
                    <a:pt x="150" y="462"/>
                  </a:lnTo>
                  <a:lnTo>
                    <a:pt x="153" y="467"/>
                  </a:lnTo>
                  <a:lnTo>
                    <a:pt x="158" y="468"/>
                  </a:lnTo>
                  <a:lnTo>
                    <a:pt x="158" y="468"/>
                  </a:lnTo>
                  <a:lnTo>
                    <a:pt x="161" y="467"/>
                  </a:lnTo>
                  <a:lnTo>
                    <a:pt x="322" y="420"/>
                  </a:lnTo>
                  <a:lnTo>
                    <a:pt x="322" y="420"/>
                  </a:lnTo>
                  <a:lnTo>
                    <a:pt x="325" y="419"/>
                  </a:lnTo>
                  <a:lnTo>
                    <a:pt x="327" y="416"/>
                  </a:lnTo>
                  <a:lnTo>
                    <a:pt x="329" y="412"/>
                  </a:lnTo>
                  <a:lnTo>
                    <a:pt x="329" y="409"/>
                  </a:lnTo>
                  <a:lnTo>
                    <a:pt x="329" y="409"/>
                  </a:lnTo>
                  <a:lnTo>
                    <a:pt x="329" y="396"/>
                  </a:lnTo>
                  <a:lnTo>
                    <a:pt x="327" y="382"/>
                  </a:lnTo>
                  <a:lnTo>
                    <a:pt x="329" y="368"/>
                  </a:lnTo>
                  <a:lnTo>
                    <a:pt x="330" y="350"/>
                  </a:lnTo>
                  <a:lnTo>
                    <a:pt x="333" y="334"/>
                  </a:lnTo>
                  <a:lnTo>
                    <a:pt x="338" y="317"/>
                  </a:lnTo>
                  <a:lnTo>
                    <a:pt x="345" y="299"/>
                  </a:lnTo>
                  <a:lnTo>
                    <a:pt x="353" y="283"/>
                  </a:lnTo>
                  <a:lnTo>
                    <a:pt x="353" y="283"/>
                  </a:lnTo>
                  <a:lnTo>
                    <a:pt x="370" y="254"/>
                  </a:lnTo>
                  <a:lnTo>
                    <a:pt x="370" y="254"/>
                  </a:lnTo>
                  <a:lnTo>
                    <a:pt x="386" y="222"/>
                  </a:lnTo>
                  <a:lnTo>
                    <a:pt x="393" y="210"/>
                  </a:lnTo>
                  <a:lnTo>
                    <a:pt x="396" y="197"/>
                  </a:lnTo>
                  <a:lnTo>
                    <a:pt x="397" y="182"/>
                  </a:lnTo>
                  <a:lnTo>
                    <a:pt x="397" y="165"/>
                  </a:lnTo>
                  <a:lnTo>
                    <a:pt x="396" y="144"/>
                  </a:lnTo>
                  <a:lnTo>
                    <a:pt x="391" y="117"/>
                  </a:lnTo>
                  <a:lnTo>
                    <a:pt x="391" y="117"/>
                  </a:lnTo>
                  <a:close/>
                  <a:moveTo>
                    <a:pt x="353" y="245"/>
                  </a:moveTo>
                  <a:lnTo>
                    <a:pt x="353" y="245"/>
                  </a:lnTo>
                  <a:lnTo>
                    <a:pt x="337" y="273"/>
                  </a:lnTo>
                  <a:lnTo>
                    <a:pt x="337" y="273"/>
                  </a:lnTo>
                  <a:lnTo>
                    <a:pt x="329" y="291"/>
                  </a:lnTo>
                  <a:lnTo>
                    <a:pt x="321" y="307"/>
                  </a:lnTo>
                  <a:lnTo>
                    <a:pt x="316" y="325"/>
                  </a:lnTo>
                  <a:lnTo>
                    <a:pt x="313" y="342"/>
                  </a:lnTo>
                  <a:lnTo>
                    <a:pt x="309" y="358"/>
                  </a:lnTo>
                  <a:lnTo>
                    <a:pt x="309" y="376"/>
                  </a:lnTo>
                  <a:lnTo>
                    <a:pt x="309" y="403"/>
                  </a:lnTo>
                  <a:lnTo>
                    <a:pt x="164" y="446"/>
                  </a:lnTo>
                  <a:lnTo>
                    <a:pt x="164" y="446"/>
                  </a:lnTo>
                  <a:lnTo>
                    <a:pt x="164" y="428"/>
                  </a:lnTo>
                  <a:lnTo>
                    <a:pt x="164" y="428"/>
                  </a:lnTo>
                  <a:lnTo>
                    <a:pt x="163" y="411"/>
                  </a:lnTo>
                  <a:lnTo>
                    <a:pt x="159" y="398"/>
                  </a:lnTo>
                  <a:lnTo>
                    <a:pt x="153" y="388"/>
                  </a:lnTo>
                  <a:lnTo>
                    <a:pt x="147" y="379"/>
                  </a:lnTo>
                  <a:lnTo>
                    <a:pt x="147" y="379"/>
                  </a:lnTo>
                  <a:lnTo>
                    <a:pt x="139" y="371"/>
                  </a:lnTo>
                  <a:lnTo>
                    <a:pt x="139" y="371"/>
                  </a:lnTo>
                  <a:lnTo>
                    <a:pt x="134" y="364"/>
                  </a:lnTo>
                  <a:lnTo>
                    <a:pt x="127" y="361"/>
                  </a:lnTo>
                  <a:lnTo>
                    <a:pt x="121" y="360"/>
                  </a:lnTo>
                  <a:lnTo>
                    <a:pt x="115" y="360"/>
                  </a:lnTo>
                  <a:lnTo>
                    <a:pt x="115" y="360"/>
                  </a:lnTo>
                  <a:lnTo>
                    <a:pt x="105" y="360"/>
                  </a:lnTo>
                  <a:lnTo>
                    <a:pt x="97" y="361"/>
                  </a:lnTo>
                  <a:lnTo>
                    <a:pt x="94" y="363"/>
                  </a:lnTo>
                  <a:lnTo>
                    <a:pt x="94" y="363"/>
                  </a:lnTo>
                  <a:lnTo>
                    <a:pt x="83" y="361"/>
                  </a:lnTo>
                  <a:lnTo>
                    <a:pt x="76" y="361"/>
                  </a:lnTo>
                  <a:lnTo>
                    <a:pt x="71" y="358"/>
                  </a:lnTo>
                  <a:lnTo>
                    <a:pt x="67" y="355"/>
                  </a:lnTo>
                  <a:lnTo>
                    <a:pt x="63" y="350"/>
                  </a:lnTo>
                  <a:lnTo>
                    <a:pt x="62" y="345"/>
                  </a:lnTo>
                  <a:lnTo>
                    <a:pt x="60" y="339"/>
                  </a:lnTo>
                  <a:lnTo>
                    <a:pt x="60" y="339"/>
                  </a:lnTo>
                  <a:lnTo>
                    <a:pt x="60" y="328"/>
                  </a:lnTo>
                  <a:lnTo>
                    <a:pt x="60" y="320"/>
                  </a:lnTo>
                  <a:lnTo>
                    <a:pt x="57" y="315"/>
                  </a:lnTo>
                  <a:lnTo>
                    <a:pt x="54" y="310"/>
                  </a:lnTo>
                  <a:lnTo>
                    <a:pt x="54" y="310"/>
                  </a:lnTo>
                  <a:lnTo>
                    <a:pt x="52" y="307"/>
                  </a:lnTo>
                  <a:lnTo>
                    <a:pt x="54" y="304"/>
                  </a:lnTo>
                  <a:lnTo>
                    <a:pt x="54" y="304"/>
                  </a:lnTo>
                  <a:lnTo>
                    <a:pt x="55" y="301"/>
                  </a:lnTo>
                  <a:lnTo>
                    <a:pt x="55" y="301"/>
                  </a:lnTo>
                  <a:lnTo>
                    <a:pt x="57" y="297"/>
                  </a:lnTo>
                  <a:lnTo>
                    <a:pt x="57" y="293"/>
                  </a:lnTo>
                  <a:lnTo>
                    <a:pt x="57" y="293"/>
                  </a:lnTo>
                  <a:lnTo>
                    <a:pt x="54" y="289"/>
                  </a:lnTo>
                  <a:lnTo>
                    <a:pt x="51" y="288"/>
                  </a:lnTo>
                  <a:lnTo>
                    <a:pt x="51" y="288"/>
                  </a:lnTo>
                  <a:lnTo>
                    <a:pt x="46" y="286"/>
                  </a:lnTo>
                  <a:lnTo>
                    <a:pt x="46" y="285"/>
                  </a:lnTo>
                  <a:lnTo>
                    <a:pt x="46" y="285"/>
                  </a:lnTo>
                  <a:lnTo>
                    <a:pt x="47" y="278"/>
                  </a:lnTo>
                  <a:lnTo>
                    <a:pt x="47" y="278"/>
                  </a:lnTo>
                  <a:lnTo>
                    <a:pt x="49" y="270"/>
                  </a:lnTo>
                  <a:lnTo>
                    <a:pt x="51" y="259"/>
                  </a:lnTo>
                  <a:lnTo>
                    <a:pt x="51" y="259"/>
                  </a:lnTo>
                  <a:lnTo>
                    <a:pt x="51" y="256"/>
                  </a:lnTo>
                  <a:lnTo>
                    <a:pt x="49" y="253"/>
                  </a:lnTo>
                  <a:lnTo>
                    <a:pt x="46" y="249"/>
                  </a:lnTo>
                  <a:lnTo>
                    <a:pt x="43" y="249"/>
                  </a:lnTo>
                  <a:lnTo>
                    <a:pt x="43" y="249"/>
                  </a:lnTo>
                  <a:lnTo>
                    <a:pt x="32" y="248"/>
                  </a:lnTo>
                  <a:lnTo>
                    <a:pt x="32" y="248"/>
                  </a:lnTo>
                  <a:lnTo>
                    <a:pt x="22" y="248"/>
                  </a:lnTo>
                  <a:lnTo>
                    <a:pt x="20" y="246"/>
                  </a:lnTo>
                  <a:lnTo>
                    <a:pt x="19" y="246"/>
                  </a:lnTo>
                  <a:lnTo>
                    <a:pt x="19" y="246"/>
                  </a:lnTo>
                  <a:lnTo>
                    <a:pt x="20" y="241"/>
                  </a:lnTo>
                  <a:lnTo>
                    <a:pt x="25" y="235"/>
                  </a:lnTo>
                  <a:lnTo>
                    <a:pt x="25" y="235"/>
                  </a:lnTo>
                  <a:lnTo>
                    <a:pt x="35" y="222"/>
                  </a:lnTo>
                  <a:lnTo>
                    <a:pt x="41" y="210"/>
                  </a:lnTo>
                  <a:lnTo>
                    <a:pt x="47" y="194"/>
                  </a:lnTo>
                  <a:lnTo>
                    <a:pt x="52" y="179"/>
                  </a:lnTo>
                  <a:lnTo>
                    <a:pt x="57" y="154"/>
                  </a:lnTo>
                  <a:lnTo>
                    <a:pt x="59" y="142"/>
                  </a:lnTo>
                  <a:lnTo>
                    <a:pt x="59" y="142"/>
                  </a:lnTo>
                  <a:lnTo>
                    <a:pt x="62" y="122"/>
                  </a:lnTo>
                  <a:lnTo>
                    <a:pt x="67" y="104"/>
                  </a:lnTo>
                  <a:lnTo>
                    <a:pt x="75" y="88"/>
                  </a:lnTo>
                  <a:lnTo>
                    <a:pt x="83" y="75"/>
                  </a:lnTo>
                  <a:lnTo>
                    <a:pt x="94" y="64"/>
                  </a:lnTo>
                  <a:lnTo>
                    <a:pt x="105" y="53"/>
                  </a:lnTo>
                  <a:lnTo>
                    <a:pt x="116" y="45"/>
                  </a:lnTo>
                  <a:lnTo>
                    <a:pt x="129" y="39"/>
                  </a:lnTo>
                  <a:lnTo>
                    <a:pt x="143" y="32"/>
                  </a:lnTo>
                  <a:lnTo>
                    <a:pt x="156" y="29"/>
                  </a:lnTo>
                  <a:lnTo>
                    <a:pt x="182" y="23"/>
                  </a:lnTo>
                  <a:lnTo>
                    <a:pt x="202" y="21"/>
                  </a:lnTo>
                  <a:lnTo>
                    <a:pt x="220" y="19"/>
                  </a:lnTo>
                  <a:lnTo>
                    <a:pt x="226" y="19"/>
                  </a:lnTo>
                  <a:lnTo>
                    <a:pt x="226" y="19"/>
                  </a:lnTo>
                  <a:lnTo>
                    <a:pt x="238" y="21"/>
                  </a:lnTo>
                  <a:lnTo>
                    <a:pt x="255" y="24"/>
                  </a:lnTo>
                  <a:lnTo>
                    <a:pt x="278" y="31"/>
                  </a:lnTo>
                  <a:lnTo>
                    <a:pt x="301" y="39"/>
                  </a:lnTo>
                  <a:lnTo>
                    <a:pt x="314" y="45"/>
                  </a:lnTo>
                  <a:lnTo>
                    <a:pt x="325" y="53"/>
                  </a:lnTo>
                  <a:lnTo>
                    <a:pt x="337" y="61"/>
                  </a:lnTo>
                  <a:lnTo>
                    <a:pt x="348" y="71"/>
                  </a:lnTo>
                  <a:lnTo>
                    <a:pt x="356" y="80"/>
                  </a:lnTo>
                  <a:lnTo>
                    <a:pt x="364" y="93"/>
                  </a:lnTo>
                  <a:lnTo>
                    <a:pt x="369" y="106"/>
                  </a:lnTo>
                  <a:lnTo>
                    <a:pt x="373" y="120"/>
                  </a:lnTo>
                  <a:lnTo>
                    <a:pt x="373" y="120"/>
                  </a:lnTo>
                  <a:lnTo>
                    <a:pt x="378" y="163"/>
                  </a:lnTo>
                  <a:lnTo>
                    <a:pt x="378" y="179"/>
                  </a:lnTo>
                  <a:lnTo>
                    <a:pt x="377" y="192"/>
                  </a:lnTo>
                  <a:lnTo>
                    <a:pt x="373" y="203"/>
                  </a:lnTo>
                  <a:lnTo>
                    <a:pt x="369" y="216"/>
                  </a:lnTo>
                  <a:lnTo>
                    <a:pt x="353" y="245"/>
                  </a:lnTo>
                  <a:lnTo>
                    <a:pt x="353"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grpSp>
    </p:spTree>
    <p:extLst>
      <p:ext uri="{BB962C8B-B14F-4D97-AF65-F5344CB8AC3E}">
        <p14:creationId xmlns:p14="http://schemas.microsoft.com/office/powerpoint/2010/main" val="878938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 name="Table 165"/>
          <p:cNvGraphicFramePr>
            <a:graphicFrameLocks noGrp="1"/>
          </p:cNvGraphicFramePr>
          <p:nvPr>
            <p:extLst/>
          </p:nvPr>
        </p:nvGraphicFramePr>
        <p:xfrm>
          <a:off x="439896" y="1030246"/>
          <a:ext cx="2959653" cy="4838392"/>
        </p:xfrm>
        <a:graphic>
          <a:graphicData uri="http://schemas.openxmlformats.org/drawingml/2006/table">
            <a:tbl>
              <a:tblPr firstRow="1" bandRow="1">
                <a:tableStyleId>{9D7B26C5-4107-4FEC-AEDC-1716B250A1EF}</a:tableStyleId>
              </a:tblPr>
              <a:tblGrid>
                <a:gridCol w="1202838">
                  <a:extLst>
                    <a:ext uri="{9D8B030D-6E8A-4147-A177-3AD203B41FA5}">
                      <a16:colId xmlns:a16="http://schemas.microsoft.com/office/drawing/2014/main" val="1493572117"/>
                    </a:ext>
                  </a:extLst>
                </a:gridCol>
                <a:gridCol w="822960">
                  <a:extLst>
                    <a:ext uri="{9D8B030D-6E8A-4147-A177-3AD203B41FA5}">
                      <a16:colId xmlns:a16="http://schemas.microsoft.com/office/drawing/2014/main" val="324438354"/>
                    </a:ext>
                  </a:extLst>
                </a:gridCol>
                <a:gridCol w="933855">
                  <a:extLst>
                    <a:ext uri="{9D8B030D-6E8A-4147-A177-3AD203B41FA5}">
                      <a16:colId xmlns:a16="http://schemas.microsoft.com/office/drawing/2014/main" val="3751259017"/>
                    </a:ext>
                  </a:extLst>
                </a:gridCol>
              </a:tblGrid>
              <a:tr h="329184">
                <a:tc>
                  <a:txBody>
                    <a:bodyPr/>
                    <a:lstStyle/>
                    <a:p>
                      <a:pPr algn="l"/>
                      <a:endParaRPr lang="en-US" sz="700" kern="1200" dirty="0">
                        <a:solidFill>
                          <a:srgbClr val="505050"/>
                        </a:solidFill>
                        <a:latin typeface="Segoe UI Semibold" panose="020B0702040204020203" pitchFamily="34" charset="0"/>
                        <a:ea typeface="+mn-ea"/>
                        <a:cs typeface="Segoe UI Semibold" panose="020B0702040204020203" pitchFamily="34" charset="0"/>
                      </a:endParaRPr>
                    </a:p>
                  </a:txBody>
                  <a:tcPr marL="457200" anchor="ctr">
                    <a:lnL w="6350" cap="flat" cmpd="sng" algn="ctr">
                      <a:noFill/>
                      <a:prstDash val="solid"/>
                      <a:round/>
                      <a:headEnd type="none" w="med" len="med"/>
                      <a:tailEnd type="none" w="med" len="med"/>
                    </a:lnL>
                    <a:lnR w="6350" cap="flat" cmpd="sng" algn="ctr">
                      <a:solidFill>
                        <a:schemeClr val="bg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3219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Service</a:t>
                      </a:r>
                    </a:p>
                  </a:txBody>
                  <a:tcPr marL="45720" marR="45720" marT="0" marB="0" anchor="ctr">
                    <a:lnL w="6350" cap="flat" cmpd="sng" algn="ctr">
                      <a:solidFill>
                        <a:schemeClr val="bg1">
                          <a:lumMod val="40000"/>
                          <a:lumOff val="60000"/>
                        </a:schemeClr>
                      </a:solidFill>
                      <a:prstDash val="solid"/>
                      <a:round/>
                      <a:headEnd type="none" w="med" len="med"/>
                      <a:tailEnd type="none" w="med" len="med"/>
                    </a:lnL>
                    <a:lnR w="6350" cap="flat" cmpd="sng" algn="ctr">
                      <a:solidFill>
                        <a:schemeClr val="bg1">
                          <a:lumMod val="40000"/>
                          <a:lumOff val="60000"/>
                        </a:schemeClr>
                      </a:solidFill>
                      <a:prstDash val="solid"/>
                      <a:round/>
                      <a:headEnd type="none" w="med" len="med"/>
                      <a:tailEnd type="none" w="med" len="med"/>
                    </a:lnR>
                    <a:lnT w="6350" cap="flat" cmpd="sng" algn="ctr">
                      <a:solidFill>
                        <a:schemeClr val="bg1">
                          <a:lumMod val="40000"/>
                          <a:lumOff val="60000"/>
                        </a:schemeClr>
                      </a:solidFill>
                      <a:prstDash val="solid"/>
                      <a:round/>
                      <a:headEnd type="none" w="med" len="med"/>
                      <a:tailEnd type="none" w="med" len="med"/>
                    </a:lnT>
                    <a:lnB w="6350" cap="flat" cmpd="sng" algn="ctr">
                      <a:solidFill>
                        <a:schemeClr val="bg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3C3C3C"/>
                    </a:solidFill>
                  </a:tcPr>
                </a:tc>
                <a:tc hMerge="1">
                  <a:txBody>
                    <a:bodyPr/>
                    <a:lstStyle/>
                    <a:p>
                      <a:pPr marL="0" marR="0" lvl="0" indent="0" algn="l" defTabSz="932192"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40000"/>
                        <a:lumOff val="60000"/>
                      </a:schemeClr>
                    </a:solidFill>
                  </a:tcPr>
                </a:tc>
                <a:extLst>
                  <a:ext uri="{0D108BD9-81ED-4DB2-BD59-A6C34878D82A}">
                    <a16:rowId xmlns:a16="http://schemas.microsoft.com/office/drawing/2014/main" val="1658825890"/>
                  </a:ext>
                </a:extLst>
              </a:tr>
              <a:tr h="128016">
                <a:tc rowSpan="9">
                  <a:txBody>
                    <a:bodyPr/>
                    <a:lstStyle/>
                    <a:p>
                      <a:pPr algn="l"/>
                      <a:r>
                        <a:rPr lang="en-US" sz="700" kern="1200" dirty="0">
                          <a:solidFill>
                            <a:srgbClr val="505050"/>
                          </a:solidFill>
                          <a:latin typeface="Segoe UI Semibold" panose="020B0702040204020203" pitchFamily="34" charset="0"/>
                          <a:ea typeface="+mn-ea"/>
                          <a:cs typeface="Segoe UI Semibold" panose="020B0702040204020203" pitchFamily="34" charset="0"/>
                        </a:rPr>
                        <a:t>Information Management</a:t>
                      </a:r>
                    </a:p>
                  </a:txBody>
                  <a:tcPr marL="45720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rowSpan="6">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Data</a:t>
                      </a:r>
                      <a:r>
                        <a:rPr lang="en-US" sz="500" baseline="0" dirty="0">
                          <a:solidFill>
                            <a:schemeClr val="accent1"/>
                          </a:solidFill>
                          <a:latin typeface="Segoe UI Semibold" panose="020B0702040204020203" pitchFamily="34" charset="0"/>
                          <a:cs typeface="Segoe UI Semibold" panose="020B0702040204020203" pitchFamily="34" charset="0"/>
                        </a:rPr>
                        <a:t> Factory</a:t>
                      </a:r>
                      <a:endParaRPr lang="en-US" sz="500" dirty="0">
                        <a:solidFill>
                          <a:schemeClr val="accent1"/>
                        </a:solidFill>
                        <a:latin typeface="Segoe UI Semibold" panose="020B0702040204020203" pitchFamily="34" charset="0"/>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bg1">
                          <a:lumMod val="40000"/>
                          <a:lumOff val="60000"/>
                        </a:schemeClr>
                      </a:solidFill>
                      <a:prstDash val="solid"/>
                      <a:round/>
                      <a:headEnd type="none" w="med" len="med"/>
                      <a:tailEnd type="none" w="med" len="med"/>
                    </a:lnR>
                    <a:lnT w="6350" cap="flat" cmpd="sng" algn="ctr">
                      <a:solidFill>
                        <a:schemeClr val="bg1">
                          <a:lumMod val="40000"/>
                          <a:lumOff val="60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l">
                        <a:lnSpc>
                          <a:spcPct val="100000"/>
                        </a:lnSpc>
                        <a:spcBef>
                          <a:spcPts val="0"/>
                        </a:spcBef>
                        <a:spcAft>
                          <a:spcPts val="0"/>
                        </a:spcAft>
                      </a:pPr>
                      <a:r>
                        <a:rPr lang="en-US" sz="500" dirty="0">
                          <a:solidFill>
                            <a:schemeClr val="accent1"/>
                          </a:solidFill>
                          <a:latin typeface="Segoe UI Semibold" panose="020B0702040204020203" pitchFamily="34" charset="0"/>
                          <a:cs typeface="Segoe UI Semibold" panose="020B0702040204020203" pitchFamily="34" charset="0"/>
                        </a:rPr>
                        <a:t>High Freq. Cloud Activities </a:t>
                      </a:r>
                      <a:endParaRPr lang="en-US" sz="500" baseline="0" dirty="0">
                        <a:solidFill>
                          <a:schemeClr val="accent1"/>
                        </a:solidFill>
                        <a:latin typeface="Segoe UI Semibold" panose="020B0702040204020203" pitchFamily="34" charset="0"/>
                        <a:cs typeface="Segoe UI Semibold" panose="020B0702040204020203" pitchFamily="34" charset="0"/>
                      </a:endParaRPr>
                    </a:p>
                  </a:txBody>
                  <a:tcPr marL="45720" marR="45720" marT="27432" marB="27432" anchor="ctr">
                    <a:lnL w="6350" cap="flat" cmpd="sng" algn="ctr">
                      <a:solidFill>
                        <a:schemeClr val="bg1">
                          <a:lumMod val="40000"/>
                          <a:lumOff val="60000"/>
                        </a:schemeClr>
                      </a:solidFill>
                      <a:prstDash val="solid"/>
                      <a:round/>
                      <a:headEnd type="none" w="med" len="med"/>
                      <a:tailEnd type="none" w="med" len="med"/>
                    </a:lnL>
                    <a:lnR w="6350" cap="flat" cmpd="sng" algn="ctr">
                      <a:solidFill>
                        <a:schemeClr val="bg1">
                          <a:lumMod val="40000"/>
                          <a:lumOff val="60000"/>
                        </a:schemeClr>
                      </a:solidFill>
                      <a:prstDash val="solid"/>
                      <a:round/>
                      <a:headEnd type="none" w="med" len="med"/>
                      <a:tailEnd type="none" w="med" len="med"/>
                    </a:lnR>
                    <a:lnT w="6350" cap="flat" cmpd="sng" algn="ctr">
                      <a:solidFill>
                        <a:schemeClr val="bg1">
                          <a:lumMod val="40000"/>
                          <a:lumOff val="60000"/>
                        </a:schemeClr>
                      </a:solidFill>
                      <a:prstDash val="solid"/>
                      <a:round/>
                      <a:headEnd type="none" w="med" len="med"/>
                      <a:tailEnd type="none" w="med" len="med"/>
                    </a:lnT>
                    <a:lnB w="6350" cap="flat" cmpd="sng" algn="ctr">
                      <a:solidFill>
                        <a:schemeClr val="bg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46572187"/>
                  </a:ext>
                </a:extLst>
              </a:tr>
              <a:tr h="201814">
                <a:tc vMerge="1">
                  <a:txBody>
                    <a:bodyPr/>
                    <a:lstStyle/>
                    <a:p>
                      <a:endParaRPr lang="en-US"/>
                    </a:p>
                  </a:txBody>
                  <a:tcPr/>
                </a:tc>
                <a:tc vMerge="1">
                  <a:txBody>
                    <a:bodyPr/>
                    <a:lstStyle/>
                    <a:p>
                      <a:endParaRPr lang="en-US"/>
                    </a:p>
                  </a:txBody>
                  <a:tcPr/>
                </a:tc>
                <a:tc>
                  <a:txBody>
                    <a:bodyPr/>
                    <a:lstStyle/>
                    <a:p>
                      <a:pPr algn="l">
                        <a:lnSpc>
                          <a:spcPct val="100000"/>
                        </a:lnSpc>
                        <a:spcBef>
                          <a:spcPts val="0"/>
                        </a:spcBef>
                        <a:spcAft>
                          <a:spcPts val="0"/>
                        </a:spcAft>
                      </a:pPr>
                      <a:r>
                        <a:rPr lang="en-US" sz="500" baseline="0" dirty="0">
                          <a:solidFill>
                            <a:schemeClr val="accent1"/>
                          </a:solidFill>
                          <a:latin typeface="Segoe UI Semibold" panose="020B0702040204020203" pitchFamily="34" charset="0"/>
                          <a:cs typeface="Segoe UI Semibold" panose="020B0702040204020203" pitchFamily="34" charset="0"/>
                        </a:rPr>
                        <a:t>High Freq.</a:t>
                      </a:r>
                      <a:br>
                        <a:rPr lang="en-US" sz="500" baseline="0" dirty="0">
                          <a:solidFill>
                            <a:schemeClr val="accent1"/>
                          </a:solidFill>
                          <a:latin typeface="Segoe UI Semibold" panose="020B0702040204020203" pitchFamily="34" charset="0"/>
                          <a:cs typeface="Segoe UI Semibold" panose="020B0702040204020203" pitchFamily="34" charset="0"/>
                        </a:rPr>
                      </a:br>
                      <a:r>
                        <a:rPr lang="en-US" sz="500" baseline="0" dirty="0">
                          <a:solidFill>
                            <a:schemeClr val="accent1"/>
                          </a:solidFill>
                          <a:latin typeface="Segoe UI Semibold" panose="020B0702040204020203" pitchFamily="34" charset="0"/>
                          <a:cs typeface="Segoe UI Semibold" panose="020B0702040204020203" pitchFamily="34" charset="0"/>
                        </a:rPr>
                        <a:t>On-</a:t>
                      </a:r>
                      <a:r>
                        <a:rPr lang="en-US" sz="500" baseline="0" dirty="0" err="1">
                          <a:solidFill>
                            <a:schemeClr val="accent1"/>
                          </a:solidFill>
                          <a:latin typeface="Segoe UI Semibold" panose="020B0702040204020203" pitchFamily="34" charset="0"/>
                          <a:cs typeface="Segoe UI Semibold" panose="020B0702040204020203" pitchFamily="34" charset="0"/>
                        </a:rPr>
                        <a:t>Prem</a:t>
                      </a:r>
                      <a:r>
                        <a:rPr lang="en-US" sz="500" baseline="0" dirty="0">
                          <a:solidFill>
                            <a:schemeClr val="accent1"/>
                          </a:solidFill>
                          <a:latin typeface="Segoe UI Semibold" panose="020B0702040204020203" pitchFamily="34" charset="0"/>
                          <a:cs typeface="Segoe UI Semibold" panose="020B0702040204020203" pitchFamily="34" charset="0"/>
                        </a:rPr>
                        <a:t> Activities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bg1">
                          <a:lumMod val="40000"/>
                          <a:lumOff val="60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83815183"/>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Low Freq. Cloud Activities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211197664"/>
                  </a:ext>
                </a:extLst>
              </a:tr>
              <a:tr h="128016">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Low Freq. On-Prem Activities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657079672"/>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Data Movement/Cloud</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659705991"/>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Data Movement/On-Prem</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693059083"/>
                  </a:ext>
                </a:extLst>
              </a:tr>
              <a:tr h="0">
                <a:tc vMerge="1">
                  <a:txBody>
                    <a:bodyPr/>
                    <a:lstStyle/>
                    <a:p>
                      <a:endParaRPr lang="en-US"/>
                    </a:p>
                  </a:txBody>
                  <a:tcPr/>
                </a:tc>
                <a:tc>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Data Catalog</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Standard Data Catalog Seats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35453821"/>
                  </a:ext>
                </a:extLst>
              </a:tr>
              <a:tr h="127618">
                <a:tc vMerge="1">
                  <a:txBody>
                    <a:bodyPr/>
                    <a:lstStyle/>
                    <a:p>
                      <a:endParaRPr lang="en-US"/>
                    </a:p>
                  </a:txBody>
                  <a:tcPr/>
                </a:tc>
                <a:tc rowSpan="2">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Event Hubs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Ingress Events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921124046"/>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Throughput Events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327184193"/>
                  </a:ext>
                </a:extLst>
              </a:tr>
              <a:tr h="163232">
                <a:tc rowSpan="4">
                  <a:txBody>
                    <a:bodyPr/>
                    <a:lstStyle/>
                    <a:p>
                      <a:pPr algn="l"/>
                      <a:r>
                        <a:rPr lang="en-US" sz="700" kern="1200" dirty="0">
                          <a:solidFill>
                            <a:srgbClr val="505050"/>
                          </a:solidFill>
                          <a:latin typeface="Segoe UI Semibold" panose="020B0702040204020203" pitchFamily="34" charset="0"/>
                          <a:ea typeface="+mn-ea"/>
                          <a:cs typeface="Segoe UI Semibold" panose="020B0702040204020203" pitchFamily="34" charset="0"/>
                        </a:rPr>
                        <a:t>Big Data Stores</a:t>
                      </a:r>
                    </a:p>
                  </a:txBody>
                  <a:tcPr marL="45720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r>
                        <a:rPr lang="en-US" sz="500" kern="1200" dirty="0">
                          <a:solidFill>
                            <a:schemeClr val="accent1"/>
                          </a:solidFill>
                          <a:latin typeface="Segoe UI Semibold" panose="020B0702040204020203" pitchFamily="34" charset="0"/>
                          <a:cs typeface="Segoe UI Semibold" panose="020B0702040204020203" pitchFamily="34" charset="0"/>
                        </a:rPr>
                        <a:t>Blob Storage</a:t>
                      </a:r>
                      <a:endParaRPr lang="en-US" sz="500" kern="1200" dirty="0">
                        <a:solidFill>
                          <a:schemeClr val="accent1"/>
                        </a:solidFill>
                        <a:latin typeface="Segoe UI Semibold" panose="020B0702040204020203" pitchFamily="34" charset="0"/>
                        <a:ea typeface="+mn-ea"/>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Geo Redundant Storage</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7701417"/>
                  </a:ext>
                </a:extLst>
              </a:tr>
              <a:tr h="127618">
                <a:tc vMerge="1">
                  <a:txBody>
                    <a:bodyPr/>
                    <a:lstStyle/>
                    <a:p>
                      <a:endParaRPr lang="en-US"/>
                    </a:p>
                  </a:txBody>
                  <a:tcPr/>
                </a:tc>
                <a:tc rowSpan="2">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Data Lake Store</a:t>
                      </a:r>
                      <a:r>
                        <a:rPr lang="en-US" sz="500" baseline="30000" dirty="0">
                          <a:solidFill>
                            <a:schemeClr val="accent1"/>
                          </a:solidFill>
                          <a:latin typeface="Segoe UI Semibold" panose="020B0702040204020203" pitchFamily="34" charset="0"/>
                          <a:cs typeface="Segoe UI Semibold" panose="020B0702040204020203" pitchFamily="34" charset="0"/>
                        </a:rPr>
                        <a:t>*</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Storage</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26796170"/>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Transactions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93080009"/>
                  </a:ext>
                </a:extLst>
              </a:tr>
              <a:tr h="128016">
                <a:tc vMerge="1">
                  <a:txBody>
                    <a:bodyPr/>
                    <a:lstStyle/>
                    <a:p>
                      <a:endParaRPr lang="en-US"/>
                    </a:p>
                  </a:txBody>
                  <a:tcPr/>
                </a:tc>
                <a:tc>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SQL Data Warehouse</a:t>
                      </a:r>
                      <a:r>
                        <a:rPr lang="en-US" sz="500" baseline="30000" dirty="0">
                          <a:solidFill>
                            <a:schemeClr val="accent1"/>
                          </a:solidFill>
                          <a:latin typeface="Segoe UI Semibold" panose="020B0702040204020203" pitchFamily="34" charset="0"/>
                          <a:cs typeface="Segoe UI Semibold" panose="020B0702040204020203" pitchFamily="34" charset="0"/>
                        </a:rPr>
                        <a:t>*</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SQL Data Warehouse</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818538823"/>
                  </a:ext>
                </a:extLst>
              </a:tr>
              <a:tr h="127618">
                <a:tc rowSpan="11">
                  <a:txBody>
                    <a:bodyPr/>
                    <a:lstStyle/>
                    <a:p>
                      <a:pPr algn="l"/>
                      <a:r>
                        <a:rPr lang="en-US" sz="700" kern="1200" dirty="0">
                          <a:solidFill>
                            <a:srgbClr val="505050"/>
                          </a:solidFill>
                          <a:latin typeface="Segoe UI Semibold" panose="020B0702040204020203" pitchFamily="34" charset="0"/>
                          <a:ea typeface="+mn-ea"/>
                          <a:cs typeface="Segoe UI Semibold" panose="020B0702040204020203" pitchFamily="34" charset="0"/>
                        </a:rPr>
                        <a:t>Machine Learning </a:t>
                      </a:r>
                      <a:br>
                        <a:rPr lang="en-US" sz="700" kern="1200" dirty="0">
                          <a:solidFill>
                            <a:srgbClr val="505050"/>
                          </a:solidFill>
                          <a:latin typeface="Segoe UI Semibold" panose="020B0702040204020203" pitchFamily="34" charset="0"/>
                          <a:ea typeface="+mn-ea"/>
                          <a:cs typeface="Segoe UI Semibold" panose="020B0702040204020203" pitchFamily="34" charset="0"/>
                        </a:rPr>
                      </a:br>
                      <a:r>
                        <a:rPr lang="en-US" sz="700" kern="1200" dirty="0">
                          <a:solidFill>
                            <a:srgbClr val="505050"/>
                          </a:solidFill>
                          <a:latin typeface="Segoe UI Semibold" panose="020B0702040204020203" pitchFamily="34" charset="0"/>
                          <a:ea typeface="+mn-ea"/>
                          <a:cs typeface="Segoe UI Semibold" panose="020B0702040204020203" pitchFamily="34" charset="0"/>
                        </a:rPr>
                        <a:t>&amp; Analytics</a:t>
                      </a:r>
                    </a:p>
                  </a:txBody>
                  <a:tcPr marL="45720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rowSpan="4">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Machine Learning</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Studio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730591576"/>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Seats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752400860"/>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API Compute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340359464"/>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API Transactions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47827191"/>
                  </a:ext>
                </a:extLst>
              </a:tr>
              <a:tr h="127618">
                <a:tc vMerge="1">
                  <a:txBody>
                    <a:bodyPr/>
                    <a:lstStyle/>
                    <a:p>
                      <a:endParaRPr lang="en-US"/>
                    </a:p>
                  </a:txBody>
                  <a:tcPr/>
                </a:tc>
                <a:tc rowSpan="2">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Data Lake Analytics</a:t>
                      </a:r>
                      <a:r>
                        <a:rPr lang="en-US" sz="500" baseline="30000" dirty="0">
                          <a:solidFill>
                            <a:schemeClr val="accent1"/>
                          </a:solidFill>
                          <a:latin typeface="Segoe UI Semibold" panose="020B0702040204020203" pitchFamily="34" charset="0"/>
                          <a:cs typeface="Segoe UI Semibold" panose="020B0702040204020203" pitchFamily="34" charset="0"/>
                        </a:rPr>
                        <a:t>*</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Analytic Units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688331618"/>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Jobs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35475991"/>
                  </a:ext>
                </a:extLst>
              </a:tr>
              <a:tr h="127618">
                <a:tc vMerge="1">
                  <a:txBody>
                    <a:bodyPr/>
                    <a:lstStyle/>
                    <a:p>
                      <a:endParaRPr lang="en-US" sz="700" b="1" dirty="0">
                        <a:solidFill>
                          <a:schemeClr val="bg1"/>
                        </a:solidFill>
                      </a:endParaRPr>
                    </a:p>
                  </a:txBody>
                  <a:tcPr marL="457200" anchor="ctr">
                    <a:lnL w="127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rowSpan="3">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HDInsight</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D3 VMs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08"/>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D13 VMs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389135388"/>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A2 VMs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134879970"/>
                  </a:ext>
                </a:extLst>
              </a:tr>
              <a:tr h="127618">
                <a:tc vMerge="1">
                  <a:txBody>
                    <a:bodyPr/>
                    <a:lstStyle/>
                    <a:p>
                      <a:endParaRPr lang="en-US"/>
                    </a:p>
                  </a:txBody>
                  <a:tcPr/>
                </a:tc>
                <a:tc rowSpan="2">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Stream Analytics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Streaming Units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392099985"/>
                  </a:ext>
                </a:extLst>
              </a:tr>
              <a:tr h="127618">
                <a:tc vMerge="1">
                  <a:txBody>
                    <a:bodyPr/>
                    <a:lstStyle/>
                    <a:p>
                      <a:endParaRPr lang="en-US"/>
                    </a:p>
                  </a:txBody>
                  <a:tcPr/>
                </a:tc>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Data Processed</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390659619"/>
                  </a:ext>
                </a:extLst>
              </a:tr>
              <a:tr h="297610">
                <a:tc rowSpan="3">
                  <a:txBody>
                    <a:bodyPr/>
                    <a:lstStyle/>
                    <a:p>
                      <a:pPr algn="l"/>
                      <a:r>
                        <a:rPr lang="en-US" sz="700" kern="1200" dirty="0">
                          <a:solidFill>
                            <a:srgbClr val="505050"/>
                          </a:solidFill>
                          <a:latin typeface="Segoe UI Semibold" panose="020B0702040204020203" pitchFamily="34" charset="0"/>
                          <a:ea typeface="+mn-ea"/>
                          <a:cs typeface="Segoe UI Semibold" panose="020B0702040204020203" pitchFamily="34" charset="0"/>
                        </a:rPr>
                        <a:t>Intelligence</a:t>
                      </a:r>
                    </a:p>
                  </a:txBody>
                  <a:tcPr marL="45720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Cognitive Services</a:t>
                      </a:r>
                      <a:r>
                        <a:rPr lang="en-US" sz="500" baseline="30000" dirty="0">
                          <a:solidFill>
                            <a:schemeClr val="accent1"/>
                          </a:solidFill>
                          <a:latin typeface="Segoe UI Semibold" panose="020B0702040204020203" pitchFamily="34" charset="0"/>
                          <a:cs typeface="Segoe UI Semibold" panose="020B0702040204020203" pitchFamily="34" charset="0"/>
                        </a:rPr>
                        <a:t>*</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rowSpan="3">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Marketplace Apps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7542924"/>
                  </a:ext>
                </a:extLst>
              </a:tr>
              <a:tr h="297610">
                <a:tc vMerge="1">
                  <a:txBody>
                    <a:bodyPr/>
                    <a:lstStyle/>
                    <a:p>
                      <a:endParaRPr lang="en-US"/>
                    </a:p>
                  </a:txBody>
                  <a:tcPr/>
                </a:tc>
                <a:tc>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Bot Framework</a:t>
                      </a:r>
                      <a:r>
                        <a:rPr lang="en-US" sz="500" baseline="30000" dirty="0">
                          <a:solidFill>
                            <a:schemeClr val="accent1"/>
                          </a:solidFill>
                          <a:latin typeface="Segoe UI Semibold" panose="020B0702040204020203" pitchFamily="34" charset="0"/>
                          <a:cs typeface="Segoe UI Semibold" panose="020B0702040204020203" pitchFamily="34" charset="0"/>
                        </a:rPr>
                        <a:t>*</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endParaRPr>
                    </a:p>
                  </a:txBody>
                  <a:tcPr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266264761"/>
                  </a:ext>
                </a:extLst>
              </a:tr>
              <a:tr h="297610">
                <a:tc vMerge="1">
                  <a:txBody>
                    <a:bodyPr/>
                    <a:lstStyle/>
                    <a:p>
                      <a:endParaRPr lang="en-US"/>
                    </a:p>
                  </a:txBody>
                  <a:tcPr/>
                </a:tc>
                <a:tc>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Cortana</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endParaRPr>
                    </a:p>
                  </a:txBody>
                  <a:tcPr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73742250"/>
                  </a:ext>
                </a:extLst>
              </a:tr>
              <a:tr h="284914">
                <a:tc>
                  <a:txBody>
                    <a:bodyPr/>
                    <a:lstStyle/>
                    <a:p>
                      <a:pPr algn="l"/>
                      <a:r>
                        <a:rPr lang="en-US" sz="700" kern="1200" dirty="0">
                          <a:solidFill>
                            <a:srgbClr val="505050"/>
                          </a:solidFill>
                          <a:latin typeface="Segoe UI Semibold" panose="020B0702040204020203" pitchFamily="34" charset="0"/>
                          <a:ea typeface="+mn-ea"/>
                          <a:cs typeface="Segoe UI Semibold" panose="020B0702040204020203" pitchFamily="34" charset="0"/>
                        </a:rPr>
                        <a:t>Dashboards &amp; Visualizations</a:t>
                      </a:r>
                    </a:p>
                  </a:txBody>
                  <a:tcPr marL="457200" marR="54864"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l"/>
                      <a:r>
                        <a:rPr lang="en-US" sz="500" dirty="0">
                          <a:solidFill>
                            <a:schemeClr val="accent1"/>
                          </a:solidFill>
                          <a:latin typeface="Segoe UI Semibold" panose="020B0702040204020203" pitchFamily="34" charset="0"/>
                          <a:cs typeface="Segoe UI Semibold" panose="020B0702040204020203" pitchFamily="34" charset="0"/>
                        </a:rPr>
                        <a:t>Power BI</a:t>
                      </a:r>
                    </a:p>
                  </a:txBody>
                  <a:tcPr marL="54864" marR="54864"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chemeClr val="accent1"/>
                          </a:solidFill>
                          <a:effectLst/>
                          <a:uLnTx/>
                          <a:uFillTx/>
                          <a:latin typeface="Segoe UI Semibold" panose="020B0702040204020203" pitchFamily="34" charset="0"/>
                          <a:ea typeface="+mn-ea"/>
                          <a:cs typeface="Segoe UI Semibold" panose="020B0702040204020203" pitchFamily="34" charset="0"/>
                        </a:rPr>
                        <a:t>Pro Seats</a:t>
                      </a:r>
                    </a:p>
                  </a:txBody>
                  <a:tcPr marL="54864" marR="54864"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436321895"/>
                  </a:ext>
                </a:extLst>
              </a:tr>
            </a:tbl>
          </a:graphicData>
        </a:graphic>
      </p:graphicFrame>
      <p:sp>
        <p:nvSpPr>
          <p:cNvPr id="2" name="Title 1"/>
          <p:cNvSpPr>
            <a:spLocks noGrp="1"/>
          </p:cNvSpPr>
          <p:nvPr>
            <p:ph type="title"/>
          </p:nvPr>
        </p:nvSpPr>
        <p:spPr>
          <a:xfrm>
            <a:off x="269240" y="289511"/>
            <a:ext cx="11655840" cy="899665"/>
          </a:xfrm>
        </p:spPr>
        <p:txBody>
          <a:bodyPr/>
          <a:lstStyle/>
          <a:p>
            <a:r>
              <a:rPr lang="en-US" sz="3600" dirty="0"/>
              <a:t>Detailed view of offers</a:t>
            </a:r>
          </a:p>
        </p:txBody>
      </p:sp>
      <p:sp>
        <p:nvSpPr>
          <p:cNvPr id="70" name="Freeform 18"/>
          <p:cNvSpPr>
            <a:spLocks/>
          </p:cNvSpPr>
          <p:nvPr/>
        </p:nvSpPr>
        <p:spPr bwMode="auto">
          <a:xfrm>
            <a:off x="568595" y="1898357"/>
            <a:ext cx="208915" cy="225104"/>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nvGrpSpPr>
          <p:cNvPr id="71" name="Group 90"/>
          <p:cNvGrpSpPr/>
          <p:nvPr/>
        </p:nvGrpSpPr>
        <p:grpSpPr>
          <a:xfrm>
            <a:off x="525862" y="2857256"/>
            <a:ext cx="294380" cy="188152"/>
            <a:chOff x="5250983" y="3076031"/>
            <a:chExt cx="510029" cy="325987"/>
          </a:xfrm>
          <a:solidFill>
            <a:schemeClr val="bg1"/>
          </a:solidFill>
        </p:grpSpPr>
        <p:sp>
          <p:nvSpPr>
            <p:cNvPr id="73"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74"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75"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76"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84"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85" name="Group 108"/>
          <p:cNvGrpSpPr/>
          <p:nvPr/>
        </p:nvGrpSpPr>
        <p:grpSpPr>
          <a:xfrm>
            <a:off x="534869" y="5612637"/>
            <a:ext cx="276366" cy="234243"/>
            <a:chOff x="554038" y="2498729"/>
            <a:chExt cx="1114423" cy="944564"/>
          </a:xfrm>
          <a:solidFill>
            <a:schemeClr val="bg1"/>
          </a:solidFill>
        </p:grpSpPr>
        <p:sp>
          <p:nvSpPr>
            <p:cNvPr id="86"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87"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88" name="Group 120"/>
          <p:cNvGrpSpPr/>
          <p:nvPr/>
        </p:nvGrpSpPr>
        <p:grpSpPr>
          <a:xfrm>
            <a:off x="536392" y="3861091"/>
            <a:ext cx="273320" cy="222219"/>
            <a:chOff x="-846136" y="589373"/>
            <a:chExt cx="1120774" cy="911226"/>
          </a:xfrm>
          <a:solidFill>
            <a:schemeClr val="bg1"/>
          </a:solidFill>
        </p:grpSpPr>
        <p:sp>
          <p:nvSpPr>
            <p:cNvPr id="92"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93"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94"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96" name="Group 128"/>
          <p:cNvGrpSpPr/>
          <p:nvPr/>
        </p:nvGrpSpPr>
        <p:grpSpPr>
          <a:xfrm>
            <a:off x="558479" y="5012790"/>
            <a:ext cx="229146" cy="269448"/>
            <a:chOff x="7789863" y="4140200"/>
            <a:chExt cx="315913" cy="371475"/>
          </a:xfrm>
          <a:solidFill>
            <a:schemeClr val="bg1"/>
          </a:solidFill>
        </p:grpSpPr>
        <p:sp>
          <p:nvSpPr>
            <p:cNvPr id="97" name="Freeform 234"/>
            <p:cNvSpPr>
              <a:spLocks noEditPoints="1"/>
            </p:cNvSpPr>
            <p:nvPr/>
          </p:nvSpPr>
          <p:spPr bwMode="auto">
            <a:xfrm>
              <a:off x="7867651" y="4175125"/>
              <a:ext cx="200025" cy="171451"/>
            </a:xfrm>
            <a:custGeom>
              <a:avLst/>
              <a:gdLst>
                <a:gd name="T0" fmla="*/ 249 w 254"/>
                <a:gd name="T1" fmla="*/ 93 h 216"/>
                <a:gd name="T2" fmla="*/ 232 w 254"/>
                <a:gd name="T3" fmla="*/ 64 h 216"/>
                <a:gd name="T4" fmla="*/ 212 w 254"/>
                <a:gd name="T5" fmla="*/ 45 h 216"/>
                <a:gd name="T6" fmla="*/ 208 w 254"/>
                <a:gd name="T7" fmla="*/ 36 h 216"/>
                <a:gd name="T8" fmla="*/ 188 w 254"/>
                <a:gd name="T9" fmla="*/ 26 h 216"/>
                <a:gd name="T10" fmla="*/ 176 w 254"/>
                <a:gd name="T11" fmla="*/ 16 h 216"/>
                <a:gd name="T12" fmla="*/ 155 w 254"/>
                <a:gd name="T13" fmla="*/ 12 h 216"/>
                <a:gd name="T14" fmla="*/ 126 w 254"/>
                <a:gd name="T15" fmla="*/ 8 h 216"/>
                <a:gd name="T16" fmla="*/ 109 w 254"/>
                <a:gd name="T17" fmla="*/ 0 h 216"/>
                <a:gd name="T18" fmla="*/ 80 w 254"/>
                <a:gd name="T19" fmla="*/ 10 h 216"/>
                <a:gd name="T20" fmla="*/ 54 w 254"/>
                <a:gd name="T21" fmla="*/ 21 h 216"/>
                <a:gd name="T22" fmla="*/ 24 w 254"/>
                <a:gd name="T23" fmla="*/ 40 h 216"/>
                <a:gd name="T24" fmla="*/ 10 w 254"/>
                <a:gd name="T25" fmla="*/ 72 h 216"/>
                <a:gd name="T26" fmla="*/ 3 w 254"/>
                <a:gd name="T27" fmla="*/ 93 h 216"/>
                <a:gd name="T28" fmla="*/ 0 w 254"/>
                <a:gd name="T29" fmla="*/ 119 h 216"/>
                <a:gd name="T30" fmla="*/ 19 w 254"/>
                <a:gd name="T31" fmla="*/ 147 h 216"/>
                <a:gd name="T32" fmla="*/ 35 w 254"/>
                <a:gd name="T33" fmla="*/ 162 h 216"/>
                <a:gd name="T34" fmla="*/ 54 w 254"/>
                <a:gd name="T35" fmla="*/ 165 h 216"/>
                <a:gd name="T36" fmla="*/ 75 w 254"/>
                <a:gd name="T37" fmla="*/ 178 h 216"/>
                <a:gd name="T38" fmla="*/ 91 w 254"/>
                <a:gd name="T39" fmla="*/ 170 h 216"/>
                <a:gd name="T40" fmla="*/ 102 w 254"/>
                <a:gd name="T41" fmla="*/ 178 h 216"/>
                <a:gd name="T42" fmla="*/ 136 w 254"/>
                <a:gd name="T43" fmla="*/ 171 h 216"/>
                <a:gd name="T44" fmla="*/ 141 w 254"/>
                <a:gd name="T45" fmla="*/ 189 h 216"/>
                <a:gd name="T46" fmla="*/ 157 w 254"/>
                <a:gd name="T47" fmla="*/ 197 h 216"/>
                <a:gd name="T48" fmla="*/ 176 w 254"/>
                <a:gd name="T49" fmla="*/ 213 h 216"/>
                <a:gd name="T50" fmla="*/ 192 w 254"/>
                <a:gd name="T51" fmla="*/ 214 h 216"/>
                <a:gd name="T52" fmla="*/ 211 w 254"/>
                <a:gd name="T53" fmla="*/ 194 h 216"/>
                <a:gd name="T54" fmla="*/ 238 w 254"/>
                <a:gd name="T55" fmla="*/ 184 h 216"/>
                <a:gd name="T56" fmla="*/ 241 w 254"/>
                <a:gd name="T57" fmla="*/ 168 h 216"/>
                <a:gd name="T58" fmla="*/ 251 w 254"/>
                <a:gd name="T59" fmla="*/ 141 h 216"/>
                <a:gd name="T60" fmla="*/ 254 w 254"/>
                <a:gd name="T61" fmla="*/ 125 h 216"/>
                <a:gd name="T62" fmla="*/ 230 w 254"/>
                <a:gd name="T63" fmla="*/ 143 h 216"/>
                <a:gd name="T64" fmla="*/ 222 w 254"/>
                <a:gd name="T65" fmla="*/ 168 h 216"/>
                <a:gd name="T66" fmla="*/ 193 w 254"/>
                <a:gd name="T67" fmla="*/ 184 h 216"/>
                <a:gd name="T68" fmla="*/ 181 w 254"/>
                <a:gd name="T69" fmla="*/ 192 h 216"/>
                <a:gd name="T70" fmla="*/ 169 w 254"/>
                <a:gd name="T71" fmla="*/ 179 h 216"/>
                <a:gd name="T72" fmla="*/ 155 w 254"/>
                <a:gd name="T73" fmla="*/ 159 h 216"/>
                <a:gd name="T74" fmla="*/ 144 w 254"/>
                <a:gd name="T75" fmla="*/ 152 h 216"/>
                <a:gd name="T76" fmla="*/ 110 w 254"/>
                <a:gd name="T77" fmla="*/ 160 h 216"/>
                <a:gd name="T78" fmla="*/ 101 w 254"/>
                <a:gd name="T79" fmla="*/ 154 h 216"/>
                <a:gd name="T80" fmla="*/ 80 w 254"/>
                <a:gd name="T81" fmla="*/ 154 h 216"/>
                <a:gd name="T82" fmla="*/ 73 w 254"/>
                <a:gd name="T83" fmla="*/ 155 h 216"/>
                <a:gd name="T84" fmla="*/ 45 w 254"/>
                <a:gd name="T85" fmla="*/ 141 h 216"/>
                <a:gd name="T86" fmla="*/ 35 w 254"/>
                <a:gd name="T87" fmla="*/ 138 h 216"/>
                <a:gd name="T88" fmla="*/ 19 w 254"/>
                <a:gd name="T89" fmla="*/ 114 h 216"/>
                <a:gd name="T90" fmla="*/ 22 w 254"/>
                <a:gd name="T91" fmla="*/ 91 h 216"/>
                <a:gd name="T92" fmla="*/ 22 w 254"/>
                <a:gd name="T93" fmla="*/ 85 h 216"/>
                <a:gd name="T94" fmla="*/ 38 w 254"/>
                <a:gd name="T95" fmla="*/ 53 h 216"/>
                <a:gd name="T96" fmla="*/ 72 w 254"/>
                <a:gd name="T97" fmla="*/ 31 h 216"/>
                <a:gd name="T98" fmla="*/ 105 w 254"/>
                <a:gd name="T99" fmla="*/ 20 h 216"/>
                <a:gd name="T100" fmla="*/ 128 w 254"/>
                <a:gd name="T101" fmla="*/ 28 h 216"/>
                <a:gd name="T102" fmla="*/ 144 w 254"/>
                <a:gd name="T103" fmla="*/ 31 h 216"/>
                <a:gd name="T104" fmla="*/ 163 w 254"/>
                <a:gd name="T105" fmla="*/ 32 h 216"/>
                <a:gd name="T106" fmla="*/ 173 w 254"/>
                <a:gd name="T107" fmla="*/ 37 h 216"/>
                <a:gd name="T108" fmla="*/ 190 w 254"/>
                <a:gd name="T109" fmla="*/ 45 h 216"/>
                <a:gd name="T110" fmla="*/ 195 w 254"/>
                <a:gd name="T111" fmla="*/ 52 h 216"/>
                <a:gd name="T112" fmla="*/ 212 w 254"/>
                <a:gd name="T113" fmla="*/ 64 h 216"/>
                <a:gd name="T114" fmla="*/ 224 w 254"/>
                <a:gd name="T115" fmla="*/ 83 h 216"/>
                <a:gd name="T116" fmla="*/ 228 w 254"/>
                <a:gd name="T117" fmla="*/ 104 h 216"/>
                <a:gd name="T118" fmla="*/ 235 w 254"/>
                <a:gd name="T119" fmla="*/ 119 h 216"/>
                <a:gd name="T120" fmla="*/ 230 w 254"/>
                <a:gd name="T121" fmla="*/ 14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4" h="216">
                  <a:moveTo>
                    <a:pt x="248" y="103"/>
                  </a:moveTo>
                  <a:lnTo>
                    <a:pt x="248" y="103"/>
                  </a:lnTo>
                  <a:lnTo>
                    <a:pt x="248" y="101"/>
                  </a:lnTo>
                  <a:lnTo>
                    <a:pt x="248" y="101"/>
                  </a:lnTo>
                  <a:lnTo>
                    <a:pt x="249" y="93"/>
                  </a:lnTo>
                  <a:lnTo>
                    <a:pt x="249" y="93"/>
                  </a:lnTo>
                  <a:lnTo>
                    <a:pt x="248" y="87"/>
                  </a:lnTo>
                  <a:lnTo>
                    <a:pt x="244" y="80"/>
                  </a:lnTo>
                  <a:lnTo>
                    <a:pt x="241" y="74"/>
                  </a:lnTo>
                  <a:lnTo>
                    <a:pt x="236" y="69"/>
                  </a:lnTo>
                  <a:lnTo>
                    <a:pt x="236" y="69"/>
                  </a:lnTo>
                  <a:lnTo>
                    <a:pt x="232" y="64"/>
                  </a:lnTo>
                  <a:lnTo>
                    <a:pt x="232" y="64"/>
                  </a:lnTo>
                  <a:lnTo>
                    <a:pt x="230" y="58"/>
                  </a:lnTo>
                  <a:lnTo>
                    <a:pt x="227" y="52"/>
                  </a:lnTo>
                  <a:lnTo>
                    <a:pt x="220" y="47"/>
                  </a:lnTo>
                  <a:lnTo>
                    <a:pt x="212" y="45"/>
                  </a:lnTo>
                  <a:lnTo>
                    <a:pt x="212" y="45"/>
                  </a:lnTo>
                  <a:lnTo>
                    <a:pt x="212" y="45"/>
                  </a:lnTo>
                  <a:lnTo>
                    <a:pt x="212" y="45"/>
                  </a:lnTo>
                  <a:lnTo>
                    <a:pt x="211" y="42"/>
                  </a:lnTo>
                  <a:lnTo>
                    <a:pt x="208" y="37"/>
                  </a:lnTo>
                  <a:lnTo>
                    <a:pt x="208" y="37"/>
                  </a:lnTo>
                  <a:lnTo>
                    <a:pt x="208" y="36"/>
                  </a:lnTo>
                  <a:lnTo>
                    <a:pt x="208" y="36"/>
                  </a:lnTo>
                  <a:lnTo>
                    <a:pt x="201" y="29"/>
                  </a:lnTo>
                  <a:lnTo>
                    <a:pt x="196" y="28"/>
                  </a:lnTo>
                  <a:lnTo>
                    <a:pt x="192" y="26"/>
                  </a:lnTo>
                  <a:lnTo>
                    <a:pt x="192" y="26"/>
                  </a:lnTo>
                  <a:lnTo>
                    <a:pt x="188" y="26"/>
                  </a:lnTo>
                  <a:lnTo>
                    <a:pt x="188" y="26"/>
                  </a:lnTo>
                  <a:lnTo>
                    <a:pt x="184" y="21"/>
                  </a:lnTo>
                  <a:lnTo>
                    <a:pt x="182" y="20"/>
                  </a:lnTo>
                  <a:lnTo>
                    <a:pt x="177" y="18"/>
                  </a:lnTo>
                  <a:lnTo>
                    <a:pt x="177" y="18"/>
                  </a:lnTo>
                  <a:lnTo>
                    <a:pt x="176" y="16"/>
                  </a:lnTo>
                  <a:lnTo>
                    <a:pt x="176" y="16"/>
                  </a:lnTo>
                  <a:lnTo>
                    <a:pt x="168" y="15"/>
                  </a:lnTo>
                  <a:lnTo>
                    <a:pt x="161" y="13"/>
                  </a:lnTo>
                  <a:lnTo>
                    <a:pt x="157" y="15"/>
                  </a:lnTo>
                  <a:lnTo>
                    <a:pt x="157" y="15"/>
                  </a:lnTo>
                  <a:lnTo>
                    <a:pt x="155" y="12"/>
                  </a:lnTo>
                  <a:lnTo>
                    <a:pt x="153" y="8"/>
                  </a:lnTo>
                  <a:lnTo>
                    <a:pt x="153" y="8"/>
                  </a:lnTo>
                  <a:lnTo>
                    <a:pt x="147" y="5"/>
                  </a:lnTo>
                  <a:lnTo>
                    <a:pt x="141" y="4"/>
                  </a:lnTo>
                  <a:lnTo>
                    <a:pt x="133" y="5"/>
                  </a:lnTo>
                  <a:lnTo>
                    <a:pt x="126" y="8"/>
                  </a:lnTo>
                  <a:lnTo>
                    <a:pt x="126" y="8"/>
                  </a:lnTo>
                  <a:lnTo>
                    <a:pt x="123" y="5"/>
                  </a:lnTo>
                  <a:lnTo>
                    <a:pt x="123" y="5"/>
                  </a:lnTo>
                  <a:lnTo>
                    <a:pt x="117" y="2"/>
                  </a:lnTo>
                  <a:lnTo>
                    <a:pt x="109" y="0"/>
                  </a:lnTo>
                  <a:lnTo>
                    <a:pt x="109" y="0"/>
                  </a:lnTo>
                  <a:lnTo>
                    <a:pt x="102" y="2"/>
                  </a:lnTo>
                  <a:lnTo>
                    <a:pt x="97" y="4"/>
                  </a:lnTo>
                  <a:lnTo>
                    <a:pt x="93" y="7"/>
                  </a:lnTo>
                  <a:lnTo>
                    <a:pt x="93" y="7"/>
                  </a:lnTo>
                  <a:lnTo>
                    <a:pt x="88" y="8"/>
                  </a:lnTo>
                  <a:lnTo>
                    <a:pt x="80" y="10"/>
                  </a:lnTo>
                  <a:lnTo>
                    <a:pt x="80" y="10"/>
                  </a:lnTo>
                  <a:lnTo>
                    <a:pt x="69" y="12"/>
                  </a:lnTo>
                  <a:lnTo>
                    <a:pt x="62" y="13"/>
                  </a:lnTo>
                  <a:lnTo>
                    <a:pt x="58" y="18"/>
                  </a:lnTo>
                  <a:lnTo>
                    <a:pt x="58" y="18"/>
                  </a:lnTo>
                  <a:lnTo>
                    <a:pt x="54" y="21"/>
                  </a:lnTo>
                  <a:lnTo>
                    <a:pt x="54" y="21"/>
                  </a:lnTo>
                  <a:lnTo>
                    <a:pt x="46" y="28"/>
                  </a:lnTo>
                  <a:lnTo>
                    <a:pt x="35" y="32"/>
                  </a:lnTo>
                  <a:lnTo>
                    <a:pt x="35" y="32"/>
                  </a:lnTo>
                  <a:lnTo>
                    <a:pt x="29" y="36"/>
                  </a:lnTo>
                  <a:lnTo>
                    <a:pt x="24" y="40"/>
                  </a:lnTo>
                  <a:lnTo>
                    <a:pt x="19" y="48"/>
                  </a:lnTo>
                  <a:lnTo>
                    <a:pt x="19" y="60"/>
                  </a:lnTo>
                  <a:lnTo>
                    <a:pt x="19" y="60"/>
                  </a:lnTo>
                  <a:lnTo>
                    <a:pt x="18" y="63"/>
                  </a:lnTo>
                  <a:lnTo>
                    <a:pt x="10" y="72"/>
                  </a:lnTo>
                  <a:lnTo>
                    <a:pt x="10" y="72"/>
                  </a:lnTo>
                  <a:lnTo>
                    <a:pt x="5" y="79"/>
                  </a:lnTo>
                  <a:lnTo>
                    <a:pt x="3" y="82"/>
                  </a:lnTo>
                  <a:lnTo>
                    <a:pt x="3" y="90"/>
                  </a:lnTo>
                  <a:lnTo>
                    <a:pt x="3" y="90"/>
                  </a:lnTo>
                  <a:lnTo>
                    <a:pt x="3" y="93"/>
                  </a:lnTo>
                  <a:lnTo>
                    <a:pt x="3" y="93"/>
                  </a:lnTo>
                  <a:lnTo>
                    <a:pt x="2" y="101"/>
                  </a:lnTo>
                  <a:lnTo>
                    <a:pt x="2" y="101"/>
                  </a:lnTo>
                  <a:lnTo>
                    <a:pt x="2" y="109"/>
                  </a:lnTo>
                  <a:lnTo>
                    <a:pt x="2" y="109"/>
                  </a:lnTo>
                  <a:lnTo>
                    <a:pt x="0" y="114"/>
                  </a:lnTo>
                  <a:lnTo>
                    <a:pt x="0" y="119"/>
                  </a:lnTo>
                  <a:lnTo>
                    <a:pt x="3" y="128"/>
                  </a:lnTo>
                  <a:lnTo>
                    <a:pt x="8" y="139"/>
                  </a:lnTo>
                  <a:lnTo>
                    <a:pt x="10" y="143"/>
                  </a:lnTo>
                  <a:lnTo>
                    <a:pt x="13" y="144"/>
                  </a:lnTo>
                  <a:lnTo>
                    <a:pt x="13" y="144"/>
                  </a:lnTo>
                  <a:lnTo>
                    <a:pt x="19" y="147"/>
                  </a:lnTo>
                  <a:lnTo>
                    <a:pt x="19" y="147"/>
                  </a:lnTo>
                  <a:lnTo>
                    <a:pt x="21" y="154"/>
                  </a:lnTo>
                  <a:lnTo>
                    <a:pt x="24" y="159"/>
                  </a:lnTo>
                  <a:lnTo>
                    <a:pt x="29" y="162"/>
                  </a:lnTo>
                  <a:lnTo>
                    <a:pt x="35" y="162"/>
                  </a:lnTo>
                  <a:lnTo>
                    <a:pt x="35" y="162"/>
                  </a:lnTo>
                  <a:lnTo>
                    <a:pt x="43" y="162"/>
                  </a:lnTo>
                  <a:lnTo>
                    <a:pt x="43" y="162"/>
                  </a:lnTo>
                  <a:lnTo>
                    <a:pt x="45" y="160"/>
                  </a:lnTo>
                  <a:lnTo>
                    <a:pt x="45" y="160"/>
                  </a:lnTo>
                  <a:lnTo>
                    <a:pt x="51" y="162"/>
                  </a:lnTo>
                  <a:lnTo>
                    <a:pt x="54" y="165"/>
                  </a:lnTo>
                  <a:lnTo>
                    <a:pt x="61" y="170"/>
                  </a:lnTo>
                  <a:lnTo>
                    <a:pt x="61" y="170"/>
                  </a:lnTo>
                  <a:lnTo>
                    <a:pt x="67" y="175"/>
                  </a:lnTo>
                  <a:lnTo>
                    <a:pt x="70" y="176"/>
                  </a:lnTo>
                  <a:lnTo>
                    <a:pt x="75" y="178"/>
                  </a:lnTo>
                  <a:lnTo>
                    <a:pt x="75" y="178"/>
                  </a:lnTo>
                  <a:lnTo>
                    <a:pt x="81" y="176"/>
                  </a:lnTo>
                  <a:lnTo>
                    <a:pt x="86" y="173"/>
                  </a:lnTo>
                  <a:lnTo>
                    <a:pt x="86" y="173"/>
                  </a:lnTo>
                  <a:lnTo>
                    <a:pt x="89" y="170"/>
                  </a:lnTo>
                  <a:lnTo>
                    <a:pt x="89" y="170"/>
                  </a:lnTo>
                  <a:lnTo>
                    <a:pt x="91" y="170"/>
                  </a:lnTo>
                  <a:lnTo>
                    <a:pt x="91" y="170"/>
                  </a:lnTo>
                  <a:lnTo>
                    <a:pt x="93" y="171"/>
                  </a:lnTo>
                  <a:lnTo>
                    <a:pt x="94" y="173"/>
                  </a:lnTo>
                  <a:lnTo>
                    <a:pt x="94" y="173"/>
                  </a:lnTo>
                  <a:lnTo>
                    <a:pt x="97" y="176"/>
                  </a:lnTo>
                  <a:lnTo>
                    <a:pt x="102" y="178"/>
                  </a:lnTo>
                  <a:lnTo>
                    <a:pt x="110" y="179"/>
                  </a:lnTo>
                  <a:lnTo>
                    <a:pt x="118" y="178"/>
                  </a:lnTo>
                  <a:lnTo>
                    <a:pt x="125" y="173"/>
                  </a:lnTo>
                  <a:lnTo>
                    <a:pt x="125" y="173"/>
                  </a:lnTo>
                  <a:lnTo>
                    <a:pt x="128" y="173"/>
                  </a:lnTo>
                  <a:lnTo>
                    <a:pt x="136" y="171"/>
                  </a:lnTo>
                  <a:lnTo>
                    <a:pt x="136" y="173"/>
                  </a:lnTo>
                  <a:lnTo>
                    <a:pt x="136" y="173"/>
                  </a:lnTo>
                  <a:lnTo>
                    <a:pt x="134" y="179"/>
                  </a:lnTo>
                  <a:lnTo>
                    <a:pt x="137" y="186"/>
                  </a:lnTo>
                  <a:lnTo>
                    <a:pt x="137" y="186"/>
                  </a:lnTo>
                  <a:lnTo>
                    <a:pt x="141" y="189"/>
                  </a:lnTo>
                  <a:lnTo>
                    <a:pt x="144" y="190"/>
                  </a:lnTo>
                  <a:lnTo>
                    <a:pt x="147" y="190"/>
                  </a:lnTo>
                  <a:lnTo>
                    <a:pt x="147" y="190"/>
                  </a:lnTo>
                  <a:lnTo>
                    <a:pt x="153" y="189"/>
                  </a:lnTo>
                  <a:lnTo>
                    <a:pt x="153" y="189"/>
                  </a:lnTo>
                  <a:lnTo>
                    <a:pt x="157" y="197"/>
                  </a:lnTo>
                  <a:lnTo>
                    <a:pt x="157" y="197"/>
                  </a:lnTo>
                  <a:lnTo>
                    <a:pt x="160" y="200"/>
                  </a:lnTo>
                  <a:lnTo>
                    <a:pt x="165" y="205"/>
                  </a:lnTo>
                  <a:lnTo>
                    <a:pt x="171" y="208"/>
                  </a:lnTo>
                  <a:lnTo>
                    <a:pt x="171" y="208"/>
                  </a:lnTo>
                  <a:lnTo>
                    <a:pt x="176" y="213"/>
                  </a:lnTo>
                  <a:lnTo>
                    <a:pt x="176" y="213"/>
                  </a:lnTo>
                  <a:lnTo>
                    <a:pt x="182" y="216"/>
                  </a:lnTo>
                  <a:lnTo>
                    <a:pt x="185" y="216"/>
                  </a:lnTo>
                  <a:lnTo>
                    <a:pt x="185" y="216"/>
                  </a:lnTo>
                  <a:lnTo>
                    <a:pt x="185" y="216"/>
                  </a:lnTo>
                  <a:lnTo>
                    <a:pt x="192" y="214"/>
                  </a:lnTo>
                  <a:lnTo>
                    <a:pt x="196" y="211"/>
                  </a:lnTo>
                  <a:lnTo>
                    <a:pt x="203" y="203"/>
                  </a:lnTo>
                  <a:lnTo>
                    <a:pt x="203" y="203"/>
                  </a:lnTo>
                  <a:lnTo>
                    <a:pt x="208" y="197"/>
                  </a:lnTo>
                  <a:lnTo>
                    <a:pt x="208" y="197"/>
                  </a:lnTo>
                  <a:lnTo>
                    <a:pt x="211" y="194"/>
                  </a:lnTo>
                  <a:lnTo>
                    <a:pt x="216" y="192"/>
                  </a:lnTo>
                  <a:lnTo>
                    <a:pt x="225" y="190"/>
                  </a:lnTo>
                  <a:lnTo>
                    <a:pt x="225" y="190"/>
                  </a:lnTo>
                  <a:lnTo>
                    <a:pt x="233" y="189"/>
                  </a:lnTo>
                  <a:lnTo>
                    <a:pt x="238" y="184"/>
                  </a:lnTo>
                  <a:lnTo>
                    <a:pt x="238" y="184"/>
                  </a:lnTo>
                  <a:lnTo>
                    <a:pt x="241" y="181"/>
                  </a:lnTo>
                  <a:lnTo>
                    <a:pt x="241" y="176"/>
                  </a:lnTo>
                  <a:lnTo>
                    <a:pt x="241" y="170"/>
                  </a:lnTo>
                  <a:lnTo>
                    <a:pt x="241" y="170"/>
                  </a:lnTo>
                  <a:lnTo>
                    <a:pt x="241" y="168"/>
                  </a:lnTo>
                  <a:lnTo>
                    <a:pt x="241" y="168"/>
                  </a:lnTo>
                  <a:lnTo>
                    <a:pt x="241" y="162"/>
                  </a:lnTo>
                  <a:lnTo>
                    <a:pt x="243" y="159"/>
                  </a:lnTo>
                  <a:lnTo>
                    <a:pt x="243" y="159"/>
                  </a:lnTo>
                  <a:lnTo>
                    <a:pt x="246" y="154"/>
                  </a:lnTo>
                  <a:lnTo>
                    <a:pt x="249" y="149"/>
                  </a:lnTo>
                  <a:lnTo>
                    <a:pt x="251" y="141"/>
                  </a:lnTo>
                  <a:lnTo>
                    <a:pt x="249" y="138"/>
                  </a:lnTo>
                  <a:lnTo>
                    <a:pt x="248" y="135"/>
                  </a:lnTo>
                  <a:lnTo>
                    <a:pt x="248" y="135"/>
                  </a:lnTo>
                  <a:lnTo>
                    <a:pt x="249" y="131"/>
                  </a:lnTo>
                  <a:lnTo>
                    <a:pt x="249" y="131"/>
                  </a:lnTo>
                  <a:lnTo>
                    <a:pt x="254" y="125"/>
                  </a:lnTo>
                  <a:lnTo>
                    <a:pt x="254" y="117"/>
                  </a:lnTo>
                  <a:lnTo>
                    <a:pt x="252" y="109"/>
                  </a:lnTo>
                  <a:lnTo>
                    <a:pt x="248" y="103"/>
                  </a:lnTo>
                  <a:lnTo>
                    <a:pt x="248" y="103"/>
                  </a:lnTo>
                  <a:close/>
                  <a:moveTo>
                    <a:pt x="230" y="143"/>
                  </a:moveTo>
                  <a:lnTo>
                    <a:pt x="230" y="143"/>
                  </a:lnTo>
                  <a:lnTo>
                    <a:pt x="228" y="146"/>
                  </a:lnTo>
                  <a:lnTo>
                    <a:pt x="228" y="146"/>
                  </a:lnTo>
                  <a:lnTo>
                    <a:pt x="224" y="152"/>
                  </a:lnTo>
                  <a:lnTo>
                    <a:pt x="222" y="157"/>
                  </a:lnTo>
                  <a:lnTo>
                    <a:pt x="222" y="168"/>
                  </a:lnTo>
                  <a:lnTo>
                    <a:pt x="222" y="168"/>
                  </a:lnTo>
                  <a:lnTo>
                    <a:pt x="222" y="171"/>
                  </a:lnTo>
                  <a:lnTo>
                    <a:pt x="222" y="171"/>
                  </a:lnTo>
                  <a:lnTo>
                    <a:pt x="214" y="173"/>
                  </a:lnTo>
                  <a:lnTo>
                    <a:pt x="206" y="175"/>
                  </a:lnTo>
                  <a:lnTo>
                    <a:pt x="200" y="179"/>
                  </a:lnTo>
                  <a:lnTo>
                    <a:pt x="193" y="184"/>
                  </a:lnTo>
                  <a:lnTo>
                    <a:pt x="193" y="184"/>
                  </a:lnTo>
                  <a:lnTo>
                    <a:pt x="187" y="192"/>
                  </a:lnTo>
                  <a:lnTo>
                    <a:pt x="187" y="192"/>
                  </a:lnTo>
                  <a:lnTo>
                    <a:pt x="185" y="195"/>
                  </a:lnTo>
                  <a:lnTo>
                    <a:pt x="185" y="195"/>
                  </a:lnTo>
                  <a:lnTo>
                    <a:pt x="181" y="192"/>
                  </a:lnTo>
                  <a:lnTo>
                    <a:pt x="181" y="192"/>
                  </a:lnTo>
                  <a:lnTo>
                    <a:pt x="176" y="189"/>
                  </a:lnTo>
                  <a:lnTo>
                    <a:pt x="173" y="186"/>
                  </a:lnTo>
                  <a:lnTo>
                    <a:pt x="173" y="186"/>
                  </a:lnTo>
                  <a:lnTo>
                    <a:pt x="169" y="179"/>
                  </a:lnTo>
                  <a:lnTo>
                    <a:pt x="169" y="179"/>
                  </a:lnTo>
                  <a:lnTo>
                    <a:pt x="165" y="173"/>
                  </a:lnTo>
                  <a:lnTo>
                    <a:pt x="161" y="171"/>
                  </a:lnTo>
                  <a:lnTo>
                    <a:pt x="157" y="170"/>
                  </a:lnTo>
                  <a:lnTo>
                    <a:pt x="157" y="170"/>
                  </a:lnTo>
                  <a:lnTo>
                    <a:pt x="158" y="163"/>
                  </a:lnTo>
                  <a:lnTo>
                    <a:pt x="155" y="159"/>
                  </a:lnTo>
                  <a:lnTo>
                    <a:pt x="155" y="159"/>
                  </a:lnTo>
                  <a:lnTo>
                    <a:pt x="152" y="155"/>
                  </a:lnTo>
                  <a:lnTo>
                    <a:pt x="149" y="154"/>
                  </a:lnTo>
                  <a:lnTo>
                    <a:pt x="144" y="152"/>
                  </a:lnTo>
                  <a:lnTo>
                    <a:pt x="144" y="152"/>
                  </a:lnTo>
                  <a:lnTo>
                    <a:pt x="144" y="152"/>
                  </a:lnTo>
                  <a:lnTo>
                    <a:pt x="141" y="152"/>
                  </a:lnTo>
                  <a:lnTo>
                    <a:pt x="137" y="152"/>
                  </a:lnTo>
                  <a:lnTo>
                    <a:pt x="137" y="152"/>
                  </a:lnTo>
                  <a:lnTo>
                    <a:pt x="123" y="154"/>
                  </a:lnTo>
                  <a:lnTo>
                    <a:pt x="117" y="155"/>
                  </a:lnTo>
                  <a:lnTo>
                    <a:pt x="110" y="160"/>
                  </a:lnTo>
                  <a:lnTo>
                    <a:pt x="110" y="160"/>
                  </a:lnTo>
                  <a:lnTo>
                    <a:pt x="109" y="160"/>
                  </a:lnTo>
                  <a:lnTo>
                    <a:pt x="109" y="160"/>
                  </a:lnTo>
                  <a:lnTo>
                    <a:pt x="107" y="159"/>
                  </a:lnTo>
                  <a:lnTo>
                    <a:pt x="107" y="159"/>
                  </a:lnTo>
                  <a:lnTo>
                    <a:pt x="101" y="154"/>
                  </a:lnTo>
                  <a:lnTo>
                    <a:pt x="96" y="151"/>
                  </a:lnTo>
                  <a:lnTo>
                    <a:pt x="91" y="151"/>
                  </a:lnTo>
                  <a:lnTo>
                    <a:pt x="91" y="151"/>
                  </a:lnTo>
                  <a:lnTo>
                    <a:pt x="86" y="151"/>
                  </a:lnTo>
                  <a:lnTo>
                    <a:pt x="80" y="154"/>
                  </a:lnTo>
                  <a:lnTo>
                    <a:pt x="80" y="154"/>
                  </a:lnTo>
                  <a:lnTo>
                    <a:pt x="75" y="157"/>
                  </a:lnTo>
                  <a:lnTo>
                    <a:pt x="75" y="157"/>
                  </a:lnTo>
                  <a:lnTo>
                    <a:pt x="75" y="157"/>
                  </a:lnTo>
                  <a:lnTo>
                    <a:pt x="75" y="157"/>
                  </a:lnTo>
                  <a:lnTo>
                    <a:pt x="73" y="155"/>
                  </a:lnTo>
                  <a:lnTo>
                    <a:pt x="73" y="155"/>
                  </a:lnTo>
                  <a:lnTo>
                    <a:pt x="67" y="151"/>
                  </a:lnTo>
                  <a:lnTo>
                    <a:pt x="59" y="146"/>
                  </a:lnTo>
                  <a:lnTo>
                    <a:pt x="51" y="143"/>
                  </a:lnTo>
                  <a:lnTo>
                    <a:pt x="45" y="141"/>
                  </a:lnTo>
                  <a:lnTo>
                    <a:pt x="45" y="141"/>
                  </a:lnTo>
                  <a:lnTo>
                    <a:pt x="45" y="141"/>
                  </a:lnTo>
                  <a:lnTo>
                    <a:pt x="45" y="141"/>
                  </a:lnTo>
                  <a:lnTo>
                    <a:pt x="40" y="143"/>
                  </a:lnTo>
                  <a:lnTo>
                    <a:pt x="40" y="143"/>
                  </a:lnTo>
                  <a:lnTo>
                    <a:pt x="38" y="143"/>
                  </a:lnTo>
                  <a:lnTo>
                    <a:pt x="38" y="143"/>
                  </a:lnTo>
                  <a:lnTo>
                    <a:pt x="35" y="138"/>
                  </a:lnTo>
                  <a:lnTo>
                    <a:pt x="32" y="133"/>
                  </a:lnTo>
                  <a:lnTo>
                    <a:pt x="22" y="128"/>
                  </a:lnTo>
                  <a:lnTo>
                    <a:pt x="22" y="128"/>
                  </a:lnTo>
                  <a:lnTo>
                    <a:pt x="21" y="120"/>
                  </a:lnTo>
                  <a:lnTo>
                    <a:pt x="19" y="114"/>
                  </a:lnTo>
                  <a:lnTo>
                    <a:pt x="19" y="114"/>
                  </a:lnTo>
                  <a:lnTo>
                    <a:pt x="21" y="107"/>
                  </a:lnTo>
                  <a:lnTo>
                    <a:pt x="21" y="103"/>
                  </a:lnTo>
                  <a:lnTo>
                    <a:pt x="21" y="103"/>
                  </a:lnTo>
                  <a:lnTo>
                    <a:pt x="22" y="96"/>
                  </a:lnTo>
                  <a:lnTo>
                    <a:pt x="22" y="96"/>
                  </a:lnTo>
                  <a:lnTo>
                    <a:pt x="22" y="91"/>
                  </a:lnTo>
                  <a:lnTo>
                    <a:pt x="22" y="88"/>
                  </a:lnTo>
                  <a:lnTo>
                    <a:pt x="22" y="88"/>
                  </a:lnTo>
                  <a:lnTo>
                    <a:pt x="22" y="87"/>
                  </a:lnTo>
                  <a:lnTo>
                    <a:pt x="22" y="87"/>
                  </a:lnTo>
                  <a:lnTo>
                    <a:pt x="22" y="85"/>
                  </a:lnTo>
                  <a:lnTo>
                    <a:pt x="22" y="85"/>
                  </a:lnTo>
                  <a:lnTo>
                    <a:pt x="30" y="77"/>
                  </a:lnTo>
                  <a:lnTo>
                    <a:pt x="34" y="71"/>
                  </a:lnTo>
                  <a:lnTo>
                    <a:pt x="37" y="64"/>
                  </a:lnTo>
                  <a:lnTo>
                    <a:pt x="37" y="58"/>
                  </a:lnTo>
                  <a:lnTo>
                    <a:pt x="37" y="58"/>
                  </a:lnTo>
                  <a:lnTo>
                    <a:pt x="38" y="53"/>
                  </a:lnTo>
                  <a:lnTo>
                    <a:pt x="42" y="52"/>
                  </a:lnTo>
                  <a:lnTo>
                    <a:pt x="42" y="52"/>
                  </a:lnTo>
                  <a:lnTo>
                    <a:pt x="54" y="45"/>
                  </a:lnTo>
                  <a:lnTo>
                    <a:pt x="64" y="39"/>
                  </a:lnTo>
                  <a:lnTo>
                    <a:pt x="69" y="34"/>
                  </a:lnTo>
                  <a:lnTo>
                    <a:pt x="72" y="31"/>
                  </a:lnTo>
                  <a:lnTo>
                    <a:pt x="72" y="31"/>
                  </a:lnTo>
                  <a:lnTo>
                    <a:pt x="80" y="29"/>
                  </a:lnTo>
                  <a:lnTo>
                    <a:pt x="80" y="29"/>
                  </a:lnTo>
                  <a:lnTo>
                    <a:pt x="89" y="28"/>
                  </a:lnTo>
                  <a:lnTo>
                    <a:pt x="99" y="24"/>
                  </a:lnTo>
                  <a:lnTo>
                    <a:pt x="105" y="20"/>
                  </a:lnTo>
                  <a:lnTo>
                    <a:pt x="105" y="20"/>
                  </a:lnTo>
                  <a:lnTo>
                    <a:pt x="110" y="20"/>
                  </a:lnTo>
                  <a:lnTo>
                    <a:pt x="110" y="20"/>
                  </a:lnTo>
                  <a:lnTo>
                    <a:pt x="118" y="24"/>
                  </a:lnTo>
                  <a:lnTo>
                    <a:pt x="123" y="26"/>
                  </a:lnTo>
                  <a:lnTo>
                    <a:pt x="128" y="28"/>
                  </a:lnTo>
                  <a:lnTo>
                    <a:pt x="128" y="28"/>
                  </a:lnTo>
                  <a:lnTo>
                    <a:pt x="134" y="26"/>
                  </a:lnTo>
                  <a:lnTo>
                    <a:pt x="139" y="23"/>
                  </a:lnTo>
                  <a:lnTo>
                    <a:pt x="139" y="23"/>
                  </a:lnTo>
                  <a:lnTo>
                    <a:pt x="141" y="26"/>
                  </a:lnTo>
                  <a:lnTo>
                    <a:pt x="144" y="31"/>
                  </a:lnTo>
                  <a:lnTo>
                    <a:pt x="147" y="34"/>
                  </a:lnTo>
                  <a:lnTo>
                    <a:pt x="153" y="36"/>
                  </a:lnTo>
                  <a:lnTo>
                    <a:pt x="153" y="36"/>
                  </a:lnTo>
                  <a:lnTo>
                    <a:pt x="161" y="34"/>
                  </a:lnTo>
                  <a:lnTo>
                    <a:pt x="161" y="34"/>
                  </a:lnTo>
                  <a:lnTo>
                    <a:pt x="163" y="32"/>
                  </a:lnTo>
                  <a:lnTo>
                    <a:pt x="163" y="32"/>
                  </a:lnTo>
                  <a:lnTo>
                    <a:pt x="168" y="34"/>
                  </a:lnTo>
                  <a:lnTo>
                    <a:pt x="168" y="34"/>
                  </a:lnTo>
                  <a:lnTo>
                    <a:pt x="171" y="36"/>
                  </a:lnTo>
                  <a:lnTo>
                    <a:pt x="171" y="36"/>
                  </a:lnTo>
                  <a:lnTo>
                    <a:pt x="173" y="37"/>
                  </a:lnTo>
                  <a:lnTo>
                    <a:pt x="173" y="37"/>
                  </a:lnTo>
                  <a:lnTo>
                    <a:pt x="177" y="44"/>
                  </a:lnTo>
                  <a:lnTo>
                    <a:pt x="182" y="45"/>
                  </a:lnTo>
                  <a:lnTo>
                    <a:pt x="187" y="47"/>
                  </a:lnTo>
                  <a:lnTo>
                    <a:pt x="187" y="47"/>
                  </a:lnTo>
                  <a:lnTo>
                    <a:pt x="190" y="45"/>
                  </a:lnTo>
                  <a:lnTo>
                    <a:pt x="190" y="45"/>
                  </a:lnTo>
                  <a:lnTo>
                    <a:pt x="192" y="47"/>
                  </a:lnTo>
                  <a:lnTo>
                    <a:pt x="192" y="47"/>
                  </a:lnTo>
                  <a:lnTo>
                    <a:pt x="195" y="50"/>
                  </a:lnTo>
                  <a:lnTo>
                    <a:pt x="195" y="50"/>
                  </a:lnTo>
                  <a:lnTo>
                    <a:pt x="195" y="52"/>
                  </a:lnTo>
                  <a:lnTo>
                    <a:pt x="195" y="52"/>
                  </a:lnTo>
                  <a:lnTo>
                    <a:pt x="196" y="56"/>
                  </a:lnTo>
                  <a:lnTo>
                    <a:pt x="200" y="60"/>
                  </a:lnTo>
                  <a:lnTo>
                    <a:pt x="204" y="63"/>
                  </a:lnTo>
                  <a:lnTo>
                    <a:pt x="212" y="64"/>
                  </a:lnTo>
                  <a:lnTo>
                    <a:pt x="212" y="64"/>
                  </a:lnTo>
                  <a:lnTo>
                    <a:pt x="212" y="66"/>
                  </a:lnTo>
                  <a:lnTo>
                    <a:pt x="212" y="66"/>
                  </a:lnTo>
                  <a:lnTo>
                    <a:pt x="214" y="71"/>
                  </a:lnTo>
                  <a:lnTo>
                    <a:pt x="217" y="75"/>
                  </a:lnTo>
                  <a:lnTo>
                    <a:pt x="224" y="83"/>
                  </a:lnTo>
                  <a:lnTo>
                    <a:pt x="224" y="83"/>
                  </a:lnTo>
                  <a:lnTo>
                    <a:pt x="227" y="88"/>
                  </a:lnTo>
                  <a:lnTo>
                    <a:pt x="230" y="95"/>
                  </a:lnTo>
                  <a:lnTo>
                    <a:pt x="230" y="95"/>
                  </a:lnTo>
                  <a:lnTo>
                    <a:pt x="230" y="96"/>
                  </a:lnTo>
                  <a:lnTo>
                    <a:pt x="230" y="96"/>
                  </a:lnTo>
                  <a:lnTo>
                    <a:pt x="228" y="104"/>
                  </a:lnTo>
                  <a:lnTo>
                    <a:pt x="230" y="111"/>
                  </a:lnTo>
                  <a:lnTo>
                    <a:pt x="233" y="115"/>
                  </a:lnTo>
                  <a:lnTo>
                    <a:pt x="233" y="115"/>
                  </a:lnTo>
                  <a:lnTo>
                    <a:pt x="235" y="119"/>
                  </a:lnTo>
                  <a:lnTo>
                    <a:pt x="235" y="119"/>
                  </a:lnTo>
                  <a:lnTo>
                    <a:pt x="235" y="119"/>
                  </a:lnTo>
                  <a:lnTo>
                    <a:pt x="235" y="119"/>
                  </a:lnTo>
                  <a:lnTo>
                    <a:pt x="230" y="127"/>
                  </a:lnTo>
                  <a:lnTo>
                    <a:pt x="228" y="133"/>
                  </a:lnTo>
                  <a:lnTo>
                    <a:pt x="228" y="138"/>
                  </a:lnTo>
                  <a:lnTo>
                    <a:pt x="230" y="143"/>
                  </a:lnTo>
                  <a:lnTo>
                    <a:pt x="230" y="143"/>
                  </a:ln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98" name="Freeform 235"/>
            <p:cNvSpPr>
              <a:spLocks noEditPoints="1"/>
            </p:cNvSpPr>
            <p:nvPr/>
          </p:nvSpPr>
          <p:spPr bwMode="auto">
            <a:xfrm>
              <a:off x="7789863" y="4140200"/>
              <a:ext cx="315913" cy="371475"/>
            </a:xfrm>
            <a:custGeom>
              <a:avLst/>
              <a:gdLst>
                <a:gd name="T0" fmla="*/ 381 w 397"/>
                <a:gd name="T1" fmla="*/ 85 h 468"/>
                <a:gd name="T2" fmla="*/ 340 w 397"/>
                <a:gd name="T3" fmla="*/ 39 h 468"/>
                <a:gd name="T4" fmla="*/ 260 w 397"/>
                <a:gd name="T5" fmla="*/ 5 h 468"/>
                <a:gd name="T6" fmla="*/ 220 w 397"/>
                <a:gd name="T7" fmla="*/ 0 h 468"/>
                <a:gd name="T8" fmla="*/ 126 w 397"/>
                <a:gd name="T9" fmla="*/ 18 h 468"/>
                <a:gd name="T10" fmla="*/ 71 w 397"/>
                <a:gd name="T11" fmla="*/ 58 h 468"/>
                <a:gd name="T12" fmla="*/ 47 w 397"/>
                <a:gd name="T13" fmla="*/ 106 h 468"/>
                <a:gd name="T14" fmla="*/ 36 w 397"/>
                <a:gd name="T15" fmla="*/ 160 h 468"/>
                <a:gd name="T16" fmla="*/ 12 w 397"/>
                <a:gd name="T17" fmla="*/ 221 h 468"/>
                <a:gd name="T18" fmla="*/ 1 w 397"/>
                <a:gd name="T19" fmla="*/ 238 h 468"/>
                <a:gd name="T20" fmla="*/ 1 w 397"/>
                <a:gd name="T21" fmla="*/ 253 h 468"/>
                <a:gd name="T22" fmla="*/ 22 w 397"/>
                <a:gd name="T23" fmla="*/ 267 h 468"/>
                <a:gd name="T24" fmla="*/ 28 w 397"/>
                <a:gd name="T25" fmla="*/ 272 h 468"/>
                <a:gd name="T26" fmla="*/ 27 w 397"/>
                <a:gd name="T27" fmla="*/ 289 h 468"/>
                <a:gd name="T28" fmla="*/ 35 w 397"/>
                <a:gd name="T29" fmla="*/ 301 h 468"/>
                <a:gd name="T30" fmla="*/ 41 w 397"/>
                <a:gd name="T31" fmla="*/ 323 h 468"/>
                <a:gd name="T32" fmla="*/ 43 w 397"/>
                <a:gd name="T33" fmla="*/ 350 h 468"/>
                <a:gd name="T34" fmla="*/ 68 w 397"/>
                <a:gd name="T35" fmla="*/ 377 h 468"/>
                <a:gd name="T36" fmla="*/ 99 w 397"/>
                <a:gd name="T37" fmla="*/ 380 h 468"/>
                <a:gd name="T38" fmla="*/ 121 w 397"/>
                <a:gd name="T39" fmla="*/ 380 h 468"/>
                <a:gd name="T40" fmla="*/ 132 w 397"/>
                <a:gd name="T41" fmla="*/ 392 h 468"/>
                <a:gd name="T42" fmla="*/ 145 w 397"/>
                <a:gd name="T43" fmla="*/ 428 h 468"/>
                <a:gd name="T44" fmla="*/ 150 w 397"/>
                <a:gd name="T45" fmla="*/ 462 h 468"/>
                <a:gd name="T46" fmla="*/ 158 w 397"/>
                <a:gd name="T47" fmla="*/ 468 h 468"/>
                <a:gd name="T48" fmla="*/ 325 w 397"/>
                <a:gd name="T49" fmla="*/ 419 h 468"/>
                <a:gd name="T50" fmla="*/ 329 w 397"/>
                <a:gd name="T51" fmla="*/ 409 h 468"/>
                <a:gd name="T52" fmla="*/ 330 w 397"/>
                <a:gd name="T53" fmla="*/ 350 h 468"/>
                <a:gd name="T54" fmla="*/ 353 w 397"/>
                <a:gd name="T55" fmla="*/ 283 h 468"/>
                <a:gd name="T56" fmla="*/ 386 w 397"/>
                <a:gd name="T57" fmla="*/ 222 h 468"/>
                <a:gd name="T58" fmla="*/ 397 w 397"/>
                <a:gd name="T59" fmla="*/ 165 h 468"/>
                <a:gd name="T60" fmla="*/ 353 w 397"/>
                <a:gd name="T61" fmla="*/ 245 h 468"/>
                <a:gd name="T62" fmla="*/ 329 w 397"/>
                <a:gd name="T63" fmla="*/ 291 h 468"/>
                <a:gd name="T64" fmla="*/ 309 w 397"/>
                <a:gd name="T65" fmla="*/ 358 h 468"/>
                <a:gd name="T66" fmla="*/ 164 w 397"/>
                <a:gd name="T67" fmla="*/ 446 h 468"/>
                <a:gd name="T68" fmla="*/ 159 w 397"/>
                <a:gd name="T69" fmla="*/ 398 h 468"/>
                <a:gd name="T70" fmla="*/ 139 w 397"/>
                <a:gd name="T71" fmla="*/ 371 h 468"/>
                <a:gd name="T72" fmla="*/ 121 w 397"/>
                <a:gd name="T73" fmla="*/ 360 h 468"/>
                <a:gd name="T74" fmla="*/ 97 w 397"/>
                <a:gd name="T75" fmla="*/ 361 h 468"/>
                <a:gd name="T76" fmla="*/ 76 w 397"/>
                <a:gd name="T77" fmla="*/ 361 h 468"/>
                <a:gd name="T78" fmla="*/ 62 w 397"/>
                <a:gd name="T79" fmla="*/ 345 h 468"/>
                <a:gd name="T80" fmla="*/ 60 w 397"/>
                <a:gd name="T81" fmla="*/ 320 h 468"/>
                <a:gd name="T82" fmla="*/ 52 w 397"/>
                <a:gd name="T83" fmla="*/ 307 h 468"/>
                <a:gd name="T84" fmla="*/ 55 w 397"/>
                <a:gd name="T85" fmla="*/ 301 h 468"/>
                <a:gd name="T86" fmla="*/ 54 w 397"/>
                <a:gd name="T87" fmla="*/ 289 h 468"/>
                <a:gd name="T88" fmla="*/ 46 w 397"/>
                <a:gd name="T89" fmla="*/ 285 h 468"/>
                <a:gd name="T90" fmla="*/ 49 w 397"/>
                <a:gd name="T91" fmla="*/ 270 h 468"/>
                <a:gd name="T92" fmla="*/ 49 w 397"/>
                <a:gd name="T93" fmla="*/ 253 h 468"/>
                <a:gd name="T94" fmla="*/ 32 w 397"/>
                <a:gd name="T95" fmla="*/ 248 h 468"/>
                <a:gd name="T96" fmla="*/ 19 w 397"/>
                <a:gd name="T97" fmla="*/ 246 h 468"/>
                <a:gd name="T98" fmla="*/ 25 w 397"/>
                <a:gd name="T99" fmla="*/ 235 h 468"/>
                <a:gd name="T100" fmla="*/ 52 w 397"/>
                <a:gd name="T101" fmla="*/ 179 h 468"/>
                <a:gd name="T102" fmla="*/ 62 w 397"/>
                <a:gd name="T103" fmla="*/ 122 h 468"/>
                <a:gd name="T104" fmla="*/ 94 w 397"/>
                <a:gd name="T105" fmla="*/ 64 h 468"/>
                <a:gd name="T106" fmla="*/ 143 w 397"/>
                <a:gd name="T107" fmla="*/ 32 h 468"/>
                <a:gd name="T108" fmla="*/ 220 w 397"/>
                <a:gd name="T109" fmla="*/ 19 h 468"/>
                <a:gd name="T110" fmla="*/ 255 w 397"/>
                <a:gd name="T111" fmla="*/ 24 h 468"/>
                <a:gd name="T112" fmla="*/ 325 w 397"/>
                <a:gd name="T113" fmla="*/ 53 h 468"/>
                <a:gd name="T114" fmla="*/ 364 w 397"/>
                <a:gd name="T115" fmla="*/ 93 h 468"/>
                <a:gd name="T116" fmla="*/ 378 w 397"/>
                <a:gd name="T117" fmla="*/ 163 h 468"/>
                <a:gd name="T118" fmla="*/ 369 w 397"/>
                <a:gd name="T119" fmla="*/ 21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7" h="468">
                  <a:moveTo>
                    <a:pt x="391" y="117"/>
                  </a:moveTo>
                  <a:lnTo>
                    <a:pt x="391" y="117"/>
                  </a:lnTo>
                  <a:lnTo>
                    <a:pt x="388" y="101"/>
                  </a:lnTo>
                  <a:lnTo>
                    <a:pt x="381" y="85"/>
                  </a:lnTo>
                  <a:lnTo>
                    <a:pt x="373" y="71"/>
                  </a:lnTo>
                  <a:lnTo>
                    <a:pt x="364" y="59"/>
                  </a:lnTo>
                  <a:lnTo>
                    <a:pt x="353" y="48"/>
                  </a:lnTo>
                  <a:lnTo>
                    <a:pt x="340" y="39"/>
                  </a:lnTo>
                  <a:lnTo>
                    <a:pt x="325" y="31"/>
                  </a:lnTo>
                  <a:lnTo>
                    <a:pt x="313" y="23"/>
                  </a:lnTo>
                  <a:lnTo>
                    <a:pt x="285" y="13"/>
                  </a:lnTo>
                  <a:lnTo>
                    <a:pt x="260" y="5"/>
                  </a:lnTo>
                  <a:lnTo>
                    <a:pt x="239" y="2"/>
                  </a:lnTo>
                  <a:lnTo>
                    <a:pt x="226" y="0"/>
                  </a:lnTo>
                  <a:lnTo>
                    <a:pt x="220" y="0"/>
                  </a:lnTo>
                  <a:lnTo>
                    <a:pt x="220" y="0"/>
                  </a:lnTo>
                  <a:lnTo>
                    <a:pt x="191" y="2"/>
                  </a:lnTo>
                  <a:lnTo>
                    <a:pt x="167" y="5"/>
                  </a:lnTo>
                  <a:lnTo>
                    <a:pt x="145" y="11"/>
                  </a:lnTo>
                  <a:lnTo>
                    <a:pt x="126" y="18"/>
                  </a:lnTo>
                  <a:lnTo>
                    <a:pt x="110" y="26"/>
                  </a:lnTo>
                  <a:lnTo>
                    <a:pt x="95" y="37"/>
                  </a:lnTo>
                  <a:lnTo>
                    <a:pt x="83" y="47"/>
                  </a:lnTo>
                  <a:lnTo>
                    <a:pt x="71" y="58"/>
                  </a:lnTo>
                  <a:lnTo>
                    <a:pt x="63" y="71"/>
                  </a:lnTo>
                  <a:lnTo>
                    <a:pt x="57" y="82"/>
                  </a:lnTo>
                  <a:lnTo>
                    <a:pt x="51" y="93"/>
                  </a:lnTo>
                  <a:lnTo>
                    <a:pt x="47" y="106"/>
                  </a:lnTo>
                  <a:lnTo>
                    <a:pt x="43" y="125"/>
                  </a:lnTo>
                  <a:lnTo>
                    <a:pt x="40" y="141"/>
                  </a:lnTo>
                  <a:lnTo>
                    <a:pt x="40" y="141"/>
                  </a:lnTo>
                  <a:lnTo>
                    <a:pt x="36" y="160"/>
                  </a:lnTo>
                  <a:lnTo>
                    <a:pt x="32" y="184"/>
                  </a:lnTo>
                  <a:lnTo>
                    <a:pt x="22" y="205"/>
                  </a:lnTo>
                  <a:lnTo>
                    <a:pt x="17" y="214"/>
                  </a:lnTo>
                  <a:lnTo>
                    <a:pt x="12" y="221"/>
                  </a:lnTo>
                  <a:lnTo>
                    <a:pt x="12" y="221"/>
                  </a:lnTo>
                  <a:lnTo>
                    <a:pt x="8" y="225"/>
                  </a:lnTo>
                  <a:lnTo>
                    <a:pt x="3" y="233"/>
                  </a:lnTo>
                  <a:lnTo>
                    <a:pt x="1" y="238"/>
                  </a:lnTo>
                  <a:lnTo>
                    <a:pt x="0" y="243"/>
                  </a:lnTo>
                  <a:lnTo>
                    <a:pt x="0" y="248"/>
                  </a:lnTo>
                  <a:lnTo>
                    <a:pt x="1" y="253"/>
                  </a:lnTo>
                  <a:lnTo>
                    <a:pt x="1" y="253"/>
                  </a:lnTo>
                  <a:lnTo>
                    <a:pt x="3" y="257"/>
                  </a:lnTo>
                  <a:lnTo>
                    <a:pt x="6" y="261"/>
                  </a:lnTo>
                  <a:lnTo>
                    <a:pt x="14" y="265"/>
                  </a:lnTo>
                  <a:lnTo>
                    <a:pt x="22" y="267"/>
                  </a:lnTo>
                  <a:lnTo>
                    <a:pt x="30" y="267"/>
                  </a:lnTo>
                  <a:lnTo>
                    <a:pt x="30" y="267"/>
                  </a:lnTo>
                  <a:lnTo>
                    <a:pt x="28" y="272"/>
                  </a:lnTo>
                  <a:lnTo>
                    <a:pt x="28" y="272"/>
                  </a:lnTo>
                  <a:lnTo>
                    <a:pt x="28" y="278"/>
                  </a:lnTo>
                  <a:lnTo>
                    <a:pt x="27" y="285"/>
                  </a:lnTo>
                  <a:lnTo>
                    <a:pt x="27" y="285"/>
                  </a:lnTo>
                  <a:lnTo>
                    <a:pt x="27" y="289"/>
                  </a:lnTo>
                  <a:lnTo>
                    <a:pt x="28" y="293"/>
                  </a:lnTo>
                  <a:lnTo>
                    <a:pt x="32" y="297"/>
                  </a:lnTo>
                  <a:lnTo>
                    <a:pt x="35" y="301"/>
                  </a:lnTo>
                  <a:lnTo>
                    <a:pt x="35" y="301"/>
                  </a:lnTo>
                  <a:lnTo>
                    <a:pt x="33" y="307"/>
                  </a:lnTo>
                  <a:lnTo>
                    <a:pt x="35" y="312"/>
                  </a:lnTo>
                  <a:lnTo>
                    <a:pt x="36" y="318"/>
                  </a:lnTo>
                  <a:lnTo>
                    <a:pt x="41" y="323"/>
                  </a:lnTo>
                  <a:lnTo>
                    <a:pt x="41" y="323"/>
                  </a:lnTo>
                  <a:lnTo>
                    <a:pt x="41" y="339"/>
                  </a:lnTo>
                  <a:lnTo>
                    <a:pt x="41" y="339"/>
                  </a:lnTo>
                  <a:lnTo>
                    <a:pt x="43" y="350"/>
                  </a:lnTo>
                  <a:lnTo>
                    <a:pt x="47" y="360"/>
                  </a:lnTo>
                  <a:lnTo>
                    <a:pt x="52" y="366"/>
                  </a:lnTo>
                  <a:lnTo>
                    <a:pt x="60" y="372"/>
                  </a:lnTo>
                  <a:lnTo>
                    <a:pt x="68" y="377"/>
                  </a:lnTo>
                  <a:lnTo>
                    <a:pt x="78" y="380"/>
                  </a:lnTo>
                  <a:lnTo>
                    <a:pt x="87" y="382"/>
                  </a:lnTo>
                  <a:lnTo>
                    <a:pt x="97" y="380"/>
                  </a:lnTo>
                  <a:lnTo>
                    <a:pt x="99" y="380"/>
                  </a:lnTo>
                  <a:lnTo>
                    <a:pt x="99" y="380"/>
                  </a:lnTo>
                  <a:lnTo>
                    <a:pt x="115" y="379"/>
                  </a:lnTo>
                  <a:lnTo>
                    <a:pt x="115" y="379"/>
                  </a:lnTo>
                  <a:lnTo>
                    <a:pt x="121" y="380"/>
                  </a:lnTo>
                  <a:lnTo>
                    <a:pt x="124" y="382"/>
                  </a:lnTo>
                  <a:lnTo>
                    <a:pt x="124" y="382"/>
                  </a:lnTo>
                  <a:lnTo>
                    <a:pt x="132" y="392"/>
                  </a:lnTo>
                  <a:lnTo>
                    <a:pt x="132" y="392"/>
                  </a:lnTo>
                  <a:lnTo>
                    <a:pt x="137" y="398"/>
                  </a:lnTo>
                  <a:lnTo>
                    <a:pt x="142" y="404"/>
                  </a:lnTo>
                  <a:lnTo>
                    <a:pt x="143" y="414"/>
                  </a:lnTo>
                  <a:lnTo>
                    <a:pt x="145" y="428"/>
                  </a:lnTo>
                  <a:lnTo>
                    <a:pt x="145" y="428"/>
                  </a:lnTo>
                  <a:lnTo>
                    <a:pt x="147" y="449"/>
                  </a:lnTo>
                  <a:lnTo>
                    <a:pt x="148" y="459"/>
                  </a:lnTo>
                  <a:lnTo>
                    <a:pt x="150" y="462"/>
                  </a:lnTo>
                  <a:lnTo>
                    <a:pt x="150" y="462"/>
                  </a:lnTo>
                  <a:lnTo>
                    <a:pt x="153" y="467"/>
                  </a:lnTo>
                  <a:lnTo>
                    <a:pt x="158" y="468"/>
                  </a:lnTo>
                  <a:lnTo>
                    <a:pt x="158" y="468"/>
                  </a:lnTo>
                  <a:lnTo>
                    <a:pt x="161" y="467"/>
                  </a:lnTo>
                  <a:lnTo>
                    <a:pt x="322" y="420"/>
                  </a:lnTo>
                  <a:lnTo>
                    <a:pt x="322" y="420"/>
                  </a:lnTo>
                  <a:lnTo>
                    <a:pt x="325" y="419"/>
                  </a:lnTo>
                  <a:lnTo>
                    <a:pt x="327" y="416"/>
                  </a:lnTo>
                  <a:lnTo>
                    <a:pt x="329" y="412"/>
                  </a:lnTo>
                  <a:lnTo>
                    <a:pt x="329" y="409"/>
                  </a:lnTo>
                  <a:lnTo>
                    <a:pt x="329" y="409"/>
                  </a:lnTo>
                  <a:lnTo>
                    <a:pt x="329" y="396"/>
                  </a:lnTo>
                  <a:lnTo>
                    <a:pt x="327" y="382"/>
                  </a:lnTo>
                  <a:lnTo>
                    <a:pt x="329" y="368"/>
                  </a:lnTo>
                  <a:lnTo>
                    <a:pt x="330" y="350"/>
                  </a:lnTo>
                  <a:lnTo>
                    <a:pt x="333" y="334"/>
                  </a:lnTo>
                  <a:lnTo>
                    <a:pt x="338" y="317"/>
                  </a:lnTo>
                  <a:lnTo>
                    <a:pt x="345" y="299"/>
                  </a:lnTo>
                  <a:lnTo>
                    <a:pt x="353" y="283"/>
                  </a:lnTo>
                  <a:lnTo>
                    <a:pt x="353" y="283"/>
                  </a:lnTo>
                  <a:lnTo>
                    <a:pt x="370" y="254"/>
                  </a:lnTo>
                  <a:lnTo>
                    <a:pt x="370" y="254"/>
                  </a:lnTo>
                  <a:lnTo>
                    <a:pt x="386" y="222"/>
                  </a:lnTo>
                  <a:lnTo>
                    <a:pt x="393" y="210"/>
                  </a:lnTo>
                  <a:lnTo>
                    <a:pt x="396" y="197"/>
                  </a:lnTo>
                  <a:lnTo>
                    <a:pt x="397" y="182"/>
                  </a:lnTo>
                  <a:lnTo>
                    <a:pt x="397" y="165"/>
                  </a:lnTo>
                  <a:lnTo>
                    <a:pt x="396" y="144"/>
                  </a:lnTo>
                  <a:lnTo>
                    <a:pt x="391" y="117"/>
                  </a:lnTo>
                  <a:lnTo>
                    <a:pt x="391" y="117"/>
                  </a:lnTo>
                  <a:close/>
                  <a:moveTo>
                    <a:pt x="353" y="245"/>
                  </a:moveTo>
                  <a:lnTo>
                    <a:pt x="353" y="245"/>
                  </a:lnTo>
                  <a:lnTo>
                    <a:pt x="337" y="273"/>
                  </a:lnTo>
                  <a:lnTo>
                    <a:pt x="337" y="273"/>
                  </a:lnTo>
                  <a:lnTo>
                    <a:pt x="329" y="291"/>
                  </a:lnTo>
                  <a:lnTo>
                    <a:pt x="321" y="307"/>
                  </a:lnTo>
                  <a:lnTo>
                    <a:pt x="316" y="325"/>
                  </a:lnTo>
                  <a:lnTo>
                    <a:pt x="313" y="342"/>
                  </a:lnTo>
                  <a:lnTo>
                    <a:pt x="309" y="358"/>
                  </a:lnTo>
                  <a:lnTo>
                    <a:pt x="309" y="376"/>
                  </a:lnTo>
                  <a:lnTo>
                    <a:pt x="309" y="403"/>
                  </a:lnTo>
                  <a:lnTo>
                    <a:pt x="164" y="446"/>
                  </a:lnTo>
                  <a:lnTo>
                    <a:pt x="164" y="446"/>
                  </a:lnTo>
                  <a:lnTo>
                    <a:pt x="164" y="428"/>
                  </a:lnTo>
                  <a:lnTo>
                    <a:pt x="164" y="428"/>
                  </a:lnTo>
                  <a:lnTo>
                    <a:pt x="163" y="411"/>
                  </a:lnTo>
                  <a:lnTo>
                    <a:pt x="159" y="398"/>
                  </a:lnTo>
                  <a:lnTo>
                    <a:pt x="153" y="388"/>
                  </a:lnTo>
                  <a:lnTo>
                    <a:pt x="147" y="379"/>
                  </a:lnTo>
                  <a:lnTo>
                    <a:pt x="147" y="379"/>
                  </a:lnTo>
                  <a:lnTo>
                    <a:pt x="139" y="371"/>
                  </a:lnTo>
                  <a:lnTo>
                    <a:pt x="139" y="371"/>
                  </a:lnTo>
                  <a:lnTo>
                    <a:pt x="134" y="364"/>
                  </a:lnTo>
                  <a:lnTo>
                    <a:pt x="127" y="361"/>
                  </a:lnTo>
                  <a:lnTo>
                    <a:pt x="121" y="360"/>
                  </a:lnTo>
                  <a:lnTo>
                    <a:pt x="115" y="360"/>
                  </a:lnTo>
                  <a:lnTo>
                    <a:pt x="115" y="360"/>
                  </a:lnTo>
                  <a:lnTo>
                    <a:pt x="105" y="360"/>
                  </a:lnTo>
                  <a:lnTo>
                    <a:pt x="97" y="361"/>
                  </a:lnTo>
                  <a:lnTo>
                    <a:pt x="94" y="363"/>
                  </a:lnTo>
                  <a:lnTo>
                    <a:pt x="94" y="363"/>
                  </a:lnTo>
                  <a:lnTo>
                    <a:pt x="83" y="361"/>
                  </a:lnTo>
                  <a:lnTo>
                    <a:pt x="76" y="361"/>
                  </a:lnTo>
                  <a:lnTo>
                    <a:pt x="71" y="358"/>
                  </a:lnTo>
                  <a:lnTo>
                    <a:pt x="67" y="355"/>
                  </a:lnTo>
                  <a:lnTo>
                    <a:pt x="63" y="350"/>
                  </a:lnTo>
                  <a:lnTo>
                    <a:pt x="62" y="345"/>
                  </a:lnTo>
                  <a:lnTo>
                    <a:pt x="60" y="339"/>
                  </a:lnTo>
                  <a:lnTo>
                    <a:pt x="60" y="339"/>
                  </a:lnTo>
                  <a:lnTo>
                    <a:pt x="60" y="328"/>
                  </a:lnTo>
                  <a:lnTo>
                    <a:pt x="60" y="320"/>
                  </a:lnTo>
                  <a:lnTo>
                    <a:pt x="57" y="315"/>
                  </a:lnTo>
                  <a:lnTo>
                    <a:pt x="54" y="310"/>
                  </a:lnTo>
                  <a:lnTo>
                    <a:pt x="54" y="310"/>
                  </a:lnTo>
                  <a:lnTo>
                    <a:pt x="52" y="307"/>
                  </a:lnTo>
                  <a:lnTo>
                    <a:pt x="54" y="304"/>
                  </a:lnTo>
                  <a:lnTo>
                    <a:pt x="54" y="304"/>
                  </a:lnTo>
                  <a:lnTo>
                    <a:pt x="55" y="301"/>
                  </a:lnTo>
                  <a:lnTo>
                    <a:pt x="55" y="301"/>
                  </a:lnTo>
                  <a:lnTo>
                    <a:pt x="57" y="297"/>
                  </a:lnTo>
                  <a:lnTo>
                    <a:pt x="57" y="293"/>
                  </a:lnTo>
                  <a:lnTo>
                    <a:pt x="57" y="293"/>
                  </a:lnTo>
                  <a:lnTo>
                    <a:pt x="54" y="289"/>
                  </a:lnTo>
                  <a:lnTo>
                    <a:pt x="51" y="288"/>
                  </a:lnTo>
                  <a:lnTo>
                    <a:pt x="51" y="288"/>
                  </a:lnTo>
                  <a:lnTo>
                    <a:pt x="46" y="286"/>
                  </a:lnTo>
                  <a:lnTo>
                    <a:pt x="46" y="285"/>
                  </a:lnTo>
                  <a:lnTo>
                    <a:pt x="46" y="285"/>
                  </a:lnTo>
                  <a:lnTo>
                    <a:pt x="47" y="278"/>
                  </a:lnTo>
                  <a:lnTo>
                    <a:pt x="47" y="278"/>
                  </a:lnTo>
                  <a:lnTo>
                    <a:pt x="49" y="270"/>
                  </a:lnTo>
                  <a:lnTo>
                    <a:pt x="51" y="259"/>
                  </a:lnTo>
                  <a:lnTo>
                    <a:pt x="51" y="259"/>
                  </a:lnTo>
                  <a:lnTo>
                    <a:pt x="51" y="256"/>
                  </a:lnTo>
                  <a:lnTo>
                    <a:pt x="49" y="253"/>
                  </a:lnTo>
                  <a:lnTo>
                    <a:pt x="46" y="249"/>
                  </a:lnTo>
                  <a:lnTo>
                    <a:pt x="43" y="249"/>
                  </a:lnTo>
                  <a:lnTo>
                    <a:pt x="43" y="249"/>
                  </a:lnTo>
                  <a:lnTo>
                    <a:pt x="32" y="248"/>
                  </a:lnTo>
                  <a:lnTo>
                    <a:pt x="32" y="248"/>
                  </a:lnTo>
                  <a:lnTo>
                    <a:pt x="22" y="248"/>
                  </a:lnTo>
                  <a:lnTo>
                    <a:pt x="20" y="246"/>
                  </a:lnTo>
                  <a:lnTo>
                    <a:pt x="19" y="246"/>
                  </a:lnTo>
                  <a:lnTo>
                    <a:pt x="19" y="246"/>
                  </a:lnTo>
                  <a:lnTo>
                    <a:pt x="20" y="241"/>
                  </a:lnTo>
                  <a:lnTo>
                    <a:pt x="25" y="235"/>
                  </a:lnTo>
                  <a:lnTo>
                    <a:pt x="25" y="235"/>
                  </a:lnTo>
                  <a:lnTo>
                    <a:pt x="35" y="222"/>
                  </a:lnTo>
                  <a:lnTo>
                    <a:pt x="41" y="210"/>
                  </a:lnTo>
                  <a:lnTo>
                    <a:pt x="47" y="194"/>
                  </a:lnTo>
                  <a:lnTo>
                    <a:pt x="52" y="179"/>
                  </a:lnTo>
                  <a:lnTo>
                    <a:pt x="57" y="154"/>
                  </a:lnTo>
                  <a:lnTo>
                    <a:pt x="59" y="142"/>
                  </a:lnTo>
                  <a:lnTo>
                    <a:pt x="59" y="142"/>
                  </a:lnTo>
                  <a:lnTo>
                    <a:pt x="62" y="122"/>
                  </a:lnTo>
                  <a:lnTo>
                    <a:pt x="67" y="104"/>
                  </a:lnTo>
                  <a:lnTo>
                    <a:pt x="75" y="88"/>
                  </a:lnTo>
                  <a:lnTo>
                    <a:pt x="83" y="75"/>
                  </a:lnTo>
                  <a:lnTo>
                    <a:pt x="94" y="64"/>
                  </a:lnTo>
                  <a:lnTo>
                    <a:pt x="105" y="53"/>
                  </a:lnTo>
                  <a:lnTo>
                    <a:pt x="116" y="45"/>
                  </a:lnTo>
                  <a:lnTo>
                    <a:pt x="129" y="39"/>
                  </a:lnTo>
                  <a:lnTo>
                    <a:pt x="143" y="32"/>
                  </a:lnTo>
                  <a:lnTo>
                    <a:pt x="156" y="29"/>
                  </a:lnTo>
                  <a:lnTo>
                    <a:pt x="182" y="23"/>
                  </a:lnTo>
                  <a:lnTo>
                    <a:pt x="202" y="21"/>
                  </a:lnTo>
                  <a:lnTo>
                    <a:pt x="220" y="19"/>
                  </a:lnTo>
                  <a:lnTo>
                    <a:pt x="226" y="19"/>
                  </a:lnTo>
                  <a:lnTo>
                    <a:pt x="226" y="19"/>
                  </a:lnTo>
                  <a:lnTo>
                    <a:pt x="238" y="21"/>
                  </a:lnTo>
                  <a:lnTo>
                    <a:pt x="255" y="24"/>
                  </a:lnTo>
                  <a:lnTo>
                    <a:pt x="278" y="31"/>
                  </a:lnTo>
                  <a:lnTo>
                    <a:pt x="301" y="39"/>
                  </a:lnTo>
                  <a:lnTo>
                    <a:pt x="314" y="45"/>
                  </a:lnTo>
                  <a:lnTo>
                    <a:pt x="325" y="53"/>
                  </a:lnTo>
                  <a:lnTo>
                    <a:pt x="337" y="61"/>
                  </a:lnTo>
                  <a:lnTo>
                    <a:pt x="348" y="71"/>
                  </a:lnTo>
                  <a:lnTo>
                    <a:pt x="356" y="80"/>
                  </a:lnTo>
                  <a:lnTo>
                    <a:pt x="364" y="93"/>
                  </a:lnTo>
                  <a:lnTo>
                    <a:pt x="369" y="106"/>
                  </a:lnTo>
                  <a:lnTo>
                    <a:pt x="373" y="120"/>
                  </a:lnTo>
                  <a:lnTo>
                    <a:pt x="373" y="120"/>
                  </a:lnTo>
                  <a:lnTo>
                    <a:pt x="378" y="163"/>
                  </a:lnTo>
                  <a:lnTo>
                    <a:pt x="378" y="179"/>
                  </a:lnTo>
                  <a:lnTo>
                    <a:pt x="377" y="192"/>
                  </a:lnTo>
                  <a:lnTo>
                    <a:pt x="373" y="203"/>
                  </a:lnTo>
                  <a:lnTo>
                    <a:pt x="369" y="216"/>
                  </a:lnTo>
                  <a:lnTo>
                    <a:pt x="353" y="245"/>
                  </a:lnTo>
                  <a:lnTo>
                    <a:pt x="353" y="245"/>
                  </a:lnTo>
                  <a:close/>
                </a:path>
              </a:pathLst>
            </a:custGeom>
            <a:grp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grpSp>
      <p:graphicFrame>
        <p:nvGraphicFramePr>
          <p:cNvPr id="111" name="Table 167"/>
          <p:cNvGraphicFramePr>
            <a:graphicFrameLocks noGrp="1"/>
          </p:cNvGraphicFramePr>
          <p:nvPr>
            <p:extLst/>
          </p:nvPr>
        </p:nvGraphicFramePr>
        <p:xfrm>
          <a:off x="9969379" y="1030246"/>
          <a:ext cx="1955701" cy="4843760"/>
        </p:xfrm>
        <a:graphic>
          <a:graphicData uri="http://schemas.openxmlformats.org/drawingml/2006/table">
            <a:tbl>
              <a:tblPr firstRow="1" bandRow="1">
                <a:tableStyleId>{9D7B26C5-4107-4FEC-AEDC-1716B250A1EF}</a:tableStyleId>
              </a:tblPr>
              <a:tblGrid>
                <a:gridCol w="1955701">
                  <a:extLst>
                    <a:ext uri="{9D8B030D-6E8A-4147-A177-3AD203B41FA5}">
                      <a16:colId xmlns:a16="http://schemas.microsoft.com/office/drawing/2014/main" val="3448044675"/>
                    </a:ext>
                  </a:extLst>
                </a:gridCol>
              </a:tblGrid>
              <a:tr h="329184">
                <a:tc>
                  <a:txBody>
                    <a:bodyPr/>
                    <a:lstStyle/>
                    <a:p>
                      <a:pPr marL="0" marR="0" lvl="0" indent="0" algn="l" defTabSz="93219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All-inclusive</a:t>
                      </a:r>
                    </a:p>
                  </a:txBody>
                  <a:tcPr marL="45720" marR="45720" marT="27432" marB="27432"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05050"/>
                    </a:solidFill>
                  </a:tcPr>
                </a:tc>
                <a:extLst>
                  <a:ext uri="{0D108BD9-81ED-4DB2-BD59-A6C34878D82A}">
                    <a16:rowId xmlns:a16="http://schemas.microsoft.com/office/drawing/2014/main" val="3547065248"/>
                  </a:ext>
                </a:extLst>
              </a:tr>
              <a:tr h="128016">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0" kern="1200" baseline="0" noProof="0" dirty="0">
                          <a:solidFill>
                            <a:schemeClr val="bg1"/>
                          </a:solidFill>
                          <a:latin typeface="+mn-lt"/>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95282266"/>
                  </a:ext>
                </a:extLst>
              </a:tr>
              <a:tr h="210312">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8349711"/>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720427095"/>
                  </a:ext>
                </a:extLst>
              </a:tr>
              <a:tr h="128016">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606024332"/>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894535940"/>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026316031"/>
                  </a:ext>
                </a:extLst>
              </a:tr>
              <a:tr h="164592">
                <a:tc>
                  <a:txBody>
                    <a:bodyPr/>
                    <a:lstStyle/>
                    <a:p>
                      <a:pPr algn="l"/>
                      <a:r>
                        <a:rPr lang="en-US" sz="500" b="0" kern="1200" baseline="0" dirty="0">
                          <a:solidFill>
                            <a:schemeClr val="bg1"/>
                          </a:solidFill>
                          <a:latin typeface="+mn-lt"/>
                          <a:ea typeface="+mn-ea"/>
                          <a:cs typeface="Segoe UI Semibold" panose="020B0702040204020203" pitchFamily="34" charset="0"/>
                        </a:rPr>
                        <a:t>1000 users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95117025"/>
                  </a:ext>
                </a:extLst>
              </a:tr>
              <a:tr h="127618">
                <a:tc>
                  <a:txBody>
                    <a:bodyPr/>
                    <a:lstStyle/>
                    <a:p>
                      <a:pPr algn="l"/>
                      <a:r>
                        <a:rPr lang="en-US" sz="500" b="0" kern="1200" baseline="0" dirty="0">
                          <a:solidFill>
                            <a:schemeClr val="bg1"/>
                          </a:solidFill>
                          <a:latin typeface="+mn-lt"/>
                          <a:ea typeface="+mn-ea"/>
                          <a:cs typeface="Segoe UI Semibold" panose="020B0702040204020203" pitchFamily="34" charset="0"/>
                        </a:rPr>
                        <a:t>10B events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981367507"/>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kern="1200" baseline="0" dirty="0">
                          <a:solidFill>
                            <a:schemeClr val="bg1"/>
                          </a:solidFill>
                          <a:latin typeface="+mn-lt"/>
                          <a:ea typeface="+mn-ea"/>
                          <a:cs typeface="Segoe UI Semibold" panose="020B0702040204020203" pitchFamily="34" charset="0"/>
                        </a:rPr>
                        <a:t>36,700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84208127"/>
                  </a:ext>
                </a:extLst>
              </a:tr>
              <a:tr h="160264">
                <a:tc>
                  <a:txBody>
                    <a:bodyPr/>
                    <a:lstStyle/>
                    <a:p>
                      <a:pPr algn="l"/>
                      <a:r>
                        <a:rPr lang="en-US" sz="500" b="0" kern="1200" baseline="0" dirty="0">
                          <a:solidFill>
                            <a:schemeClr val="bg1"/>
                          </a:solidFill>
                          <a:latin typeface="+mn-lt"/>
                          <a:ea typeface="+mn-ea"/>
                          <a:cs typeface="Segoe UI Semibold" panose="020B0702040204020203" pitchFamily="34" charset="0"/>
                        </a:rPr>
                        <a:t>1 TB</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411385"/>
                  </a:ext>
                </a:extLst>
              </a:tr>
              <a:tr h="127618">
                <a:tc>
                  <a:txBody>
                    <a:bodyPr/>
                    <a:lstStyle/>
                    <a:p>
                      <a:pPr algn="l"/>
                      <a:r>
                        <a:rPr lang="en-US" sz="500" b="0" kern="1200" baseline="0" dirty="0">
                          <a:solidFill>
                            <a:schemeClr val="bg1"/>
                          </a:solidFill>
                          <a:latin typeface="+mn-lt"/>
                          <a:ea typeface="+mn-ea"/>
                          <a:cs typeface="Segoe UI Semibold" panose="020B0702040204020203" pitchFamily="34" charset="0"/>
                        </a:rPr>
                        <a:t>5 TB</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46454126"/>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kern="1200" baseline="0" dirty="0">
                          <a:solidFill>
                            <a:schemeClr val="bg1"/>
                          </a:solidFill>
                          <a:latin typeface="+mn-lt"/>
                          <a:ea typeface="+mn-ea"/>
                          <a:cs typeface="Segoe UI Semibold" panose="020B0702040204020203" pitchFamily="34" charset="0"/>
                        </a:rPr>
                        <a:t>4B Transactions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0536094"/>
                  </a:ext>
                </a:extLst>
              </a:tr>
              <a:tr h="160264">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kern="1200" baseline="0" dirty="0">
                          <a:solidFill>
                            <a:schemeClr val="bg1"/>
                          </a:solidFill>
                          <a:latin typeface="+mn-lt"/>
                          <a:ea typeface="+mn-ea"/>
                          <a:cs typeface="Segoe UI Semibold" panose="020B0702040204020203" pitchFamily="34" charset="0"/>
                        </a:rPr>
                        <a:t>7,440 hours at 100 DWU</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3261949"/>
                  </a:ext>
                </a:extLst>
              </a:tr>
              <a:tr h="127618">
                <a:tc>
                  <a:txBody>
                    <a:bodyPr/>
                    <a:lstStyle/>
                    <a:p>
                      <a:pPr algn="l"/>
                      <a:r>
                        <a:rPr lang="en-US" sz="500" b="0" kern="1200" baseline="0" dirty="0">
                          <a:solidFill>
                            <a:schemeClr val="bg1"/>
                          </a:solidFill>
                          <a:latin typeface="+mn-lt"/>
                          <a:ea typeface="+mn-ea"/>
                          <a:cs typeface="Segoe UI Semibold" panose="020B0702040204020203" pitchFamily="34" charset="0"/>
                        </a:rPr>
                        <a:t>1,000 compute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305761479"/>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kern="1200" baseline="0" dirty="0">
                          <a:solidFill>
                            <a:schemeClr val="bg1"/>
                          </a:solidFill>
                          <a:latin typeface="+mn-lt"/>
                          <a:ea typeface="+mn-ea"/>
                          <a:cs typeface="Segoe UI Semibold" panose="020B0702040204020203" pitchFamily="34" charset="0"/>
                        </a:rPr>
                        <a:t>100 seats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517882196"/>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kern="1200" baseline="0" dirty="0">
                          <a:solidFill>
                            <a:schemeClr val="bg1"/>
                          </a:solidFill>
                          <a:latin typeface="+mn-lt"/>
                          <a:ea typeface="+mn-ea"/>
                          <a:cs typeface="Segoe UI Semibold" panose="020B0702040204020203" pitchFamily="34" charset="0"/>
                        </a:rPr>
                        <a:t>5,000 API compute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27577449"/>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kern="1200" baseline="0" dirty="0">
                          <a:solidFill>
                            <a:schemeClr val="bg1"/>
                          </a:solidFill>
                          <a:latin typeface="+mn-lt"/>
                          <a:ea typeface="+mn-ea"/>
                          <a:cs typeface="Segoe UI Semibold" panose="020B0702040204020203" pitchFamily="34" charset="0"/>
                        </a:rPr>
                        <a:t>10M transactions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37595933"/>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kern="1200" baseline="0" dirty="0">
                          <a:solidFill>
                            <a:schemeClr val="bg1"/>
                          </a:solidFill>
                          <a:latin typeface="+mn-lt"/>
                          <a:ea typeface="+mn-ea"/>
                          <a:cs typeface="Segoe UI Semibold" panose="020B0702040204020203" pitchFamily="34" charset="0"/>
                        </a:rPr>
                        <a:t>1,500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46385550"/>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kern="1200" baseline="0" dirty="0">
                          <a:solidFill>
                            <a:schemeClr val="bg1"/>
                          </a:solidFill>
                          <a:latin typeface="+mn-lt"/>
                          <a:ea typeface="+mn-ea"/>
                          <a:cs typeface="Segoe UI Semibold" panose="020B0702040204020203" pitchFamily="34" charset="0"/>
                        </a:rPr>
                        <a:t>10,000 jobs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639578322"/>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0" kern="1200" baseline="0" noProof="0" dirty="0">
                          <a:solidFill>
                            <a:schemeClr val="bg1"/>
                          </a:solidFill>
                          <a:latin typeface="+mn-lt"/>
                          <a:ea typeface="+mn-ea"/>
                          <a:cs typeface="Segoe UI Semibold" panose="020B0702040204020203" pitchFamily="34" charset="0"/>
                        </a:rPr>
                        <a:t>4,500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225963962"/>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4,500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445341177"/>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4,500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7454680"/>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kern="1200" baseline="0" dirty="0">
                          <a:solidFill>
                            <a:schemeClr val="bg1"/>
                          </a:solidFill>
                          <a:latin typeface="+mn-lt"/>
                          <a:ea typeface="+mn-ea"/>
                          <a:cs typeface="Segoe UI Semibold" panose="020B0702040204020203" pitchFamily="34" charset="0"/>
                        </a:rPr>
                        <a:t>37,200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14737468"/>
                  </a:ext>
                </a:extLst>
              </a:tr>
              <a:tr h="127618">
                <a:tc>
                  <a:txBody>
                    <a:bodyPr/>
                    <a:lstStyle/>
                    <a:p>
                      <a:pPr algn="l"/>
                      <a:r>
                        <a:rPr lang="en-US" sz="500" b="0" kern="1200" baseline="0" dirty="0">
                          <a:solidFill>
                            <a:schemeClr val="bg1"/>
                          </a:solidFill>
                          <a:latin typeface="+mn-lt"/>
                          <a:ea typeface="+mn-ea"/>
                          <a:cs typeface="Segoe UI Semibold" panose="020B0702040204020203" pitchFamily="34" charset="0"/>
                        </a:rPr>
                        <a:t>130 TB data processed</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985852511"/>
                  </a:ext>
                </a:extLst>
              </a:tr>
              <a:tr h="356616">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kern="1200" baseline="0" dirty="0">
                          <a:solidFill>
                            <a:schemeClr val="bg1"/>
                          </a:solidFill>
                          <a:latin typeface="+mn-lt"/>
                          <a:ea typeface="+mn-ea"/>
                          <a:cs typeface="Segoe UI Semibold" panose="020B0702040204020203" pitchFamily="34" charset="0"/>
                        </a:rPr>
                        <a:t>Standard Tier (Text Analytics &amp; Recommendations)</a:t>
                      </a:r>
                    </a:p>
                    <a:p>
                      <a:pPr marL="0" marR="0" indent="0" algn="l" defTabSz="914367" rtl="0" eaLnBrk="1" fontAlgn="auto" latinLnBrk="0" hangingPunct="1">
                        <a:lnSpc>
                          <a:spcPct val="100000"/>
                        </a:lnSpc>
                        <a:spcBef>
                          <a:spcPts val="0"/>
                        </a:spcBef>
                        <a:spcAft>
                          <a:spcPts val="0"/>
                        </a:spcAft>
                        <a:buClrTx/>
                        <a:buSzTx/>
                        <a:buFontTx/>
                        <a:buNone/>
                        <a:tabLst/>
                        <a:defRPr/>
                      </a:pPr>
                      <a:r>
                        <a:rPr lang="en-US" sz="500" b="0" kern="1200" baseline="0" dirty="0">
                          <a:solidFill>
                            <a:schemeClr val="bg1"/>
                          </a:solidFill>
                          <a:latin typeface="+mn-lt"/>
                          <a:ea typeface="+mn-ea"/>
                          <a:cs typeface="Segoe UI Semibold" panose="020B0702040204020203" pitchFamily="34" charset="0"/>
                        </a:rPr>
                        <a:t>Others - On roadmap for inclusion in the Suite</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231509"/>
                  </a:ext>
                </a:extLst>
              </a:tr>
              <a:tr h="283464">
                <a:tc>
                  <a:txBody>
                    <a:bodyPr/>
                    <a:lstStyle/>
                    <a:p>
                      <a:pPr algn="l"/>
                      <a:r>
                        <a:rPr lang="en-US" sz="500" b="0" kern="1200" baseline="0" dirty="0">
                          <a:solidFill>
                            <a:schemeClr val="bg1"/>
                          </a:solidFill>
                          <a:latin typeface="+mn-lt"/>
                          <a:ea typeface="+mn-ea"/>
                          <a:cs typeface="Segoe UI Semibold" panose="020B0702040204020203" pitchFamily="34" charset="0"/>
                        </a:rPr>
                        <a:t>On roadmap for inclusion in the Suite</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26"/>
                  </a:ext>
                </a:extLst>
              </a:tr>
              <a:tr h="274320">
                <a:tc>
                  <a:txBody>
                    <a:bodyPr/>
                    <a:lstStyle/>
                    <a:p>
                      <a:pPr algn="l"/>
                      <a:r>
                        <a:rPr lang="en-US" sz="500" b="0" kern="1200" baseline="0" dirty="0">
                          <a:solidFill>
                            <a:schemeClr val="bg1"/>
                          </a:solidFill>
                          <a:latin typeface="+mn-lt"/>
                          <a:ea typeface="+mn-ea"/>
                          <a:cs typeface="Segoe UI Semibold" panose="020B0702040204020203" pitchFamily="34" charset="0"/>
                        </a:rPr>
                        <a:t>Included</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27"/>
                  </a:ext>
                </a:extLst>
              </a:tr>
              <a:tr h="283464">
                <a:tc>
                  <a:txBody>
                    <a:bodyPr/>
                    <a:lstStyle/>
                    <a:p>
                      <a:pPr algn="l">
                        <a:lnSpc>
                          <a:spcPct val="100000"/>
                        </a:lnSpc>
                        <a:spcBef>
                          <a:spcPts val="0"/>
                        </a:spcBef>
                        <a:spcAft>
                          <a:spcPts val="0"/>
                        </a:spcAft>
                      </a:pPr>
                      <a:r>
                        <a:rPr lang="en-US" sz="500" b="0" kern="1200" baseline="0" dirty="0">
                          <a:solidFill>
                            <a:schemeClr val="bg1"/>
                          </a:solidFill>
                          <a:latin typeface="+mn-lt"/>
                          <a:ea typeface="+mn-ea"/>
                          <a:cs typeface="Segoe UI Semibold" panose="020B0702040204020203" pitchFamily="34" charset="0"/>
                        </a:rPr>
                        <a:t>1,000 users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04458319"/>
                  </a:ext>
                </a:extLst>
              </a:tr>
            </a:tbl>
          </a:graphicData>
        </a:graphic>
      </p:graphicFrame>
      <p:graphicFrame>
        <p:nvGraphicFramePr>
          <p:cNvPr id="31" name="Table 169"/>
          <p:cNvGraphicFramePr>
            <a:graphicFrameLocks noGrp="1"/>
          </p:cNvGraphicFramePr>
          <p:nvPr>
            <p:extLst/>
          </p:nvPr>
        </p:nvGraphicFramePr>
        <p:xfrm>
          <a:off x="3597181" y="1030246"/>
          <a:ext cx="1371600" cy="4844393"/>
        </p:xfrm>
        <a:graphic>
          <a:graphicData uri="http://schemas.openxmlformats.org/drawingml/2006/table">
            <a:tbl>
              <a:tblPr firstRow="1" bandRow="1">
                <a:tableStyleId>{9D7B26C5-4107-4FEC-AEDC-1716B250A1EF}</a:tableStyleId>
              </a:tblPr>
              <a:tblGrid>
                <a:gridCol w="1371600">
                  <a:extLst>
                    <a:ext uri="{9D8B030D-6E8A-4147-A177-3AD203B41FA5}">
                      <a16:colId xmlns:a16="http://schemas.microsoft.com/office/drawing/2014/main" val="3448044675"/>
                    </a:ext>
                  </a:extLst>
                </a:gridCol>
              </a:tblGrid>
              <a:tr h="329184">
                <a:tc>
                  <a:txBody>
                    <a:bodyPr/>
                    <a:lstStyle/>
                    <a:p>
                      <a:pPr marL="0" marR="0" lvl="0" indent="0" algn="l" defTabSz="93219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Common Core</a:t>
                      </a:r>
                    </a:p>
                  </a:txBody>
                  <a:tcPr marL="45720" marR="45720" marT="27432" marB="27432" anchor="ctr">
                    <a:lnL w="6350" cap="flat" cmpd="sng" algn="ctr">
                      <a:solidFill>
                        <a:schemeClr val="bg1">
                          <a:lumMod val="40000"/>
                          <a:lumOff val="60000"/>
                        </a:schemeClr>
                      </a:solidFill>
                      <a:prstDash val="solid"/>
                      <a:round/>
                      <a:headEnd type="none" w="med" len="med"/>
                      <a:tailEnd type="none" w="med" len="med"/>
                    </a:lnL>
                    <a:lnR w="6350" cap="flat" cmpd="sng" algn="ctr">
                      <a:solidFill>
                        <a:schemeClr val="bg1">
                          <a:lumMod val="40000"/>
                          <a:lumOff val="60000"/>
                        </a:schemeClr>
                      </a:solidFill>
                      <a:prstDash val="solid"/>
                      <a:round/>
                      <a:headEnd type="none" w="med" len="med"/>
                      <a:tailEnd type="none" w="med" len="med"/>
                    </a:lnR>
                    <a:lnT w="6350" cap="flat" cmpd="sng" algn="ctr">
                      <a:solidFill>
                        <a:schemeClr val="bg1">
                          <a:lumMod val="40000"/>
                          <a:lumOff val="60000"/>
                        </a:schemeClr>
                      </a:solidFill>
                      <a:prstDash val="solid"/>
                      <a:round/>
                      <a:headEnd type="none" w="med" len="med"/>
                      <a:tailEnd type="none" w="med" len="med"/>
                    </a:lnT>
                    <a:lnB w="6350" cap="flat" cmpd="sng" algn="ctr">
                      <a:solidFill>
                        <a:schemeClr val="bg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3C3C3C"/>
                    </a:solidFill>
                  </a:tcPr>
                </a:tc>
                <a:extLst>
                  <a:ext uri="{0D108BD9-81ED-4DB2-BD59-A6C34878D82A}">
                    <a16:rowId xmlns:a16="http://schemas.microsoft.com/office/drawing/2014/main" val="3547065248"/>
                  </a:ext>
                </a:extLst>
              </a:tr>
              <a:tr h="128016">
                <a:tc>
                  <a:txBody>
                    <a:bodyPr/>
                    <a:lstStyle/>
                    <a:p>
                      <a:pPr algn="l">
                        <a:lnSpc>
                          <a:spcPct val="100000"/>
                        </a:lnSpc>
                        <a:spcBef>
                          <a:spcPts val="0"/>
                        </a:spcBef>
                        <a:spcAft>
                          <a:spcPts val="0"/>
                        </a:spcAft>
                      </a:pPr>
                      <a:r>
                        <a:rPr lang="en-US" sz="500" b="0" dirty="0">
                          <a:solidFill>
                            <a:schemeClr val="bg1"/>
                          </a:solidFill>
                          <a:latin typeface="+mn-lt"/>
                          <a:cs typeface="Segoe UI Semibold" panose="020B0702040204020203" pitchFamily="34" charset="0"/>
                        </a:rPr>
                        <a:t>500 hours</a:t>
                      </a:r>
                      <a:endParaRPr lang="en-US" sz="500" b="0" baseline="0" dirty="0">
                        <a:solidFill>
                          <a:schemeClr val="bg1"/>
                        </a:solidFill>
                        <a:latin typeface="+mn-lt"/>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bg1">
                          <a:lumMod val="40000"/>
                          <a:lumOff val="60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95282266"/>
                  </a:ext>
                </a:extLst>
              </a:tr>
              <a:tr h="210312">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8349711"/>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720427095"/>
                  </a:ext>
                </a:extLst>
              </a:tr>
              <a:tr h="128016">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606024332"/>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894535940"/>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026316031"/>
                  </a:ext>
                </a:extLst>
              </a:tr>
              <a:tr h="164592">
                <a:tc>
                  <a:txBody>
                    <a:bodyPr/>
                    <a:lstStyle/>
                    <a:p>
                      <a:pPr algn="l"/>
                      <a:r>
                        <a:rPr lang="en-US" sz="500" b="0" dirty="0">
                          <a:solidFill>
                            <a:schemeClr val="bg1"/>
                          </a:solidFill>
                          <a:latin typeface="+mn-lt"/>
                          <a:cs typeface="Segoe UI Semibold" panose="020B0702040204020203" pitchFamily="34" charset="0"/>
                        </a:rPr>
                        <a:t>500 users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95117025"/>
                  </a:ext>
                </a:extLst>
              </a:tr>
              <a:tr h="127618">
                <a:tc>
                  <a:txBody>
                    <a:bodyPr/>
                    <a:lstStyle/>
                    <a:p>
                      <a:pPr algn="l"/>
                      <a:r>
                        <a:rPr lang="en-US" sz="500" b="0" dirty="0">
                          <a:solidFill>
                            <a:schemeClr val="bg1"/>
                          </a:solidFill>
                          <a:latin typeface="+mn-lt"/>
                          <a:cs typeface="Segoe UI Semibold" panose="020B0702040204020203" pitchFamily="34" charset="0"/>
                        </a:rPr>
                        <a:t>5B events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981367507"/>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dirty="0">
                          <a:solidFill>
                            <a:schemeClr val="bg1"/>
                          </a:solidFill>
                          <a:latin typeface="+mn-lt"/>
                          <a:cs typeface="Segoe UI Semibold" panose="020B0702040204020203" pitchFamily="34" charset="0"/>
                        </a:rPr>
                        <a:t>18,300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84208127"/>
                  </a:ext>
                </a:extLst>
              </a:tr>
              <a:tr h="160264">
                <a:tc>
                  <a:txBody>
                    <a:bodyPr/>
                    <a:lstStyle/>
                    <a:p>
                      <a:pPr algn="l"/>
                      <a:r>
                        <a:rPr lang="en-US" sz="500" b="0" kern="1200" dirty="0">
                          <a:solidFill>
                            <a:schemeClr val="bg1"/>
                          </a:solidFill>
                          <a:latin typeface="+mn-lt"/>
                          <a:ea typeface="+mn-ea"/>
                          <a:cs typeface="Segoe UI Semibold" panose="020B0702040204020203" pitchFamily="34" charset="0"/>
                        </a:rPr>
                        <a:t>1 TB</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411385"/>
                  </a:ext>
                </a:extLst>
              </a:tr>
              <a:tr h="127618">
                <a:tc>
                  <a:txBody>
                    <a:bodyPr/>
                    <a:lstStyle/>
                    <a:p>
                      <a:pPr algn="l"/>
                      <a:r>
                        <a:rPr lang="en-US" sz="500" b="0" dirty="0">
                          <a:solidFill>
                            <a:schemeClr val="bg1"/>
                          </a:solidFill>
                          <a:latin typeface="+mn-lt"/>
                          <a:cs typeface="Segoe UI Semibold" panose="020B0702040204020203" pitchFamily="34" charset="0"/>
                        </a:rPr>
                        <a:t>5 TB</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46454126"/>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dirty="0">
                          <a:solidFill>
                            <a:schemeClr val="bg1"/>
                          </a:solidFill>
                          <a:latin typeface="+mn-lt"/>
                          <a:cs typeface="Segoe UI Semibold" panose="020B0702040204020203" pitchFamily="34" charset="0"/>
                        </a:rPr>
                        <a:t>4B transactions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0536094"/>
                  </a:ext>
                </a:extLst>
              </a:tr>
              <a:tr h="160264">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dirty="0">
                          <a:solidFill>
                            <a:schemeClr val="bg1"/>
                          </a:solidFill>
                          <a:latin typeface="+mn-lt"/>
                          <a:cs typeface="Segoe UI Semibold" panose="020B0702040204020203" pitchFamily="34" charset="0"/>
                        </a:rPr>
                        <a:t>3,720</a:t>
                      </a:r>
                      <a:r>
                        <a:rPr lang="en-US" sz="500" b="0" baseline="0" dirty="0">
                          <a:solidFill>
                            <a:schemeClr val="bg1"/>
                          </a:solidFill>
                          <a:latin typeface="+mn-lt"/>
                          <a:cs typeface="Segoe UI Semibold" panose="020B0702040204020203" pitchFamily="34" charset="0"/>
                        </a:rPr>
                        <a:t> </a:t>
                      </a:r>
                      <a:r>
                        <a:rPr lang="en-US" sz="500" b="0" dirty="0">
                          <a:solidFill>
                            <a:schemeClr val="bg1"/>
                          </a:solidFill>
                          <a:latin typeface="+mn-lt"/>
                          <a:cs typeface="Segoe UI Semibold" panose="020B0702040204020203" pitchFamily="34" charset="0"/>
                        </a:rPr>
                        <a:t>hours at </a:t>
                      </a:r>
                      <a:r>
                        <a:rPr lang="en-US" sz="500" b="0" baseline="0" dirty="0">
                          <a:solidFill>
                            <a:schemeClr val="bg1"/>
                          </a:solidFill>
                          <a:latin typeface="+mn-lt"/>
                          <a:cs typeface="Segoe UI Semibold" panose="020B0702040204020203" pitchFamily="34" charset="0"/>
                        </a:rPr>
                        <a:t>100 DWU</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213261949"/>
                  </a:ext>
                </a:extLst>
              </a:tr>
              <a:tr h="127618">
                <a:tc>
                  <a:txBody>
                    <a:bodyPr/>
                    <a:lstStyle/>
                    <a:p>
                      <a:pPr algn="l"/>
                      <a:r>
                        <a:rPr lang="en-US" sz="500" b="0" dirty="0">
                          <a:solidFill>
                            <a:schemeClr val="bg1"/>
                          </a:solidFill>
                          <a:latin typeface="+mn-lt"/>
                          <a:cs typeface="Segoe UI Semibold" panose="020B0702040204020203" pitchFamily="34" charset="0"/>
                        </a:rPr>
                        <a:t>100 compute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305761479"/>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dirty="0">
                          <a:solidFill>
                            <a:schemeClr val="bg1"/>
                          </a:solidFill>
                          <a:latin typeface="+mn-lt"/>
                          <a:cs typeface="Segoe UI Semibold" panose="020B0702040204020203" pitchFamily="34" charset="0"/>
                        </a:rPr>
                        <a:t>10 seats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517882196"/>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dirty="0">
                          <a:solidFill>
                            <a:schemeClr val="bg1"/>
                          </a:solidFill>
                          <a:latin typeface="+mn-lt"/>
                          <a:cs typeface="Segoe UI Semibold" panose="020B0702040204020203" pitchFamily="34" charset="0"/>
                        </a:rPr>
                        <a:t>500 API compute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27577449"/>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dirty="0">
                          <a:solidFill>
                            <a:schemeClr val="bg1"/>
                          </a:solidFill>
                          <a:latin typeface="+mn-lt"/>
                          <a:cs typeface="Segoe UI Semibold" panose="020B0702040204020203" pitchFamily="34" charset="0"/>
                        </a:rPr>
                        <a:t>1M transactions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37595933"/>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baseline="0" dirty="0">
                          <a:solidFill>
                            <a:schemeClr val="bg1"/>
                          </a:solidFill>
                          <a:latin typeface="+mn-lt"/>
                          <a:cs typeface="Segoe UI Semibold" panose="020B0702040204020203" pitchFamily="34" charset="0"/>
                        </a:rPr>
                        <a:t>1,500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46385550"/>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baseline="0" dirty="0">
                          <a:solidFill>
                            <a:schemeClr val="bg1"/>
                          </a:solidFill>
                          <a:latin typeface="+mn-lt"/>
                          <a:cs typeface="Segoe UI Semibold" panose="020B0702040204020203" pitchFamily="34" charset="0"/>
                        </a:rPr>
                        <a:t>10,000 jobs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639578322"/>
                  </a:ext>
                </a:extLst>
              </a:tr>
              <a:tr h="127618">
                <a:tc>
                  <a:txBody>
                    <a:bodyPr/>
                    <a:lstStyle/>
                    <a:p>
                      <a:pPr algn="l"/>
                      <a:r>
                        <a:rPr lang="en-US" sz="500" b="0" dirty="0">
                          <a:solidFill>
                            <a:schemeClr val="bg1"/>
                          </a:solidFill>
                          <a:latin typeface="+mn-lt"/>
                          <a:cs typeface="Segoe UI Semibold" panose="020B0702040204020203" pitchFamily="34" charset="0"/>
                        </a:rPr>
                        <a:t>3,500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225963962"/>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3,500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445341177"/>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505050"/>
                          </a:solidFill>
                          <a:effectLst/>
                          <a:uLnTx/>
                          <a:uFillTx/>
                          <a:latin typeface="+mn-lt"/>
                          <a:ea typeface="+mn-ea"/>
                          <a:cs typeface="Segoe UI Semibold" panose="020B0702040204020203" pitchFamily="34" charset="0"/>
                        </a:rPr>
                        <a:t>3,500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7454680"/>
                  </a:ext>
                </a:extLst>
              </a:tr>
              <a:tr h="127618">
                <a:tc>
                  <a:txBody>
                    <a:bodyPr/>
                    <a:lstStyle/>
                    <a:p>
                      <a:pPr algn="l"/>
                      <a:r>
                        <a:rPr lang="en-US" sz="500" b="0" dirty="0">
                          <a:solidFill>
                            <a:schemeClr val="bg1"/>
                          </a:solidFill>
                          <a:latin typeface="+mn-lt"/>
                          <a:cs typeface="Segoe UI Semibold" panose="020B0702040204020203" pitchFamily="34" charset="0"/>
                        </a:rPr>
                        <a:t>20,000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14737468"/>
                  </a:ext>
                </a:extLst>
              </a:tr>
              <a:tr h="127618">
                <a:tc>
                  <a:txBody>
                    <a:bodyPr/>
                    <a:lstStyle/>
                    <a:p>
                      <a:pPr algn="l"/>
                      <a:r>
                        <a:rPr lang="en-US" sz="500" b="0" dirty="0">
                          <a:solidFill>
                            <a:schemeClr val="bg1"/>
                          </a:solidFill>
                          <a:latin typeface="+mn-lt"/>
                          <a:cs typeface="Segoe UI Semibold" panose="020B0702040204020203" pitchFamily="34" charset="0"/>
                        </a:rPr>
                        <a:t>130 TB data processed</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985852511"/>
                  </a:ext>
                </a:extLst>
              </a:tr>
              <a:tr h="301752">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0" dirty="0">
                          <a:solidFill>
                            <a:schemeClr val="bg1"/>
                          </a:solidFill>
                          <a:latin typeface="+mn-lt"/>
                          <a:cs typeface="Segoe UI Semibold" panose="020B0702040204020203" pitchFamily="34" charset="0"/>
                        </a:rPr>
                        <a:t>Basic Tier (Text Analytics &amp; Recommendations)</a:t>
                      </a:r>
                    </a:p>
                    <a:p>
                      <a:pPr marL="0" marR="0" indent="0" algn="l" defTabSz="914367" rtl="0" eaLnBrk="1" fontAlgn="auto" latinLnBrk="0" hangingPunct="1">
                        <a:lnSpc>
                          <a:spcPct val="100000"/>
                        </a:lnSpc>
                        <a:spcBef>
                          <a:spcPts val="0"/>
                        </a:spcBef>
                        <a:spcAft>
                          <a:spcPts val="0"/>
                        </a:spcAft>
                        <a:buClrTx/>
                        <a:buSzTx/>
                        <a:buFontTx/>
                        <a:buNone/>
                        <a:tabLst/>
                        <a:defRPr/>
                      </a:pPr>
                      <a:r>
                        <a:rPr lang="en-US" sz="500" b="0" dirty="0">
                          <a:solidFill>
                            <a:schemeClr val="bg1"/>
                          </a:solidFill>
                          <a:latin typeface="+mn-lt"/>
                          <a:cs typeface="Segoe UI Semibold" panose="020B0702040204020203" pitchFamily="34" charset="0"/>
                        </a:rPr>
                        <a:t>Others - On roadmap for inclusion in the Suite</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85231509"/>
                  </a:ext>
                </a:extLst>
              </a:tr>
              <a:tr h="279144">
                <a:tc>
                  <a:txBody>
                    <a:bodyPr/>
                    <a:lstStyle/>
                    <a:p>
                      <a:pPr algn="l"/>
                      <a:r>
                        <a:rPr lang="en-US" sz="500" b="0" baseline="0" dirty="0">
                          <a:solidFill>
                            <a:schemeClr val="bg1"/>
                          </a:solidFill>
                          <a:latin typeface="+mn-lt"/>
                          <a:cs typeface="Segoe UI Semibold" panose="020B0702040204020203" pitchFamily="34" charset="0"/>
                        </a:rPr>
                        <a:t>On roadmap for inclusion in the Suite</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26"/>
                  </a:ext>
                </a:extLst>
              </a:tr>
              <a:tr h="276225">
                <a:tc>
                  <a:txBody>
                    <a:bodyPr/>
                    <a:lstStyle/>
                    <a:p>
                      <a:pPr algn="l"/>
                      <a:r>
                        <a:rPr lang="en-US" sz="500" b="0" baseline="0" dirty="0">
                          <a:solidFill>
                            <a:schemeClr val="bg1"/>
                          </a:solidFill>
                          <a:latin typeface="+mn-lt"/>
                          <a:cs typeface="Segoe UI Semibold" panose="020B0702040204020203" pitchFamily="34" charset="0"/>
                        </a:rPr>
                        <a:t>Included</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27"/>
                  </a:ext>
                </a:extLst>
              </a:tr>
              <a:tr h="283464">
                <a:tc>
                  <a:txBody>
                    <a:bodyPr/>
                    <a:lstStyle/>
                    <a:p>
                      <a:pPr algn="l">
                        <a:lnSpc>
                          <a:spcPct val="100000"/>
                        </a:lnSpc>
                        <a:spcBef>
                          <a:spcPts val="0"/>
                        </a:spcBef>
                        <a:spcAft>
                          <a:spcPts val="0"/>
                        </a:spcAft>
                      </a:pPr>
                      <a:r>
                        <a:rPr lang="en-US" sz="500" b="0" baseline="0" dirty="0">
                          <a:solidFill>
                            <a:schemeClr val="bg1"/>
                          </a:solidFill>
                          <a:latin typeface="+mn-lt"/>
                          <a:cs typeface="Segoe UI Semibold" panose="020B0702040204020203" pitchFamily="34" charset="0"/>
                        </a:rPr>
                        <a:t>100 users</a:t>
                      </a:r>
                    </a:p>
                  </a:txBody>
                  <a:tcPr marL="54864" marR="54864"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04458319"/>
                  </a:ext>
                </a:extLst>
              </a:tr>
            </a:tbl>
          </a:graphicData>
        </a:graphic>
      </p:graphicFrame>
      <p:sp>
        <p:nvSpPr>
          <p:cNvPr id="45" name="Rectangle 44"/>
          <p:cNvSpPr/>
          <p:nvPr/>
        </p:nvSpPr>
        <p:spPr>
          <a:xfrm>
            <a:off x="525862" y="5913130"/>
            <a:ext cx="827150" cy="200055"/>
          </a:xfrm>
          <a:prstGeom prst="rect">
            <a:avLst/>
          </a:prstGeom>
        </p:spPr>
        <p:txBody>
          <a:bodyPr wrap="none" lIns="0" rIns="0">
            <a:spAutoFit/>
          </a:bodyPr>
          <a:lstStyle/>
          <a:p>
            <a:r>
              <a:rPr lang="en-US" sz="700" baseline="30000" dirty="0">
                <a:solidFill>
                  <a:srgbClr val="505050"/>
                </a:solidFill>
                <a:cs typeface="Segoe UI Semibold" panose="020B0702040204020203" pitchFamily="34" charset="0"/>
              </a:rPr>
              <a:t>*</a:t>
            </a:r>
            <a:r>
              <a:rPr lang="en-US" sz="700" dirty="0">
                <a:solidFill>
                  <a:srgbClr val="505050"/>
                </a:solidFill>
                <a:cs typeface="Times New Roman" panose="02020603050405020304" pitchFamily="18" charset="0"/>
              </a:rPr>
              <a:t>C</a:t>
            </a:r>
            <a:r>
              <a:rPr lang="en-US" sz="700" dirty="0">
                <a:solidFill>
                  <a:srgbClr val="505050"/>
                </a:solidFill>
                <a:ea typeface="Segoe UI" panose="020B0502040204020203" pitchFamily="34" charset="0"/>
                <a:cs typeface="Times New Roman" panose="02020603050405020304" pitchFamily="18" charset="0"/>
              </a:rPr>
              <a:t>urrently in preview</a:t>
            </a:r>
          </a:p>
        </p:txBody>
      </p:sp>
      <p:sp>
        <p:nvSpPr>
          <p:cNvPr id="46" name="Rectangle 66"/>
          <p:cNvSpPr/>
          <p:nvPr/>
        </p:nvSpPr>
        <p:spPr bwMode="auto">
          <a:xfrm>
            <a:off x="3491046" y="842844"/>
            <a:ext cx="6386837" cy="5344595"/>
          </a:xfrm>
          <a:prstGeom prst="rect">
            <a:avLst/>
          </a:prstGeom>
          <a:noFill/>
          <a:ln w="38100">
            <a:solidFill>
              <a:srgbClr val="0078D7"/>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47" name="TextBox 67"/>
          <p:cNvSpPr txBox="1"/>
          <p:nvPr/>
        </p:nvSpPr>
        <p:spPr>
          <a:xfrm>
            <a:off x="5674580" y="588529"/>
            <a:ext cx="2269925" cy="517065"/>
          </a:xfrm>
          <a:prstGeom prst="rect">
            <a:avLst/>
          </a:prstGeom>
          <a:solidFill>
            <a:schemeClr val="tx1"/>
          </a:solidFill>
        </p:spPr>
        <p:txBody>
          <a:bodyPr wrap="square" lIns="91440" tIns="146304" rIns="91440" bIns="146304" rtlCol="0" anchor="ctr">
            <a:spAutoFit/>
          </a:bodyPr>
          <a:lstStyle/>
          <a:p>
            <a:pPr algn="ctr">
              <a:lnSpc>
                <a:spcPct val="90000"/>
              </a:lnSpc>
              <a:spcAft>
                <a:spcPts val="600"/>
              </a:spcAft>
            </a:pPr>
            <a:r>
              <a:rPr lang="en-US" sz="1600" dirty="0">
                <a:solidFill>
                  <a:schemeClr val="bg1"/>
                </a:solidFill>
              </a:rPr>
              <a:t>Specific scenario offers</a:t>
            </a:r>
          </a:p>
        </p:txBody>
      </p:sp>
      <p:grpSp>
        <p:nvGrpSpPr>
          <p:cNvPr id="4" name="Group 3"/>
          <p:cNvGrpSpPr/>
          <p:nvPr/>
        </p:nvGrpSpPr>
        <p:grpSpPr>
          <a:xfrm>
            <a:off x="5037035" y="1030245"/>
            <a:ext cx="320040" cy="4829629"/>
            <a:chOff x="5037035" y="1030245"/>
            <a:chExt cx="320040" cy="4829629"/>
          </a:xfrm>
        </p:grpSpPr>
        <p:cxnSp>
          <p:nvCxnSpPr>
            <p:cNvPr id="49" name="Straight Connector 71"/>
            <p:cNvCxnSpPr/>
            <p:nvPr/>
          </p:nvCxnSpPr>
          <p:spPr>
            <a:xfrm>
              <a:off x="5197055" y="1269586"/>
              <a:ext cx="0" cy="4590288"/>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Oval 76"/>
            <p:cNvSpPr/>
            <p:nvPr/>
          </p:nvSpPr>
          <p:spPr bwMode="auto">
            <a:xfrm>
              <a:off x="5037035" y="1030245"/>
              <a:ext cx="320040" cy="320040"/>
            </a:xfrm>
            <a:prstGeom prst="ellipse">
              <a:avLst/>
            </a:prstGeom>
            <a:solidFill>
              <a:schemeClr val="tx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92" fontAlgn="base">
                <a:lnSpc>
                  <a:spcPct val="90000"/>
                </a:lnSpc>
                <a:spcBef>
                  <a:spcPct val="0"/>
                </a:spcBef>
                <a:spcAft>
                  <a:spcPct val="0"/>
                </a:spcAft>
              </a:pPr>
              <a:r>
                <a:rPr lang="en-US" sz="2400" b="1" dirty="0">
                  <a:solidFill>
                    <a:schemeClr val="accent1"/>
                  </a:solidFill>
                  <a:ea typeface="Segoe UI" pitchFamily="34" charset="0"/>
                  <a:cs typeface="Segoe UI" pitchFamily="34" charset="0"/>
                </a:rPr>
                <a:t>+</a:t>
              </a:r>
              <a:endParaRPr lang="en-US" sz="900" b="1" dirty="0">
                <a:solidFill>
                  <a:schemeClr val="accent1"/>
                </a:solidFill>
                <a:ea typeface="Segoe UI" pitchFamily="34" charset="0"/>
                <a:cs typeface="Segoe UI" pitchFamily="34" charset="0"/>
              </a:endParaRPr>
            </a:p>
          </p:txBody>
        </p:sp>
      </p:grpSp>
      <p:graphicFrame>
        <p:nvGraphicFramePr>
          <p:cNvPr id="110" name="Table 171"/>
          <p:cNvGraphicFramePr>
            <a:graphicFrameLocks noGrp="1"/>
          </p:cNvGraphicFramePr>
          <p:nvPr>
            <p:extLst/>
          </p:nvPr>
        </p:nvGraphicFramePr>
        <p:xfrm>
          <a:off x="5425329" y="1030246"/>
          <a:ext cx="1371600" cy="4843760"/>
        </p:xfrm>
        <a:graphic>
          <a:graphicData uri="http://schemas.openxmlformats.org/drawingml/2006/table">
            <a:tbl>
              <a:tblPr firstRow="1" bandRow="1">
                <a:tableStyleId>{9D7B26C5-4107-4FEC-AEDC-1716B250A1EF}</a:tableStyleId>
              </a:tblPr>
              <a:tblGrid>
                <a:gridCol w="1371600">
                  <a:extLst>
                    <a:ext uri="{9D8B030D-6E8A-4147-A177-3AD203B41FA5}">
                      <a16:colId xmlns:a16="http://schemas.microsoft.com/office/drawing/2014/main" val="3448044675"/>
                    </a:ext>
                  </a:extLst>
                </a:gridCol>
              </a:tblGrid>
              <a:tr h="329184">
                <a:tc>
                  <a:txBody>
                    <a:bodyPr/>
                    <a:lstStyle/>
                    <a:p>
                      <a:pPr marL="0" marR="0" lvl="0" indent="0" algn="l" defTabSz="93219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Data Intensive</a:t>
                      </a:r>
                    </a:p>
                  </a:txBody>
                  <a:tcPr marL="45720" marR="45720" marT="27432" marB="27432" anchor="ctr">
                    <a:lnL w="6350" cap="flat" cmpd="sng" algn="ctr">
                      <a:solidFill>
                        <a:srgbClr val="005AA1"/>
                      </a:solidFill>
                      <a:prstDash val="solid"/>
                      <a:round/>
                      <a:headEnd type="none" w="med" len="med"/>
                      <a:tailEnd type="none" w="med" len="med"/>
                    </a:lnL>
                    <a:lnR w="6350" cap="flat" cmpd="sng" algn="ctr">
                      <a:solidFill>
                        <a:srgbClr val="005AA1"/>
                      </a:solidFill>
                      <a:prstDash val="solid"/>
                      <a:round/>
                      <a:headEnd type="none" w="med" len="med"/>
                      <a:tailEnd type="none" w="med" len="med"/>
                    </a:lnR>
                    <a:lnT w="6350" cap="flat" cmpd="sng" algn="ctr">
                      <a:solidFill>
                        <a:srgbClr val="005AA1"/>
                      </a:solidFill>
                      <a:prstDash val="solid"/>
                      <a:round/>
                      <a:headEnd type="none" w="med" len="med"/>
                      <a:tailEnd type="none" w="med" len="med"/>
                    </a:lnT>
                    <a:lnB w="6350" cap="flat" cmpd="sng" algn="ctr">
                      <a:solidFill>
                        <a:srgbClr val="005AA1"/>
                      </a:solidFill>
                      <a:prstDash val="solid"/>
                      <a:round/>
                      <a:headEnd type="none" w="med" len="med"/>
                      <a:tailEnd type="none" w="med" len="med"/>
                    </a:lnB>
                    <a:lnTlToBr w="12700" cmpd="sng">
                      <a:noFill/>
                      <a:prstDash val="solid"/>
                    </a:lnTlToBr>
                    <a:lnBlToTr w="12700" cmpd="sng">
                      <a:noFill/>
                      <a:prstDash val="solid"/>
                    </a:lnBlToTr>
                    <a:solidFill>
                      <a:srgbClr val="005AA1"/>
                    </a:solidFill>
                  </a:tcPr>
                </a:tc>
                <a:extLst>
                  <a:ext uri="{0D108BD9-81ED-4DB2-BD59-A6C34878D82A}">
                    <a16:rowId xmlns:a16="http://schemas.microsoft.com/office/drawing/2014/main" val="3547065248"/>
                  </a:ext>
                </a:extLst>
              </a:tr>
              <a:tr h="128016">
                <a:tc>
                  <a:txBody>
                    <a:bodyPr/>
                    <a:lstStyle/>
                    <a:p>
                      <a:pPr algn="l">
                        <a:lnSpc>
                          <a:spcPct val="100000"/>
                        </a:lnSpc>
                        <a:spcBef>
                          <a:spcPts val="0"/>
                        </a:spcBef>
                        <a:spcAft>
                          <a:spcPts val="0"/>
                        </a:spcAft>
                      </a:pPr>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rgbClr val="005AA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295282266"/>
                  </a:ext>
                </a:extLst>
              </a:tr>
              <a:tr h="210312">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1" kern="1200" baseline="0" noProof="0" dirty="0">
                          <a:solidFill>
                            <a:schemeClr val="bg1"/>
                          </a:solidFill>
                          <a:latin typeface="Segoe UI Semibold" panose="020B0702040204020203" pitchFamily="34" charset="0"/>
                          <a:ea typeface="+mn-ea"/>
                          <a:cs typeface="Segoe UI Semibold" panose="020B0702040204020203" pitchFamily="34" charset="0"/>
                        </a:rPr>
                        <a:t>+500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1008349711"/>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1" kern="1200" baseline="0" noProof="0" dirty="0">
                          <a:solidFill>
                            <a:schemeClr val="bg1"/>
                          </a:solidFill>
                          <a:latin typeface="Segoe UI Semibold" panose="020B0702040204020203" pitchFamily="34" charset="0"/>
                          <a:ea typeface="+mn-ea"/>
                          <a:cs typeface="Segoe UI Semibold" panose="020B0702040204020203" pitchFamily="34" charset="0"/>
                        </a:rPr>
                        <a:t>+500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3720427095"/>
                  </a:ext>
                </a:extLst>
              </a:tr>
              <a:tr h="128016">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1" kern="1200" baseline="0" noProof="0" dirty="0">
                          <a:solidFill>
                            <a:schemeClr val="bg1"/>
                          </a:solidFill>
                          <a:latin typeface="Segoe UI Semibold" panose="020B0702040204020203" pitchFamily="34" charset="0"/>
                          <a:ea typeface="+mn-ea"/>
                          <a:cs typeface="Segoe UI Semibold" panose="020B0702040204020203" pitchFamily="34" charset="0"/>
                        </a:rPr>
                        <a:t>+500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606024332"/>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1" kern="1200" baseline="0" noProof="0" dirty="0">
                          <a:solidFill>
                            <a:schemeClr val="bg1"/>
                          </a:solidFill>
                          <a:latin typeface="Segoe UI Semibold" panose="020B0702040204020203" pitchFamily="34" charset="0"/>
                          <a:ea typeface="+mn-ea"/>
                          <a:cs typeface="Segoe UI Semibold" panose="020B0702040204020203" pitchFamily="34" charset="0"/>
                        </a:rPr>
                        <a:t>+500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1894535940"/>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1" kern="1200" baseline="0" noProof="0" dirty="0">
                          <a:solidFill>
                            <a:schemeClr val="bg1"/>
                          </a:solidFill>
                          <a:latin typeface="Segoe UI Semibold" panose="020B0702040204020203" pitchFamily="34" charset="0"/>
                          <a:ea typeface="+mn-ea"/>
                          <a:cs typeface="Segoe UI Semibold" panose="020B0702040204020203" pitchFamily="34" charset="0"/>
                        </a:rPr>
                        <a:t>+500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4026316031"/>
                  </a:ext>
                </a:extLst>
              </a:tr>
              <a:tr h="164592">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95117025"/>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981367507"/>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84208127"/>
                  </a:ext>
                </a:extLst>
              </a:tr>
              <a:tr h="160264">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46411385"/>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46454126"/>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0536094"/>
                  </a:ext>
                </a:extLst>
              </a:tr>
              <a:tr h="160264">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+2,232 hours at 100 DWU</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3213261949"/>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305761479"/>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517882196"/>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27577449"/>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37595933"/>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46385550"/>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639578322"/>
                  </a:ext>
                </a:extLst>
              </a:tr>
              <a:tr h="127618">
                <a:tc>
                  <a:txBody>
                    <a:bodyPr/>
                    <a:lstStyle/>
                    <a:p>
                      <a:pPr algn="l"/>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2225963962"/>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1" kern="1200" baseline="0" noProof="0" dirty="0">
                          <a:solidFill>
                            <a:schemeClr val="bg1"/>
                          </a:solidFill>
                          <a:latin typeface="Segoe UI Semibold" panose="020B0702040204020203" pitchFamily="34" charset="0"/>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2445341177"/>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1" kern="1200" baseline="0" noProof="0" dirty="0">
                          <a:solidFill>
                            <a:schemeClr val="bg1"/>
                          </a:solidFill>
                          <a:latin typeface="Segoe UI Semibold" panose="020B0702040204020203" pitchFamily="34" charset="0"/>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1007454680"/>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14737468"/>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985852511"/>
                  </a:ext>
                </a:extLst>
              </a:tr>
              <a:tr h="356616">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85231509"/>
                  </a:ext>
                </a:extLst>
              </a:tr>
              <a:tr h="283464">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26"/>
                  </a:ext>
                </a:extLst>
              </a:tr>
              <a:tr h="274320">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27"/>
                  </a:ext>
                </a:extLst>
              </a:tr>
              <a:tr h="283464">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04458319"/>
                  </a:ext>
                </a:extLst>
              </a:tr>
            </a:tbl>
          </a:graphicData>
        </a:graphic>
      </p:graphicFrame>
      <p:graphicFrame>
        <p:nvGraphicFramePr>
          <p:cNvPr id="112" name="Table 173"/>
          <p:cNvGraphicFramePr>
            <a:graphicFrameLocks noGrp="1"/>
          </p:cNvGraphicFramePr>
          <p:nvPr>
            <p:extLst/>
          </p:nvPr>
        </p:nvGraphicFramePr>
        <p:xfrm>
          <a:off x="8399704" y="1030245"/>
          <a:ext cx="1371600" cy="4834616"/>
        </p:xfrm>
        <a:graphic>
          <a:graphicData uri="http://schemas.openxmlformats.org/drawingml/2006/table">
            <a:tbl>
              <a:tblPr firstRow="1" bandRow="1">
                <a:tableStyleId>{9D7B26C5-4107-4FEC-AEDC-1716B250A1EF}</a:tableStyleId>
              </a:tblPr>
              <a:tblGrid>
                <a:gridCol w="1371600">
                  <a:extLst>
                    <a:ext uri="{9D8B030D-6E8A-4147-A177-3AD203B41FA5}">
                      <a16:colId xmlns:a16="http://schemas.microsoft.com/office/drawing/2014/main" val="3448044675"/>
                    </a:ext>
                  </a:extLst>
                </a:gridCol>
              </a:tblGrid>
              <a:tr h="320040">
                <a:tc>
                  <a:txBody>
                    <a:bodyPr/>
                    <a:lstStyle/>
                    <a:p>
                      <a:pPr marL="0" marR="0" lvl="0" indent="0" algn="l" defTabSz="93219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Streaming Intensive</a:t>
                      </a:r>
                    </a:p>
                  </a:txBody>
                  <a:tcPr marL="45720" marR="45720" marT="27432" marB="27432" anchor="ctr">
                    <a:lnL w="6350" cap="flat" cmpd="sng" algn="ctr">
                      <a:solidFill>
                        <a:srgbClr val="002050"/>
                      </a:solidFill>
                      <a:prstDash val="solid"/>
                      <a:round/>
                      <a:headEnd type="none" w="med" len="med"/>
                      <a:tailEnd type="none" w="med" len="med"/>
                    </a:lnL>
                    <a:lnR w="6350" cap="flat" cmpd="sng" algn="ctr">
                      <a:solidFill>
                        <a:srgbClr val="002050"/>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rgbClr val="002050"/>
                      </a:solidFill>
                      <a:prstDash val="solid"/>
                      <a:round/>
                      <a:headEnd type="none" w="med" len="med"/>
                      <a:tailEnd type="none" w="med" len="med"/>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3547065248"/>
                  </a:ext>
                </a:extLst>
              </a:tr>
              <a:tr h="128016">
                <a:tc>
                  <a:txBody>
                    <a:bodyPr/>
                    <a:lstStyle/>
                    <a:p>
                      <a:pPr algn="l">
                        <a:lnSpc>
                          <a:spcPct val="100000"/>
                        </a:lnSpc>
                        <a:spcBef>
                          <a:spcPts val="0"/>
                        </a:spcBef>
                        <a:spcAft>
                          <a:spcPts val="0"/>
                        </a:spcAft>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rgbClr val="002050"/>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95282266"/>
                  </a:ext>
                </a:extLst>
              </a:tr>
              <a:tr h="210312">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8349711"/>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720427095"/>
                  </a:ext>
                </a:extLst>
              </a:tr>
              <a:tr h="128016">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606024332"/>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894535940"/>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026316031"/>
                  </a:ext>
                </a:extLst>
              </a:tr>
              <a:tr h="164592">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95117025"/>
                  </a:ext>
                </a:extLst>
              </a:tr>
              <a:tr h="127618">
                <a:tc>
                  <a:txBody>
                    <a:bodyPr/>
                    <a:lstStyle/>
                    <a:p>
                      <a:pPr algn="l"/>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+5B events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3981367507"/>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+18,400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384208127"/>
                  </a:ext>
                </a:extLst>
              </a:tr>
              <a:tr h="160264">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411385"/>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6454126"/>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0536094"/>
                  </a:ext>
                </a:extLst>
              </a:tr>
              <a:tr h="160264">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3261949"/>
                  </a:ext>
                </a:extLst>
              </a:tr>
              <a:tr h="127618">
                <a:tc>
                  <a:txBody>
                    <a:bodyPr/>
                    <a:lstStyle/>
                    <a:p>
                      <a:pPr algn="l"/>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+300 compute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2305761479"/>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+30 seats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2517882196"/>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+1,500 API compute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527577449"/>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+3M transactions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537595933"/>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46385550"/>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639578322"/>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225963962"/>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445341177"/>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7454680"/>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+17,200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414737468"/>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985852511"/>
                  </a:ext>
                </a:extLst>
              </a:tr>
              <a:tr h="356616">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85231509"/>
                  </a:ext>
                </a:extLst>
              </a:tr>
              <a:tr h="283464">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26"/>
                  </a:ext>
                </a:extLst>
              </a:tr>
              <a:tr h="274320">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27"/>
                  </a:ext>
                </a:extLst>
              </a:tr>
              <a:tr h="283464">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04458319"/>
                  </a:ext>
                </a:extLst>
              </a:tr>
            </a:tbl>
          </a:graphicData>
        </a:graphic>
      </p:graphicFrame>
      <p:graphicFrame>
        <p:nvGraphicFramePr>
          <p:cNvPr id="113" name="Table 175"/>
          <p:cNvGraphicFramePr>
            <a:graphicFrameLocks noGrp="1"/>
          </p:cNvGraphicFramePr>
          <p:nvPr>
            <p:extLst/>
          </p:nvPr>
        </p:nvGraphicFramePr>
        <p:xfrm>
          <a:off x="6912516" y="1030245"/>
          <a:ext cx="1371600" cy="4843760"/>
        </p:xfrm>
        <a:graphic>
          <a:graphicData uri="http://schemas.openxmlformats.org/drawingml/2006/table">
            <a:tbl>
              <a:tblPr firstRow="1" bandRow="1">
                <a:tableStyleId>{9D7B26C5-4107-4FEC-AEDC-1716B250A1EF}</a:tableStyleId>
              </a:tblPr>
              <a:tblGrid>
                <a:gridCol w="1371600">
                  <a:extLst>
                    <a:ext uri="{9D8B030D-6E8A-4147-A177-3AD203B41FA5}">
                      <a16:colId xmlns:a16="http://schemas.microsoft.com/office/drawing/2014/main" val="3448044675"/>
                    </a:ext>
                  </a:extLst>
                </a:gridCol>
              </a:tblGrid>
              <a:tr h="329184">
                <a:tc>
                  <a:txBody>
                    <a:bodyPr/>
                    <a:lstStyle/>
                    <a:p>
                      <a:pPr marL="0" marR="0" lvl="0" indent="0" algn="l" defTabSz="93219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Analytics Intensive</a:t>
                      </a:r>
                    </a:p>
                  </a:txBody>
                  <a:tcPr marL="45720" marR="45720" marT="27432" marB="27432" anchor="ctr">
                    <a:lnL w="6350" cap="flat" cmpd="sng" algn="ctr">
                      <a:solidFill>
                        <a:srgbClr val="003C6C"/>
                      </a:solidFill>
                      <a:prstDash val="solid"/>
                      <a:round/>
                      <a:headEnd type="none" w="med" len="med"/>
                      <a:tailEnd type="none" w="med" len="med"/>
                    </a:lnL>
                    <a:lnR w="6350" cap="flat" cmpd="sng" algn="ctr">
                      <a:solidFill>
                        <a:srgbClr val="003C6C"/>
                      </a:solidFill>
                      <a:prstDash val="solid"/>
                      <a:round/>
                      <a:headEnd type="none" w="med" len="med"/>
                      <a:tailEnd type="none" w="med" len="med"/>
                    </a:lnR>
                    <a:lnT w="6350" cap="flat" cmpd="sng" algn="ctr">
                      <a:solidFill>
                        <a:srgbClr val="003C6C"/>
                      </a:solidFill>
                      <a:prstDash val="solid"/>
                      <a:round/>
                      <a:headEnd type="none" w="med" len="med"/>
                      <a:tailEnd type="none" w="med" len="med"/>
                    </a:lnT>
                    <a:lnB w="6350" cap="flat" cmpd="sng" algn="ctr">
                      <a:solidFill>
                        <a:srgbClr val="003C6C"/>
                      </a:solidFill>
                      <a:prstDash val="solid"/>
                      <a:round/>
                      <a:headEnd type="none" w="med" len="med"/>
                      <a:tailEnd type="none" w="med" len="med"/>
                    </a:lnB>
                    <a:lnTlToBr w="12700" cmpd="sng">
                      <a:noFill/>
                      <a:prstDash val="solid"/>
                    </a:lnTlToBr>
                    <a:lnBlToTr w="12700" cmpd="sng">
                      <a:noFill/>
                      <a:prstDash val="solid"/>
                    </a:lnBlToTr>
                    <a:solidFill>
                      <a:srgbClr val="003C6C"/>
                    </a:solidFill>
                  </a:tcPr>
                </a:tc>
                <a:extLst>
                  <a:ext uri="{0D108BD9-81ED-4DB2-BD59-A6C34878D82A}">
                    <a16:rowId xmlns:a16="http://schemas.microsoft.com/office/drawing/2014/main" val="3547065248"/>
                  </a:ext>
                </a:extLst>
              </a:tr>
              <a:tr h="128016">
                <a:tc>
                  <a:txBody>
                    <a:bodyPr/>
                    <a:lstStyle/>
                    <a:p>
                      <a:pPr algn="l">
                        <a:lnSpc>
                          <a:spcPct val="100000"/>
                        </a:lnSpc>
                        <a:spcBef>
                          <a:spcPts val="0"/>
                        </a:spcBef>
                        <a:spcAft>
                          <a:spcPts val="0"/>
                        </a:spcAft>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rgbClr val="003C6C"/>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95282266"/>
                  </a:ext>
                </a:extLst>
              </a:tr>
              <a:tr h="210312">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8349711"/>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720427095"/>
                  </a:ext>
                </a:extLst>
              </a:tr>
              <a:tr h="128016">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606024332"/>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894535940"/>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026316031"/>
                  </a:ext>
                </a:extLst>
              </a:tr>
              <a:tr h="164592">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95117025"/>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981367507"/>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84208127"/>
                  </a:ext>
                </a:extLst>
              </a:tr>
              <a:tr h="160264">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411385"/>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6454126"/>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0536094"/>
                  </a:ext>
                </a:extLst>
              </a:tr>
              <a:tr h="160264">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3261949"/>
                  </a:ext>
                </a:extLst>
              </a:tr>
              <a:tr h="127618">
                <a:tc>
                  <a:txBody>
                    <a:bodyPr/>
                    <a:lstStyle/>
                    <a:p>
                      <a:pPr algn="l"/>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+400 compute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2305761479"/>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+40 seats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2517882196"/>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+2,000 API compute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527577449"/>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500" b="1" kern="1200" baseline="0" dirty="0">
                          <a:solidFill>
                            <a:schemeClr val="bg1"/>
                          </a:solidFill>
                          <a:latin typeface="Segoe UI Semibold" panose="020B0702040204020203" pitchFamily="34" charset="0"/>
                          <a:ea typeface="+mn-ea"/>
                          <a:cs typeface="Segoe UI Semibold" panose="020B0702040204020203" pitchFamily="34" charset="0"/>
                        </a:rPr>
                        <a:t>+4M transactions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537595933"/>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46385550"/>
                  </a:ext>
                </a:extLst>
              </a:tr>
              <a:tr h="127618">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639578322"/>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1" kern="1200" baseline="0" noProof="0" dirty="0">
                          <a:solidFill>
                            <a:schemeClr val="bg1"/>
                          </a:solidFill>
                          <a:latin typeface="Segoe UI Semibold" panose="020B0702040204020203" pitchFamily="34" charset="0"/>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2225963962"/>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1" kern="1200" baseline="0" noProof="0" dirty="0">
                          <a:solidFill>
                            <a:schemeClr val="bg1"/>
                          </a:solidFill>
                          <a:latin typeface="Segoe UI Semibold" panose="020B0702040204020203" pitchFamily="34" charset="0"/>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2445341177"/>
                  </a:ext>
                </a:extLst>
              </a:tr>
              <a:tr h="1276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500" b="1" kern="1200" baseline="0" noProof="0" dirty="0">
                          <a:solidFill>
                            <a:schemeClr val="bg1"/>
                          </a:solidFill>
                          <a:latin typeface="Segoe UI Semibold" panose="020B0702040204020203" pitchFamily="34" charset="0"/>
                          <a:ea typeface="+mn-ea"/>
                          <a:cs typeface="Segoe UI Semibold" panose="020B0702040204020203" pitchFamily="34" charset="0"/>
                        </a:rPr>
                        <a:t>+1,000 hours</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1007454680"/>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14737468"/>
                  </a:ext>
                </a:extLst>
              </a:tr>
              <a:tr h="127618">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985852511"/>
                  </a:ext>
                </a:extLst>
              </a:tr>
              <a:tr h="356616">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85231509"/>
                  </a:ext>
                </a:extLst>
              </a:tr>
              <a:tr h="283464">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26"/>
                  </a:ext>
                </a:extLst>
              </a:tr>
              <a:tr h="274320">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27"/>
                  </a:ext>
                </a:extLst>
              </a:tr>
              <a:tr h="283464">
                <a:tc>
                  <a:txBody>
                    <a:bodyPr/>
                    <a:lstStyle/>
                    <a:p>
                      <a:pPr algn="l"/>
                      <a:endParaRPr lang="en-US" sz="500" b="1" kern="1200" baseline="0" dirty="0">
                        <a:solidFill>
                          <a:schemeClr val="bg1"/>
                        </a:solidFill>
                        <a:latin typeface="Segoe UI Semibold" panose="020B0702040204020203" pitchFamily="34" charset="0"/>
                        <a:ea typeface="+mn-ea"/>
                        <a:cs typeface="Segoe UI Semibold" panose="020B0702040204020203" pitchFamily="34" charset="0"/>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04458319"/>
                  </a:ext>
                </a:extLst>
              </a:tr>
            </a:tbl>
          </a:graphicData>
        </a:graphic>
      </p:graphicFrame>
      <p:grpSp>
        <p:nvGrpSpPr>
          <p:cNvPr id="51" name="Group 159"/>
          <p:cNvGrpSpPr/>
          <p:nvPr/>
        </p:nvGrpSpPr>
        <p:grpSpPr>
          <a:xfrm>
            <a:off x="7598317" y="5944577"/>
            <a:ext cx="2299019" cy="137160"/>
            <a:chOff x="4859218" y="6122438"/>
            <a:chExt cx="2299019" cy="137160"/>
          </a:xfrm>
        </p:grpSpPr>
        <p:sp>
          <p:nvSpPr>
            <p:cNvPr id="52" name="Rectangle 160"/>
            <p:cNvSpPr/>
            <p:nvPr/>
          </p:nvSpPr>
          <p:spPr bwMode="auto">
            <a:xfrm>
              <a:off x="4859218" y="6122438"/>
              <a:ext cx="137160" cy="137160"/>
            </a:xfrm>
            <a:prstGeom prst="rect">
              <a:avLst/>
            </a:prstGeom>
            <a:solidFill>
              <a:srgbClr val="D1E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53" name="Rectangle 161"/>
            <p:cNvSpPr/>
            <p:nvPr/>
          </p:nvSpPr>
          <p:spPr bwMode="auto">
            <a:xfrm>
              <a:off x="4963677" y="6127023"/>
              <a:ext cx="2194560" cy="1279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700" dirty="0">
                  <a:solidFill>
                    <a:srgbClr val="505050"/>
                  </a:solidFill>
                  <a:ea typeface="Segoe UI" pitchFamily="34" charset="0"/>
                  <a:cs typeface="Segoe UI" pitchFamily="34" charset="0"/>
                </a:rPr>
                <a:t>Additional included quantities for specific services</a:t>
              </a:r>
            </a:p>
          </p:txBody>
        </p:sp>
      </p:grpSp>
      <p:sp>
        <p:nvSpPr>
          <p:cNvPr id="3" name="Slide Number Placeholder 2"/>
          <p:cNvSpPr>
            <a:spLocks noGrp="1"/>
          </p:cNvSpPr>
          <p:nvPr>
            <p:ph type="sldNum" sz="quarter" idx="4"/>
          </p:nvPr>
        </p:nvSpPr>
        <p:spPr/>
        <p:txBody>
          <a:bodyPr/>
          <a:lstStyle/>
          <a:p>
            <a:fld id="{F2678289-A087-43B9-AF88-153C65E02878}" type="slidenum">
              <a:rPr lang="en-US" smtClean="0"/>
              <a:t>13</a:t>
            </a:fld>
            <a:endParaRPr lang="en-US"/>
          </a:p>
        </p:txBody>
      </p:sp>
    </p:spTree>
    <p:extLst>
      <p:ext uri="{BB962C8B-B14F-4D97-AF65-F5344CB8AC3E}">
        <p14:creationId xmlns:p14="http://schemas.microsoft.com/office/powerpoint/2010/main" val="34526552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84172"/>
            <a:ext cx="4389438" cy="3910045"/>
          </a:xfrm>
        </p:spPr>
        <p:txBody>
          <a:bodyPr lIns="0" tIns="0" rIns="0" bIns="0"/>
          <a:lstStyle/>
          <a:p>
            <a:br>
              <a:rPr lang="en-US" dirty="0"/>
            </a:br>
            <a:r>
              <a:rPr lang="en-US" dirty="0"/>
              <a:t>Cortana Intelligence</a:t>
            </a:r>
            <a:br>
              <a:rPr lang="en-US" dirty="0"/>
            </a:br>
            <a:r>
              <a:rPr lang="en-US" dirty="0"/>
              <a:t>Suite</a:t>
            </a:r>
          </a:p>
        </p:txBody>
      </p:sp>
      <p:sp>
        <p:nvSpPr>
          <p:cNvPr id="25" name="Freeform 539"/>
          <p:cNvSpPr>
            <a:spLocks noChangeAspect="1"/>
          </p:cNvSpPr>
          <p:nvPr/>
        </p:nvSpPr>
        <p:spPr bwMode="auto">
          <a:xfrm>
            <a:off x="5729970" y="1930401"/>
            <a:ext cx="5680762" cy="312320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409AE1"/>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6" name="Group 15"/>
          <p:cNvGrpSpPr/>
          <p:nvPr/>
        </p:nvGrpSpPr>
        <p:grpSpPr>
          <a:xfrm>
            <a:off x="6174338" y="2877434"/>
            <a:ext cx="4770510" cy="2022911"/>
            <a:chOff x="4494770" y="2621197"/>
            <a:chExt cx="3127126" cy="1326043"/>
          </a:xfrm>
        </p:grpSpPr>
        <p:sp>
          <p:nvSpPr>
            <p:cNvPr id="17" name="Freeform 12"/>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13"/>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14"/>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Freeform 19"/>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 name="Freeform 20"/>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35" name="Group 34"/>
            <p:cNvGrpSpPr/>
            <p:nvPr/>
          </p:nvGrpSpPr>
          <p:grpSpPr>
            <a:xfrm>
              <a:off x="5413104" y="2621197"/>
              <a:ext cx="1326042" cy="1326043"/>
              <a:chOff x="5413104" y="2598477"/>
              <a:chExt cx="1326042" cy="1326043"/>
            </a:xfrm>
          </p:grpSpPr>
          <p:sp>
            <p:nvSpPr>
              <p:cNvPr id="38"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0"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2"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3"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5"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6"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7" name="Oval 46"/>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2" name="Group 1"/>
          <p:cNvGrpSpPr/>
          <p:nvPr/>
        </p:nvGrpSpPr>
        <p:grpSpPr>
          <a:xfrm>
            <a:off x="9572473" y="0"/>
            <a:ext cx="952450" cy="3145132"/>
            <a:chOff x="9572473" y="44450"/>
            <a:chExt cx="952450" cy="3145132"/>
          </a:xfrm>
        </p:grpSpPr>
        <p:sp>
          <p:nvSpPr>
            <p:cNvPr id="48" name="Bent Arrow 47"/>
            <p:cNvSpPr/>
            <p:nvPr/>
          </p:nvSpPr>
          <p:spPr bwMode="auto">
            <a:xfrm flipH="1">
              <a:off x="9832467" y="1756229"/>
              <a:ext cx="692456" cy="1433353"/>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Bent Arrow 48"/>
            <p:cNvSpPr/>
            <p:nvPr/>
          </p:nvSpPr>
          <p:spPr bwMode="auto">
            <a:xfrm rot="10800000" flipH="1">
              <a:off x="9572473" y="44450"/>
              <a:ext cx="805098" cy="1711160"/>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2" name="Bent Arrow 51"/>
          <p:cNvSpPr/>
          <p:nvPr/>
        </p:nvSpPr>
        <p:spPr bwMode="auto">
          <a:xfrm>
            <a:off x="5221122" y="4114848"/>
            <a:ext cx="1093716" cy="2743151"/>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flipH="1">
            <a:off x="8755072" y="4631852"/>
            <a:ext cx="1233754" cy="2226147"/>
            <a:chOff x="9572473" y="44449"/>
            <a:chExt cx="1233754" cy="2226147"/>
          </a:xfrm>
        </p:grpSpPr>
        <p:sp>
          <p:nvSpPr>
            <p:cNvPr id="54" name="Bent Arrow 53"/>
            <p:cNvSpPr/>
            <p:nvPr/>
          </p:nvSpPr>
          <p:spPr bwMode="auto">
            <a:xfrm flipH="1">
              <a:off x="9832467" y="1112969"/>
              <a:ext cx="973760" cy="1157627"/>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Bent Arrow 54"/>
            <p:cNvSpPr/>
            <p:nvPr/>
          </p:nvSpPr>
          <p:spPr bwMode="auto">
            <a:xfrm rot="10800000" flipH="1">
              <a:off x="9572473" y="44449"/>
              <a:ext cx="805098" cy="1068519"/>
            </a:xfrm>
            <a:prstGeom prst="bentArrow">
              <a:avLst>
                <a:gd name="adj1" fmla="val 25000"/>
                <a:gd name="adj2" fmla="val 0"/>
                <a:gd name="adj3" fmla="val 25000"/>
                <a:gd name="adj4" fmla="val 16969"/>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 name="Group 55"/>
          <p:cNvGrpSpPr/>
          <p:nvPr/>
        </p:nvGrpSpPr>
        <p:grpSpPr>
          <a:xfrm>
            <a:off x="7213410" y="4740639"/>
            <a:ext cx="1260794" cy="2117360"/>
            <a:chOff x="9572473" y="44450"/>
            <a:chExt cx="1260794" cy="2117360"/>
          </a:xfrm>
        </p:grpSpPr>
        <p:sp>
          <p:nvSpPr>
            <p:cNvPr id="57" name="Bent Arrow 56"/>
            <p:cNvSpPr/>
            <p:nvPr/>
          </p:nvSpPr>
          <p:spPr bwMode="auto">
            <a:xfrm flipH="1">
              <a:off x="9832467" y="1004183"/>
              <a:ext cx="1000800" cy="1157627"/>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Bent Arrow 57"/>
            <p:cNvSpPr/>
            <p:nvPr/>
          </p:nvSpPr>
          <p:spPr bwMode="auto">
            <a:xfrm rot="10800000" flipH="1">
              <a:off x="9572473" y="44450"/>
              <a:ext cx="805098" cy="959733"/>
            </a:xfrm>
            <a:prstGeom prst="bentArrow">
              <a:avLst>
                <a:gd name="adj1" fmla="val 25000"/>
                <a:gd name="adj2" fmla="val 0"/>
                <a:gd name="adj3" fmla="val 25000"/>
                <a:gd name="adj4" fmla="val 18152"/>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345010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Cortana Intelligence Suite</a:t>
            </a:r>
            <a:br>
              <a:rPr lang="en-US" dirty="0"/>
            </a:br>
            <a:r>
              <a:rPr lang="en-US" sz="2800" dirty="0"/>
              <a:t>Transform data into intelligent action</a:t>
            </a:r>
            <a:endParaRPr lang="en-US" i="1" dirty="0">
              <a:solidFill>
                <a:schemeClr val="bg2">
                  <a:lumMod val="50000"/>
                  <a:lumOff val="50000"/>
                </a:schemeClr>
              </a:solidFill>
            </a:endParaRPr>
          </a:p>
        </p:txBody>
      </p:sp>
      <p:grpSp>
        <p:nvGrpSpPr>
          <p:cNvPr id="365" name="Group 364"/>
          <p:cNvGrpSpPr/>
          <p:nvPr/>
        </p:nvGrpSpPr>
        <p:grpSpPr>
          <a:xfrm>
            <a:off x="7801541" y="3196630"/>
            <a:ext cx="312738" cy="182563"/>
            <a:chOff x="-4411663" y="4275138"/>
            <a:chExt cx="312738" cy="182563"/>
          </a:xfrm>
          <a:solidFill>
            <a:srgbClr val="002050">
              <a:lumMod val="25000"/>
              <a:lumOff val="75000"/>
            </a:srgbClr>
          </a:solidFill>
        </p:grpSpPr>
        <p:sp>
          <p:nvSpPr>
            <p:cNvPr id="366" name="Freeform 9"/>
            <p:cNvSpPr>
              <a:spLocks/>
            </p:cNvSpPr>
            <p:nvPr/>
          </p:nvSpPr>
          <p:spPr bwMode="auto">
            <a:xfrm>
              <a:off x="-4411663" y="4352925"/>
              <a:ext cx="312738" cy="26988"/>
            </a:xfrm>
            <a:custGeom>
              <a:avLst/>
              <a:gdLst>
                <a:gd name="T0" fmla="*/ 377 w 394"/>
                <a:gd name="T1" fmla="*/ 33 h 33"/>
                <a:gd name="T2" fmla="*/ 16 w 394"/>
                <a:gd name="T3" fmla="*/ 33 h 33"/>
                <a:gd name="T4" fmla="*/ 16 w 394"/>
                <a:gd name="T5" fmla="*/ 33 h 33"/>
                <a:gd name="T6" fmla="*/ 10 w 394"/>
                <a:gd name="T7" fmla="*/ 32 h 33"/>
                <a:gd name="T8" fmla="*/ 4 w 394"/>
                <a:gd name="T9" fmla="*/ 28 h 33"/>
                <a:gd name="T10" fmla="*/ 1 w 394"/>
                <a:gd name="T11" fmla="*/ 23 h 33"/>
                <a:gd name="T12" fmla="*/ 0 w 394"/>
                <a:gd name="T13" fmla="*/ 17 h 33"/>
                <a:gd name="T14" fmla="*/ 0 w 394"/>
                <a:gd name="T15" fmla="*/ 17 h 33"/>
                <a:gd name="T16" fmla="*/ 1 w 394"/>
                <a:gd name="T17" fmla="*/ 10 h 33"/>
                <a:gd name="T18" fmla="*/ 4 w 394"/>
                <a:gd name="T19" fmla="*/ 6 h 33"/>
                <a:gd name="T20" fmla="*/ 10 w 394"/>
                <a:gd name="T21" fmla="*/ 1 h 33"/>
                <a:gd name="T22" fmla="*/ 16 w 394"/>
                <a:gd name="T23" fmla="*/ 0 h 33"/>
                <a:gd name="T24" fmla="*/ 377 w 394"/>
                <a:gd name="T25" fmla="*/ 0 h 33"/>
                <a:gd name="T26" fmla="*/ 377 w 394"/>
                <a:gd name="T27" fmla="*/ 0 h 33"/>
                <a:gd name="T28" fmla="*/ 383 w 394"/>
                <a:gd name="T29" fmla="*/ 1 h 33"/>
                <a:gd name="T30" fmla="*/ 389 w 394"/>
                <a:gd name="T31" fmla="*/ 6 h 33"/>
                <a:gd name="T32" fmla="*/ 392 w 394"/>
                <a:gd name="T33" fmla="*/ 10 h 33"/>
                <a:gd name="T34" fmla="*/ 394 w 394"/>
                <a:gd name="T35" fmla="*/ 17 h 33"/>
                <a:gd name="T36" fmla="*/ 394 w 394"/>
                <a:gd name="T37" fmla="*/ 17 h 33"/>
                <a:gd name="T38" fmla="*/ 392 w 394"/>
                <a:gd name="T39" fmla="*/ 23 h 33"/>
                <a:gd name="T40" fmla="*/ 389 w 394"/>
                <a:gd name="T41" fmla="*/ 28 h 33"/>
                <a:gd name="T42" fmla="*/ 383 w 394"/>
                <a:gd name="T43" fmla="*/ 32 h 33"/>
                <a:gd name="T44" fmla="*/ 377 w 394"/>
                <a:gd name="T45" fmla="*/ 33 h 33"/>
                <a:gd name="T46" fmla="*/ 377 w 394"/>
                <a:gd name="T4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4" h="33">
                  <a:moveTo>
                    <a:pt x="377" y="33"/>
                  </a:moveTo>
                  <a:lnTo>
                    <a:pt x="16" y="33"/>
                  </a:lnTo>
                  <a:lnTo>
                    <a:pt x="16" y="33"/>
                  </a:lnTo>
                  <a:lnTo>
                    <a:pt x="10" y="32"/>
                  </a:lnTo>
                  <a:lnTo>
                    <a:pt x="4" y="28"/>
                  </a:lnTo>
                  <a:lnTo>
                    <a:pt x="1" y="23"/>
                  </a:lnTo>
                  <a:lnTo>
                    <a:pt x="0" y="17"/>
                  </a:lnTo>
                  <a:lnTo>
                    <a:pt x="0" y="17"/>
                  </a:lnTo>
                  <a:lnTo>
                    <a:pt x="1" y="10"/>
                  </a:lnTo>
                  <a:lnTo>
                    <a:pt x="4" y="6"/>
                  </a:lnTo>
                  <a:lnTo>
                    <a:pt x="10" y="1"/>
                  </a:lnTo>
                  <a:lnTo>
                    <a:pt x="16" y="0"/>
                  </a:lnTo>
                  <a:lnTo>
                    <a:pt x="377" y="0"/>
                  </a:lnTo>
                  <a:lnTo>
                    <a:pt x="377" y="0"/>
                  </a:lnTo>
                  <a:lnTo>
                    <a:pt x="383" y="1"/>
                  </a:lnTo>
                  <a:lnTo>
                    <a:pt x="389" y="6"/>
                  </a:lnTo>
                  <a:lnTo>
                    <a:pt x="392" y="10"/>
                  </a:lnTo>
                  <a:lnTo>
                    <a:pt x="394" y="17"/>
                  </a:lnTo>
                  <a:lnTo>
                    <a:pt x="394" y="17"/>
                  </a:lnTo>
                  <a:lnTo>
                    <a:pt x="392" y="23"/>
                  </a:lnTo>
                  <a:lnTo>
                    <a:pt x="389" y="28"/>
                  </a:lnTo>
                  <a:lnTo>
                    <a:pt x="383" y="32"/>
                  </a:lnTo>
                  <a:lnTo>
                    <a:pt x="377" y="33"/>
                  </a:lnTo>
                  <a:lnTo>
                    <a:pt x="37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7" name="Freeform 10"/>
            <p:cNvSpPr>
              <a:spLocks/>
            </p:cNvSpPr>
            <p:nvPr/>
          </p:nvSpPr>
          <p:spPr bwMode="auto">
            <a:xfrm>
              <a:off x="-4198938" y="4275138"/>
              <a:ext cx="100013" cy="182563"/>
            </a:xfrm>
            <a:custGeom>
              <a:avLst/>
              <a:gdLst>
                <a:gd name="T0" fmla="*/ 18 w 127"/>
                <a:gd name="T1" fmla="*/ 231 h 231"/>
                <a:gd name="T2" fmla="*/ 18 w 127"/>
                <a:gd name="T3" fmla="*/ 231 h 231"/>
                <a:gd name="T4" fmla="*/ 10 w 127"/>
                <a:gd name="T5" fmla="*/ 231 h 231"/>
                <a:gd name="T6" fmla="*/ 6 w 127"/>
                <a:gd name="T7" fmla="*/ 226 h 231"/>
                <a:gd name="T8" fmla="*/ 6 w 127"/>
                <a:gd name="T9" fmla="*/ 226 h 231"/>
                <a:gd name="T10" fmla="*/ 2 w 127"/>
                <a:gd name="T11" fmla="*/ 221 h 231"/>
                <a:gd name="T12" fmla="*/ 0 w 127"/>
                <a:gd name="T13" fmla="*/ 215 h 231"/>
                <a:gd name="T14" fmla="*/ 2 w 127"/>
                <a:gd name="T15" fmla="*/ 209 h 231"/>
                <a:gd name="T16" fmla="*/ 6 w 127"/>
                <a:gd name="T17" fmla="*/ 203 h 231"/>
                <a:gd name="T18" fmla="*/ 94 w 127"/>
                <a:gd name="T19" fmla="*/ 115 h 231"/>
                <a:gd name="T20" fmla="*/ 6 w 127"/>
                <a:gd name="T21" fmla="*/ 28 h 231"/>
                <a:gd name="T22" fmla="*/ 6 w 127"/>
                <a:gd name="T23" fmla="*/ 28 h 231"/>
                <a:gd name="T24" fmla="*/ 2 w 127"/>
                <a:gd name="T25" fmla="*/ 22 h 231"/>
                <a:gd name="T26" fmla="*/ 0 w 127"/>
                <a:gd name="T27" fmla="*/ 16 h 231"/>
                <a:gd name="T28" fmla="*/ 2 w 127"/>
                <a:gd name="T29" fmla="*/ 11 h 231"/>
                <a:gd name="T30" fmla="*/ 6 w 127"/>
                <a:gd name="T31" fmla="*/ 5 h 231"/>
                <a:gd name="T32" fmla="*/ 6 w 127"/>
                <a:gd name="T33" fmla="*/ 5 h 231"/>
                <a:gd name="T34" fmla="*/ 10 w 127"/>
                <a:gd name="T35" fmla="*/ 2 h 231"/>
                <a:gd name="T36" fmla="*/ 18 w 127"/>
                <a:gd name="T37" fmla="*/ 0 h 231"/>
                <a:gd name="T38" fmla="*/ 24 w 127"/>
                <a:gd name="T39" fmla="*/ 2 h 231"/>
                <a:gd name="T40" fmla="*/ 30 w 127"/>
                <a:gd name="T41" fmla="*/ 5 h 231"/>
                <a:gd name="T42" fmla="*/ 118 w 127"/>
                <a:gd name="T43" fmla="*/ 93 h 231"/>
                <a:gd name="T44" fmla="*/ 118 w 127"/>
                <a:gd name="T45" fmla="*/ 93 h 231"/>
                <a:gd name="T46" fmla="*/ 122 w 127"/>
                <a:gd name="T47" fmla="*/ 99 h 231"/>
                <a:gd name="T48" fmla="*/ 125 w 127"/>
                <a:gd name="T49" fmla="*/ 103 h 231"/>
                <a:gd name="T50" fmla="*/ 127 w 127"/>
                <a:gd name="T51" fmla="*/ 109 h 231"/>
                <a:gd name="T52" fmla="*/ 127 w 127"/>
                <a:gd name="T53" fmla="*/ 116 h 231"/>
                <a:gd name="T54" fmla="*/ 127 w 127"/>
                <a:gd name="T55" fmla="*/ 116 h 231"/>
                <a:gd name="T56" fmla="*/ 127 w 127"/>
                <a:gd name="T57" fmla="*/ 122 h 231"/>
                <a:gd name="T58" fmla="*/ 125 w 127"/>
                <a:gd name="T59" fmla="*/ 128 h 231"/>
                <a:gd name="T60" fmla="*/ 122 w 127"/>
                <a:gd name="T61" fmla="*/ 132 h 231"/>
                <a:gd name="T62" fmla="*/ 118 w 127"/>
                <a:gd name="T63" fmla="*/ 138 h 231"/>
                <a:gd name="T64" fmla="*/ 28 w 127"/>
                <a:gd name="T65" fmla="*/ 226 h 231"/>
                <a:gd name="T66" fmla="*/ 28 w 127"/>
                <a:gd name="T67" fmla="*/ 226 h 231"/>
                <a:gd name="T68" fmla="*/ 24 w 127"/>
                <a:gd name="T69" fmla="*/ 231 h 231"/>
                <a:gd name="T70" fmla="*/ 18 w 127"/>
                <a:gd name="T71" fmla="*/ 231 h 231"/>
                <a:gd name="T72" fmla="*/ 18 w 127"/>
                <a:gd name="T73"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31">
                  <a:moveTo>
                    <a:pt x="18" y="231"/>
                  </a:moveTo>
                  <a:lnTo>
                    <a:pt x="18" y="231"/>
                  </a:lnTo>
                  <a:lnTo>
                    <a:pt x="10" y="231"/>
                  </a:lnTo>
                  <a:lnTo>
                    <a:pt x="6" y="226"/>
                  </a:lnTo>
                  <a:lnTo>
                    <a:pt x="6" y="226"/>
                  </a:lnTo>
                  <a:lnTo>
                    <a:pt x="2" y="221"/>
                  </a:lnTo>
                  <a:lnTo>
                    <a:pt x="0" y="215"/>
                  </a:lnTo>
                  <a:lnTo>
                    <a:pt x="2" y="209"/>
                  </a:lnTo>
                  <a:lnTo>
                    <a:pt x="6" y="203"/>
                  </a:lnTo>
                  <a:lnTo>
                    <a:pt x="94" y="115"/>
                  </a:lnTo>
                  <a:lnTo>
                    <a:pt x="6" y="28"/>
                  </a:lnTo>
                  <a:lnTo>
                    <a:pt x="6" y="28"/>
                  </a:lnTo>
                  <a:lnTo>
                    <a:pt x="2" y="22"/>
                  </a:lnTo>
                  <a:lnTo>
                    <a:pt x="0" y="16"/>
                  </a:lnTo>
                  <a:lnTo>
                    <a:pt x="2" y="11"/>
                  </a:lnTo>
                  <a:lnTo>
                    <a:pt x="6" y="5"/>
                  </a:lnTo>
                  <a:lnTo>
                    <a:pt x="6" y="5"/>
                  </a:lnTo>
                  <a:lnTo>
                    <a:pt x="10" y="2"/>
                  </a:lnTo>
                  <a:lnTo>
                    <a:pt x="18" y="0"/>
                  </a:lnTo>
                  <a:lnTo>
                    <a:pt x="24" y="2"/>
                  </a:lnTo>
                  <a:lnTo>
                    <a:pt x="30" y="5"/>
                  </a:lnTo>
                  <a:lnTo>
                    <a:pt x="118" y="93"/>
                  </a:lnTo>
                  <a:lnTo>
                    <a:pt x="118" y="93"/>
                  </a:lnTo>
                  <a:lnTo>
                    <a:pt x="122" y="99"/>
                  </a:lnTo>
                  <a:lnTo>
                    <a:pt x="125" y="103"/>
                  </a:lnTo>
                  <a:lnTo>
                    <a:pt x="127" y="109"/>
                  </a:lnTo>
                  <a:lnTo>
                    <a:pt x="127" y="116"/>
                  </a:lnTo>
                  <a:lnTo>
                    <a:pt x="127" y="116"/>
                  </a:lnTo>
                  <a:lnTo>
                    <a:pt x="127" y="122"/>
                  </a:lnTo>
                  <a:lnTo>
                    <a:pt x="125" y="128"/>
                  </a:lnTo>
                  <a:lnTo>
                    <a:pt x="122" y="132"/>
                  </a:lnTo>
                  <a:lnTo>
                    <a:pt x="118" y="138"/>
                  </a:lnTo>
                  <a:lnTo>
                    <a:pt x="28" y="226"/>
                  </a:lnTo>
                  <a:lnTo>
                    <a:pt x="28" y="226"/>
                  </a:lnTo>
                  <a:lnTo>
                    <a:pt x="24" y="231"/>
                  </a:lnTo>
                  <a:lnTo>
                    <a:pt x="18" y="231"/>
                  </a:lnTo>
                  <a:lnTo>
                    <a:pt x="18" y="2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368" name="TextBox 367"/>
          <p:cNvSpPr txBox="1"/>
          <p:nvPr/>
        </p:nvSpPr>
        <p:spPr>
          <a:xfrm>
            <a:off x="1989909" y="1972224"/>
            <a:ext cx="1090059" cy="683222"/>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a:t>
            </a:r>
            <a:b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369" name="TextBox 368"/>
          <p:cNvSpPr txBox="1"/>
          <p:nvPr/>
        </p:nvSpPr>
        <p:spPr>
          <a:xfrm>
            <a:off x="1942775" y="3283604"/>
            <a:ext cx="1090059" cy="683222"/>
          </a:xfrm>
          <a:prstGeom prst="rect">
            <a:avLst/>
          </a:prstGeom>
          <a:noFill/>
        </p:spPr>
        <p:txBody>
          <a:bodyPr wrap="square" lIns="0" tIns="146283" rIns="182854" bIns="146283" rtlCol="0" anchor="ctr">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sp>
        <p:nvSpPr>
          <p:cNvPr id="370" name="TextBox 369"/>
          <p:cNvSpPr txBox="1"/>
          <p:nvPr/>
        </p:nvSpPr>
        <p:spPr>
          <a:xfrm>
            <a:off x="1989909" y="4458039"/>
            <a:ext cx="1363712" cy="87712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&amp; </a:t>
            </a:r>
            <a:b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371" name="TextBox 370"/>
          <p:cNvSpPr txBox="1"/>
          <p:nvPr/>
        </p:nvSpPr>
        <p:spPr>
          <a:xfrm>
            <a:off x="9876682" y="2069174"/>
            <a:ext cx="1090058" cy="4893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372" name="Rectangle 371"/>
          <p:cNvSpPr/>
          <p:nvPr/>
        </p:nvSpPr>
        <p:spPr>
          <a:xfrm>
            <a:off x="1989909" y="5730081"/>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sp>
        <p:nvSpPr>
          <p:cNvPr id="373" name="Rectangle 372"/>
          <p:cNvSpPr/>
          <p:nvPr/>
        </p:nvSpPr>
        <p:spPr>
          <a:xfrm>
            <a:off x="5338969" y="5705987"/>
            <a:ext cx="1455527" cy="369332"/>
          </a:xfrm>
          <a:prstGeom prst="rect">
            <a:avLst/>
          </a:prstGeom>
        </p:spPr>
        <p:txBody>
          <a:bodyPr wrap="none" lIns="0" tIns="0" rIns="0" bIns="0" anchor="ctr">
            <a:sp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Intelligence</a:t>
            </a:r>
            <a:endParaRPr kumimoji="0" lang="en-US" sz="1800" b="1"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endParaRPr>
          </a:p>
        </p:txBody>
      </p:sp>
      <p:grpSp>
        <p:nvGrpSpPr>
          <p:cNvPr id="374" name="Group 373"/>
          <p:cNvGrpSpPr/>
          <p:nvPr/>
        </p:nvGrpSpPr>
        <p:grpSpPr>
          <a:xfrm>
            <a:off x="9395351" y="2064422"/>
            <a:ext cx="488324" cy="498826"/>
            <a:chOff x="6112510" y="6954657"/>
            <a:chExt cx="1181100" cy="1206500"/>
          </a:xfrm>
          <a:solidFill>
            <a:srgbClr val="0078D7"/>
          </a:solidFill>
        </p:grpSpPr>
        <p:sp>
          <p:nvSpPr>
            <p:cNvPr id="375"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76"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77"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78"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379" name="Group 378"/>
          <p:cNvGrpSpPr/>
          <p:nvPr/>
        </p:nvGrpSpPr>
        <p:grpSpPr>
          <a:xfrm>
            <a:off x="9426911" y="4570170"/>
            <a:ext cx="522288" cy="652859"/>
            <a:chOff x="2954338" y="6831013"/>
            <a:chExt cx="1041400" cy="1301750"/>
          </a:xfrm>
          <a:solidFill>
            <a:srgbClr val="0078D7"/>
          </a:solidFill>
        </p:grpSpPr>
        <p:sp>
          <p:nvSpPr>
            <p:cNvPr id="380"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81"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404" name="Freeform 539"/>
          <p:cNvSpPr>
            <a:spLocks noChangeAspect="1"/>
          </p:cNvSpPr>
          <p:nvPr/>
        </p:nvSpPr>
        <p:spPr bwMode="auto">
          <a:xfrm>
            <a:off x="4096699" y="250359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505050">
              <a:lumMod val="20000"/>
              <a:lumOff val="80000"/>
            </a:srgbClr>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sp>
        <p:nvSpPr>
          <p:cNvPr id="405" name="TextBox 404"/>
          <p:cNvSpPr txBox="1"/>
          <p:nvPr/>
        </p:nvSpPr>
        <p:spPr>
          <a:xfrm>
            <a:off x="4697350" y="4677341"/>
            <a:ext cx="2777401" cy="5724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2050"/>
                </a:solidFill>
                <a:effectLst/>
                <a:uLnTx/>
                <a:uFillTx/>
                <a:latin typeface="Segoe UI Light"/>
              </a:rPr>
              <a:t>Cortana Intelligence</a:t>
            </a:r>
          </a:p>
        </p:txBody>
      </p:sp>
      <p:grpSp>
        <p:nvGrpSpPr>
          <p:cNvPr id="406" name="Group 405"/>
          <p:cNvGrpSpPr/>
          <p:nvPr/>
        </p:nvGrpSpPr>
        <p:grpSpPr>
          <a:xfrm>
            <a:off x="3267596" y="5799904"/>
            <a:ext cx="1356692" cy="181498"/>
            <a:chOff x="3299791" y="5593822"/>
            <a:chExt cx="1356692" cy="181498"/>
          </a:xfrm>
          <a:solidFill>
            <a:srgbClr val="FFFFFF">
              <a:lumMod val="85000"/>
            </a:srgbClr>
          </a:solidFill>
        </p:grpSpPr>
        <p:cxnSp>
          <p:nvCxnSpPr>
            <p:cNvPr id="407" name="Straight Connector 406"/>
            <p:cNvCxnSpPr/>
            <p:nvPr/>
          </p:nvCxnSpPr>
          <p:spPr>
            <a:xfrm>
              <a:off x="3299791" y="5685183"/>
              <a:ext cx="1356692" cy="0"/>
            </a:xfrm>
            <a:prstGeom prst="line">
              <a:avLst/>
            </a:prstGeom>
            <a:grpFill/>
            <a:ln w="28575" cap="flat" cmpd="sng" algn="ctr">
              <a:solidFill>
                <a:srgbClr val="002050"/>
              </a:solidFill>
              <a:prstDash val="solid"/>
              <a:headEnd type="none"/>
              <a:tailEnd type="none"/>
            </a:ln>
            <a:effectLst/>
          </p:spPr>
        </p:cxnSp>
        <p:grpSp>
          <p:nvGrpSpPr>
            <p:cNvPr id="408" name="Group 407"/>
            <p:cNvGrpSpPr/>
            <p:nvPr/>
          </p:nvGrpSpPr>
          <p:grpSpPr>
            <a:xfrm rot="13500000">
              <a:off x="4445751" y="5595178"/>
              <a:ext cx="181498" cy="178786"/>
              <a:chOff x="402446" y="5872915"/>
              <a:chExt cx="292608" cy="288235"/>
            </a:xfrm>
            <a:grpFill/>
          </p:grpSpPr>
          <p:cxnSp>
            <p:nvCxnSpPr>
              <p:cNvPr id="409" name="Straight Connector 408"/>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410" name="Straight Connector 409"/>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grpSp>
      <p:grpSp>
        <p:nvGrpSpPr>
          <p:cNvPr id="411" name="Group 410"/>
          <p:cNvGrpSpPr/>
          <p:nvPr/>
        </p:nvGrpSpPr>
        <p:grpSpPr>
          <a:xfrm>
            <a:off x="7685051" y="5799904"/>
            <a:ext cx="1356692" cy="181498"/>
            <a:chOff x="3299791" y="5593822"/>
            <a:chExt cx="1356692" cy="181498"/>
          </a:xfrm>
          <a:solidFill>
            <a:srgbClr val="FFFFFF">
              <a:lumMod val="85000"/>
            </a:srgbClr>
          </a:solidFill>
        </p:grpSpPr>
        <p:cxnSp>
          <p:nvCxnSpPr>
            <p:cNvPr id="412" name="Straight Connector 411"/>
            <p:cNvCxnSpPr/>
            <p:nvPr/>
          </p:nvCxnSpPr>
          <p:spPr>
            <a:xfrm>
              <a:off x="3299791" y="5685183"/>
              <a:ext cx="1356692" cy="0"/>
            </a:xfrm>
            <a:prstGeom prst="line">
              <a:avLst/>
            </a:prstGeom>
            <a:grpFill/>
            <a:ln w="28575" cap="flat" cmpd="sng" algn="ctr">
              <a:solidFill>
                <a:srgbClr val="002050"/>
              </a:solidFill>
              <a:prstDash val="solid"/>
              <a:headEnd type="none"/>
              <a:tailEnd type="none"/>
            </a:ln>
            <a:effectLst/>
          </p:spPr>
        </p:cxnSp>
        <p:grpSp>
          <p:nvGrpSpPr>
            <p:cNvPr id="413" name="Group 412"/>
            <p:cNvGrpSpPr/>
            <p:nvPr/>
          </p:nvGrpSpPr>
          <p:grpSpPr>
            <a:xfrm rot="13500000">
              <a:off x="4445751" y="5595178"/>
              <a:ext cx="181498" cy="178786"/>
              <a:chOff x="402446" y="5872915"/>
              <a:chExt cx="292608" cy="288235"/>
            </a:xfrm>
            <a:grpFill/>
          </p:grpSpPr>
          <p:cxnSp>
            <p:nvCxnSpPr>
              <p:cNvPr id="414" name="Straight Connector 413"/>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415" name="Straight Connector 414"/>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grpSp>
      <p:sp>
        <p:nvSpPr>
          <p:cNvPr id="416" name="Rectangle 415"/>
          <p:cNvSpPr/>
          <p:nvPr/>
        </p:nvSpPr>
        <p:spPr>
          <a:xfrm>
            <a:off x="9826581" y="5726697"/>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417" name="Freeform 539"/>
          <p:cNvSpPr>
            <a:spLocks noChangeAspect="1"/>
          </p:cNvSpPr>
          <p:nvPr/>
        </p:nvSpPr>
        <p:spPr bwMode="auto">
          <a:xfrm>
            <a:off x="3961097" y="2294355"/>
            <a:ext cx="801971" cy="44091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EEEEEE"/>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sp>
        <p:nvSpPr>
          <p:cNvPr id="418" name="Freeform 539"/>
          <p:cNvSpPr>
            <a:spLocks noChangeAspect="1"/>
          </p:cNvSpPr>
          <p:nvPr/>
        </p:nvSpPr>
        <p:spPr bwMode="auto">
          <a:xfrm>
            <a:off x="3613079" y="4467363"/>
            <a:ext cx="452955" cy="24902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EEEEEE"/>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sp>
        <p:nvSpPr>
          <p:cNvPr id="419" name="Freeform 539"/>
          <p:cNvSpPr>
            <a:spLocks noChangeAspect="1"/>
          </p:cNvSpPr>
          <p:nvPr/>
        </p:nvSpPr>
        <p:spPr bwMode="auto">
          <a:xfrm>
            <a:off x="6997725" y="2311018"/>
            <a:ext cx="535840" cy="294598"/>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EEEEEE"/>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sp>
        <p:nvSpPr>
          <p:cNvPr id="420" name="TextBox 419"/>
          <p:cNvSpPr txBox="1"/>
          <p:nvPr/>
        </p:nvSpPr>
        <p:spPr>
          <a:xfrm>
            <a:off x="9876682" y="3359263"/>
            <a:ext cx="1090058" cy="4893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421" name="Group 420"/>
          <p:cNvGrpSpPr/>
          <p:nvPr/>
        </p:nvGrpSpPr>
        <p:grpSpPr>
          <a:xfrm>
            <a:off x="4508874" y="2740782"/>
            <a:ext cx="3113022" cy="1726163"/>
            <a:chOff x="4508874" y="2221077"/>
            <a:chExt cx="3113022" cy="1726163"/>
          </a:xfrm>
        </p:grpSpPr>
        <p:sp>
          <p:nvSpPr>
            <p:cNvPr id="422" name="Freeform 12"/>
            <p:cNvSpPr>
              <a:spLocks/>
            </p:cNvSpPr>
            <p:nvPr/>
          </p:nvSpPr>
          <p:spPr bwMode="auto">
            <a:xfrm>
              <a:off x="4508874"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23" name="Freeform 13"/>
            <p:cNvSpPr>
              <a:spLocks/>
            </p:cNvSpPr>
            <p:nvPr/>
          </p:nvSpPr>
          <p:spPr bwMode="auto">
            <a:xfrm>
              <a:off x="4903745"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24" name="Freeform 14"/>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25"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26" name="Freeform 16"/>
            <p:cNvSpPr>
              <a:spLocks noEditPoints="1"/>
            </p:cNvSpPr>
            <p:nvPr/>
          </p:nvSpPr>
          <p:spPr bwMode="auto">
            <a:xfrm>
              <a:off x="5069687" y="3003551"/>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27" name="Freeform 17"/>
            <p:cNvSpPr>
              <a:spLocks noEditPoints="1"/>
            </p:cNvSpPr>
            <p:nvPr/>
          </p:nvSpPr>
          <p:spPr bwMode="auto">
            <a:xfrm>
              <a:off x="5628079" y="2221077"/>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28"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29" name="Freeform 19"/>
            <p:cNvSpPr>
              <a:spLocks noEditPoints="1"/>
            </p:cNvSpPr>
            <p:nvPr/>
          </p:nvSpPr>
          <p:spPr bwMode="auto">
            <a:xfrm>
              <a:off x="5091490"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30" name="Freeform 20"/>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nvGrpSpPr>
            <p:cNvPr id="431" name="Group 430"/>
            <p:cNvGrpSpPr/>
            <p:nvPr/>
          </p:nvGrpSpPr>
          <p:grpSpPr>
            <a:xfrm>
              <a:off x="5413104" y="2621197"/>
              <a:ext cx="1326042" cy="1326043"/>
              <a:chOff x="5413104" y="2598477"/>
              <a:chExt cx="1326042" cy="1326043"/>
            </a:xfrm>
          </p:grpSpPr>
          <p:sp>
            <p:nvSpPr>
              <p:cNvPr id="432"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33"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34"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35"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36"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37"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38"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39" name="Oval 438"/>
              <p:cNvSpPr/>
              <p:nvPr/>
            </p:nvSpPr>
            <p:spPr bwMode="auto">
              <a:xfrm>
                <a:off x="5413104" y="2598477"/>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440" name="Group 439"/>
          <p:cNvGrpSpPr/>
          <p:nvPr/>
        </p:nvGrpSpPr>
        <p:grpSpPr>
          <a:xfrm>
            <a:off x="9323515" y="3339671"/>
            <a:ext cx="598576" cy="463006"/>
            <a:chOff x="5007615" y="2323753"/>
            <a:chExt cx="649029" cy="502032"/>
          </a:xfrm>
          <a:solidFill>
            <a:srgbClr val="0078D7"/>
          </a:solidFill>
        </p:grpSpPr>
        <p:sp>
          <p:nvSpPr>
            <p:cNvPr id="441" name="Freeform 440"/>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42" name="Freeform 441"/>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443" name="Group 442"/>
          <p:cNvGrpSpPr/>
          <p:nvPr/>
        </p:nvGrpSpPr>
        <p:grpSpPr>
          <a:xfrm>
            <a:off x="2840755" y="2259686"/>
            <a:ext cx="750888" cy="2732088"/>
            <a:chOff x="-4887913" y="2606675"/>
            <a:chExt cx="750888" cy="2732088"/>
          </a:xfrm>
          <a:solidFill>
            <a:srgbClr val="0078D7"/>
          </a:solidFill>
        </p:grpSpPr>
        <p:sp>
          <p:nvSpPr>
            <p:cNvPr id="444" name="Freeform 5"/>
            <p:cNvSpPr>
              <a:spLocks/>
            </p:cNvSpPr>
            <p:nvPr/>
          </p:nvSpPr>
          <p:spPr bwMode="auto">
            <a:xfrm>
              <a:off x="-4884738" y="2606675"/>
              <a:ext cx="282575" cy="2732088"/>
            </a:xfrm>
            <a:custGeom>
              <a:avLst/>
              <a:gdLst>
                <a:gd name="T0" fmla="*/ 300 w 356"/>
                <a:gd name="T1" fmla="*/ 3442 h 3442"/>
                <a:gd name="T2" fmla="*/ 17 w 356"/>
                <a:gd name="T3" fmla="*/ 3442 h 3442"/>
                <a:gd name="T4" fmla="*/ 17 w 356"/>
                <a:gd name="T5" fmla="*/ 3442 h 3442"/>
                <a:gd name="T6" fmla="*/ 11 w 356"/>
                <a:gd name="T7" fmla="*/ 3441 h 3442"/>
                <a:gd name="T8" fmla="*/ 5 w 356"/>
                <a:gd name="T9" fmla="*/ 3436 h 3442"/>
                <a:gd name="T10" fmla="*/ 2 w 356"/>
                <a:gd name="T11" fmla="*/ 3432 h 3442"/>
                <a:gd name="T12" fmla="*/ 0 w 356"/>
                <a:gd name="T13" fmla="*/ 3424 h 3442"/>
                <a:gd name="T14" fmla="*/ 0 w 356"/>
                <a:gd name="T15" fmla="*/ 3424 h 3442"/>
                <a:gd name="T16" fmla="*/ 2 w 356"/>
                <a:gd name="T17" fmla="*/ 3418 h 3442"/>
                <a:gd name="T18" fmla="*/ 5 w 356"/>
                <a:gd name="T19" fmla="*/ 3414 h 3442"/>
                <a:gd name="T20" fmla="*/ 11 w 356"/>
                <a:gd name="T21" fmla="*/ 3410 h 3442"/>
                <a:gd name="T22" fmla="*/ 17 w 356"/>
                <a:gd name="T23" fmla="*/ 3408 h 3442"/>
                <a:gd name="T24" fmla="*/ 300 w 356"/>
                <a:gd name="T25" fmla="*/ 3408 h 3442"/>
                <a:gd name="T26" fmla="*/ 300 w 356"/>
                <a:gd name="T27" fmla="*/ 3408 h 3442"/>
                <a:gd name="T28" fmla="*/ 304 w 356"/>
                <a:gd name="T29" fmla="*/ 3408 h 3442"/>
                <a:gd name="T30" fmla="*/ 309 w 356"/>
                <a:gd name="T31" fmla="*/ 3407 h 3442"/>
                <a:gd name="T32" fmla="*/ 316 w 356"/>
                <a:gd name="T33" fmla="*/ 3402 h 3442"/>
                <a:gd name="T34" fmla="*/ 322 w 356"/>
                <a:gd name="T35" fmla="*/ 3395 h 3442"/>
                <a:gd name="T36" fmla="*/ 324 w 356"/>
                <a:gd name="T37" fmla="*/ 3391 h 3442"/>
                <a:gd name="T38" fmla="*/ 324 w 356"/>
                <a:gd name="T39" fmla="*/ 3385 h 3442"/>
                <a:gd name="T40" fmla="*/ 324 w 356"/>
                <a:gd name="T41" fmla="*/ 56 h 3442"/>
                <a:gd name="T42" fmla="*/ 324 w 356"/>
                <a:gd name="T43" fmla="*/ 56 h 3442"/>
                <a:gd name="T44" fmla="*/ 324 w 356"/>
                <a:gd name="T45" fmla="*/ 51 h 3442"/>
                <a:gd name="T46" fmla="*/ 322 w 356"/>
                <a:gd name="T47" fmla="*/ 47 h 3442"/>
                <a:gd name="T48" fmla="*/ 316 w 356"/>
                <a:gd name="T49" fmla="*/ 40 h 3442"/>
                <a:gd name="T50" fmla="*/ 309 w 356"/>
                <a:gd name="T51" fmla="*/ 35 h 3442"/>
                <a:gd name="T52" fmla="*/ 304 w 356"/>
                <a:gd name="T53" fmla="*/ 34 h 3442"/>
                <a:gd name="T54" fmla="*/ 300 w 356"/>
                <a:gd name="T55" fmla="*/ 32 h 3442"/>
                <a:gd name="T56" fmla="*/ 17 w 356"/>
                <a:gd name="T57" fmla="*/ 32 h 3442"/>
                <a:gd name="T58" fmla="*/ 17 w 356"/>
                <a:gd name="T59" fmla="*/ 32 h 3442"/>
                <a:gd name="T60" fmla="*/ 11 w 356"/>
                <a:gd name="T61" fmla="*/ 32 h 3442"/>
                <a:gd name="T62" fmla="*/ 5 w 356"/>
                <a:gd name="T63" fmla="*/ 28 h 3442"/>
                <a:gd name="T64" fmla="*/ 2 w 356"/>
                <a:gd name="T65" fmla="*/ 24 h 3442"/>
                <a:gd name="T66" fmla="*/ 0 w 356"/>
                <a:gd name="T67" fmla="*/ 16 h 3442"/>
                <a:gd name="T68" fmla="*/ 0 w 356"/>
                <a:gd name="T69" fmla="*/ 16 h 3442"/>
                <a:gd name="T70" fmla="*/ 2 w 356"/>
                <a:gd name="T71" fmla="*/ 10 h 3442"/>
                <a:gd name="T72" fmla="*/ 5 w 356"/>
                <a:gd name="T73" fmla="*/ 4 h 3442"/>
                <a:gd name="T74" fmla="*/ 11 w 356"/>
                <a:gd name="T75" fmla="*/ 1 h 3442"/>
                <a:gd name="T76" fmla="*/ 17 w 356"/>
                <a:gd name="T77" fmla="*/ 0 h 3442"/>
                <a:gd name="T78" fmla="*/ 300 w 356"/>
                <a:gd name="T79" fmla="*/ 0 h 3442"/>
                <a:gd name="T80" fmla="*/ 300 w 356"/>
                <a:gd name="T81" fmla="*/ 0 h 3442"/>
                <a:gd name="T82" fmla="*/ 312 w 356"/>
                <a:gd name="T83" fmla="*/ 1 h 3442"/>
                <a:gd name="T84" fmla="*/ 322 w 356"/>
                <a:gd name="T85" fmla="*/ 4 h 3442"/>
                <a:gd name="T86" fmla="*/ 331 w 356"/>
                <a:gd name="T87" fmla="*/ 9 h 3442"/>
                <a:gd name="T88" fmla="*/ 340 w 356"/>
                <a:gd name="T89" fmla="*/ 16 h 3442"/>
                <a:gd name="T90" fmla="*/ 347 w 356"/>
                <a:gd name="T91" fmla="*/ 25 h 3442"/>
                <a:gd name="T92" fmla="*/ 351 w 356"/>
                <a:gd name="T93" fmla="*/ 34 h 3442"/>
                <a:gd name="T94" fmla="*/ 356 w 356"/>
                <a:gd name="T95" fmla="*/ 44 h 3442"/>
                <a:gd name="T96" fmla="*/ 356 w 356"/>
                <a:gd name="T97" fmla="*/ 56 h 3442"/>
                <a:gd name="T98" fmla="*/ 356 w 356"/>
                <a:gd name="T99" fmla="*/ 3385 h 3442"/>
                <a:gd name="T100" fmla="*/ 356 w 356"/>
                <a:gd name="T101" fmla="*/ 3385 h 3442"/>
                <a:gd name="T102" fmla="*/ 356 w 356"/>
                <a:gd name="T103" fmla="*/ 3396 h 3442"/>
                <a:gd name="T104" fmla="*/ 351 w 356"/>
                <a:gd name="T105" fmla="*/ 3407 h 3442"/>
                <a:gd name="T106" fmla="*/ 347 w 356"/>
                <a:gd name="T107" fmla="*/ 3417 h 3442"/>
                <a:gd name="T108" fmla="*/ 340 w 356"/>
                <a:gd name="T109" fmla="*/ 3424 h 3442"/>
                <a:gd name="T110" fmla="*/ 331 w 356"/>
                <a:gd name="T111" fmla="*/ 3432 h 3442"/>
                <a:gd name="T112" fmla="*/ 322 w 356"/>
                <a:gd name="T113" fmla="*/ 3438 h 3442"/>
                <a:gd name="T114" fmla="*/ 312 w 356"/>
                <a:gd name="T115" fmla="*/ 3441 h 3442"/>
                <a:gd name="T116" fmla="*/ 300 w 356"/>
                <a:gd name="T117" fmla="*/ 3442 h 3442"/>
                <a:gd name="T118" fmla="*/ 300 w 356"/>
                <a:gd name="T119" fmla="*/ 3442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6" h="3442">
                  <a:moveTo>
                    <a:pt x="300" y="3442"/>
                  </a:moveTo>
                  <a:lnTo>
                    <a:pt x="17" y="3442"/>
                  </a:lnTo>
                  <a:lnTo>
                    <a:pt x="17" y="3442"/>
                  </a:lnTo>
                  <a:lnTo>
                    <a:pt x="11" y="3441"/>
                  </a:lnTo>
                  <a:lnTo>
                    <a:pt x="5" y="3436"/>
                  </a:lnTo>
                  <a:lnTo>
                    <a:pt x="2" y="3432"/>
                  </a:lnTo>
                  <a:lnTo>
                    <a:pt x="0" y="3424"/>
                  </a:lnTo>
                  <a:lnTo>
                    <a:pt x="0" y="3424"/>
                  </a:lnTo>
                  <a:lnTo>
                    <a:pt x="2" y="3418"/>
                  </a:lnTo>
                  <a:lnTo>
                    <a:pt x="5" y="3414"/>
                  </a:lnTo>
                  <a:lnTo>
                    <a:pt x="11" y="3410"/>
                  </a:lnTo>
                  <a:lnTo>
                    <a:pt x="17" y="3408"/>
                  </a:lnTo>
                  <a:lnTo>
                    <a:pt x="300" y="3408"/>
                  </a:lnTo>
                  <a:lnTo>
                    <a:pt x="300" y="3408"/>
                  </a:lnTo>
                  <a:lnTo>
                    <a:pt x="304" y="3408"/>
                  </a:lnTo>
                  <a:lnTo>
                    <a:pt x="309" y="3407"/>
                  </a:lnTo>
                  <a:lnTo>
                    <a:pt x="316" y="3402"/>
                  </a:lnTo>
                  <a:lnTo>
                    <a:pt x="322" y="3395"/>
                  </a:lnTo>
                  <a:lnTo>
                    <a:pt x="324" y="3391"/>
                  </a:lnTo>
                  <a:lnTo>
                    <a:pt x="324" y="3385"/>
                  </a:lnTo>
                  <a:lnTo>
                    <a:pt x="324" y="56"/>
                  </a:lnTo>
                  <a:lnTo>
                    <a:pt x="324" y="56"/>
                  </a:lnTo>
                  <a:lnTo>
                    <a:pt x="324" y="51"/>
                  </a:lnTo>
                  <a:lnTo>
                    <a:pt x="322" y="47"/>
                  </a:lnTo>
                  <a:lnTo>
                    <a:pt x="316" y="40"/>
                  </a:lnTo>
                  <a:lnTo>
                    <a:pt x="309" y="35"/>
                  </a:lnTo>
                  <a:lnTo>
                    <a:pt x="304" y="34"/>
                  </a:lnTo>
                  <a:lnTo>
                    <a:pt x="300" y="32"/>
                  </a:lnTo>
                  <a:lnTo>
                    <a:pt x="17" y="32"/>
                  </a:lnTo>
                  <a:lnTo>
                    <a:pt x="17" y="32"/>
                  </a:lnTo>
                  <a:lnTo>
                    <a:pt x="11" y="32"/>
                  </a:lnTo>
                  <a:lnTo>
                    <a:pt x="5" y="28"/>
                  </a:lnTo>
                  <a:lnTo>
                    <a:pt x="2" y="24"/>
                  </a:lnTo>
                  <a:lnTo>
                    <a:pt x="0" y="16"/>
                  </a:lnTo>
                  <a:lnTo>
                    <a:pt x="0" y="16"/>
                  </a:lnTo>
                  <a:lnTo>
                    <a:pt x="2" y="10"/>
                  </a:lnTo>
                  <a:lnTo>
                    <a:pt x="5" y="4"/>
                  </a:lnTo>
                  <a:lnTo>
                    <a:pt x="11" y="1"/>
                  </a:lnTo>
                  <a:lnTo>
                    <a:pt x="17" y="0"/>
                  </a:lnTo>
                  <a:lnTo>
                    <a:pt x="300" y="0"/>
                  </a:lnTo>
                  <a:lnTo>
                    <a:pt x="300" y="0"/>
                  </a:lnTo>
                  <a:lnTo>
                    <a:pt x="312" y="1"/>
                  </a:lnTo>
                  <a:lnTo>
                    <a:pt x="322" y="4"/>
                  </a:lnTo>
                  <a:lnTo>
                    <a:pt x="331" y="9"/>
                  </a:lnTo>
                  <a:lnTo>
                    <a:pt x="340" y="16"/>
                  </a:lnTo>
                  <a:lnTo>
                    <a:pt x="347" y="25"/>
                  </a:lnTo>
                  <a:lnTo>
                    <a:pt x="351" y="34"/>
                  </a:lnTo>
                  <a:lnTo>
                    <a:pt x="356" y="44"/>
                  </a:lnTo>
                  <a:lnTo>
                    <a:pt x="356" y="56"/>
                  </a:lnTo>
                  <a:lnTo>
                    <a:pt x="356" y="3385"/>
                  </a:lnTo>
                  <a:lnTo>
                    <a:pt x="356" y="3385"/>
                  </a:lnTo>
                  <a:lnTo>
                    <a:pt x="356" y="3396"/>
                  </a:lnTo>
                  <a:lnTo>
                    <a:pt x="351" y="3407"/>
                  </a:lnTo>
                  <a:lnTo>
                    <a:pt x="347" y="3417"/>
                  </a:lnTo>
                  <a:lnTo>
                    <a:pt x="340" y="3424"/>
                  </a:lnTo>
                  <a:lnTo>
                    <a:pt x="331" y="3432"/>
                  </a:lnTo>
                  <a:lnTo>
                    <a:pt x="322" y="3438"/>
                  </a:lnTo>
                  <a:lnTo>
                    <a:pt x="312" y="3441"/>
                  </a:lnTo>
                  <a:lnTo>
                    <a:pt x="300" y="3442"/>
                  </a:lnTo>
                  <a:lnTo>
                    <a:pt x="300" y="3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45" name="Freeform 7"/>
            <p:cNvSpPr>
              <a:spLocks/>
            </p:cNvSpPr>
            <p:nvPr/>
          </p:nvSpPr>
          <p:spPr bwMode="auto">
            <a:xfrm>
              <a:off x="-4887913" y="3983038"/>
              <a:ext cx="750888" cy="26988"/>
            </a:xfrm>
            <a:custGeom>
              <a:avLst/>
              <a:gdLst>
                <a:gd name="T0" fmla="*/ 930 w 946"/>
                <a:gd name="T1" fmla="*/ 32 h 32"/>
                <a:gd name="T2" fmla="*/ 18 w 946"/>
                <a:gd name="T3" fmla="*/ 32 h 32"/>
                <a:gd name="T4" fmla="*/ 18 w 946"/>
                <a:gd name="T5" fmla="*/ 32 h 32"/>
                <a:gd name="T6" fmla="*/ 10 w 946"/>
                <a:gd name="T7" fmla="*/ 31 h 32"/>
                <a:gd name="T8" fmla="*/ 6 w 946"/>
                <a:gd name="T9" fmla="*/ 28 h 32"/>
                <a:gd name="T10" fmla="*/ 1 w 946"/>
                <a:gd name="T11" fmla="*/ 22 h 32"/>
                <a:gd name="T12" fmla="*/ 0 w 946"/>
                <a:gd name="T13" fmla="*/ 16 h 32"/>
                <a:gd name="T14" fmla="*/ 0 w 946"/>
                <a:gd name="T15" fmla="*/ 16 h 32"/>
                <a:gd name="T16" fmla="*/ 1 w 946"/>
                <a:gd name="T17" fmla="*/ 10 h 32"/>
                <a:gd name="T18" fmla="*/ 6 w 946"/>
                <a:gd name="T19" fmla="*/ 4 h 32"/>
                <a:gd name="T20" fmla="*/ 10 w 946"/>
                <a:gd name="T21" fmla="*/ 1 h 32"/>
                <a:gd name="T22" fmla="*/ 18 w 946"/>
                <a:gd name="T23" fmla="*/ 0 h 32"/>
                <a:gd name="T24" fmla="*/ 930 w 946"/>
                <a:gd name="T25" fmla="*/ 0 h 32"/>
                <a:gd name="T26" fmla="*/ 930 w 946"/>
                <a:gd name="T27" fmla="*/ 0 h 32"/>
                <a:gd name="T28" fmla="*/ 936 w 946"/>
                <a:gd name="T29" fmla="*/ 1 h 32"/>
                <a:gd name="T30" fmla="*/ 942 w 946"/>
                <a:gd name="T31" fmla="*/ 4 h 32"/>
                <a:gd name="T32" fmla="*/ 945 w 946"/>
                <a:gd name="T33" fmla="*/ 10 h 32"/>
                <a:gd name="T34" fmla="*/ 946 w 946"/>
                <a:gd name="T35" fmla="*/ 16 h 32"/>
                <a:gd name="T36" fmla="*/ 946 w 946"/>
                <a:gd name="T37" fmla="*/ 16 h 32"/>
                <a:gd name="T38" fmla="*/ 945 w 946"/>
                <a:gd name="T39" fmla="*/ 22 h 32"/>
                <a:gd name="T40" fmla="*/ 942 w 946"/>
                <a:gd name="T41" fmla="*/ 28 h 32"/>
                <a:gd name="T42" fmla="*/ 936 w 946"/>
                <a:gd name="T43" fmla="*/ 31 h 32"/>
                <a:gd name="T44" fmla="*/ 930 w 946"/>
                <a:gd name="T45" fmla="*/ 32 h 32"/>
                <a:gd name="T46" fmla="*/ 930 w 946"/>
                <a:gd name="T4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6" h="32">
                  <a:moveTo>
                    <a:pt x="930" y="32"/>
                  </a:moveTo>
                  <a:lnTo>
                    <a:pt x="18" y="32"/>
                  </a:lnTo>
                  <a:lnTo>
                    <a:pt x="18" y="32"/>
                  </a:lnTo>
                  <a:lnTo>
                    <a:pt x="10" y="31"/>
                  </a:lnTo>
                  <a:lnTo>
                    <a:pt x="6" y="28"/>
                  </a:lnTo>
                  <a:lnTo>
                    <a:pt x="1" y="22"/>
                  </a:lnTo>
                  <a:lnTo>
                    <a:pt x="0" y="16"/>
                  </a:lnTo>
                  <a:lnTo>
                    <a:pt x="0" y="16"/>
                  </a:lnTo>
                  <a:lnTo>
                    <a:pt x="1" y="10"/>
                  </a:lnTo>
                  <a:lnTo>
                    <a:pt x="6" y="4"/>
                  </a:lnTo>
                  <a:lnTo>
                    <a:pt x="10" y="1"/>
                  </a:lnTo>
                  <a:lnTo>
                    <a:pt x="18" y="0"/>
                  </a:lnTo>
                  <a:lnTo>
                    <a:pt x="930" y="0"/>
                  </a:lnTo>
                  <a:lnTo>
                    <a:pt x="930" y="0"/>
                  </a:lnTo>
                  <a:lnTo>
                    <a:pt x="936" y="1"/>
                  </a:lnTo>
                  <a:lnTo>
                    <a:pt x="942" y="4"/>
                  </a:lnTo>
                  <a:lnTo>
                    <a:pt x="945" y="10"/>
                  </a:lnTo>
                  <a:lnTo>
                    <a:pt x="946" y="16"/>
                  </a:lnTo>
                  <a:lnTo>
                    <a:pt x="946" y="16"/>
                  </a:lnTo>
                  <a:lnTo>
                    <a:pt x="945" y="22"/>
                  </a:lnTo>
                  <a:lnTo>
                    <a:pt x="942" y="28"/>
                  </a:lnTo>
                  <a:lnTo>
                    <a:pt x="936" y="31"/>
                  </a:lnTo>
                  <a:lnTo>
                    <a:pt x="930" y="32"/>
                  </a:lnTo>
                  <a:lnTo>
                    <a:pt x="93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46" name="Freeform 8"/>
            <p:cNvSpPr>
              <a:spLocks/>
            </p:cNvSpPr>
            <p:nvPr/>
          </p:nvSpPr>
          <p:spPr bwMode="auto">
            <a:xfrm>
              <a:off x="-4237038" y="3905250"/>
              <a:ext cx="100013" cy="184150"/>
            </a:xfrm>
            <a:custGeom>
              <a:avLst/>
              <a:gdLst>
                <a:gd name="T0" fmla="*/ 16 w 126"/>
                <a:gd name="T1" fmla="*/ 232 h 232"/>
                <a:gd name="T2" fmla="*/ 16 w 126"/>
                <a:gd name="T3" fmla="*/ 232 h 232"/>
                <a:gd name="T4" fmla="*/ 10 w 126"/>
                <a:gd name="T5" fmla="*/ 231 h 232"/>
                <a:gd name="T6" fmla="*/ 4 w 126"/>
                <a:gd name="T7" fmla="*/ 226 h 232"/>
                <a:gd name="T8" fmla="*/ 4 w 126"/>
                <a:gd name="T9" fmla="*/ 226 h 232"/>
                <a:gd name="T10" fmla="*/ 1 w 126"/>
                <a:gd name="T11" fmla="*/ 222 h 232"/>
                <a:gd name="T12" fmla="*/ 0 w 126"/>
                <a:gd name="T13" fmla="*/ 215 h 232"/>
                <a:gd name="T14" fmla="*/ 1 w 126"/>
                <a:gd name="T15" fmla="*/ 209 h 232"/>
                <a:gd name="T16" fmla="*/ 4 w 126"/>
                <a:gd name="T17" fmla="*/ 204 h 232"/>
                <a:gd name="T18" fmla="*/ 94 w 126"/>
                <a:gd name="T19" fmla="*/ 115 h 232"/>
                <a:gd name="T20" fmla="*/ 4 w 126"/>
                <a:gd name="T21" fmla="*/ 28 h 232"/>
                <a:gd name="T22" fmla="*/ 4 w 126"/>
                <a:gd name="T23" fmla="*/ 28 h 232"/>
                <a:gd name="T24" fmla="*/ 1 w 126"/>
                <a:gd name="T25" fmla="*/ 24 h 232"/>
                <a:gd name="T26" fmla="*/ 0 w 126"/>
                <a:gd name="T27" fmla="*/ 16 h 232"/>
                <a:gd name="T28" fmla="*/ 1 w 126"/>
                <a:gd name="T29" fmla="*/ 10 h 232"/>
                <a:gd name="T30" fmla="*/ 4 w 126"/>
                <a:gd name="T31" fmla="*/ 4 h 232"/>
                <a:gd name="T32" fmla="*/ 4 w 126"/>
                <a:gd name="T33" fmla="*/ 4 h 232"/>
                <a:gd name="T34" fmla="*/ 10 w 126"/>
                <a:gd name="T35" fmla="*/ 2 h 232"/>
                <a:gd name="T36" fmla="*/ 16 w 126"/>
                <a:gd name="T37" fmla="*/ 0 h 232"/>
                <a:gd name="T38" fmla="*/ 23 w 126"/>
                <a:gd name="T39" fmla="*/ 2 h 232"/>
                <a:gd name="T40" fmla="*/ 28 w 126"/>
                <a:gd name="T41" fmla="*/ 4 h 232"/>
                <a:gd name="T42" fmla="*/ 117 w 126"/>
                <a:gd name="T43" fmla="*/ 94 h 232"/>
                <a:gd name="T44" fmla="*/ 117 w 126"/>
                <a:gd name="T45" fmla="*/ 94 h 232"/>
                <a:gd name="T46" fmla="*/ 120 w 126"/>
                <a:gd name="T47" fmla="*/ 98 h 232"/>
                <a:gd name="T48" fmla="*/ 123 w 126"/>
                <a:gd name="T49" fmla="*/ 104 h 232"/>
                <a:gd name="T50" fmla="*/ 126 w 126"/>
                <a:gd name="T51" fmla="*/ 110 h 232"/>
                <a:gd name="T52" fmla="*/ 126 w 126"/>
                <a:gd name="T53" fmla="*/ 116 h 232"/>
                <a:gd name="T54" fmla="*/ 126 w 126"/>
                <a:gd name="T55" fmla="*/ 116 h 232"/>
                <a:gd name="T56" fmla="*/ 126 w 126"/>
                <a:gd name="T57" fmla="*/ 122 h 232"/>
                <a:gd name="T58" fmla="*/ 123 w 126"/>
                <a:gd name="T59" fmla="*/ 128 h 232"/>
                <a:gd name="T60" fmla="*/ 120 w 126"/>
                <a:gd name="T61" fmla="*/ 134 h 232"/>
                <a:gd name="T62" fmla="*/ 117 w 126"/>
                <a:gd name="T63" fmla="*/ 138 h 232"/>
                <a:gd name="T64" fmla="*/ 28 w 126"/>
                <a:gd name="T65" fmla="*/ 226 h 232"/>
                <a:gd name="T66" fmla="*/ 28 w 126"/>
                <a:gd name="T67" fmla="*/ 226 h 232"/>
                <a:gd name="T68" fmla="*/ 23 w 126"/>
                <a:gd name="T69" fmla="*/ 231 h 232"/>
                <a:gd name="T70" fmla="*/ 16 w 126"/>
                <a:gd name="T71" fmla="*/ 232 h 232"/>
                <a:gd name="T72" fmla="*/ 16 w 126"/>
                <a:gd name="T7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232">
                  <a:moveTo>
                    <a:pt x="16" y="232"/>
                  </a:moveTo>
                  <a:lnTo>
                    <a:pt x="16" y="232"/>
                  </a:lnTo>
                  <a:lnTo>
                    <a:pt x="10" y="231"/>
                  </a:lnTo>
                  <a:lnTo>
                    <a:pt x="4" y="226"/>
                  </a:lnTo>
                  <a:lnTo>
                    <a:pt x="4" y="226"/>
                  </a:lnTo>
                  <a:lnTo>
                    <a:pt x="1" y="222"/>
                  </a:lnTo>
                  <a:lnTo>
                    <a:pt x="0" y="215"/>
                  </a:lnTo>
                  <a:lnTo>
                    <a:pt x="1" y="209"/>
                  </a:lnTo>
                  <a:lnTo>
                    <a:pt x="4" y="204"/>
                  </a:lnTo>
                  <a:lnTo>
                    <a:pt x="94" y="115"/>
                  </a:lnTo>
                  <a:lnTo>
                    <a:pt x="4" y="28"/>
                  </a:lnTo>
                  <a:lnTo>
                    <a:pt x="4" y="28"/>
                  </a:lnTo>
                  <a:lnTo>
                    <a:pt x="1" y="24"/>
                  </a:lnTo>
                  <a:lnTo>
                    <a:pt x="0" y="16"/>
                  </a:lnTo>
                  <a:lnTo>
                    <a:pt x="1" y="10"/>
                  </a:lnTo>
                  <a:lnTo>
                    <a:pt x="4" y="4"/>
                  </a:lnTo>
                  <a:lnTo>
                    <a:pt x="4" y="4"/>
                  </a:lnTo>
                  <a:lnTo>
                    <a:pt x="10" y="2"/>
                  </a:lnTo>
                  <a:lnTo>
                    <a:pt x="16" y="0"/>
                  </a:lnTo>
                  <a:lnTo>
                    <a:pt x="23" y="2"/>
                  </a:lnTo>
                  <a:lnTo>
                    <a:pt x="28" y="4"/>
                  </a:lnTo>
                  <a:lnTo>
                    <a:pt x="117" y="94"/>
                  </a:lnTo>
                  <a:lnTo>
                    <a:pt x="117" y="94"/>
                  </a:lnTo>
                  <a:lnTo>
                    <a:pt x="120" y="98"/>
                  </a:lnTo>
                  <a:lnTo>
                    <a:pt x="123" y="104"/>
                  </a:lnTo>
                  <a:lnTo>
                    <a:pt x="126" y="110"/>
                  </a:lnTo>
                  <a:lnTo>
                    <a:pt x="126" y="116"/>
                  </a:lnTo>
                  <a:lnTo>
                    <a:pt x="126" y="116"/>
                  </a:lnTo>
                  <a:lnTo>
                    <a:pt x="126" y="122"/>
                  </a:lnTo>
                  <a:lnTo>
                    <a:pt x="123" y="128"/>
                  </a:lnTo>
                  <a:lnTo>
                    <a:pt x="120" y="134"/>
                  </a:lnTo>
                  <a:lnTo>
                    <a:pt x="117" y="138"/>
                  </a:lnTo>
                  <a:lnTo>
                    <a:pt x="28" y="226"/>
                  </a:lnTo>
                  <a:lnTo>
                    <a:pt x="28" y="226"/>
                  </a:lnTo>
                  <a:lnTo>
                    <a:pt x="23" y="231"/>
                  </a:lnTo>
                  <a:lnTo>
                    <a:pt x="16" y="232"/>
                  </a:lnTo>
                  <a:lnTo>
                    <a:pt x="16"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447" name="Group 446"/>
          <p:cNvGrpSpPr/>
          <p:nvPr/>
        </p:nvGrpSpPr>
        <p:grpSpPr>
          <a:xfrm>
            <a:off x="3563496" y="3991761"/>
            <a:ext cx="312738" cy="182563"/>
            <a:chOff x="-4411663" y="4275138"/>
            <a:chExt cx="312738" cy="182563"/>
          </a:xfrm>
          <a:solidFill>
            <a:srgbClr val="0078D7"/>
          </a:solidFill>
        </p:grpSpPr>
        <p:sp>
          <p:nvSpPr>
            <p:cNvPr id="448" name="Freeform 9"/>
            <p:cNvSpPr>
              <a:spLocks/>
            </p:cNvSpPr>
            <p:nvPr/>
          </p:nvSpPr>
          <p:spPr bwMode="auto">
            <a:xfrm>
              <a:off x="-4411663" y="4352925"/>
              <a:ext cx="312738" cy="26988"/>
            </a:xfrm>
            <a:custGeom>
              <a:avLst/>
              <a:gdLst>
                <a:gd name="T0" fmla="*/ 377 w 394"/>
                <a:gd name="T1" fmla="*/ 33 h 33"/>
                <a:gd name="T2" fmla="*/ 16 w 394"/>
                <a:gd name="T3" fmla="*/ 33 h 33"/>
                <a:gd name="T4" fmla="*/ 16 w 394"/>
                <a:gd name="T5" fmla="*/ 33 h 33"/>
                <a:gd name="T6" fmla="*/ 10 w 394"/>
                <a:gd name="T7" fmla="*/ 32 h 33"/>
                <a:gd name="T8" fmla="*/ 4 w 394"/>
                <a:gd name="T9" fmla="*/ 28 h 33"/>
                <a:gd name="T10" fmla="*/ 1 w 394"/>
                <a:gd name="T11" fmla="*/ 23 h 33"/>
                <a:gd name="T12" fmla="*/ 0 w 394"/>
                <a:gd name="T13" fmla="*/ 17 h 33"/>
                <a:gd name="T14" fmla="*/ 0 w 394"/>
                <a:gd name="T15" fmla="*/ 17 h 33"/>
                <a:gd name="T16" fmla="*/ 1 w 394"/>
                <a:gd name="T17" fmla="*/ 10 h 33"/>
                <a:gd name="T18" fmla="*/ 4 w 394"/>
                <a:gd name="T19" fmla="*/ 6 h 33"/>
                <a:gd name="T20" fmla="*/ 10 w 394"/>
                <a:gd name="T21" fmla="*/ 1 h 33"/>
                <a:gd name="T22" fmla="*/ 16 w 394"/>
                <a:gd name="T23" fmla="*/ 0 h 33"/>
                <a:gd name="T24" fmla="*/ 377 w 394"/>
                <a:gd name="T25" fmla="*/ 0 h 33"/>
                <a:gd name="T26" fmla="*/ 377 w 394"/>
                <a:gd name="T27" fmla="*/ 0 h 33"/>
                <a:gd name="T28" fmla="*/ 383 w 394"/>
                <a:gd name="T29" fmla="*/ 1 h 33"/>
                <a:gd name="T30" fmla="*/ 389 w 394"/>
                <a:gd name="T31" fmla="*/ 6 h 33"/>
                <a:gd name="T32" fmla="*/ 392 w 394"/>
                <a:gd name="T33" fmla="*/ 10 h 33"/>
                <a:gd name="T34" fmla="*/ 394 w 394"/>
                <a:gd name="T35" fmla="*/ 17 h 33"/>
                <a:gd name="T36" fmla="*/ 394 w 394"/>
                <a:gd name="T37" fmla="*/ 17 h 33"/>
                <a:gd name="T38" fmla="*/ 392 w 394"/>
                <a:gd name="T39" fmla="*/ 23 h 33"/>
                <a:gd name="T40" fmla="*/ 389 w 394"/>
                <a:gd name="T41" fmla="*/ 28 h 33"/>
                <a:gd name="T42" fmla="*/ 383 w 394"/>
                <a:gd name="T43" fmla="*/ 32 h 33"/>
                <a:gd name="T44" fmla="*/ 377 w 394"/>
                <a:gd name="T45" fmla="*/ 33 h 33"/>
                <a:gd name="T46" fmla="*/ 377 w 394"/>
                <a:gd name="T4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4" h="33">
                  <a:moveTo>
                    <a:pt x="377" y="33"/>
                  </a:moveTo>
                  <a:lnTo>
                    <a:pt x="16" y="33"/>
                  </a:lnTo>
                  <a:lnTo>
                    <a:pt x="16" y="33"/>
                  </a:lnTo>
                  <a:lnTo>
                    <a:pt x="10" y="32"/>
                  </a:lnTo>
                  <a:lnTo>
                    <a:pt x="4" y="28"/>
                  </a:lnTo>
                  <a:lnTo>
                    <a:pt x="1" y="23"/>
                  </a:lnTo>
                  <a:lnTo>
                    <a:pt x="0" y="17"/>
                  </a:lnTo>
                  <a:lnTo>
                    <a:pt x="0" y="17"/>
                  </a:lnTo>
                  <a:lnTo>
                    <a:pt x="1" y="10"/>
                  </a:lnTo>
                  <a:lnTo>
                    <a:pt x="4" y="6"/>
                  </a:lnTo>
                  <a:lnTo>
                    <a:pt x="10" y="1"/>
                  </a:lnTo>
                  <a:lnTo>
                    <a:pt x="16" y="0"/>
                  </a:lnTo>
                  <a:lnTo>
                    <a:pt x="377" y="0"/>
                  </a:lnTo>
                  <a:lnTo>
                    <a:pt x="377" y="0"/>
                  </a:lnTo>
                  <a:lnTo>
                    <a:pt x="383" y="1"/>
                  </a:lnTo>
                  <a:lnTo>
                    <a:pt x="389" y="6"/>
                  </a:lnTo>
                  <a:lnTo>
                    <a:pt x="392" y="10"/>
                  </a:lnTo>
                  <a:lnTo>
                    <a:pt x="394" y="17"/>
                  </a:lnTo>
                  <a:lnTo>
                    <a:pt x="394" y="17"/>
                  </a:lnTo>
                  <a:lnTo>
                    <a:pt x="392" y="23"/>
                  </a:lnTo>
                  <a:lnTo>
                    <a:pt x="389" y="28"/>
                  </a:lnTo>
                  <a:lnTo>
                    <a:pt x="383" y="32"/>
                  </a:lnTo>
                  <a:lnTo>
                    <a:pt x="377" y="33"/>
                  </a:lnTo>
                  <a:lnTo>
                    <a:pt x="37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49" name="Freeform 10"/>
            <p:cNvSpPr>
              <a:spLocks/>
            </p:cNvSpPr>
            <p:nvPr/>
          </p:nvSpPr>
          <p:spPr bwMode="auto">
            <a:xfrm>
              <a:off x="-4198938" y="4275138"/>
              <a:ext cx="100013" cy="182563"/>
            </a:xfrm>
            <a:custGeom>
              <a:avLst/>
              <a:gdLst>
                <a:gd name="T0" fmla="*/ 18 w 127"/>
                <a:gd name="T1" fmla="*/ 231 h 231"/>
                <a:gd name="T2" fmla="*/ 18 w 127"/>
                <a:gd name="T3" fmla="*/ 231 h 231"/>
                <a:gd name="T4" fmla="*/ 10 w 127"/>
                <a:gd name="T5" fmla="*/ 231 h 231"/>
                <a:gd name="T6" fmla="*/ 6 w 127"/>
                <a:gd name="T7" fmla="*/ 226 h 231"/>
                <a:gd name="T8" fmla="*/ 6 w 127"/>
                <a:gd name="T9" fmla="*/ 226 h 231"/>
                <a:gd name="T10" fmla="*/ 2 w 127"/>
                <a:gd name="T11" fmla="*/ 221 h 231"/>
                <a:gd name="T12" fmla="*/ 0 w 127"/>
                <a:gd name="T13" fmla="*/ 215 h 231"/>
                <a:gd name="T14" fmla="*/ 2 w 127"/>
                <a:gd name="T15" fmla="*/ 209 h 231"/>
                <a:gd name="T16" fmla="*/ 6 w 127"/>
                <a:gd name="T17" fmla="*/ 203 h 231"/>
                <a:gd name="T18" fmla="*/ 94 w 127"/>
                <a:gd name="T19" fmla="*/ 115 h 231"/>
                <a:gd name="T20" fmla="*/ 6 w 127"/>
                <a:gd name="T21" fmla="*/ 28 h 231"/>
                <a:gd name="T22" fmla="*/ 6 w 127"/>
                <a:gd name="T23" fmla="*/ 28 h 231"/>
                <a:gd name="T24" fmla="*/ 2 w 127"/>
                <a:gd name="T25" fmla="*/ 22 h 231"/>
                <a:gd name="T26" fmla="*/ 0 w 127"/>
                <a:gd name="T27" fmla="*/ 16 h 231"/>
                <a:gd name="T28" fmla="*/ 2 w 127"/>
                <a:gd name="T29" fmla="*/ 11 h 231"/>
                <a:gd name="T30" fmla="*/ 6 w 127"/>
                <a:gd name="T31" fmla="*/ 5 h 231"/>
                <a:gd name="T32" fmla="*/ 6 w 127"/>
                <a:gd name="T33" fmla="*/ 5 h 231"/>
                <a:gd name="T34" fmla="*/ 10 w 127"/>
                <a:gd name="T35" fmla="*/ 2 h 231"/>
                <a:gd name="T36" fmla="*/ 18 w 127"/>
                <a:gd name="T37" fmla="*/ 0 h 231"/>
                <a:gd name="T38" fmla="*/ 24 w 127"/>
                <a:gd name="T39" fmla="*/ 2 h 231"/>
                <a:gd name="T40" fmla="*/ 30 w 127"/>
                <a:gd name="T41" fmla="*/ 5 h 231"/>
                <a:gd name="T42" fmla="*/ 118 w 127"/>
                <a:gd name="T43" fmla="*/ 93 h 231"/>
                <a:gd name="T44" fmla="*/ 118 w 127"/>
                <a:gd name="T45" fmla="*/ 93 h 231"/>
                <a:gd name="T46" fmla="*/ 122 w 127"/>
                <a:gd name="T47" fmla="*/ 99 h 231"/>
                <a:gd name="T48" fmla="*/ 125 w 127"/>
                <a:gd name="T49" fmla="*/ 103 h 231"/>
                <a:gd name="T50" fmla="*/ 127 w 127"/>
                <a:gd name="T51" fmla="*/ 109 h 231"/>
                <a:gd name="T52" fmla="*/ 127 w 127"/>
                <a:gd name="T53" fmla="*/ 116 h 231"/>
                <a:gd name="T54" fmla="*/ 127 w 127"/>
                <a:gd name="T55" fmla="*/ 116 h 231"/>
                <a:gd name="T56" fmla="*/ 127 w 127"/>
                <a:gd name="T57" fmla="*/ 122 h 231"/>
                <a:gd name="T58" fmla="*/ 125 w 127"/>
                <a:gd name="T59" fmla="*/ 128 h 231"/>
                <a:gd name="T60" fmla="*/ 122 w 127"/>
                <a:gd name="T61" fmla="*/ 132 h 231"/>
                <a:gd name="T62" fmla="*/ 118 w 127"/>
                <a:gd name="T63" fmla="*/ 138 h 231"/>
                <a:gd name="T64" fmla="*/ 28 w 127"/>
                <a:gd name="T65" fmla="*/ 226 h 231"/>
                <a:gd name="T66" fmla="*/ 28 w 127"/>
                <a:gd name="T67" fmla="*/ 226 h 231"/>
                <a:gd name="T68" fmla="*/ 24 w 127"/>
                <a:gd name="T69" fmla="*/ 231 h 231"/>
                <a:gd name="T70" fmla="*/ 18 w 127"/>
                <a:gd name="T71" fmla="*/ 231 h 231"/>
                <a:gd name="T72" fmla="*/ 18 w 127"/>
                <a:gd name="T73"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31">
                  <a:moveTo>
                    <a:pt x="18" y="231"/>
                  </a:moveTo>
                  <a:lnTo>
                    <a:pt x="18" y="231"/>
                  </a:lnTo>
                  <a:lnTo>
                    <a:pt x="10" y="231"/>
                  </a:lnTo>
                  <a:lnTo>
                    <a:pt x="6" y="226"/>
                  </a:lnTo>
                  <a:lnTo>
                    <a:pt x="6" y="226"/>
                  </a:lnTo>
                  <a:lnTo>
                    <a:pt x="2" y="221"/>
                  </a:lnTo>
                  <a:lnTo>
                    <a:pt x="0" y="215"/>
                  </a:lnTo>
                  <a:lnTo>
                    <a:pt x="2" y="209"/>
                  </a:lnTo>
                  <a:lnTo>
                    <a:pt x="6" y="203"/>
                  </a:lnTo>
                  <a:lnTo>
                    <a:pt x="94" y="115"/>
                  </a:lnTo>
                  <a:lnTo>
                    <a:pt x="6" y="28"/>
                  </a:lnTo>
                  <a:lnTo>
                    <a:pt x="6" y="28"/>
                  </a:lnTo>
                  <a:lnTo>
                    <a:pt x="2" y="22"/>
                  </a:lnTo>
                  <a:lnTo>
                    <a:pt x="0" y="16"/>
                  </a:lnTo>
                  <a:lnTo>
                    <a:pt x="2" y="11"/>
                  </a:lnTo>
                  <a:lnTo>
                    <a:pt x="6" y="5"/>
                  </a:lnTo>
                  <a:lnTo>
                    <a:pt x="6" y="5"/>
                  </a:lnTo>
                  <a:lnTo>
                    <a:pt x="10" y="2"/>
                  </a:lnTo>
                  <a:lnTo>
                    <a:pt x="18" y="0"/>
                  </a:lnTo>
                  <a:lnTo>
                    <a:pt x="24" y="2"/>
                  </a:lnTo>
                  <a:lnTo>
                    <a:pt x="30" y="5"/>
                  </a:lnTo>
                  <a:lnTo>
                    <a:pt x="118" y="93"/>
                  </a:lnTo>
                  <a:lnTo>
                    <a:pt x="118" y="93"/>
                  </a:lnTo>
                  <a:lnTo>
                    <a:pt x="122" y="99"/>
                  </a:lnTo>
                  <a:lnTo>
                    <a:pt x="125" y="103"/>
                  </a:lnTo>
                  <a:lnTo>
                    <a:pt x="127" y="109"/>
                  </a:lnTo>
                  <a:lnTo>
                    <a:pt x="127" y="116"/>
                  </a:lnTo>
                  <a:lnTo>
                    <a:pt x="127" y="116"/>
                  </a:lnTo>
                  <a:lnTo>
                    <a:pt x="127" y="122"/>
                  </a:lnTo>
                  <a:lnTo>
                    <a:pt x="125" y="128"/>
                  </a:lnTo>
                  <a:lnTo>
                    <a:pt x="122" y="132"/>
                  </a:lnTo>
                  <a:lnTo>
                    <a:pt x="118" y="138"/>
                  </a:lnTo>
                  <a:lnTo>
                    <a:pt x="28" y="226"/>
                  </a:lnTo>
                  <a:lnTo>
                    <a:pt x="28" y="226"/>
                  </a:lnTo>
                  <a:lnTo>
                    <a:pt x="24" y="231"/>
                  </a:lnTo>
                  <a:lnTo>
                    <a:pt x="18" y="231"/>
                  </a:lnTo>
                  <a:lnTo>
                    <a:pt x="18" y="2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450" name="Group 449"/>
          <p:cNvGrpSpPr/>
          <p:nvPr/>
        </p:nvGrpSpPr>
        <p:grpSpPr>
          <a:xfrm>
            <a:off x="4097847" y="3157012"/>
            <a:ext cx="312738" cy="184150"/>
            <a:chOff x="-2597151" y="4195763"/>
            <a:chExt cx="312738" cy="184150"/>
          </a:xfrm>
          <a:solidFill>
            <a:srgbClr val="002050">
              <a:lumMod val="25000"/>
              <a:lumOff val="75000"/>
            </a:srgbClr>
          </a:solidFill>
        </p:grpSpPr>
        <p:sp>
          <p:nvSpPr>
            <p:cNvPr id="451" name="Freeform 13"/>
            <p:cNvSpPr>
              <a:spLocks/>
            </p:cNvSpPr>
            <p:nvPr/>
          </p:nvSpPr>
          <p:spPr bwMode="auto">
            <a:xfrm>
              <a:off x="-2490788" y="4275138"/>
              <a:ext cx="206375" cy="25400"/>
            </a:xfrm>
            <a:custGeom>
              <a:avLst/>
              <a:gdLst>
                <a:gd name="T0" fmla="*/ 244 w 260"/>
                <a:gd name="T1" fmla="*/ 33 h 33"/>
                <a:gd name="T2" fmla="*/ 16 w 260"/>
                <a:gd name="T3" fmla="*/ 33 h 33"/>
                <a:gd name="T4" fmla="*/ 16 w 260"/>
                <a:gd name="T5" fmla="*/ 33 h 33"/>
                <a:gd name="T6" fmla="*/ 11 w 260"/>
                <a:gd name="T7" fmla="*/ 31 h 33"/>
                <a:gd name="T8" fmla="*/ 5 w 260"/>
                <a:gd name="T9" fmla="*/ 28 h 33"/>
                <a:gd name="T10" fmla="*/ 2 w 260"/>
                <a:gd name="T11" fmla="*/ 22 h 33"/>
                <a:gd name="T12" fmla="*/ 0 w 260"/>
                <a:gd name="T13" fmla="*/ 16 h 33"/>
                <a:gd name="T14" fmla="*/ 0 w 260"/>
                <a:gd name="T15" fmla="*/ 16 h 33"/>
                <a:gd name="T16" fmla="*/ 2 w 260"/>
                <a:gd name="T17" fmla="*/ 11 h 33"/>
                <a:gd name="T18" fmla="*/ 5 w 260"/>
                <a:gd name="T19" fmla="*/ 5 h 33"/>
                <a:gd name="T20" fmla="*/ 11 w 260"/>
                <a:gd name="T21" fmla="*/ 2 h 33"/>
                <a:gd name="T22" fmla="*/ 16 w 260"/>
                <a:gd name="T23" fmla="*/ 0 h 33"/>
                <a:gd name="T24" fmla="*/ 244 w 260"/>
                <a:gd name="T25" fmla="*/ 0 h 33"/>
                <a:gd name="T26" fmla="*/ 244 w 260"/>
                <a:gd name="T27" fmla="*/ 0 h 33"/>
                <a:gd name="T28" fmla="*/ 250 w 260"/>
                <a:gd name="T29" fmla="*/ 2 h 33"/>
                <a:gd name="T30" fmla="*/ 256 w 260"/>
                <a:gd name="T31" fmla="*/ 5 h 33"/>
                <a:gd name="T32" fmla="*/ 259 w 260"/>
                <a:gd name="T33" fmla="*/ 11 h 33"/>
                <a:gd name="T34" fmla="*/ 260 w 260"/>
                <a:gd name="T35" fmla="*/ 16 h 33"/>
                <a:gd name="T36" fmla="*/ 260 w 260"/>
                <a:gd name="T37" fmla="*/ 16 h 33"/>
                <a:gd name="T38" fmla="*/ 259 w 260"/>
                <a:gd name="T39" fmla="*/ 22 h 33"/>
                <a:gd name="T40" fmla="*/ 256 w 260"/>
                <a:gd name="T41" fmla="*/ 28 h 33"/>
                <a:gd name="T42" fmla="*/ 250 w 260"/>
                <a:gd name="T43" fmla="*/ 31 h 33"/>
                <a:gd name="T44" fmla="*/ 244 w 260"/>
                <a:gd name="T45" fmla="*/ 33 h 33"/>
                <a:gd name="T46" fmla="*/ 244 w 260"/>
                <a:gd name="T4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0" h="33">
                  <a:moveTo>
                    <a:pt x="244" y="33"/>
                  </a:moveTo>
                  <a:lnTo>
                    <a:pt x="16" y="33"/>
                  </a:lnTo>
                  <a:lnTo>
                    <a:pt x="16" y="33"/>
                  </a:lnTo>
                  <a:lnTo>
                    <a:pt x="11" y="31"/>
                  </a:lnTo>
                  <a:lnTo>
                    <a:pt x="5" y="28"/>
                  </a:lnTo>
                  <a:lnTo>
                    <a:pt x="2" y="22"/>
                  </a:lnTo>
                  <a:lnTo>
                    <a:pt x="0" y="16"/>
                  </a:lnTo>
                  <a:lnTo>
                    <a:pt x="0" y="16"/>
                  </a:lnTo>
                  <a:lnTo>
                    <a:pt x="2" y="11"/>
                  </a:lnTo>
                  <a:lnTo>
                    <a:pt x="5" y="5"/>
                  </a:lnTo>
                  <a:lnTo>
                    <a:pt x="11" y="2"/>
                  </a:lnTo>
                  <a:lnTo>
                    <a:pt x="16" y="0"/>
                  </a:lnTo>
                  <a:lnTo>
                    <a:pt x="244" y="0"/>
                  </a:lnTo>
                  <a:lnTo>
                    <a:pt x="244" y="0"/>
                  </a:lnTo>
                  <a:lnTo>
                    <a:pt x="250" y="2"/>
                  </a:lnTo>
                  <a:lnTo>
                    <a:pt x="256" y="5"/>
                  </a:lnTo>
                  <a:lnTo>
                    <a:pt x="259" y="11"/>
                  </a:lnTo>
                  <a:lnTo>
                    <a:pt x="260" y="16"/>
                  </a:lnTo>
                  <a:lnTo>
                    <a:pt x="260" y="16"/>
                  </a:lnTo>
                  <a:lnTo>
                    <a:pt x="259" y="22"/>
                  </a:lnTo>
                  <a:lnTo>
                    <a:pt x="256" y="28"/>
                  </a:lnTo>
                  <a:lnTo>
                    <a:pt x="250" y="31"/>
                  </a:lnTo>
                  <a:lnTo>
                    <a:pt x="244" y="33"/>
                  </a:lnTo>
                  <a:lnTo>
                    <a:pt x="2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52" name="Freeform 14"/>
            <p:cNvSpPr>
              <a:spLocks/>
            </p:cNvSpPr>
            <p:nvPr/>
          </p:nvSpPr>
          <p:spPr bwMode="auto">
            <a:xfrm>
              <a:off x="-2597151" y="4275138"/>
              <a:ext cx="92075" cy="25400"/>
            </a:xfrm>
            <a:custGeom>
              <a:avLst/>
              <a:gdLst>
                <a:gd name="T0" fmla="*/ 98 w 114"/>
                <a:gd name="T1" fmla="*/ 33 h 33"/>
                <a:gd name="T2" fmla="*/ 16 w 114"/>
                <a:gd name="T3" fmla="*/ 33 h 33"/>
                <a:gd name="T4" fmla="*/ 16 w 114"/>
                <a:gd name="T5" fmla="*/ 33 h 33"/>
                <a:gd name="T6" fmla="*/ 8 w 114"/>
                <a:gd name="T7" fmla="*/ 31 h 33"/>
                <a:gd name="T8" fmla="*/ 4 w 114"/>
                <a:gd name="T9" fmla="*/ 28 h 33"/>
                <a:gd name="T10" fmla="*/ 0 w 114"/>
                <a:gd name="T11" fmla="*/ 22 h 33"/>
                <a:gd name="T12" fmla="*/ 0 w 114"/>
                <a:gd name="T13" fmla="*/ 16 h 33"/>
                <a:gd name="T14" fmla="*/ 0 w 114"/>
                <a:gd name="T15" fmla="*/ 16 h 33"/>
                <a:gd name="T16" fmla="*/ 0 w 114"/>
                <a:gd name="T17" fmla="*/ 11 h 33"/>
                <a:gd name="T18" fmla="*/ 4 w 114"/>
                <a:gd name="T19" fmla="*/ 5 h 33"/>
                <a:gd name="T20" fmla="*/ 8 w 114"/>
                <a:gd name="T21" fmla="*/ 2 h 33"/>
                <a:gd name="T22" fmla="*/ 16 w 114"/>
                <a:gd name="T23" fmla="*/ 0 h 33"/>
                <a:gd name="T24" fmla="*/ 98 w 114"/>
                <a:gd name="T25" fmla="*/ 0 h 33"/>
                <a:gd name="T26" fmla="*/ 98 w 114"/>
                <a:gd name="T27" fmla="*/ 0 h 33"/>
                <a:gd name="T28" fmla="*/ 104 w 114"/>
                <a:gd name="T29" fmla="*/ 2 h 33"/>
                <a:gd name="T30" fmla="*/ 110 w 114"/>
                <a:gd name="T31" fmla="*/ 5 h 33"/>
                <a:gd name="T32" fmla="*/ 113 w 114"/>
                <a:gd name="T33" fmla="*/ 11 h 33"/>
                <a:gd name="T34" fmla="*/ 114 w 114"/>
                <a:gd name="T35" fmla="*/ 16 h 33"/>
                <a:gd name="T36" fmla="*/ 114 w 114"/>
                <a:gd name="T37" fmla="*/ 16 h 33"/>
                <a:gd name="T38" fmla="*/ 113 w 114"/>
                <a:gd name="T39" fmla="*/ 22 h 33"/>
                <a:gd name="T40" fmla="*/ 110 w 114"/>
                <a:gd name="T41" fmla="*/ 28 h 33"/>
                <a:gd name="T42" fmla="*/ 104 w 114"/>
                <a:gd name="T43" fmla="*/ 31 h 33"/>
                <a:gd name="T44" fmla="*/ 98 w 114"/>
                <a:gd name="T45" fmla="*/ 33 h 33"/>
                <a:gd name="T46" fmla="*/ 98 w 114"/>
                <a:gd name="T4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33">
                  <a:moveTo>
                    <a:pt x="98" y="33"/>
                  </a:moveTo>
                  <a:lnTo>
                    <a:pt x="16" y="33"/>
                  </a:lnTo>
                  <a:lnTo>
                    <a:pt x="16" y="33"/>
                  </a:lnTo>
                  <a:lnTo>
                    <a:pt x="8" y="31"/>
                  </a:lnTo>
                  <a:lnTo>
                    <a:pt x="4" y="28"/>
                  </a:lnTo>
                  <a:lnTo>
                    <a:pt x="0" y="22"/>
                  </a:lnTo>
                  <a:lnTo>
                    <a:pt x="0" y="16"/>
                  </a:lnTo>
                  <a:lnTo>
                    <a:pt x="0" y="16"/>
                  </a:lnTo>
                  <a:lnTo>
                    <a:pt x="0" y="11"/>
                  </a:lnTo>
                  <a:lnTo>
                    <a:pt x="4" y="5"/>
                  </a:lnTo>
                  <a:lnTo>
                    <a:pt x="8" y="2"/>
                  </a:lnTo>
                  <a:lnTo>
                    <a:pt x="16" y="0"/>
                  </a:lnTo>
                  <a:lnTo>
                    <a:pt x="98" y="0"/>
                  </a:lnTo>
                  <a:lnTo>
                    <a:pt x="98" y="0"/>
                  </a:lnTo>
                  <a:lnTo>
                    <a:pt x="104" y="2"/>
                  </a:lnTo>
                  <a:lnTo>
                    <a:pt x="110" y="5"/>
                  </a:lnTo>
                  <a:lnTo>
                    <a:pt x="113" y="11"/>
                  </a:lnTo>
                  <a:lnTo>
                    <a:pt x="114" y="16"/>
                  </a:lnTo>
                  <a:lnTo>
                    <a:pt x="114" y="16"/>
                  </a:lnTo>
                  <a:lnTo>
                    <a:pt x="113" y="22"/>
                  </a:lnTo>
                  <a:lnTo>
                    <a:pt x="110" y="28"/>
                  </a:lnTo>
                  <a:lnTo>
                    <a:pt x="104" y="31"/>
                  </a:lnTo>
                  <a:lnTo>
                    <a:pt x="98" y="33"/>
                  </a:lnTo>
                  <a:lnTo>
                    <a:pt x="9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53" name="Freeform 15"/>
            <p:cNvSpPr>
              <a:spLocks/>
            </p:cNvSpPr>
            <p:nvPr/>
          </p:nvSpPr>
          <p:spPr bwMode="auto">
            <a:xfrm>
              <a:off x="-2384426" y="4195763"/>
              <a:ext cx="100013" cy="184150"/>
            </a:xfrm>
            <a:custGeom>
              <a:avLst/>
              <a:gdLst>
                <a:gd name="T0" fmla="*/ 16 w 126"/>
                <a:gd name="T1" fmla="*/ 232 h 232"/>
                <a:gd name="T2" fmla="*/ 16 w 126"/>
                <a:gd name="T3" fmla="*/ 232 h 232"/>
                <a:gd name="T4" fmla="*/ 10 w 126"/>
                <a:gd name="T5" fmla="*/ 231 h 232"/>
                <a:gd name="T6" fmla="*/ 6 w 126"/>
                <a:gd name="T7" fmla="*/ 227 h 232"/>
                <a:gd name="T8" fmla="*/ 6 w 126"/>
                <a:gd name="T9" fmla="*/ 227 h 232"/>
                <a:gd name="T10" fmla="*/ 1 w 126"/>
                <a:gd name="T11" fmla="*/ 222 h 232"/>
                <a:gd name="T12" fmla="*/ 0 w 126"/>
                <a:gd name="T13" fmla="*/ 216 h 232"/>
                <a:gd name="T14" fmla="*/ 1 w 126"/>
                <a:gd name="T15" fmla="*/ 209 h 232"/>
                <a:gd name="T16" fmla="*/ 6 w 126"/>
                <a:gd name="T17" fmla="*/ 205 h 232"/>
                <a:gd name="T18" fmla="*/ 94 w 126"/>
                <a:gd name="T19" fmla="*/ 115 h 232"/>
                <a:gd name="T20" fmla="*/ 6 w 126"/>
                <a:gd name="T21" fmla="*/ 28 h 232"/>
                <a:gd name="T22" fmla="*/ 6 w 126"/>
                <a:gd name="T23" fmla="*/ 28 h 232"/>
                <a:gd name="T24" fmla="*/ 1 w 126"/>
                <a:gd name="T25" fmla="*/ 24 h 232"/>
                <a:gd name="T26" fmla="*/ 0 w 126"/>
                <a:gd name="T27" fmla="*/ 16 h 232"/>
                <a:gd name="T28" fmla="*/ 1 w 126"/>
                <a:gd name="T29" fmla="*/ 11 h 232"/>
                <a:gd name="T30" fmla="*/ 6 w 126"/>
                <a:gd name="T31" fmla="*/ 5 h 232"/>
                <a:gd name="T32" fmla="*/ 6 w 126"/>
                <a:gd name="T33" fmla="*/ 5 h 232"/>
                <a:gd name="T34" fmla="*/ 10 w 126"/>
                <a:gd name="T35" fmla="*/ 2 h 232"/>
                <a:gd name="T36" fmla="*/ 16 w 126"/>
                <a:gd name="T37" fmla="*/ 0 h 232"/>
                <a:gd name="T38" fmla="*/ 23 w 126"/>
                <a:gd name="T39" fmla="*/ 2 h 232"/>
                <a:gd name="T40" fmla="*/ 28 w 126"/>
                <a:gd name="T41" fmla="*/ 5 h 232"/>
                <a:gd name="T42" fmla="*/ 117 w 126"/>
                <a:gd name="T43" fmla="*/ 94 h 232"/>
                <a:gd name="T44" fmla="*/ 117 w 126"/>
                <a:gd name="T45" fmla="*/ 94 h 232"/>
                <a:gd name="T46" fmla="*/ 122 w 126"/>
                <a:gd name="T47" fmla="*/ 99 h 232"/>
                <a:gd name="T48" fmla="*/ 125 w 126"/>
                <a:gd name="T49" fmla="*/ 105 h 232"/>
                <a:gd name="T50" fmla="*/ 126 w 126"/>
                <a:gd name="T51" fmla="*/ 111 h 232"/>
                <a:gd name="T52" fmla="*/ 126 w 126"/>
                <a:gd name="T53" fmla="*/ 116 h 232"/>
                <a:gd name="T54" fmla="*/ 126 w 126"/>
                <a:gd name="T55" fmla="*/ 116 h 232"/>
                <a:gd name="T56" fmla="*/ 126 w 126"/>
                <a:gd name="T57" fmla="*/ 122 h 232"/>
                <a:gd name="T58" fmla="*/ 125 w 126"/>
                <a:gd name="T59" fmla="*/ 128 h 232"/>
                <a:gd name="T60" fmla="*/ 122 w 126"/>
                <a:gd name="T61" fmla="*/ 134 h 232"/>
                <a:gd name="T62" fmla="*/ 117 w 126"/>
                <a:gd name="T63" fmla="*/ 138 h 232"/>
                <a:gd name="T64" fmla="*/ 28 w 126"/>
                <a:gd name="T65" fmla="*/ 227 h 232"/>
                <a:gd name="T66" fmla="*/ 28 w 126"/>
                <a:gd name="T67" fmla="*/ 227 h 232"/>
                <a:gd name="T68" fmla="*/ 23 w 126"/>
                <a:gd name="T69" fmla="*/ 231 h 232"/>
                <a:gd name="T70" fmla="*/ 16 w 126"/>
                <a:gd name="T71" fmla="*/ 232 h 232"/>
                <a:gd name="T72" fmla="*/ 16 w 126"/>
                <a:gd name="T7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232">
                  <a:moveTo>
                    <a:pt x="16" y="232"/>
                  </a:moveTo>
                  <a:lnTo>
                    <a:pt x="16" y="232"/>
                  </a:lnTo>
                  <a:lnTo>
                    <a:pt x="10" y="231"/>
                  </a:lnTo>
                  <a:lnTo>
                    <a:pt x="6" y="227"/>
                  </a:lnTo>
                  <a:lnTo>
                    <a:pt x="6" y="227"/>
                  </a:lnTo>
                  <a:lnTo>
                    <a:pt x="1" y="222"/>
                  </a:lnTo>
                  <a:lnTo>
                    <a:pt x="0" y="216"/>
                  </a:lnTo>
                  <a:lnTo>
                    <a:pt x="1" y="209"/>
                  </a:lnTo>
                  <a:lnTo>
                    <a:pt x="6" y="205"/>
                  </a:lnTo>
                  <a:lnTo>
                    <a:pt x="94" y="115"/>
                  </a:lnTo>
                  <a:lnTo>
                    <a:pt x="6" y="28"/>
                  </a:lnTo>
                  <a:lnTo>
                    <a:pt x="6" y="28"/>
                  </a:lnTo>
                  <a:lnTo>
                    <a:pt x="1" y="24"/>
                  </a:lnTo>
                  <a:lnTo>
                    <a:pt x="0" y="16"/>
                  </a:lnTo>
                  <a:lnTo>
                    <a:pt x="1" y="11"/>
                  </a:lnTo>
                  <a:lnTo>
                    <a:pt x="6" y="5"/>
                  </a:lnTo>
                  <a:lnTo>
                    <a:pt x="6" y="5"/>
                  </a:lnTo>
                  <a:lnTo>
                    <a:pt x="10" y="2"/>
                  </a:lnTo>
                  <a:lnTo>
                    <a:pt x="16" y="0"/>
                  </a:lnTo>
                  <a:lnTo>
                    <a:pt x="23" y="2"/>
                  </a:lnTo>
                  <a:lnTo>
                    <a:pt x="28" y="5"/>
                  </a:lnTo>
                  <a:lnTo>
                    <a:pt x="117" y="94"/>
                  </a:lnTo>
                  <a:lnTo>
                    <a:pt x="117" y="94"/>
                  </a:lnTo>
                  <a:lnTo>
                    <a:pt x="122" y="99"/>
                  </a:lnTo>
                  <a:lnTo>
                    <a:pt x="125" y="105"/>
                  </a:lnTo>
                  <a:lnTo>
                    <a:pt x="126" y="111"/>
                  </a:lnTo>
                  <a:lnTo>
                    <a:pt x="126" y="116"/>
                  </a:lnTo>
                  <a:lnTo>
                    <a:pt x="126" y="116"/>
                  </a:lnTo>
                  <a:lnTo>
                    <a:pt x="126" y="122"/>
                  </a:lnTo>
                  <a:lnTo>
                    <a:pt x="125" y="128"/>
                  </a:lnTo>
                  <a:lnTo>
                    <a:pt x="122" y="134"/>
                  </a:lnTo>
                  <a:lnTo>
                    <a:pt x="117" y="138"/>
                  </a:lnTo>
                  <a:lnTo>
                    <a:pt x="28" y="227"/>
                  </a:lnTo>
                  <a:lnTo>
                    <a:pt x="28" y="227"/>
                  </a:lnTo>
                  <a:lnTo>
                    <a:pt x="23" y="231"/>
                  </a:lnTo>
                  <a:lnTo>
                    <a:pt x="16" y="232"/>
                  </a:lnTo>
                  <a:lnTo>
                    <a:pt x="16"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454" name="Group 453"/>
          <p:cNvGrpSpPr/>
          <p:nvPr/>
        </p:nvGrpSpPr>
        <p:grpSpPr>
          <a:xfrm>
            <a:off x="8337755" y="2259686"/>
            <a:ext cx="790301" cy="2732088"/>
            <a:chOff x="8337755" y="1739981"/>
            <a:chExt cx="790301" cy="2732088"/>
          </a:xfrm>
          <a:solidFill>
            <a:srgbClr val="0078D7"/>
          </a:solidFill>
        </p:grpSpPr>
        <p:sp>
          <p:nvSpPr>
            <p:cNvPr id="455" name="Freeform 6"/>
            <p:cNvSpPr>
              <a:spLocks/>
            </p:cNvSpPr>
            <p:nvPr/>
          </p:nvSpPr>
          <p:spPr bwMode="auto">
            <a:xfrm>
              <a:off x="8845481" y="1739981"/>
              <a:ext cx="282575" cy="2732088"/>
            </a:xfrm>
            <a:custGeom>
              <a:avLst/>
              <a:gdLst>
                <a:gd name="T0" fmla="*/ 339 w 355"/>
                <a:gd name="T1" fmla="*/ 3442 h 3442"/>
                <a:gd name="T2" fmla="*/ 55 w 355"/>
                <a:gd name="T3" fmla="*/ 3442 h 3442"/>
                <a:gd name="T4" fmla="*/ 55 w 355"/>
                <a:gd name="T5" fmla="*/ 3442 h 3442"/>
                <a:gd name="T6" fmla="*/ 45 w 355"/>
                <a:gd name="T7" fmla="*/ 3441 h 3442"/>
                <a:gd name="T8" fmla="*/ 35 w 355"/>
                <a:gd name="T9" fmla="*/ 3438 h 3442"/>
                <a:gd name="T10" fmla="*/ 24 w 355"/>
                <a:gd name="T11" fmla="*/ 3432 h 3442"/>
                <a:gd name="T12" fmla="*/ 16 w 355"/>
                <a:gd name="T13" fmla="*/ 3424 h 3442"/>
                <a:gd name="T14" fmla="*/ 10 w 355"/>
                <a:gd name="T15" fmla="*/ 3417 h 3442"/>
                <a:gd name="T16" fmla="*/ 4 w 355"/>
                <a:gd name="T17" fmla="*/ 3407 h 3442"/>
                <a:gd name="T18" fmla="*/ 1 w 355"/>
                <a:gd name="T19" fmla="*/ 3396 h 3442"/>
                <a:gd name="T20" fmla="*/ 0 w 355"/>
                <a:gd name="T21" fmla="*/ 3385 h 3442"/>
                <a:gd name="T22" fmla="*/ 0 w 355"/>
                <a:gd name="T23" fmla="*/ 56 h 3442"/>
                <a:gd name="T24" fmla="*/ 0 w 355"/>
                <a:gd name="T25" fmla="*/ 56 h 3442"/>
                <a:gd name="T26" fmla="*/ 1 w 355"/>
                <a:gd name="T27" fmla="*/ 44 h 3442"/>
                <a:gd name="T28" fmla="*/ 4 w 355"/>
                <a:gd name="T29" fmla="*/ 34 h 3442"/>
                <a:gd name="T30" fmla="*/ 10 w 355"/>
                <a:gd name="T31" fmla="*/ 25 h 3442"/>
                <a:gd name="T32" fmla="*/ 16 w 355"/>
                <a:gd name="T33" fmla="*/ 16 h 3442"/>
                <a:gd name="T34" fmla="*/ 24 w 355"/>
                <a:gd name="T35" fmla="*/ 9 h 3442"/>
                <a:gd name="T36" fmla="*/ 35 w 355"/>
                <a:gd name="T37" fmla="*/ 4 h 3442"/>
                <a:gd name="T38" fmla="*/ 45 w 355"/>
                <a:gd name="T39" fmla="*/ 1 h 3442"/>
                <a:gd name="T40" fmla="*/ 55 w 355"/>
                <a:gd name="T41" fmla="*/ 0 h 3442"/>
                <a:gd name="T42" fmla="*/ 339 w 355"/>
                <a:gd name="T43" fmla="*/ 0 h 3442"/>
                <a:gd name="T44" fmla="*/ 339 w 355"/>
                <a:gd name="T45" fmla="*/ 0 h 3442"/>
                <a:gd name="T46" fmla="*/ 346 w 355"/>
                <a:gd name="T47" fmla="*/ 1 h 3442"/>
                <a:gd name="T48" fmla="*/ 351 w 355"/>
                <a:gd name="T49" fmla="*/ 4 h 3442"/>
                <a:gd name="T50" fmla="*/ 354 w 355"/>
                <a:gd name="T51" fmla="*/ 10 h 3442"/>
                <a:gd name="T52" fmla="*/ 355 w 355"/>
                <a:gd name="T53" fmla="*/ 16 h 3442"/>
                <a:gd name="T54" fmla="*/ 355 w 355"/>
                <a:gd name="T55" fmla="*/ 16 h 3442"/>
                <a:gd name="T56" fmla="*/ 354 w 355"/>
                <a:gd name="T57" fmla="*/ 24 h 3442"/>
                <a:gd name="T58" fmla="*/ 351 w 355"/>
                <a:gd name="T59" fmla="*/ 28 h 3442"/>
                <a:gd name="T60" fmla="*/ 346 w 355"/>
                <a:gd name="T61" fmla="*/ 32 h 3442"/>
                <a:gd name="T62" fmla="*/ 339 w 355"/>
                <a:gd name="T63" fmla="*/ 32 h 3442"/>
                <a:gd name="T64" fmla="*/ 55 w 355"/>
                <a:gd name="T65" fmla="*/ 32 h 3442"/>
                <a:gd name="T66" fmla="*/ 55 w 355"/>
                <a:gd name="T67" fmla="*/ 32 h 3442"/>
                <a:gd name="T68" fmla="*/ 51 w 355"/>
                <a:gd name="T69" fmla="*/ 34 h 3442"/>
                <a:gd name="T70" fmla="*/ 47 w 355"/>
                <a:gd name="T71" fmla="*/ 35 h 3442"/>
                <a:gd name="T72" fmla="*/ 39 w 355"/>
                <a:gd name="T73" fmla="*/ 40 h 3442"/>
                <a:gd name="T74" fmla="*/ 35 w 355"/>
                <a:gd name="T75" fmla="*/ 47 h 3442"/>
                <a:gd name="T76" fmla="*/ 33 w 355"/>
                <a:gd name="T77" fmla="*/ 51 h 3442"/>
                <a:gd name="T78" fmla="*/ 33 w 355"/>
                <a:gd name="T79" fmla="*/ 56 h 3442"/>
                <a:gd name="T80" fmla="*/ 33 w 355"/>
                <a:gd name="T81" fmla="*/ 3385 h 3442"/>
                <a:gd name="T82" fmla="*/ 33 w 355"/>
                <a:gd name="T83" fmla="*/ 3385 h 3442"/>
                <a:gd name="T84" fmla="*/ 33 w 355"/>
                <a:gd name="T85" fmla="*/ 3391 h 3442"/>
                <a:gd name="T86" fmla="*/ 35 w 355"/>
                <a:gd name="T87" fmla="*/ 3395 h 3442"/>
                <a:gd name="T88" fmla="*/ 39 w 355"/>
                <a:gd name="T89" fmla="*/ 3402 h 3442"/>
                <a:gd name="T90" fmla="*/ 47 w 355"/>
                <a:gd name="T91" fmla="*/ 3407 h 3442"/>
                <a:gd name="T92" fmla="*/ 51 w 355"/>
                <a:gd name="T93" fmla="*/ 3408 h 3442"/>
                <a:gd name="T94" fmla="*/ 55 w 355"/>
                <a:gd name="T95" fmla="*/ 3408 h 3442"/>
                <a:gd name="T96" fmla="*/ 339 w 355"/>
                <a:gd name="T97" fmla="*/ 3408 h 3442"/>
                <a:gd name="T98" fmla="*/ 339 w 355"/>
                <a:gd name="T99" fmla="*/ 3408 h 3442"/>
                <a:gd name="T100" fmla="*/ 346 w 355"/>
                <a:gd name="T101" fmla="*/ 3410 h 3442"/>
                <a:gd name="T102" fmla="*/ 351 w 355"/>
                <a:gd name="T103" fmla="*/ 3414 h 3442"/>
                <a:gd name="T104" fmla="*/ 354 w 355"/>
                <a:gd name="T105" fmla="*/ 3418 h 3442"/>
                <a:gd name="T106" fmla="*/ 355 w 355"/>
                <a:gd name="T107" fmla="*/ 3424 h 3442"/>
                <a:gd name="T108" fmla="*/ 355 w 355"/>
                <a:gd name="T109" fmla="*/ 3424 h 3442"/>
                <a:gd name="T110" fmla="*/ 354 w 355"/>
                <a:gd name="T111" fmla="*/ 3432 h 3442"/>
                <a:gd name="T112" fmla="*/ 351 w 355"/>
                <a:gd name="T113" fmla="*/ 3436 h 3442"/>
                <a:gd name="T114" fmla="*/ 346 w 355"/>
                <a:gd name="T115" fmla="*/ 3441 h 3442"/>
                <a:gd name="T116" fmla="*/ 339 w 355"/>
                <a:gd name="T117" fmla="*/ 3442 h 3442"/>
                <a:gd name="T118" fmla="*/ 339 w 355"/>
                <a:gd name="T119" fmla="*/ 3442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5" h="3442">
                  <a:moveTo>
                    <a:pt x="339" y="3442"/>
                  </a:moveTo>
                  <a:lnTo>
                    <a:pt x="55" y="3442"/>
                  </a:lnTo>
                  <a:lnTo>
                    <a:pt x="55" y="3442"/>
                  </a:lnTo>
                  <a:lnTo>
                    <a:pt x="45" y="3441"/>
                  </a:lnTo>
                  <a:lnTo>
                    <a:pt x="35" y="3438"/>
                  </a:lnTo>
                  <a:lnTo>
                    <a:pt x="24" y="3432"/>
                  </a:lnTo>
                  <a:lnTo>
                    <a:pt x="16" y="3424"/>
                  </a:lnTo>
                  <a:lnTo>
                    <a:pt x="10" y="3417"/>
                  </a:lnTo>
                  <a:lnTo>
                    <a:pt x="4" y="3407"/>
                  </a:lnTo>
                  <a:lnTo>
                    <a:pt x="1" y="3396"/>
                  </a:lnTo>
                  <a:lnTo>
                    <a:pt x="0" y="3385"/>
                  </a:lnTo>
                  <a:lnTo>
                    <a:pt x="0" y="56"/>
                  </a:lnTo>
                  <a:lnTo>
                    <a:pt x="0" y="56"/>
                  </a:lnTo>
                  <a:lnTo>
                    <a:pt x="1" y="44"/>
                  </a:lnTo>
                  <a:lnTo>
                    <a:pt x="4" y="34"/>
                  </a:lnTo>
                  <a:lnTo>
                    <a:pt x="10" y="25"/>
                  </a:lnTo>
                  <a:lnTo>
                    <a:pt x="16" y="16"/>
                  </a:lnTo>
                  <a:lnTo>
                    <a:pt x="24" y="9"/>
                  </a:lnTo>
                  <a:lnTo>
                    <a:pt x="35" y="4"/>
                  </a:lnTo>
                  <a:lnTo>
                    <a:pt x="45" y="1"/>
                  </a:lnTo>
                  <a:lnTo>
                    <a:pt x="55" y="0"/>
                  </a:lnTo>
                  <a:lnTo>
                    <a:pt x="339" y="0"/>
                  </a:lnTo>
                  <a:lnTo>
                    <a:pt x="339" y="0"/>
                  </a:lnTo>
                  <a:lnTo>
                    <a:pt x="346" y="1"/>
                  </a:lnTo>
                  <a:lnTo>
                    <a:pt x="351" y="4"/>
                  </a:lnTo>
                  <a:lnTo>
                    <a:pt x="354" y="10"/>
                  </a:lnTo>
                  <a:lnTo>
                    <a:pt x="355" y="16"/>
                  </a:lnTo>
                  <a:lnTo>
                    <a:pt x="355" y="16"/>
                  </a:lnTo>
                  <a:lnTo>
                    <a:pt x="354" y="24"/>
                  </a:lnTo>
                  <a:lnTo>
                    <a:pt x="351" y="28"/>
                  </a:lnTo>
                  <a:lnTo>
                    <a:pt x="346" y="32"/>
                  </a:lnTo>
                  <a:lnTo>
                    <a:pt x="339" y="32"/>
                  </a:lnTo>
                  <a:lnTo>
                    <a:pt x="55" y="32"/>
                  </a:lnTo>
                  <a:lnTo>
                    <a:pt x="55" y="32"/>
                  </a:lnTo>
                  <a:lnTo>
                    <a:pt x="51" y="34"/>
                  </a:lnTo>
                  <a:lnTo>
                    <a:pt x="47" y="35"/>
                  </a:lnTo>
                  <a:lnTo>
                    <a:pt x="39" y="40"/>
                  </a:lnTo>
                  <a:lnTo>
                    <a:pt x="35" y="47"/>
                  </a:lnTo>
                  <a:lnTo>
                    <a:pt x="33" y="51"/>
                  </a:lnTo>
                  <a:lnTo>
                    <a:pt x="33" y="56"/>
                  </a:lnTo>
                  <a:lnTo>
                    <a:pt x="33" y="3385"/>
                  </a:lnTo>
                  <a:lnTo>
                    <a:pt x="33" y="3385"/>
                  </a:lnTo>
                  <a:lnTo>
                    <a:pt x="33" y="3391"/>
                  </a:lnTo>
                  <a:lnTo>
                    <a:pt x="35" y="3395"/>
                  </a:lnTo>
                  <a:lnTo>
                    <a:pt x="39" y="3402"/>
                  </a:lnTo>
                  <a:lnTo>
                    <a:pt x="47" y="3407"/>
                  </a:lnTo>
                  <a:lnTo>
                    <a:pt x="51" y="3408"/>
                  </a:lnTo>
                  <a:lnTo>
                    <a:pt x="55" y="3408"/>
                  </a:lnTo>
                  <a:lnTo>
                    <a:pt x="339" y="3408"/>
                  </a:lnTo>
                  <a:lnTo>
                    <a:pt x="339" y="3408"/>
                  </a:lnTo>
                  <a:lnTo>
                    <a:pt x="346" y="3410"/>
                  </a:lnTo>
                  <a:lnTo>
                    <a:pt x="351" y="3414"/>
                  </a:lnTo>
                  <a:lnTo>
                    <a:pt x="354" y="3418"/>
                  </a:lnTo>
                  <a:lnTo>
                    <a:pt x="355" y="3424"/>
                  </a:lnTo>
                  <a:lnTo>
                    <a:pt x="355" y="3424"/>
                  </a:lnTo>
                  <a:lnTo>
                    <a:pt x="354" y="3432"/>
                  </a:lnTo>
                  <a:lnTo>
                    <a:pt x="351" y="3436"/>
                  </a:lnTo>
                  <a:lnTo>
                    <a:pt x="346" y="3441"/>
                  </a:lnTo>
                  <a:lnTo>
                    <a:pt x="339" y="3442"/>
                  </a:lnTo>
                  <a:lnTo>
                    <a:pt x="339" y="3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56" name="Freeform 11"/>
            <p:cNvSpPr>
              <a:spLocks/>
            </p:cNvSpPr>
            <p:nvPr/>
          </p:nvSpPr>
          <p:spPr bwMode="auto">
            <a:xfrm>
              <a:off x="8337755" y="3141744"/>
              <a:ext cx="512763" cy="25400"/>
            </a:xfrm>
            <a:custGeom>
              <a:avLst/>
              <a:gdLst>
                <a:gd name="T0" fmla="*/ 630 w 647"/>
                <a:gd name="T1" fmla="*/ 32 h 32"/>
                <a:gd name="T2" fmla="*/ 16 w 647"/>
                <a:gd name="T3" fmla="*/ 32 h 32"/>
                <a:gd name="T4" fmla="*/ 16 w 647"/>
                <a:gd name="T5" fmla="*/ 32 h 32"/>
                <a:gd name="T6" fmla="*/ 11 w 647"/>
                <a:gd name="T7" fmla="*/ 31 h 32"/>
                <a:gd name="T8" fmla="*/ 5 w 647"/>
                <a:gd name="T9" fmla="*/ 28 h 32"/>
                <a:gd name="T10" fmla="*/ 2 w 647"/>
                <a:gd name="T11" fmla="*/ 22 h 32"/>
                <a:gd name="T12" fmla="*/ 0 w 647"/>
                <a:gd name="T13" fmla="*/ 16 h 32"/>
                <a:gd name="T14" fmla="*/ 0 w 647"/>
                <a:gd name="T15" fmla="*/ 16 h 32"/>
                <a:gd name="T16" fmla="*/ 2 w 647"/>
                <a:gd name="T17" fmla="*/ 10 h 32"/>
                <a:gd name="T18" fmla="*/ 5 w 647"/>
                <a:gd name="T19" fmla="*/ 4 h 32"/>
                <a:gd name="T20" fmla="*/ 11 w 647"/>
                <a:gd name="T21" fmla="*/ 1 h 32"/>
                <a:gd name="T22" fmla="*/ 16 w 647"/>
                <a:gd name="T23" fmla="*/ 0 h 32"/>
                <a:gd name="T24" fmla="*/ 630 w 647"/>
                <a:gd name="T25" fmla="*/ 0 h 32"/>
                <a:gd name="T26" fmla="*/ 630 w 647"/>
                <a:gd name="T27" fmla="*/ 0 h 32"/>
                <a:gd name="T28" fmla="*/ 638 w 647"/>
                <a:gd name="T29" fmla="*/ 1 h 32"/>
                <a:gd name="T30" fmla="*/ 642 w 647"/>
                <a:gd name="T31" fmla="*/ 4 h 32"/>
                <a:gd name="T32" fmla="*/ 647 w 647"/>
                <a:gd name="T33" fmla="*/ 10 h 32"/>
                <a:gd name="T34" fmla="*/ 647 w 647"/>
                <a:gd name="T35" fmla="*/ 16 h 32"/>
                <a:gd name="T36" fmla="*/ 647 w 647"/>
                <a:gd name="T37" fmla="*/ 16 h 32"/>
                <a:gd name="T38" fmla="*/ 647 w 647"/>
                <a:gd name="T39" fmla="*/ 22 h 32"/>
                <a:gd name="T40" fmla="*/ 642 w 647"/>
                <a:gd name="T41" fmla="*/ 28 h 32"/>
                <a:gd name="T42" fmla="*/ 638 w 647"/>
                <a:gd name="T43" fmla="*/ 31 h 32"/>
                <a:gd name="T44" fmla="*/ 630 w 647"/>
                <a:gd name="T45" fmla="*/ 32 h 32"/>
                <a:gd name="T46" fmla="*/ 630 w 647"/>
                <a:gd name="T4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7" h="32">
                  <a:moveTo>
                    <a:pt x="630" y="32"/>
                  </a:moveTo>
                  <a:lnTo>
                    <a:pt x="16" y="32"/>
                  </a:lnTo>
                  <a:lnTo>
                    <a:pt x="16" y="32"/>
                  </a:lnTo>
                  <a:lnTo>
                    <a:pt x="11" y="31"/>
                  </a:lnTo>
                  <a:lnTo>
                    <a:pt x="5" y="28"/>
                  </a:lnTo>
                  <a:lnTo>
                    <a:pt x="2" y="22"/>
                  </a:lnTo>
                  <a:lnTo>
                    <a:pt x="0" y="16"/>
                  </a:lnTo>
                  <a:lnTo>
                    <a:pt x="0" y="16"/>
                  </a:lnTo>
                  <a:lnTo>
                    <a:pt x="2" y="10"/>
                  </a:lnTo>
                  <a:lnTo>
                    <a:pt x="5" y="4"/>
                  </a:lnTo>
                  <a:lnTo>
                    <a:pt x="11" y="1"/>
                  </a:lnTo>
                  <a:lnTo>
                    <a:pt x="16" y="0"/>
                  </a:lnTo>
                  <a:lnTo>
                    <a:pt x="630" y="0"/>
                  </a:lnTo>
                  <a:lnTo>
                    <a:pt x="630" y="0"/>
                  </a:lnTo>
                  <a:lnTo>
                    <a:pt x="638" y="1"/>
                  </a:lnTo>
                  <a:lnTo>
                    <a:pt x="642" y="4"/>
                  </a:lnTo>
                  <a:lnTo>
                    <a:pt x="647" y="10"/>
                  </a:lnTo>
                  <a:lnTo>
                    <a:pt x="647" y="16"/>
                  </a:lnTo>
                  <a:lnTo>
                    <a:pt x="647" y="16"/>
                  </a:lnTo>
                  <a:lnTo>
                    <a:pt x="647" y="22"/>
                  </a:lnTo>
                  <a:lnTo>
                    <a:pt x="642" y="28"/>
                  </a:lnTo>
                  <a:lnTo>
                    <a:pt x="638" y="31"/>
                  </a:lnTo>
                  <a:lnTo>
                    <a:pt x="630" y="32"/>
                  </a:lnTo>
                  <a:lnTo>
                    <a:pt x="63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57" name="Freeform 12"/>
            <p:cNvSpPr>
              <a:spLocks/>
            </p:cNvSpPr>
            <p:nvPr/>
          </p:nvSpPr>
          <p:spPr bwMode="auto">
            <a:xfrm>
              <a:off x="8752092" y="3062369"/>
              <a:ext cx="98425" cy="184150"/>
            </a:xfrm>
            <a:custGeom>
              <a:avLst/>
              <a:gdLst>
                <a:gd name="T0" fmla="*/ 16 w 125"/>
                <a:gd name="T1" fmla="*/ 232 h 232"/>
                <a:gd name="T2" fmla="*/ 16 w 125"/>
                <a:gd name="T3" fmla="*/ 232 h 232"/>
                <a:gd name="T4" fmla="*/ 10 w 125"/>
                <a:gd name="T5" fmla="*/ 231 h 232"/>
                <a:gd name="T6" fmla="*/ 4 w 125"/>
                <a:gd name="T7" fmla="*/ 226 h 232"/>
                <a:gd name="T8" fmla="*/ 4 w 125"/>
                <a:gd name="T9" fmla="*/ 226 h 232"/>
                <a:gd name="T10" fmla="*/ 0 w 125"/>
                <a:gd name="T11" fmla="*/ 222 h 232"/>
                <a:gd name="T12" fmla="*/ 0 w 125"/>
                <a:gd name="T13" fmla="*/ 216 h 232"/>
                <a:gd name="T14" fmla="*/ 0 w 125"/>
                <a:gd name="T15" fmla="*/ 209 h 232"/>
                <a:gd name="T16" fmla="*/ 4 w 125"/>
                <a:gd name="T17" fmla="*/ 204 h 232"/>
                <a:gd name="T18" fmla="*/ 92 w 125"/>
                <a:gd name="T19" fmla="*/ 114 h 232"/>
                <a:gd name="T20" fmla="*/ 4 w 125"/>
                <a:gd name="T21" fmla="*/ 28 h 232"/>
                <a:gd name="T22" fmla="*/ 4 w 125"/>
                <a:gd name="T23" fmla="*/ 28 h 232"/>
                <a:gd name="T24" fmla="*/ 0 w 125"/>
                <a:gd name="T25" fmla="*/ 23 h 232"/>
                <a:gd name="T26" fmla="*/ 0 w 125"/>
                <a:gd name="T27" fmla="*/ 16 h 232"/>
                <a:gd name="T28" fmla="*/ 0 w 125"/>
                <a:gd name="T29" fmla="*/ 10 h 232"/>
                <a:gd name="T30" fmla="*/ 4 w 125"/>
                <a:gd name="T31" fmla="*/ 4 h 232"/>
                <a:gd name="T32" fmla="*/ 4 w 125"/>
                <a:gd name="T33" fmla="*/ 4 h 232"/>
                <a:gd name="T34" fmla="*/ 10 w 125"/>
                <a:gd name="T35" fmla="*/ 1 h 232"/>
                <a:gd name="T36" fmla="*/ 16 w 125"/>
                <a:gd name="T37" fmla="*/ 0 h 232"/>
                <a:gd name="T38" fmla="*/ 22 w 125"/>
                <a:gd name="T39" fmla="*/ 1 h 232"/>
                <a:gd name="T40" fmla="*/ 28 w 125"/>
                <a:gd name="T41" fmla="*/ 4 h 232"/>
                <a:gd name="T42" fmla="*/ 116 w 125"/>
                <a:gd name="T43" fmla="*/ 94 h 232"/>
                <a:gd name="T44" fmla="*/ 116 w 125"/>
                <a:gd name="T45" fmla="*/ 94 h 232"/>
                <a:gd name="T46" fmla="*/ 120 w 125"/>
                <a:gd name="T47" fmla="*/ 98 h 232"/>
                <a:gd name="T48" fmla="*/ 123 w 125"/>
                <a:gd name="T49" fmla="*/ 104 h 232"/>
                <a:gd name="T50" fmla="*/ 125 w 125"/>
                <a:gd name="T51" fmla="*/ 110 h 232"/>
                <a:gd name="T52" fmla="*/ 125 w 125"/>
                <a:gd name="T53" fmla="*/ 116 h 232"/>
                <a:gd name="T54" fmla="*/ 125 w 125"/>
                <a:gd name="T55" fmla="*/ 116 h 232"/>
                <a:gd name="T56" fmla="*/ 125 w 125"/>
                <a:gd name="T57" fmla="*/ 122 h 232"/>
                <a:gd name="T58" fmla="*/ 123 w 125"/>
                <a:gd name="T59" fmla="*/ 128 h 232"/>
                <a:gd name="T60" fmla="*/ 120 w 125"/>
                <a:gd name="T61" fmla="*/ 134 h 232"/>
                <a:gd name="T62" fmla="*/ 116 w 125"/>
                <a:gd name="T63" fmla="*/ 138 h 232"/>
                <a:gd name="T64" fmla="*/ 28 w 125"/>
                <a:gd name="T65" fmla="*/ 226 h 232"/>
                <a:gd name="T66" fmla="*/ 28 w 125"/>
                <a:gd name="T67" fmla="*/ 226 h 232"/>
                <a:gd name="T68" fmla="*/ 22 w 125"/>
                <a:gd name="T69" fmla="*/ 231 h 232"/>
                <a:gd name="T70" fmla="*/ 16 w 125"/>
                <a:gd name="T71" fmla="*/ 232 h 232"/>
                <a:gd name="T72" fmla="*/ 16 w 125"/>
                <a:gd name="T7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5" h="232">
                  <a:moveTo>
                    <a:pt x="16" y="232"/>
                  </a:moveTo>
                  <a:lnTo>
                    <a:pt x="16" y="232"/>
                  </a:lnTo>
                  <a:lnTo>
                    <a:pt x="10" y="231"/>
                  </a:lnTo>
                  <a:lnTo>
                    <a:pt x="4" y="226"/>
                  </a:lnTo>
                  <a:lnTo>
                    <a:pt x="4" y="226"/>
                  </a:lnTo>
                  <a:lnTo>
                    <a:pt x="0" y="222"/>
                  </a:lnTo>
                  <a:lnTo>
                    <a:pt x="0" y="216"/>
                  </a:lnTo>
                  <a:lnTo>
                    <a:pt x="0" y="209"/>
                  </a:lnTo>
                  <a:lnTo>
                    <a:pt x="4" y="204"/>
                  </a:lnTo>
                  <a:lnTo>
                    <a:pt x="92" y="114"/>
                  </a:lnTo>
                  <a:lnTo>
                    <a:pt x="4" y="28"/>
                  </a:lnTo>
                  <a:lnTo>
                    <a:pt x="4" y="28"/>
                  </a:lnTo>
                  <a:lnTo>
                    <a:pt x="0" y="23"/>
                  </a:lnTo>
                  <a:lnTo>
                    <a:pt x="0" y="16"/>
                  </a:lnTo>
                  <a:lnTo>
                    <a:pt x="0" y="10"/>
                  </a:lnTo>
                  <a:lnTo>
                    <a:pt x="4" y="4"/>
                  </a:lnTo>
                  <a:lnTo>
                    <a:pt x="4" y="4"/>
                  </a:lnTo>
                  <a:lnTo>
                    <a:pt x="10" y="1"/>
                  </a:lnTo>
                  <a:lnTo>
                    <a:pt x="16" y="0"/>
                  </a:lnTo>
                  <a:lnTo>
                    <a:pt x="22" y="1"/>
                  </a:lnTo>
                  <a:lnTo>
                    <a:pt x="28" y="4"/>
                  </a:lnTo>
                  <a:lnTo>
                    <a:pt x="116" y="94"/>
                  </a:lnTo>
                  <a:lnTo>
                    <a:pt x="116" y="94"/>
                  </a:lnTo>
                  <a:lnTo>
                    <a:pt x="120" y="98"/>
                  </a:lnTo>
                  <a:lnTo>
                    <a:pt x="123" y="104"/>
                  </a:lnTo>
                  <a:lnTo>
                    <a:pt x="125" y="110"/>
                  </a:lnTo>
                  <a:lnTo>
                    <a:pt x="125" y="116"/>
                  </a:lnTo>
                  <a:lnTo>
                    <a:pt x="125" y="116"/>
                  </a:lnTo>
                  <a:lnTo>
                    <a:pt x="125" y="122"/>
                  </a:lnTo>
                  <a:lnTo>
                    <a:pt x="123" y="128"/>
                  </a:lnTo>
                  <a:lnTo>
                    <a:pt x="120" y="134"/>
                  </a:lnTo>
                  <a:lnTo>
                    <a:pt x="116" y="138"/>
                  </a:lnTo>
                  <a:lnTo>
                    <a:pt x="28" y="226"/>
                  </a:lnTo>
                  <a:lnTo>
                    <a:pt x="28" y="226"/>
                  </a:lnTo>
                  <a:lnTo>
                    <a:pt x="22" y="231"/>
                  </a:lnTo>
                  <a:lnTo>
                    <a:pt x="16" y="232"/>
                  </a:lnTo>
                  <a:lnTo>
                    <a:pt x="16"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458" name="Group 457"/>
          <p:cNvGrpSpPr/>
          <p:nvPr/>
        </p:nvGrpSpPr>
        <p:grpSpPr>
          <a:xfrm>
            <a:off x="8224574" y="3944190"/>
            <a:ext cx="312738" cy="184150"/>
            <a:chOff x="-2597151" y="4195763"/>
            <a:chExt cx="312738" cy="184150"/>
          </a:xfrm>
          <a:solidFill>
            <a:srgbClr val="0078D7"/>
          </a:solidFill>
        </p:grpSpPr>
        <p:sp>
          <p:nvSpPr>
            <p:cNvPr id="459" name="Freeform 13"/>
            <p:cNvSpPr>
              <a:spLocks/>
            </p:cNvSpPr>
            <p:nvPr/>
          </p:nvSpPr>
          <p:spPr bwMode="auto">
            <a:xfrm>
              <a:off x="-2490788" y="4275138"/>
              <a:ext cx="206375" cy="25400"/>
            </a:xfrm>
            <a:custGeom>
              <a:avLst/>
              <a:gdLst>
                <a:gd name="T0" fmla="*/ 244 w 260"/>
                <a:gd name="T1" fmla="*/ 33 h 33"/>
                <a:gd name="T2" fmla="*/ 16 w 260"/>
                <a:gd name="T3" fmla="*/ 33 h 33"/>
                <a:gd name="T4" fmla="*/ 16 w 260"/>
                <a:gd name="T5" fmla="*/ 33 h 33"/>
                <a:gd name="T6" fmla="*/ 11 w 260"/>
                <a:gd name="T7" fmla="*/ 31 h 33"/>
                <a:gd name="T8" fmla="*/ 5 w 260"/>
                <a:gd name="T9" fmla="*/ 28 h 33"/>
                <a:gd name="T10" fmla="*/ 2 w 260"/>
                <a:gd name="T11" fmla="*/ 22 h 33"/>
                <a:gd name="T12" fmla="*/ 0 w 260"/>
                <a:gd name="T13" fmla="*/ 16 h 33"/>
                <a:gd name="T14" fmla="*/ 0 w 260"/>
                <a:gd name="T15" fmla="*/ 16 h 33"/>
                <a:gd name="T16" fmla="*/ 2 w 260"/>
                <a:gd name="T17" fmla="*/ 11 h 33"/>
                <a:gd name="T18" fmla="*/ 5 w 260"/>
                <a:gd name="T19" fmla="*/ 5 h 33"/>
                <a:gd name="T20" fmla="*/ 11 w 260"/>
                <a:gd name="T21" fmla="*/ 2 h 33"/>
                <a:gd name="T22" fmla="*/ 16 w 260"/>
                <a:gd name="T23" fmla="*/ 0 h 33"/>
                <a:gd name="T24" fmla="*/ 244 w 260"/>
                <a:gd name="T25" fmla="*/ 0 h 33"/>
                <a:gd name="T26" fmla="*/ 244 w 260"/>
                <a:gd name="T27" fmla="*/ 0 h 33"/>
                <a:gd name="T28" fmla="*/ 250 w 260"/>
                <a:gd name="T29" fmla="*/ 2 h 33"/>
                <a:gd name="T30" fmla="*/ 256 w 260"/>
                <a:gd name="T31" fmla="*/ 5 h 33"/>
                <a:gd name="T32" fmla="*/ 259 w 260"/>
                <a:gd name="T33" fmla="*/ 11 h 33"/>
                <a:gd name="T34" fmla="*/ 260 w 260"/>
                <a:gd name="T35" fmla="*/ 16 h 33"/>
                <a:gd name="T36" fmla="*/ 260 w 260"/>
                <a:gd name="T37" fmla="*/ 16 h 33"/>
                <a:gd name="T38" fmla="*/ 259 w 260"/>
                <a:gd name="T39" fmla="*/ 22 h 33"/>
                <a:gd name="T40" fmla="*/ 256 w 260"/>
                <a:gd name="T41" fmla="*/ 28 h 33"/>
                <a:gd name="T42" fmla="*/ 250 w 260"/>
                <a:gd name="T43" fmla="*/ 31 h 33"/>
                <a:gd name="T44" fmla="*/ 244 w 260"/>
                <a:gd name="T45" fmla="*/ 33 h 33"/>
                <a:gd name="T46" fmla="*/ 244 w 260"/>
                <a:gd name="T4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0" h="33">
                  <a:moveTo>
                    <a:pt x="244" y="33"/>
                  </a:moveTo>
                  <a:lnTo>
                    <a:pt x="16" y="33"/>
                  </a:lnTo>
                  <a:lnTo>
                    <a:pt x="16" y="33"/>
                  </a:lnTo>
                  <a:lnTo>
                    <a:pt x="11" y="31"/>
                  </a:lnTo>
                  <a:lnTo>
                    <a:pt x="5" y="28"/>
                  </a:lnTo>
                  <a:lnTo>
                    <a:pt x="2" y="22"/>
                  </a:lnTo>
                  <a:lnTo>
                    <a:pt x="0" y="16"/>
                  </a:lnTo>
                  <a:lnTo>
                    <a:pt x="0" y="16"/>
                  </a:lnTo>
                  <a:lnTo>
                    <a:pt x="2" y="11"/>
                  </a:lnTo>
                  <a:lnTo>
                    <a:pt x="5" y="5"/>
                  </a:lnTo>
                  <a:lnTo>
                    <a:pt x="11" y="2"/>
                  </a:lnTo>
                  <a:lnTo>
                    <a:pt x="16" y="0"/>
                  </a:lnTo>
                  <a:lnTo>
                    <a:pt x="244" y="0"/>
                  </a:lnTo>
                  <a:lnTo>
                    <a:pt x="244" y="0"/>
                  </a:lnTo>
                  <a:lnTo>
                    <a:pt x="250" y="2"/>
                  </a:lnTo>
                  <a:lnTo>
                    <a:pt x="256" y="5"/>
                  </a:lnTo>
                  <a:lnTo>
                    <a:pt x="259" y="11"/>
                  </a:lnTo>
                  <a:lnTo>
                    <a:pt x="260" y="16"/>
                  </a:lnTo>
                  <a:lnTo>
                    <a:pt x="260" y="16"/>
                  </a:lnTo>
                  <a:lnTo>
                    <a:pt x="259" y="22"/>
                  </a:lnTo>
                  <a:lnTo>
                    <a:pt x="256" y="28"/>
                  </a:lnTo>
                  <a:lnTo>
                    <a:pt x="250" y="31"/>
                  </a:lnTo>
                  <a:lnTo>
                    <a:pt x="244" y="33"/>
                  </a:lnTo>
                  <a:lnTo>
                    <a:pt x="2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60" name="Freeform 14"/>
            <p:cNvSpPr>
              <a:spLocks/>
            </p:cNvSpPr>
            <p:nvPr/>
          </p:nvSpPr>
          <p:spPr bwMode="auto">
            <a:xfrm>
              <a:off x="-2597151" y="4275138"/>
              <a:ext cx="92075" cy="25400"/>
            </a:xfrm>
            <a:custGeom>
              <a:avLst/>
              <a:gdLst>
                <a:gd name="T0" fmla="*/ 98 w 114"/>
                <a:gd name="T1" fmla="*/ 33 h 33"/>
                <a:gd name="T2" fmla="*/ 16 w 114"/>
                <a:gd name="T3" fmla="*/ 33 h 33"/>
                <a:gd name="T4" fmla="*/ 16 w 114"/>
                <a:gd name="T5" fmla="*/ 33 h 33"/>
                <a:gd name="T6" fmla="*/ 8 w 114"/>
                <a:gd name="T7" fmla="*/ 31 h 33"/>
                <a:gd name="T8" fmla="*/ 4 w 114"/>
                <a:gd name="T9" fmla="*/ 28 h 33"/>
                <a:gd name="T10" fmla="*/ 0 w 114"/>
                <a:gd name="T11" fmla="*/ 22 h 33"/>
                <a:gd name="T12" fmla="*/ 0 w 114"/>
                <a:gd name="T13" fmla="*/ 16 h 33"/>
                <a:gd name="T14" fmla="*/ 0 w 114"/>
                <a:gd name="T15" fmla="*/ 16 h 33"/>
                <a:gd name="T16" fmla="*/ 0 w 114"/>
                <a:gd name="T17" fmla="*/ 11 h 33"/>
                <a:gd name="T18" fmla="*/ 4 w 114"/>
                <a:gd name="T19" fmla="*/ 5 h 33"/>
                <a:gd name="T20" fmla="*/ 8 w 114"/>
                <a:gd name="T21" fmla="*/ 2 h 33"/>
                <a:gd name="T22" fmla="*/ 16 w 114"/>
                <a:gd name="T23" fmla="*/ 0 h 33"/>
                <a:gd name="T24" fmla="*/ 98 w 114"/>
                <a:gd name="T25" fmla="*/ 0 h 33"/>
                <a:gd name="T26" fmla="*/ 98 w 114"/>
                <a:gd name="T27" fmla="*/ 0 h 33"/>
                <a:gd name="T28" fmla="*/ 104 w 114"/>
                <a:gd name="T29" fmla="*/ 2 h 33"/>
                <a:gd name="T30" fmla="*/ 110 w 114"/>
                <a:gd name="T31" fmla="*/ 5 h 33"/>
                <a:gd name="T32" fmla="*/ 113 w 114"/>
                <a:gd name="T33" fmla="*/ 11 h 33"/>
                <a:gd name="T34" fmla="*/ 114 w 114"/>
                <a:gd name="T35" fmla="*/ 16 h 33"/>
                <a:gd name="T36" fmla="*/ 114 w 114"/>
                <a:gd name="T37" fmla="*/ 16 h 33"/>
                <a:gd name="T38" fmla="*/ 113 w 114"/>
                <a:gd name="T39" fmla="*/ 22 h 33"/>
                <a:gd name="T40" fmla="*/ 110 w 114"/>
                <a:gd name="T41" fmla="*/ 28 h 33"/>
                <a:gd name="T42" fmla="*/ 104 w 114"/>
                <a:gd name="T43" fmla="*/ 31 h 33"/>
                <a:gd name="T44" fmla="*/ 98 w 114"/>
                <a:gd name="T45" fmla="*/ 33 h 33"/>
                <a:gd name="T46" fmla="*/ 98 w 114"/>
                <a:gd name="T4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33">
                  <a:moveTo>
                    <a:pt x="98" y="33"/>
                  </a:moveTo>
                  <a:lnTo>
                    <a:pt x="16" y="33"/>
                  </a:lnTo>
                  <a:lnTo>
                    <a:pt x="16" y="33"/>
                  </a:lnTo>
                  <a:lnTo>
                    <a:pt x="8" y="31"/>
                  </a:lnTo>
                  <a:lnTo>
                    <a:pt x="4" y="28"/>
                  </a:lnTo>
                  <a:lnTo>
                    <a:pt x="0" y="22"/>
                  </a:lnTo>
                  <a:lnTo>
                    <a:pt x="0" y="16"/>
                  </a:lnTo>
                  <a:lnTo>
                    <a:pt x="0" y="16"/>
                  </a:lnTo>
                  <a:lnTo>
                    <a:pt x="0" y="11"/>
                  </a:lnTo>
                  <a:lnTo>
                    <a:pt x="4" y="5"/>
                  </a:lnTo>
                  <a:lnTo>
                    <a:pt x="8" y="2"/>
                  </a:lnTo>
                  <a:lnTo>
                    <a:pt x="16" y="0"/>
                  </a:lnTo>
                  <a:lnTo>
                    <a:pt x="98" y="0"/>
                  </a:lnTo>
                  <a:lnTo>
                    <a:pt x="98" y="0"/>
                  </a:lnTo>
                  <a:lnTo>
                    <a:pt x="104" y="2"/>
                  </a:lnTo>
                  <a:lnTo>
                    <a:pt x="110" y="5"/>
                  </a:lnTo>
                  <a:lnTo>
                    <a:pt x="113" y="11"/>
                  </a:lnTo>
                  <a:lnTo>
                    <a:pt x="114" y="16"/>
                  </a:lnTo>
                  <a:lnTo>
                    <a:pt x="114" y="16"/>
                  </a:lnTo>
                  <a:lnTo>
                    <a:pt x="113" y="22"/>
                  </a:lnTo>
                  <a:lnTo>
                    <a:pt x="110" y="28"/>
                  </a:lnTo>
                  <a:lnTo>
                    <a:pt x="104" y="31"/>
                  </a:lnTo>
                  <a:lnTo>
                    <a:pt x="98" y="33"/>
                  </a:lnTo>
                  <a:lnTo>
                    <a:pt x="9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61" name="Freeform 15"/>
            <p:cNvSpPr>
              <a:spLocks/>
            </p:cNvSpPr>
            <p:nvPr/>
          </p:nvSpPr>
          <p:spPr bwMode="auto">
            <a:xfrm>
              <a:off x="-2384426" y="4195763"/>
              <a:ext cx="100013" cy="184150"/>
            </a:xfrm>
            <a:custGeom>
              <a:avLst/>
              <a:gdLst>
                <a:gd name="T0" fmla="*/ 16 w 126"/>
                <a:gd name="T1" fmla="*/ 232 h 232"/>
                <a:gd name="T2" fmla="*/ 16 w 126"/>
                <a:gd name="T3" fmla="*/ 232 h 232"/>
                <a:gd name="T4" fmla="*/ 10 w 126"/>
                <a:gd name="T5" fmla="*/ 231 h 232"/>
                <a:gd name="T6" fmla="*/ 6 w 126"/>
                <a:gd name="T7" fmla="*/ 227 h 232"/>
                <a:gd name="T8" fmla="*/ 6 w 126"/>
                <a:gd name="T9" fmla="*/ 227 h 232"/>
                <a:gd name="T10" fmla="*/ 1 w 126"/>
                <a:gd name="T11" fmla="*/ 222 h 232"/>
                <a:gd name="T12" fmla="*/ 0 w 126"/>
                <a:gd name="T13" fmla="*/ 216 h 232"/>
                <a:gd name="T14" fmla="*/ 1 w 126"/>
                <a:gd name="T15" fmla="*/ 209 h 232"/>
                <a:gd name="T16" fmla="*/ 6 w 126"/>
                <a:gd name="T17" fmla="*/ 205 h 232"/>
                <a:gd name="T18" fmla="*/ 94 w 126"/>
                <a:gd name="T19" fmla="*/ 115 h 232"/>
                <a:gd name="T20" fmla="*/ 6 w 126"/>
                <a:gd name="T21" fmla="*/ 28 h 232"/>
                <a:gd name="T22" fmla="*/ 6 w 126"/>
                <a:gd name="T23" fmla="*/ 28 h 232"/>
                <a:gd name="T24" fmla="*/ 1 w 126"/>
                <a:gd name="T25" fmla="*/ 24 h 232"/>
                <a:gd name="T26" fmla="*/ 0 w 126"/>
                <a:gd name="T27" fmla="*/ 16 h 232"/>
                <a:gd name="T28" fmla="*/ 1 w 126"/>
                <a:gd name="T29" fmla="*/ 11 h 232"/>
                <a:gd name="T30" fmla="*/ 6 w 126"/>
                <a:gd name="T31" fmla="*/ 5 h 232"/>
                <a:gd name="T32" fmla="*/ 6 w 126"/>
                <a:gd name="T33" fmla="*/ 5 h 232"/>
                <a:gd name="T34" fmla="*/ 10 w 126"/>
                <a:gd name="T35" fmla="*/ 2 h 232"/>
                <a:gd name="T36" fmla="*/ 16 w 126"/>
                <a:gd name="T37" fmla="*/ 0 h 232"/>
                <a:gd name="T38" fmla="*/ 23 w 126"/>
                <a:gd name="T39" fmla="*/ 2 h 232"/>
                <a:gd name="T40" fmla="*/ 28 w 126"/>
                <a:gd name="T41" fmla="*/ 5 h 232"/>
                <a:gd name="T42" fmla="*/ 117 w 126"/>
                <a:gd name="T43" fmla="*/ 94 h 232"/>
                <a:gd name="T44" fmla="*/ 117 w 126"/>
                <a:gd name="T45" fmla="*/ 94 h 232"/>
                <a:gd name="T46" fmla="*/ 122 w 126"/>
                <a:gd name="T47" fmla="*/ 99 h 232"/>
                <a:gd name="T48" fmla="*/ 125 w 126"/>
                <a:gd name="T49" fmla="*/ 105 h 232"/>
                <a:gd name="T50" fmla="*/ 126 w 126"/>
                <a:gd name="T51" fmla="*/ 111 h 232"/>
                <a:gd name="T52" fmla="*/ 126 w 126"/>
                <a:gd name="T53" fmla="*/ 116 h 232"/>
                <a:gd name="T54" fmla="*/ 126 w 126"/>
                <a:gd name="T55" fmla="*/ 116 h 232"/>
                <a:gd name="T56" fmla="*/ 126 w 126"/>
                <a:gd name="T57" fmla="*/ 122 h 232"/>
                <a:gd name="T58" fmla="*/ 125 w 126"/>
                <a:gd name="T59" fmla="*/ 128 h 232"/>
                <a:gd name="T60" fmla="*/ 122 w 126"/>
                <a:gd name="T61" fmla="*/ 134 h 232"/>
                <a:gd name="T62" fmla="*/ 117 w 126"/>
                <a:gd name="T63" fmla="*/ 138 h 232"/>
                <a:gd name="T64" fmla="*/ 28 w 126"/>
                <a:gd name="T65" fmla="*/ 227 h 232"/>
                <a:gd name="T66" fmla="*/ 28 w 126"/>
                <a:gd name="T67" fmla="*/ 227 h 232"/>
                <a:gd name="T68" fmla="*/ 23 w 126"/>
                <a:gd name="T69" fmla="*/ 231 h 232"/>
                <a:gd name="T70" fmla="*/ 16 w 126"/>
                <a:gd name="T71" fmla="*/ 232 h 232"/>
                <a:gd name="T72" fmla="*/ 16 w 126"/>
                <a:gd name="T7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232">
                  <a:moveTo>
                    <a:pt x="16" y="232"/>
                  </a:moveTo>
                  <a:lnTo>
                    <a:pt x="16" y="232"/>
                  </a:lnTo>
                  <a:lnTo>
                    <a:pt x="10" y="231"/>
                  </a:lnTo>
                  <a:lnTo>
                    <a:pt x="6" y="227"/>
                  </a:lnTo>
                  <a:lnTo>
                    <a:pt x="6" y="227"/>
                  </a:lnTo>
                  <a:lnTo>
                    <a:pt x="1" y="222"/>
                  </a:lnTo>
                  <a:lnTo>
                    <a:pt x="0" y="216"/>
                  </a:lnTo>
                  <a:lnTo>
                    <a:pt x="1" y="209"/>
                  </a:lnTo>
                  <a:lnTo>
                    <a:pt x="6" y="205"/>
                  </a:lnTo>
                  <a:lnTo>
                    <a:pt x="94" y="115"/>
                  </a:lnTo>
                  <a:lnTo>
                    <a:pt x="6" y="28"/>
                  </a:lnTo>
                  <a:lnTo>
                    <a:pt x="6" y="28"/>
                  </a:lnTo>
                  <a:lnTo>
                    <a:pt x="1" y="24"/>
                  </a:lnTo>
                  <a:lnTo>
                    <a:pt x="0" y="16"/>
                  </a:lnTo>
                  <a:lnTo>
                    <a:pt x="1" y="11"/>
                  </a:lnTo>
                  <a:lnTo>
                    <a:pt x="6" y="5"/>
                  </a:lnTo>
                  <a:lnTo>
                    <a:pt x="6" y="5"/>
                  </a:lnTo>
                  <a:lnTo>
                    <a:pt x="10" y="2"/>
                  </a:lnTo>
                  <a:lnTo>
                    <a:pt x="16" y="0"/>
                  </a:lnTo>
                  <a:lnTo>
                    <a:pt x="23" y="2"/>
                  </a:lnTo>
                  <a:lnTo>
                    <a:pt x="28" y="5"/>
                  </a:lnTo>
                  <a:lnTo>
                    <a:pt x="117" y="94"/>
                  </a:lnTo>
                  <a:lnTo>
                    <a:pt x="117" y="94"/>
                  </a:lnTo>
                  <a:lnTo>
                    <a:pt x="122" y="99"/>
                  </a:lnTo>
                  <a:lnTo>
                    <a:pt x="125" y="105"/>
                  </a:lnTo>
                  <a:lnTo>
                    <a:pt x="126" y="111"/>
                  </a:lnTo>
                  <a:lnTo>
                    <a:pt x="126" y="116"/>
                  </a:lnTo>
                  <a:lnTo>
                    <a:pt x="126" y="116"/>
                  </a:lnTo>
                  <a:lnTo>
                    <a:pt x="126" y="122"/>
                  </a:lnTo>
                  <a:lnTo>
                    <a:pt x="125" y="128"/>
                  </a:lnTo>
                  <a:lnTo>
                    <a:pt x="122" y="134"/>
                  </a:lnTo>
                  <a:lnTo>
                    <a:pt x="117" y="138"/>
                  </a:lnTo>
                  <a:lnTo>
                    <a:pt x="28" y="227"/>
                  </a:lnTo>
                  <a:lnTo>
                    <a:pt x="28" y="227"/>
                  </a:lnTo>
                  <a:lnTo>
                    <a:pt x="23" y="231"/>
                  </a:lnTo>
                  <a:lnTo>
                    <a:pt x="16" y="232"/>
                  </a:lnTo>
                  <a:lnTo>
                    <a:pt x="16"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1012763" y="3243702"/>
            <a:ext cx="728378" cy="744433"/>
            <a:chOff x="2308225" y="7734300"/>
            <a:chExt cx="1368425" cy="1398588"/>
          </a:xfrm>
          <a:solidFill>
            <a:srgbClr val="0078D7"/>
          </a:solidFill>
        </p:grpSpPr>
        <p:sp>
          <p:nvSpPr>
            <p:cNvPr id="101"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2"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3"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4"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5"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6"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7"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8"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105"/>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106"/>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1"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12" name="Freeform 111"/>
          <p:cNvSpPr>
            <a:spLocks noChangeAspect="1"/>
          </p:cNvSpPr>
          <p:nvPr/>
        </p:nvSpPr>
        <p:spPr bwMode="auto">
          <a:xfrm>
            <a:off x="1051269" y="4551684"/>
            <a:ext cx="365760" cy="620183"/>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sz="2000" dirty="0"/>
          </a:p>
        </p:txBody>
      </p:sp>
      <p:sp>
        <p:nvSpPr>
          <p:cNvPr id="113" name="Freeform 34"/>
          <p:cNvSpPr>
            <a:spLocks noEditPoints="1"/>
          </p:cNvSpPr>
          <p:nvPr/>
        </p:nvSpPr>
        <p:spPr bwMode="auto">
          <a:xfrm>
            <a:off x="929856" y="2013350"/>
            <a:ext cx="557888" cy="441353"/>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w="19050">
            <a:solidFill>
              <a:schemeClr val="accent1"/>
            </a:solidFill>
          </a:ln>
        </p:spPr>
        <p:txBody>
          <a:bodyPr vert="horz" wrap="square" lIns="91427" tIns="45713" rIns="91427" bIns="45713" numCol="1" anchor="t" anchorCtr="0" compatLnSpc="1">
            <a:prstTxWarp prst="textNoShape">
              <a:avLst/>
            </a:prstTxWarp>
          </a:bodyPr>
          <a:lstStyle/>
          <a:p>
            <a:pPr defTabSz="932563"/>
            <a:endParaRPr lang="en-US" dirty="0">
              <a:solidFill>
                <a:srgbClr val="333333"/>
              </a:solidFill>
            </a:endParaRPr>
          </a:p>
        </p:txBody>
      </p:sp>
      <p:sp>
        <p:nvSpPr>
          <p:cNvPr id="114" name="TextBox 113"/>
          <p:cNvSpPr txBox="1"/>
          <p:nvPr/>
        </p:nvSpPr>
        <p:spPr>
          <a:xfrm>
            <a:off x="9876682" y="4588313"/>
            <a:ext cx="1680482" cy="6832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4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systems</a:t>
            </a:r>
          </a:p>
        </p:txBody>
      </p:sp>
    </p:spTree>
    <p:extLst>
      <p:ext uri="{BB962C8B-B14F-4D97-AF65-F5344CB8AC3E}">
        <p14:creationId xmlns:p14="http://schemas.microsoft.com/office/powerpoint/2010/main" val="41015861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p>
            <a:r>
              <a:rPr lang="en-US" dirty="0"/>
              <a:t>Differentiate with intelligent solutions</a:t>
            </a:r>
          </a:p>
        </p:txBody>
      </p:sp>
      <p:sp>
        <p:nvSpPr>
          <p:cNvPr id="15" name="TextBox 14"/>
          <p:cNvSpPr txBox="1"/>
          <p:nvPr/>
        </p:nvSpPr>
        <p:spPr>
          <a:xfrm>
            <a:off x="4116977" y="1887686"/>
            <a:ext cx="7546891" cy="1162854"/>
          </a:xfrm>
          <a:prstGeom prst="rect">
            <a:avLst/>
          </a:prstGeom>
          <a:noFill/>
        </p:spPr>
        <p:txBody>
          <a:bodyPr wrap="square" lIns="91440" rIns="91440" numCol="2" spcCol="182880" rtlCol="0">
            <a:noAutofit/>
          </a:bodyPr>
          <a:lstStyle/>
          <a:p>
            <a:pPr marL="342900" indent="-342900" defTabSz="914367">
              <a:spcBef>
                <a:spcPts val="600"/>
              </a:spcBef>
              <a:buFont typeface="Arial" panose="020B0604020202020204" pitchFamily="34" charset="0"/>
              <a:buChar char="•"/>
              <a:defRPr/>
            </a:pPr>
            <a:r>
              <a:rPr lang="en-US" dirty="0">
                <a:solidFill>
                  <a:schemeClr val="bg1"/>
                </a:solidFill>
              </a:rPr>
              <a:t>See and identify objects, people and actions</a:t>
            </a:r>
          </a:p>
          <a:p>
            <a:pPr marL="342900" indent="-342900" defTabSz="914367">
              <a:spcBef>
                <a:spcPts val="600"/>
              </a:spcBef>
              <a:buFont typeface="Arial" panose="020B0604020202020204" pitchFamily="34" charset="0"/>
              <a:buChar char="•"/>
              <a:defRPr/>
            </a:pPr>
            <a:r>
              <a:rPr lang="en-US" dirty="0">
                <a:solidFill>
                  <a:schemeClr val="bg1"/>
                </a:solidFill>
              </a:rPr>
              <a:t>Hear and recognize language</a:t>
            </a:r>
          </a:p>
          <a:p>
            <a:pPr marL="342900" indent="-342900" defTabSz="914367">
              <a:spcBef>
                <a:spcPts val="600"/>
              </a:spcBef>
              <a:buFont typeface="Arial" panose="020B0604020202020204" pitchFamily="34" charset="0"/>
              <a:buChar char="•"/>
              <a:defRPr/>
            </a:pPr>
            <a:endParaRPr lang="en-US" dirty="0">
              <a:solidFill>
                <a:schemeClr val="bg1"/>
              </a:solidFill>
            </a:endParaRPr>
          </a:p>
          <a:p>
            <a:pPr marL="342900" indent="-342900" defTabSz="914367">
              <a:spcBef>
                <a:spcPts val="600"/>
              </a:spcBef>
              <a:buFont typeface="Arial" panose="020B0604020202020204" pitchFamily="34" charset="0"/>
              <a:buChar char="•"/>
              <a:defRPr/>
            </a:pPr>
            <a:r>
              <a:rPr lang="en-US" dirty="0">
                <a:solidFill>
                  <a:schemeClr val="bg1"/>
                </a:solidFill>
              </a:rPr>
              <a:t>Learn and develop greater understanding over time</a:t>
            </a:r>
          </a:p>
          <a:p>
            <a:pPr marL="342900" indent="-342900" defTabSz="914367">
              <a:spcBef>
                <a:spcPts val="600"/>
              </a:spcBef>
              <a:buFont typeface="Arial" panose="020B0604020202020204" pitchFamily="34" charset="0"/>
              <a:buChar char="•"/>
              <a:defRPr/>
            </a:pPr>
            <a:r>
              <a:rPr lang="en-US" dirty="0">
                <a:solidFill>
                  <a:schemeClr val="bg1"/>
                </a:solidFill>
              </a:rPr>
              <a:t>Perceive emotions and reactions</a:t>
            </a:r>
          </a:p>
        </p:txBody>
      </p:sp>
      <p:sp>
        <p:nvSpPr>
          <p:cNvPr id="48" name="Rectangle 47"/>
          <p:cNvSpPr/>
          <p:nvPr/>
        </p:nvSpPr>
        <p:spPr bwMode="auto">
          <a:xfrm rot="10800000" flipH="1">
            <a:off x="3865591" y="1783313"/>
            <a:ext cx="45719" cy="1371600"/>
          </a:xfrm>
          <a:prstGeom prst="rect">
            <a:avLst/>
          </a:prstGeom>
          <a:solidFill>
            <a:schemeClr val="accent1"/>
          </a:solidFill>
          <a:ln>
            <a:solidFill>
              <a:srgbClr val="3076B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p:cNvSpPr txBox="1"/>
          <p:nvPr/>
        </p:nvSpPr>
        <p:spPr>
          <a:xfrm>
            <a:off x="1436776" y="1992060"/>
            <a:ext cx="2419370" cy="954107"/>
          </a:xfrm>
          <a:prstGeom prst="rect">
            <a:avLst/>
          </a:prstGeom>
          <a:noFill/>
        </p:spPr>
        <p:txBody>
          <a:bodyPr wrap="square" rtlCol="0">
            <a:spAutoFit/>
          </a:bodyPr>
          <a:lstStyle/>
          <a:p>
            <a:pPr defTabSz="914367">
              <a:defRPr/>
            </a:pPr>
            <a:r>
              <a:rPr lang="en-US" sz="2800" dirty="0">
                <a:solidFill>
                  <a:schemeClr val="accent1"/>
                </a:solidFill>
                <a:latin typeface="Segoe UI Light"/>
              </a:rPr>
              <a:t>Cognitive Understanding</a:t>
            </a:r>
          </a:p>
        </p:txBody>
      </p:sp>
      <p:grpSp>
        <p:nvGrpSpPr>
          <p:cNvPr id="60" name="Group 59"/>
          <p:cNvGrpSpPr/>
          <p:nvPr/>
        </p:nvGrpSpPr>
        <p:grpSpPr>
          <a:xfrm>
            <a:off x="560431" y="2236401"/>
            <a:ext cx="725843" cy="465425"/>
            <a:chOff x="7822816" y="2717080"/>
            <a:chExt cx="427431" cy="274077"/>
          </a:xfrm>
          <a:solidFill>
            <a:srgbClr val="0078D7"/>
          </a:solidFill>
        </p:grpSpPr>
        <p:sp>
          <p:nvSpPr>
            <p:cNvPr id="61" name="Freeform 60"/>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2"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00205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5" name="TextBox 54"/>
          <p:cNvSpPr txBox="1"/>
          <p:nvPr/>
        </p:nvSpPr>
        <p:spPr>
          <a:xfrm>
            <a:off x="1436777" y="3910071"/>
            <a:ext cx="2419370" cy="954107"/>
          </a:xfrm>
          <a:prstGeom prst="rect">
            <a:avLst/>
          </a:prstGeom>
          <a:noFill/>
        </p:spPr>
        <p:txBody>
          <a:bodyPr wrap="square" rtlCol="0">
            <a:spAutoFit/>
          </a:bodyPr>
          <a:lstStyle/>
          <a:p>
            <a:pPr defTabSz="914367">
              <a:defRPr/>
            </a:pPr>
            <a:r>
              <a:rPr lang="en-US" sz="2800" dirty="0">
                <a:solidFill>
                  <a:schemeClr val="accent1"/>
                </a:solidFill>
                <a:latin typeface="Segoe UI Light"/>
              </a:rPr>
              <a:t>Intelligent </a:t>
            </a:r>
          </a:p>
          <a:p>
            <a:pPr defTabSz="914367">
              <a:defRPr/>
            </a:pPr>
            <a:r>
              <a:rPr lang="en-US" sz="2800" dirty="0">
                <a:solidFill>
                  <a:schemeClr val="accent1"/>
                </a:solidFill>
                <a:latin typeface="Segoe UI Light"/>
              </a:rPr>
              <a:t>Bots</a:t>
            </a:r>
          </a:p>
        </p:txBody>
      </p:sp>
      <p:grpSp>
        <p:nvGrpSpPr>
          <p:cNvPr id="73" name="Group 72"/>
          <p:cNvGrpSpPr/>
          <p:nvPr/>
        </p:nvGrpSpPr>
        <p:grpSpPr>
          <a:xfrm>
            <a:off x="528132" y="4175408"/>
            <a:ext cx="756528" cy="423432"/>
            <a:chOff x="6094413" y="3578226"/>
            <a:chExt cx="212725" cy="119063"/>
          </a:xfrm>
          <a:solidFill>
            <a:schemeClr val="accent1"/>
          </a:solidFill>
        </p:grpSpPr>
        <p:sp>
          <p:nvSpPr>
            <p:cNvPr id="74" name="Freeform 569"/>
            <p:cNvSpPr>
              <a:spLocks/>
            </p:cNvSpPr>
            <p:nvPr/>
          </p:nvSpPr>
          <p:spPr bwMode="auto">
            <a:xfrm>
              <a:off x="6243638" y="3578226"/>
              <a:ext cx="63500" cy="119063"/>
            </a:xfrm>
            <a:custGeom>
              <a:avLst/>
              <a:gdLst>
                <a:gd name="T0" fmla="*/ 8 w 79"/>
                <a:gd name="T1" fmla="*/ 150 h 150"/>
                <a:gd name="T2" fmla="*/ 0 w 79"/>
                <a:gd name="T3" fmla="*/ 144 h 150"/>
                <a:gd name="T4" fmla="*/ 71 w 79"/>
                <a:gd name="T5" fmla="*/ 75 h 150"/>
                <a:gd name="T6" fmla="*/ 0 w 79"/>
                <a:gd name="T7" fmla="*/ 6 h 150"/>
                <a:gd name="T8" fmla="*/ 8 w 79"/>
                <a:gd name="T9" fmla="*/ 0 h 150"/>
                <a:gd name="T10" fmla="*/ 79 w 79"/>
                <a:gd name="T11" fmla="*/ 71 h 150"/>
                <a:gd name="T12" fmla="*/ 79 w 79"/>
                <a:gd name="T13" fmla="*/ 77 h 150"/>
                <a:gd name="T14" fmla="*/ 8 w 7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50">
                  <a:moveTo>
                    <a:pt x="8" y="150"/>
                  </a:moveTo>
                  <a:lnTo>
                    <a:pt x="0" y="144"/>
                  </a:lnTo>
                  <a:lnTo>
                    <a:pt x="71" y="75"/>
                  </a:lnTo>
                  <a:lnTo>
                    <a:pt x="0" y="6"/>
                  </a:lnTo>
                  <a:lnTo>
                    <a:pt x="8" y="0"/>
                  </a:lnTo>
                  <a:lnTo>
                    <a:pt x="79" y="71"/>
                  </a:lnTo>
                  <a:lnTo>
                    <a:pt x="79" y="77"/>
                  </a:lnTo>
                  <a:lnTo>
                    <a:pt x="8"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70"/>
            <p:cNvSpPr>
              <a:spLocks/>
            </p:cNvSpPr>
            <p:nvPr/>
          </p:nvSpPr>
          <p:spPr bwMode="auto">
            <a:xfrm>
              <a:off x="6094413" y="3578226"/>
              <a:ext cx="60325" cy="119063"/>
            </a:xfrm>
            <a:custGeom>
              <a:avLst/>
              <a:gdLst>
                <a:gd name="T0" fmla="*/ 71 w 77"/>
                <a:gd name="T1" fmla="*/ 150 h 150"/>
                <a:gd name="T2" fmla="*/ 0 w 77"/>
                <a:gd name="T3" fmla="*/ 77 h 150"/>
                <a:gd name="T4" fmla="*/ 0 w 77"/>
                <a:gd name="T5" fmla="*/ 71 h 150"/>
                <a:gd name="T6" fmla="*/ 71 w 77"/>
                <a:gd name="T7" fmla="*/ 0 h 150"/>
                <a:gd name="T8" fmla="*/ 77 w 77"/>
                <a:gd name="T9" fmla="*/ 6 h 150"/>
                <a:gd name="T10" fmla="*/ 8 w 77"/>
                <a:gd name="T11" fmla="*/ 75 h 150"/>
                <a:gd name="T12" fmla="*/ 77 w 77"/>
                <a:gd name="T13" fmla="*/ 144 h 150"/>
                <a:gd name="T14" fmla="*/ 71 w 77"/>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0">
                  <a:moveTo>
                    <a:pt x="71" y="150"/>
                  </a:moveTo>
                  <a:lnTo>
                    <a:pt x="0" y="77"/>
                  </a:lnTo>
                  <a:lnTo>
                    <a:pt x="0" y="71"/>
                  </a:lnTo>
                  <a:lnTo>
                    <a:pt x="71" y="0"/>
                  </a:lnTo>
                  <a:lnTo>
                    <a:pt x="77" y="6"/>
                  </a:lnTo>
                  <a:lnTo>
                    <a:pt x="8" y="75"/>
                  </a:lnTo>
                  <a:lnTo>
                    <a:pt x="77" y="144"/>
                  </a:lnTo>
                  <a:lnTo>
                    <a:pt x="71"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71"/>
            <p:cNvSpPr>
              <a:spLocks noEditPoints="1"/>
            </p:cNvSpPr>
            <p:nvPr/>
          </p:nvSpPr>
          <p:spPr bwMode="auto">
            <a:xfrm>
              <a:off x="6200946" y="3616326"/>
              <a:ext cx="41275" cy="41275"/>
            </a:xfrm>
            <a:custGeom>
              <a:avLst/>
              <a:gdLst>
                <a:gd name="T0" fmla="*/ 25 w 51"/>
                <a:gd name="T1" fmla="*/ 51 h 51"/>
                <a:gd name="T2" fmla="*/ 25 w 51"/>
                <a:gd name="T3" fmla="*/ 51 h 51"/>
                <a:gd name="T4" fmla="*/ 16 w 51"/>
                <a:gd name="T5" fmla="*/ 49 h 51"/>
                <a:gd name="T6" fmla="*/ 8 w 51"/>
                <a:gd name="T7" fmla="*/ 43 h 51"/>
                <a:gd name="T8" fmla="*/ 2 w 51"/>
                <a:gd name="T9" fmla="*/ 35 h 51"/>
                <a:gd name="T10" fmla="*/ 0 w 51"/>
                <a:gd name="T11" fmla="*/ 25 h 51"/>
                <a:gd name="T12" fmla="*/ 0 w 51"/>
                <a:gd name="T13" fmla="*/ 25 h 51"/>
                <a:gd name="T14" fmla="*/ 2 w 51"/>
                <a:gd name="T15" fmla="*/ 16 h 51"/>
                <a:gd name="T16" fmla="*/ 8 w 51"/>
                <a:gd name="T17" fmla="*/ 8 h 51"/>
                <a:gd name="T18" fmla="*/ 16 w 51"/>
                <a:gd name="T19" fmla="*/ 2 h 51"/>
                <a:gd name="T20" fmla="*/ 25 w 51"/>
                <a:gd name="T21" fmla="*/ 0 h 51"/>
                <a:gd name="T22" fmla="*/ 25 w 51"/>
                <a:gd name="T23" fmla="*/ 0 h 51"/>
                <a:gd name="T24" fmla="*/ 35 w 51"/>
                <a:gd name="T25" fmla="*/ 2 h 51"/>
                <a:gd name="T26" fmla="*/ 43 w 51"/>
                <a:gd name="T27" fmla="*/ 8 h 51"/>
                <a:gd name="T28" fmla="*/ 49 w 51"/>
                <a:gd name="T29" fmla="*/ 16 h 51"/>
                <a:gd name="T30" fmla="*/ 51 w 51"/>
                <a:gd name="T31" fmla="*/ 25 h 51"/>
                <a:gd name="T32" fmla="*/ 51 w 51"/>
                <a:gd name="T33" fmla="*/ 25 h 51"/>
                <a:gd name="T34" fmla="*/ 49 w 51"/>
                <a:gd name="T35" fmla="*/ 35 h 51"/>
                <a:gd name="T36" fmla="*/ 43 w 51"/>
                <a:gd name="T37" fmla="*/ 43 h 51"/>
                <a:gd name="T38" fmla="*/ 35 w 51"/>
                <a:gd name="T39" fmla="*/ 49 h 51"/>
                <a:gd name="T40" fmla="*/ 25 w 51"/>
                <a:gd name="T41" fmla="*/ 51 h 51"/>
                <a:gd name="T42" fmla="*/ 25 w 51"/>
                <a:gd name="T43" fmla="*/ 51 h 51"/>
                <a:gd name="T44" fmla="*/ 25 w 51"/>
                <a:gd name="T45" fmla="*/ 8 h 51"/>
                <a:gd name="T46" fmla="*/ 25 w 51"/>
                <a:gd name="T47" fmla="*/ 8 h 51"/>
                <a:gd name="T48" fmla="*/ 20 w 51"/>
                <a:gd name="T49" fmla="*/ 10 h 51"/>
                <a:gd name="T50" fmla="*/ 14 w 51"/>
                <a:gd name="T51" fmla="*/ 14 h 51"/>
                <a:gd name="T52" fmla="*/ 10 w 51"/>
                <a:gd name="T53" fmla="*/ 19 h 51"/>
                <a:gd name="T54" fmla="*/ 8 w 51"/>
                <a:gd name="T55" fmla="*/ 25 h 51"/>
                <a:gd name="T56" fmla="*/ 8 w 51"/>
                <a:gd name="T57" fmla="*/ 25 h 51"/>
                <a:gd name="T58" fmla="*/ 10 w 51"/>
                <a:gd name="T59" fmla="*/ 31 h 51"/>
                <a:gd name="T60" fmla="*/ 14 w 51"/>
                <a:gd name="T61" fmla="*/ 37 h 51"/>
                <a:gd name="T62" fmla="*/ 20 w 51"/>
                <a:gd name="T63" fmla="*/ 41 h 51"/>
                <a:gd name="T64" fmla="*/ 25 w 51"/>
                <a:gd name="T65" fmla="*/ 43 h 51"/>
                <a:gd name="T66" fmla="*/ 25 w 51"/>
                <a:gd name="T67" fmla="*/ 43 h 51"/>
                <a:gd name="T68" fmla="*/ 31 w 51"/>
                <a:gd name="T69" fmla="*/ 41 h 51"/>
                <a:gd name="T70" fmla="*/ 37 w 51"/>
                <a:gd name="T71" fmla="*/ 37 h 51"/>
                <a:gd name="T72" fmla="*/ 41 w 51"/>
                <a:gd name="T73" fmla="*/ 31 h 51"/>
                <a:gd name="T74" fmla="*/ 41 w 51"/>
                <a:gd name="T75" fmla="*/ 25 h 51"/>
                <a:gd name="T76" fmla="*/ 41 w 51"/>
                <a:gd name="T77" fmla="*/ 25 h 51"/>
                <a:gd name="T78" fmla="*/ 41 w 51"/>
                <a:gd name="T79" fmla="*/ 19 h 51"/>
                <a:gd name="T80" fmla="*/ 37 w 51"/>
                <a:gd name="T81" fmla="*/ 14 h 51"/>
                <a:gd name="T82" fmla="*/ 31 w 51"/>
                <a:gd name="T83" fmla="*/ 10 h 51"/>
                <a:gd name="T84" fmla="*/ 25 w 51"/>
                <a:gd name="T85" fmla="*/ 8 h 51"/>
                <a:gd name="T86" fmla="*/ 25 w 51"/>
                <a:gd name="T87"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 h="51">
                  <a:moveTo>
                    <a:pt x="25" y="51"/>
                  </a:moveTo>
                  <a:lnTo>
                    <a:pt x="25" y="51"/>
                  </a:lnTo>
                  <a:lnTo>
                    <a:pt x="16" y="49"/>
                  </a:lnTo>
                  <a:lnTo>
                    <a:pt x="8" y="43"/>
                  </a:lnTo>
                  <a:lnTo>
                    <a:pt x="2" y="35"/>
                  </a:lnTo>
                  <a:lnTo>
                    <a:pt x="0" y="25"/>
                  </a:lnTo>
                  <a:lnTo>
                    <a:pt x="0" y="25"/>
                  </a:lnTo>
                  <a:lnTo>
                    <a:pt x="2" y="16"/>
                  </a:lnTo>
                  <a:lnTo>
                    <a:pt x="8" y="8"/>
                  </a:lnTo>
                  <a:lnTo>
                    <a:pt x="16" y="2"/>
                  </a:lnTo>
                  <a:lnTo>
                    <a:pt x="25" y="0"/>
                  </a:lnTo>
                  <a:lnTo>
                    <a:pt x="25" y="0"/>
                  </a:lnTo>
                  <a:lnTo>
                    <a:pt x="35" y="2"/>
                  </a:lnTo>
                  <a:lnTo>
                    <a:pt x="43" y="8"/>
                  </a:lnTo>
                  <a:lnTo>
                    <a:pt x="49" y="16"/>
                  </a:lnTo>
                  <a:lnTo>
                    <a:pt x="51" y="25"/>
                  </a:lnTo>
                  <a:lnTo>
                    <a:pt x="51" y="25"/>
                  </a:lnTo>
                  <a:lnTo>
                    <a:pt x="49" y="35"/>
                  </a:lnTo>
                  <a:lnTo>
                    <a:pt x="43" y="43"/>
                  </a:lnTo>
                  <a:lnTo>
                    <a:pt x="35" y="49"/>
                  </a:lnTo>
                  <a:lnTo>
                    <a:pt x="25" y="51"/>
                  </a:lnTo>
                  <a:lnTo>
                    <a:pt x="25" y="51"/>
                  </a:lnTo>
                  <a:close/>
                  <a:moveTo>
                    <a:pt x="25" y="8"/>
                  </a:moveTo>
                  <a:lnTo>
                    <a:pt x="25" y="8"/>
                  </a:lnTo>
                  <a:lnTo>
                    <a:pt x="20" y="10"/>
                  </a:lnTo>
                  <a:lnTo>
                    <a:pt x="14" y="14"/>
                  </a:lnTo>
                  <a:lnTo>
                    <a:pt x="10" y="19"/>
                  </a:lnTo>
                  <a:lnTo>
                    <a:pt x="8" y="25"/>
                  </a:lnTo>
                  <a:lnTo>
                    <a:pt x="8" y="25"/>
                  </a:lnTo>
                  <a:lnTo>
                    <a:pt x="10" y="31"/>
                  </a:lnTo>
                  <a:lnTo>
                    <a:pt x="14" y="37"/>
                  </a:lnTo>
                  <a:lnTo>
                    <a:pt x="20" y="41"/>
                  </a:lnTo>
                  <a:lnTo>
                    <a:pt x="25" y="43"/>
                  </a:lnTo>
                  <a:lnTo>
                    <a:pt x="25" y="43"/>
                  </a:lnTo>
                  <a:lnTo>
                    <a:pt x="31" y="41"/>
                  </a:lnTo>
                  <a:lnTo>
                    <a:pt x="37" y="37"/>
                  </a:lnTo>
                  <a:lnTo>
                    <a:pt x="41" y="31"/>
                  </a:lnTo>
                  <a:lnTo>
                    <a:pt x="41" y="25"/>
                  </a:lnTo>
                  <a:lnTo>
                    <a:pt x="41" y="25"/>
                  </a:lnTo>
                  <a:lnTo>
                    <a:pt x="41" y="19"/>
                  </a:lnTo>
                  <a:lnTo>
                    <a:pt x="37" y="14"/>
                  </a:lnTo>
                  <a:lnTo>
                    <a:pt x="31" y="10"/>
                  </a:lnTo>
                  <a:lnTo>
                    <a:pt x="25" y="8"/>
                  </a:lnTo>
                  <a:lnTo>
                    <a:pt x="25" y="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1"/>
            <p:cNvSpPr>
              <a:spLocks noEditPoints="1"/>
            </p:cNvSpPr>
            <p:nvPr/>
          </p:nvSpPr>
          <p:spPr bwMode="auto">
            <a:xfrm>
              <a:off x="6156236" y="3616326"/>
              <a:ext cx="41275" cy="41275"/>
            </a:xfrm>
            <a:custGeom>
              <a:avLst/>
              <a:gdLst>
                <a:gd name="T0" fmla="*/ 25 w 51"/>
                <a:gd name="T1" fmla="*/ 51 h 51"/>
                <a:gd name="T2" fmla="*/ 25 w 51"/>
                <a:gd name="T3" fmla="*/ 51 h 51"/>
                <a:gd name="T4" fmla="*/ 16 w 51"/>
                <a:gd name="T5" fmla="*/ 49 h 51"/>
                <a:gd name="T6" fmla="*/ 8 w 51"/>
                <a:gd name="T7" fmla="*/ 43 h 51"/>
                <a:gd name="T8" fmla="*/ 2 w 51"/>
                <a:gd name="T9" fmla="*/ 35 h 51"/>
                <a:gd name="T10" fmla="*/ 0 w 51"/>
                <a:gd name="T11" fmla="*/ 25 h 51"/>
                <a:gd name="T12" fmla="*/ 0 w 51"/>
                <a:gd name="T13" fmla="*/ 25 h 51"/>
                <a:gd name="T14" fmla="*/ 2 w 51"/>
                <a:gd name="T15" fmla="*/ 16 h 51"/>
                <a:gd name="T16" fmla="*/ 8 w 51"/>
                <a:gd name="T17" fmla="*/ 8 h 51"/>
                <a:gd name="T18" fmla="*/ 16 w 51"/>
                <a:gd name="T19" fmla="*/ 2 h 51"/>
                <a:gd name="T20" fmla="*/ 25 w 51"/>
                <a:gd name="T21" fmla="*/ 0 h 51"/>
                <a:gd name="T22" fmla="*/ 25 w 51"/>
                <a:gd name="T23" fmla="*/ 0 h 51"/>
                <a:gd name="T24" fmla="*/ 35 w 51"/>
                <a:gd name="T25" fmla="*/ 2 h 51"/>
                <a:gd name="T26" fmla="*/ 43 w 51"/>
                <a:gd name="T27" fmla="*/ 8 h 51"/>
                <a:gd name="T28" fmla="*/ 49 w 51"/>
                <a:gd name="T29" fmla="*/ 16 h 51"/>
                <a:gd name="T30" fmla="*/ 51 w 51"/>
                <a:gd name="T31" fmla="*/ 25 h 51"/>
                <a:gd name="T32" fmla="*/ 51 w 51"/>
                <a:gd name="T33" fmla="*/ 25 h 51"/>
                <a:gd name="T34" fmla="*/ 49 w 51"/>
                <a:gd name="T35" fmla="*/ 35 h 51"/>
                <a:gd name="T36" fmla="*/ 43 w 51"/>
                <a:gd name="T37" fmla="*/ 43 h 51"/>
                <a:gd name="T38" fmla="*/ 35 w 51"/>
                <a:gd name="T39" fmla="*/ 49 h 51"/>
                <a:gd name="T40" fmla="*/ 25 w 51"/>
                <a:gd name="T41" fmla="*/ 51 h 51"/>
                <a:gd name="T42" fmla="*/ 25 w 51"/>
                <a:gd name="T43" fmla="*/ 51 h 51"/>
                <a:gd name="T44" fmla="*/ 25 w 51"/>
                <a:gd name="T45" fmla="*/ 8 h 51"/>
                <a:gd name="T46" fmla="*/ 25 w 51"/>
                <a:gd name="T47" fmla="*/ 8 h 51"/>
                <a:gd name="T48" fmla="*/ 20 w 51"/>
                <a:gd name="T49" fmla="*/ 10 h 51"/>
                <a:gd name="T50" fmla="*/ 14 w 51"/>
                <a:gd name="T51" fmla="*/ 14 h 51"/>
                <a:gd name="T52" fmla="*/ 10 w 51"/>
                <a:gd name="T53" fmla="*/ 19 h 51"/>
                <a:gd name="T54" fmla="*/ 8 w 51"/>
                <a:gd name="T55" fmla="*/ 25 h 51"/>
                <a:gd name="T56" fmla="*/ 8 w 51"/>
                <a:gd name="T57" fmla="*/ 25 h 51"/>
                <a:gd name="T58" fmla="*/ 10 w 51"/>
                <a:gd name="T59" fmla="*/ 31 h 51"/>
                <a:gd name="T60" fmla="*/ 14 w 51"/>
                <a:gd name="T61" fmla="*/ 37 h 51"/>
                <a:gd name="T62" fmla="*/ 20 w 51"/>
                <a:gd name="T63" fmla="*/ 41 h 51"/>
                <a:gd name="T64" fmla="*/ 25 w 51"/>
                <a:gd name="T65" fmla="*/ 43 h 51"/>
                <a:gd name="T66" fmla="*/ 25 w 51"/>
                <a:gd name="T67" fmla="*/ 43 h 51"/>
                <a:gd name="T68" fmla="*/ 31 w 51"/>
                <a:gd name="T69" fmla="*/ 41 h 51"/>
                <a:gd name="T70" fmla="*/ 37 w 51"/>
                <a:gd name="T71" fmla="*/ 37 h 51"/>
                <a:gd name="T72" fmla="*/ 41 w 51"/>
                <a:gd name="T73" fmla="*/ 31 h 51"/>
                <a:gd name="T74" fmla="*/ 41 w 51"/>
                <a:gd name="T75" fmla="*/ 25 h 51"/>
                <a:gd name="T76" fmla="*/ 41 w 51"/>
                <a:gd name="T77" fmla="*/ 25 h 51"/>
                <a:gd name="T78" fmla="*/ 41 w 51"/>
                <a:gd name="T79" fmla="*/ 19 h 51"/>
                <a:gd name="T80" fmla="*/ 37 w 51"/>
                <a:gd name="T81" fmla="*/ 14 h 51"/>
                <a:gd name="T82" fmla="*/ 31 w 51"/>
                <a:gd name="T83" fmla="*/ 10 h 51"/>
                <a:gd name="T84" fmla="*/ 25 w 51"/>
                <a:gd name="T85" fmla="*/ 8 h 51"/>
                <a:gd name="T86" fmla="*/ 25 w 51"/>
                <a:gd name="T87"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 h="51">
                  <a:moveTo>
                    <a:pt x="25" y="51"/>
                  </a:moveTo>
                  <a:lnTo>
                    <a:pt x="25" y="51"/>
                  </a:lnTo>
                  <a:lnTo>
                    <a:pt x="16" y="49"/>
                  </a:lnTo>
                  <a:lnTo>
                    <a:pt x="8" y="43"/>
                  </a:lnTo>
                  <a:lnTo>
                    <a:pt x="2" y="35"/>
                  </a:lnTo>
                  <a:lnTo>
                    <a:pt x="0" y="25"/>
                  </a:lnTo>
                  <a:lnTo>
                    <a:pt x="0" y="25"/>
                  </a:lnTo>
                  <a:lnTo>
                    <a:pt x="2" y="16"/>
                  </a:lnTo>
                  <a:lnTo>
                    <a:pt x="8" y="8"/>
                  </a:lnTo>
                  <a:lnTo>
                    <a:pt x="16" y="2"/>
                  </a:lnTo>
                  <a:lnTo>
                    <a:pt x="25" y="0"/>
                  </a:lnTo>
                  <a:lnTo>
                    <a:pt x="25" y="0"/>
                  </a:lnTo>
                  <a:lnTo>
                    <a:pt x="35" y="2"/>
                  </a:lnTo>
                  <a:lnTo>
                    <a:pt x="43" y="8"/>
                  </a:lnTo>
                  <a:lnTo>
                    <a:pt x="49" y="16"/>
                  </a:lnTo>
                  <a:lnTo>
                    <a:pt x="51" y="25"/>
                  </a:lnTo>
                  <a:lnTo>
                    <a:pt x="51" y="25"/>
                  </a:lnTo>
                  <a:lnTo>
                    <a:pt x="49" y="35"/>
                  </a:lnTo>
                  <a:lnTo>
                    <a:pt x="43" y="43"/>
                  </a:lnTo>
                  <a:lnTo>
                    <a:pt x="35" y="49"/>
                  </a:lnTo>
                  <a:lnTo>
                    <a:pt x="25" y="51"/>
                  </a:lnTo>
                  <a:lnTo>
                    <a:pt x="25" y="51"/>
                  </a:lnTo>
                  <a:close/>
                  <a:moveTo>
                    <a:pt x="25" y="8"/>
                  </a:moveTo>
                  <a:lnTo>
                    <a:pt x="25" y="8"/>
                  </a:lnTo>
                  <a:lnTo>
                    <a:pt x="20" y="10"/>
                  </a:lnTo>
                  <a:lnTo>
                    <a:pt x="14" y="14"/>
                  </a:lnTo>
                  <a:lnTo>
                    <a:pt x="10" y="19"/>
                  </a:lnTo>
                  <a:lnTo>
                    <a:pt x="8" y="25"/>
                  </a:lnTo>
                  <a:lnTo>
                    <a:pt x="8" y="25"/>
                  </a:lnTo>
                  <a:lnTo>
                    <a:pt x="10" y="31"/>
                  </a:lnTo>
                  <a:lnTo>
                    <a:pt x="14" y="37"/>
                  </a:lnTo>
                  <a:lnTo>
                    <a:pt x="20" y="41"/>
                  </a:lnTo>
                  <a:lnTo>
                    <a:pt x="25" y="43"/>
                  </a:lnTo>
                  <a:lnTo>
                    <a:pt x="25" y="43"/>
                  </a:lnTo>
                  <a:lnTo>
                    <a:pt x="31" y="41"/>
                  </a:lnTo>
                  <a:lnTo>
                    <a:pt x="37" y="37"/>
                  </a:lnTo>
                  <a:lnTo>
                    <a:pt x="41" y="31"/>
                  </a:lnTo>
                  <a:lnTo>
                    <a:pt x="41" y="25"/>
                  </a:lnTo>
                  <a:lnTo>
                    <a:pt x="41" y="25"/>
                  </a:lnTo>
                  <a:lnTo>
                    <a:pt x="41" y="19"/>
                  </a:lnTo>
                  <a:lnTo>
                    <a:pt x="37" y="14"/>
                  </a:lnTo>
                  <a:lnTo>
                    <a:pt x="31" y="10"/>
                  </a:lnTo>
                  <a:lnTo>
                    <a:pt x="25" y="8"/>
                  </a:lnTo>
                  <a:lnTo>
                    <a:pt x="25" y="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3" name="Rectangle 82"/>
          <p:cNvSpPr/>
          <p:nvPr/>
        </p:nvSpPr>
        <p:spPr bwMode="auto">
          <a:xfrm rot="10800000" flipH="1">
            <a:off x="3865591" y="3701324"/>
            <a:ext cx="45719" cy="1371600"/>
          </a:xfrm>
          <a:prstGeom prst="rect">
            <a:avLst/>
          </a:prstGeom>
          <a:solidFill>
            <a:schemeClr val="accent1"/>
          </a:solidFill>
          <a:ln>
            <a:solidFill>
              <a:srgbClr val="3076B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TextBox 84"/>
          <p:cNvSpPr txBox="1"/>
          <p:nvPr/>
        </p:nvSpPr>
        <p:spPr>
          <a:xfrm>
            <a:off x="4116977" y="3805697"/>
            <a:ext cx="7546891" cy="1162854"/>
          </a:xfrm>
          <a:prstGeom prst="rect">
            <a:avLst/>
          </a:prstGeom>
          <a:noFill/>
        </p:spPr>
        <p:txBody>
          <a:bodyPr wrap="square" lIns="91440" rIns="91440" numCol="2" spcCol="182880" rtlCol="0" anchor="t">
            <a:noAutofit/>
          </a:bodyPr>
          <a:lstStyle/>
          <a:p>
            <a:pPr marL="342900" indent="-342900" defTabSz="914367">
              <a:spcBef>
                <a:spcPts val="600"/>
              </a:spcBef>
              <a:buFont typeface="Arial" panose="020B0604020202020204" pitchFamily="34" charset="0"/>
              <a:buChar char="•"/>
              <a:defRPr/>
            </a:pPr>
            <a:r>
              <a:rPr lang="en-US" dirty="0">
                <a:solidFill>
                  <a:schemeClr val="bg1"/>
                </a:solidFill>
              </a:rPr>
              <a:t>Complete tasks</a:t>
            </a:r>
          </a:p>
          <a:p>
            <a:pPr marL="342900" indent="-342900" defTabSz="914367">
              <a:spcBef>
                <a:spcPts val="600"/>
              </a:spcBef>
              <a:buFont typeface="Arial" panose="020B0604020202020204" pitchFamily="34" charset="0"/>
              <a:buChar char="•"/>
              <a:defRPr/>
            </a:pPr>
            <a:r>
              <a:rPr lang="en-US" dirty="0">
                <a:solidFill>
                  <a:schemeClr val="bg1"/>
                </a:solidFill>
              </a:rPr>
              <a:t>Predict outcomes and make adjustments</a:t>
            </a:r>
          </a:p>
          <a:p>
            <a:pPr defTabSz="914367">
              <a:spcBef>
                <a:spcPts val="600"/>
              </a:spcBef>
              <a:defRPr/>
            </a:pPr>
            <a:endParaRPr lang="en-US" dirty="0">
              <a:solidFill>
                <a:schemeClr val="bg1"/>
              </a:solidFill>
            </a:endParaRPr>
          </a:p>
          <a:p>
            <a:pPr defTabSz="914367">
              <a:spcBef>
                <a:spcPts val="600"/>
              </a:spcBef>
              <a:defRPr/>
            </a:pPr>
            <a:endParaRPr lang="en-US" dirty="0">
              <a:solidFill>
                <a:schemeClr val="bg1"/>
              </a:solidFill>
            </a:endParaRPr>
          </a:p>
          <a:p>
            <a:pPr marL="342900" indent="-342900" defTabSz="914367">
              <a:spcBef>
                <a:spcPts val="600"/>
              </a:spcBef>
              <a:buFont typeface="Arial" panose="020B0604020202020204" pitchFamily="34" charset="0"/>
              <a:buChar char="•"/>
              <a:defRPr/>
            </a:pPr>
            <a:r>
              <a:rPr lang="en-US" dirty="0">
                <a:solidFill>
                  <a:schemeClr val="bg1"/>
                </a:solidFill>
              </a:rPr>
              <a:t>Monitor and alert automatically</a:t>
            </a:r>
          </a:p>
          <a:p>
            <a:pPr marL="342900" indent="-342900" defTabSz="914367">
              <a:spcBef>
                <a:spcPts val="600"/>
              </a:spcBef>
              <a:buFont typeface="Arial" panose="020B0604020202020204" pitchFamily="34" charset="0"/>
              <a:buChar char="•"/>
              <a:defRPr/>
            </a:pPr>
            <a:r>
              <a:rPr lang="en-US" dirty="0">
                <a:solidFill>
                  <a:schemeClr val="bg1"/>
                </a:solidFill>
              </a:rPr>
              <a:t>Get things done in proactive, natural ways</a:t>
            </a:r>
          </a:p>
          <a:p>
            <a:pPr defTabSz="914367">
              <a:spcBef>
                <a:spcPts val="600"/>
              </a:spcBef>
              <a:defRPr/>
            </a:pPr>
            <a:endParaRPr lang="en-US" dirty="0">
              <a:solidFill>
                <a:schemeClr val="bg1"/>
              </a:solidFill>
            </a:endParaRPr>
          </a:p>
        </p:txBody>
      </p:sp>
      <p:grpSp>
        <p:nvGrpSpPr>
          <p:cNvPr id="93" name="Group 92"/>
          <p:cNvGrpSpPr/>
          <p:nvPr/>
        </p:nvGrpSpPr>
        <p:grpSpPr>
          <a:xfrm>
            <a:off x="11274426" y="412523"/>
            <a:ext cx="443709" cy="653640"/>
            <a:chOff x="6692900" y="2905126"/>
            <a:chExt cx="2097088" cy="3089275"/>
          </a:xfrm>
        </p:grpSpPr>
        <p:sp>
          <p:nvSpPr>
            <p:cNvPr id="94" name="Freeform 7"/>
            <p:cNvSpPr>
              <a:spLocks/>
            </p:cNvSpPr>
            <p:nvPr/>
          </p:nvSpPr>
          <p:spPr bwMode="auto">
            <a:xfrm>
              <a:off x="6692900" y="2905126"/>
              <a:ext cx="2097088" cy="2198688"/>
            </a:xfrm>
            <a:custGeom>
              <a:avLst/>
              <a:gdLst>
                <a:gd name="T0" fmla="*/ 44 w 186"/>
                <a:gd name="T1" fmla="*/ 173 h 195"/>
                <a:gd name="T2" fmla="*/ 44 w 186"/>
                <a:gd name="T3" fmla="*/ 195 h 195"/>
                <a:gd name="T4" fmla="*/ 142 w 186"/>
                <a:gd name="T5" fmla="*/ 195 h 195"/>
                <a:gd name="T6" fmla="*/ 142 w 186"/>
                <a:gd name="T7" fmla="*/ 172 h 195"/>
                <a:gd name="T8" fmla="*/ 186 w 186"/>
                <a:gd name="T9" fmla="*/ 93 h 195"/>
                <a:gd name="T10" fmla="*/ 93 w 186"/>
                <a:gd name="T11" fmla="*/ 0 h 195"/>
                <a:gd name="T12" fmla="*/ 0 w 186"/>
                <a:gd name="T13" fmla="*/ 93 h 195"/>
                <a:gd name="T14" fmla="*/ 44 w 186"/>
                <a:gd name="T15" fmla="*/ 173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195">
                  <a:moveTo>
                    <a:pt x="44" y="173"/>
                  </a:moveTo>
                  <a:cubicBezTo>
                    <a:pt x="44" y="195"/>
                    <a:pt x="44" y="195"/>
                    <a:pt x="44" y="195"/>
                  </a:cubicBezTo>
                  <a:cubicBezTo>
                    <a:pt x="142" y="195"/>
                    <a:pt x="142" y="195"/>
                    <a:pt x="142" y="195"/>
                  </a:cubicBezTo>
                  <a:cubicBezTo>
                    <a:pt x="142" y="172"/>
                    <a:pt x="142" y="172"/>
                    <a:pt x="142" y="172"/>
                  </a:cubicBezTo>
                  <a:cubicBezTo>
                    <a:pt x="168" y="156"/>
                    <a:pt x="186" y="126"/>
                    <a:pt x="186" y="93"/>
                  </a:cubicBezTo>
                  <a:cubicBezTo>
                    <a:pt x="186" y="41"/>
                    <a:pt x="144" y="0"/>
                    <a:pt x="93" y="0"/>
                  </a:cubicBezTo>
                  <a:cubicBezTo>
                    <a:pt x="42" y="0"/>
                    <a:pt x="0" y="41"/>
                    <a:pt x="0" y="93"/>
                  </a:cubicBezTo>
                  <a:cubicBezTo>
                    <a:pt x="0" y="126"/>
                    <a:pt x="18" y="156"/>
                    <a:pt x="44" y="173"/>
                  </a:cubicBezTo>
                  <a:close/>
                </a:path>
              </a:pathLst>
            </a:custGeom>
            <a:noFill/>
            <a:ln w="285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78D7"/>
                </a:solidFill>
              </a:endParaRPr>
            </a:p>
          </p:txBody>
        </p:sp>
        <p:sp>
          <p:nvSpPr>
            <p:cNvPr id="95" name="Line 8"/>
            <p:cNvSpPr>
              <a:spLocks noChangeShapeType="1"/>
            </p:cNvSpPr>
            <p:nvPr/>
          </p:nvSpPr>
          <p:spPr bwMode="auto">
            <a:xfrm flipH="1" flipV="1">
              <a:off x="7392988" y="4100513"/>
              <a:ext cx="146050" cy="1003300"/>
            </a:xfrm>
            <a:prstGeom prst="line">
              <a:avLst/>
            </a:prstGeom>
            <a:noFill/>
            <a:ln w="28575" cap="flat">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78D7"/>
                </a:solidFill>
              </a:endParaRPr>
            </a:p>
          </p:txBody>
        </p:sp>
        <p:sp>
          <p:nvSpPr>
            <p:cNvPr id="96" name="Line 9"/>
            <p:cNvSpPr>
              <a:spLocks noChangeShapeType="1"/>
            </p:cNvSpPr>
            <p:nvPr/>
          </p:nvSpPr>
          <p:spPr bwMode="auto">
            <a:xfrm flipV="1">
              <a:off x="7943850" y="4100513"/>
              <a:ext cx="147638" cy="1003300"/>
            </a:xfrm>
            <a:prstGeom prst="line">
              <a:avLst/>
            </a:prstGeom>
            <a:noFill/>
            <a:ln w="28575" cap="flat">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78D7"/>
                </a:solidFill>
              </a:endParaRPr>
            </a:p>
          </p:txBody>
        </p:sp>
        <p:sp>
          <p:nvSpPr>
            <p:cNvPr id="97" name="Rectangle 11"/>
            <p:cNvSpPr>
              <a:spLocks noChangeArrowheads="1"/>
            </p:cNvSpPr>
            <p:nvPr/>
          </p:nvSpPr>
          <p:spPr bwMode="auto">
            <a:xfrm>
              <a:off x="7189788" y="5103813"/>
              <a:ext cx="1104900" cy="292100"/>
            </a:xfrm>
            <a:prstGeom prst="rect">
              <a:avLst/>
            </a:prstGeom>
            <a:noFill/>
            <a:ln w="285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78D7"/>
                </a:solidFill>
              </a:endParaRPr>
            </a:p>
          </p:txBody>
        </p:sp>
        <p:sp>
          <p:nvSpPr>
            <p:cNvPr id="98" name="Rectangle 12"/>
            <p:cNvSpPr>
              <a:spLocks noChangeArrowheads="1"/>
            </p:cNvSpPr>
            <p:nvPr/>
          </p:nvSpPr>
          <p:spPr bwMode="auto">
            <a:xfrm>
              <a:off x="7291388" y="5395913"/>
              <a:ext cx="901700" cy="304800"/>
            </a:xfrm>
            <a:prstGeom prst="rect">
              <a:avLst/>
            </a:prstGeom>
            <a:noFill/>
            <a:ln w="285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78D7"/>
                </a:solidFill>
              </a:endParaRPr>
            </a:p>
          </p:txBody>
        </p:sp>
        <p:sp>
          <p:nvSpPr>
            <p:cNvPr id="99" name="Rectangle 13"/>
            <p:cNvSpPr>
              <a:spLocks noChangeArrowheads="1"/>
            </p:cNvSpPr>
            <p:nvPr/>
          </p:nvSpPr>
          <p:spPr bwMode="auto">
            <a:xfrm>
              <a:off x="7392988" y="5700713"/>
              <a:ext cx="698500" cy="293688"/>
            </a:xfrm>
            <a:prstGeom prst="rect">
              <a:avLst/>
            </a:prstGeom>
            <a:noFill/>
            <a:ln w="2857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78D7"/>
                </a:solidFill>
              </a:endParaRPr>
            </a:p>
          </p:txBody>
        </p:sp>
        <p:sp>
          <p:nvSpPr>
            <p:cNvPr id="100" name="Freeform 10"/>
            <p:cNvSpPr>
              <a:spLocks/>
            </p:cNvSpPr>
            <p:nvPr/>
          </p:nvSpPr>
          <p:spPr bwMode="auto">
            <a:xfrm>
              <a:off x="7392988" y="4127264"/>
              <a:ext cx="698500" cy="146050"/>
            </a:xfrm>
            <a:custGeom>
              <a:avLst/>
              <a:gdLst>
                <a:gd name="T0" fmla="*/ 0 w 440"/>
                <a:gd name="T1" fmla="*/ 0 h 92"/>
                <a:gd name="T2" fmla="*/ 127 w 440"/>
                <a:gd name="T3" fmla="*/ 92 h 92"/>
                <a:gd name="T4" fmla="*/ 220 w 440"/>
                <a:gd name="T5" fmla="*/ 0 h 92"/>
                <a:gd name="T6" fmla="*/ 312 w 440"/>
                <a:gd name="T7" fmla="*/ 92 h 92"/>
                <a:gd name="T8" fmla="*/ 440 w 440"/>
                <a:gd name="T9" fmla="*/ 0 h 92"/>
              </a:gdLst>
              <a:ahLst/>
              <a:cxnLst>
                <a:cxn ang="0">
                  <a:pos x="T0" y="T1"/>
                </a:cxn>
                <a:cxn ang="0">
                  <a:pos x="T2" y="T3"/>
                </a:cxn>
                <a:cxn ang="0">
                  <a:pos x="T4" y="T5"/>
                </a:cxn>
                <a:cxn ang="0">
                  <a:pos x="T6" y="T7"/>
                </a:cxn>
                <a:cxn ang="0">
                  <a:pos x="T8" y="T9"/>
                </a:cxn>
              </a:cxnLst>
              <a:rect l="0" t="0" r="r" b="b"/>
              <a:pathLst>
                <a:path w="440" h="92">
                  <a:moveTo>
                    <a:pt x="0" y="0"/>
                  </a:moveTo>
                  <a:lnTo>
                    <a:pt x="127" y="92"/>
                  </a:lnTo>
                  <a:lnTo>
                    <a:pt x="220" y="0"/>
                  </a:lnTo>
                  <a:lnTo>
                    <a:pt x="312" y="92"/>
                  </a:lnTo>
                  <a:lnTo>
                    <a:pt x="440" y="0"/>
                  </a:lnTo>
                </a:path>
              </a:pathLst>
            </a:custGeom>
            <a:noFill/>
            <a:ln w="28575"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78D7"/>
                </a:solidFill>
              </a:endParaRPr>
            </a:p>
          </p:txBody>
        </p:sp>
      </p:grpSp>
    </p:spTree>
    <p:extLst>
      <p:ext uri="{BB962C8B-B14F-4D97-AF65-F5344CB8AC3E}">
        <p14:creationId xmlns:p14="http://schemas.microsoft.com/office/powerpoint/2010/main" val="35012851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a:t>Cortana Intelligence Suite Services</a:t>
            </a:r>
          </a:p>
        </p:txBody>
      </p:sp>
      <p:grpSp>
        <p:nvGrpSpPr>
          <p:cNvPr id="364" name="Group 363"/>
          <p:cNvGrpSpPr/>
          <p:nvPr/>
        </p:nvGrpSpPr>
        <p:grpSpPr>
          <a:xfrm>
            <a:off x="9400221" y="1286571"/>
            <a:ext cx="2196985" cy="4524566"/>
            <a:chOff x="9588714" y="1666194"/>
            <a:chExt cx="2241039" cy="4615293"/>
          </a:xfrm>
        </p:grpSpPr>
        <p:sp>
          <p:nvSpPr>
            <p:cNvPr id="365" name="Rectangle 364"/>
            <p:cNvSpPr/>
            <p:nvPr/>
          </p:nvSpPr>
          <p:spPr>
            <a:xfrm>
              <a:off x="10329146" y="5953575"/>
              <a:ext cx="1500607" cy="327912"/>
            </a:xfrm>
            <a:prstGeom prst="rect">
              <a:avLst/>
            </a:prstGeom>
          </p:spPr>
          <p:txBody>
            <a:bodyPr wrap="none" lIns="0" tIns="0" rIns="0" bIns="0" anchor="ctr">
              <a:noAutofit/>
            </a:bodyPr>
            <a:lstStyle/>
            <a:p>
              <a:pPr defTabSz="896386">
                <a:lnSpc>
                  <a:spcPct val="90000"/>
                </a:lnSpc>
              </a:pPr>
              <a:r>
                <a:rPr lang="en-US" sz="2353" kern="0" dirty="0">
                  <a:solidFill>
                    <a:srgbClr val="002050"/>
                  </a:solidFill>
                  <a:latin typeface="Segoe UI Light"/>
                </a:rPr>
                <a:t>Action</a:t>
              </a:r>
            </a:p>
          </p:txBody>
        </p:sp>
        <p:sp>
          <p:nvSpPr>
            <p:cNvPr id="366" name="Freeform 365"/>
            <p:cNvSpPr/>
            <p:nvPr/>
          </p:nvSpPr>
          <p:spPr bwMode="auto">
            <a:xfrm flipH="1">
              <a:off x="9588714" y="1666194"/>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algn="ctr" defTabSz="896386">
                <a:defRPr/>
              </a:pPr>
              <a:endParaRPr lang="en-US" sz="1765" kern="0" dirty="0">
                <a:solidFill>
                  <a:srgbClr val="FFFFFF"/>
                </a:solidFill>
                <a:latin typeface="Segoe UI"/>
              </a:endParaRPr>
            </a:p>
          </p:txBody>
        </p:sp>
        <p:sp>
          <p:nvSpPr>
            <p:cNvPr id="367" name="TextBox 366"/>
            <p:cNvSpPr txBox="1"/>
            <p:nvPr/>
          </p:nvSpPr>
          <p:spPr>
            <a:xfrm>
              <a:off x="10381650" y="1978779"/>
              <a:ext cx="1090058" cy="461622"/>
            </a:xfrm>
            <a:prstGeom prst="rect">
              <a:avLst/>
            </a:prstGeom>
            <a:noFill/>
          </p:spPr>
          <p:txBody>
            <a:bodyPr wrap="square" lIns="179259" tIns="143407" rIns="179259" bIns="143407" rtlCol="0">
              <a:spAutoFit/>
            </a:bodyPr>
            <a:lstStyle/>
            <a:p>
              <a:pPr defTabSz="914192">
                <a:lnSpc>
                  <a:spcPct val="90000"/>
                </a:lnSpc>
                <a:spcBef>
                  <a:spcPct val="0"/>
                </a:spcBef>
                <a:spcAft>
                  <a:spcPts val="588"/>
                </a:spcAft>
              </a:pPr>
              <a:r>
                <a:rPr lang="en-US" sz="1176" kern="0" spc="-29" dirty="0">
                  <a:solidFill>
                    <a:srgbClr val="002050"/>
                  </a:solidFill>
                  <a:latin typeface="Segoe UI Semilight" panose="020B0402040204020203" pitchFamily="34" charset="0"/>
                  <a:cs typeface="Segoe UI Semilight" panose="020B0402040204020203" pitchFamily="34" charset="0"/>
                </a:rPr>
                <a:t>People</a:t>
              </a:r>
            </a:p>
          </p:txBody>
        </p:sp>
        <p:sp>
          <p:nvSpPr>
            <p:cNvPr id="368" name="TextBox 367"/>
            <p:cNvSpPr txBox="1"/>
            <p:nvPr/>
          </p:nvSpPr>
          <p:spPr>
            <a:xfrm>
              <a:off x="10650440" y="5204331"/>
              <a:ext cx="868271" cy="332399"/>
            </a:xfrm>
            <a:prstGeom prst="rect">
              <a:avLst/>
            </a:prstGeom>
            <a:noFill/>
          </p:spPr>
          <p:txBody>
            <a:bodyPr wrap="square" lIns="0" tIns="0" rIns="0" bIns="0" rtlCol="0">
              <a:spAutoFit/>
            </a:bodyPr>
            <a:lstStyle/>
            <a:p>
              <a:pPr defTabSz="914192">
                <a:lnSpc>
                  <a:spcPct val="90000"/>
                </a:lnSpc>
                <a:spcBef>
                  <a:spcPct val="0"/>
                </a:spcBef>
                <a:spcAft>
                  <a:spcPts val="588"/>
                </a:spcAft>
              </a:pPr>
              <a:r>
                <a:rPr lang="en-US" sz="1176" kern="0" spc="-29" dirty="0">
                  <a:solidFill>
                    <a:srgbClr val="002050"/>
                  </a:solidFill>
                  <a:latin typeface="Segoe UI Semilight" panose="020B0402040204020203" pitchFamily="34" charset="0"/>
                  <a:cs typeface="Segoe UI Semilight" panose="020B0402040204020203" pitchFamily="34" charset="0"/>
                </a:rPr>
                <a:t>Automated </a:t>
              </a:r>
              <a:br>
                <a:rPr lang="en-US" sz="1176" kern="0" spc="-29" dirty="0">
                  <a:solidFill>
                    <a:srgbClr val="002050"/>
                  </a:solidFill>
                  <a:latin typeface="Segoe UI Semilight" panose="020B0402040204020203" pitchFamily="34" charset="0"/>
                  <a:cs typeface="Segoe UI Semilight" panose="020B0402040204020203" pitchFamily="34" charset="0"/>
                </a:rPr>
              </a:br>
              <a:r>
                <a:rPr lang="en-US" sz="1176" kern="0" spc="-29" dirty="0">
                  <a:solidFill>
                    <a:srgbClr val="002050"/>
                  </a:solidFill>
                  <a:latin typeface="Segoe UI Semilight" panose="020B0402040204020203" pitchFamily="34" charset="0"/>
                  <a:cs typeface="Segoe UI Semilight" panose="020B0402040204020203" pitchFamily="34" charset="0"/>
                </a:rPr>
                <a:t>Systems</a:t>
              </a:r>
            </a:p>
          </p:txBody>
        </p:sp>
        <p:grpSp>
          <p:nvGrpSpPr>
            <p:cNvPr id="369" name="Group 368"/>
            <p:cNvGrpSpPr/>
            <p:nvPr/>
          </p:nvGrpSpPr>
          <p:grpSpPr>
            <a:xfrm>
              <a:off x="9984119" y="2016920"/>
              <a:ext cx="377227" cy="385340"/>
              <a:chOff x="6112510" y="6954657"/>
              <a:chExt cx="1181100" cy="1206500"/>
            </a:xfrm>
            <a:solidFill>
              <a:srgbClr val="0078D7"/>
            </a:solidFill>
          </p:grpSpPr>
          <p:sp>
            <p:nvSpPr>
              <p:cNvPr id="387"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388"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389"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390"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grpSp>
        <p:grpSp>
          <p:nvGrpSpPr>
            <p:cNvPr id="370" name="Group 369"/>
            <p:cNvGrpSpPr/>
            <p:nvPr/>
          </p:nvGrpSpPr>
          <p:grpSpPr>
            <a:xfrm>
              <a:off x="10034296" y="5129436"/>
              <a:ext cx="385751" cy="482188"/>
              <a:chOff x="2954338" y="6831013"/>
              <a:chExt cx="1041400" cy="1301750"/>
            </a:xfrm>
            <a:solidFill>
              <a:srgbClr val="0078D7"/>
            </a:solidFill>
          </p:grpSpPr>
          <p:sp>
            <p:nvSpPr>
              <p:cNvPr id="385"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386"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grpSp>
        <p:grpSp>
          <p:nvGrpSpPr>
            <p:cNvPr id="371" name="Group 370"/>
            <p:cNvGrpSpPr/>
            <p:nvPr/>
          </p:nvGrpSpPr>
          <p:grpSpPr>
            <a:xfrm>
              <a:off x="9872701" y="3060921"/>
              <a:ext cx="1878892" cy="1542780"/>
              <a:chOff x="9910801" y="2434267"/>
              <a:chExt cx="1878892" cy="1542780"/>
            </a:xfrm>
          </p:grpSpPr>
          <p:sp>
            <p:nvSpPr>
              <p:cNvPr id="372" name="TextBox 371"/>
              <p:cNvSpPr txBox="1"/>
              <p:nvPr/>
            </p:nvSpPr>
            <p:spPr>
              <a:xfrm>
                <a:off x="9910801" y="3234749"/>
                <a:ext cx="1090058" cy="461622"/>
              </a:xfrm>
              <a:prstGeom prst="rect">
                <a:avLst/>
              </a:prstGeom>
              <a:noFill/>
            </p:spPr>
            <p:txBody>
              <a:bodyPr wrap="square" lIns="179259" tIns="143407" rIns="179259" bIns="143407" rtlCol="0">
                <a:spAutoFit/>
              </a:bodyPr>
              <a:lstStyle/>
              <a:p>
                <a:pPr defTabSz="914192">
                  <a:lnSpc>
                    <a:spcPct val="90000"/>
                  </a:lnSpc>
                  <a:spcBef>
                    <a:spcPct val="0"/>
                  </a:spcBef>
                  <a:spcAft>
                    <a:spcPts val="588"/>
                  </a:spcAft>
                  <a:defRPr/>
                </a:pPr>
                <a:r>
                  <a:rPr lang="en-US" sz="1176" kern="0" spc="-29" dirty="0">
                    <a:solidFill>
                      <a:srgbClr val="002050"/>
                    </a:solidFill>
                    <a:latin typeface="Segoe UI Semilight" panose="020B0402040204020203" pitchFamily="34" charset="0"/>
                    <a:cs typeface="Segoe UI Semilight" panose="020B0402040204020203" pitchFamily="34" charset="0"/>
                  </a:rPr>
                  <a:t>Apps</a:t>
                </a:r>
              </a:p>
            </p:txBody>
          </p:sp>
          <p:grpSp>
            <p:nvGrpSpPr>
              <p:cNvPr id="373" name="Group 372"/>
              <p:cNvGrpSpPr/>
              <p:nvPr/>
            </p:nvGrpSpPr>
            <p:grpSpPr>
              <a:xfrm>
                <a:off x="10012430" y="2917883"/>
                <a:ext cx="462396" cy="357669"/>
                <a:chOff x="5007615" y="2323753"/>
                <a:chExt cx="649029" cy="502032"/>
              </a:xfrm>
              <a:solidFill>
                <a:srgbClr val="0078D7"/>
              </a:solidFill>
            </p:grpSpPr>
            <p:sp>
              <p:nvSpPr>
                <p:cNvPr id="383" name="Freeform 382"/>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384" name="Freeform 383"/>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grpSp>
          <p:grpSp>
            <p:nvGrpSpPr>
              <p:cNvPr id="374" name="Group 373"/>
              <p:cNvGrpSpPr/>
              <p:nvPr/>
            </p:nvGrpSpPr>
            <p:grpSpPr>
              <a:xfrm>
                <a:off x="10486805" y="2434267"/>
                <a:ext cx="1302888" cy="1542780"/>
                <a:chOff x="10486805" y="2923046"/>
                <a:chExt cx="1302888" cy="1542780"/>
              </a:xfrm>
            </p:grpSpPr>
            <p:sp>
              <p:nvSpPr>
                <p:cNvPr id="375" name="Rectangle 374"/>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6" name="TextBox 375"/>
                <p:cNvSpPr txBox="1"/>
                <p:nvPr/>
              </p:nvSpPr>
              <p:spPr>
                <a:xfrm>
                  <a:off x="11212738" y="3022354"/>
                  <a:ext cx="473389" cy="161553"/>
                </a:xfrm>
                <a:prstGeom prst="rect">
                  <a:avLst/>
                </a:prstGeom>
                <a:noFill/>
              </p:spPr>
              <p:txBody>
                <a:bodyPr wrap="square" lIns="0" tIns="0" rIns="0" bIns="0" rtlCol="0">
                  <a:spAutoFit/>
                </a:bodyPr>
                <a:lstStyle/>
                <a:p>
                  <a:pPr defTabSz="914192">
                    <a:spcBef>
                      <a:spcPct val="0"/>
                    </a:spcBef>
                    <a:spcAft>
                      <a:spcPts val="588"/>
                    </a:spcAft>
                    <a:defRPr/>
                  </a:pPr>
                  <a:r>
                    <a:rPr lang="en-US" sz="1029" kern="0" dirty="0">
                      <a:solidFill>
                        <a:srgbClr val="505050"/>
                      </a:solidFill>
                      <a:cs typeface="Segoe UI Semilight" panose="020B0402040204020203" pitchFamily="34" charset="0"/>
                    </a:rPr>
                    <a:t>Web</a:t>
                  </a:r>
                </a:p>
              </p:txBody>
            </p:sp>
            <p:sp>
              <p:nvSpPr>
                <p:cNvPr id="377" name="TextBox 376"/>
                <p:cNvSpPr txBox="1"/>
                <p:nvPr/>
              </p:nvSpPr>
              <p:spPr>
                <a:xfrm>
                  <a:off x="11212738" y="3571986"/>
                  <a:ext cx="473389" cy="161553"/>
                </a:xfrm>
                <a:prstGeom prst="rect">
                  <a:avLst/>
                </a:prstGeom>
                <a:noFill/>
              </p:spPr>
              <p:txBody>
                <a:bodyPr wrap="square" lIns="0" tIns="0" rIns="0" bIns="0" rtlCol="0">
                  <a:spAutoFit/>
                </a:bodyPr>
                <a:lstStyle/>
                <a:p>
                  <a:pPr defTabSz="914192">
                    <a:spcBef>
                      <a:spcPct val="0"/>
                    </a:spcBef>
                    <a:spcAft>
                      <a:spcPts val="588"/>
                    </a:spcAft>
                    <a:defRPr/>
                  </a:pPr>
                  <a:r>
                    <a:rPr lang="en-US" sz="1029" kern="0" dirty="0">
                      <a:solidFill>
                        <a:srgbClr val="505050"/>
                      </a:solidFill>
                      <a:cs typeface="Segoe UI Semilight" panose="020B0402040204020203" pitchFamily="34" charset="0"/>
                    </a:rPr>
                    <a:t>Mobile</a:t>
                  </a:r>
                </a:p>
              </p:txBody>
            </p:sp>
            <p:sp>
              <p:nvSpPr>
                <p:cNvPr id="378" name="TextBox 377"/>
                <p:cNvSpPr txBox="1"/>
                <p:nvPr/>
              </p:nvSpPr>
              <p:spPr>
                <a:xfrm>
                  <a:off x="11212738" y="4160203"/>
                  <a:ext cx="473389" cy="161553"/>
                </a:xfrm>
                <a:prstGeom prst="rect">
                  <a:avLst/>
                </a:prstGeom>
                <a:noFill/>
              </p:spPr>
              <p:txBody>
                <a:bodyPr wrap="square" lIns="0" tIns="0" rIns="0" bIns="0" rtlCol="0">
                  <a:spAutoFit/>
                </a:bodyPr>
                <a:lstStyle/>
                <a:p>
                  <a:pPr defTabSz="914192">
                    <a:spcBef>
                      <a:spcPct val="0"/>
                    </a:spcBef>
                    <a:spcAft>
                      <a:spcPts val="588"/>
                    </a:spcAft>
                    <a:defRPr/>
                  </a:pPr>
                  <a:r>
                    <a:rPr lang="en-US" sz="1029" kern="0" dirty="0">
                      <a:solidFill>
                        <a:srgbClr val="505050"/>
                      </a:solidFill>
                      <a:cs typeface="Segoe UI Semilight" panose="020B0402040204020203" pitchFamily="34" charset="0"/>
                    </a:rPr>
                    <a:t>Bots</a:t>
                  </a:r>
                </a:p>
              </p:txBody>
            </p:sp>
            <p:sp>
              <p:nvSpPr>
                <p:cNvPr id="379" name="Freeform 378"/>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380" name="Freeform 379"/>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381" name="Freeform 380"/>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82" name="Straight Connector 381"/>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grpSp>
      <p:grpSp>
        <p:nvGrpSpPr>
          <p:cNvPr id="391" name="Group 390"/>
          <p:cNvGrpSpPr/>
          <p:nvPr/>
        </p:nvGrpSpPr>
        <p:grpSpPr>
          <a:xfrm>
            <a:off x="7185375" y="1277604"/>
            <a:ext cx="2517255" cy="4461764"/>
            <a:chOff x="7329456" y="1657048"/>
            <a:chExt cx="2567731" cy="4551232"/>
          </a:xfrm>
        </p:grpSpPr>
        <p:sp>
          <p:nvSpPr>
            <p:cNvPr id="392" name="Rectangle 391"/>
            <p:cNvSpPr/>
            <p:nvPr/>
          </p:nvSpPr>
          <p:spPr bwMode="auto">
            <a:xfrm>
              <a:off x="7759316" y="1657048"/>
              <a:ext cx="1737360" cy="2734231"/>
            </a:xfrm>
            <a:prstGeom prst="rect">
              <a:avLst/>
            </a:prstGeom>
            <a:solidFill>
              <a:srgbClr val="0078D7"/>
            </a:solidFill>
            <a:ln w="3175">
              <a:noFill/>
            </a:ln>
            <a:effectLst/>
          </p:spPr>
          <p:txBody>
            <a:bodyPr spcFirstLastPara="0" vert="horz" wrap="square" lIns="17922" tIns="89642" rIns="17922" bIns="89604" numCol="1" spcCol="1270" anchor="t" anchorCtr="0">
              <a:noAutofit/>
            </a:bodyPr>
            <a:lstStyle/>
            <a:p>
              <a:pPr algn="ctr" defTabSz="710729">
                <a:spcBef>
                  <a:spcPct val="0"/>
                </a:spcBef>
                <a:spcAft>
                  <a:spcPct val="35000"/>
                </a:spcAft>
                <a:defRPr/>
              </a:pPr>
              <a:r>
                <a:rPr lang="en-US" sz="1372" kern="0" dirty="0">
                  <a:solidFill>
                    <a:srgbClr val="FFFFFF"/>
                  </a:solidFill>
                  <a:latin typeface="Segoe UI Semibold" panose="020B0702040204020203" pitchFamily="34" charset="0"/>
                  <a:cs typeface="Segoe UI Semibold" panose="020B0702040204020203" pitchFamily="34" charset="0"/>
                </a:rPr>
                <a:t>Intelligence</a:t>
              </a:r>
            </a:p>
          </p:txBody>
        </p:sp>
        <p:sp>
          <p:nvSpPr>
            <p:cNvPr id="393" name="Rectangle 392"/>
            <p:cNvSpPr/>
            <p:nvPr/>
          </p:nvSpPr>
          <p:spPr bwMode="auto">
            <a:xfrm>
              <a:off x="7759316" y="4491484"/>
              <a:ext cx="1737360" cy="1352961"/>
            </a:xfrm>
            <a:prstGeom prst="rect">
              <a:avLst/>
            </a:prstGeom>
            <a:solidFill>
              <a:srgbClr val="0078D7"/>
            </a:solidFill>
            <a:ln w="3175">
              <a:noFill/>
            </a:ln>
            <a:effectLst/>
          </p:spPr>
          <p:txBody>
            <a:bodyPr spcFirstLastPara="0" vert="horz" wrap="square" lIns="17922" tIns="89642" rIns="17922" bIns="89604" numCol="1" spcCol="1270" anchor="t" anchorCtr="0">
              <a:noAutofit/>
            </a:bodyPr>
            <a:lstStyle/>
            <a:p>
              <a:pPr algn="ctr" defTabSz="710729">
                <a:spcBef>
                  <a:spcPct val="0"/>
                </a:spcBef>
                <a:spcAft>
                  <a:spcPct val="35000"/>
                </a:spcAft>
                <a:defRPr/>
              </a:pPr>
              <a:r>
                <a:rPr lang="en-US" sz="1372" kern="0" dirty="0">
                  <a:solidFill>
                    <a:srgbClr val="FFFFFF"/>
                  </a:solidFill>
                  <a:latin typeface="Segoe UI Semibold" panose="020B0702040204020203" pitchFamily="34" charset="0"/>
                  <a:cs typeface="Segoe UI Semibold" panose="020B0702040204020203" pitchFamily="34" charset="0"/>
                </a:rPr>
                <a:t>Dashboards &amp; Visualizations</a:t>
              </a:r>
            </a:p>
          </p:txBody>
        </p:sp>
        <p:sp>
          <p:nvSpPr>
            <p:cNvPr id="394" name="Rectangle 393"/>
            <p:cNvSpPr/>
            <p:nvPr/>
          </p:nvSpPr>
          <p:spPr>
            <a:xfrm>
              <a:off x="8282077" y="3724639"/>
              <a:ext cx="1268870" cy="261610"/>
            </a:xfrm>
            <a:prstGeom prst="rect">
              <a:avLst/>
            </a:prstGeom>
          </p:spPr>
          <p:txBody>
            <a:bodyPr wrap="square">
              <a:spAutoFit/>
            </a:bodyPr>
            <a:lstStyle/>
            <a:p>
              <a:pPr defTabSz="896386"/>
              <a:r>
                <a:rPr lang="en-US" sz="1078" kern="0" dirty="0">
                  <a:solidFill>
                    <a:srgbClr val="FFFFFF"/>
                  </a:solidFill>
                  <a:cs typeface="Segoe UI Semilight" panose="020B0402040204020203" pitchFamily="34" charset="0"/>
                </a:rPr>
                <a:t>Cortana</a:t>
              </a:r>
            </a:p>
          </p:txBody>
        </p:sp>
        <p:grpSp>
          <p:nvGrpSpPr>
            <p:cNvPr id="395" name="Group 394"/>
            <p:cNvGrpSpPr/>
            <p:nvPr/>
          </p:nvGrpSpPr>
          <p:grpSpPr>
            <a:xfrm>
              <a:off x="7886100" y="3695712"/>
              <a:ext cx="315759" cy="315759"/>
              <a:chOff x="3236100" y="589298"/>
              <a:chExt cx="5641200" cy="5641200"/>
            </a:xfrm>
          </p:grpSpPr>
          <p:sp>
            <p:nvSpPr>
              <p:cNvPr id="414" name="Freeform 413"/>
              <p:cNvSpPr/>
              <p:nvPr/>
            </p:nvSpPr>
            <p:spPr bwMode="auto">
              <a:xfrm>
                <a:off x="3236100"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defRPr/>
                </a:pPr>
                <a:endParaRPr lang="en-US" sz="3529" kern="0" dirty="0">
                  <a:solidFill>
                    <a:srgbClr val="FFFFFF"/>
                  </a:solidFill>
                  <a:latin typeface="Segoe UI"/>
                  <a:ea typeface="Segoe UI" pitchFamily="34" charset="0"/>
                  <a:cs typeface="Segoe UI" pitchFamily="34" charset="0"/>
                </a:endParaRPr>
              </a:p>
            </p:txBody>
          </p:sp>
          <p:sp>
            <p:nvSpPr>
              <p:cNvPr id="415" name="Freeform 414"/>
              <p:cNvSpPr/>
              <p:nvPr/>
            </p:nvSpPr>
            <p:spPr bwMode="auto">
              <a:xfrm>
                <a:off x="3615099"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defRPr/>
                </a:pPr>
                <a:endParaRPr lang="en-US" sz="3529" kern="0" dirty="0">
                  <a:solidFill>
                    <a:srgbClr val="FFFFFF"/>
                  </a:solidFill>
                  <a:latin typeface="Segoe UI"/>
                  <a:ea typeface="Segoe UI" pitchFamily="34" charset="0"/>
                  <a:cs typeface="Segoe UI" pitchFamily="34" charset="0"/>
                </a:endParaRPr>
              </a:p>
            </p:txBody>
          </p:sp>
        </p:grpSp>
        <p:cxnSp>
          <p:nvCxnSpPr>
            <p:cNvPr id="396" name="Straight Connector 395"/>
            <p:cNvCxnSpPr/>
            <p:nvPr/>
          </p:nvCxnSpPr>
          <p:spPr>
            <a:xfrm>
              <a:off x="7329456" y="6118143"/>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397" name="Group 396"/>
            <p:cNvGrpSpPr/>
            <p:nvPr/>
          </p:nvGrpSpPr>
          <p:grpSpPr>
            <a:xfrm rot="13500000">
              <a:off x="9515255" y="6028138"/>
              <a:ext cx="181498" cy="178786"/>
              <a:chOff x="402446" y="5872915"/>
              <a:chExt cx="292608" cy="288235"/>
            </a:xfrm>
            <a:solidFill>
              <a:srgbClr val="FFFFFF">
                <a:lumMod val="85000"/>
              </a:srgbClr>
            </a:solidFill>
          </p:grpSpPr>
          <p:cxnSp>
            <p:nvCxnSpPr>
              <p:cNvPr id="412" name="Straight Connector 411"/>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413" name="Straight Connector 412"/>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cxnSp>
          <p:nvCxnSpPr>
            <p:cNvPr id="398" name="Straight Connector 397"/>
            <p:cNvCxnSpPr/>
            <p:nvPr/>
          </p:nvCxnSpPr>
          <p:spPr>
            <a:xfrm flipH="1">
              <a:off x="9588715" y="3765778"/>
              <a:ext cx="308472" cy="0"/>
            </a:xfrm>
            <a:prstGeom prst="line">
              <a:avLst/>
            </a:prstGeom>
            <a:noFill/>
            <a:ln w="12700" cap="flat" cmpd="sng" algn="ctr">
              <a:solidFill>
                <a:srgbClr val="0078D7"/>
              </a:solidFill>
              <a:prstDash val="solid"/>
              <a:headEnd type="none"/>
              <a:tailEnd type="none"/>
            </a:ln>
            <a:effectLst/>
          </p:spPr>
        </p:cxnSp>
        <p:sp>
          <p:nvSpPr>
            <p:cNvPr id="399" name="Rectangle 398"/>
            <p:cNvSpPr/>
            <p:nvPr/>
          </p:nvSpPr>
          <p:spPr>
            <a:xfrm>
              <a:off x="8282077" y="3055939"/>
              <a:ext cx="1268870" cy="430887"/>
            </a:xfrm>
            <a:prstGeom prst="rect">
              <a:avLst/>
            </a:prstGeom>
          </p:spPr>
          <p:txBody>
            <a:bodyPr wrap="square" anchor="ctr">
              <a:spAutoFit/>
            </a:bodyPr>
            <a:lstStyle/>
            <a:p>
              <a:pPr defTabSz="896386"/>
              <a:r>
                <a:rPr lang="en-US" sz="1078" kern="0" dirty="0">
                  <a:solidFill>
                    <a:srgbClr val="FFFFFF"/>
                  </a:solidFill>
                  <a:cs typeface="Segoe UI Semilight" panose="020B0402040204020203" pitchFamily="34" charset="0"/>
                </a:rPr>
                <a:t>Bot </a:t>
              </a:r>
              <a:br>
                <a:rPr lang="en-US" sz="1078" kern="0" dirty="0">
                  <a:solidFill>
                    <a:srgbClr val="FFFFFF"/>
                  </a:solidFill>
                  <a:cs typeface="Segoe UI Semilight" panose="020B0402040204020203" pitchFamily="34" charset="0"/>
                </a:rPr>
              </a:br>
              <a:r>
                <a:rPr lang="en-US" sz="1078" kern="0" dirty="0">
                  <a:solidFill>
                    <a:srgbClr val="FFFFFF"/>
                  </a:solidFill>
                  <a:cs typeface="Segoe UI Semilight" panose="020B0402040204020203" pitchFamily="34" charset="0"/>
                </a:rPr>
                <a:t>Framework</a:t>
              </a:r>
            </a:p>
          </p:txBody>
        </p:sp>
        <p:sp>
          <p:nvSpPr>
            <p:cNvPr id="400" name="Rectangle 399"/>
            <p:cNvSpPr/>
            <p:nvPr/>
          </p:nvSpPr>
          <p:spPr>
            <a:xfrm>
              <a:off x="8282077" y="2443589"/>
              <a:ext cx="1268870" cy="430887"/>
            </a:xfrm>
            <a:prstGeom prst="rect">
              <a:avLst/>
            </a:prstGeom>
          </p:spPr>
          <p:txBody>
            <a:bodyPr wrap="square">
              <a:spAutoFit/>
            </a:bodyPr>
            <a:lstStyle/>
            <a:p>
              <a:pPr defTabSz="896386"/>
              <a:r>
                <a:rPr lang="en-US" sz="1078" kern="0" dirty="0">
                  <a:solidFill>
                    <a:srgbClr val="FFFFFF"/>
                  </a:solidFill>
                  <a:cs typeface="Segoe UI Semilight" panose="020B0402040204020203" pitchFamily="34" charset="0"/>
                </a:rPr>
                <a:t>Cognitive Services</a:t>
              </a:r>
            </a:p>
          </p:txBody>
        </p:sp>
        <p:grpSp>
          <p:nvGrpSpPr>
            <p:cNvPr id="401" name="Group 400"/>
            <p:cNvGrpSpPr/>
            <p:nvPr/>
          </p:nvGrpSpPr>
          <p:grpSpPr>
            <a:xfrm>
              <a:off x="7830264" y="2521994"/>
              <a:ext cx="427431" cy="274077"/>
              <a:chOff x="7822816" y="2717080"/>
              <a:chExt cx="427431" cy="274077"/>
            </a:xfrm>
          </p:grpSpPr>
          <p:sp>
            <p:nvSpPr>
              <p:cNvPr id="410" name="Freeform 409"/>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411"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grpSp>
        <p:sp>
          <p:nvSpPr>
            <p:cNvPr id="402" name="Rectangle 401"/>
            <p:cNvSpPr/>
            <p:nvPr/>
          </p:nvSpPr>
          <p:spPr>
            <a:xfrm>
              <a:off x="8241821" y="5297166"/>
              <a:ext cx="1271016" cy="261610"/>
            </a:xfrm>
            <a:prstGeom prst="rect">
              <a:avLst/>
            </a:prstGeom>
          </p:spPr>
          <p:txBody>
            <a:bodyPr wrap="square">
              <a:spAutoFit/>
            </a:bodyPr>
            <a:lstStyle/>
            <a:p>
              <a:pPr defTabSz="896386"/>
              <a:r>
                <a:rPr lang="en-US" sz="1078" kern="0" dirty="0">
                  <a:solidFill>
                    <a:srgbClr val="FFFFFF"/>
                  </a:solidFill>
                  <a:cs typeface="Segoe UI Semilight" panose="020B0402040204020203" pitchFamily="34" charset="0"/>
                </a:rPr>
                <a:t>Power BI</a:t>
              </a:r>
            </a:p>
          </p:txBody>
        </p:sp>
        <p:grpSp>
          <p:nvGrpSpPr>
            <p:cNvPr id="403" name="Group 402"/>
            <p:cNvGrpSpPr/>
            <p:nvPr/>
          </p:nvGrpSpPr>
          <p:grpSpPr>
            <a:xfrm>
              <a:off x="7884058" y="5324140"/>
              <a:ext cx="324905" cy="207663"/>
              <a:chOff x="7884058" y="5368509"/>
              <a:chExt cx="324905" cy="207663"/>
            </a:xfrm>
          </p:grpSpPr>
          <p:sp>
            <p:nvSpPr>
              <p:cNvPr id="405"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30" kern="0" dirty="0">
                  <a:solidFill>
                    <a:srgbClr val="FFFFFF"/>
                  </a:solidFill>
                </a:endParaRPr>
              </a:p>
            </p:txBody>
          </p:sp>
          <p:sp>
            <p:nvSpPr>
              <p:cNvPr id="406"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30" kern="0" dirty="0">
                  <a:solidFill>
                    <a:srgbClr val="FFFFFF"/>
                  </a:solidFill>
                </a:endParaRPr>
              </a:p>
            </p:txBody>
          </p:sp>
          <p:sp>
            <p:nvSpPr>
              <p:cNvPr id="407"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30" kern="0" dirty="0">
                  <a:solidFill>
                    <a:srgbClr val="FFFFFF"/>
                  </a:solidFill>
                </a:endParaRPr>
              </a:p>
            </p:txBody>
          </p:sp>
          <p:sp>
            <p:nvSpPr>
              <p:cNvPr id="408"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30" kern="0" dirty="0">
                  <a:solidFill>
                    <a:srgbClr val="FFFFFF"/>
                  </a:solidFill>
                </a:endParaRPr>
              </a:p>
            </p:txBody>
          </p:sp>
          <p:sp>
            <p:nvSpPr>
              <p:cNvPr id="409"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30" kern="0" dirty="0">
                  <a:solidFill>
                    <a:srgbClr val="FFFFFF"/>
                  </a:solidFill>
                </a:endParaRPr>
              </a:p>
            </p:txBody>
          </p:sp>
        </p:grpSp>
        <p:sp>
          <p:nvSpPr>
            <p:cNvPr id="404" name="Freeform 403"/>
            <p:cNvSpPr/>
            <p:nvPr/>
          </p:nvSpPr>
          <p:spPr bwMode="auto">
            <a:xfrm>
              <a:off x="7857300" y="3140323"/>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2353" kern="0" dirty="0">
                <a:solidFill>
                  <a:srgbClr val="FFFFFF"/>
                </a:solidFill>
                <a:latin typeface="Segoe UI"/>
                <a:ea typeface="Segoe UI" pitchFamily="34" charset="0"/>
                <a:cs typeface="Segoe UI" pitchFamily="34" charset="0"/>
              </a:endParaRPr>
            </a:p>
          </p:txBody>
        </p:sp>
      </p:grpSp>
      <p:grpSp>
        <p:nvGrpSpPr>
          <p:cNvPr id="416" name="Group 415"/>
          <p:cNvGrpSpPr/>
          <p:nvPr/>
        </p:nvGrpSpPr>
        <p:grpSpPr>
          <a:xfrm>
            <a:off x="1979672" y="1277604"/>
            <a:ext cx="2330705" cy="4461764"/>
            <a:chOff x="2019368" y="1657048"/>
            <a:chExt cx="2377440" cy="4551232"/>
          </a:xfrm>
        </p:grpSpPr>
        <p:sp>
          <p:nvSpPr>
            <p:cNvPr id="417" name="Rectangle 416"/>
            <p:cNvSpPr/>
            <p:nvPr/>
          </p:nvSpPr>
          <p:spPr bwMode="auto">
            <a:xfrm>
              <a:off x="2186019" y="1657048"/>
              <a:ext cx="1737360" cy="4187396"/>
            </a:xfrm>
            <a:prstGeom prst="rect">
              <a:avLst/>
            </a:prstGeom>
            <a:solidFill>
              <a:srgbClr val="0078D7"/>
            </a:solidFill>
            <a:ln w="3175">
              <a:noFill/>
            </a:ln>
            <a:effectLst/>
          </p:spPr>
          <p:txBody>
            <a:bodyPr spcFirstLastPara="0" vert="horz" wrap="square" lIns="17922" tIns="89642" rIns="17922" bIns="89604" numCol="1" spcCol="1270" anchor="t" anchorCtr="0">
              <a:noAutofit/>
            </a:bodyPr>
            <a:lstStyle/>
            <a:p>
              <a:pPr algn="ctr" defTabSz="710729">
                <a:spcBef>
                  <a:spcPct val="0"/>
                </a:spcBef>
                <a:spcAft>
                  <a:spcPct val="35000"/>
                </a:spcAft>
                <a:defRPr/>
              </a:pPr>
              <a:r>
                <a:rPr lang="en-US" sz="1372" kern="0" dirty="0">
                  <a:solidFill>
                    <a:srgbClr val="FFFFFF"/>
                  </a:solidFill>
                  <a:latin typeface="Segoe UI Semibold" panose="020B0702040204020203" pitchFamily="34" charset="0"/>
                  <a:cs typeface="Segoe UI Semibold" panose="020B0702040204020203" pitchFamily="34" charset="0"/>
                </a:rPr>
                <a:t>Information Management</a:t>
              </a:r>
            </a:p>
          </p:txBody>
        </p:sp>
        <p:sp>
          <p:nvSpPr>
            <p:cNvPr id="418" name="Rectangle 417"/>
            <p:cNvSpPr/>
            <p:nvPr/>
          </p:nvSpPr>
          <p:spPr>
            <a:xfrm>
              <a:off x="2652706" y="3724639"/>
              <a:ext cx="1271016" cy="261610"/>
            </a:xfrm>
            <a:prstGeom prst="rect">
              <a:avLst/>
            </a:prstGeom>
          </p:spPr>
          <p:txBody>
            <a:bodyPr wrap="square">
              <a:spAutoFit/>
            </a:bodyPr>
            <a:lstStyle/>
            <a:p>
              <a:pPr defTabSz="896386">
                <a:defRPr/>
              </a:pPr>
              <a:r>
                <a:rPr lang="en-US" sz="1078" kern="0" dirty="0">
                  <a:solidFill>
                    <a:srgbClr val="FFFFFF"/>
                  </a:solidFill>
                  <a:cs typeface="Segoe UI Semilight" panose="020B0402040204020203" pitchFamily="34" charset="0"/>
                </a:rPr>
                <a:t>Event Hubs</a:t>
              </a:r>
              <a:endParaRPr lang="en-US" sz="1078" kern="0" dirty="0">
                <a:solidFill>
                  <a:srgbClr val="FFFFFF"/>
                </a:solidFill>
              </a:endParaRPr>
            </a:p>
          </p:txBody>
        </p:sp>
        <p:cxnSp>
          <p:nvCxnSpPr>
            <p:cNvPr id="419" name="Straight Connector 418"/>
            <p:cNvCxnSpPr/>
            <p:nvPr/>
          </p:nvCxnSpPr>
          <p:spPr>
            <a:xfrm>
              <a:off x="2019368" y="6118143"/>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420" name="Group 419"/>
            <p:cNvGrpSpPr/>
            <p:nvPr/>
          </p:nvGrpSpPr>
          <p:grpSpPr>
            <a:xfrm rot="13500000">
              <a:off x="4205167" y="6028138"/>
              <a:ext cx="181498" cy="178786"/>
              <a:chOff x="402446" y="5872915"/>
              <a:chExt cx="292608" cy="288235"/>
            </a:xfrm>
            <a:solidFill>
              <a:srgbClr val="FFFFFF">
                <a:lumMod val="85000"/>
              </a:srgbClr>
            </a:solidFill>
          </p:grpSpPr>
          <p:cxnSp>
            <p:nvCxnSpPr>
              <p:cNvPr id="429" name="Straight Connector 428"/>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430" name="Straight Connector 429"/>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421" name="Rectangle 420"/>
            <p:cNvSpPr/>
            <p:nvPr/>
          </p:nvSpPr>
          <p:spPr>
            <a:xfrm>
              <a:off x="2652706" y="3161800"/>
              <a:ext cx="1271016" cy="261610"/>
            </a:xfrm>
            <a:prstGeom prst="rect">
              <a:avLst/>
            </a:prstGeom>
          </p:spPr>
          <p:txBody>
            <a:bodyPr wrap="square">
              <a:spAutoFit/>
            </a:bodyPr>
            <a:lstStyle/>
            <a:p>
              <a:pPr defTabSz="896386"/>
              <a:r>
                <a:rPr lang="en-US" sz="1078" kern="0" dirty="0">
                  <a:solidFill>
                    <a:srgbClr val="FFFFFF"/>
                  </a:solidFill>
                  <a:cs typeface="Segoe UI Semilight" panose="020B0402040204020203" pitchFamily="34" charset="0"/>
                </a:rPr>
                <a:t>Data Catalog</a:t>
              </a:r>
            </a:p>
          </p:txBody>
        </p:sp>
        <p:grpSp>
          <p:nvGrpSpPr>
            <p:cNvPr id="422" name="Group 421"/>
            <p:cNvGrpSpPr/>
            <p:nvPr/>
          </p:nvGrpSpPr>
          <p:grpSpPr>
            <a:xfrm>
              <a:off x="2337798" y="3119355"/>
              <a:ext cx="274997" cy="292527"/>
              <a:chOff x="3232150" y="382588"/>
              <a:chExt cx="5727700" cy="6092825"/>
            </a:xfrm>
            <a:solidFill>
              <a:srgbClr val="FFFFFF"/>
            </a:solidFill>
          </p:grpSpPr>
          <p:sp>
            <p:nvSpPr>
              <p:cNvPr id="426"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427"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428"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grpSp>
        <p:sp>
          <p:nvSpPr>
            <p:cNvPr id="423" name="Rectangle 422"/>
            <p:cNvSpPr/>
            <p:nvPr/>
          </p:nvSpPr>
          <p:spPr>
            <a:xfrm>
              <a:off x="2652706" y="2528227"/>
              <a:ext cx="1271016" cy="261610"/>
            </a:xfrm>
            <a:prstGeom prst="rect">
              <a:avLst/>
            </a:prstGeom>
          </p:spPr>
          <p:txBody>
            <a:bodyPr wrap="square">
              <a:spAutoFit/>
            </a:bodyPr>
            <a:lstStyle/>
            <a:p>
              <a:pPr defTabSz="896386">
                <a:defRPr/>
              </a:pPr>
              <a:r>
                <a:rPr lang="en-US" sz="1078" kern="0" dirty="0">
                  <a:solidFill>
                    <a:srgbClr val="FFFFFF"/>
                  </a:solidFill>
                  <a:cs typeface="Segoe UI Semilight" panose="020B0402040204020203" pitchFamily="34" charset="0"/>
                </a:rPr>
                <a:t>Data Factory </a:t>
              </a:r>
              <a:endParaRPr lang="en-US" sz="1078" kern="0" dirty="0">
                <a:solidFill>
                  <a:srgbClr val="FFFFFF"/>
                </a:solidFill>
              </a:endParaRPr>
            </a:p>
          </p:txBody>
        </p:sp>
        <p:sp>
          <p:nvSpPr>
            <p:cNvPr id="424" name="Freeform 423"/>
            <p:cNvSpPr/>
            <p:nvPr/>
          </p:nvSpPr>
          <p:spPr bwMode="auto">
            <a:xfrm>
              <a:off x="2333792" y="2466963"/>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2353" kern="0" dirty="0">
                <a:solidFill>
                  <a:srgbClr val="FFFFFF"/>
                </a:solidFill>
                <a:latin typeface="Segoe UI"/>
                <a:ea typeface="Segoe UI" pitchFamily="34" charset="0"/>
                <a:cs typeface="Segoe UI" pitchFamily="34" charset="0"/>
              </a:endParaRPr>
            </a:p>
          </p:txBody>
        </p:sp>
        <p:sp>
          <p:nvSpPr>
            <p:cNvPr id="425" name="Freeform 424"/>
            <p:cNvSpPr/>
            <p:nvPr/>
          </p:nvSpPr>
          <p:spPr bwMode="auto">
            <a:xfrm>
              <a:off x="2354114" y="3729564"/>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2353" kern="0" dirty="0">
                <a:solidFill>
                  <a:srgbClr val="FFFFFF"/>
                </a:solidFill>
                <a:latin typeface="Segoe UI"/>
                <a:ea typeface="Segoe UI" pitchFamily="34" charset="0"/>
                <a:cs typeface="Segoe UI" pitchFamily="34" charset="0"/>
              </a:endParaRPr>
            </a:p>
          </p:txBody>
        </p:sp>
      </p:grpSp>
      <p:grpSp>
        <p:nvGrpSpPr>
          <p:cNvPr id="431" name="Group 430"/>
          <p:cNvGrpSpPr/>
          <p:nvPr/>
        </p:nvGrpSpPr>
        <p:grpSpPr>
          <a:xfrm>
            <a:off x="5022363" y="1277605"/>
            <a:ext cx="2466384" cy="4553834"/>
            <a:chOff x="5123071" y="1657049"/>
            <a:chExt cx="2515840" cy="4645148"/>
          </a:xfrm>
        </p:grpSpPr>
        <p:sp>
          <p:nvSpPr>
            <p:cNvPr id="432" name="Rectangle 431"/>
            <p:cNvSpPr/>
            <p:nvPr/>
          </p:nvSpPr>
          <p:spPr bwMode="auto">
            <a:xfrm>
              <a:off x="5901551" y="1657049"/>
              <a:ext cx="1737360" cy="4187396"/>
            </a:xfrm>
            <a:prstGeom prst="rect">
              <a:avLst/>
            </a:prstGeom>
            <a:solidFill>
              <a:srgbClr val="0078D7"/>
            </a:solidFill>
            <a:ln w="3175">
              <a:noFill/>
            </a:ln>
            <a:effectLst/>
          </p:spPr>
          <p:txBody>
            <a:bodyPr spcFirstLastPara="0" vert="horz" wrap="square" lIns="17922" tIns="89642" rIns="17922" bIns="89604" numCol="1" spcCol="1270" anchor="t" anchorCtr="0">
              <a:noAutofit/>
            </a:bodyPr>
            <a:lstStyle/>
            <a:p>
              <a:pPr algn="ctr" defTabSz="710729">
                <a:spcBef>
                  <a:spcPct val="0"/>
                </a:spcBef>
                <a:spcAft>
                  <a:spcPct val="35000"/>
                </a:spcAft>
                <a:defRPr/>
              </a:pPr>
              <a:r>
                <a:rPr lang="en-US" sz="1372"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433" name="Rectangle 432"/>
            <p:cNvSpPr/>
            <p:nvPr/>
          </p:nvSpPr>
          <p:spPr>
            <a:xfrm>
              <a:off x="6340519" y="3555362"/>
              <a:ext cx="1268870" cy="600164"/>
            </a:xfrm>
            <a:prstGeom prst="rect">
              <a:avLst/>
            </a:prstGeom>
          </p:spPr>
          <p:txBody>
            <a:bodyPr wrap="square">
              <a:spAutoFit/>
            </a:bodyPr>
            <a:lstStyle/>
            <a:p>
              <a:pPr defTabSz="896386"/>
              <a:r>
                <a:rPr lang="en-US" sz="1078" kern="0" dirty="0">
                  <a:solidFill>
                    <a:srgbClr val="FFFFFF"/>
                  </a:solidFill>
                  <a:cs typeface="Segoe UI Semilight" panose="020B0402040204020203" pitchFamily="34" charset="0"/>
                </a:rPr>
                <a:t>HDInsight </a:t>
              </a:r>
            </a:p>
            <a:p>
              <a:pPr defTabSz="896386"/>
              <a:r>
                <a:rPr lang="en-US" sz="1078" kern="0" dirty="0">
                  <a:solidFill>
                    <a:srgbClr val="FFFFFF"/>
                  </a:solidFill>
                  <a:cs typeface="Segoe UI Semilight" panose="020B0402040204020203" pitchFamily="34" charset="0"/>
                </a:rPr>
                <a:t>(Hadoop and Spark)</a:t>
              </a:r>
            </a:p>
          </p:txBody>
        </p:sp>
        <p:sp>
          <p:nvSpPr>
            <p:cNvPr id="434" name="Rectangle 433"/>
            <p:cNvSpPr/>
            <p:nvPr/>
          </p:nvSpPr>
          <p:spPr>
            <a:xfrm>
              <a:off x="6340519" y="4283607"/>
              <a:ext cx="1268870" cy="261610"/>
            </a:xfrm>
            <a:prstGeom prst="rect">
              <a:avLst/>
            </a:prstGeom>
          </p:spPr>
          <p:txBody>
            <a:bodyPr wrap="square">
              <a:spAutoFit/>
            </a:bodyPr>
            <a:lstStyle/>
            <a:p>
              <a:pPr defTabSz="896386"/>
              <a:r>
                <a:rPr lang="en-US" sz="1078" kern="0" dirty="0">
                  <a:solidFill>
                    <a:srgbClr val="FFFFFF"/>
                  </a:solidFill>
                  <a:cs typeface="Segoe UI Semilight" panose="020B0402040204020203" pitchFamily="34" charset="0"/>
                </a:rPr>
                <a:t>Stream Analytics</a:t>
              </a:r>
            </a:p>
          </p:txBody>
        </p:sp>
        <p:sp>
          <p:nvSpPr>
            <p:cNvPr id="435" name="Rectangle 434"/>
            <p:cNvSpPr/>
            <p:nvPr/>
          </p:nvSpPr>
          <p:spPr>
            <a:xfrm>
              <a:off x="5123071" y="5932865"/>
              <a:ext cx="1455527" cy="369332"/>
            </a:xfrm>
            <a:prstGeom prst="rect">
              <a:avLst/>
            </a:prstGeom>
          </p:spPr>
          <p:txBody>
            <a:bodyPr wrap="none" lIns="0" tIns="0" rIns="0" bIns="0" anchor="ctr">
              <a:spAutoFit/>
            </a:bodyPr>
            <a:lstStyle/>
            <a:p>
              <a:pPr algn="ctr" defTabSz="710729">
                <a:spcBef>
                  <a:spcPct val="0"/>
                </a:spcBef>
                <a:spcAft>
                  <a:spcPct val="35000"/>
                </a:spcAft>
              </a:pPr>
              <a:r>
                <a:rPr lang="en-US" sz="2353" kern="0" dirty="0">
                  <a:solidFill>
                    <a:srgbClr val="002050"/>
                  </a:solidFill>
                  <a:latin typeface="Segoe UI Light"/>
                </a:rPr>
                <a:t>Intelligence</a:t>
              </a:r>
              <a:endParaRPr lang="en-US" sz="1765" b="1" kern="0" spc="-29" dirty="0">
                <a:solidFill>
                  <a:srgbClr val="002050"/>
                </a:solidFill>
                <a:latin typeface="Segoe UI Semilight" panose="020B0402040204020203" pitchFamily="34" charset="0"/>
                <a:cs typeface="Segoe UI Semilight" panose="020B0402040204020203" pitchFamily="34" charset="0"/>
              </a:endParaRPr>
            </a:p>
          </p:txBody>
        </p:sp>
        <p:sp>
          <p:nvSpPr>
            <p:cNvPr id="436" name="Rectangle 435"/>
            <p:cNvSpPr/>
            <p:nvPr/>
          </p:nvSpPr>
          <p:spPr>
            <a:xfrm>
              <a:off x="6340519" y="3055939"/>
              <a:ext cx="1268870" cy="430887"/>
            </a:xfrm>
            <a:prstGeom prst="rect">
              <a:avLst/>
            </a:prstGeom>
          </p:spPr>
          <p:txBody>
            <a:bodyPr wrap="square">
              <a:spAutoFit/>
            </a:bodyPr>
            <a:lstStyle/>
            <a:p>
              <a:pPr defTabSz="896386"/>
              <a:r>
                <a:rPr lang="en-US" sz="1078" kern="0" dirty="0">
                  <a:solidFill>
                    <a:srgbClr val="FFFFFF"/>
                  </a:solidFill>
                  <a:cs typeface="Segoe UI Semilight" panose="020B0402040204020203" pitchFamily="34" charset="0"/>
                </a:rPr>
                <a:t>Data Lake Analytics</a:t>
              </a:r>
            </a:p>
          </p:txBody>
        </p:sp>
        <p:grpSp>
          <p:nvGrpSpPr>
            <p:cNvPr id="437" name="Group 436"/>
            <p:cNvGrpSpPr/>
            <p:nvPr/>
          </p:nvGrpSpPr>
          <p:grpSpPr>
            <a:xfrm>
              <a:off x="6046429" y="3138987"/>
              <a:ext cx="220642" cy="288624"/>
              <a:chOff x="3473450" y="4579938"/>
              <a:chExt cx="1741488" cy="2278062"/>
            </a:xfrm>
            <a:solidFill>
              <a:srgbClr val="FFFFFF"/>
            </a:solidFill>
          </p:grpSpPr>
          <p:sp>
            <p:nvSpPr>
              <p:cNvPr id="446" name="Freeform 16"/>
              <p:cNvSpPr>
                <a:spLocks/>
              </p:cNvSpPr>
              <p:nvPr/>
            </p:nvSpPr>
            <p:spPr bwMode="auto">
              <a:xfrm>
                <a:off x="3575050" y="4579938"/>
                <a:ext cx="1493838" cy="403225"/>
              </a:xfrm>
              <a:custGeom>
                <a:avLst/>
                <a:gdLst>
                  <a:gd name="T0" fmla="*/ 2 w 1883"/>
                  <a:gd name="T1" fmla="*/ 263 h 508"/>
                  <a:gd name="T2" fmla="*/ 17 w 1883"/>
                  <a:gd name="T3" fmla="*/ 290 h 508"/>
                  <a:gd name="T4" fmla="*/ 51 w 1883"/>
                  <a:gd name="T5" fmla="*/ 321 h 508"/>
                  <a:gd name="T6" fmla="*/ 101 w 1883"/>
                  <a:gd name="T7" fmla="*/ 352 h 508"/>
                  <a:gd name="T8" fmla="*/ 169 w 1883"/>
                  <a:gd name="T9" fmla="*/ 384 h 508"/>
                  <a:gd name="T10" fmla="*/ 253 w 1883"/>
                  <a:gd name="T11" fmla="*/ 414 h 508"/>
                  <a:gd name="T12" fmla="*/ 351 w 1883"/>
                  <a:gd name="T13" fmla="*/ 442 h 508"/>
                  <a:gd name="T14" fmla="*/ 465 w 1883"/>
                  <a:gd name="T15" fmla="*/ 467 h 508"/>
                  <a:gd name="T16" fmla="*/ 592 w 1883"/>
                  <a:gd name="T17" fmla="*/ 486 h 508"/>
                  <a:gd name="T18" fmla="*/ 733 w 1883"/>
                  <a:gd name="T19" fmla="*/ 500 h 508"/>
                  <a:gd name="T20" fmla="*/ 887 w 1883"/>
                  <a:gd name="T21" fmla="*/ 508 h 508"/>
                  <a:gd name="T22" fmla="*/ 996 w 1883"/>
                  <a:gd name="T23" fmla="*/ 508 h 508"/>
                  <a:gd name="T24" fmla="*/ 1150 w 1883"/>
                  <a:gd name="T25" fmla="*/ 500 h 508"/>
                  <a:gd name="T26" fmla="*/ 1291 w 1883"/>
                  <a:gd name="T27" fmla="*/ 486 h 508"/>
                  <a:gd name="T28" fmla="*/ 1419 w 1883"/>
                  <a:gd name="T29" fmla="*/ 467 h 508"/>
                  <a:gd name="T30" fmla="*/ 1532 w 1883"/>
                  <a:gd name="T31" fmla="*/ 442 h 508"/>
                  <a:gd name="T32" fmla="*/ 1632 w 1883"/>
                  <a:gd name="T33" fmla="*/ 414 h 508"/>
                  <a:gd name="T34" fmla="*/ 1715 w 1883"/>
                  <a:gd name="T35" fmla="*/ 384 h 508"/>
                  <a:gd name="T36" fmla="*/ 1782 w 1883"/>
                  <a:gd name="T37" fmla="*/ 352 h 508"/>
                  <a:gd name="T38" fmla="*/ 1834 w 1883"/>
                  <a:gd name="T39" fmla="*/ 321 h 508"/>
                  <a:gd name="T40" fmla="*/ 1866 w 1883"/>
                  <a:gd name="T41" fmla="*/ 290 h 508"/>
                  <a:gd name="T42" fmla="*/ 1882 w 1883"/>
                  <a:gd name="T43" fmla="*/ 263 h 508"/>
                  <a:gd name="T44" fmla="*/ 1882 w 1883"/>
                  <a:gd name="T45" fmla="*/ 245 h 508"/>
                  <a:gd name="T46" fmla="*/ 1866 w 1883"/>
                  <a:gd name="T47" fmla="*/ 217 h 508"/>
                  <a:gd name="T48" fmla="*/ 1834 w 1883"/>
                  <a:gd name="T49" fmla="*/ 187 h 508"/>
                  <a:gd name="T50" fmla="*/ 1782 w 1883"/>
                  <a:gd name="T51" fmla="*/ 155 h 508"/>
                  <a:gd name="T52" fmla="*/ 1715 w 1883"/>
                  <a:gd name="T53" fmla="*/ 124 h 508"/>
                  <a:gd name="T54" fmla="*/ 1632 w 1883"/>
                  <a:gd name="T55" fmla="*/ 93 h 508"/>
                  <a:gd name="T56" fmla="*/ 1532 w 1883"/>
                  <a:gd name="T57" fmla="*/ 64 h 508"/>
                  <a:gd name="T58" fmla="*/ 1419 w 1883"/>
                  <a:gd name="T59" fmla="*/ 40 h 508"/>
                  <a:gd name="T60" fmla="*/ 1291 w 1883"/>
                  <a:gd name="T61" fmla="*/ 20 h 508"/>
                  <a:gd name="T62" fmla="*/ 1150 w 1883"/>
                  <a:gd name="T63" fmla="*/ 6 h 508"/>
                  <a:gd name="T64" fmla="*/ 996 w 1883"/>
                  <a:gd name="T65" fmla="*/ 0 h 508"/>
                  <a:gd name="T66" fmla="*/ 887 w 1883"/>
                  <a:gd name="T67" fmla="*/ 0 h 508"/>
                  <a:gd name="T68" fmla="*/ 733 w 1883"/>
                  <a:gd name="T69" fmla="*/ 6 h 508"/>
                  <a:gd name="T70" fmla="*/ 592 w 1883"/>
                  <a:gd name="T71" fmla="*/ 20 h 508"/>
                  <a:gd name="T72" fmla="*/ 465 w 1883"/>
                  <a:gd name="T73" fmla="*/ 40 h 508"/>
                  <a:gd name="T74" fmla="*/ 351 w 1883"/>
                  <a:gd name="T75" fmla="*/ 64 h 508"/>
                  <a:gd name="T76" fmla="*/ 253 w 1883"/>
                  <a:gd name="T77" fmla="*/ 93 h 508"/>
                  <a:gd name="T78" fmla="*/ 169 w 1883"/>
                  <a:gd name="T79" fmla="*/ 124 h 508"/>
                  <a:gd name="T80" fmla="*/ 101 w 1883"/>
                  <a:gd name="T81" fmla="*/ 155 h 508"/>
                  <a:gd name="T82" fmla="*/ 51 w 1883"/>
                  <a:gd name="T83" fmla="*/ 187 h 508"/>
                  <a:gd name="T84" fmla="*/ 17 w 1883"/>
                  <a:gd name="T85" fmla="*/ 217 h 508"/>
                  <a:gd name="T86" fmla="*/ 2 w 1883"/>
                  <a:gd name="T87" fmla="*/ 245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83" h="508">
                    <a:moveTo>
                      <a:pt x="0" y="254"/>
                    </a:moveTo>
                    <a:lnTo>
                      <a:pt x="0" y="254"/>
                    </a:lnTo>
                    <a:lnTo>
                      <a:pt x="2" y="263"/>
                    </a:lnTo>
                    <a:lnTo>
                      <a:pt x="5" y="271"/>
                    </a:lnTo>
                    <a:lnTo>
                      <a:pt x="11" y="280"/>
                    </a:lnTo>
                    <a:lnTo>
                      <a:pt x="17" y="290"/>
                    </a:lnTo>
                    <a:lnTo>
                      <a:pt x="27" y="301"/>
                    </a:lnTo>
                    <a:lnTo>
                      <a:pt x="37" y="311"/>
                    </a:lnTo>
                    <a:lnTo>
                      <a:pt x="51" y="321"/>
                    </a:lnTo>
                    <a:lnTo>
                      <a:pt x="66" y="331"/>
                    </a:lnTo>
                    <a:lnTo>
                      <a:pt x="82" y="342"/>
                    </a:lnTo>
                    <a:lnTo>
                      <a:pt x="101" y="352"/>
                    </a:lnTo>
                    <a:lnTo>
                      <a:pt x="122" y="362"/>
                    </a:lnTo>
                    <a:lnTo>
                      <a:pt x="144" y="374"/>
                    </a:lnTo>
                    <a:lnTo>
                      <a:pt x="169" y="384"/>
                    </a:lnTo>
                    <a:lnTo>
                      <a:pt x="195" y="394"/>
                    </a:lnTo>
                    <a:lnTo>
                      <a:pt x="222" y="404"/>
                    </a:lnTo>
                    <a:lnTo>
                      <a:pt x="253" y="414"/>
                    </a:lnTo>
                    <a:lnTo>
                      <a:pt x="284" y="424"/>
                    </a:lnTo>
                    <a:lnTo>
                      <a:pt x="317" y="433"/>
                    </a:lnTo>
                    <a:lnTo>
                      <a:pt x="351" y="442"/>
                    </a:lnTo>
                    <a:lnTo>
                      <a:pt x="388" y="451"/>
                    </a:lnTo>
                    <a:lnTo>
                      <a:pt x="426" y="460"/>
                    </a:lnTo>
                    <a:lnTo>
                      <a:pt x="465" y="467"/>
                    </a:lnTo>
                    <a:lnTo>
                      <a:pt x="506" y="473"/>
                    </a:lnTo>
                    <a:lnTo>
                      <a:pt x="549" y="481"/>
                    </a:lnTo>
                    <a:lnTo>
                      <a:pt x="592" y="486"/>
                    </a:lnTo>
                    <a:lnTo>
                      <a:pt x="639" y="492"/>
                    </a:lnTo>
                    <a:lnTo>
                      <a:pt x="685" y="496"/>
                    </a:lnTo>
                    <a:lnTo>
                      <a:pt x="733" y="500"/>
                    </a:lnTo>
                    <a:lnTo>
                      <a:pt x="784" y="504"/>
                    </a:lnTo>
                    <a:lnTo>
                      <a:pt x="836" y="506"/>
                    </a:lnTo>
                    <a:lnTo>
                      <a:pt x="887" y="508"/>
                    </a:lnTo>
                    <a:lnTo>
                      <a:pt x="942" y="508"/>
                    </a:lnTo>
                    <a:lnTo>
                      <a:pt x="942" y="508"/>
                    </a:lnTo>
                    <a:lnTo>
                      <a:pt x="996" y="508"/>
                    </a:lnTo>
                    <a:lnTo>
                      <a:pt x="1049" y="506"/>
                    </a:lnTo>
                    <a:lnTo>
                      <a:pt x="1101" y="504"/>
                    </a:lnTo>
                    <a:lnTo>
                      <a:pt x="1150" y="500"/>
                    </a:lnTo>
                    <a:lnTo>
                      <a:pt x="1199" y="496"/>
                    </a:lnTo>
                    <a:lnTo>
                      <a:pt x="1246" y="492"/>
                    </a:lnTo>
                    <a:lnTo>
                      <a:pt x="1291" y="486"/>
                    </a:lnTo>
                    <a:lnTo>
                      <a:pt x="1335" y="481"/>
                    </a:lnTo>
                    <a:lnTo>
                      <a:pt x="1378" y="473"/>
                    </a:lnTo>
                    <a:lnTo>
                      <a:pt x="1419" y="467"/>
                    </a:lnTo>
                    <a:lnTo>
                      <a:pt x="1459" y="460"/>
                    </a:lnTo>
                    <a:lnTo>
                      <a:pt x="1497" y="451"/>
                    </a:lnTo>
                    <a:lnTo>
                      <a:pt x="1532" y="442"/>
                    </a:lnTo>
                    <a:lnTo>
                      <a:pt x="1567" y="433"/>
                    </a:lnTo>
                    <a:lnTo>
                      <a:pt x="1600" y="424"/>
                    </a:lnTo>
                    <a:lnTo>
                      <a:pt x="1632" y="414"/>
                    </a:lnTo>
                    <a:lnTo>
                      <a:pt x="1661" y="404"/>
                    </a:lnTo>
                    <a:lnTo>
                      <a:pt x="1689" y="394"/>
                    </a:lnTo>
                    <a:lnTo>
                      <a:pt x="1715" y="384"/>
                    </a:lnTo>
                    <a:lnTo>
                      <a:pt x="1739" y="374"/>
                    </a:lnTo>
                    <a:lnTo>
                      <a:pt x="1762" y="362"/>
                    </a:lnTo>
                    <a:lnTo>
                      <a:pt x="1782" y="352"/>
                    </a:lnTo>
                    <a:lnTo>
                      <a:pt x="1801" y="342"/>
                    </a:lnTo>
                    <a:lnTo>
                      <a:pt x="1818" y="331"/>
                    </a:lnTo>
                    <a:lnTo>
                      <a:pt x="1834" y="321"/>
                    </a:lnTo>
                    <a:lnTo>
                      <a:pt x="1846" y="311"/>
                    </a:lnTo>
                    <a:lnTo>
                      <a:pt x="1858" y="301"/>
                    </a:lnTo>
                    <a:lnTo>
                      <a:pt x="1866" y="290"/>
                    </a:lnTo>
                    <a:lnTo>
                      <a:pt x="1874" y="280"/>
                    </a:lnTo>
                    <a:lnTo>
                      <a:pt x="1879" y="271"/>
                    </a:lnTo>
                    <a:lnTo>
                      <a:pt x="1882" y="263"/>
                    </a:lnTo>
                    <a:lnTo>
                      <a:pt x="1883" y="254"/>
                    </a:lnTo>
                    <a:lnTo>
                      <a:pt x="1883" y="254"/>
                    </a:lnTo>
                    <a:lnTo>
                      <a:pt x="1882" y="245"/>
                    </a:lnTo>
                    <a:lnTo>
                      <a:pt x="1879" y="236"/>
                    </a:lnTo>
                    <a:lnTo>
                      <a:pt x="1874" y="226"/>
                    </a:lnTo>
                    <a:lnTo>
                      <a:pt x="1866" y="217"/>
                    </a:lnTo>
                    <a:lnTo>
                      <a:pt x="1858" y="207"/>
                    </a:lnTo>
                    <a:lnTo>
                      <a:pt x="1846" y="197"/>
                    </a:lnTo>
                    <a:lnTo>
                      <a:pt x="1834" y="187"/>
                    </a:lnTo>
                    <a:lnTo>
                      <a:pt x="1818" y="176"/>
                    </a:lnTo>
                    <a:lnTo>
                      <a:pt x="1801" y="165"/>
                    </a:lnTo>
                    <a:lnTo>
                      <a:pt x="1782" y="155"/>
                    </a:lnTo>
                    <a:lnTo>
                      <a:pt x="1762" y="144"/>
                    </a:lnTo>
                    <a:lnTo>
                      <a:pt x="1739" y="134"/>
                    </a:lnTo>
                    <a:lnTo>
                      <a:pt x="1715" y="124"/>
                    </a:lnTo>
                    <a:lnTo>
                      <a:pt x="1689" y="114"/>
                    </a:lnTo>
                    <a:lnTo>
                      <a:pt x="1661" y="102"/>
                    </a:lnTo>
                    <a:lnTo>
                      <a:pt x="1632" y="93"/>
                    </a:lnTo>
                    <a:lnTo>
                      <a:pt x="1600" y="83"/>
                    </a:lnTo>
                    <a:lnTo>
                      <a:pt x="1567" y="74"/>
                    </a:lnTo>
                    <a:lnTo>
                      <a:pt x="1532" y="64"/>
                    </a:lnTo>
                    <a:lnTo>
                      <a:pt x="1497" y="57"/>
                    </a:lnTo>
                    <a:lnTo>
                      <a:pt x="1459" y="48"/>
                    </a:lnTo>
                    <a:lnTo>
                      <a:pt x="1419" y="40"/>
                    </a:lnTo>
                    <a:lnTo>
                      <a:pt x="1378" y="33"/>
                    </a:lnTo>
                    <a:lnTo>
                      <a:pt x="1335" y="27"/>
                    </a:lnTo>
                    <a:lnTo>
                      <a:pt x="1291" y="20"/>
                    </a:lnTo>
                    <a:lnTo>
                      <a:pt x="1246" y="15"/>
                    </a:lnTo>
                    <a:lnTo>
                      <a:pt x="1199" y="10"/>
                    </a:lnTo>
                    <a:lnTo>
                      <a:pt x="1150" y="6"/>
                    </a:lnTo>
                    <a:lnTo>
                      <a:pt x="1101" y="4"/>
                    </a:lnTo>
                    <a:lnTo>
                      <a:pt x="1049" y="1"/>
                    </a:lnTo>
                    <a:lnTo>
                      <a:pt x="996" y="0"/>
                    </a:lnTo>
                    <a:lnTo>
                      <a:pt x="942" y="0"/>
                    </a:lnTo>
                    <a:lnTo>
                      <a:pt x="942" y="0"/>
                    </a:lnTo>
                    <a:lnTo>
                      <a:pt x="887" y="0"/>
                    </a:lnTo>
                    <a:lnTo>
                      <a:pt x="836" y="1"/>
                    </a:lnTo>
                    <a:lnTo>
                      <a:pt x="784" y="4"/>
                    </a:lnTo>
                    <a:lnTo>
                      <a:pt x="733" y="6"/>
                    </a:lnTo>
                    <a:lnTo>
                      <a:pt x="685" y="10"/>
                    </a:lnTo>
                    <a:lnTo>
                      <a:pt x="639" y="15"/>
                    </a:lnTo>
                    <a:lnTo>
                      <a:pt x="592" y="20"/>
                    </a:lnTo>
                    <a:lnTo>
                      <a:pt x="549" y="27"/>
                    </a:lnTo>
                    <a:lnTo>
                      <a:pt x="506" y="33"/>
                    </a:lnTo>
                    <a:lnTo>
                      <a:pt x="465" y="40"/>
                    </a:lnTo>
                    <a:lnTo>
                      <a:pt x="426" y="48"/>
                    </a:lnTo>
                    <a:lnTo>
                      <a:pt x="388" y="57"/>
                    </a:lnTo>
                    <a:lnTo>
                      <a:pt x="351" y="64"/>
                    </a:lnTo>
                    <a:lnTo>
                      <a:pt x="317" y="74"/>
                    </a:lnTo>
                    <a:lnTo>
                      <a:pt x="284" y="83"/>
                    </a:lnTo>
                    <a:lnTo>
                      <a:pt x="253" y="93"/>
                    </a:lnTo>
                    <a:lnTo>
                      <a:pt x="222" y="102"/>
                    </a:lnTo>
                    <a:lnTo>
                      <a:pt x="195" y="114"/>
                    </a:lnTo>
                    <a:lnTo>
                      <a:pt x="169" y="124"/>
                    </a:lnTo>
                    <a:lnTo>
                      <a:pt x="144" y="134"/>
                    </a:lnTo>
                    <a:lnTo>
                      <a:pt x="122" y="144"/>
                    </a:lnTo>
                    <a:lnTo>
                      <a:pt x="101" y="155"/>
                    </a:lnTo>
                    <a:lnTo>
                      <a:pt x="82" y="165"/>
                    </a:lnTo>
                    <a:lnTo>
                      <a:pt x="66" y="176"/>
                    </a:lnTo>
                    <a:lnTo>
                      <a:pt x="51" y="187"/>
                    </a:lnTo>
                    <a:lnTo>
                      <a:pt x="37" y="197"/>
                    </a:lnTo>
                    <a:lnTo>
                      <a:pt x="27" y="207"/>
                    </a:lnTo>
                    <a:lnTo>
                      <a:pt x="17" y="217"/>
                    </a:lnTo>
                    <a:lnTo>
                      <a:pt x="11" y="226"/>
                    </a:lnTo>
                    <a:lnTo>
                      <a:pt x="5" y="236"/>
                    </a:lnTo>
                    <a:lnTo>
                      <a:pt x="2" y="245"/>
                    </a:lnTo>
                    <a:lnTo>
                      <a:pt x="0" y="254"/>
                    </a:lnTo>
                    <a:lnTo>
                      <a:pt x="0"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447" name="Freeform 17"/>
              <p:cNvSpPr>
                <a:spLocks/>
              </p:cNvSpPr>
              <p:nvPr/>
            </p:nvSpPr>
            <p:spPr bwMode="auto">
              <a:xfrm>
                <a:off x="3473450" y="4781550"/>
                <a:ext cx="1741488" cy="1411287"/>
              </a:xfrm>
              <a:custGeom>
                <a:avLst/>
                <a:gdLst>
                  <a:gd name="T0" fmla="*/ 280 w 2194"/>
                  <a:gd name="T1" fmla="*/ 1778 h 1779"/>
                  <a:gd name="T2" fmla="*/ 363 w 2194"/>
                  <a:gd name="T3" fmla="*/ 1764 h 1779"/>
                  <a:gd name="T4" fmla="*/ 440 w 2194"/>
                  <a:gd name="T5" fmla="*/ 1736 h 1779"/>
                  <a:gd name="T6" fmla="*/ 511 w 2194"/>
                  <a:gd name="T7" fmla="*/ 1693 h 1779"/>
                  <a:gd name="T8" fmla="*/ 573 w 2194"/>
                  <a:gd name="T9" fmla="*/ 1637 h 1779"/>
                  <a:gd name="T10" fmla="*/ 625 w 2194"/>
                  <a:gd name="T11" fmla="*/ 1569 h 1779"/>
                  <a:gd name="T12" fmla="*/ 633 w 2194"/>
                  <a:gd name="T13" fmla="*/ 1558 h 1779"/>
                  <a:gd name="T14" fmla="*/ 652 w 2194"/>
                  <a:gd name="T15" fmla="*/ 1547 h 1779"/>
                  <a:gd name="T16" fmla="*/ 675 w 2194"/>
                  <a:gd name="T17" fmla="*/ 1543 h 1779"/>
                  <a:gd name="T18" fmla="*/ 696 w 2194"/>
                  <a:gd name="T19" fmla="*/ 1547 h 1779"/>
                  <a:gd name="T20" fmla="*/ 715 w 2194"/>
                  <a:gd name="T21" fmla="*/ 1558 h 1779"/>
                  <a:gd name="T22" fmla="*/ 725 w 2194"/>
                  <a:gd name="T23" fmla="*/ 1569 h 1779"/>
                  <a:gd name="T24" fmla="*/ 776 w 2194"/>
                  <a:gd name="T25" fmla="*/ 1637 h 1779"/>
                  <a:gd name="T26" fmla="*/ 838 w 2194"/>
                  <a:gd name="T27" fmla="*/ 1693 h 1779"/>
                  <a:gd name="T28" fmla="*/ 908 w 2194"/>
                  <a:gd name="T29" fmla="*/ 1736 h 1779"/>
                  <a:gd name="T30" fmla="*/ 985 w 2194"/>
                  <a:gd name="T31" fmla="*/ 1764 h 1779"/>
                  <a:gd name="T32" fmla="*/ 1069 w 2194"/>
                  <a:gd name="T33" fmla="*/ 1778 h 1779"/>
                  <a:gd name="T34" fmla="*/ 1125 w 2194"/>
                  <a:gd name="T35" fmla="*/ 1778 h 1779"/>
                  <a:gd name="T36" fmla="*/ 1209 w 2194"/>
                  <a:gd name="T37" fmla="*/ 1764 h 1779"/>
                  <a:gd name="T38" fmla="*/ 1286 w 2194"/>
                  <a:gd name="T39" fmla="*/ 1736 h 1779"/>
                  <a:gd name="T40" fmla="*/ 1356 w 2194"/>
                  <a:gd name="T41" fmla="*/ 1693 h 1779"/>
                  <a:gd name="T42" fmla="*/ 1418 w 2194"/>
                  <a:gd name="T43" fmla="*/ 1637 h 1779"/>
                  <a:gd name="T44" fmla="*/ 1470 w 2194"/>
                  <a:gd name="T45" fmla="*/ 1569 h 1779"/>
                  <a:gd name="T46" fmla="*/ 1479 w 2194"/>
                  <a:gd name="T47" fmla="*/ 1558 h 1779"/>
                  <a:gd name="T48" fmla="*/ 1498 w 2194"/>
                  <a:gd name="T49" fmla="*/ 1547 h 1779"/>
                  <a:gd name="T50" fmla="*/ 1519 w 2194"/>
                  <a:gd name="T51" fmla="*/ 1543 h 1779"/>
                  <a:gd name="T52" fmla="*/ 1542 w 2194"/>
                  <a:gd name="T53" fmla="*/ 1547 h 1779"/>
                  <a:gd name="T54" fmla="*/ 1561 w 2194"/>
                  <a:gd name="T55" fmla="*/ 1558 h 1779"/>
                  <a:gd name="T56" fmla="*/ 1569 w 2194"/>
                  <a:gd name="T57" fmla="*/ 1569 h 1779"/>
                  <a:gd name="T58" fmla="*/ 1621 w 2194"/>
                  <a:gd name="T59" fmla="*/ 1637 h 1779"/>
                  <a:gd name="T60" fmla="*/ 1683 w 2194"/>
                  <a:gd name="T61" fmla="*/ 1693 h 1779"/>
                  <a:gd name="T62" fmla="*/ 1754 w 2194"/>
                  <a:gd name="T63" fmla="*/ 1736 h 1779"/>
                  <a:gd name="T64" fmla="*/ 1831 w 2194"/>
                  <a:gd name="T65" fmla="*/ 1764 h 1779"/>
                  <a:gd name="T66" fmla="*/ 1914 w 2194"/>
                  <a:gd name="T67" fmla="*/ 1778 h 1779"/>
                  <a:gd name="T68" fmla="*/ 1977 w 2194"/>
                  <a:gd name="T69" fmla="*/ 1778 h 1779"/>
                  <a:gd name="T70" fmla="*/ 2077 w 2194"/>
                  <a:gd name="T71" fmla="*/ 1757 h 1779"/>
                  <a:gd name="T72" fmla="*/ 2166 w 2194"/>
                  <a:gd name="T73" fmla="*/ 1716 h 1779"/>
                  <a:gd name="T74" fmla="*/ 2194 w 2194"/>
                  <a:gd name="T75" fmla="*/ 0 h 1779"/>
                  <a:gd name="T76" fmla="*/ 2190 w 2194"/>
                  <a:gd name="T77" fmla="*/ 39 h 1779"/>
                  <a:gd name="T78" fmla="*/ 2179 w 2194"/>
                  <a:gd name="T79" fmla="*/ 77 h 1779"/>
                  <a:gd name="T80" fmla="*/ 2154 w 2194"/>
                  <a:gd name="T81" fmla="*/ 125 h 1779"/>
                  <a:gd name="T82" fmla="*/ 2097 w 2194"/>
                  <a:gd name="T83" fmla="*/ 189 h 1779"/>
                  <a:gd name="T84" fmla="*/ 2016 w 2194"/>
                  <a:gd name="T85" fmla="*/ 247 h 1779"/>
                  <a:gd name="T86" fmla="*/ 1916 w 2194"/>
                  <a:gd name="T87" fmla="*/ 297 h 1779"/>
                  <a:gd name="T88" fmla="*/ 1800 w 2194"/>
                  <a:gd name="T89" fmla="*/ 339 h 1779"/>
                  <a:gd name="T90" fmla="*/ 1670 w 2194"/>
                  <a:gd name="T91" fmla="*/ 375 h 1779"/>
                  <a:gd name="T92" fmla="*/ 1529 w 2194"/>
                  <a:gd name="T93" fmla="*/ 401 h 1779"/>
                  <a:gd name="T94" fmla="*/ 1380 w 2194"/>
                  <a:gd name="T95" fmla="*/ 422 h 1779"/>
                  <a:gd name="T96" fmla="*/ 1226 w 2194"/>
                  <a:gd name="T97" fmla="*/ 433 h 1779"/>
                  <a:gd name="T98" fmla="*/ 1069 w 2194"/>
                  <a:gd name="T99" fmla="*/ 437 h 1779"/>
                  <a:gd name="T100" fmla="*/ 900 w 2194"/>
                  <a:gd name="T101" fmla="*/ 433 h 1779"/>
                  <a:gd name="T102" fmla="*/ 651 w 2194"/>
                  <a:gd name="T103" fmla="*/ 409 h 1779"/>
                  <a:gd name="T104" fmla="*/ 423 w 2194"/>
                  <a:gd name="T105" fmla="*/ 363 h 1779"/>
                  <a:gd name="T106" fmla="*/ 320 w 2194"/>
                  <a:gd name="T107" fmla="*/ 334 h 1779"/>
                  <a:gd name="T108" fmla="*/ 226 w 2194"/>
                  <a:gd name="T109" fmla="*/ 299 h 1779"/>
                  <a:gd name="T110" fmla="*/ 144 w 2194"/>
                  <a:gd name="T111" fmla="*/ 259 h 1779"/>
                  <a:gd name="T112" fmla="*/ 73 w 2194"/>
                  <a:gd name="T113" fmla="*/ 214 h 1779"/>
                  <a:gd name="T114" fmla="*/ 16 w 2194"/>
                  <a:gd name="T115" fmla="*/ 165 h 1779"/>
                  <a:gd name="T116" fmla="*/ 0 w 2194"/>
                  <a:gd name="T117" fmla="*/ 1698 h 1779"/>
                  <a:gd name="T118" fmla="*/ 87 w 2194"/>
                  <a:gd name="T119" fmla="*/ 1746 h 1779"/>
                  <a:gd name="T120" fmla="*/ 183 w 2194"/>
                  <a:gd name="T121" fmla="*/ 1773 h 1779"/>
                  <a:gd name="T122" fmla="*/ 252 w 2194"/>
                  <a:gd name="T123" fmla="*/ 1779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94" h="1779">
                    <a:moveTo>
                      <a:pt x="252" y="1779"/>
                    </a:moveTo>
                    <a:lnTo>
                      <a:pt x="252" y="1779"/>
                    </a:lnTo>
                    <a:lnTo>
                      <a:pt x="280" y="1778"/>
                    </a:lnTo>
                    <a:lnTo>
                      <a:pt x="308" y="1775"/>
                    </a:lnTo>
                    <a:lnTo>
                      <a:pt x="336" y="1770"/>
                    </a:lnTo>
                    <a:lnTo>
                      <a:pt x="363" y="1764"/>
                    </a:lnTo>
                    <a:lnTo>
                      <a:pt x="390" y="1756"/>
                    </a:lnTo>
                    <a:lnTo>
                      <a:pt x="415" y="1747"/>
                    </a:lnTo>
                    <a:lnTo>
                      <a:pt x="440" y="1736"/>
                    </a:lnTo>
                    <a:lnTo>
                      <a:pt x="466" y="1723"/>
                    </a:lnTo>
                    <a:lnTo>
                      <a:pt x="488" y="1709"/>
                    </a:lnTo>
                    <a:lnTo>
                      <a:pt x="511" y="1693"/>
                    </a:lnTo>
                    <a:lnTo>
                      <a:pt x="532" y="1675"/>
                    </a:lnTo>
                    <a:lnTo>
                      <a:pt x="554" y="1658"/>
                    </a:lnTo>
                    <a:lnTo>
                      <a:pt x="573" y="1637"/>
                    </a:lnTo>
                    <a:lnTo>
                      <a:pt x="592" y="1616"/>
                    </a:lnTo>
                    <a:lnTo>
                      <a:pt x="608" y="1593"/>
                    </a:lnTo>
                    <a:lnTo>
                      <a:pt x="625" y="1569"/>
                    </a:lnTo>
                    <a:lnTo>
                      <a:pt x="625" y="1569"/>
                    </a:lnTo>
                    <a:lnTo>
                      <a:pt x="628" y="1563"/>
                    </a:lnTo>
                    <a:lnTo>
                      <a:pt x="633" y="1558"/>
                    </a:lnTo>
                    <a:lnTo>
                      <a:pt x="640" y="1554"/>
                    </a:lnTo>
                    <a:lnTo>
                      <a:pt x="646" y="1550"/>
                    </a:lnTo>
                    <a:lnTo>
                      <a:pt x="652" y="1547"/>
                    </a:lnTo>
                    <a:lnTo>
                      <a:pt x="660" y="1545"/>
                    </a:lnTo>
                    <a:lnTo>
                      <a:pt x="667" y="1544"/>
                    </a:lnTo>
                    <a:lnTo>
                      <a:pt x="675" y="1543"/>
                    </a:lnTo>
                    <a:lnTo>
                      <a:pt x="681" y="1544"/>
                    </a:lnTo>
                    <a:lnTo>
                      <a:pt x="689" y="1545"/>
                    </a:lnTo>
                    <a:lnTo>
                      <a:pt x="696" y="1547"/>
                    </a:lnTo>
                    <a:lnTo>
                      <a:pt x="703" y="1550"/>
                    </a:lnTo>
                    <a:lnTo>
                      <a:pt x="709" y="1554"/>
                    </a:lnTo>
                    <a:lnTo>
                      <a:pt x="715" y="1558"/>
                    </a:lnTo>
                    <a:lnTo>
                      <a:pt x="720" y="1563"/>
                    </a:lnTo>
                    <a:lnTo>
                      <a:pt x="725" y="1569"/>
                    </a:lnTo>
                    <a:lnTo>
                      <a:pt x="725" y="1569"/>
                    </a:lnTo>
                    <a:lnTo>
                      <a:pt x="741" y="1593"/>
                    </a:lnTo>
                    <a:lnTo>
                      <a:pt x="758" y="1616"/>
                    </a:lnTo>
                    <a:lnTo>
                      <a:pt x="776" y="1637"/>
                    </a:lnTo>
                    <a:lnTo>
                      <a:pt x="796" y="1658"/>
                    </a:lnTo>
                    <a:lnTo>
                      <a:pt x="816" y="1675"/>
                    </a:lnTo>
                    <a:lnTo>
                      <a:pt x="838" y="1693"/>
                    </a:lnTo>
                    <a:lnTo>
                      <a:pt x="860" y="1709"/>
                    </a:lnTo>
                    <a:lnTo>
                      <a:pt x="884" y="1723"/>
                    </a:lnTo>
                    <a:lnTo>
                      <a:pt x="908" y="1736"/>
                    </a:lnTo>
                    <a:lnTo>
                      <a:pt x="934" y="1747"/>
                    </a:lnTo>
                    <a:lnTo>
                      <a:pt x="959" y="1756"/>
                    </a:lnTo>
                    <a:lnTo>
                      <a:pt x="985" y="1764"/>
                    </a:lnTo>
                    <a:lnTo>
                      <a:pt x="1013" y="1770"/>
                    </a:lnTo>
                    <a:lnTo>
                      <a:pt x="1041" y="1775"/>
                    </a:lnTo>
                    <a:lnTo>
                      <a:pt x="1069" y="1778"/>
                    </a:lnTo>
                    <a:lnTo>
                      <a:pt x="1098" y="1779"/>
                    </a:lnTo>
                    <a:lnTo>
                      <a:pt x="1098" y="1779"/>
                    </a:lnTo>
                    <a:lnTo>
                      <a:pt x="1125" y="1778"/>
                    </a:lnTo>
                    <a:lnTo>
                      <a:pt x="1153" y="1775"/>
                    </a:lnTo>
                    <a:lnTo>
                      <a:pt x="1181" y="1770"/>
                    </a:lnTo>
                    <a:lnTo>
                      <a:pt x="1209" y="1764"/>
                    </a:lnTo>
                    <a:lnTo>
                      <a:pt x="1235" y="1756"/>
                    </a:lnTo>
                    <a:lnTo>
                      <a:pt x="1260" y="1747"/>
                    </a:lnTo>
                    <a:lnTo>
                      <a:pt x="1286" y="1736"/>
                    </a:lnTo>
                    <a:lnTo>
                      <a:pt x="1310" y="1723"/>
                    </a:lnTo>
                    <a:lnTo>
                      <a:pt x="1334" y="1709"/>
                    </a:lnTo>
                    <a:lnTo>
                      <a:pt x="1356" y="1693"/>
                    </a:lnTo>
                    <a:lnTo>
                      <a:pt x="1378" y="1675"/>
                    </a:lnTo>
                    <a:lnTo>
                      <a:pt x="1399" y="1658"/>
                    </a:lnTo>
                    <a:lnTo>
                      <a:pt x="1418" y="1637"/>
                    </a:lnTo>
                    <a:lnTo>
                      <a:pt x="1436" y="1616"/>
                    </a:lnTo>
                    <a:lnTo>
                      <a:pt x="1453" y="1593"/>
                    </a:lnTo>
                    <a:lnTo>
                      <a:pt x="1470" y="1569"/>
                    </a:lnTo>
                    <a:lnTo>
                      <a:pt x="1470" y="1569"/>
                    </a:lnTo>
                    <a:lnTo>
                      <a:pt x="1474" y="1563"/>
                    </a:lnTo>
                    <a:lnTo>
                      <a:pt x="1479" y="1558"/>
                    </a:lnTo>
                    <a:lnTo>
                      <a:pt x="1485" y="1554"/>
                    </a:lnTo>
                    <a:lnTo>
                      <a:pt x="1491" y="1550"/>
                    </a:lnTo>
                    <a:lnTo>
                      <a:pt x="1498" y="1547"/>
                    </a:lnTo>
                    <a:lnTo>
                      <a:pt x="1505" y="1545"/>
                    </a:lnTo>
                    <a:lnTo>
                      <a:pt x="1513" y="1544"/>
                    </a:lnTo>
                    <a:lnTo>
                      <a:pt x="1519" y="1543"/>
                    </a:lnTo>
                    <a:lnTo>
                      <a:pt x="1527" y="1544"/>
                    </a:lnTo>
                    <a:lnTo>
                      <a:pt x="1534" y="1545"/>
                    </a:lnTo>
                    <a:lnTo>
                      <a:pt x="1542" y="1547"/>
                    </a:lnTo>
                    <a:lnTo>
                      <a:pt x="1548" y="1550"/>
                    </a:lnTo>
                    <a:lnTo>
                      <a:pt x="1554" y="1554"/>
                    </a:lnTo>
                    <a:lnTo>
                      <a:pt x="1561" y="1558"/>
                    </a:lnTo>
                    <a:lnTo>
                      <a:pt x="1566" y="1563"/>
                    </a:lnTo>
                    <a:lnTo>
                      <a:pt x="1569" y="1569"/>
                    </a:lnTo>
                    <a:lnTo>
                      <a:pt x="1569" y="1569"/>
                    </a:lnTo>
                    <a:lnTo>
                      <a:pt x="1586" y="1593"/>
                    </a:lnTo>
                    <a:lnTo>
                      <a:pt x="1602" y="1616"/>
                    </a:lnTo>
                    <a:lnTo>
                      <a:pt x="1621" y="1637"/>
                    </a:lnTo>
                    <a:lnTo>
                      <a:pt x="1640" y="1658"/>
                    </a:lnTo>
                    <a:lnTo>
                      <a:pt x="1662" y="1675"/>
                    </a:lnTo>
                    <a:lnTo>
                      <a:pt x="1683" y="1693"/>
                    </a:lnTo>
                    <a:lnTo>
                      <a:pt x="1706" y="1709"/>
                    </a:lnTo>
                    <a:lnTo>
                      <a:pt x="1728" y="1723"/>
                    </a:lnTo>
                    <a:lnTo>
                      <a:pt x="1754" y="1736"/>
                    </a:lnTo>
                    <a:lnTo>
                      <a:pt x="1779" y="1747"/>
                    </a:lnTo>
                    <a:lnTo>
                      <a:pt x="1804" y="1756"/>
                    </a:lnTo>
                    <a:lnTo>
                      <a:pt x="1831" y="1764"/>
                    </a:lnTo>
                    <a:lnTo>
                      <a:pt x="1858" y="1770"/>
                    </a:lnTo>
                    <a:lnTo>
                      <a:pt x="1886" y="1775"/>
                    </a:lnTo>
                    <a:lnTo>
                      <a:pt x="1914" y="1778"/>
                    </a:lnTo>
                    <a:lnTo>
                      <a:pt x="1942" y="1779"/>
                    </a:lnTo>
                    <a:lnTo>
                      <a:pt x="1942" y="1779"/>
                    </a:lnTo>
                    <a:lnTo>
                      <a:pt x="1977" y="1778"/>
                    </a:lnTo>
                    <a:lnTo>
                      <a:pt x="2011" y="1773"/>
                    </a:lnTo>
                    <a:lnTo>
                      <a:pt x="2044" y="1766"/>
                    </a:lnTo>
                    <a:lnTo>
                      <a:pt x="2077" y="1757"/>
                    </a:lnTo>
                    <a:lnTo>
                      <a:pt x="2107" y="1746"/>
                    </a:lnTo>
                    <a:lnTo>
                      <a:pt x="2137" y="1732"/>
                    </a:lnTo>
                    <a:lnTo>
                      <a:pt x="2166" y="1716"/>
                    </a:lnTo>
                    <a:lnTo>
                      <a:pt x="2194" y="1698"/>
                    </a:lnTo>
                    <a:lnTo>
                      <a:pt x="2194" y="0"/>
                    </a:lnTo>
                    <a:lnTo>
                      <a:pt x="2194" y="0"/>
                    </a:lnTo>
                    <a:lnTo>
                      <a:pt x="2193" y="12"/>
                    </a:lnTo>
                    <a:lnTo>
                      <a:pt x="2191" y="26"/>
                    </a:lnTo>
                    <a:lnTo>
                      <a:pt x="2190" y="39"/>
                    </a:lnTo>
                    <a:lnTo>
                      <a:pt x="2186" y="52"/>
                    </a:lnTo>
                    <a:lnTo>
                      <a:pt x="2184" y="64"/>
                    </a:lnTo>
                    <a:lnTo>
                      <a:pt x="2179" y="77"/>
                    </a:lnTo>
                    <a:lnTo>
                      <a:pt x="2174" y="89"/>
                    </a:lnTo>
                    <a:lnTo>
                      <a:pt x="2168" y="101"/>
                    </a:lnTo>
                    <a:lnTo>
                      <a:pt x="2154" y="125"/>
                    </a:lnTo>
                    <a:lnTo>
                      <a:pt x="2137" y="146"/>
                    </a:lnTo>
                    <a:lnTo>
                      <a:pt x="2118" y="169"/>
                    </a:lnTo>
                    <a:lnTo>
                      <a:pt x="2097" y="189"/>
                    </a:lnTo>
                    <a:lnTo>
                      <a:pt x="2072" y="209"/>
                    </a:lnTo>
                    <a:lnTo>
                      <a:pt x="2045" y="228"/>
                    </a:lnTo>
                    <a:lnTo>
                      <a:pt x="2016" y="247"/>
                    </a:lnTo>
                    <a:lnTo>
                      <a:pt x="1985" y="265"/>
                    </a:lnTo>
                    <a:lnTo>
                      <a:pt x="1952" y="281"/>
                    </a:lnTo>
                    <a:lnTo>
                      <a:pt x="1916" y="297"/>
                    </a:lnTo>
                    <a:lnTo>
                      <a:pt x="1880" y="312"/>
                    </a:lnTo>
                    <a:lnTo>
                      <a:pt x="1841" y="327"/>
                    </a:lnTo>
                    <a:lnTo>
                      <a:pt x="1800" y="339"/>
                    </a:lnTo>
                    <a:lnTo>
                      <a:pt x="1759" y="352"/>
                    </a:lnTo>
                    <a:lnTo>
                      <a:pt x="1715" y="363"/>
                    </a:lnTo>
                    <a:lnTo>
                      <a:pt x="1670" y="375"/>
                    </a:lnTo>
                    <a:lnTo>
                      <a:pt x="1625" y="385"/>
                    </a:lnTo>
                    <a:lnTo>
                      <a:pt x="1577" y="394"/>
                    </a:lnTo>
                    <a:lnTo>
                      <a:pt x="1529" y="401"/>
                    </a:lnTo>
                    <a:lnTo>
                      <a:pt x="1480" y="409"/>
                    </a:lnTo>
                    <a:lnTo>
                      <a:pt x="1431" y="415"/>
                    </a:lnTo>
                    <a:lnTo>
                      <a:pt x="1380" y="422"/>
                    </a:lnTo>
                    <a:lnTo>
                      <a:pt x="1330" y="427"/>
                    </a:lnTo>
                    <a:lnTo>
                      <a:pt x="1278" y="430"/>
                    </a:lnTo>
                    <a:lnTo>
                      <a:pt x="1226" y="433"/>
                    </a:lnTo>
                    <a:lnTo>
                      <a:pt x="1173" y="435"/>
                    </a:lnTo>
                    <a:lnTo>
                      <a:pt x="1122" y="437"/>
                    </a:lnTo>
                    <a:lnTo>
                      <a:pt x="1069" y="437"/>
                    </a:lnTo>
                    <a:lnTo>
                      <a:pt x="1069" y="437"/>
                    </a:lnTo>
                    <a:lnTo>
                      <a:pt x="984" y="437"/>
                    </a:lnTo>
                    <a:lnTo>
                      <a:pt x="900" y="433"/>
                    </a:lnTo>
                    <a:lnTo>
                      <a:pt x="815" y="427"/>
                    </a:lnTo>
                    <a:lnTo>
                      <a:pt x="733" y="419"/>
                    </a:lnTo>
                    <a:lnTo>
                      <a:pt x="651" y="409"/>
                    </a:lnTo>
                    <a:lnTo>
                      <a:pt x="573" y="396"/>
                    </a:lnTo>
                    <a:lnTo>
                      <a:pt x="496" y="381"/>
                    </a:lnTo>
                    <a:lnTo>
                      <a:pt x="423" y="363"/>
                    </a:lnTo>
                    <a:lnTo>
                      <a:pt x="387" y="355"/>
                    </a:lnTo>
                    <a:lnTo>
                      <a:pt x="353" y="344"/>
                    </a:lnTo>
                    <a:lnTo>
                      <a:pt x="320" y="334"/>
                    </a:lnTo>
                    <a:lnTo>
                      <a:pt x="288" y="323"/>
                    </a:lnTo>
                    <a:lnTo>
                      <a:pt x="256" y="312"/>
                    </a:lnTo>
                    <a:lnTo>
                      <a:pt x="226" y="299"/>
                    </a:lnTo>
                    <a:lnTo>
                      <a:pt x="197" y="286"/>
                    </a:lnTo>
                    <a:lnTo>
                      <a:pt x="169" y="273"/>
                    </a:lnTo>
                    <a:lnTo>
                      <a:pt x="144" y="259"/>
                    </a:lnTo>
                    <a:lnTo>
                      <a:pt x="119" y="245"/>
                    </a:lnTo>
                    <a:lnTo>
                      <a:pt x="95" y="230"/>
                    </a:lnTo>
                    <a:lnTo>
                      <a:pt x="73" y="214"/>
                    </a:lnTo>
                    <a:lnTo>
                      <a:pt x="52" y="198"/>
                    </a:lnTo>
                    <a:lnTo>
                      <a:pt x="33" y="182"/>
                    </a:lnTo>
                    <a:lnTo>
                      <a:pt x="16" y="165"/>
                    </a:lnTo>
                    <a:lnTo>
                      <a:pt x="0" y="148"/>
                    </a:lnTo>
                    <a:lnTo>
                      <a:pt x="0" y="1698"/>
                    </a:lnTo>
                    <a:lnTo>
                      <a:pt x="0" y="1698"/>
                    </a:lnTo>
                    <a:lnTo>
                      <a:pt x="28" y="1716"/>
                    </a:lnTo>
                    <a:lnTo>
                      <a:pt x="57" y="1732"/>
                    </a:lnTo>
                    <a:lnTo>
                      <a:pt x="87" y="1746"/>
                    </a:lnTo>
                    <a:lnTo>
                      <a:pt x="117" y="1757"/>
                    </a:lnTo>
                    <a:lnTo>
                      <a:pt x="150" y="1766"/>
                    </a:lnTo>
                    <a:lnTo>
                      <a:pt x="183" y="1773"/>
                    </a:lnTo>
                    <a:lnTo>
                      <a:pt x="217" y="1778"/>
                    </a:lnTo>
                    <a:lnTo>
                      <a:pt x="252" y="1779"/>
                    </a:lnTo>
                    <a:lnTo>
                      <a:pt x="252" y="1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448" name="Freeform 18"/>
              <p:cNvSpPr>
                <a:spLocks/>
              </p:cNvSpPr>
              <p:nvPr/>
            </p:nvSpPr>
            <p:spPr bwMode="auto">
              <a:xfrm>
                <a:off x="3473450" y="6130925"/>
                <a:ext cx="1741488" cy="727075"/>
              </a:xfrm>
              <a:custGeom>
                <a:avLst/>
                <a:gdLst>
                  <a:gd name="T0" fmla="*/ 1911 w 2194"/>
                  <a:gd name="T1" fmla="*/ 195 h 915"/>
                  <a:gd name="T2" fmla="*/ 1821 w 2194"/>
                  <a:gd name="T3" fmla="*/ 183 h 915"/>
                  <a:gd name="T4" fmla="*/ 1736 w 2194"/>
                  <a:gd name="T5" fmla="*/ 156 h 915"/>
                  <a:gd name="T6" fmla="*/ 1655 w 2194"/>
                  <a:gd name="T7" fmla="*/ 117 h 915"/>
                  <a:gd name="T8" fmla="*/ 1583 w 2194"/>
                  <a:gd name="T9" fmla="*/ 64 h 915"/>
                  <a:gd name="T10" fmla="*/ 1519 w 2194"/>
                  <a:gd name="T11" fmla="*/ 0 h 915"/>
                  <a:gd name="T12" fmla="*/ 1479 w 2194"/>
                  <a:gd name="T13" fmla="*/ 44 h 915"/>
                  <a:gd name="T14" fmla="*/ 1408 w 2194"/>
                  <a:gd name="T15" fmla="*/ 101 h 915"/>
                  <a:gd name="T16" fmla="*/ 1331 w 2194"/>
                  <a:gd name="T17" fmla="*/ 145 h 915"/>
                  <a:gd name="T18" fmla="*/ 1247 w 2194"/>
                  <a:gd name="T19" fmla="*/ 175 h 915"/>
                  <a:gd name="T20" fmla="*/ 1158 w 2194"/>
                  <a:gd name="T21" fmla="*/ 193 h 915"/>
                  <a:gd name="T22" fmla="*/ 1098 w 2194"/>
                  <a:gd name="T23" fmla="*/ 195 h 915"/>
                  <a:gd name="T24" fmla="*/ 1006 w 2194"/>
                  <a:gd name="T25" fmla="*/ 188 h 915"/>
                  <a:gd name="T26" fmla="*/ 918 w 2194"/>
                  <a:gd name="T27" fmla="*/ 166 h 915"/>
                  <a:gd name="T28" fmla="*/ 836 w 2194"/>
                  <a:gd name="T29" fmla="*/ 131 h 915"/>
                  <a:gd name="T30" fmla="*/ 762 w 2194"/>
                  <a:gd name="T31" fmla="*/ 83 h 915"/>
                  <a:gd name="T32" fmla="*/ 695 w 2194"/>
                  <a:gd name="T33" fmla="*/ 22 h 915"/>
                  <a:gd name="T34" fmla="*/ 655 w 2194"/>
                  <a:gd name="T35" fmla="*/ 22 h 915"/>
                  <a:gd name="T36" fmla="*/ 588 w 2194"/>
                  <a:gd name="T37" fmla="*/ 83 h 915"/>
                  <a:gd name="T38" fmla="*/ 512 w 2194"/>
                  <a:gd name="T39" fmla="*/ 131 h 915"/>
                  <a:gd name="T40" fmla="*/ 430 w 2194"/>
                  <a:gd name="T41" fmla="*/ 166 h 915"/>
                  <a:gd name="T42" fmla="*/ 343 w 2194"/>
                  <a:gd name="T43" fmla="*/ 188 h 915"/>
                  <a:gd name="T44" fmla="*/ 252 w 2194"/>
                  <a:gd name="T45" fmla="*/ 195 h 915"/>
                  <a:gd name="T46" fmla="*/ 185 w 2194"/>
                  <a:gd name="T47" fmla="*/ 192 h 915"/>
                  <a:gd name="T48" fmla="*/ 90 w 2194"/>
                  <a:gd name="T49" fmla="*/ 171 h 915"/>
                  <a:gd name="T50" fmla="*/ 0 w 2194"/>
                  <a:gd name="T51" fmla="*/ 135 h 915"/>
                  <a:gd name="T52" fmla="*/ 15 w 2194"/>
                  <a:gd name="T53" fmla="*/ 703 h 915"/>
                  <a:gd name="T54" fmla="*/ 69 w 2194"/>
                  <a:gd name="T55" fmla="*/ 737 h 915"/>
                  <a:gd name="T56" fmla="*/ 136 w 2194"/>
                  <a:gd name="T57" fmla="*/ 770 h 915"/>
                  <a:gd name="T58" fmla="*/ 274 w 2194"/>
                  <a:gd name="T59" fmla="*/ 819 h 915"/>
                  <a:gd name="T60" fmla="*/ 477 w 2194"/>
                  <a:gd name="T61" fmla="*/ 866 h 915"/>
                  <a:gd name="T62" fmla="*/ 713 w 2194"/>
                  <a:gd name="T63" fmla="*/ 899 h 915"/>
                  <a:gd name="T64" fmla="*/ 975 w 2194"/>
                  <a:gd name="T65" fmla="*/ 914 h 915"/>
                  <a:gd name="T66" fmla="*/ 1125 w 2194"/>
                  <a:gd name="T67" fmla="*/ 915 h 915"/>
                  <a:gd name="T68" fmla="*/ 1294 w 2194"/>
                  <a:gd name="T69" fmla="*/ 909 h 915"/>
                  <a:gd name="T70" fmla="*/ 1455 w 2194"/>
                  <a:gd name="T71" fmla="*/ 895 h 915"/>
                  <a:gd name="T72" fmla="*/ 1604 w 2194"/>
                  <a:gd name="T73" fmla="*/ 875 h 915"/>
                  <a:gd name="T74" fmla="*/ 1741 w 2194"/>
                  <a:gd name="T75" fmla="*/ 849 h 915"/>
                  <a:gd name="T76" fmla="*/ 1863 w 2194"/>
                  <a:gd name="T77" fmla="*/ 818 h 915"/>
                  <a:gd name="T78" fmla="*/ 1969 w 2194"/>
                  <a:gd name="T79" fmla="*/ 782 h 915"/>
                  <a:gd name="T80" fmla="*/ 2058 w 2194"/>
                  <a:gd name="T81" fmla="*/ 742 h 915"/>
                  <a:gd name="T82" fmla="*/ 2125 w 2194"/>
                  <a:gd name="T83" fmla="*/ 698 h 915"/>
                  <a:gd name="T84" fmla="*/ 2170 w 2194"/>
                  <a:gd name="T85" fmla="*/ 651 h 915"/>
                  <a:gd name="T86" fmla="*/ 2191 w 2194"/>
                  <a:gd name="T87" fmla="*/ 601 h 915"/>
                  <a:gd name="T88" fmla="*/ 2194 w 2194"/>
                  <a:gd name="T89" fmla="*/ 135 h 915"/>
                  <a:gd name="T90" fmla="*/ 2104 w 2194"/>
                  <a:gd name="T91" fmla="*/ 171 h 915"/>
                  <a:gd name="T92" fmla="*/ 2009 w 2194"/>
                  <a:gd name="T93" fmla="*/ 192 h 915"/>
                  <a:gd name="T94" fmla="*/ 1942 w 2194"/>
                  <a:gd name="T95" fmla="*/ 19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94" h="915">
                    <a:moveTo>
                      <a:pt x="1942" y="195"/>
                    </a:moveTo>
                    <a:lnTo>
                      <a:pt x="1942" y="195"/>
                    </a:lnTo>
                    <a:lnTo>
                      <a:pt x="1911" y="195"/>
                    </a:lnTo>
                    <a:lnTo>
                      <a:pt x="1881" y="193"/>
                    </a:lnTo>
                    <a:lnTo>
                      <a:pt x="1851" y="188"/>
                    </a:lnTo>
                    <a:lnTo>
                      <a:pt x="1821" y="183"/>
                    </a:lnTo>
                    <a:lnTo>
                      <a:pt x="1792" y="175"/>
                    </a:lnTo>
                    <a:lnTo>
                      <a:pt x="1764" y="166"/>
                    </a:lnTo>
                    <a:lnTo>
                      <a:pt x="1736" y="156"/>
                    </a:lnTo>
                    <a:lnTo>
                      <a:pt x="1708" y="145"/>
                    </a:lnTo>
                    <a:lnTo>
                      <a:pt x="1682" y="131"/>
                    </a:lnTo>
                    <a:lnTo>
                      <a:pt x="1655" y="117"/>
                    </a:lnTo>
                    <a:lnTo>
                      <a:pt x="1631" y="101"/>
                    </a:lnTo>
                    <a:lnTo>
                      <a:pt x="1606" y="83"/>
                    </a:lnTo>
                    <a:lnTo>
                      <a:pt x="1583" y="64"/>
                    </a:lnTo>
                    <a:lnTo>
                      <a:pt x="1561" y="44"/>
                    </a:lnTo>
                    <a:lnTo>
                      <a:pt x="1539" y="22"/>
                    </a:lnTo>
                    <a:lnTo>
                      <a:pt x="1519" y="0"/>
                    </a:lnTo>
                    <a:lnTo>
                      <a:pt x="1519" y="0"/>
                    </a:lnTo>
                    <a:lnTo>
                      <a:pt x="1499" y="22"/>
                    </a:lnTo>
                    <a:lnTo>
                      <a:pt x="1479" y="44"/>
                    </a:lnTo>
                    <a:lnTo>
                      <a:pt x="1456" y="64"/>
                    </a:lnTo>
                    <a:lnTo>
                      <a:pt x="1432" y="83"/>
                    </a:lnTo>
                    <a:lnTo>
                      <a:pt x="1408" y="101"/>
                    </a:lnTo>
                    <a:lnTo>
                      <a:pt x="1383" y="117"/>
                    </a:lnTo>
                    <a:lnTo>
                      <a:pt x="1358" y="131"/>
                    </a:lnTo>
                    <a:lnTo>
                      <a:pt x="1331" y="145"/>
                    </a:lnTo>
                    <a:lnTo>
                      <a:pt x="1303" y="156"/>
                    </a:lnTo>
                    <a:lnTo>
                      <a:pt x="1276" y="166"/>
                    </a:lnTo>
                    <a:lnTo>
                      <a:pt x="1247" y="175"/>
                    </a:lnTo>
                    <a:lnTo>
                      <a:pt x="1217" y="183"/>
                    </a:lnTo>
                    <a:lnTo>
                      <a:pt x="1188" y="188"/>
                    </a:lnTo>
                    <a:lnTo>
                      <a:pt x="1158" y="193"/>
                    </a:lnTo>
                    <a:lnTo>
                      <a:pt x="1128" y="195"/>
                    </a:lnTo>
                    <a:lnTo>
                      <a:pt x="1098" y="195"/>
                    </a:lnTo>
                    <a:lnTo>
                      <a:pt x="1098" y="195"/>
                    </a:lnTo>
                    <a:lnTo>
                      <a:pt x="1066" y="195"/>
                    </a:lnTo>
                    <a:lnTo>
                      <a:pt x="1036" y="193"/>
                    </a:lnTo>
                    <a:lnTo>
                      <a:pt x="1006" y="188"/>
                    </a:lnTo>
                    <a:lnTo>
                      <a:pt x="977" y="183"/>
                    </a:lnTo>
                    <a:lnTo>
                      <a:pt x="947" y="175"/>
                    </a:lnTo>
                    <a:lnTo>
                      <a:pt x="918" y="166"/>
                    </a:lnTo>
                    <a:lnTo>
                      <a:pt x="891" y="156"/>
                    </a:lnTo>
                    <a:lnTo>
                      <a:pt x="863" y="145"/>
                    </a:lnTo>
                    <a:lnTo>
                      <a:pt x="836" y="131"/>
                    </a:lnTo>
                    <a:lnTo>
                      <a:pt x="811" y="117"/>
                    </a:lnTo>
                    <a:lnTo>
                      <a:pt x="786" y="101"/>
                    </a:lnTo>
                    <a:lnTo>
                      <a:pt x="762" y="83"/>
                    </a:lnTo>
                    <a:lnTo>
                      <a:pt x="738" y="64"/>
                    </a:lnTo>
                    <a:lnTo>
                      <a:pt x="715" y="44"/>
                    </a:lnTo>
                    <a:lnTo>
                      <a:pt x="695" y="22"/>
                    </a:lnTo>
                    <a:lnTo>
                      <a:pt x="675" y="0"/>
                    </a:lnTo>
                    <a:lnTo>
                      <a:pt x="675" y="0"/>
                    </a:lnTo>
                    <a:lnTo>
                      <a:pt x="655" y="22"/>
                    </a:lnTo>
                    <a:lnTo>
                      <a:pt x="633" y="44"/>
                    </a:lnTo>
                    <a:lnTo>
                      <a:pt x="611" y="64"/>
                    </a:lnTo>
                    <a:lnTo>
                      <a:pt x="588" y="83"/>
                    </a:lnTo>
                    <a:lnTo>
                      <a:pt x="563" y="101"/>
                    </a:lnTo>
                    <a:lnTo>
                      <a:pt x="539" y="117"/>
                    </a:lnTo>
                    <a:lnTo>
                      <a:pt x="512" y="131"/>
                    </a:lnTo>
                    <a:lnTo>
                      <a:pt x="486" y="145"/>
                    </a:lnTo>
                    <a:lnTo>
                      <a:pt x="458" y="156"/>
                    </a:lnTo>
                    <a:lnTo>
                      <a:pt x="430" y="166"/>
                    </a:lnTo>
                    <a:lnTo>
                      <a:pt x="402" y="175"/>
                    </a:lnTo>
                    <a:lnTo>
                      <a:pt x="373" y="183"/>
                    </a:lnTo>
                    <a:lnTo>
                      <a:pt x="343" y="188"/>
                    </a:lnTo>
                    <a:lnTo>
                      <a:pt x="313" y="193"/>
                    </a:lnTo>
                    <a:lnTo>
                      <a:pt x="283" y="195"/>
                    </a:lnTo>
                    <a:lnTo>
                      <a:pt x="252" y="195"/>
                    </a:lnTo>
                    <a:lnTo>
                      <a:pt x="252" y="195"/>
                    </a:lnTo>
                    <a:lnTo>
                      <a:pt x="218" y="195"/>
                    </a:lnTo>
                    <a:lnTo>
                      <a:pt x="185" y="192"/>
                    </a:lnTo>
                    <a:lnTo>
                      <a:pt x="153" y="186"/>
                    </a:lnTo>
                    <a:lnTo>
                      <a:pt x="121" y="180"/>
                    </a:lnTo>
                    <a:lnTo>
                      <a:pt x="90" y="171"/>
                    </a:lnTo>
                    <a:lnTo>
                      <a:pt x="59" y="161"/>
                    </a:lnTo>
                    <a:lnTo>
                      <a:pt x="29" y="149"/>
                    </a:lnTo>
                    <a:lnTo>
                      <a:pt x="0" y="135"/>
                    </a:lnTo>
                    <a:lnTo>
                      <a:pt x="0" y="690"/>
                    </a:lnTo>
                    <a:lnTo>
                      <a:pt x="0" y="690"/>
                    </a:lnTo>
                    <a:lnTo>
                      <a:pt x="15" y="703"/>
                    </a:lnTo>
                    <a:lnTo>
                      <a:pt x="32" y="714"/>
                    </a:lnTo>
                    <a:lnTo>
                      <a:pt x="50" y="726"/>
                    </a:lnTo>
                    <a:lnTo>
                      <a:pt x="69" y="737"/>
                    </a:lnTo>
                    <a:lnTo>
                      <a:pt x="91" y="748"/>
                    </a:lnTo>
                    <a:lnTo>
                      <a:pt x="112" y="760"/>
                    </a:lnTo>
                    <a:lnTo>
                      <a:pt x="136" y="770"/>
                    </a:lnTo>
                    <a:lnTo>
                      <a:pt x="161" y="780"/>
                    </a:lnTo>
                    <a:lnTo>
                      <a:pt x="214" y="800"/>
                    </a:lnTo>
                    <a:lnTo>
                      <a:pt x="274" y="819"/>
                    </a:lnTo>
                    <a:lnTo>
                      <a:pt x="337" y="835"/>
                    </a:lnTo>
                    <a:lnTo>
                      <a:pt x="405" y="852"/>
                    </a:lnTo>
                    <a:lnTo>
                      <a:pt x="477" y="866"/>
                    </a:lnTo>
                    <a:lnTo>
                      <a:pt x="551" y="878"/>
                    </a:lnTo>
                    <a:lnTo>
                      <a:pt x="631" y="890"/>
                    </a:lnTo>
                    <a:lnTo>
                      <a:pt x="713" y="899"/>
                    </a:lnTo>
                    <a:lnTo>
                      <a:pt x="797" y="905"/>
                    </a:lnTo>
                    <a:lnTo>
                      <a:pt x="886" y="911"/>
                    </a:lnTo>
                    <a:lnTo>
                      <a:pt x="975" y="914"/>
                    </a:lnTo>
                    <a:lnTo>
                      <a:pt x="1067" y="915"/>
                    </a:lnTo>
                    <a:lnTo>
                      <a:pt x="1067" y="915"/>
                    </a:lnTo>
                    <a:lnTo>
                      <a:pt x="1125" y="915"/>
                    </a:lnTo>
                    <a:lnTo>
                      <a:pt x="1182" y="914"/>
                    </a:lnTo>
                    <a:lnTo>
                      <a:pt x="1239" y="911"/>
                    </a:lnTo>
                    <a:lnTo>
                      <a:pt x="1294" y="909"/>
                    </a:lnTo>
                    <a:lnTo>
                      <a:pt x="1349" y="905"/>
                    </a:lnTo>
                    <a:lnTo>
                      <a:pt x="1402" y="900"/>
                    </a:lnTo>
                    <a:lnTo>
                      <a:pt x="1455" y="895"/>
                    </a:lnTo>
                    <a:lnTo>
                      <a:pt x="1505" y="888"/>
                    </a:lnTo>
                    <a:lnTo>
                      <a:pt x="1556" y="882"/>
                    </a:lnTo>
                    <a:lnTo>
                      <a:pt x="1604" y="875"/>
                    </a:lnTo>
                    <a:lnTo>
                      <a:pt x="1651" y="867"/>
                    </a:lnTo>
                    <a:lnTo>
                      <a:pt x="1697" y="858"/>
                    </a:lnTo>
                    <a:lnTo>
                      <a:pt x="1741" y="849"/>
                    </a:lnTo>
                    <a:lnTo>
                      <a:pt x="1784" y="839"/>
                    </a:lnTo>
                    <a:lnTo>
                      <a:pt x="1824" y="829"/>
                    </a:lnTo>
                    <a:lnTo>
                      <a:pt x="1863" y="818"/>
                    </a:lnTo>
                    <a:lnTo>
                      <a:pt x="1901" y="806"/>
                    </a:lnTo>
                    <a:lnTo>
                      <a:pt x="1937" y="795"/>
                    </a:lnTo>
                    <a:lnTo>
                      <a:pt x="1969" y="782"/>
                    </a:lnTo>
                    <a:lnTo>
                      <a:pt x="2001" y="769"/>
                    </a:lnTo>
                    <a:lnTo>
                      <a:pt x="2030" y="756"/>
                    </a:lnTo>
                    <a:lnTo>
                      <a:pt x="2058" y="742"/>
                    </a:lnTo>
                    <a:lnTo>
                      <a:pt x="2083" y="727"/>
                    </a:lnTo>
                    <a:lnTo>
                      <a:pt x="2104" y="713"/>
                    </a:lnTo>
                    <a:lnTo>
                      <a:pt x="2125" y="698"/>
                    </a:lnTo>
                    <a:lnTo>
                      <a:pt x="2142" y="683"/>
                    </a:lnTo>
                    <a:lnTo>
                      <a:pt x="2157" y="666"/>
                    </a:lnTo>
                    <a:lnTo>
                      <a:pt x="2170" y="651"/>
                    </a:lnTo>
                    <a:lnTo>
                      <a:pt x="2180" y="635"/>
                    </a:lnTo>
                    <a:lnTo>
                      <a:pt x="2188" y="618"/>
                    </a:lnTo>
                    <a:lnTo>
                      <a:pt x="2191" y="601"/>
                    </a:lnTo>
                    <a:lnTo>
                      <a:pt x="2194" y="584"/>
                    </a:lnTo>
                    <a:lnTo>
                      <a:pt x="2194" y="135"/>
                    </a:lnTo>
                    <a:lnTo>
                      <a:pt x="2194" y="135"/>
                    </a:lnTo>
                    <a:lnTo>
                      <a:pt x="2165" y="149"/>
                    </a:lnTo>
                    <a:lnTo>
                      <a:pt x="2135" y="161"/>
                    </a:lnTo>
                    <a:lnTo>
                      <a:pt x="2104" y="171"/>
                    </a:lnTo>
                    <a:lnTo>
                      <a:pt x="2073" y="180"/>
                    </a:lnTo>
                    <a:lnTo>
                      <a:pt x="2041" y="186"/>
                    </a:lnTo>
                    <a:lnTo>
                      <a:pt x="2009" y="192"/>
                    </a:lnTo>
                    <a:lnTo>
                      <a:pt x="1976" y="195"/>
                    </a:lnTo>
                    <a:lnTo>
                      <a:pt x="1942" y="195"/>
                    </a:lnTo>
                    <a:lnTo>
                      <a:pt x="1942"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grpSp>
        <p:sp>
          <p:nvSpPr>
            <p:cNvPr id="438" name="Rectangle 437"/>
            <p:cNvSpPr/>
            <p:nvPr/>
          </p:nvSpPr>
          <p:spPr>
            <a:xfrm>
              <a:off x="6340519" y="2443589"/>
              <a:ext cx="1268870" cy="432594"/>
            </a:xfrm>
            <a:prstGeom prst="rect">
              <a:avLst/>
            </a:prstGeom>
          </p:spPr>
          <p:txBody>
            <a:bodyPr wrap="square">
              <a:spAutoFit/>
            </a:bodyPr>
            <a:lstStyle/>
            <a:p>
              <a:pPr defTabSz="896386"/>
              <a:r>
                <a:rPr lang="en-US" sz="1078" kern="0" dirty="0">
                  <a:solidFill>
                    <a:srgbClr val="FFFFFF"/>
                  </a:solidFill>
                  <a:cs typeface="Segoe UI Semilight" panose="020B0402040204020203" pitchFamily="34" charset="0"/>
                </a:rPr>
                <a:t>Machine Learning</a:t>
              </a:r>
            </a:p>
          </p:txBody>
        </p:sp>
        <p:grpSp>
          <p:nvGrpSpPr>
            <p:cNvPr id="439" name="Group 438"/>
            <p:cNvGrpSpPr/>
            <p:nvPr/>
          </p:nvGrpSpPr>
          <p:grpSpPr>
            <a:xfrm>
              <a:off x="5982706" y="4285927"/>
              <a:ext cx="352655" cy="270905"/>
              <a:chOff x="1260022" y="5196402"/>
              <a:chExt cx="3273425" cy="2514600"/>
            </a:xfrm>
            <a:solidFill>
              <a:srgbClr val="FFFFFF"/>
            </a:solidFill>
          </p:grpSpPr>
          <p:sp>
            <p:nvSpPr>
              <p:cNvPr id="442" name="Freeform 441"/>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FFFFFF"/>
                  </a:solidFill>
                  <a:latin typeface="Segoe UI"/>
                </a:endParaRPr>
              </a:p>
            </p:txBody>
          </p:sp>
          <p:sp>
            <p:nvSpPr>
              <p:cNvPr id="443" name="Freeform 442"/>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FFFFFF"/>
                  </a:solidFill>
                  <a:latin typeface="Segoe UI"/>
                </a:endParaRPr>
              </a:p>
            </p:txBody>
          </p:sp>
          <p:sp>
            <p:nvSpPr>
              <p:cNvPr id="444" name="Freeform 443"/>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FFFFFF"/>
                  </a:solidFill>
                  <a:latin typeface="Segoe UI"/>
                </a:endParaRPr>
              </a:p>
            </p:txBody>
          </p:sp>
          <p:sp>
            <p:nvSpPr>
              <p:cNvPr id="445" name="Freeform 444"/>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FFFFFF"/>
                  </a:solidFill>
                  <a:latin typeface="Segoe UI"/>
                </a:endParaRPr>
              </a:p>
            </p:txBody>
          </p:sp>
        </p:grpSp>
        <p:sp>
          <p:nvSpPr>
            <p:cNvPr id="440" name="Freeform 439"/>
            <p:cNvSpPr>
              <a:spLocks/>
            </p:cNvSpPr>
            <p:nvPr/>
          </p:nvSpPr>
          <p:spPr bwMode="auto">
            <a:xfrm>
              <a:off x="5984022" y="3716926"/>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89642" tIns="44821" rIns="89642" bIns="44821" numCol="1" anchor="t" anchorCtr="0" compatLnSpc="1">
              <a:prstTxWarp prst="textNoShape">
                <a:avLst/>
              </a:prstTxWarp>
            </a:bodyPr>
            <a:lstStyle/>
            <a:p>
              <a:pPr defTabSz="896386">
                <a:defRPr/>
              </a:pPr>
              <a:endParaRPr lang="en-US" sz="1568" kern="0" dirty="0">
                <a:solidFill>
                  <a:srgbClr val="FFFFFF"/>
                </a:solidFill>
              </a:endParaRPr>
            </a:p>
          </p:txBody>
        </p:sp>
        <p:sp>
          <p:nvSpPr>
            <p:cNvPr id="441" name="Freeform 440"/>
            <p:cNvSpPr/>
            <p:nvPr/>
          </p:nvSpPr>
          <p:spPr bwMode="auto">
            <a:xfrm flipH="1">
              <a:off x="6027271" y="2521823"/>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2353" kern="0" dirty="0">
                <a:solidFill>
                  <a:srgbClr val="FFFFFF"/>
                </a:solidFill>
                <a:latin typeface="Segoe UI"/>
                <a:ea typeface="Segoe UI" pitchFamily="34" charset="0"/>
                <a:cs typeface="Segoe UI" pitchFamily="34" charset="0"/>
              </a:endParaRPr>
            </a:p>
          </p:txBody>
        </p:sp>
      </p:grpSp>
      <p:grpSp>
        <p:nvGrpSpPr>
          <p:cNvPr id="449" name="Group 448"/>
          <p:cNvGrpSpPr/>
          <p:nvPr/>
        </p:nvGrpSpPr>
        <p:grpSpPr>
          <a:xfrm>
            <a:off x="3964293" y="1277605"/>
            <a:ext cx="1703207" cy="4105081"/>
            <a:chOff x="4043785" y="1657049"/>
            <a:chExt cx="1737360" cy="4187396"/>
          </a:xfrm>
        </p:grpSpPr>
        <p:sp>
          <p:nvSpPr>
            <p:cNvPr id="450" name="Rectangle 449"/>
            <p:cNvSpPr/>
            <p:nvPr/>
          </p:nvSpPr>
          <p:spPr bwMode="auto">
            <a:xfrm>
              <a:off x="4043785" y="1657049"/>
              <a:ext cx="1737360" cy="4187396"/>
            </a:xfrm>
            <a:prstGeom prst="rect">
              <a:avLst/>
            </a:prstGeom>
            <a:solidFill>
              <a:srgbClr val="0078D7"/>
            </a:solidFill>
            <a:ln w="3175">
              <a:noFill/>
            </a:ln>
            <a:effectLst/>
          </p:spPr>
          <p:txBody>
            <a:bodyPr spcFirstLastPara="0" vert="horz" wrap="square" lIns="17922" tIns="89642" rIns="17922" bIns="89604" numCol="1" spcCol="1270" anchor="t" anchorCtr="0">
              <a:noAutofit/>
            </a:bodyPr>
            <a:lstStyle/>
            <a:p>
              <a:pPr algn="ctr" defTabSz="710729">
                <a:spcBef>
                  <a:spcPct val="0"/>
                </a:spcBef>
                <a:spcAft>
                  <a:spcPct val="35000"/>
                </a:spcAft>
                <a:defRPr/>
              </a:pPr>
              <a:r>
                <a:rPr lang="en-US" sz="1372"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451" name="Rectangle 450"/>
            <p:cNvSpPr/>
            <p:nvPr/>
          </p:nvSpPr>
          <p:spPr>
            <a:xfrm>
              <a:off x="4508692" y="3055939"/>
              <a:ext cx="1271016" cy="430887"/>
            </a:xfrm>
            <a:prstGeom prst="rect">
              <a:avLst/>
            </a:prstGeom>
          </p:spPr>
          <p:txBody>
            <a:bodyPr wrap="square">
              <a:spAutoFit/>
            </a:bodyPr>
            <a:lstStyle/>
            <a:p>
              <a:pPr defTabSz="896386"/>
              <a:r>
                <a:rPr lang="en-US" sz="1078" kern="0" dirty="0">
                  <a:solidFill>
                    <a:srgbClr val="FFFFFF"/>
                  </a:solidFill>
                  <a:cs typeface="Segoe UI Semilight" panose="020B0402040204020203" pitchFamily="34" charset="0"/>
                </a:rPr>
                <a:t>SQL Data </a:t>
              </a:r>
            </a:p>
            <a:p>
              <a:pPr defTabSz="896386"/>
              <a:r>
                <a:rPr lang="en-US" sz="1078" kern="0" dirty="0">
                  <a:solidFill>
                    <a:srgbClr val="FFFFFF"/>
                  </a:solidFill>
                  <a:cs typeface="Segoe UI Semilight" panose="020B0402040204020203" pitchFamily="34" charset="0"/>
                </a:rPr>
                <a:t>Warehouse</a:t>
              </a:r>
            </a:p>
          </p:txBody>
        </p:sp>
        <p:sp>
          <p:nvSpPr>
            <p:cNvPr id="452" name="Rectangle 451"/>
            <p:cNvSpPr/>
            <p:nvPr/>
          </p:nvSpPr>
          <p:spPr>
            <a:xfrm>
              <a:off x="4494875" y="2528227"/>
              <a:ext cx="1271016" cy="261610"/>
            </a:xfrm>
            <a:prstGeom prst="rect">
              <a:avLst/>
            </a:prstGeom>
          </p:spPr>
          <p:txBody>
            <a:bodyPr wrap="square">
              <a:spAutoFit/>
            </a:bodyPr>
            <a:lstStyle/>
            <a:p>
              <a:pPr defTabSz="896386"/>
              <a:r>
                <a:rPr lang="en-US" sz="1078" kern="0" dirty="0">
                  <a:solidFill>
                    <a:srgbClr val="FFFFFF"/>
                  </a:solidFill>
                  <a:cs typeface="Segoe UI Semilight" panose="020B0402040204020203" pitchFamily="34" charset="0"/>
                </a:rPr>
                <a:t>Data Lake Store</a:t>
              </a:r>
            </a:p>
          </p:txBody>
        </p:sp>
        <p:grpSp>
          <p:nvGrpSpPr>
            <p:cNvPr id="453" name="Group 452"/>
            <p:cNvGrpSpPr/>
            <p:nvPr/>
          </p:nvGrpSpPr>
          <p:grpSpPr>
            <a:xfrm>
              <a:off x="4186343" y="2533436"/>
              <a:ext cx="251192" cy="251192"/>
              <a:chOff x="4068192" y="3363795"/>
              <a:chExt cx="324957" cy="324957"/>
            </a:xfrm>
          </p:grpSpPr>
          <p:sp>
            <p:nvSpPr>
              <p:cNvPr id="457" name="Rounded Rectangle 456"/>
              <p:cNvSpPr/>
              <p:nvPr/>
            </p:nvSpPr>
            <p:spPr bwMode="auto">
              <a:xfrm>
                <a:off x="4068192" y="3363795"/>
                <a:ext cx="324957" cy="324957"/>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8" name="Rectangle 457"/>
              <p:cNvSpPr/>
              <p:nvPr/>
            </p:nvSpPr>
            <p:spPr bwMode="auto">
              <a:xfrm>
                <a:off x="4106551" y="3401141"/>
                <a:ext cx="43611"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9" name="Rectangle 458"/>
              <p:cNvSpPr/>
              <p:nvPr/>
            </p:nvSpPr>
            <p:spPr bwMode="auto">
              <a:xfrm>
                <a:off x="4245904" y="3401141"/>
                <a:ext cx="43611"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0" name="Oval 459"/>
              <p:cNvSpPr/>
              <p:nvPr/>
            </p:nvSpPr>
            <p:spPr bwMode="auto">
              <a:xfrm>
                <a:off x="4174625" y="3401529"/>
                <a:ext cx="46815"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1" name="Oval 460"/>
              <p:cNvSpPr/>
              <p:nvPr/>
            </p:nvSpPr>
            <p:spPr bwMode="auto">
              <a:xfrm>
                <a:off x="4313978" y="3401529"/>
                <a:ext cx="46815"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2" name="Rectangle 461"/>
              <p:cNvSpPr/>
              <p:nvPr/>
            </p:nvSpPr>
            <p:spPr bwMode="auto">
              <a:xfrm>
                <a:off x="4106551" y="3550317"/>
                <a:ext cx="43611"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3" name="Rectangle 462"/>
              <p:cNvSpPr/>
              <p:nvPr/>
            </p:nvSpPr>
            <p:spPr bwMode="auto">
              <a:xfrm>
                <a:off x="4245904" y="3550317"/>
                <a:ext cx="43611"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4" name="Oval 463"/>
              <p:cNvSpPr/>
              <p:nvPr/>
            </p:nvSpPr>
            <p:spPr bwMode="auto">
              <a:xfrm>
                <a:off x="4174625" y="3550705"/>
                <a:ext cx="46815"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5" name="Oval 464"/>
              <p:cNvSpPr/>
              <p:nvPr/>
            </p:nvSpPr>
            <p:spPr bwMode="auto">
              <a:xfrm>
                <a:off x="4313978" y="3550705"/>
                <a:ext cx="46815"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6" name="Rectangle 465"/>
              <p:cNvSpPr/>
              <p:nvPr/>
            </p:nvSpPr>
            <p:spPr bwMode="auto">
              <a:xfrm>
                <a:off x="4178218" y="3621636"/>
                <a:ext cx="43611"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7" name="Rectangle 466"/>
              <p:cNvSpPr/>
              <p:nvPr/>
            </p:nvSpPr>
            <p:spPr bwMode="auto">
              <a:xfrm>
                <a:off x="4317571" y="3621636"/>
                <a:ext cx="43611"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8" name="Oval 467"/>
              <p:cNvSpPr/>
              <p:nvPr/>
            </p:nvSpPr>
            <p:spPr bwMode="auto">
              <a:xfrm>
                <a:off x="4106939" y="3622024"/>
                <a:ext cx="46815"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9" name="Oval 468"/>
              <p:cNvSpPr/>
              <p:nvPr/>
            </p:nvSpPr>
            <p:spPr bwMode="auto">
              <a:xfrm>
                <a:off x="4246293" y="3622024"/>
                <a:ext cx="46815"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0" name="Rectangle 469"/>
              <p:cNvSpPr/>
              <p:nvPr/>
            </p:nvSpPr>
            <p:spPr bwMode="auto">
              <a:xfrm>
                <a:off x="4178218" y="3465945"/>
                <a:ext cx="43611"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1" name="Rectangle 470"/>
              <p:cNvSpPr/>
              <p:nvPr/>
            </p:nvSpPr>
            <p:spPr bwMode="auto">
              <a:xfrm>
                <a:off x="4317571" y="3465945"/>
                <a:ext cx="43611"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2" name="Oval 471"/>
              <p:cNvSpPr/>
              <p:nvPr/>
            </p:nvSpPr>
            <p:spPr bwMode="auto">
              <a:xfrm>
                <a:off x="4106939" y="3466334"/>
                <a:ext cx="46815"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3" name="Oval 472"/>
              <p:cNvSpPr/>
              <p:nvPr/>
            </p:nvSpPr>
            <p:spPr bwMode="auto">
              <a:xfrm>
                <a:off x="4246293" y="3466334"/>
                <a:ext cx="46815"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54" name="Group 453"/>
            <p:cNvGrpSpPr/>
            <p:nvPr/>
          </p:nvGrpSpPr>
          <p:grpSpPr>
            <a:xfrm>
              <a:off x="4186988" y="3119355"/>
              <a:ext cx="248256" cy="304055"/>
              <a:chOff x="-3084513" y="3390510"/>
              <a:chExt cx="2716213" cy="3363913"/>
            </a:xfrm>
            <a:solidFill>
              <a:srgbClr val="FFFFFF"/>
            </a:solidFill>
          </p:grpSpPr>
          <p:sp>
            <p:nvSpPr>
              <p:cNvPr id="455"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456"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grpSp>
      </p:grpSp>
      <p:grpSp>
        <p:nvGrpSpPr>
          <p:cNvPr id="474" name="Group 473"/>
          <p:cNvGrpSpPr/>
          <p:nvPr/>
        </p:nvGrpSpPr>
        <p:grpSpPr>
          <a:xfrm>
            <a:off x="797892" y="1286570"/>
            <a:ext cx="1507314" cy="4521249"/>
            <a:chOff x="813890" y="1666194"/>
            <a:chExt cx="1537539" cy="4611909"/>
          </a:xfrm>
        </p:grpSpPr>
        <p:sp>
          <p:nvSpPr>
            <p:cNvPr id="475" name="TextBox 474"/>
            <p:cNvSpPr txBox="1"/>
            <p:nvPr/>
          </p:nvSpPr>
          <p:spPr>
            <a:xfrm>
              <a:off x="1261370" y="1927965"/>
              <a:ext cx="1090059" cy="563250"/>
            </a:xfrm>
            <a:prstGeom prst="rect">
              <a:avLst/>
            </a:prstGeom>
            <a:noFill/>
          </p:spPr>
          <p:txBody>
            <a:bodyPr wrap="square" lIns="0" tIns="143407" rIns="179259" bIns="143407" rtlCol="0">
              <a:noAutofit/>
            </a:bodyPr>
            <a:lstStyle/>
            <a:p>
              <a:pPr defTabSz="914192">
                <a:lnSpc>
                  <a:spcPct val="90000"/>
                </a:lnSpc>
                <a:spcAft>
                  <a:spcPts val="588"/>
                </a:spcAft>
              </a:pPr>
              <a:r>
                <a:rPr lang="en-US" sz="1176" kern="0" spc="-29" dirty="0">
                  <a:solidFill>
                    <a:srgbClr val="002050"/>
                  </a:solidFill>
                  <a:latin typeface="Segoe UI Semilight" panose="020B0402040204020203" pitchFamily="34" charset="0"/>
                  <a:cs typeface="Segoe UI Semilight" panose="020B0402040204020203" pitchFamily="34" charset="0"/>
                </a:rPr>
                <a:t>Data </a:t>
              </a:r>
              <a:br>
                <a:rPr lang="en-US" sz="1176" kern="0" spc="-29" dirty="0">
                  <a:solidFill>
                    <a:srgbClr val="002050"/>
                  </a:solidFill>
                  <a:latin typeface="Segoe UI Semilight" panose="020B0402040204020203" pitchFamily="34" charset="0"/>
                  <a:cs typeface="Segoe UI Semilight" panose="020B0402040204020203" pitchFamily="34" charset="0"/>
                </a:rPr>
              </a:br>
              <a:r>
                <a:rPr lang="en-US" sz="1176" kern="0" spc="-29" dirty="0">
                  <a:solidFill>
                    <a:srgbClr val="002050"/>
                  </a:solidFill>
                  <a:latin typeface="Segoe UI Semilight" panose="020B0402040204020203" pitchFamily="34" charset="0"/>
                  <a:cs typeface="Segoe UI Semilight" panose="020B0402040204020203" pitchFamily="34" charset="0"/>
                </a:rPr>
                <a:t>Sources</a:t>
              </a:r>
            </a:p>
          </p:txBody>
        </p:sp>
        <p:sp>
          <p:nvSpPr>
            <p:cNvPr id="476" name="TextBox 475"/>
            <p:cNvSpPr txBox="1"/>
            <p:nvPr/>
          </p:nvSpPr>
          <p:spPr>
            <a:xfrm>
              <a:off x="1214236" y="3529646"/>
              <a:ext cx="1090059" cy="579230"/>
            </a:xfrm>
            <a:prstGeom prst="rect">
              <a:avLst/>
            </a:prstGeom>
            <a:noFill/>
          </p:spPr>
          <p:txBody>
            <a:bodyPr wrap="square" lIns="0" tIns="143407" rIns="179259" bIns="143407" rtlCol="0">
              <a:noAutofit/>
            </a:bodyPr>
            <a:lstStyle/>
            <a:p>
              <a:pPr defTabSz="914192">
                <a:lnSpc>
                  <a:spcPct val="90000"/>
                </a:lnSpc>
                <a:spcBef>
                  <a:spcPct val="0"/>
                </a:spcBef>
                <a:spcAft>
                  <a:spcPts val="588"/>
                </a:spcAft>
              </a:pPr>
              <a:r>
                <a:rPr lang="en-US" sz="1176" kern="0" spc="-29" dirty="0">
                  <a:solidFill>
                    <a:srgbClr val="002050"/>
                  </a:solidFill>
                  <a:latin typeface="Segoe UI Semilight" panose="020B0402040204020203" pitchFamily="34" charset="0"/>
                  <a:cs typeface="Segoe UI Semilight" panose="020B0402040204020203" pitchFamily="34" charset="0"/>
                </a:rPr>
                <a:t>Apps</a:t>
              </a:r>
            </a:p>
          </p:txBody>
        </p:sp>
        <p:sp>
          <p:nvSpPr>
            <p:cNvPr id="477" name="TextBox 476"/>
            <p:cNvSpPr txBox="1"/>
            <p:nvPr/>
          </p:nvSpPr>
          <p:spPr>
            <a:xfrm>
              <a:off x="1261370" y="4995093"/>
              <a:ext cx="974964" cy="616531"/>
            </a:xfrm>
            <a:prstGeom prst="rect">
              <a:avLst/>
            </a:prstGeom>
            <a:noFill/>
          </p:spPr>
          <p:txBody>
            <a:bodyPr wrap="square" lIns="0" tIns="143407" rIns="179259" bIns="143407" rtlCol="0">
              <a:noAutofit/>
            </a:bodyPr>
            <a:lstStyle/>
            <a:p>
              <a:pPr defTabSz="914192">
                <a:lnSpc>
                  <a:spcPct val="90000"/>
                </a:lnSpc>
                <a:spcBef>
                  <a:spcPct val="0"/>
                </a:spcBef>
                <a:spcAft>
                  <a:spcPts val="588"/>
                </a:spcAft>
              </a:pPr>
              <a:r>
                <a:rPr lang="en-US" sz="1176" kern="0" spc="-29" dirty="0">
                  <a:solidFill>
                    <a:srgbClr val="002050"/>
                  </a:solidFill>
                  <a:latin typeface="Segoe UI Semilight" panose="020B0402040204020203" pitchFamily="34" charset="0"/>
                  <a:cs typeface="Segoe UI Semilight" panose="020B0402040204020203" pitchFamily="34" charset="0"/>
                </a:rPr>
                <a:t>Sensors </a:t>
              </a:r>
              <a:br>
                <a:rPr lang="en-US" sz="1176" kern="0" spc="-29" dirty="0">
                  <a:solidFill>
                    <a:srgbClr val="002050"/>
                  </a:solidFill>
                  <a:latin typeface="Segoe UI Semilight" panose="020B0402040204020203" pitchFamily="34" charset="0"/>
                  <a:cs typeface="Segoe UI Semilight" panose="020B0402040204020203" pitchFamily="34" charset="0"/>
                </a:rPr>
              </a:br>
              <a:r>
                <a:rPr lang="en-US" sz="1176" kern="0" spc="-29" dirty="0">
                  <a:solidFill>
                    <a:srgbClr val="002050"/>
                  </a:solidFill>
                  <a:latin typeface="Segoe UI Semilight" panose="020B0402040204020203" pitchFamily="34" charset="0"/>
                  <a:cs typeface="Segoe UI Semilight" panose="020B0402040204020203" pitchFamily="34" charset="0"/>
                </a:rPr>
                <a:t>and </a:t>
              </a:r>
              <a:br>
                <a:rPr lang="en-US" sz="1176" kern="0" spc="-29" dirty="0">
                  <a:solidFill>
                    <a:srgbClr val="002050"/>
                  </a:solidFill>
                  <a:latin typeface="Segoe UI Semilight" panose="020B0402040204020203" pitchFamily="34" charset="0"/>
                  <a:cs typeface="Segoe UI Semilight" panose="020B0402040204020203" pitchFamily="34" charset="0"/>
                </a:rPr>
              </a:br>
              <a:r>
                <a:rPr lang="en-US" sz="1176" kern="0" spc="-29" dirty="0">
                  <a:solidFill>
                    <a:srgbClr val="002050"/>
                  </a:solidFill>
                  <a:latin typeface="Segoe UI Semilight" panose="020B0402040204020203" pitchFamily="34" charset="0"/>
                  <a:cs typeface="Segoe UI Semilight" panose="020B0402040204020203" pitchFamily="34" charset="0"/>
                </a:rPr>
                <a:t>devices</a:t>
              </a:r>
            </a:p>
          </p:txBody>
        </p:sp>
        <p:sp>
          <p:nvSpPr>
            <p:cNvPr id="478" name="Rectangle 477"/>
            <p:cNvSpPr/>
            <p:nvPr/>
          </p:nvSpPr>
          <p:spPr>
            <a:xfrm>
              <a:off x="813890" y="5956959"/>
              <a:ext cx="933597" cy="321144"/>
            </a:xfrm>
            <a:prstGeom prst="rect">
              <a:avLst/>
            </a:prstGeom>
          </p:spPr>
          <p:txBody>
            <a:bodyPr wrap="none" lIns="0" tIns="0" rIns="0" bIns="0" anchor="ctr">
              <a:noAutofit/>
            </a:bodyPr>
            <a:lstStyle/>
            <a:p>
              <a:pPr defTabSz="896386">
                <a:lnSpc>
                  <a:spcPct val="90000"/>
                </a:lnSpc>
              </a:pPr>
              <a:r>
                <a:rPr lang="en-US" sz="2353" kern="0" dirty="0">
                  <a:solidFill>
                    <a:srgbClr val="002050"/>
                  </a:solidFill>
                  <a:latin typeface="Segoe UI Light"/>
                </a:rPr>
                <a:t>Data</a:t>
              </a:r>
            </a:p>
          </p:txBody>
        </p:sp>
        <p:grpSp>
          <p:nvGrpSpPr>
            <p:cNvPr id="479" name="Group 478"/>
            <p:cNvGrpSpPr/>
            <p:nvPr/>
          </p:nvGrpSpPr>
          <p:grpSpPr>
            <a:xfrm>
              <a:off x="1789019" y="1666194"/>
              <a:ext cx="308472" cy="4199169"/>
              <a:chOff x="1776319" y="1369399"/>
              <a:chExt cx="308472" cy="3830198"/>
            </a:xfrm>
          </p:grpSpPr>
          <p:sp>
            <p:nvSpPr>
              <p:cNvPr id="494" name="Freeform 493"/>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algn="ctr" defTabSz="896386">
                  <a:defRPr/>
                </a:pPr>
                <a:endParaRPr lang="en-US" sz="1765" kern="0" dirty="0">
                  <a:solidFill>
                    <a:srgbClr val="FFFFFF"/>
                  </a:solidFill>
                  <a:latin typeface="Segoe UI"/>
                </a:endParaRPr>
              </a:p>
            </p:txBody>
          </p:sp>
          <p:cxnSp>
            <p:nvCxnSpPr>
              <p:cNvPr id="495" name="Straight Connector 494"/>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pic>
        <p:nvPicPr>
          <p:cNvPr id="496" name="Picture 49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5898" y="2906567"/>
            <a:ext cx="724864" cy="848139"/>
          </a:xfrm>
          <a:prstGeom prst="rect">
            <a:avLst/>
          </a:prstGeom>
        </p:spPr>
      </p:pic>
      <p:pic>
        <p:nvPicPr>
          <p:cNvPr id="497" name="Picture 49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3799" y="4481720"/>
            <a:ext cx="703195" cy="822786"/>
          </a:xfrm>
          <a:prstGeom prst="rect">
            <a:avLst/>
          </a:prstGeom>
        </p:spPr>
      </p:pic>
      <p:pic>
        <p:nvPicPr>
          <p:cNvPr id="498" name="Picture 49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83935" y="1477298"/>
            <a:ext cx="640455" cy="749375"/>
          </a:xfrm>
          <a:prstGeom prst="rect">
            <a:avLst/>
          </a:prstGeom>
        </p:spPr>
      </p:pic>
    </p:spTree>
    <p:extLst>
      <p:ext uri="{BB962C8B-B14F-4D97-AF65-F5344CB8AC3E}">
        <p14:creationId xmlns:p14="http://schemas.microsoft.com/office/powerpoint/2010/main" val="111303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500"/>
                                        <p:tgtEl>
                                          <p:spTgt spid="4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6"/>
                                        </p:tgtEl>
                                        <p:attrNameLst>
                                          <p:attrName>style.visibility</p:attrName>
                                        </p:attrNameLst>
                                      </p:cBhvr>
                                      <p:to>
                                        <p:strVal val="visible"/>
                                      </p:to>
                                    </p:set>
                                    <p:animEffect transition="in" filter="fade">
                                      <p:cBhvr>
                                        <p:cTn id="11" dur="500"/>
                                        <p:tgtEl>
                                          <p:spTgt spid="4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9"/>
                                        </p:tgtEl>
                                        <p:attrNameLst>
                                          <p:attrName>style.visibility</p:attrName>
                                        </p:attrNameLst>
                                      </p:cBhvr>
                                      <p:to>
                                        <p:strVal val="visible"/>
                                      </p:to>
                                    </p:set>
                                    <p:animEffect transition="in" filter="fade">
                                      <p:cBhvr>
                                        <p:cTn id="15" dur="500"/>
                                        <p:tgtEl>
                                          <p:spTgt spid="4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31"/>
                                        </p:tgtEl>
                                        <p:attrNameLst>
                                          <p:attrName>style.visibility</p:attrName>
                                        </p:attrNameLst>
                                      </p:cBhvr>
                                      <p:to>
                                        <p:strVal val="visible"/>
                                      </p:to>
                                    </p:set>
                                    <p:animEffect transition="in" filter="fade">
                                      <p:cBhvr>
                                        <p:cTn id="19" dur="500"/>
                                        <p:tgtEl>
                                          <p:spTgt spid="43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91"/>
                                        </p:tgtEl>
                                        <p:attrNameLst>
                                          <p:attrName>style.visibility</p:attrName>
                                        </p:attrNameLst>
                                      </p:cBhvr>
                                      <p:to>
                                        <p:strVal val="visible"/>
                                      </p:to>
                                    </p:set>
                                    <p:animEffect transition="in" filter="fade">
                                      <p:cBhvr>
                                        <p:cTn id="23" dur="500"/>
                                        <p:tgtEl>
                                          <p:spTgt spid="39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64"/>
                                        </p:tgtEl>
                                        <p:attrNameLst>
                                          <p:attrName>style.visibility</p:attrName>
                                        </p:attrNameLst>
                                      </p:cBhvr>
                                      <p:to>
                                        <p:strVal val="visible"/>
                                      </p:to>
                                    </p:set>
                                    <p:animEffect transition="in" filter="fade">
                                      <p:cBhvr>
                                        <p:cTn id="27"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39" y="2084172"/>
            <a:ext cx="11653523" cy="1162178"/>
          </a:xfrm>
        </p:spPr>
        <p:txBody>
          <a:bodyPr/>
          <a:lstStyle/>
          <a:p>
            <a:r>
              <a:rPr lang="en-US" dirty="0"/>
              <a:t>Demo</a:t>
            </a:r>
          </a:p>
        </p:txBody>
      </p:sp>
    </p:spTree>
    <p:extLst>
      <p:ext uri="{BB962C8B-B14F-4D97-AF65-F5344CB8AC3E}">
        <p14:creationId xmlns:p14="http://schemas.microsoft.com/office/powerpoint/2010/main" val="3172916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39" y="2084172"/>
            <a:ext cx="11653523" cy="2139688"/>
          </a:xfrm>
        </p:spPr>
        <p:txBody>
          <a:bodyPr/>
          <a:lstStyle/>
          <a:p>
            <a:r>
              <a:rPr lang="en-US" dirty="0"/>
              <a:t>How to get started with Cortana Intelligence</a:t>
            </a:r>
          </a:p>
        </p:txBody>
      </p:sp>
    </p:spTree>
    <p:extLst>
      <p:ext uri="{BB962C8B-B14F-4D97-AF65-F5344CB8AC3E}">
        <p14:creationId xmlns:p14="http://schemas.microsoft.com/office/powerpoint/2010/main" val="9604269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Offers structure</a:t>
            </a:r>
          </a:p>
        </p:txBody>
      </p:sp>
      <p:sp>
        <p:nvSpPr>
          <p:cNvPr id="24" name="Rectangle 23"/>
          <p:cNvSpPr/>
          <p:nvPr/>
        </p:nvSpPr>
        <p:spPr bwMode="auto">
          <a:xfrm>
            <a:off x="2712618" y="1819663"/>
            <a:ext cx="2161816" cy="4388098"/>
          </a:xfrm>
          <a:prstGeom prst="rect">
            <a:avLst/>
          </a:pr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ts val="1200"/>
              </a:spcAft>
            </a:pPr>
            <a:r>
              <a:rPr lang="en-US" sz="1400" i="1" dirty="0">
                <a:solidFill>
                  <a:srgbClr val="505050"/>
                </a:solidFill>
                <a:ea typeface="Segoe UI" pitchFamily="34" charset="0"/>
                <a:cs typeface="Segoe UI" pitchFamily="34" charset="0"/>
              </a:rPr>
              <a:t>Capture all your data</a:t>
            </a:r>
          </a:p>
          <a:p>
            <a:pPr defTabSz="932472" fontAlgn="base">
              <a:spcBef>
                <a:spcPct val="0"/>
              </a:spcBef>
              <a:spcAft>
                <a:spcPts val="600"/>
              </a:spcAft>
            </a:pPr>
            <a:r>
              <a:rPr lang="en-US" sz="1400" dirty="0">
                <a:solidFill>
                  <a:srgbClr val="005AA1"/>
                </a:solidFill>
                <a:latin typeface="Segoe UI Semibold" panose="020B0702040204020203" pitchFamily="34" charset="0"/>
                <a:ea typeface="Segoe UI" pitchFamily="34" charset="0"/>
                <a:cs typeface="Segoe UI Semibold" panose="020B0702040204020203" pitchFamily="34" charset="0"/>
              </a:rPr>
              <a:t>Anchor services:</a:t>
            </a:r>
          </a:p>
          <a:p>
            <a:pPr marL="228600" indent="-137160" defTabSz="932472" fontAlgn="base">
              <a:spcBef>
                <a:spcPct val="0"/>
              </a:spcBef>
              <a:spcAft>
                <a:spcPts val="300"/>
              </a:spcAft>
              <a:buFont typeface="Arial" panose="020B0604020202020204" pitchFamily="34" charset="0"/>
              <a:buChar char="•"/>
            </a:pPr>
            <a:r>
              <a:rPr lang="en-US" sz="1400" dirty="0">
                <a:solidFill>
                  <a:srgbClr val="505050"/>
                </a:solidFill>
                <a:ea typeface="Segoe UI" pitchFamily="34" charset="0"/>
                <a:cs typeface="Segoe UI" pitchFamily="34" charset="0"/>
              </a:rPr>
              <a:t>Data Factory</a:t>
            </a:r>
          </a:p>
          <a:p>
            <a:pPr marL="228600" indent="-137160" defTabSz="932472" fontAlgn="base">
              <a:spcBef>
                <a:spcPct val="0"/>
              </a:spcBef>
              <a:spcAft>
                <a:spcPts val="300"/>
              </a:spcAft>
              <a:buFont typeface="Arial" panose="020B0604020202020204" pitchFamily="34" charset="0"/>
              <a:buChar char="•"/>
            </a:pPr>
            <a:r>
              <a:rPr lang="en-US" sz="1400" dirty="0">
                <a:solidFill>
                  <a:srgbClr val="505050"/>
                </a:solidFill>
                <a:ea typeface="Segoe UI" pitchFamily="34" charset="0"/>
                <a:cs typeface="Segoe UI" pitchFamily="34" charset="0"/>
              </a:rPr>
              <a:t>SQL Data Warehouse</a:t>
            </a:r>
          </a:p>
          <a:p>
            <a:pPr marL="228600" indent="-137160" defTabSz="932472" fontAlgn="base">
              <a:spcBef>
                <a:spcPct val="0"/>
              </a:spcBef>
              <a:spcAft>
                <a:spcPts val="300"/>
              </a:spcAft>
              <a:buFont typeface="Arial" panose="020B0604020202020204" pitchFamily="34" charset="0"/>
              <a:buChar char="•"/>
            </a:pPr>
            <a:r>
              <a:rPr lang="en-US" sz="1400" dirty="0">
                <a:solidFill>
                  <a:srgbClr val="505050"/>
                </a:solidFill>
                <a:ea typeface="Segoe UI" pitchFamily="34" charset="0"/>
                <a:cs typeface="Segoe UI" pitchFamily="34" charset="0"/>
              </a:rPr>
              <a:t>HDInsight</a:t>
            </a:r>
          </a:p>
        </p:txBody>
      </p:sp>
      <p:sp>
        <p:nvSpPr>
          <p:cNvPr id="17" name="Rectangle 16"/>
          <p:cNvSpPr/>
          <p:nvPr/>
        </p:nvSpPr>
        <p:spPr bwMode="auto">
          <a:xfrm>
            <a:off x="2712618" y="1213394"/>
            <a:ext cx="2161816" cy="606268"/>
          </a:xfrm>
          <a:prstGeom prst="rect">
            <a:avLst/>
          </a:prstGeom>
          <a:solidFill>
            <a:srgbClr val="005AA1"/>
          </a:solid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rgbClr val="FFFFFF"/>
                </a:solidFill>
                <a:latin typeface="Segoe UI Semibold" panose="020B0702040204020203" pitchFamily="34" charset="0"/>
                <a:ea typeface="Segoe UI" pitchFamily="34" charset="0"/>
                <a:cs typeface="Segoe UI Semibold" panose="020B0702040204020203" pitchFamily="34" charset="0"/>
              </a:rPr>
              <a:t>Data Intensive</a:t>
            </a:r>
          </a:p>
        </p:txBody>
      </p:sp>
      <p:sp>
        <p:nvSpPr>
          <p:cNvPr id="25" name="Rectangle 24"/>
          <p:cNvSpPr/>
          <p:nvPr/>
        </p:nvSpPr>
        <p:spPr bwMode="auto">
          <a:xfrm>
            <a:off x="4986153" y="1819663"/>
            <a:ext cx="2161816" cy="4388098"/>
          </a:xfrm>
          <a:prstGeom prst="rect">
            <a:avLst/>
          </a:prstGeom>
          <a:noFill/>
          <a:ln w="63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ts val="1200"/>
              </a:spcAft>
            </a:pPr>
            <a:r>
              <a:rPr lang="en-US" sz="1400" i="1" dirty="0">
                <a:solidFill>
                  <a:srgbClr val="505050"/>
                </a:solidFill>
                <a:ea typeface="Segoe UI" pitchFamily="34" charset="0"/>
                <a:cs typeface="Segoe UI" pitchFamily="34" charset="0"/>
              </a:rPr>
              <a:t>Gain deeper insight</a:t>
            </a:r>
          </a:p>
          <a:p>
            <a:pPr defTabSz="932472" fontAlgn="base">
              <a:spcBef>
                <a:spcPct val="0"/>
              </a:spcBef>
              <a:spcAft>
                <a:spcPts val="600"/>
              </a:spcAft>
            </a:pPr>
            <a:r>
              <a:rPr lang="en-US" sz="1400" dirty="0">
                <a:solidFill>
                  <a:srgbClr val="003C6C"/>
                </a:solidFill>
                <a:latin typeface="Segoe UI Semibold" panose="020B0702040204020203" pitchFamily="34" charset="0"/>
                <a:ea typeface="Segoe UI" pitchFamily="34" charset="0"/>
                <a:cs typeface="Segoe UI Semibold" panose="020B0702040204020203" pitchFamily="34" charset="0"/>
              </a:rPr>
              <a:t>Anchor services:</a:t>
            </a:r>
          </a:p>
          <a:p>
            <a:pPr marL="228600" indent="-137160" defTabSz="932472" fontAlgn="base">
              <a:spcBef>
                <a:spcPct val="0"/>
              </a:spcBef>
              <a:spcAft>
                <a:spcPts val="300"/>
              </a:spcAft>
              <a:buFont typeface="Arial" panose="020B0604020202020204" pitchFamily="34" charset="0"/>
              <a:buChar char="•"/>
            </a:pPr>
            <a:r>
              <a:rPr lang="en-US" sz="1400" dirty="0">
                <a:solidFill>
                  <a:srgbClr val="505050"/>
                </a:solidFill>
                <a:ea typeface="Segoe UI" pitchFamily="34" charset="0"/>
                <a:cs typeface="Segoe UI" pitchFamily="34" charset="0"/>
              </a:rPr>
              <a:t>Machine Learning</a:t>
            </a:r>
          </a:p>
          <a:p>
            <a:pPr marL="228600" indent="-137160" defTabSz="932472" fontAlgn="base">
              <a:spcBef>
                <a:spcPct val="0"/>
              </a:spcBef>
              <a:spcAft>
                <a:spcPts val="300"/>
              </a:spcAft>
              <a:buFont typeface="Arial" panose="020B0604020202020204" pitchFamily="34" charset="0"/>
              <a:buChar char="•"/>
            </a:pPr>
            <a:r>
              <a:rPr lang="en-US" sz="1400" dirty="0">
                <a:solidFill>
                  <a:srgbClr val="505050"/>
                </a:solidFill>
                <a:ea typeface="Segoe UI" pitchFamily="34" charset="0"/>
                <a:cs typeface="Segoe UI" pitchFamily="34" charset="0"/>
              </a:rPr>
              <a:t>HDInsight</a:t>
            </a:r>
          </a:p>
        </p:txBody>
      </p:sp>
      <p:sp>
        <p:nvSpPr>
          <p:cNvPr id="18" name="Rectangle 17"/>
          <p:cNvSpPr/>
          <p:nvPr/>
        </p:nvSpPr>
        <p:spPr bwMode="auto">
          <a:xfrm>
            <a:off x="4986153" y="1213394"/>
            <a:ext cx="2161816" cy="606268"/>
          </a:xfrm>
          <a:prstGeom prst="rect">
            <a:avLst/>
          </a:prstGeom>
          <a:solidFill>
            <a:srgbClr val="003C6C"/>
          </a:solidFill>
          <a:ln w="63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rgbClr val="FFFFFF"/>
                </a:solidFill>
                <a:latin typeface="Segoe UI Semibold" panose="020B0702040204020203" pitchFamily="34" charset="0"/>
                <a:ea typeface="Segoe UI" pitchFamily="34" charset="0"/>
                <a:cs typeface="Segoe UI Semibold" panose="020B0702040204020203" pitchFamily="34" charset="0"/>
              </a:rPr>
              <a:t>Analytics Intensive</a:t>
            </a:r>
          </a:p>
        </p:txBody>
      </p:sp>
      <p:sp>
        <p:nvSpPr>
          <p:cNvPr id="26" name="Rectangle 25"/>
          <p:cNvSpPr/>
          <p:nvPr/>
        </p:nvSpPr>
        <p:spPr bwMode="auto">
          <a:xfrm>
            <a:off x="7259688" y="1819663"/>
            <a:ext cx="2161816" cy="4388098"/>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ts val="1200"/>
              </a:spcAft>
            </a:pPr>
            <a:r>
              <a:rPr lang="en-US" sz="1400" i="1" dirty="0">
                <a:solidFill>
                  <a:srgbClr val="505050"/>
                </a:solidFill>
                <a:ea typeface="Segoe UI" pitchFamily="34" charset="0"/>
                <a:cs typeface="Segoe UI" pitchFamily="34" charset="0"/>
              </a:rPr>
              <a:t>Take action in real time</a:t>
            </a:r>
          </a:p>
          <a:p>
            <a:pPr defTabSz="914367" fontAlgn="base">
              <a:spcBef>
                <a:spcPct val="0"/>
              </a:spcBef>
              <a:spcAft>
                <a:spcPts val="600"/>
              </a:spcAft>
            </a:pPr>
            <a:r>
              <a:rPr lang="en-US" sz="1400" dirty="0">
                <a:solidFill>
                  <a:srgbClr val="002050"/>
                </a:solidFill>
                <a:latin typeface="Segoe UI Semibold" panose="020B0702040204020203" pitchFamily="34" charset="0"/>
                <a:ea typeface="Segoe UI" pitchFamily="34" charset="0"/>
                <a:cs typeface="Segoe UI Semibold" panose="020B0702040204020203" pitchFamily="34" charset="0"/>
              </a:rPr>
              <a:t>Anchor services:</a:t>
            </a:r>
          </a:p>
          <a:p>
            <a:pPr marL="228600" indent="-137160" defTabSz="932472" fontAlgn="base">
              <a:spcBef>
                <a:spcPct val="0"/>
              </a:spcBef>
              <a:spcAft>
                <a:spcPts val="300"/>
              </a:spcAft>
              <a:buFont typeface="Arial" panose="020B0604020202020204" pitchFamily="34" charset="0"/>
              <a:buChar char="•"/>
            </a:pPr>
            <a:r>
              <a:rPr lang="en-US" sz="1400" dirty="0">
                <a:solidFill>
                  <a:srgbClr val="505050"/>
                </a:solidFill>
                <a:ea typeface="Segoe UI" pitchFamily="34" charset="0"/>
                <a:cs typeface="Segoe UI" pitchFamily="34" charset="0"/>
              </a:rPr>
              <a:t>Event Hubs</a:t>
            </a:r>
          </a:p>
          <a:p>
            <a:pPr marL="228600" indent="-137160" defTabSz="932472" fontAlgn="base">
              <a:spcBef>
                <a:spcPct val="0"/>
              </a:spcBef>
              <a:spcAft>
                <a:spcPts val="300"/>
              </a:spcAft>
              <a:buFont typeface="Arial" panose="020B0604020202020204" pitchFamily="34" charset="0"/>
              <a:buChar char="•"/>
            </a:pPr>
            <a:r>
              <a:rPr lang="en-US" sz="1400" dirty="0">
                <a:solidFill>
                  <a:srgbClr val="505050"/>
                </a:solidFill>
                <a:ea typeface="Segoe UI" pitchFamily="34" charset="0"/>
                <a:cs typeface="Segoe UI" pitchFamily="34" charset="0"/>
              </a:rPr>
              <a:t>Machine Learning</a:t>
            </a:r>
          </a:p>
          <a:p>
            <a:pPr marL="228600" indent="-137160" defTabSz="932472" fontAlgn="base">
              <a:spcBef>
                <a:spcPct val="0"/>
              </a:spcBef>
              <a:spcAft>
                <a:spcPts val="300"/>
              </a:spcAft>
              <a:buFont typeface="Arial" panose="020B0604020202020204" pitchFamily="34" charset="0"/>
              <a:buChar char="•"/>
            </a:pPr>
            <a:r>
              <a:rPr lang="en-US" sz="1400" dirty="0">
                <a:solidFill>
                  <a:srgbClr val="505050"/>
                </a:solidFill>
                <a:ea typeface="Segoe UI" pitchFamily="34" charset="0"/>
                <a:cs typeface="Segoe UI" pitchFamily="34" charset="0"/>
              </a:rPr>
              <a:t>Stream Analytics</a:t>
            </a:r>
          </a:p>
        </p:txBody>
      </p:sp>
      <p:sp>
        <p:nvSpPr>
          <p:cNvPr id="19" name="Rectangle 18"/>
          <p:cNvSpPr/>
          <p:nvPr/>
        </p:nvSpPr>
        <p:spPr bwMode="auto">
          <a:xfrm>
            <a:off x="7259688" y="1213394"/>
            <a:ext cx="2161816" cy="606268"/>
          </a:xfrm>
          <a:prstGeom prst="rect">
            <a:avLst/>
          </a:prstGeom>
          <a:solidFill>
            <a:srgbClr val="002050"/>
          </a:solid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rgbClr val="FFFFFF"/>
                </a:solidFill>
                <a:latin typeface="Segoe UI Semibold" panose="020B0702040204020203" pitchFamily="34" charset="0"/>
                <a:ea typeface="Segoe UI" pitchFamily="34" charset="0"/>
                <a:cs typeface="Segoe UI Semibold" panose="020B0702040204020203" pitchFamily="34" charset="0"/>
              </a:rPr>
              <a:t>Streaming Intensive</a:t>
            </a:r>
          </a:p>
        </p:txBody>
      </p:sp>
      <p:sp>
        <p:nvSpPr>
          <p:cNvPr id="27" name="Rectangle 26"/>
          <p:cNvSpPr/>
          <p:nvPr/>
        </p:nvSpPr>
        <p:spPr bwMode="auto">
          <a:xfrm>
            <a:off x="9533224" y="1819663"/>
            <a:ext cx="2211800" cy="438809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ts val="600"/>
              </a:spcAft>
            </a:pPr>
            <a:r>
              <a:rPr lang="en-US" sz="1400" dirty="0">
                <a:solidFill>
                  <a:srgbClr val="505050"/>
                </a:solidFill>
                <a:ea typeface="Segoe UI" pitchFamily="34" charset="0"/>
                <a:cs typeface="Segoe UI" pitchFamily="34" charset="0"/>
              </a:rPr>
              <a:t>High-volume, broad-ranging scenarios that encompass data, analytics and streaming requirements</a:t>
            </a:r>
          </a:p>
        </p:txBody>
      </p:sp>
      <p:sp>
        <p:nvSpPr>
          <p:cNvPr id="20" name="Rectangle 19"/>
          <p:cNvSpPr/>
          <p:nvPr/>
        </p:nvSpPr>
        <p:spPr bwMode="auto">
          <a:xfrm>
            <a:off x="9533224" y="1213394"/>
            <a:ext cx="2211800" cy="606268"/>
          </a:xfrm>
          <a:prstGeom prst="rect">
            <a:avLst/>
          </a:prstGeom>
          <a:solidFill>
            <a:srgbClr val="505050"/>
          </a:solid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rgbClr val="FFFFFF"/>
                </a:solidFill>
                <a:latin typeface="Segoe UI Semibold" panose="020B0702040204020203" pitchFamily="34" charset="0"/>
                <a:ea typeface="Segoe UI" pitchFamily="34" charset="0"/>
                <a:cs typeface="Segoe UI Semibold" panose="020B0702040204020203" pitchFamily="34" charset="0"/>
              </a:rPr>
              <a:t>All-inclusive</a:t>
            </a:r>
          </a:p>
        </p:txBody>
      </p:sp>
      <p:sp>
        <p:nvSpPr>
          <p:cNvPr id="28" name="Rectangle 27"/>
          <p:cNvSpPr/>
          <p:nvPr/>
        </p:nvSpPr>
        <p:spPr bwMode="auto">
          <a:xfrm>
            <a:off x="442914" y="1821134"/>
            <a:ext cx="2157984" cy="4386739"/>
          </a:xfrm>
          <a:prstGeom prst="rect">
            <a:avLst/>
          </a:prstGeom>
          <a:noFill/>
          <a:ln w="63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ts val="600"/>
              </a:spcAft>
            </a:pPr>
            <a:r>
              <a:rPr lang="en-US" sz="1400" dirty="0">
                <a:solidFill>
                  <a:srgbClr val="505050"/>
                </a:solidFill>
                <a:ea typeface="Segoe UI" pitchFamily="34" charset="0"/>
                <a:cs typeface="Segoe UI" pitchFamily="34" charset="0"/>
              </a:rPr>
              <a:t>Individual Azure services which can be purchased directly, with or without an EA</a:t>
            </a:r>
          </a:p>
        </p:txBody>
      </p:sp>
      <p:sp>
        <p:nvSpPr>
          <p:cNvPr id="21" name="Rectangle 20"/>
          <p:cNvSpPr/>
          <p:nvPr/>
        </p:nvSpPr>
        <p:spPr bwMode="auto">
          <a:xfrm>
            <a:off x="442915" y="1213394"/>
            <a:ext cx="2157984" cy="603504"/>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rgbClr val="FFFFFF"/>
                </a:solidFill>
                <a:latin typeface="Segoe UI Semibold" panose="020B0702040204020203" pitchFamily="34" charset="0"/>
                <a:ea typeface="Segoe UI" pitchFamily="34" charset="0"/>
                <a:cs typeface="Segoe UI Semibold" panose="020B0702040204020203" pitchFamily="34" charset="0"/>
              </a:rPr>
              <a:t>A la carte</a:t>
            </a:r>
          </a:p>
        </p:txBody>
      </p:sp>
      <p:sp>
        <p:nvSpPr>
          <p:cNvPr id="11" name="Rectangle 10"/>
          <p:cNvSpPr/>
          <p:nvPr/>
        </p:nvSpPr>
        <p:spPr bwMode="auto">
          <a:xfrm>
            <a:off x="2801627" y="4543644"/>
            <a:ext cx="6532873" cy="1524729"/>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45720" numCol="1" spcCol="0" rtlCol="0" fromWordArt="0" anchor="t" anchorCtr="0" forceAA="0" compatLnSpc="1">
            <a:prstTxWarp prst="textNoShape">
              <a:avLst/>
            </a:prstTxWarp>
            <a:noAutofit/>
          </a:bodyPr>
          <a:lstStyle/>
          <a:p>
            <a:pPr defTabSz="932472" fontAlgn="base">
              <a:spcBef>
                <a:spcPct val="0"/>
              </a:spcBef>
              <a:spcAft>
                <a:spcPts val="600"/>
              </a:spcAft>
            </a:pPr>
            <a:r>
              <a:rPr lang="en-US" dirty="0">
                <a:solidFill>
                  <a:srgbClr val="505050"/>
                </a:solidFill>
                <a:latin typeface="Segoe UI Semibold" panose="020B0702040204020203" pitchFamily="34" charset="0"/>
                <a:ea typeface="Segoe UI" pitchFamily="34" charset="0"/>
                <a:cs typeface="Segoe UI Semibold" panose="020B0702040204020203" pitchFamily="34" charset="0"/>
              </a:rPr>
              <a:t>Common Core</a:t>
            </a:r>
          </a:p>
          <a:p>
            <a:pPr defTabSz="932472" fontAlgn="base">
              <a:spcBef>
                <a:spcPct val="0"/>
              </a:spcBef>
              <a:spcAft>
                <a:spcPts val="600"/>
              </a:spcAft>
            </a:pPr>
            <a:r>
              <a:rPr lang="en-US" sz="1400" dirty="0">
                <a:solidFill>
                  <a:srgbClr val="505050"/>
                </a:solidFill>
                <a:ea typeface="Segoe UI" pitchFamily="34" charset="0"/>
                <a:cs typeface="Segoe UI" pitchFamily="34" charset="0"/>
              </a:rPr>
              <a:t>Scenario-specific offers have a base set of services with included quantities called Common Core. Each offer delivers higher included quantities for anchor services, which are additive to the Common Core.</a:t>
            </a:r>
          </a:p>
        </p:txBody>
      </p:sp>
      <p:cxnSp>
        <p:nvCxnSpPr>
          <p:cNvPr id="34" name="Straight Connector 33"/>
          <p:cNvCxnSpPr/>
          <p:nvPr/>
        </p:nvCxnSpPr>
        <p:spPr>
          <a:xfrm flipV="1">
            <a:off x="2818077" y="4415259"/>
            <a:ext cx="6508606" cy="14172"/>
          </a:xfrm>
          <a:prstGeom prst="line">
            <a:avLst/>
          </a:prstGeom>
          <a:ln w="12700">
            <a:solidFill>
              <a:schemeClr val="tx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bwMode="auto">
          <a:xfrm>
            <a:off x="3529734" y="4184632"/>
            <a:ext cx="460712" cy="460712"/>
          </a:xfrm>
          <a:prstGeom prst="ellipse">
            <a:avLst/>
          </a:prstGeom>
          <a:solidFill>
            <a:schemeClr val="tx1"/>
          </a:solidFill>
          <a:ln w="28575">
            <a:solidFill>
              <a:schemeClr val="tx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16" tIns="45708" rIns="91416" bIns="45708" numCol="1" spcCol="0" rtlCol="0" fromWordArt="0" anchor="ctr" anchorCtr="0" forceAA="0" compatLnSpc="1">
            <a:prstTxWarp prst="textNoShape">
              <a:avLst/>
            </a:prstTxWarp>
            <a:noAutofit/>
          </a:bodyPr>
          <a:lstStyle/>
          <a:p>
            <a:pPr algn="ctr" defTabSz="932192" fontAlgn="base">
              <a:lnSpc>
                <a:spcPct val="90000"/>
              </a:lnSpc>
              <a:spcBef>
                <a:spcPct val="0"/>
              </a:spcBef>
              <a:spcAft>
                <a:spcPct val="0"/>
              </a:spcAft>
            </a:pPr>
            <a:r>
              <a:rPr lang="en-US" sz="4000" b="1" dirty="0">
                <a:solidFill>
                  <a:schemeClr val="accent1">
                    <a:lumMod val="75000"/>
                  </a:schemeClr>
                </a:solidFill>
                <a:ea typeface="Segoe UI" pitchFamily="34" charset="0"/>
                <a:cs typeface="Segoe UI" pitchFamily="34" charset="0"/>
              </a:rPr>
              <a:t>+</a:t>
            </a:r>
            <a:endParaRPr lang="en-US" sz="1200" b="1" dirty="0">
              <a:solidFill>
                <a:schemeClr val="accent1">
                  <a:lumMod val="75000"/>
                </a:schemeClr>
              </a:solidFill>
              <a:ea typeface="Segoe UI" pitchFamily="34" charset="0"/>
              <a:cs typeface="Segoe UI" pitchFamily="34" charset="0"/>
            </a:endParaRPr>
          </a:p>
        </p:txBody>
      </p:sp>
      <p:sp>
        <p:nvSpPr>
          <p:cNvPr id="31" name="Oval 30"/>
          <p:cNvSpPr/>
          <p:nvPr/>
        </p:nvSpPr>
        <p:spPr bwMode="auto">
          <a:xfrm>
            <a:off x="5801715" y="4184632"/>
            <a:ext cx="460712" cy="460712"/>
          </a:xfrm>
          <a:prstGeom prst="ellipse">
            <a:avLst/>
          </a:prstGeom>
          <a:solidFill>
            <a:schemeClr val="tx1"/>
          </a:solidFill>
          <a:ln w="28575">
            <a:solidFill>
              <a:schemeClr val="tx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16" tIns="45708" rIns="91416" bIns="45708" numCol="1" spcCol="0" rtlCol="0" fromWordArt="0" anchor="ctr" anchorCtr="0" forceAA="0" compatLnSpc="1">
            <a:prstTxWarp prst="textNoShape">
              <a:avLst/>
            </a:prstTxWarp>
            <a:noAutofit/>
          </a:bodyPr>
          <a:lstStyle/>
          <a:p>
            <a:pPr algn="ctr" defTabSz="932192" fontAlgn="base">
              <a:lnSpc>
                <a:spcPct val="90000"/>
              </a:lnSpc>
              <a:spcBef>
                <a:spcPct val="0"/>
              </a:spcBef>
              <a:spcAft>
                <a:spcPct val="0"/>
              </a:spcAft>
            </a:pPr>
            <a:r>
              <a:rPr lang="en-US" sz="4000" b="1" dirty="0">
                <a:solidFill>
                  <a:srgbClr val="003C6C"/>
                </a:solidFill>
                <a:ea typeface="Segoe UI" pitchFamily="34" charset="0"/>
                <a:cs typeface="Segoe UI" pitchFamily="34" charset="0"/>
              </a:rPr>
              <a:t>+</a:t>
            </a:r>
          </a:p>
        </p:txBody>
      </p:sp>
      <p:sp>
        <p:nvSpPr>
          <p:cNvPr id="32" name="Oval 31"/>
          <p:cNvSpPr/>
          <p:nvPr/>
        </p:nvSpPr>
        <p:spPr bwMode="auto">
          <a:xfrm>
            <a:off x="8073696" y="4184632"/>
            <a:ext cx="460712" cy="460712"/>
          </a:xfrm>
          <a:prstGeom prst="ellipse">
            <a:avLst/>
          </a:prstGeom>
          <a:solidFill>
            <a:schemeClr val="tx1"/>
          </a:solidFill>
          <a:ln w="28575">
            <a:solidFill>
              <a:schemeClr val="tx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16" tIns="45708" rIns="91416" bIns="45708" numCol="1" spcCol="0" rtlCol="0" fromWordArt="0" anchor="ctr" anchorCtr="0" forceAA="0" compatLnSpc="1">
            <a:prstTxWarp prst="textNoShape">
              <a:avLst/>
            </a:prstTxWarp>
            <a:noAutofit/>
          </a:bodyPr>
          <a:lstStyle/>
          <a:p>
            <a:pPr algn="ctr" defTabSz="932192" fontAlgn="base">
              <a:lnSpc>
                <a:spcPct val="90000"/>
              </a:lnSpc>
              <a:spcBef>
                <a:spcPct val="0"/>
              </a:spcBef>
              <a:spcAft>
                <a:spcPct val="0"/>
              </a:spcAft>
            </a:pPr>
            <a:r>
              <a:rPr lang="en-US" sz="4000" b="1" dirty="0">
                <a:solidFill>
                  <a:srgbClr val="002050"/>
                </a:solidFill>
                <a:ea typeface="Segoe UI" pitchFamily="34" charset="0"/>
                <a:cs typeface="Segoe UI" pitchFamily="34" charset="0"/>
              </a:rPr>
              <a:t>+</a:t>
            </a:r>
          </a:p>
        </p:txBody>
      </p:sp>
      <p:sp>
        <p:nvSpPr>
          <p:cNvPr id="3" name="Slide Number Placeholder 2"/>
          <p:cNvSpPr>
            <a:spLocks noGrp="1"/>
          </p:cNvSpPr>
          <p:nvPr>
            <p:ph type="sldNum" sz="quarter" idx="4"/>
          </p:nvPr>
        </p:nvSpPr>
        <p:spPr/>
        <p:txBody>
          <a:bodyPr/>
          <a:lstStyle/>
          <a:p>
            <a:fld id="{F2678289-A087-43B9-AF88-153C65E02878}" type="slidenum">
              <a:rPr lang="en-US" smtClean="0"/>
              <a:t>7</a:t>
            </a:fld>
            <a:endParaRPr lang="en-US"/>
          </a:p>
        </p:txBody>
      </p:sp>
    </p:spTree>
    <p:extLst>
      <p:ext uri="{BB962C8B-B14F-4D97-AF65-F5344CB8AC3E}">
        <p14:creationId xmlns:p14="http://schemas.microsoft.com/office/powerpoint/2010/main" val="19003258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la carte offers flexibility </a:t>
            </a:r>
          </a:p>
        </p:txBody>
      </p:sp>
      <p:cxnSp>
        <p:nvCxnSpPr>
          <p:cNvPr id="11" name="Straight Connector 10"/>
          <p:cNvCxnSpPr/>
          <p:nvPr/>
        </p:nvCxnSpPr>
        <p:spPr>
          <a:xfrm>
            <a:off x="442914" y="1735881"/>
            <a:ext cx="11304586" cy="0"/>
          </a:xfrm>
          <a:prstGeom prst="line">
            <a:avLst/>
          </a:prstGeom>
          <a:ln w="12700">
            <a:solidFill>
              <a:schemeClr val="tx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38102" y="1520437"/>
            <a:ext cx="4314211" cy="430887"/>
          </a:xfrm>
          <a:prstGeom prst="rect">
            <a:avLst/>
          </a:prstGeom>
          <a:solidFill>
            <a:schemeClr val="tx1"/>
          </a:solidFill>
        </p:spPr>
        <p:txBody>
          <a:bodyPr wrap="square" lIns="0" tIns="0" rIns="0" bIns="0">
            <a:spAutoFit/>
          </a:bodyPr>
          <a:lstStyle/>
          <a:p>
            <a:pPr algn="ctr"/>
            <a:r>
              <a:rPr lang="en-US" sz="2800" dirty="0">
                <a:solidFill>
                  <a:srgbClr val="505050"/>
                </a:solidFill>
                <a:latin typeface="Segoe UI Light"/>
              </a:rPr>
              <a:t>A la carte enables you to…</a:t>
            </a:r>
          </a:p>
        </p:txBody>
      </p:sp>
      <p:sp>
        <p:nvSpPr>
          <p:cNvPr id="8" name="Rectangle 7"/>
          <p:cNvSpPr/>
          <p:nvPr/>
        </p:nvSpPr>
        <p:spPr bwMode="auto">
          <a:xfrm>
            <a:off x="442914" y="2428875"/>
            <a:ext cx="3690993" cy="16310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r>
              <a:rPr lang="en-US" sz="2000" dirty="0">
                <a:solidFill>
                  <a:srgbClr val="FFFFFF"/>
                </a:solidFill>
                <a:latin typeface="Segoe UI Light"/>
              </a:rPr>
              <a:t>Start easily and quickly</a:t>
            </a:r>
          </a:p>
        </p:txBody>
      </p:sp>
      <p:sp>
        <p:nvSpPr>
          <p:cNvPr id="9" name="Rectangle 8"/>
          <p:cNvSpPr/>
          <p:nvPr/>
        </p:nvSpPr>
        <p:spPr bwMode="auto">
          <a:xfrm>
            <a:off x="4249710" y="2428875"/>
            <a:ext cx="3690993" cy="163108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r>
              <a:rPr lang="en-US" sz="2000" dirty="0">
                <a:solidFill>
                  <a:srgbClr val="FFFFFF"/>
                </a:solidFill>
                <a:latin typeface="Segoe UI Light"/>
              </a:rPr>
              <a:t>Try out new services for a Proof-of-Concept or Proof-of-Value</a:t>
            </a:r>
          </a:p>
        </p:txBody>
      </p:sp>
      <p:sp>
        <p:nvSpPr>
          <p:cNvPr id="10" name="Rectangle 9"/>
          <p:cNvSpPr/>
          <p:nvPr/>
        </p:nvSpPr>
        <p:spPr bwMode="auto">
          <a:xfrm>
            <a:off x="8056507" y="2428875"/>
            <a:ext cx="3690993" cy="163108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r>
              <a:rPr lang="en-US" sz="2000" dirty="0">
                <a:solidFill>
                  <a:srgbClr val="FFFFFF"/>
                </a:solidFill>
                <a:latin typeface="Segoe UI Light"/>
              </a:rPr>
              <a:t>Increase usage capacity for a specific service</a:t>
            </a:r>
          </a:p>
        </p:txBody>
      </p:sp>
      <p:sp>
        <p:nvSpPr>
          <p:cNvPr id="15" name="Rectangle 14"/>
          <p:cNvSpPr/>
          <p:nvPr/>
        </p:nvSpPr>
        <p:spPr bwMode="auto">
          <a:xfrm>
            <a:off x="442914" y="4161700"/>
            <a:ext cx="3690993" cy="1631086"/>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r>
              <a:rPr lang="en-US" sz="2000" dirty="0">
                <a:solidFill>
                  <a:srgbClr val="FFFFFF"/>
                </a:solidFill>
                <a:latin typeface="Segoe UI Light"/>
              </a:rPr>
              <a:t>Buy Azure services independently, with or</a:t>
            </a:r>
            <a:br>
              <a:rPr lang="en-US" sz="2000" dirty="0">
                <a:solidFill>
                  <a:srgbClr val="FFFFFF"/>
                </a:solidFill>
                <a:latin typeface="Segoe UI Light"/>
              </a:rPr>
            </a:br>
            <a:r>
              <a:rPr lang="en-US" sz="2000" dirty="0">
                <a:solidFill>
                  <a:srgbClr val="FFFFFF"/>
                </a:solidFill>
                <a:latin typeface="Segoe UI Light"/>
              </a:rPr>
              <a:t>without an EA</a:t>
            </a:r>
          </a:p>
        </p:txBody>
      </p:sp>
      <p:sp>
        <p:nvSpPr>
          <p:cNvPr id="16" name="Rectangle 15"/>
          <p:cNvSpPr/>
          <p:nvPr/>
        </p:nvSpPr>
        <p:spPr bwMode="auto">
          <a:xfrm>
            <a:off x="4249710" y="4161700"/>
            <a:ext cx="3690993" cy="16310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r>
              <a:rPr lang="en-US" sz="2000" dirty="0">
                <a:solidFill>
                  <a:srgbClr val="FFFFFF"/>
                </a:solidFill>
                <a:latin typeface="Segoe UI Light"/>
              </a:rPr>
              <a:t>Use existing monetary commitment and leverage a pay-as-you-go model</a:t>
            </a:r>
          </a:p>
        </p:txBody>
      </p:sp>
      <p:sp>
        <p:nvSpPr>
          <p:cNvPr id="17" name="Rectangle 16"/>
          <p:cNvSpPr/>
          <p:nvPr/>
        </p:nvSpPr>
        <p:spPr bwMode="auto">
          <a:xfrm>
            <a:off x="8056507" y="4161700"/>
            <a:ext cx="3690993" cy="1631086"/>
          </a:xfrm>
          <a:prstGeom prst="rect">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r>
              <a:rPr lang="en-US" sz="2000" dirty="0">
                <a:solidFill>
                  <a:srgbClr val="FFFFFF"/>
                </a:solidFill>
                <a:latin typeface="Segoe UI Light"/>
              </a:rPr>
              <a:t>Scale up or down as needed using a fully-customizable consumption model</a:t>
            </a:r>
          </a:p>
        </p:txBody>
      </p:sp>
      <p:sp>
        <p:nvSpPr>
          <p:cNvPr id="3" name="Slide Number Placeholder 2"/>
          <p:cNvSpPr>
            <a:spLocks noGrp="1"/>
          </p:cNvSpPr>
          <p:nvPr>
            <p:ph type="sldNum" sz="quarter" idx="4"/>
          </p:nvPr>
        </p:nvSpPr>
        <p:spPr/>
        <p:txBody>
          <a:bodyPr/>
          <a:lstStyle/>
          <a:p>
            <a:fld id="{F2678289-A087-43B9-AF88-153C65E02878}" type="slidenum">
              <a:rPr lang="en-US" smtClean="0"/>
              <a:t>8</a:t>
            </a:fld>
            <a:endParaRPr lang="en-US"/>
          </a:p>
        </p:txBody>
      </p:sp>
    </p:spTree>
    <p:extLst>
      <p:ext uri="{BB962C8B-B14F-4D97-AF65-F5344CB8AC3E}">
        <p14:creationId xmlns:p14="http://schemas.microsoft.com/office/powerpoint/2010/main" val="33023840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nvPr>
        </p:nvGraphicFramePr>
        <p:xfrm>
          <a:off x="442913" y="3323831"/>
          <a:ext cx="7508391" cy="2040649"/>
        </p:xfrm>
        <a:graphic>
          <a:graphicData uri="http://schemas.openxmlformats.org/drawingml/2006/table">
            <a:tbl>
              <a:tblPr firstRow="1" bandRow="1">
                <a:tableStyleId>{2D5ABB26-0587-4C30-8999-92F81FD0307C}</a:tableStyleId>
              </a:tblPr>
              <a:tblGrid>
                <a:gridCol w="738186">
                  <a:extLst>
                    <a:ext uri="{9D8B030D-6E8A-4147-A177-3AD203B41FA5}">
                      <a16:colId xmlns:a16="http://schemas.microsoft.com/office/drawing/2014/main" val="20000"/>
                    </a:ext>
                  </a:extLst>
                </a:gridCol>
                <a:gridCol w="1354041">
                  <a:extLst>
                    <a:ext uri="{9D8B030D-6E8A-4147-A177-3AD203B41FA5}">
                      <a16:colId xmlns:a16="http://schemas.microsoft.com/office/drawing/2014/main" val="20001"/>
                    </a:ext>
                  </a:extLst>
                </a:gridCol>
                <a:gridCol w="1354041">
                  <a:extLst>
                    <a:ext uri="{9D8B030D-6E8A-4147-A177-3AD203B41FA5}">
                      <a16:colId xmlns:a16="http://schemas.microsoft.com/office/drawing/2014/main" val="1217875106"/>
                    </a:ext>
                  </a:extLst>
                </a:gridCol>
                <a:gridCol w="1354041">
                  <a:extLst>
                    <a:ext uri="{9D8B030D-6E8A-4147-A177-3AD203B41FA5}">
                      <a16:colId xmlns:a16="http://schemas.microsoft.com/office/drawing/2014/main" val="88270166"/>
                    </a:ext>
                  </a:extLst>
                </a:gridCol>
                <a:gridCol w="1354041">
                  <a:extLst>
                    <a:ext uri="{9D8B030D-6E8A-4147-A177-3AD203B41FA5}">
                      <a16:colId xmlns:a16="http://schemas.microsoft.com/office/drawing/2014/main" val="3389303327"/>
                    </a:ext>
                  </a:extLst>
                </a:gridCol>
                <a:gridCol w="1354041">
                  <a:extLst>
                    <a:ext uri="{9D8B030D-6E8A-4147-A177-3AD203B41FA5}">
                      <a16:colId xmlns:a16="http://schemas.microsoft.com/office/drawing/2014/main" val="450915600"/>
                    </a:ext>
                  </a:extLst>
                </a:gridCol>
              </a:tblGrid>
              <a:tr h="0">
                <a:tc gridSpan="6">
                  <a:txBody>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Top use cases</a:t>
                      </a:r>
                    </a:p>
                  </a:txBody>
                  <a:tcPr marL="73152" marR="73152" marT="36576" marB="36576"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005AA1"/>
                    </a:solidFill>
                  </a:tcPr>
                </a:tc>
                <a:tc hMerge="1">
                  <a:txBody>
                    <a:bodyPr/>
                    <a:lstStyle/>
                    <a:p>
                      <a:pPr algn="l">
                        <a:spcAft>
                          <a:spcPts val="100"/>
                        </a:spcAft>
                      </a:pPr>
                      <a:endParaRPr lang="en-US" sz="900" b="1"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tc hMerge="1">
                  <a:txBody>
                    <a:bodyPr/>
                    <a:lstStyle/>
                    <a:p>
                      <a:pPr algn="l">
                        <a:spcAft>
                          <a:spcPts val="100"/>
                        </a:spcAft>
                      </a:pPr>
                      <a:endParaRPr lang="en-US" sz="900" dirty="0">
                        <a:solidFill>
                          <a:schemeClr val="accent1">
                            <a:lumMod val="75000"/>
                          </a:schemeClr>
                        </a:solidFill>
                        <a:latin typeface="Segoe UI Semibold" panose="020B0702040204020203" pitchFamily="34" charset="0"/>
                        <a:cs typeface="Segoe UI Semibold" panose="020B0702040204020203" pitchFamily="34" charset="0"/>
                      </a:endParaRPr>
                    </a:p>
                  </a:txBody>
                  <a:tcPr marL="45720" marR="45720" marT="36576" marB="36576" anchor="ctr">
                    <a:lnL w="3175" cap="flat" cmpd="sng" algn="ctr">
                      <a:solidFill>
                        <a:schemeClr val="tx1">
                          <a:lumMod val="75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noFill/>
                  </a:tcPr>
                </a:tc>
                <a:extLst>
                  <a:ext uri="{0D108BD9-81ED-4DB2-BD59-A6C34878D82A}">
                    <a16:rowId xmlns:a16="http://schemas.microsoft.com/office/drawing/2014/main" val="753922260"/>
                  </a:ext>
                </a:extLst>
              </a:tr>
              <a:tr h="0">
                <a:tc>
                  <a:txBody>
                    <a:bodyPr/>
                    <a:lstStyle/>
                    <a:p>
                      <a:pPr algn="l"/>
                      <a:r>
                        <a:rPr lang="en-US" sz="1000" b="1" kern="1200" dirty="0">
                          <a:solidFill>
                            <a:schemeClr val="bg1"/>
                          </a:solidFill>
                          <a:latin typeface="Segoe UI Semibold" panose="020B0702040204020203" pitchFamily="34" charset="0"/>
                          <a:ea typeface="+mn-ea"/>
                          <a:cs typeface="Segoe UI Semibold" panose="020B0702040204020203" pitchFamily="34" charset="0"/>
                        </a:rPr>
                        <a:t>Industry</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algn="l">
                        <a:spcAft>
                          <a:spcPts val="100"/>
                        </a:spcAft>
                      </a:pPr>
                      <a:r>
                        <a:rPr lang="en-US" sz="900" b="1" kern="1200" dirty="0">
                          <a:solidFill>
                            <a:srgbClr val="005AA1"/>
                          </a:solidFill>
                          <a:latin typeface="Segoe UI Semibold" panose="020B0702040204020203" pitchFamily="34" charset="0"/>
                          <a:ea typeface="+mn-ea"/>
                          <a:cs typeface="Segoe UI Semibold" panose="020B0702040204020203" pitchFamily="34" charset="0"/>
                        </a:rPr>
                        <a:t>Retail</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rgbClr val="005AA1"/>
                          </a:solidFill>
                          <a:latin typeface="Segoe UI Semibold" panose="020B0702040204020203" pitchFamily="34" charset="0"/>
                          <a:ea typeface="+mn-ea"/>
                          <a:cs typeface="Segoe UI Semibold" panose="020B0702040204020203" pitchFamily="34" charset="0"/>
                        </a:rPr>
                        <a:t>Manufacturing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rgbClr val="005AA1"/>
                          </a:solidFill>
                          <a:latin typeface="Segoe UI Semibold" panose="020B0702040204020203" pitchFamily="34" charset="0"/>
                          <a:ea typeface="+mn-ea"/>
                          <a:cs typeface="Segoe UI Semibold" panose="020B0702040204020203" pitchFamily="34" charset="0"/>
                        </a:rPr>
                        <a:t>Government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rgbClr val="005AA1"/>
                          </a:solidFill>
                          <a:latin typeface="Segoe UI Semibold" panose="020B0702040204020203" pitchFamily="34" charset="0"/>
                          <a:ea typeface="+mn-ea"/>
                          <a:cs typeface="Segoe UI Semibold" panose="020B0702040204020203" pitchFamily="34" charset="0"/>
                        </a:rPr>
                        <a:t>Financial Services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tc>
                  <a:txBody>
                    <a:bodyPr/>
                    <a:lstStyle/>
                    <a:p>
                      <a:pPr algn="l">
                        <a:spcAft>
                          <a:spcPts val="100"/>
                        </a:spcAft>
                      </a:pPr>
                      <a:r>
                        <a:rPr lang="en-US" sz="900" b="1" kern="1200" dirty="0">
                          <a:solidFill>
                            <a:srgbClr val="005AA1"/>
                          </a:solidFill>
                          <a:latin typeface="Segoe UI Semibold" panose="020B0702040204020203" pitchFamily="34" charset="0"/>
                          <a:ea typeface="+mn-ea"/>
                          <a:cs typeface="Segoe UI Semibold" panose="020B0702040204020203" pitchFamily="34" charset="0"/>
                        </a:rPr>
                        <a:t>Healthcare</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1376185">
                <a:tc>
                  <a:txBody>
                    <a:bodyPr/>
                    <a:lstStyle/>
                    <a:p>
                      <a:pPr marL="0" algn="l" defTabSz="914367" rtl="0" eaLnBrk="1" latinLnBrk="0" hangingPunct="1"/>
                      <a:r>
                        <a:rPr lang="en-US" sz="1000" b="1" kern="1200" dirty="0">
                          <a:solidFill>
                            <a:schemeClr val="bg1"/>
                          </a:solidFill>
                          <a:latin typeface="Segoe UI Semibold" panose="020B0702040204020203" pitchFamily="34" charset="0"/>
                          <a:ea typeface="+mn-ea"/>
                          <a:cs typeface="Segoe UI Semibold" panose="020B0702040204020203" pitchFamily="34" charset="0"/>
                        </a:rPr>
                        <a:t>Scenario</a:t>
                      </a: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Demand Forecasting</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Digital Marketing Analytics</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Customer Acquisition</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Loyalty Program</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Retail Execution</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Supply Chain Management</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Operations and Service</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Connected Field Service</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Smart Building</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Asset Management</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Citizen Service</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Compliance &amp; Risk Management</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Pay-for-Performance</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Next Best Offer</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a:txBody>
                    <a:bodyPr/>
                    <a:lstStyle/>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Population Health</a:t>
                      </a:r>
                      <a:r>
                        <a:rPr lang="en-US" sz="900" baseline="30000" dirty="0">
                          <a:solidFill>
                            <a:schemeClr val="bg1"/>
                          </a:solidFill>
                          <a:ea typeface="Segoe UI" pitchFamily="34" charset="0"/>
                          <a:cs typeface="Segoe UI" pitchFamily="34" charset="0"/>
                        </a:rPr>
                        <a:t>+</a:t>
                      </a:r>
                      <a:endParaRPr lang="en-US" sz="900" kern="1200" dirty="0">
                        <a:solidFill>
                          <a:schemeClr val="bg1"/>
                        </a:solidFill>
                        <a:latin typeface="+mn-lt"/>
                        <a:ea typeface="+mn-ea"/>
                        <a:cs typeface="+mn-cs"/>
                      </a:endParaRP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Patient Acquisition</a:t>
                      </a:r>
                    </a:p>
                    <a:p>
                      <a:pPr marL="114300" marR="0" indent="-114300" algn="l" defTabSz="914367"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900" kern="1200" dirty="0">
                          <a:solidFill>
                            <a:schemeClr val="bg1"/>
                          </a:solidFill>
                          <a:latin typeface="+mn-lt"/>
                          <a:ea typeface="+mn-ea"/>
                          <a:cs typeface="+mn-cs"/>
                        </a:rPr>
                        <a:t>Patient Care Coordination</a:t>
                      </a: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182880">
                <a:tc gridSpan="6">
                  <a:txBody>
                    <a:bodyPr/>
                    <a:lstStyle/>
                    <a:p>
                      <a:pPr marL="0" algn="l" defTabSz="914367" rtl="0" eaLnBrk="1" latinLnBrk="0" hangingPunct="1"/>
                      <a:r>
                        <a:rPr lang="en-US" sz="800" kern="1200" baseline="30000" dirty="0">
                          <a:solidFill>
                            <a:schemeClr val="bg1"/>
                          </a:solidFill>
                          <a:latin typeface="+mn-lt"/>
                          <a:ea typeface="+mn-ea"/>
                          <a:cs typeface="+mn-cs"/>
                        </a:rPr>
                        <a:t>+ </a:t>
                      </a:r>
                      <a:r>
                        <a:rPr lang="en-US" sz="800" kern="1200" dirty="0">
                          <a:solidFill>
                            <a:schemeClr val="bg1"/>
                          </a:solidFill>
                          <a:latin typeface="+mn-lt"/>
                          <a:ea typeface="+mn-ea"/>
                          <a:cs typeface="+mn-cs"/>
                        </a:rPr>
                        <a:t>If data ingestion from assets with sensors is required for your business, you will also need Microsoft Azure </a:t>
                      </a:r>
                      <a:r>
                        <a:rPr lang="en-US" sz="800" kern="1200" dirty="0" err="1">
                          <a:solidFill>
                            <a:schemeClr val="bg1"/>
                          </a:solidFill>
                          <a:latin typeface="+mn-lt"/>
                          <a:ea typeface="+mn-ea"/>
                          <a:cs typeface="+mn-cs"/>
                        </a:rPr>
                        <a:t>IoT</a:t>
                      </a:r>
                      <a:endParaRPr lang="en-US" sz="800" kern="1200" dirty="0">
                        <a:solidFill>
                          <a:schemeClr val="bg1"/>
                        </a:solidFill>
                        <a:latin typeface="+mn-lt"/>
                        <a:ea typeface="+mn-ea"/>
                        <a:cs typeface="+mn-cs"/>
                      </a:endParaRPr>
                    </a:p>
                  </a:txBody>
                  <a:tcPr marL="45720" marR="45720" marT="27432" marB="27432"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rgbClr val="FFFFFF"/>
                    </a:solidFill>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0" marR="0" indent="0" algn="l" defTabSz="914367" rtl="0" eaLnBrk="1" fontAlgn="auto" latinLnBrk="0" hangingPunct="1">
                        <a:lnSpc>
                          <a:spcPct val="100000"/>
                        </a:lnSpc>
                        <a:spcBef>
                          <a:spcPts val="200"/>
                        </a:spcBef>
                        <a:spcAft>
                          <a:spcPts val="0"/>
                        </a:spcAft>
                        <a:buClrTx/>
                        <a:buSzTx/>
                        <a:buFont typeface="Arial" panose="020B0604020202020204" pitchFamily="34" charset="0"/>
                        <a:buNone/>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tc hMerge="1">
                  <a:txBody>
                    <a:bodyPr/>
                    <a:lstStyle/>
                    <a:p>
                      <a:pPr marL="114300" marR="0" indent="-114300" algn="l" defTabSz="914367" rtl="0" eaLnBrk="1" fontAlgn="auto" latinLnBrk="0" hangingPunct="1">
                        <a:lnSpc>
                          <a:spcPct val="100000"/>
                        </a:lnSpc>
                        <a:spcBef>
                          <a:spcPts val="200"/>
                        </a:spcBef>
                        <a:spcAft>
                          <a:spcPts val="0"/>
                        </a:spcAft>
                        <a:buClrTx/>
                        <a:buSzTx/>
                        <a:buFont typeface="Arial" panose="020B0604020202020204" pitchFamily="34" charset="0"/>
                        <a:buChar char="•"/>
                        <a:tabLst/>
                        <a:defRPr/>
                      </a:pPr>
                      <a:endParaRPr lang="en-US" sz="900" kern="1200" dirty="0">
                        <a:solidFill>
                          <a:schemeClr val="bg1"/>
                        </a:solidFill>
                        <a:latin typeface="+mn-lt"/>
                        <a:ea typeface="+mn-ea"/>
                        <a:cs typeface="+mn-cs"/>
                      </a:endParaRPr>
                    </a:p>
                  </a:txBody>
                  <a:tcPr marL="45720" marR="45720">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Data Intensive Offer</a:t>
            </a:r>
          </a:p>
        </p:txBody>
      </p:sp>
      <p:sp>
        <p:nvSpPr>
          <p:cNvPr id="32" name="Rectangle 31"/>
          <p:cNvSpPr/>
          <p:nvPr/>
        </p:nvSpPr>
        <p:spPr bwMode="auto">
          <a:xfrm>
            <a:off x="442914" y="1476376"/>
            <a:ext cx="7508390" cy="1783080"/>
          </a:xfrm>
          <a:prstGeom prst="rect">
            <a:avLst/>
          </a:prstGeom>
          <a:noFill/>
          <a:ln w="635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t" anchorCtr="0" forceAA="0" compatLnSpc="1">
            <a:prstTxWarp prst="textNoShape">
              <a:avLst/>
            </a:prstTxWarp>
            <a:noAutofit/>
          </a:bodyPr>
          <a:lstStyle/>
          <a:p>
            <a:pPr lvl="0" defTabSz="932472" fontAlgn="base"/>
            <a:r>
              <a:rPr lang="en-US" sz="1000" dirty="0">
                <a:solidFill>
                  <a:schemeClr val="bg1"/>
                </a:solidFill>
                <a:ea typeface="Segoe UI" pitchFamily="34" charset="0"/>
                <a:cs typeface="Segoe UI" pitchFamily="34" charset="0"/>
              </a:rPr>
              <a:t>This offer delivers foundational service quantities across workloads. It enables you to not only process data and run basic analysis, but also experiment with other scenarios. Leverage the Data Intensive Offer if your primary need is to </a:t>
            </a:r>
            <a:r>
              <a:rPr lang="en-US" sz="1000" dirty="0">
                <a:solidFill>
                  <a:schemeClr val="bg1"/>
                </a:solidFill>
                <a:latin typeface="Segoe UI Semibold" panose="020B0702040204020203" pitchFamily="34" charset="0"/>
                <a:ea typeface="Segoe UI" pitchFamily="34" charset="0"/>
                <a:cs typeface="Segoe UI Semibold" panose="020B0702040204020203" pitchFamily="34" charset="0"/>
              </a:rPr>
              <a:t>capture all your data </a:t>
            </a:r>
            <a:r>
              <a:rPr lang="en-US" sz="1000" dirty="0">
                <a:solidFill>
                  <a:schemeClr val="bg1"/>
                </a:solidFill>
                <a:ea typeface="Segoe UI" pitchFamily="34" charset="0"/>
                <a:cs typeface="Segoe UI" pitchFamily="34" charset="0"/>
              </a:rPr>
              <a:t>since there are higher included quantities for Data Factory, SQL Data Warehouse and HDInsight.</a:t>
            </a:r>
          </a:p>
          <a:p>
            <a:pPr lvl="0" defTabSz="932472" fontAlgn="base">
              <a:spcBef>
                <a:spcPts val="400"/>
              </a:spcBef>
              <a:spcAft>
                <a:spcPts val="200"/>
              </a:spcAft>
            </a:pPr>
            <a:r>
              <a:rPr lang="en-US" sz="1000" dirty="0">
                <a:solidFill>
                  <a:schemeClr val="bg1"/>
                </a:solidFill>
                <a:latin typeface="Segoe UI Semibold" panose="020B0702040204020203" pitchFamily="34" charset="0"/>
                <a:ea typeface="Segoe UI" pitchFamily="34" charset="0"/>
                <a:cs typeface="Segoe UI Semibold" panose="020B0702040204020203" pitchFamily="34" charset="0"/>
              </a:rPr>
              <a:t>Take advantage of this offer to:</a:t>
            </a:r>
          </a:p>
          <a:p>
            <a:pPr lvl="0" defTabSz="932472" fontAlgn="base"/>
            <a:r>
              <a:rPr lang="en-US" sz="900" dirty="0">
                <a:solidFill>
                  <a:schemeClr val="bg1"/>
                </a:solidFill>
                <a:latin typeface="Segoe UI Semibold" panose="020B0702040204020203" pitchFamily="34" charset="0"/>
                <a:ea typeface="Segoe UI" pitchFamily="34" charset="0"/>
                <a:cs typeface="Segoe UI Semibold" panose="020B0702040204020203" pitchFamily="34" charset="0"/>
              </a:rPr>
              <a:t>Business</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Make more accurate, data-driven decisions</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Reduce costs by collecting, storing and processing data</a:t>
            </a:r>
            <a:br>
              <a:rPr lang="en-US" sz="900" dirty="0">
                <a:solidFill>
                  <a:schemeClr val="bg1"/>
                </a:solidFill>
                <a:ea typeface="Segoe UI" pitchFamily="34" charset="0"/>
                <a:cs typeface="Segoe UI" pitchFamily="34" charset="0"/>
              </a:rPr>
            </a:br>
            <a:r>
              <a:rPr lang="en-US" sz="900" dirty="0">
                <a:solidFill>
                  <a:schemeClr val="bg1"/>
                </a:solidFill>
                <a:ea typeface="Segoe UI" pitchFamily="34" charset="0"/>
                <a:cs typeface="Segoe UI" pitchFamily="34" charset="0"/>
              </a:rPr>
              <a:t>in the cloud</a:t>
            </a:r>
          </a:p>
          <a:p>
            <a:pPr marL="171450" lvl="1" indent="-107950" defTabSz="932472" fontAlgn="base">
              <a:spcAft>
                <a:spcPts val="100"/>
              </a:spcAft>
              <a:buSzPct val="100000"/>
              <a:buFont typeface="Arial" panose="020B0604020202020204" pitchFamily="34" charset="0"/>
              <a:buChar char="•"/>
            </a:pPr>
            <a:r>
              <a:rPr lang="en-US" sz="900" dirty="0">
                <a:solidFill>
                  <a:schemeClr val="bg1"/>
                </a:solidFill>
                <a:ea typeface="Segoe UI" pitchFamily="34" charset="0"/>
                <a:cs typeface="Segoe UI" pitchFamily="34" charset="0"/>
              </a:rPr>
              <a:t>Scale infinitely and manage planned or unexpected events</a:t>
            </a:r>
            <a:br>
              <a:rPr lang="en-US" sz="900" dirty="0">
                <a:solidFill>
                  <a:schemeClr val="bg1"/>
                </a:solidFill>
                <a:ea typeface="Segoe UI" pitchFamily="34" charset="0"/>
                <a:cs typeface="Segoe UI" pitchFamily="34" charset="0"/>
              </a:rPr>
            </a:br>
            <a:r>
              <a:rPr lang="en-US" sz="900" dirty="0">
                <a:solidFill>
                  <a:schemeClr val="bg1"/>
                </a:solidFill>
                <a:ea typeface="Segoe UI" pitchFamily="34" charset="0"/>
                <a:cs typeface="Segoe UI" pitchFamily="34" charset="0"/>
              </a:rPr>
              <a:t>with elastic data stores</a:t>
            </a:r>
          </a:p>
        </p:txBody>
      </p:sp>
      <p:sp>
        <p:nvSpPr>
          <p:cNvPr id="36" name="Rectangle 35"/>
          <p:cNvSpPr/>
          <p:nvPr/>
        </p:nvSpPr>
        <p:spPr bwMode="auto">
          <a:xfrm>
            <a:off x="442914" y="1220495"/>
            <a:ext cx="7508390" cy="258532"/>
          </a:xfrm>
          <a:prstGeom prst="rect">
            <a:avLst/>
          </a:prstGeom>
          <a:solidFill>
            <a:srgbClr val="005AA1"/>
          </a:solid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spAutoFit/>
          </a:bodyPr>
          <a:lstStyle/>
          <a:p>
            <a:pPr defTabSz="932472" fontAlgn="base">
              <a:spcBef>
                <a:spcPct val="0"/>
              </a:spcBef>
              <a:spcAft>
                <a:spcPct val="0"/>
              </a:spcAft>
            </a:pPr>
            <a:r>
              <a:rPr lang="en-US" sz="1200" dirty="0">
                <a:solidFill>
                  <a:schemeClr val="tx1"/>
                </a:solidFill>
                <a:latin typeface="Segoe UI Semibold" panose="020B0702040204020203" pitchFamily="34" charset="0"/>
                <a:ea typeface="Segoe UI" pitchFamily="34" charset="0"/>
                <a:cs typeface="Segoe UI Semibold" panose="020B0702040204020203" pitchFamily="34" charset="0"/>
              </a:rPr>
              <a:t>Overview</a:t>
            </a:r>
          </a:p>
        </p:txBody>
      </p:sp>
      <p:sp>
        <p:nvSpPr>
          <p:cNvPr id="41" name="Rectangle 40"/>
          <p:cNvSpPr/>
          <p:nvPr/>
        </p:nvSpPr>
        <p:spPr bwMode="auto">
          <a:xfrm>
            <a:off x="1813560" y="5543272"/>
            <a:ext cx="6137743" cy="518513"/>
          </a:xfrm>
          <a:prstGeom prst="rect">
            <a:avLst/>
          </a:prstGeom>
          <a:noFill/>
          <a:ln w="635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3" spcCol="0" rtlCol="0" fromWordArt="0" anchor="ctr" anchorCtr="0" forceAA="0" compatLnSpc="1">
            <a:prstTxWarp prst="textNoShape">
              <a:avLst/>
            </a:prstTxWarp>
            <a:noAutofit/>
          </a:bodyPr>
          <a:lstStyle/>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3"/>
              </a:rPr>
              <a:t>Dartmouth-Hitchcock</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4"/>
              </a:rPr>
              <a:t>ThyssenKrupp</a:t>
            </a:r>
            <a:endParaRPr lang="en-US" sz="1000" dirty="0">
              <a:solidFill>
                <a:schemeClr val="bg1"/>
              </a:solidFill>
              <a:ea typeface="Segoe UI" pitchFamily="34" charset="0"/>
              <a:cs typeface="Segoe UI" pitchFamily="34" charset="0"/>
            </a:endParaRPr>
          </a:p>
          <a:p>
            <a:pPr marL="142875"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5"/>
              </a:rPr>
              <a:t>Rockwell Automation</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6"/>
              </a:rPr>
              <a:t>eSmart</a:t>
            </a:r>
            <a:endParaRPr lang="en-US" sz="1000" dirty="0">
              <a:solidFill>
                <a:schemeClr val="bg1"/>
              </a:solidFill>
              <a:ea typeface="Segoe UI" pitchFamily="34" charset="0"/>
              <a:cs typeface="Segoe UI" pitchFamily="34" charset="0"/>
            </a:endParaRPr>
          </a:p>
          <a:p>
            <a:pPr marL="142875"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7"/>
              </a:rPr>
              <a:t>JJ Food Service</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8"/>
              </a:rPr>
              <a:t>Genscape</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9"/>
              </a:rPr>
              <a:t>Pier 1 Imports</a:t>
            </a:r>
            <a:endParaRPr lang="en-US" sz="1000" dirty="0">
              <a:solidFill>
                <a:schemeClr val="bg1"/>
              </a:solidFill>
              <a:ea typeface="Segoe UI" pitchFamily="34" charset="0"/>
              <a:cs typeface="Segoe UI" pitchFamily="34" charset="0"/>
            </a:endParaRPr>
          </a:p>
          <a:p>
            <a:pPr marL="142875" lvl="0"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10"/>
              </a:rPr>
              <a:t>Merck Research Labs</a:t>
            </a:r>
            <a:endParaRPr lang="en-US" sz="1000" dirty="0">
              <a:solidFill>
                <a:schemeClr val="bg1"/>
              </a:solidFill>
              <a:ea typeface="Segoe UI" pitchFamily="34" charset="0"/>
              <a:cs typeface="Segoe UI" pitchFamily="34" charset="0"/>
            </a:endParaRPr>
          </a:p>
          <a:p>
            <a:pPr marL="142875" indent="-142875" defTabSz="932472" fontAlgn="base">
              <a:spcBef>
                <a:spcPct val="0"/>
              </a:spcBef>
              <a:spcAft>
                <a:spcPct val="0"/>
              </a:spcAft>
              <a:buFont typeface="Arial" panose="020B0604020202020204" pitchFamily="34" charset="0"/>
              <a:buChar char="•"/>
            </a:pPr>
            <a:r>
              <a:rPr lang="en-US" sz="1000" dirty="0">
                <a:solidFill>
                  <a:schemeClr val="bg1"/>
                </a:solidFill>
                <a:ea typeface="Segoe UI" pitchFamily="34" charset="0"/>
                <a:cs typeface="Segoe UI" pitchFamily="34" charset="0"/>
                <a:hlinkClick r:id="rId11"/>
              </a:rPr>
              <a:t>Kuka</a:t>
            </a:r>
          </a:p>
        </p:txBody>
      </p:sp>
      <p:sp>
        <p:nvSpPr>
          <p:cNvPr id="42" name="Rectangle 41"/>
          <p:cNvSpPr/>
          <p:nvPr/>
        </p:nvSpPr>
        <p:spPr bwMode="auto">
          <a:xfrm>
            <a:off x="445603" y="5545993"/>
            <a:ext cx="1367957" cy="515792"/>
          </a:xfrm>
          <a:prstGeom prst="rect">
            <a:avLst/>
          </a:prstGeom>
          <a:solidFill>
            <a:schemeClr val="accent1">
              <a:lumMod val="75000"/>
            </a:schemeClr>
          </a:solid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1200" dirty="0">
                <a:solidFill>
                  <a:srgbClr val="FFFFFF"/>
                </a:solidFill>
                <a:latin typeface="Segoe UI Semibold" panose="020B0702040204020203" pitchFamily="34" charset="0"/>
                <a:ea typeface="Segoe UI" pitchFamily="34" charset="0"/>
                <a:cs typeface="Segoe UI Semibold" panose="020B0702040204020203" pitchFamily="34" charset="0"/>
              </a:rPr>
              <a:t>How others are getting started</a:t>
            </a:r>
          </a:p>
        </p:txBody>
      </p:sp>
      <p:graphicFrame>
        <p:nvGraphicFramePr>
          <p:cNvPr id="43" name="Table 42"/>
          <p:cNvGraphicFramePr>
            <a:graphicFrameLocks noGrp="1"/>
          </p:cNvGraphicFramePr>
          <p:nvPr>
            <p:extLst/>
          </p:nvPr>
        </p:nvGraphicFramePr>
        <p:xfrm>
          <a:off x="8020050" y="1220498"/>
          <a:ext cx="3727451" cy="4841287"/>
        </p:xfrm>
        <a:graphic>
          <a:graphicData uri="http://schemas.openxmlformats.org/drawingml/2006/table">
            <a:tbl>
              <a:tblPr firstRow="1" bandRow="1">
                <a:tableStyleId>{9D7B26C5-4107-4FEC-AEDC-1716B250A1EF}</a:tableStyleId>
              </a:tblPr>
              <a:tblGrid>
                <a:gridCol w="1232807">
                  <a:extLst>
                    <a:ext uri="{9D8B030D-6E8A-4147-A177-3AD203B41FA5}">
                      <a16:colId xmlns:a16="http://schemas.microsoft.com/office/drawing/2014/main" val="1493572117"/>
                    </a:ext>
                  </a:extLst>
                </a:gridCol>
                <a:gridCol w="1153886">
                  <a:extLst>
                    <a:ext uri="{9D8B030D-6E8A-4147-A177-3AD203B41FA5}">
                      <a16:colId xmlns:a16="http://schemas.microsoft.com/office/drawing/2014/main" val="324438354"/>
                    </a:ext>
                  </a:extLst>
                </a:gridCol>
                <a:gridCol w="1340758">
                  <a:extLst>
                    <a:ext uri="{9D8B030D-6E8A-4147-A177-3AD203B41FA5}">
                      <a16:colId xmlns:a16="http://schemas.microsoft.com/office/drawing/2014/main" val="1530996304"/>
                    </a:ext>
                  </a:extLst>
                </a:gridCol>
              </a:tblGrid>
              <a:tr h="273090">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Workload</a:t>
                      </a:r>
                    </a:p>
                  </a:txBody>
                  <a:tcPr marL="45720" marR="45720" marT="36576" marB="36576" anchor="ctr">
                    <a:lnL w="6350" cap="flat" cmpd="sng" algn="ctr">
                      <a:solidFill>
                        <a:schemeClr val="accent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Service</a:t>
                      </a:r>
                    </a:p>
                  </a:txBody>
                  <a:tcPr marL="45720" marR="45720" marT="36576" marB="3657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algn="l" defTabSz="914367" rtl="0" eaLnBrk="1" latinLnBrk="0" hangingPunct="1"/>
                      <a:r>
                        <a:rPr lang="en-US" sz="1200" b="0" kern="1200" dirty="0">
                          <a:solidFill>
                            <a:schemeClr val="tx1"/>
                          </a:solidFill>
                          <a:latin typeface="Segoe UI Semibold" panose="020B0702040204020203" pitchFamily="34" charset="0"/>
                          <a:ea typeface="+mn-ea"/>
                          <a:cs typeface="Segoe UI Semibold" panose="020B0702040204020203" pitchFamily="34" charset="0"/>
                        </a:rPr>
                        <a:t>Quantity</a:t>
                      </a:r>
                    </a:p>
                  </a:txBody>
                  <a:tcPr marL="45720" marR="45720" marT="36576" marB="36576" anchor="ctr">
                    <a:lnL w="6350" cap="flat" cmpd="sng" algn="ctr">
                      <a:solidFill>
                        <a:schemeClr val="tx1"/>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21240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Information Management</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Data Factory</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tc>
                  <a:txBody>
                    <a:bodyPr/>
                    <a:lstStyle/>
                    <a:p>
                      <a:pPr algn="l"/>
                      <a:r>
                        <a:rPr lang="en-US" sz="800" b="0" dirty="0">
                          <a:solidFill>
                            <a:schemeClr val="bg1"/>
                          </a:solidFill>
                          <a:latin typeface="Segoe UI Semibold" panose="020B0702040204020203" pitchFamily="34" charset="0"/>
                          <a:cs typeface="Segoe UI Semibold" panose="020B0702040204020203" pitchFamily="34" charset="0"/>
                        </a:rPr>
                        <a:t>1,000 hours per meter</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546572187"/>
                  </a:ext>
                </a:extLst>
              </a:tr>
              <a:tr h="212403">
                <a:tc vMerge="1">
                  <a:txBody>
                    <a:bodyPr/>
                    <a:lstStyle/>
                    <a:p>
                      <a:endParaRPr lang="en-US"/>
                    </a:p>
                  </a:txBody>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Data Catalog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500 users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5453821"/>
                  </a:ext>
                </a:extLst>
              </a:tr>
              <a:tr h="212403">
                <a:tc vMerge="1">
                  <a:txBody>
                    <a:bodyPr/>
                    <a:lstStyle/>
                    <a:p>
                      <a:endParaRPr lang="en-US"/>
                    </a:p>
                  </a:txBody>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Event Hubs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5B events + 18,300</a:t>
                      </a:r>
                      <a:r>
                        <a:rPr lang="en-US" sz="800" kern="1200" baseline="0" dirty="0">
                          <a:solidFill>
                            <a:schemeClr val="bg1"/>
                          </a:solidFill>
                          <a:latin typeface="+mn-lt"/>
                          <a:ea typeface="+mn-ea"/>
                          <a:cs typeface="Segoe UI Semibold" panose="020B0702040204020203" pitchFamily="34" charset="0"/>
                        </a:rPr>
                        <a:t> hours</a:t>
                      </a:r>
                      <a:endParaRPr lang="en-US" sz="800" kern="1200" dirty="0">
                        <a:solidFill>
                          <a:schemeClr val="bg1"/>
                        </a:solidFill>
                        <a:latin typeface="+mn-lt"/>
                        <a:ea typeface="+mn-ea"/>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24046"/>
                  </a:ext>
                </a:extLst>
              </a:tr>
              <a:tr h="21240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Big Data Stores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Blob Storage</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kern="1200" dirty="0">
                          <a:solidFill>
                            <a:schemeClr val="bg1"/>
                          </a:solidFill>
                          <a:latin typeface="+mn-lt"/>
                          <a:cs typeface="Segoe UI Semibold" panose="020B0702040204020203" pitchFamily="34" charset="0"/>
                        </a:rPr>
                        <a:t>1 TB</a:t>
                      </a:r>
                      <a:endParaRPr lang="en-US" sz="800" kern="1200" dirty="0">
                        <a:solidFill>
                          <a:schemeClr val="bg1"/>
                        </a:solidFill>
                        <a:latin typeface="+mn-lt"/>
                        <a:ea typeface="+mn-ea"/>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701417"/>
                  </a:ext>
                </a:extLst>
              </a:tr>
              <a:tr h="212403">
                <a:tc vMerge="1">
                  <a:txBody>
                    <a:bodyPr/>
                    <a:lstStyle/>
                    <a:p>
                      <a:endParaRPr lang="en-US"/>
                    </a:p>
                  </a:txBody>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Data Lake Store</a:t>
                      </a:r>
                      <a:r>
                        <a:rPr lang="en-US" sz="900" strike="noStrike" kern="1200" baseline="30000" dirty="0">
                          <a:solidFill>
                            <a:srgbClr val="005AA1"/>
                          </a:solidFill>
                          <a:latin typeface="Segoe UI Semibold" panose="020B0702040204020203" pitchFamily="34" charset="0"/>
                          <a:ea typeface="+mn-ea"/>
                          <a:cs typeface="Segoe UI Semibold" panose="020B0702040204020203" pitchFamily="34" charset="0"/>
                        </a:rPr>
                        <a: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dirty="0">
                          <a:solidFill>
                            <a:schemeClr val="bg1"/>
                          </a:solidFill>
                          <a:latin typeface="+mn-lt"/>
                          <a:cs typeface="Segoe UI Semibold" panose="020B0702040204020203" pitchFamily="34" charset="0"/>
                        </a:rPr>
                        <a:t>5 TB + 4B transactions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6796170"/>
                  </a:ext>
                </a:extLst>
              </a:tr>
              <a:tr h="345914">
                <a:tc vMerge="1">
                  <a:txBody>
                    <a:bodyPr/>
                    <a:lstStyle/>
                    <a:p>
                      <a:endParaRPr lang="en-US"/>
                    </a:p>
                  </a:txBody>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SQL Data Warehouse</a:t>
                      </a:r>
                      <a:r>
                        <a:rPr lang="en-US" sz="900" strike="noStrike" kern="1200" baseline="30000" dirty="0">
                          <a:solidFill>
                            <a:srgbClr val="005AA1"/>
                          </a:solidFill>
                          <a:latin typeface="Segoe UI Semibold" panose="020B0702040204020203" pitchFamily="34" charset="0"/>
                          <a:ea typeface="+mn-ea"/>
                          <a:cs typeface="Segoe UI Semibold" panose="020B0702040204020203" pitchFamily="34" charset="0"/>
                        </a:rPr>
                        <a:t>*</a:t>
                      </a:r>
                      <a:endParaRPr lang="en-US" sz="900" kern="1200" dirty="0">
                        <a:solidFill>
                          <a:srgbClr val="005AA1"/>
                        </a:solidFill>
                        <a:latin typeface="Segoe UI Semibold" panose="020B0702040204020203" pitchFamily="34" charset="0"/>
                        <a:ea typeface="+mn-ea"/>
                        <a:cs typeface="Segoe UI Semibold" panose="020B0702040204020203" pitchFamily="34" charset="0"/>
                      </a:endParaRP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tc>
                  <a:txBody>
                    <a:bodyPr/>
                    <a:lstStyle/>
                    <a:p>
                      <a:pPr marL="0" algn="l" defTabSz="914367" rtl="0" eaLnBrk="1" latinLnBrk="0" hangingPunct="1"/>
                      <a:r>
                        <a:rPr lang="en-US" sz="800" b="0" kern="1200" dirty="0">
                          <a:solidFill>
                            <a:schemeClr val="bg1"/>
                          </a:solidFill>
                          <a:latin typeface="Segoe UI Semibold" panose="020B0702040204020203" pitchFamily="34" charset="0"/>
                          <a:ea typeface="+mn-ea"/>
                          <a:cs typeface="Segoe UI Semibold" panose="020B0702040204020203" pitchFamily="34" charset="0"/>
                        </a:rPr>
                        <a:t>5,952 hours at 100 DW</a:t>
                      </a:r>
                      <a:r>
                        <a:rPr lang="en-US" sz="800" b="0" kern="1200" baseline="0" dirty="0">
                          <a:solidFill>
                            <a:schemeClr val="bg1"/>
                          </a:solidFill>
                          <a:latin typeface="Segoe UI Semibold" panose="020B0702040204020203" pitchFamily="34" charset="0"/>
                          <a:ea typeface="+mn-ea"/>
                          <a:cs typeface="Segoe UI Semibold" panose="020B0702040204020203" pitchFamily="34" charset="0"/>
                        </a:rPr>
                        <a:t>U</a:t>
                      </a:r>
                      <a:endParaRPr lang="en-US" sz="8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1818538823"/>
                  </a:ext>
                </a:extLst>
              </a:tr>
              <a:tr h="471180">
                <a:tc rowSpan="4">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Machine Learning </a:t>
                      </a:r>
                      <a:b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br>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&amp; Analytics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Machine Learning</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800" dirty="0">
                          <a:solidFill>
                            <a:schemeClr val="bg1"/>
                          </a:solidFill>
                          <a:latin typeface="+mn-lt"/>
                          <a:cs typeface="Segoe UI Semibold" panose="020B0702040204020203" pitchFamily="34" charset="0"/>
                        </a:rPr>
                        <a:t>10 seats +</a:t>
                      </a:r>
                      <a:r>
                        <a:rPr lang="en-US" sz="800" baseline="0" dirty="0">
                          <a:solidFill>
                            <a:schemeClr val="bg1"/>
                          </a:solidFill>
                          <a:latin typeface="+mn-lt"/>
                          <a:cs typeface="Segoe UI Semibold" panose="020B0702040204020203" pitchFamily="34" charset="0"/>
                        </a:rPr>
                        <a:t> 100 compute hours + 1M transactions </a:t>
                      </a:r>
                      <a:r>
                        <a:rPr lang="en-US" sz="800" kern="1200" baseline="0" dirty="0">
                          <a:solidFill>
                            <a:schemeClr val="bg1"/>
                          </a:solidFill>
                          <a:latin typeface="+mn-lt"/>
                          <a:ea typeface="+mn-ea"/>
                          <a:cs typeface="Segoe UI Semibold" panose="020B0702040204020203" pitchFamily="34" charset="0"/>
                        </a:rPr>
                        <a:t>+ 500 API compute hours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30591576"/>
                  </a:ext>
                </a:extLst>
              </a:tr>
              <a:tr h="345914">
                <a:tc vMerge="1">
                  <a:txBody>
                    <a:bodyPr/>
                    <a:lstStyle/>
                    <a:p>
                      <a:endParaRPr lang="en-US"/>
                    </a:p>
                  </a:txBody>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Data Lake Analytics</a:t>
                      </a:r>
                      <a:r>
                        <a:rPr lang="en-US" sz="900" strike="noStrike" kern="1200" baseline="30000" dirty="0">
                          <a:solidFill>
                            <a:srgbClr val="005AA1"/>
                          </a:solidFill>
                          <a:latin typeface="Segoe UI Semibold" panose="020B0702040204020203" pitchFamily="34" charset="0"/>
                          <a:ea typeface="+mn-ea"/>
                          <a:cs typeface="Segoe UI Semibold" panose="020B0702040204020203" pitchFamily="34" charset="0"/>
                        </a:rPr>
                        <a:t>*</a:t>
                      </a:r>
                      <a:endParaRPr lang="en-US" sz="900" kern="1200" dirty="0">
                        <a:solidFill>
                          <a:srgbClr val="005AA1"/>
                        </a:solidFill>
                        <a:latin typeface="Segoe UI Semibold" panose="020B0702040204020203" pitchFamily="34" charset="0"/>
                        <a:ea typeface="+mn-ea"/>
                        <a:cs typeface="Segoe UI Semibold" panose="020B0702040204020203" pitchFamily="34" charset="0"/>
                      </a:endParaRP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dirty="0">
                          <a:solidFill>
                            <a:schemeClr val="bg1"/>
                          </a:solidFill>
                          <a:latin typeface="+mn-lt"/>
                          <a:cs typeface="Segoe UI Semibold" panose="020B0702040204020203" pitchFamily="34" charset="0"/>
                        </a:rPr>
                        <a:t>1,500 hours + 10,000 jobs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8331618"/>
                  </a:ext>
                </a:extLst>
              </a:tr>
              <a:tr h="257659">
                <a:tc vMerge="1">
                  <a:txBody>
                    <a:bodyPr/>
                    <a:lstStyle/>
                    <a:p>
                      <a:endParaRPr lang="en-US" sz="700" b="1" dirty="0">
                        <a:solidFill>
                          <a:schemeClr val="bg1"/>
                        </a:solidFill>
                      </a:endParaRPr>
                    </a:p>
                  </a:txBody>
                  <a:tcPr marL="457200" anchor="ctr">
                    <a:lnL w="127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HDInsight</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tc>
                  <a:txBody>
                    <a:bodyPr/>
                    <a:lstStyle/>
                    <a:p>
                      <a:pPr marL="0" algn="l" defTabSz="914367" rtl="0" eaLnBrk="1" latinLnBrk="0" hangingPunct="1"/>
                      <a:r>
                        <a:rPr lang="en-US" sz="800" b="0" kern="1200" dirty="0">
                          <a:solidFill>
                            <a:schemeClr val="bg1"/>
                          </a:solidFill>
                          <a:latin typeface="Segoe UI Semibold" panose="020B0702040204020203" pitchFamily="34" charset="0"/>
                          <a:ea typeface="+mn-ea"/>
                          <a:cs typeface="Segoe UI Semibold" panose="020B0702040204020203" pitchFamily="34" charset="0"/>
                        </a:rPr>
                        <a:t>4,500 hours per VM</a:t>
                      </a:r>
                      <a:br>
                        <a:rPr lang="en-US" sz="800" b="0" kern="1200" dirty="0">
                          <a:solidFill>
                            <a:schemeClr val="bg1"/>
                          </a:solidFill>
                          <a:latin typeface="Segoe UI Semibold" panose="020B0702040204020203" pitchFamily="34" charset="0"/>
                          <a:ea typeface="+mn-ea"/>
                          <a:cs typeface="Segoe UI Semibold" panose="020B0702040204020203" pitchFamily="34" charset="0"/>
                        </a:rPr>
                      </a:br>
                      <a:r>
                        <a:rPr lang="en-US" sz="800" b="0" kern="1200" dirty="0">
                          <a:solidFill>
                            <a:schemeClr val="bg1"/>
                          </a:solidFill>
                          <a:latin typeface="Segoe UI Semibold" panose="020B0702040204020203" pitchFamily="34" charset="0"/>
                          <a:ea typeface="+mn-ea"/>
                          <a:cs typeface="Segoe UI Semibold" panose="020B0702040204020203" pitchFamily="34" charset="0"/>
                        </a:rPr>
                        <a:t>(D3, D13, A2)</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1EAFF"/>
                    </a:solidFill>
                  </a:tcPr>
                </a:tc>
                <a:extLst>
                  <a:ext uri="{0D108BD9-81ED-4DB2-BD59-A6C34878D82A}">
                    <a16:rowId xmlns:a16="http://schemas.microsoft.com/office/drawing/2014/main" val="10008"/>
                  </a:ext>
                </a:extLst>
              </a:tr>
              <a:tr h="337828">
                <a:tc vMerge="1">
                  <a:txBody>
                    <a:bodyPr/>
                    <a:lstStyle/>
                    <a:p>
                      <a:endParaRPr lang="en-US"/>
                    </a:p>
                  </a:txBody>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Stream Analytics</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b="0" dirty="0">
                          <a:solidFill>
                            <a:schemeClr val="bg1"/>
                          </a:solidFill>
                          <a:latin typeface="+mn-lt"/>
                          <a:cs typeface="Segoe UI" panose="020B0502040204020203" pitchFamily="34" charset="0"/>
                        </a:rPr>
                        <a:t>20,000</a:t>
                      </a:r>
                      <a:r>
                        <a:rPr lang="en-US" sz="800" b="0" baseline="0" dirty="0">
                          <a:solidFill>
                            <a:schemeClr val="bg1"/>
                          </a:solidFill>
                          <a:latin typeface="+mn-lt"/>
                          <a:cs typeface="Segoe UI" panose="020B0502040204020203" pitchFamily="34" charset="0"/>
                        </a:rPr>
                        <a:t> hours</a:t>
                      </a:r>
                      <a:r>
                        <a:rPr lang="en-US" sz="800" b="0" dirty="0">
                          <a:solidFill>
                            <a:schemeClr val="bg1"/>
                          </a:solidFill>
                          <a:latin typeface="+mn-lt"/>
                          <a:cs typeface="Segoe UI" panose="020B0502040204020203" pitchFamily="34" charset="0"/>
                        </a:rPr>
                        <a:t> + 130 </a:t>
                      </a:r>
                      <a:r>
                        <a:rPr lang="en-US" sz="800" b="0" baseline="0" dirty="0">
                          <a:solidFill>
                            <a:schemeClr val="bg1"/>
                          </a:solidFill>
                          <a:latin typeface="+mn-lt"/>
                          <a:cs typeface="Segoe UI" panose="020B0502040204020203" pitchFamily="34" charset="0"/>
                        </a:rPr>
                        <a:t>TB data processed</a:t>
                      </a:r>
                      <a:endParaRPr lang="en-US" sz="800" b="0" dirty="0">
                        <a:solidFill>
                          <a:schemeClr val="bg1"/>
                        </a:solidFill>
                        <a:latin typeface="+mn-lt"/>
                        <a:cs typeface="Segoe UI" panose="020B05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92099985"/>
                  </a:ext>
                </a:extLst>
              </a:tr>
              <a:tr h="576523">
                <a:tc rowSpan="3">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Intelligence</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Cognitive Services</a:t>
                      </a:r>
                      <a:r>
                        <a:rPr lang="en-US" sz="900" strike="noStrike" kern="1200" baseline="30000" dirty="0">
                          <a:solidFill>
                            <a:srgbClr val="005AA1"/>
                          </a:solidFill>
                          <a:latin typeface="Segoe UI Semibold" panose="020B0702040204020203" pitchFamily="34" charset="0"/>
                          <a:ea typeface="+mn-ea"/>
                          <a:cs typeface="Segoe UI Semibold" panose="020B0702040204020203" pitchFamily="34" charset="0"/>
                        </a:rPr>
                        <a:t>*</a:t>
                      </a:r>
                      <a:endParaRPr lang="en-US" sz="900" kern="1200" dirty="0">
                        <a:solidFill>
                          <a:srgbClr val="005AA1"/>
                        </a:solidFill>
                        <a:latin typeface="Segoe UI Semibold" panose="020B0702040204020203" pitchFamily="34" charset="0"/>
                        <a:ea typeface="+mn-ea"/>
                        <a:cs typeface="Segoe UI Semibold" panose="020B0702040204020203" pitchFamily="34" charset="0"/>
                      </a:endParaRP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800" b="0" dirty="0">
                          <a:solidFill>
                            <a:schemeClr val="bg1"/>
                          </a:solidFill>
                          <a:latin typeface="+mn-lt"/>
                          <a:cs typeface="Segoe UI Semibold" panose="020B0702040204020203" pitchFamily="34" charset="0"/>
                        </a:rPr>
                        <a:t>Basic Tier (Text</a:t>
                      </a:r>
                      <a:r>
                        <a:rPr lang="en-US" sz="800" b="0" baseline="0" dirty="0">
                          <a:solidFill>
                            <a:schemeClr val="bg1"/>
                          </a:solidFill>
                          <a:latin typeface="+mn-lt"/>
                          <a:cs typeface="Segoe UI Semibold" panose="020B0702040204020203" pitchFamily="34" charset="0"/>
                        </a:rPr>
                        <a:t> Analytics &amp; Recommendations)</a:t>
                      </a:r>
                    </a:p>
                    <a:p>
                      <a:pPr marL="0" marR="0" indent="0" algn="l" defTabSz="914367" rtl="0" eaLnBrk="1" fontAlgn="auto" latinLnBrk="0" hangingPunct="1">
                        <a:lnSpc>
                          <a:spcPct val="100000"/>
                        </a:lnSpc>
                        <a:spcBef>
                          <a:spcPts val="0"/>
                        </a:spcBef>
                        <a:spcAft>
                          <a:spcPts val="0"/>
                        </a:spcAft>
                        <a:buClrTx/>
                        <a:buSzTx/>
                        <a:buFontTx/>
                        <a:buNone/>
                        <a:tabLst/>
                        <a:defRPr/>
                      </a:pPr>
                      <a:r>
                        <a:rPr lang="en-US" sz="800" b="0" baseline="0" dirty="0">
                          <a:solidFill>
                            <a:schemeClr val="bg1"/>
                          </a:solidFill>
                          <a:latin typeface="+mn-lt"/>
                          <a:cs typeface="Segoe UI Semibold" panose="020B0702040204020203" pitchFamily="34" charset="0"/>
                        </a:rPr>
                        <a:t>Others - On roadmap for inclusion in the Suite</a:t>
                      </a:r>
                      <a:endParaRPr lang="en-US" sz="800" b="0" dirty="0">
                        <a:solidFill>
                          <a:schemeClr val="bg1"/>
                        </a:solidFill>
                        <a:latin typeface="+mn-lt"/>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542924"/>
                  </a:ext>
                </a:extLst>
              </a:tr>
              <a:tr h="333776">
                <a:tc vMerge="1">
                  <a:txBody>
                    <a:bodyPr/>
                    <a:lstStyle/>
                    <a:p>
                      <a:endParaRPr lang="en-US"/>
                    </a:p>
                  </a:txBody>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Bot Framework</a:t>
                      </a:r>
                      <a:r>
                        <a:rPr lang="en-US" sz="900" strike="noStrike" kern="1200" baseline="30000" dirty="0">
                          <a:solidFill>
                            <a:srgbClr val="005AA1"/>
                          </a:solidFill>
                          <a:latin typeface="Segoe UI Semibold" panose="020B0702040204020203" pitchFamily="34" charset="0"/>
                          <a:ea typeface="+mn-ea"/>
                          <a:cs typeface="Segoe UI Semibold" panose="020B0702040204020203" pitchFamily="34" charset="0"/>
                        </a:rPr>
                        <a:t>*</a:t>
                      </a:r>
                      <a:endParaRPr lang="en-US" sz="900" kern="1200" dirty="0">
                        <a:solidFill>
                          <a:srgbClr val="005AA1"/>
                        </a:solidFill>
                        <a:latin typeface="Segoe UI Semibold" panose="020B0702040204020203" pitchFamily="34" charset="0"/>
                        <a:ea typeface="+mn-ea"/>
                        <a:cs typeface="Segoe UI Semibold" panose="020B0702040204020203" pitchFamily="34" charset="0"/>
                      </a:endParaRP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800" b="0" baseline="0" dirty="0">
                          <a:solidFill>
                            <a:schemeClr val="bg1"/>
                          </a:solidFill>
                          <a:latin typeface="+mn-lt"/>
                          <a:cs typeface="Segoe UI Semibold" panose="020B0702040204020203" pitchFamily="34" charset="0"/>
                        </a:rPr>
                        <a:t>On roadmap for inclusion in the Suite</a:t>
                      </a:r>
                      <a:endParaRPr lang="en-US" sz="800" b="0" dirty="0">
                        <a:solidFill>
                          <a:schemeClr val="bg1"/>
                        </a:solidFill>
                        <a:latin typeface="+mn-lt"/>
                        <a:cs typeface="Segoe UI Semibold" panose="020B0702040204020203" pitchFamily="34" charset="0"/>
                      </a:endParaRP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6264761"/>
                  </a:ext>
                </a:extLst>
              </a:tr>
              <a:tr h="212403">
                <a:tc vMerge="1">
                  <a:txBody>
                    <a:bodyPr/>
                    <a:lstStyle/>
                    <a:p>
                      <a:endParaRPr lang="en-US"/>
                    </a:p>
                  </a:txBody>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Cortana</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r>
                        <a:rPr lang="en-US" sz="800" kern="1200" dirty="0">
                          <a:solidFill>
                            <a:schemeClr val="bg1"/>
                          </a:solidFill>
                          <a:latin typeface="+mn-lt"/>
                          <a:ea typeface="+mn-ea"/>
                          <a:cs typeface="Segoe UI Semibold" panose="020B0702040204020203" pitchFamily="34" charset="0"/>
                        </a:rPr>
                        <a:t>Included</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42250"/>
                  </a:ext>
                </a:extLst>
              </a:tr>
              <a:tr h="535963">
                <a:tc>
                  <a:txBody>
                    <a:bodyPr/>
                    <a:lstStyle/>
                    <a:p>
                      <a:pPr marL="0" algn="l" defTabSz="914367" rtl="0" eaLnBrk="1" latinLnBrk="0" hangingPunct="1"/>
                      <a:r>
                        <a:rPr lang="en-US" sz="1000" kern="1200" dirty="0">
                          <a:solidFill>
                            <a:srgbClr val="505050"/>
                          </a:solidFill>
                          <a:latin typeface="Segoe UI Semibold" panose="020B0702040204020203" pitchFamily="34" charset="0"/>
                          <a:ea typeface="Segoe UI" pitchFamily="34" charset="0"/>
                          <a:cs typeface="Segoe UI Semibold" panose="020B0702040204020203" pitchFamily="34" charset="0"/>
                        </a:rPr>
                        <a:t>Dashboards &amp; Visualizations</a:t>
                      </a:r>
                    </a:p>
                  </a:txBody>
                  <a:tcPr marL="45720" marR="45720" marT="36576" marB="36576">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US" sz="900" kern="1200" dirty="0">
                          <a:solidFill>
                            <a:srgbClr val="005AA1"/>
                          </a:solidFill>
                          <a:latin typeface="Segoe UI Semibold" panose="020B0702040204020203" pitchFamily="34" charset="0"/>
                          <a:ea typeface="+mn-ea"/>
                          <a:cs typeface="Segoe UI Semibold" panose="020B0702040204020203" pitchFamily="34" charset="0"/>
                        </a:rPr>
                        <a:t>Power BI</a:t>
                      </a:r>
                    </a:p>
                  </a:txBody>
                  <a:tcPr marL="45720" marR="45720" marT="36576" marB="36576"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dirty="0">
                          <a:solidFill>
                            <a:schemeClr val="bg1"/>
                          </a:solidFill>
                          <a:latin typeface="+mn-lt"/>
                        </a:rPr>
                        <a:t>100 users</a:t>
                      </a:r>
                    </a:p>
                  </a:txBody>
                  <a:tcPr marL="45720" marR="45720" anchor="ctr">
                    <a:lnL w="6350" cap="flat" cmpd="sng" algn="ctr">
                      <a:solidFill>
                        <a:schemeClr val="tx1">
                          <a:lumMod val="75000"/>
                        </a:schemeClr>
                      </a:solidFill>
                      <a:prstDash val="solid"/>
                      <a:round/>
                      <a:headEnd type="none" w="med" len="med"/>
                      <a:tailEnd type="none" w="med" len="med"/>
                    </a:lnL>
                    <a:lnR w="6350" cap="flat" cmpd="sng" algn="ctr">
                      <a:solidFill>
                        <a:schemeClr val="tx1">
                          <a:lumMod val="75000"/>
                        </a:schemeClr>
                      </a:solid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6321895"/>
                  </a:ext>
                </a:extLst>
              </a:tr>
            </a:tbl>
          </a:graphicData>
        </a:graphic>
      </p:graphicFrame>
      <p:sp>
        <p:nvSpPr>
          <p:cNvPr id="30" name="Rectangle 29"/>
          <p:cNvSpPr/>
          <p:nvPr/>
        </p:nvSpPr>
        <p:spPr>
          <a:xfrm>
            <a:off x="4048870" y="2155556"/>
            <a:ext cx="3902434" cy="1100301"/>
          </a:xfrm>
          <a:prstGeom prst="rect">
            <a:avLst/>
          </a:prstGeom>
        </p:spPr>
        <p:txBody>
          <a:bodyPr wrap="square">
            <a:spAutoFit/>
          </a:bodyPr>
          <a:lstStyle/>
          <a:p>
            <a:pPr lvl="0" defTabSz="932472" fontAlgn="base">
              <a:spcBef>
                <a:spcPts val="300"/>
              </a:spcBef>
              <a:spcAft>
                <a:spcPts val="100"/>
              </a:spcAft>
            </a:pPr>
            <a:r>
              <a:rPr lang="en-US" sz="900" dirty="0">
                <a:solidFill>
                  <a:srgbClr val="505050"/>
                </a:solidFill>
                <a:latin typeface="Segoe UI Semibold" panose="020B0702040204020203" pitchFamily="34" charset="0"/>
                <a:ea typeface="Segoe UI" pitchFamily="34" charset="0"/>
                <a:cs typeface="Segoe UI Semibold" panose="020B0702040204020203" pitchFamily="34" charset="0"/>
              </a:rPr>
              <a:t>Technical</a:t>
            </a:r>
          </a:p>
          <a:p>
            <a:pPr marL="171450" lvl="1" indent="-107950" defTabSz="932472" fontAlgn="base">
              <a:spcAft>
                <a:spcPts val="100"/>
              </a:spcAft>
              <a:buSzPct val="100000"/>
              <a:buFont typeface="Arial" panose="020B0604020202020204" pitchFamily="34" charset="0"/>
              <a:buChar char="•"/>
            </a:pPr>
            <a:r>
              <a:rPr lang="en-US" sz="900" dirty="0">
                <a:solidFill>
                  <a:srgbClr val="505050"/>
                </a:solidFill>
                <a:ea typeface="Segoe UI" pitchFamily="34" charset="0"/>
                <a:cs typeface="Segoe UI" pitchFamily="34" charset="0"/>
              </a:rPr>
              <a:t>Ingest, aggregate and/or store a large volume, velocity and variety of data from different channels, systems, databases, machines and/or connected devices with sensors</a:t>
            </a:r>
          </a:p>
          <a:p>
            <a:pPr marL="171450" lvl="1" indent="-107950" defTabSz="932472" fontAlgn="base">
              <a:spcAft>
                <a:spcPts val="100"/>
              </a:spcAft>
              <a:buSzPct val="100000"/>
              <a:buFont typeface="Arial" panose="020B0604020202020204" pitchFamily="34" charset="0"/>
              <a:buChar char="•"/>
            </a:pPr>
            <a:r>
              <a:rPr lang="en-US" sz="900" dirty="0">
                <a:solidFill>
                  <a:srgbClr val="505050"/>
                </a:solidFill>
                <a:ea typeface="Segoe UI" pitchFamily="34" charset="0"/>
                <a:cs typeface="Segoe UI" pitchFamily="34" charset="0"/>
              </a:rPr>
              <a:t>Derive insight and correlations between multiple layers of data from different channels</a:t>
            </a:r>
          </a:p>
          <a:p>
            <a:pPr marL="171450" lvl="1" indent="-107950" defTabSz="932472" fontAlgn="base">
              <a:spcAft>
                <a:spcPts val="100"/>
              </a:spcAft>
              <a:buSzPct val="100000"/>
              <a:buFont typeface="Arial" panose="020B0604020202020204" pitchFamily="34" charset="0"/>
              <a:buChar char="•"/>
            </a:pPr>
            <a:r>
              <a:rPr lang="en-US" sz="900" dirty="0">
                <a:solidFill>
                  <a:srgbClr val="505050"/>
                </a:solidFill>
                <a:ea typeface="Segoe UI" pitchFamily="34" charset="0"/>
                <a:cs typeface="Segoe UI" pitchFamily="34" charset="0"/>
              </a:rPr>
              <a:t>Perform traditional BI tasks across large data sets</a:t>
            </a:r>
          </a:p>
        </p:txBody>
      </p:sp>
      <p:sp>
        <p:nvSpPr>
          <p:cNvPr id="39" name="Rectangle 38"/>
          <p:cNvSpPr/>
          <p:nvPr/>
        </p:nvSpPr>
        <p:spPr>
          <a:xfrm>
            <a:off x="8055762" y="6094107"/>
            <a:ext cx="948978" cy="215444"/>
          </a:xfrm>
          <a:prstGeom prst="rect">
            <a:avLst/>
          </a:prstGeom>
        </p:spPr>
        <p:txBody>
          <a:bodyPr wrap="none" lIns="0" rIns="0">
            <a:spAutoFit/>
          </a:bodyPr>
          <a:lstStyle/>
          <a:p>
            <a:r>
              <a:rPr lang="en-US" sz="800" baseline="30000" dirty="0">
                <a:solidFill>
                  <a:srgbClr val="505050"/>
                </a:solidFill>
                <a:cs typeface="Segoe UI Semibold" panose="020B0702040204020203" pitchFamily="34" charset="0"/>
              </a:rPr>
              <a:t>*</a:t>
            </a:r>
            <a:r>
              <a:rPr lang="en-US" sz="800" dirty="0">
                <a:solidFill>
                  <a:srgbClr val="505050"/>
                </a:solidFill>
                <a:cs typeface="Times New Roman" panose="02020603050405020304" pitchFamily="18" charset="0"/>
              </a:rPr>
              <a:t>C</a:t>
            </a:r>
            <a:r>
              <a:rPr lang="en-US" sz="800" dirty="0">
                <a:solidFill>
                  <a:srgbClr val="505050"/>
                </a:solidFill>
                <a:ea typeface="Segoe UI" panose="020B0502040204020203" pitchFamily="34" charset="0"/>
                <a:cs typeface="Times New Roman" panose="02020603050405020304" pitchFamily="18" charset="0"/>
              </a:rPr>
              <a:t>urrently in preview</a:t>
            </a:r>
          </a:p>
        </p:txBody>
      </p:sp>
      <p:grpSp>
        <p:nvGrpSpPr>
          <p:cNvPr id="40" name="Group 39"/>
          <p:cNvGrpSpPr/>
          <p:nvPr/>
        </p:nvGrpSpPr>
        <p:grpSpPr>
          <a:xfrm>
            <a:off x="9272705" y="6133249"/>
            <a:ext cx="2573339" cy="137160"/>
            <a:chOff x="8020050" y="6122438"/>
            <a:chExt cx="2573339" cy="137160"/>
          </a:xfrm>
        </p:grpSpPr>
        <p:sp>
          <p:nvSpPr>
            <p:cNvPr id="56" name="Rectangle 55"/>
            <p:cNvSpPr/>
            <p:nvPr/>
          </p:nvSpPr>
          <p:spPr bwMode="auto">
            <a:xfrm>
              <a:off x="8020050" y="6122438"/>
              <a:ext cx="137160" cy="137160"/>
            </a:xfrm>
            <a:prstGeom prst="rect">
              <a:avLst/>
            </a:prstGeom>
            <a:solidFill>
              <a:srgbClr val="D1E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57" name="Rectangle 56"/>
            <p:cNvSpPr/>
            <p:nvPr/>
          </p:nvSpPr>
          <p:spPr bwMode="auto">
            <a:xfrm>
              <a:off x="8124509" y="6127023"/>
              <a:ext cx="2468880" cy="1279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800" dirty="0">
                  <a:solidFill>
                    <a:srgbClr val="505050"/>
                  </a:solidFill>
                  <a:cs typeface="Segoe UI Semibold" panose="020B0702040204020203" pitchFamily="34" charset="0"/>
                </a:rPr>
                <a:t>Additional included quantities for specific services</a:t>
              </a:r>
            </a:p>
          </p:txBody>
        </p:sp>
      </p:grpSp>
      <p:sp>
        <p:nvSpPr>
          <p:cNvPr id="35" name="Freeform 18"/>
          <p:cNvSpPr>
            <a:spLocks/>
          </p:cNvSpPr>
          <p:nvPr/>
        </p:nvSpPr>
        <p:spPr bwMode="auto">
          <a:xfrm>
            <a:off x="8954431" y="1837437"/>
            <a:ext cx="208915" cy="225104"/>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solidFill>
            <a:schemeClr val="tx1">
              <a:lumMod val="65000"/>
            </a:schemeClr>
          </a:solid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nvGrpSpPr>
          <p:cNvPr id="37" name="Group 36"/>
          <p:cNvGrpSpPr/>
          <p:nvPr/>
        </p:nvGrpSpPr>
        <p:grpSpPr>
          <a:xfrm>
            <a:off x="8937871" y="5817377"/>
            <a:ext cx="242034" cy="205144"/>
            <a:chOff x="554038" y="2498729"/>
            <a:chExt cx="1114423" cy="944564"/>
          </a:xfrm>
          <a:solidFill>
            <a:schemeClr val="tx1">
              <a:lumMod val="65000"/>
            </a:schemeClr>
          </a:solidFill>
        </p:grpSpPr>
        <p:sp>
          <p:nvSpPr>
            <p:cNvPr id="38"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58"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59" name="Group 58"/>
          <p:cNvGrpSpPr/>
          <p:nvPr/>
        </p:nvGrpSpPr>
        <p:grpSpPr>
          <a:xfrm>
            <a:off x="8922228" y="4123576"/>
            <a:ext cx="273320" cy="222219"/>
            <a:chOff x="-846136" y="589373"/>
            <a:chExt cx="1120774" cy="911226"/>
          </a:xfrm>
          <a:solidFill>
            <a:schemeClr val="tx1">
              <a:lumMod val="65000"/>
            </a:schemeClr>
          </a:solidFill>
        </p:grpSpPr>
        <p:sp>
          <p:nvSpPr>
            <p:cNvPr id="60"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1"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2"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63" name="Group 62"/>
          <p:cNvGrpSpPr/>
          <p:nvPr/>
        </p:nvGrpSpPr>
        <p:grpSpPr>
          <a:xfrm>
            <a:off x="8911698" y="2675177"/>
            <a:ext cx="294380" cy="188152"/>
            <a:chOff x="5250983" y="3076031"/>
            <a:chExt cx="510029" cy="325987"/>
          </a:xfrm>
          <a:solidFill>
            <a:schemeClr val="tx1">
              <a:lumMod val="65000"/>
            </a:schemeClr>
          </a:solidFill>
        </p:grpSpPr>
        <p:sp>
          <p:nvSpPr>
            <p:cNvPr id="64"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5"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6"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7"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sp>
          <p:nvSpPr>
            <p:cNvPr id="68"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pPr defTabSz="932742">
                <a:defRPr/>
              </a:pPr>
              <a:endParaRPr lang="en-US" sz="1000" kern="0">
                <a:solidFill>
                  <a:srgbClr val="FFFFFF"/>
                </a:solidFill>
              </a:endParaRPr>
            </a:p>
          </p:txBody>
        </p:sp>
      </p:grpSp>
      <p:grpSp>
        <p:nvGrpSpPr>
          <p:cNvPr id="69" name="Group 68"/>
          <p:cNvGrpSpPr/>
          <p:nvPr/>
        </p:nvGrpSpPr>
        <p:grpSpPr>
          <a:xfrm>
            <a:off x="8944315" y="5193006"/>
            <a:ext cx="229146" cy="269448"/>
            <a:chOff x="7789863" y="4140200"/>
            <a:chExt cx="315913" cy="371475"/>
          </a:xfrm>
          <a:solidFill>
            <a:schemeClr val="tx1">
              <a:lumMod val="65000"/>
            </a:schemeClr>
          </a:solidFill>
        </p:grpSpPr>
        <p:sp>
          <p:nvSpPr>
            <p:cNvPr id="70" name="Freeform 234"/>
            <p:cNvSpPr>
              <a:spLocks noEditPoints="1"/>
            </p:cNvSpPr>
            <p:nvPr/>
          </p:nvSpPr>
          <p:spPr bwMode="auto">
            <a:xfrm>
              <a:off x="7867651" y="4175125"/>
              <a:ext cx="200025" cy="171450"/>
            </a:xfrm>
            <a:custGeom>
              <a:avLst/>
              <a:gdLst>
                <a:gd name="T0" fmla="*/ 249 w 254"/>
                <a:gd name="T1" fmla="*/ 93 h 216"/>
                <a:gd name="T2" fmla="*/ 232 w 254"/>
                <a:gd name="T3" fmla="*/ 64 h 216"/>
                <a:gd name="T4" fmla="*/ 212 w 254"/>
                <a:gd name="T5" fmla="*/ 45 h 216"/>
                <a:gd name="T6" fmla="*/ 208 w 254"/>
                <a:gd name="T7" fmla="*/ 36 h 216"/>
                <a:gd name="T8" fmla="*/ 188 w 254"/>
                <a:gd name="T9" fmla="*/ 26 h 216"/>
                <a:gd name="T10" fmla="*/ 176 w 254"/>
                <a:gd name="T11" fmla="*/ 16 h 216"/>
                <a:gd name="T12" fmla="*/ 155 w 254"/>
                <a:gd name="T13" fmla="*/ 12 h 216"/>
                <a:gd name="T14" fmla="*/ 126 w 254"/>
                <a:gd name="T15" fmla="*/ 8 h 216"/>
                <a:gd name="T16" fmla="*/ 109 w 254"/>
                <a:gd name="T17" fmla="*/ 0 h 216"/>
                <a:gd name="T18" fmla="*/ 80 w 254"/>
                <a:gd name="T19" fmla="*/ 10 h 216"/>
                <a:gd name="T20" fmla="*/ 54 w 254"/>
                <a:gd name="T21" fmla="*/ 21 h 216"/>
                <a:gd name="T22" fmla="*/ 24 w 254"/>
                <a:gd name="T23" fmla="*/ 40 h 216"/>
                <a:gd name="T24" fmla="*/ 10 w 254"/>
                <a:gd name="T25" fmla="*/ 72 h 216"/>
                <a:gd name="T26" fmla="*/ 3 w 254"/>
                <a:gd name="T27" fmla="*/ 93 h 216"/>
                <a:gd name="T28" fmla="*/ 0 w 254"/>
                <a:gd name="T29" fmla="*/ 119 h 216"/>
                <a:gd name="T30" fmla="*/ 19 w 254"/>
                <a:gd name="T31" fmla="*/ 147 h 216"/>
                <a:gd name="T32" fmla="*/ 35 w 254"/>
                <a:gd name="T33" fmla="*/ 162 h 216"/>
                <a:gd name="T34" fmla="*/ 54 w 254"/>
                <a:gd name="T35" fmla="*/ 165 h 216"/>
                <a:gd name="T36" fmla="*/ 75 w 254"/>
                <a:gd name="T37" fmla="*/ 178 h 216"/>
                <a:gd name="T38" fmla="*/ 91 w 254"/>
                <a:gd name="T39" fmla="*/ 170 h 216"/>
                <a:gd name="T40" fmla="*/ 102 w 254"/>
                <a:gd name="T41" fmla="*/ 178 h 216"/>
                <a:gd name="T42" fmla="*/ 136 w 254"/>
                <a:gd name="T43" fmla="*/ 171 h 216"/>
                <a:gd name="T44" fmla="*/ 141 w 254"/>
                <a:gd name="T45" fmla="*/ 189 h 216"/>
                <a:gd name="T46" fmla="*/ 157 w 254"/>
                <a:gd name="T47" fmla="*/ 197 h 216"/>
                <a:gd name="T48" fmla="*/ 176 w 254"/>
                <a:gd name="T49" fmla="*/ 213 h 216"/>
                <a:gd name="T50" fmla="*/ 192 w 254"/>
                <a:gd name="T51" fmla="*/ 214 h 216"/>
                <a:gd name="T52" fmla="*/ 211 w 254"/>
                <a:gd name="T53" fmla="*/ 194 h 216"/>
                <a:gd name="T54" fmla="*/ 238 w 254"/>
                <a:gd name="T55" fmla="*/ 184 h 216"/>
                <a:gd name="T56" fmla="*/ 241 w 254"/>
                <a:gd name="T57" fmla="*/ 168 h 216"/>
                <a:gd name="T58" fmla="*/ 251 w 254"/>
                <a:gd name="T59" fmla="*/ 141 h 216"/>
                <a:gd name="T60" fmla="*/ 254 w 254"/>
                <a:gd name="T61" fmla="*/ 125 h 216"/>
                <a:gd name="T62" fmla="*/ 230 w 254"/>
                <a:gd name="T63" fmla="*/ 143 h 216"/>
                <a:gd name="T64" fmla="*/ 222 w 254"/>
                <a:gd name="T65" fmla="*/ 168 h 216"/>
                <a:gd name="T66" fmla="*/ 193 w 254"/>
                <a:gd name="T67" fmla="*/ 184 h 216"/>
                <a:gd name="T68" fmla="*/ 181 w 254"/>
                <a:gd name="T69" fmla="*/ 192 h 216"/>
                <a:gd name="T70" fmla="*/ 169 w 254"/>
                <a:gd name="T71" fmla="*/ 179 h 216"/>
                <a:gd name="T72" fmla="*/ 155 w 254"/>
                <a:gd name="T73" fmla="*/ 159 h 216"/>
                <a:gd name="T74" fmla="*/ 144 w 254"/>
                <a:gd name="T75" fmla="*/ 152 h 216"/>
                <a:gd name="T76" fmla="*/ 110 w 254"/>
                <a:gd name="T77" fmla="*/ 160 h 216"/>
                <a:gd name="T78" fmla="*/ 101 w 254"/>
                <a:gd name="T79" fmla="*/ 154 h 216"/>
                <a:gd name="T80" fmla="*/ 80 w 254"/>
                <a:gd name="T81" fmla="*/ 154 h 216"/>
                <a:gd name="T82" fmla="*/ 73 w 254"/>
                <a:gd name="T83" fmla="*/ 155 h 216"/>
                <a:gd name="T84" fmla="*/ 45 w 254"/>
                <a:gd name="T85" fmla="*/ 141 h 216"/>
                <a:gd name="T86" fmla="*/ 35 w 254"/>
                <a:gd name="T87" fmla="*/ 138 h 216"/>
                <a:gd name="T88" fmla="*/ 19 w 254"/>
                <a:gd name="T89" fmla="*/ 114 h 216"/>
                <a:gd name="T90" fmla="*/ 22 w 254"/>
                <a:gd name="T91" fmla="*/ 91 h 216"/>
                <a:gd name="T92" fmla="*/ 22 w 254"/>
                <a:gd name="T93" fmla="*/ 85 h 216"/>
                <a:gd name="T94" fmla="*/ 38 w 254"/>
                <a:gd name="T95" fmla="*/ 53 h 216"/>
                <a:gd name="T96" fmla="*/ 72 w 254"/>
                <a:gd name="T97" fmla="*/ 31 h 216"/>
                <a:gd name="T98" fmla="*/ 105 w 254"/>
                <a:gd name="T99" fmla="*/ 20 h 216"/>
                <a:gd name="T100" fmla="*/ 128 w 254"/>
                <a:gd name="T101" fmla="*/ 28 h 216"/>
                <a:gd name="T102" fmla="*/ 144 w 254"/>
                <a:gd name="T103" fmla="*/ 31 h 216"/>
                <a:gd name="T104" fmla="*/ 163 w 254"/>
                <a:gd name="T105" fmla="*/ 32 h 216"/>
                <a:gd name="T106" fmla="*/ 173 w 254"/>
                <a:gd name="T107" fmla="*/ 37 h 216"/>
                <a:gd name="T108" fmla="*/ 190 w 254"/>
                <a:gd name="T109" fmla="*/ 45 h 216"/>
                <a:gd name="T110" fmla="*/ 195 w 254"/>
                <a:gd name="T111" fmla="*/ 52 h 216"/>
                <a:gd name="T112" fmla="*/ 212 w 254"/>
                <a:gd name="T113" fmla="*/ 64 h 216"/>
                <a:gd name="T114" fmla="*/ 224 w 254"/>
                <a:gd name="T115" fmla="*/ 83 h 216"/>
                <a:gd name="T116" fmla="*/ 228 w 254"/>
                <a:gd name="T117" fmla="*/ 104 h 216"/>
                <a:gd name="T118" fmla="*/ 235 w 254"/>
                <a:gd name="T119" fmla="*/ 119 h 216"/>
                <a:gd name="T120" fmla="*/ 230 w 254"/>
                <a:gd name="T121" fmla="*/ 14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4" h="216">
                  <a:moveTo>
                    <a:pt x="248" y="103"/>
                  </a:moveTo>
                  <a:lnTo>
                    <a:pt x="248" y="103"/>
                  </a:lnTo>
                  <a:lnTo>
                    <a:pt x="248" y="101"/>
                  </a:lnTo>
                  <a:lnTo>
                    <a:pt x="248" y="101"/>
                  </a:lnTo>
                  <a:lnTo>
                    <a:pt x="249" y="93"/>
                  </a:lnTo>
                  <a:lnTo>
                    <a:pt x="249" y="93"/>
                  </a:lnTo>
                  <a:lnTo>
                    <a:pt x="248" y="87"/>
                  </a:lnTo>
                  <a:lnTo>
                    <a:pt x="244" y="80"/>
                  </a:lnTo>
                  <a:lnTo>
                    <a:pt x="241" y="74"/>
                  </a:lnTo>
                  <a:lnTo>
                    <a:pt x="236" y="69"/>
                  </a:lnTo>
                  <a:lnTo>
                    <a:pt x="236" y="69"/>
                  </a:lnTo>
                  <a:lnTo>
                    <a:pt x="232" y="64"/>
                  </a:lnTo>
                  <a:lnTo>
                    <a:pt x="232" y="64"/>
                  </a:lnTo>
                  <a:lnTo>
                    <a:pt x="230" y="58"/>
                  </a:lnTo>
                  <a:lnTo>
                    <a:pt x="227" y="52"/>
                  </a:lnTo>
                  <a:lnTo>
                    <a:pt x="220" y="47"/>
                  </a:lnTo>
                  <a:lnTo>
                    <a:pt x="212" y="45"/>
                  </a:lnTo>
                  <a:lnTo>
                    <a:pt x="212" y="45"/>
                  </a:lnTo>
                  <a:lnTo>
                    <a:pt x="212" y="45"/>
                  </a:lnTo>
                  <a:lnTo>
                    <a:pt x="212" y="45"/>
                  </a:lnTo>
                  <a:lnTo>
                    <a:pt x="211" y="42"/>
                  </a:lnTo>
                  <a:lnTo>
                    <a:pt x="208" y="37"/>
                  </a:lnTo>
                  <a:lnTo>
                    <a:pt x="208" y="37"/>
                  </a:lnTo>
                  <a:lnTo>
                    <a:pt x="208" y="36"/>
                  </a:lnTo>
                  <a:lnTo>
                    <a:pt x="208" y="36"/>
                  </a:lnTo>
                  <a:lnTo>
                    <a:pt x="201" y="29"/>
                  </a:lnTo>
                  <a:lnTo>
                    <a:pt x="196" y="28"/>
                  </a:lnTo>
                  <a:lnTo>
                    <a:pt x="192" y="26"/>
                  </a:lnTo>
                  <a:lnTo>
                    <a:pt x="192" y="26"/>
                  </a:lnTo>
                  <a:lnTo>
                    <a:pt x="188" y="26"/>
                  </a:lnTo>
                  <a:lnTo>
                    <a:pt x="188" y="26"/>
                  </a:lnTo>
                  <a:lnTo>
                    <a:pt x="184" y="21"/>
                  </a:lnTo>
                  <a:lnTo>
                    <a:pt x="182" y="20"/>
                  </a:lnTo>
                  <a:lnTo>
                    <a:pt x="177" y="18"/>
                  </a:lnTo>
                  <a:lnTo>
                    <a:pt x="177" y="18"/>
                  </a:lnTo>
                  <a:lnTo>
                    <a:pt x="176" y="16"/>
                  </a:lnTo>
                  <a:lnTo>
                    <a:pt x="176" y="16"/>
                  </a:lnTo>
                  <a:lnTo>
                    <a:pt x="168" y="15"/>
                  </a:lnTo>
                  <a:lnTo>
                    <a:pt x="161" y="13"/>
                  </a:lnTo>
                  <a:lnTo>
                    <a:pt x="157" y="15"/>
                  </a:lnTo>
                  <a:lnTo>
                    <a:pt x="157" y="15"/>
                  </a:lnTo>
                  <a:lnTo>
                    <a:pt x="155" y="12"/>
                  </a:lnTo>
                  <a:lnTo>
                    <a:pt x="153" y="8"/>
                  </a:lnTo>
                  <a:lnTo>
                    <a:pt x="153" y="8"/>
                  </a:lnTo>
                  <a:lnTo>
                    <a:pt x="147" y="5"/>
                  </a:lnTo>
                  <a:lnTo>
                    <a:pt x="141" y="4"/>
                  </a:lnTo>
                  <a:lnTo>
                    <a:pt x="133" y="5"/>
                  </a:lnTo>
                  <a:lnTo>
                    <a:pt x="126" y="8"/>
                  </a:lnTo>
                  <a:lnTo>
                    <a:pt x="126" y="8"/>
                  </a:lnTo>
                  <a:lnTo>
                    <a:pt x="123" y="5"/>
                  </a:lnTo>
                  <a:lnTo>
                    <a:pt x="123" y="5"/>
                  </a:lnTo>
                  <a:lnTo>
                    <a:pt x="117" y="2"/>
                  </a:lnTo>
                  <a:lnTo>
                    <a:pt x="109" y="0"/>
                  </a:lnTo>
                  <a:lnTo>
                    <a:pt x="109" y="0"/>
                  </a:lnTo>
                  <a:lnTo>
                    <a:pt x="102" y="2"/>
                  </a:lnTo>
                  <a:lnTo>
                    <a:pt x="97" y="4"/>
                  </a:lnTo>
                  <a:lnTo>
                    <a:pt x="93" y="7"/>
                  </a:lnTo>
                  <a:lnTo>
                    <a:pt x="93" y="7"/>
                  </a:lnTo>
                  <a:lnTo>
                    <a:pt x="88" y="8"/>
                  </a:lnTo>
                  <a:lnTo>
                    <a:pt x="80" y="10"/>
                  </a:lnTo>
                  <a:lnTo>
                    <a:pt x="80" y="10"/>
                  </a:lnTo>
                  <a:lnTo>
                    <a:pt x="69" y="12"/>
                  </a:lnTo>
                  <a:lnTo>
                    <a:pt x="62" y="13"/>
                  </a:lnTo>
                  <a:lnTo>
                    <a:pt x="58" y="18"/>
                  </a:lnTo>
                  <a:lnTo>
                    <a:pt x="58" y="18"/>
                  </a:lnTo>
                  <a:lnTo>
                    <a:pt x="54" y="21"/>
                  </a:lnTo>
                  <a:lnTo>
                    <a:pt x="54" y="21"/>
                  </a:lnTo>
                  <a:lnTo>
                    <a:pt x="46" y="28"/>
                  </a:lnTo>
                  <a:lnTo>
                    <a:pt x="35" y="32"/>
                  </a:lnTo>
                  <a:lnTo>
                    <a:pt x="35" y="32"/>
                  </a:lnTo>
                  <a:lnTo>
                    <a:pt x="29" y="36"/>
                  </a:lnTo>
                  <a:lnTo>
                    <a:pt x="24" y="40"/>
                  </a:lnTo>
                  <a:lnTo>
                    <a:pt x="19" y="48"/>
                  </a:lnTo>
                  <a:lnTo>
                    <a:pt x="19" y="60"/>
                  </a:lnTo>
                  <a:lnTo>
                    <a:pt x="19" y="60"/>
                  </a:lnTo>
                  <a:lnTo>
                    <a:pt x="18" y="63"/>
                  </a:lnTo>
                  <a:lnTo>
                    <a:pt x="10" y="72"/>
                  </a:lnTo>
                  <a:lnTo>
                    <a:pt x="10" y="72"/>
                  </a:lnTo>
                  <a:lnTo>
                    <a:pt x="5" y="79"/>
                  </a:lnTo>
                  <a:lnTo>
                    <a:pt x="3" y="82"/>
                  </a:lnTo>
                  <a:lnTo>
                    <a:pt x="3" y="90"/>
                  </a:lnTo>
                  <a:lnTo>
                    <a:pt x="3" y="90"/>
                  </a:lnTo>
                  <a:lnTo>
                    <a:pt x="3" y="93"/>
                  </a:lnTo>
                  <a:lnTo>
                    <a:pt x="3" y="93"/>
                  </a:lnTo>
                  <a:lnTo>
                    <a:pt x="2" y="101"/>
                  </a:lnTo>
                  <a:lnTo>
                    <a:pt x="2" y="101"/>
                  </a:lnTo>
                  <a:lnTo>
                    <a:pt x="2" y="109"/>
                  </a:lnTo>
                  <a:lnTo>
                    <a:pt x="2" y="109"/>
                  </a:lnTo>
                  <a:lnTo>
                    <a:pt x="0" y="114"/>
                  </a:lnTo>
                  <a:lnTo>
                    <a:pt x="0" y="119"/>
                  </a:lnTo>
                  <a:lnTo>
                    <a:pt x="3" y="128"/>
                  </a:lnTo>
                  <a:lnTo>
                    <a:pt x="8" y="139"/>
                  </a:lnTo>
                  <a:lnTo>
                    <a:pt x="10" y="143"/>
                  </a:lnTo>
                  <a:lnTo>
                    <a:pt x="13" y="144"/>
                  </a:lnTo>
                  <a:lnTo>
                    <a:pt x="13" y="144"/>
                  </a:lnTo>
                  <a:lnTo>
                    <a:pt x="19" y="147"/>
                  </a:lnTo>
                  <a:lnTo>
                    <a:pt x="19" y="147"/>
                  </a:lnTo>
                  <a:lnTo>
                    <a:pt x="21" y="154"/>
                  </a:lnTo>
                  <a:lnTo>
                    <a:pt x="24" y="159"/>
                  </a:lnTo>
                  <a:lnTo>
                    <a:pt x="29" y="162"/>
                  </a:lnTo>
                  <a:lnTo>
                    <a:pt x="35" y="162"/>
                  </a:lnTo>
                  <a:lnTo>
                    <a:pt x="35" y="162"/>
                  </a:lnTo>
                  <a:lnTo>
                    <a:pt x="43" y="162"/>
                  </a:lnTo>
                  <a:lnTo>
                    <a:pt x="43" y="162"/>
                  </a:lnTo>
                  <a:lnTo>
                    <a:pt x="45" y="160"/>
                  </a:lnTo>
                  <a:lnTo>
                    <a:pt x="45" y="160"/>
                  </a:lnTo>
                  <a:lnTo>
                    <a:pt x="51" y="162"/>
                  </a:lnTo>
                  <a:lnTo>
                    <a:pt x="54" y="165"/>
                  </a:lnTo>
                  <a:lnTo>
                    <a:pt x="61" y="170"/>
                  </a:lnTo>
                  <a:lnTo>
                    <a:pt x="61" y="170"/>
                  </a:lnTo>
                  <a:lnTo>
                    <a:pt x="67" y="175"/>
                  </a:lnTo>
                  <a:lnTo>
                    <a:pt x="70" y="176"/>
                  </a:lnTo>
                  <a:lnTo>
                    <a:pt x="75" y="178"/>
                  </a:lnTo>
                  <a:lnTo>
                    <a:pt x="75" y="178"/>
                  </a:lnTo>
                  <a:lnTo>
                    <a:pt x="81" y="176"/>
                  </a:lnTo>
                  <a:lnTo>
                    <a:pt x="86" y="173"/>
                  </a:lnTo>
                  <a:lnTo>
                    <a:pt x="86" y="173"/>
                  </a:lnTo>
                  <a:lnTo>
                    <a:pt x="89" y="170"/>
                  </a:lnTo>
                  <a:lnTo>
                    <a:pt x="89" y="170"/>
                  </a:lnTo>
                  <a:lnTo>
                    <a:pt x="91" y="170"/>
                  </a:lnTo>
                  <a:lnTo>
                    <a:pt x="91" y="170"/>
                  </a:lnTo>
                  <a:lnTo>
                    <a:pt x="93" y="171"/>
                  </a:lnTo>
                  <a:lnTo>
                    <a:pt x="94" y="173"/>
                  </a:lnTo>
                  <a:lnTo>
                    <a:pt x="94" y="173"/>
                  </a:lnTo>
                  <a:lnTo>
                    <a:pt x="97" y="176"/>
                  </a:lnTo>
                  <a:lnTo>
                    <a:pt x="102" y="178"/>
                  </a:lnTo>
                  <a:lnTo>
                    <a:pt x="110" y="179"/>
                  </a:lnTo>
                  <a:lnTo>
                    <a:pt x="118" y="178"/>
                  </a:lnTo>
                  <a:lnTo>
                    <a:pt x="125" y="173"/>
                  </a:lnTo>
                  <a:lnTo>
                    <a:pt x="125" y="173"/>
                  </a:lnTo>
                  <a:lnTo>
                    <a:pt x="128" y="173"/>
                  </a:lnTo>
                  <a:lnTo>
                    <a:pt x="136" y="171"/>
                  </a:lnTo>
                  <a:lnTo>
                    <a:pt x="136" y="173"/>
                  </a:lnTo>
                  <a:lnTo>
                    <a:pt x="136" y="173"/>
                  </a:lnTo>
                  <a:lnTo>
                    <a:pt x="134" y="179"/>
                  </a:lnTo>
                  <a:lnTo>
                    <a:pt x="137" y="186"/>
                  </a:lnTo>
                  <a:lnTo>
                    <a:pt x="137" y="186"/>
                  </a:lnTo>
                  <a:lnTo>
                    <a:pt x="141" y="189"/>
                  </a:lnTo>
                  <a:lnTo>
                    <a:pt x="144" y="190"/>
                  </a:lnTo>
                  <a:lnTo>
                    <a:pt x="147" y="190"/>
                  </a:lnTo>
                  <a:lnTo>
                    <a:pt x="147" y="190"/>
                  </a:lnTo>
                  <a:lnTo>
                    <a:pt x="153" y="189"/>
                  </a:lnTo>
                  <a:lnTo>
                    <a:pt x="153" y="189"/>
                  </a:lnTo>
                  <a:lnTo>
                    <a:pt x="157" y="197"/>
                  </a:lnTo>
                  <a:lnTo>
                    <a:pt x="157" y="197"/>
                  </a:lnTo>
                  <a:lnTo>
                    <a:pt x="160" y="200"/>
                  </a:lnTo>
                  <a:lnTo>
                    <a:pt x="165" y="205"/>
                  </a:lnTo>
                  <a:lnTo>
                    <a:pt x="171" y="208"/>
                  </a:lnTo>
                  <a:lnTo>
                    <a:pt x="171" y="208"/>
                  </a:lnTo>
                  <a:lnTo>
                    <a:pt x="176" y="213"/>
                  </a:lnTo>
                  <a:lnTo>
                    <a:pt x="176" y="213"/>
                  </a:lnTo>
                  <a:lnTo>
                    <a:pt x="182" y="216"/>
                  </a:lnTo>
                  <a:lnTo>
                    <a:pt x="185" y="216"/>
                  </a:lnTo>
                  <a:lnTo>
                    <a:pt x="185" y="216"/>
                  </a:lnTo>
                  <a:lnTo>
                    <a:pt x="185" y="216"/>
                  </a:lnTo>
                  <a:lnTo>
                    <a:pt x="192" y="214"/>
                  </a:lnTo>
                  <a:lnTo>
                    <a:pt x="196" y="211"/>
                  </a:lnTo>
                  <a:lnTo>
                    <a:pt x="203" y="203"/>
                  </a:lnTo>
                  <a:lnTo>
                    <a:pt x="203" y="203"/>
                  </a:lnTo>
                  <a:lnTo>
                    <a:pt x="208" y="197"/>
                  </a:lnTo>
                  <a:lnTo>
                    <a:pt x="208" y="197"/>
                  </a:lnTo>
                  <a:lnTo>
                    <a:pt x="211" y="194"/>
                  </a:lnTo>
                  <a:lnTo>
                    <a:pt x="216" y="192"/>
                  </a:lnTo>
                  <a:lnTo>
                    <a:pt x="225" y="190"/>
                  </a:lnTo>
                  <a:lnTo>
                    <a:pt x="225" y="190"/>
                  </a:lnTo>
                  <a:lnTo>
                    <a:pt x="233" y="189"/>
                  </a:lnTo>
                  <a:lnTo>
                    <a:pt x="238" y="184"/>
                  </a:lnTo>
                  <a:lnTo>
                    <a:pt x="238" y="184"/>
                  </a:lnTo>
                  <a:lnTo>
                    <a:pt x="241" y="181"/>
                  </a:lnTo>
                  <a:lnTo>
                    <a:pt x="241" y="176"/>
                  </a:lnTo>
                  <a:lnTo>
                    <a:pt x="241" y="170"/>
                  </a:lnTo>
                  <a:lnTo>
                    <a:pt x="241" y="170"/>
                  </a:lnTo>
                  <a:lnTo>
                    <a:pt x="241" y="168"/>
                  </a:lnTo>
                  <a:lnTo>
                    <a:pt x="241" y="168"/>
                  </a:lnTo>
                  <a:lnTo>
                    <a:pt x="241" y="162"/>
                  </a:lnTo>
                  <a:lnTo>
                    <a:pt x="243" y="159"/>
                  </a:lnTo>
                  <a:lnTo>
                    <a:pt x="243" y="159"/>
                  </a:lnTo>
                  <a:lnTo>
                    <a:pt x="246" y="154"/>
                  </a:lnTo>
                  <a:lnTo>
                    <a:pt x="249" y="149"/>
                  </a:lnTo>
                  <a:lnTo>
                    <a:pt x="251" y="141"/>
                  </a:lnTo>
                  <a:lnTo>
                    <a:pt x="249" y="138"/>
                  </a:lnTo>
                  <a:lnTo>
                    <a:pt x="248" y="135"/>
                  </a:lnTo>
                  <a:lnTo>
                    <a:pt x="248" y="135"/>
                  </a:lnTo>
                  <a:lnTo>
                    <a:pt x="249" y="131"/>
                  </a:lnTo>
                  <a:lnTo>
                    <a:pt x="249" y="131"/>
                  </a:lnTo>
                  <a:lnTo>
                    <a:pt x="254" y="125"/>
                  </a:lnTo>
                  <a:lnTo>
                    <a:pt x="254" y="117"/>
                  </a:lnTo>
                  <a:lnTo>
                    <a:pt x="252" y="109"/>
                  </a:lnTo>
                  <a:lnTo>
                    <a:pt x="248" y="103"/>
                  </a:lnTo>
                  <a:lnTo>
                    <a:pt x="248" y="103"/>
                  </a:lnTo>
                  <a:close/>
                  <a:moveTo>
                    <a:pt x="230" y="143"/>
                  </a:moveTo>
                  <a:lnTo>
                    <a:pt x="230" y="143"/>
                  </a:lnTo>
                  <a:lnTo>
                    <a:pt x="228" y="146"/>
                  </a:lnTo>
                  <a:lnTo>
                    <a:pt x="228" y="146"/>
                  </a:lnTo>
                  <a:lnTo>
                    <a:pt x="224" y="152"/>
                  </a:lnTo>
                  <a:lnTo>
                    <a:pt x="222" y="157"/>
                  </a:lnTo>
                  <a:lnTo>
                    <a:pt x="222" y="168"/>
                  </a:lnTo>
                  <a:lnTo>
                    <a:pt x="222" y="168"/>
                  </a:lnTo>
                  <a:lnTo>
                    <a:pt x="222" y="171"/>
                  </a:lnTo>
                  <a:lnTo>
                    <a:pt x="222" y="171"/>
                  </a:lnTo>
                  <a:lnTo>
                    <a:pt x="214" y="173"/>
                  </a:lnTo>
                  <a:lnTo>
                    <a:pt x="206" y="175"/>
                  </a:lnTo>
                  <a:lnTo>
                    <a:pt x="200" y="179"/>
                  </a:lnTo>
                  <a:lnTo>
                    <a:pt x="193" y="184"/>
                  </a:lnTo>
                  <a:lnTo>
                    <a:pt x="193" y="184"/>
                  </a:lnTo>
                  <a:lnTo>
                    <a:pt x="187" y="192"/>
                  </a:lnTo>
                  <a:lnTo>
                    <a:pt x="187" y="192"/>
                  </a:lnTo>
                  <a:lnTo>
                    <a:pt x="185" y="195"/>
                  </a:lnTo>
                  <a:lnTo>
                    <a:pt x="185" y="195"/>
                  </a:lnTo>
                  <a:lnTo>
                    <a:pt x="181" y="192"/>
                  </a:lnTo>
                  <a:lnTo>
                    <a:pt x="181" y="192"/>
                  </a:lnTo>
                  <a:lnTo>
                    <a:pt x="176" y="189"/>
                  </a:lnTo>
                  <a:lnTo>
                    <a:pt x="173" y="186"/>
                  </a:lnTo>
                  <a:lnTo>
                    <a:pt x="173" y="186"/>
                  </a:lnTo>
                  <a:lnTo>
                    <a:pt x="169" y="179"/>
                  </a:lnTo>
                  <a:lnTo>
                    <a:pt x="169" y="179"/>
                  </a:lnTo>
                  <a:lnTo>
                    <a:pt x="165" y="173"/>
                  </a:lnTo>
                  <a:lnTo>
                    <a:pt x="161" y="171"/>
                  </a:lnTo>
                  <a:lnTo>
                    <a:pt x="157" y="170"/>
                  </a:lnTo>
                  <a:lnTo>
                    <a:pt x="157" y="170"/>
                  </a:lnTo>
                  <a:lnTo>
                    <a:pt x="158" y="163"/>
                  </a:lnTo>
                  <a:lnTo>
                    <a:pt x="155" y="159"/>
                  </a:lnTo>
                  <a:lnTo>
                    <a:pt x="155" y="159"/>
                  </a:lnTo>
                  <a:lnTo>
                    <a:pt x="152" y="155"/>
                  </a:lnTo>
                  <a:lnTo>
                    <a:pt x="149" y="154"/>
                  </a:lnTo>
                  <a:lnTo>
                    <a:pt x="144" y="152"/>
                  </a:lnTo>
                  <a:lnTo>
                    <a:pt x="144" y="152"/>
                  </a:lnTo>
                  <a:lnTo>
                    <a:pt x="144" y="152"/>
                  </a:lnTo>
                  <a:lnTo>
                    <a:pt x="141" y="152"/>
                  </a:lnTo>
                  <a:lnTo>
                    <a:pt x="137" y="152"/>
                  </a:lnTo>
                  <a:lnTo>
                    <a:pt x="137" y="152"/>
                  </a:lnTo>
                  <a:lnTo>
                    <a:pt x="123" y="154"/>
                  </a:lnTo>
                  <a:lnTo>
                    <a:pt x="117" y="155"/>
                  </a:lnTo>
                  <a:lnTo>
                    <a:pt x="110" y="160"/>
                  </a:lnTo>
                  <a:lnTo>
                    <a:pt x="110" y="160"/>
                  </a:lnTo>
                  <a:lnTo>
                    <a:pt x="109" y="160"/>
                  </a:lnTo>
                  <a:lnTo>
                    <a:pt x="109" y="160"/>
                  </a:lnTo>
                  <a:lnTo>
                    <a:pt x="107" y="159"/>
                  </a:lnTo>
                  <a:lnTo>
                    <a:pt x="107" y="159"/>
                  </a:lnTo>
                  <a:lnTo>
                    <a:pt x="101" y="154"/>
                  </a:lnTo>
                  <a:lnTo>
                    <a:pt x="96" y="151"/>
                  </a:lnTo>
                  <a:lnTo>
                    <a:pt x="91" y="151"/>
                  </a:lnTo>
                  <a:lnTo>
                    <a:pt x="91" y="151"/>
                  </a:lnTo>
                  <a:lnTo>
                    <a:pt x="86" y="151"/>
                  </a:lnTo>
                  <a:lnTo>
                    <a:pt x="80" y="154"/>
                  </a:lnTo>
                  <a:lnTo>
                    <a:pt x="80" y="154"/>
                  </a:lnTo>
                  <a:lnTo>
                    <a:pt x="75" y="157"/>
                  </a:lnTo>
                  <a:lnTo>
                    <a:pt x="75" y="157"/>
                  </a:lnTo>
                  <a:lnTo>
                    <a:pt x="75" y="157"/>
                  </a:lnTo>
                  <a:lnTo>
                    <a:pt x="75" y="157"/>
                  </a:lnTo>
                  <a:lnTo>
                    <a:pt x="73" y="155"/>
                  </a:lnTo>
                  <a:lnTo>
                    <a:pt x="73" y="155"/>
                  </a:lnTo>
                  <a:lnTo>
                    <a:pt x="67" y="151"/>
                  </a:lnTo>
                  <a:lnTo>
                    <a:pt x="59" y="146"/>
                  </a:lnTo>
                  <a:lnTo>
                    <a:pt x="51" y="143"/>
                  </a:lnTo>
                  <a:lnTo>
                    <a:pt x="45" y="141"/>
                  </a:lnTo>
                  <a:lnTo>
                    <a:pt x="45" y="141"/>
                  </a:lnTo>
                  <a:lnTo>
                    <a:pt x="45" y="141"/>
                  </a:lnTo>
                  <a:lnTo>
                    <a:pt x="45" y="141"/>
                  </a:lnTo>
                  <a:lnTo>
                    <a:pt x="40" y="143"/>
                  </a:lnTo>
                  <a:lnTo>
                    <a:pt x="40" y="143"/>
                  </a:lnTo>
                  <a:lnTo>
                    <a:pt x="38" y="143"/>
                  </a:lnTo>
                  <a:lnTo>
                    <a:pt x="38" y="143"/>
                  </a:lnTo>
                  <a:lnTo>
                    <a:pt x="35" y="138"/>
                  </a:lnTo>
                  <a:lnTo>
                    <a:pt x="32" y="133"/>
                  </a:lnTo>
                  <a:lnTo>
                    <a:pt x="22" y="128"/>
                  </a:lnTo>
                  <a:lnTo>
                    <a:pt x="22" y="128"/>
                  </a:lnTo>
                  <a:lnTo>
                    <a:pt x="21" y="120"/>
                  </a:lnTo>
                  <a:lnTo>
                    <a:pt x="19" y="114"/>
                  </a:lnTo>
                  <a:lnTo>
                    <a:pt x="19" y="114"/>
                  </a:lnTo>
                  <a:lnTo>
                    <a:pt x="21" y="107"/>
                  </a:lnTo>
                  <a:lnTo>
                    <a:pt x="21" y="103"/>
                  </a:lnTo>
                  <a:lnTo>
                    <a:pt x="21" y="103"/>
                  </a:lnTo>
                  <a:lnTo>
                    <a:pt x="22" y="96"/>
                  </a:lnTo>
                  <a:lnTo>
                    <a:pt x="22" y="96"/>
                  </a:lnTo>
                  <a:lnTo>
                    <a:pt x="22" y="91"/>
                  </a:lnTo>
                  <a:lnTo>
                    <a:pt x="22" y="88"/>
                  </a:lnTo>
                  <a:lnTo>
                    <a:pt x="22" y="88"/>
                  </a:lnTo>
                  <a:lnTo>
                    <a:pt x="22" y="87"/>
                  </a:lnTo>
                  <a:lnTo>
                    <a:pt x="22" y="87"/>
                  </a:lnTo>
                  <a:lnTo>
                    <a:pt x="22" y="85"/>
                  </a:lnTo>
                  <a:lnTo>
                    <a:pt x="22" y="85"/>
                  </a:lnTo>
                  <a:lnTo>
                    <a:pt x="30" y="77"/>
                  </a:lnTo>
                  <a:lnTo>
                    <a:pt x="34" y="71"/>
                  </a:lnTo>
                  <a:lnTo>
                    <a:pt x="37" y="64"/>
                  </a:lnTo>
                  <a:lnTo>
                    <a:pt x="37" y="58"/>
                  </a:lnTo>
                  <a:lnTo>
                    <a:pt x="37" y="58"/>
                  </a:lnTo>
                  <a:lnTo>
                    <a:pt x="38" y="53"/>
                  </a:lnTo>
                  <a:lnTo>
                    <a:pt x="42" y="52"/>
                  </a:lnTo>
                  <a:lnTo>
                    <a:pt x="42" y="52"/>
                  </a:lnTo>
                  <a:lnTo>
                    <a:pt x="54" y="45"/>
                  </a:lnTo>
                  <a:lnTo>
                    <a:pt x="64" y="39"/>
                  </a:lnTo>
                  <a:lnTo>
                    <a:pt x="69" y="34"/>
                  </a:lnTo>
                  <a:lnTo>
                    <a:pt x="72" y="31"/>
                  </a:lnTo>
                  <a:lnTo>
                    <a:pt x="72" y="31"/>
                  </a:lnTo>
                  <a:lnTo>
                    <a:pt x="80" y="29"/>
                  </a:lnTo>
                  <a:lnTo>
                    <a:pt x="80" y="29"/>
                  </a:lnTo>
                  <a:lnTo>
                    <a:pt x="89" y="28"/>
                  </a:lnTo>
                  <a:lnTo>
                    <a:pt x="99" y="24"/>
                  </a:lnTo>
                  <a:lnTo>
                    <a:pt x="105" y="20"/>
                  </a:lnTo>
                  <a:lnTo>
                    <a:pt x="105" y="20"/>
                  </a:lnTo>
                  <a:lnTo>
                    <a:pt x="110" y="20"/>
                  </a:lnTo>
                  <a:lnTo>
                    <a:pt x="110" y="20"/>
                  </a:lnTo>
                  <a:lnTo>
                    <a:pt x="118" y="24"/>
                  </a:lnTo>
                  <a:lnTo>
                    <a:pt x="123" y="26"/>
                  </a:lnTo>
                  <a:lnTo>
                    <a:pt x="128" y="28"/>
                  </a:lnTo>
                  <a:lnTo>
                    <a:pt x="128" y="28"/>
                  </a:lnTo>
                  <a:lnTo>
                    <a:pt x="134" y="26"/>
                  </a:lnTo>
                  <a:lnTo>
                    <a:pt x="139" y="23"/>
                  </a:lnTo>
                  <a:lnTo>
                    <a:pt x="139" y="23"/>
                  </a:lnTo>
                  <a:lnTo>
                    <a:pt x="141" y="26"/>
                  </a:lnTo>
                  <a:lnTo>
                    <a:pt x="144" y="31"/>
                  </a:lnTo>
                  <a:lnTo>
                    <a:pt x="147" y="34"/>
                  </a:lnTo>
                  <a:lnTo>
                    <a:pt x="153" y="36"/>
                  </a:lnTo>
                  <a:lnTo>
                    <a:pt x="153" y="36"/>
                  </a:lnTo>
                  <a:lnTo>
                    <a:pt x="161" y="34"/>
                  </a:lnTo>
                  <a:lnTo>
                    <a:pt x="161" y="34"/>
                  </a:lnTo>
                  <a:lnTo>
                    <a:pt x="163" y="32"/>
                  </a:lnTo>
                  <a:lnTo>
                    <a:pt x="163" y="32"/>
                  </a:lnTo>
                  <a:lnTo>
                    <a:pt x="168" y="34"/>
                  </a:lnTo>
                  <a:lnTo>
                    <a:pt x="168" y="34"/>
                  </a:lnTo>
                  <a:lnTo>
                    <a:pt x="171" y="36"/>
                  </a:lnTo>
                  <a:lnTo>
                    <a:pt x="171" y="36"/>
                  </a:lnTo>
                  <a:lnTo>
                    <a:pt x="173" y="37"/>
                  </a:lnTo>
                  <a:lnTo>
                    <a:pt x="173" y="37"/>
                  </a:lnTo>
                  <a:lnTo>
                    <a:pt x="177" y="44"/>
                  </a:lnTo>
                  <a:lnTo>
                    <a:pt x="182" y="45"/>
                  </a:lnTo>
                  <a:lnTo>
                    <a:pt x="187" y="47"/>
                  </a:lnTo>
                  <a:lnTo>
                    <a:pt x="187" y="47"/>
                  </a:lnTo>
                  <a:lnTo>
                    <a:pt x="190" y="45"/>
                  </a:lnTo>
                  <a:lnTo>
                    <a:pt x="190" y="45"/>
                  </a:lnTo>
                  <a:lnTo>
                    <a:pt x="192" y="47"/>
                  </a:lnTo>
                  <a:lnTo>
                    <a:pt x="192" y="47"/>
                  </a:lnTo>
                  <a:lnTo>
                    <a:pt x="195" y="50"/>
                  </a:lnTo>
                  <a:lnTo>
                    <a:pt x="195" y="50"/>
                  </a:lnTo>
                  <a:lnTo>
                    <a:pt x="195" y="52"/>
                  </a:lnTo>
                  <a:lnTo>
                    <a:pt x="195" y="52"/>
                  </a:lnTo>
                  <a:lnTo>
                    <a:pt x="196" y="56"/>
                  </a:lnTo>
                  <a:lnTo>
                    <a:pt x="200" y="60"/>
                  </a:lnTo>
                  <a:lnTo>
                    <a:pt x="204" y="63"/>
                  </a:lnTo>
                  <a:lnTo>
                    <a:pt x="212" y="64"/>
                  </a:lnTo>
                  <a:lnTo>
                    <a:pt x="212" y="64"/>
                  </a:lnTo>
                  <a:lnTo>
                    <a:pt x="212" y="66"/>
                  </a:lnTo>
                  <a:lnTo>
                    <a:pt x="212" y="66"/>
                  </a:lnTo>
                  <a:lnTo>
                    <a:pt x="214" y="71"/>
                  </a:lnTo>
                  <a:lnTo>
                    <a:pt x="217" y="75"/>
                  </a:lnTo>
                  <a:lnTo>
                    <a:pt x="224" y="83"/>
                  </a:lnTo>
                  <a:lnTo>
                    <a:pt x="224" y="83"/>
                  </a:lnTo>
                  <a:lnTo>
                    <a:pt x="227" y="88"/>
                  </a:lnTo>
                  <a:lnTo>
                    <a:pt x="230" y="95"/>
                  </a:lnTo>
                  <a:lnTo>
                    <a:pt x="230" y="95"/>
                  </a:lnTo>
                  <a:lnTo>
                    <a:pt x="230" y="96"/>
                  </a:lnTo>
                  <a:lnTo>
                    <a:pt x="230" y="96"/>
                  </a:lnTo>
                  <a:lnTo>
                    <a:pt x="228" y="104"/>
                  </a:lnTo>
                  <a:lnTo>
                    <a:pt x="230" y="111"/>
                  </a:lnTo>
                  <a:lnTo>
                    <a:pt x="233" y="115"/>
                  </a:lnTo>
                  <a:lnTo>
                    <a:pt x="233" y="115"/>
                  </a:lnTo>
                  <a:lnTo>
                    <a:pt x="235" y="119"/>
                  </a:lnTo>
                  <a:lnTo>
                    <a:pt x="235" y="119"/>
                  </a:lnTo>
                  <a:lnTo>
                    <a:pt x="235" y="119"/>
                  </a:lnTo>
                  <a:lnTo>
                    <a:pt x="235" y="119"/>
                  </a:lnTo>
                  <a:lnTo>
                    <a:pt x="230" y="127"/>
                  </a:lnTo>
                  <a:lnTo>
                    <a:pt x="228" y="133"/>
                  </a:lnTo>
                  <a:lnTo>
                    <a:pt x="228" y="138"/>
                  </a:lnTo>
                  <a:lnTo>
                    <a:pt x="230" y="143"/>
                  </a:lnTo>
                  <a:lnTo>
                    <a:pt x="230" y="1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71" name="Freeform 235"/>
            <p:cNvSpPr>
              <a:spLocks noEditPoints="1"/>
            </p:cNvSpPr>
            <p:nvPr/>
          </p:nvSpPr>
          <p:spPr bwMode="auto">
            <a:xfrm>
              <a:off x="7789863" y="4140200"/>
              <a:ext cx="315913" cy="371475"/>
            </a:xfrm>
            <a:custGeom>
              <a:avLst/>
              <a:gdLst>
                <a:gd name="T0" fmla="*/ 381 w 397"/>
                <a:gd name="T1" fmla="*/ 85 h 468"/>
                <a:gd name="T2" fmla="*/ 340 w 397"/>
                <a:gd name="T3" fmla="*/ 39 h 468"/>
                <a:gd name="T4" fmla="*/ 260 w 397"/>
                <a:gd name="T5" fmla="*/ 5 h 468"/>
                <a:gd name="T6" fmla="*/ 220 w 397"/>
                <a:gd name="T7" fmla="*/ 0 h 468"/>
                <a:gd name="T8" fmla="*/ 126 w 397"/>
                <a:gd name="T9" fmla="*/ 18 h 468"/>
                <a:gd name="T10" fmla="*/ 71 w 397"/>
                <a:gd name="T11" fmla="*/ 58 h 468"/>
                <a:gd name="T12" fmla="*/ 47 w 397"/>
                <a:gd name="T13" fmla="*/ 106 h 468"/>
                <a:gd name="T14" fmla="*/ 36 w 397"/>
                <a:gd name="T15" fmla="*/ 160 h 468"/>
                <a:gd name="T16" fmla="*/ 12 w 397"/>
                <a:gd name="T17" fmla="*/ 221 h 468"/>
                <a:gd name="T18" fmla="*/ 1 w 397"/>
                <a:gd name="T19" fmla="*/ 238 h 468"/>
                <a:gd name="T20" fmla="*/ 1 w 397"/>
                <a:gd name="T21" fmla="*/ 253 h 468"/>
                <a:gd name="T22" fmla="*/ 22 w 397"/>
                <a:gd name="T23" fmla="*/ 267 h 468"/>
                <a:gd name="T24" fmla="*/ 28 w 397"/>
                <a:gd name="T25" fmla="*/ 272 h 468"/>
                <a:gd name="T26" fmla="*/ 27 w 397"/>
                <a:gd name="T27" fmla="*/ 289 h 468"/>
                <a:gd name="T28" fmla="*/ 35 w 397"/>
                <a:gd name="T29" fmla="*/ 301 h 468"/>
                <a:gd name="T30" fmla="*/ 41 w 397"/>
                <a:gd name="T31" fmla="*/ 323 h 468"/>
                <a:gd name="T32" fmla="*/ 43 w 397"/>
                <a:gd name="T33" fmla="*/ 350 h 468"/>
                <a:gd name="T34" fmla="*/ 68 w 397"/>
                <a:gd name="T35" fmla="*/ 377 h 468"/>
                <a:gd name="T36" fmla="*/ 99 w 397"/>
                <a:gd name="T37" fmla="*/ 380 h 468"/>
                <a:gd name="T38" fmla="*/ 121 w 397"/>
                <a:gd name="T39" fmla="*/ 380 h 468"/>
                <a:gd name="T40" fmla="*/ 132 w 397"/>
                <a:gd name="T41" fmla="*/ 392 h 468"/>
                <a:gd name="T42" fmla="*/ 145 w 397"/>
                <a:gd name="T43" fmla="*/ 428 h 468"/>
                <a:gd name="T44" fmla="*/ 150 w 397"/>
                <a:gd name="T45" fmla="*/ 462 h 468"/>
                <a:gd name="T46" fmla="*/ 158 w 397"/>
                <a:gd name="T47" fmla="*/ 468 h 468"/>
                <a:gd name="T48" fmla="*/ 325 w 397"/>
                <a:gd name="T49" fmla="*/ 419 h 468"/>
                <a:gd name="T50" fmla="*/ 329 w 397"/>
                <a:gd name="T51" fmla="*/ 409 h 468"/>
                <a:gd name="T52" fmla="*/ 330 w 397"/>
                <a:gd name="T53" fmla="*/ 350 h 468"/>
                <a:gd name="T54" fmla="*/ 353 w 397"/>
                <a:gd name="T55" fmla="*/ 283 h 468"/>
                <a:gd name="T56" fmla="*/ 386 w 397"/>
                <a:gd name="T57" fmla="*/ 222 h 468"/>
                <a:gd name="T58" fmla="*/ 397 w 397"/>
                <a:gd name="T59" fmla="*/ 165 h 468"/>
                <a:gd name="T60" fmla="*/ 353 w 397"/>
                <a:gd name="T61" fmla="*/ 245 h 468"/>
                <a:gd name="T62" fmla="*/ 329 w 397"/>
                <a:gd name="T63" fmla="*/ 291 h 468"/>
                <a:gd name="T64" fmla="*/ 309 w 397"/>
                <a:gd name="T65" fmla="*/ 358 h 468"/>
                <a:gd name="T66" fmla="*/ 164 w 397"/>
                <a:gd name="T67" fmla="*/ 446 h 468"/>
                <a:gd name="T68" fmla="*/ 159 w 397"/>
                <a:gd name="T69" fmla="*/ 398 h 468"/>
                <a:gd name="T70" fmla="*/ 139 w 397"/>
                <a:gd name="T71" fmla="*/ 371 h 468"/>
                <a:gd name="T72" fmla="*/ 121 w 397"/>
                <a:gd name="T73" fmla="*/ 360 h 468"/>
                <a:gd name="T74" fmla="*/ 97 w 397"/>
                <a:gd name="T75" fmla="*/ 361 h 468"/>
                <a:gd name="T76" fmla="*/ 76 w 397"/>
                <a:gd name="T77" fmla="*/ 361 h 468"/>
                <a:gd name="T78" fmla="*/ 62 w 397"/>
                <a:gd name="T79" fmla="*/ 345 h 468"/>
                <a:gd name="T80" fmla="*/ 60 w 397"/>
                <a:gd name="T81" fmla="*/ 320 h 468"/>
                <a:gd name="T82" fmla="*/ 52 w 397"/>
                <a:gd name="T83" fmla="*/ 307 h 468"/>
                <a:gd name="T84" fmla="*/ 55 w 397"/>
                <a:gd name="T85" fmla="*/ 301 h 468"/>
                <a:gd name="T86" fmla="*/ 54 w 397"/>
                <a:gd name="T87" fmla="*/ 289 h 468"/>
                <a:gd name="T88" fmla="*/ 46 w 397"/>
                <a:gd name="T89" fmla="*/ 285 h 468"/>
                <a:gd name="T90" fmla="*/ 49 w 397"/>
                <a:gd name="T91" fmla="*/ 270 h 468"/>
                <a:gd name="T92" fmla="*/ 49 w 397"/>
                <a:gd name="T93" fmla="*/ 253 h 468"/>
                <a:gd name="T94" fmla="*/ 32 w 397"/>
                <a:gd name="T95" fmla="*/ 248 h 468"/>
                <a:gd name="T96" fmla="*/ 19 w 397"/>
                <a:gd name="T97" fmla="*/ 246 h 468"/>
                <a:gd name="T98" fmla="*/ 25 w 397"/>
                <a:gd name="T99" fmla="*/ 235 h 468"/>
                <a:gd name="T100" fmla="*/ 52 w 397"/>
                <a:gd name="T101" fmla="*/ 179 h 468"/>
                <a:gd name="T102" fmla="*/ 62 w 397"/>
                <a:gd name="T103" fmla="*/ 122 h 468"/>
                <a:gd name="T104" fmla="*/ 94 w 397"/>
                <a:gd name="T105" fmla="*/ 64 h 468"/>
                <a:gd name="T106" fmla="*/ 143 w 397"/>
                <a:gd name="T107" fmla="*/ 32 h 468"/>
                <a:gd name="T108" fmla="*/ 220 w 397"/>
                <a:gd name="T109" fmla="*/ 19 h 468"/>
                <a:gd name="T110" fmla="*/ 255 w 397"/>
                <a:gd name="T111" fmla="*/ 24 h 468"/>
                <a:gd name="T112" fmla="*/ 325 w 397"/>
                <a:gd name="T113" fmla="*/ 53 h 468"/>
                <a:gd name="T114" fmla="*/ 364 w 397"/>
                <a:gd name="T115" fmla="*/ 93 h 468"/>
                <a:gd name="T116" fmla="*/ 378 w 397"/>
                <a:gd name="T117" fmla="*/ 163 h 468"/>
                <a:gd name="T118" fmla="*/ 369 w 397"/>
                <a:gd name="T119" fmla="*/ 21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7" h="468">
                  <a:moveTo>
                    <a:pt x="391" y="117"/>
                  </a:moveTo>
                  <a:lnTo>
                    <a:pt x="391" y="117"/>
                  </a:lnTo>
                  <a:lnTo>
                    <a:pt x="388" y="101"/>
                  </a:lnTo>
                  <a:lnTo>
                    <a:pt x="381" y="85"/>
                  </a:lnTo>
                  <a:lnTo>
                    <a:pt x="373" y="71"/>
                  </a:lnTo>
                  <a:lnTo>
                    <a:pt x="364" y="59"/>
                  </a:lnTo>
                  <a:lnTo>
                    <a:pt x="353" y="48"/>
                  </a:lnTo>
                  <a:lnTo>
                    <a:pt x="340" y="39"/>
                  </a:lnTo>
                  <a:lnTo>
                    <a:pt x="325" y="31"/>
                  </a:lnTo>
                  <a:lnTo>
                    <a:pt x="313" y="23"/>
                  </a:lnTo>
                  <a:lnTo>
                    <a:pt x="285" y="13"/>
                  </a:lnTo>
                  <a:lnTo>
                    <a:pt x="260" y="5"/>
                  </a:lnTo>
                  <a:lnTo>
                    <a:pt x="239" y="2"/>
                  </a:lnTo>
                  <a:lnTo>
                    <a:pt x="226" y="0"/>
                  </a:lnTo>
                  <a:lnTo>
                    <a:pt x="220" y="0"/>
                  </a:lnTo>
                  <a:lnTo>
                    <a:pt x="220" y="0"/>
                  </a:lnTo>
                  <a:lnTo>
                    <a:pt x="191" y="2"/>
                  </a:lnTo>
                  <a:lnTo>
                    <a:pt x="167" y="5"/>
                  </a:lnTo>
                  <a:lnTo>
                    <a:pt x="145" y="11"/>
                  </a:lnTo>
                  <a:lnTo>
                    <a:pt x="126" y="18"/>
                  </a:lnTo>
                  <a:lnTo>
                    <a:pt x="110" y="26"/>
                  </a:lnTo>
                  <a:lnTo>
                    <a:pt x="95" y="37"/>
                  </a:lnTo>
                  <a:lnTo>
                    <a:pt x="83" y="47"/>
                  </a:lnTo>
                  <a:lnTo>
                    <a:pt x="71" y="58"/>
                  </a:lnTo>
                  <a:lnTo>
                    <a:pt x="63" y="71"/>
                  </a:lnTo>
                  <a:lnTo>
                    <a:pt x="57" y="82"/>
                  </a:lnTo>
                  <a:lnTo>
                    <a:pt x="51" y="93"/>
                  </a:lnTo>
                  <a:lnTo>
                    <a:pt x="47" y="106"/>
                  </a:lnTo>
                  <a:lnTo>
                    <a:pt x="43" y="125"/>
                  </a:lnTo>
                  <a:lnTo>
                    <a:pt x="40" y="141"/>
                  </a:lnTo>
                  <a:lnTo>
                    <a:pt x="40" y="141"/>
                  </a:lnTo>
                  <a:lnTo>
                    <a:pt x="36" y="160"/>
                  </a:lnTo>
                  <a:lnTo>
                    <a:pt x="32" y="184"/>
                  </a:lnTo>
                  <a:lnTo>
                    <a:pt x="22" y="205"/>
                  </a:lnTo>
                  <a:lnTo>
                    <a:pt x="17" y="214"/>
                  </a:lnTo>
                  <a:lnTo>
                    <a:pt x="12" y="221"/>
                  </a:lnTo>
                  <a:lnTo>
                    <a:pt x="12" y="221"/>
                  </a:lnTo>
                  <a:lnTo>
                    <a:pt x="8" y="225"/>
                  </a:lnTo>
                  <a:lnTo>
                    <a:pt x="3" y="233"/>
                  </a:lnTo>
                  <a:lnTo>
                    <a:pt x="1" y="238"/>
                  </a:lnTo>
                  <a:lnTo>
                    <a:pt x="0" y="243"/>
                  </a:lnTo>
                  <a:lnTo>
                    <a:pt x="0" y="248"/>
                  </a:lnTo>
                  <a:lnTo>
                    <a:pt x="1" y="253"/>
                  </a:lnTo>
                  <a:lnTo>
                    <a:pt x="1" y="253"/>
                  </a:lnTo>
                  <a:lnTo>
                    <a:pt x="3" y="257"/>
                  </a:lnTo>
                  <a:lnTo>
                    <a:pt x="6" y="261"/>
                  </a:lnTo>
                  <a:lnTo>
                    <a:pt x="14" y="265"/>
                  </a:lnTo>
                  <a:lnTo>
                    <a:pt x="22" y="267"/>
                  </a:lnTo>
                  <a:lnTo>
                    <a:pt x="30" y="267"/>
                  </a:lnTo>
                  <a:lnTo>
                    <a:pt x="30" y="267"/>
                  </a:lnTo>
                  <a:lnTo>
                    <a:pt x="28" y="272"/>
                  </a:lnTo>
                  <a:lnTo>
                    <a:pt x="28" y="272"/>
                  </a:lnTo>
                  <a:lnTo>
                    <a:pt x="28" y="278"/>
                  </a:lnTo>
                  <a:lnTo>
                    <a:pt x="27" y="285"/>
                  </a:lnTo>
                  <a:lnTo>
                    <a:pt x="27" y="285"/>
                  </a:lnTo>
                  <a:lnTo>
                    <a:pt x="27" y="289"/>
                  </a:lnTo>
                  <a:lnTo>
                    <a:pt x="28" y="293"/>
                  </a:lnTo>
                  <a:lnTo>
                    <a:pt x="32" y="297"/>
                  </a:lnTo>
                  <a:lnTo>
                    <a:pt x="35" y="301"/>
                  </a:lnTo>
                  <a:lnTo>
                    <a:pt x="35" y="301"/>
                  </a:lnTo>
                  <a:lnTo>
                    <a:pt x="33" y="307"/>
                  </a:lnTo>
                  <a:lnTo>
                    <a:pt x="35" y="312"/>
                  </a:lnTo>
                  <a:lnTo>
                    <a:pt x="36" y="318"/>
                  </a:lnTo>
                  <a:lnTo>
                    <a:pt x="41" y="323"/>
                  </a:lnTo>
                  <a:lnTo>
                    <a:pt x="41" y="323"/>
                  </a:lnTo>
                  <a:lnTo>
                    <a:pt x="41" y="339"/>
                  </a:lnTo>
                  <a:lnTo>
                    <a:pt x="41" y="339"/>
                  </a:lnTo>
                  <a:lnTo>
                    <a:pt x="43" y="350"/>
                  </a:lnTo>
                  <a:lnTo>
                    <a:pt x="47" y="360"/>
                  </a:lnTo>
                  <a:lnTo>
                    <a:pt x="52" y="366"/>
                  </a:lnTo>
                  <a:lnTo>
                    <a:pt x="60" y="372"/>
                  </a:lnTo>
                  <a:lnTo>
                    <a:pt x="68" y="377"/>
                  </a:lnTo>
                  <a:lnTo>
                    <a:pt x="78" y="380"/>
                  </a:lnTo>
                  <a:lnTo>
                    <a:pt x="87" y="382"/>
                  </a:lnTo>
                  <a:lnTo>
                    <a:pt x="97" y="380"/>
                  </a:lnTo>
                  <a:lnTo>
                    <a:pt x="99" y="380"/>
                  </a:lnTo>
                  <a:lnTo>
                    <a:pt x="99" y="380"/>
                  </a:lnTo>
                  <a:lnTo>
                    <a:pt x="115" y="379"/>
                  </a:lnTo>
                  <a:lnTo>
                    <a:pt x="115" y="379"/>
                  </a:lnTo>
                  <a:lnTo>
                    <a:pt x="121" y="380"/>
                  </a:lnTo>
                  <a:lnTo>
                    <a:pt x="124" y="382"/>
                  </a:lnTo>
                  <a:lnTo>
                    <a:pt x="124" y="382"/>
                  </a:lnTo>
                  <a:lnTo>
                    <a:pt x="132" y="392"/>
                  </a:lnTo>
                  <a:lnTo>
                    <a:pt x="132" y="392"/>
                  </a:lnTo>
                  <a:lnTo>
                    <a:pt x="137" y="398"/>
                  </a:lnTo>
                  <a:lnTo>
                    <a:pt x="142" y="404"/>
                  </a:lnTo>
                  <a:lnTo>
                    <a:pt x="143" y="414"/>
                  </a:lnTo>
                  <a:lnTo>
                    <a:pt x="145" y="428"/>
                  </a:lnTo>
                  <a:lnTo>
                    <a:pt x="145" y="428"/>
                  </a:lnTo>
                  <a:lnTo>
                    <a:pt x="147" y="449"/>
                  </a:lnTo>
                  <a:lnTo>
                    <a:pt x="148" y="459"/>
                  </a:lnTo>
                  <a:lnTo>
                    <a:pt x="150" y="462"/>
                  </a:lnTo>
                  <a:lnTo>
                    <a:pt x="150" y="462"/>
                  </a:lnTo>
                  <a:lnTo>
                    <a:pt x="153" y="467"/>
                  </a:lnTo>
                  <a:lnTo>
                    <a:pt x="158" y="468"/>
                  </a:lnTo>
                  <a:lnTo>
                    <a:pt x="158" y="468"/>
                  </a:lnTo>
                  <a:lnTo>
                    <a:pt x="161" y="467"/>
                  </a:lnTo>
                  <a:lnTo>
                    <a:pt x="322" y="420"/>
                  </a:lnTo>
                  <a:lnTo>
                    <a:pt x="322" y="420"/>
                  </a:lnTo>
                  <a:lnTo>
                    <a:pt x="325" y="419"/>
                  </a:lnTo>
                  <a:lnTo>
                    <a:pt x="327" y="416"/>
                  </a:lnTo>
                  <a:lnTo>
                    <a:pt x="329" y="412"/>
                  </a:lnTo>
                  <a:lnTo>
                    <a:pt x="329" y="409"/>
                  </a:lnTo>
                  <a:lnTo>
                    <a:pt x="329" y="409"/>
                  </a:lnTo>
                  <a:lnTo>
                    <a:pt x="329" y="396"/>
                  </a:lnTo>
                  <a:lnTo>
                    <a:pt x="327" y="382"/>
                  </a:lnTo>
                  <a:lnTo>
                    <a:pt x="329" y="368"/>
                  </a:lnTo>
                  <a:lnTo>
                    <a:pt x="330" y="350"/>
                  </a:lnTo>
                  <a:lnTo>
                    <a:pt x="333" y="334"/>
                  </a:lnTo>
                  <a:lnTo>
                    <a:pt x="338" y="317"/>
                  </a:lnTo>
                  <a:lnTo>
                    <a:pt x="345" y="299"/>
                  </a:lnTo>
                  <a:lnTo>
                    <a:pt x="353" y="283"/>
                  </a:lnTo>
                  <a:lnTo>
                    <a:pt x="353" y="283"/>
                  </a:lnTo>
                  <a:lnTo>
                    <a:pt x="370" y="254"/>
                  </a:lnTo>
                  <a:lnTo>
                    <a:pt x="370" y="254"/>
                  </a:lnTo>
                  <a:lnTo>
                    <a:pt x="386" y="222"/>
                  </a:lnTo>
                  <a:lnTo>
                    <a:pt x="393" y="210"/>
                  </a:lnTo>
                  <a:lnTo>
                    <a:pt x="396" y="197"/>
                  </a:lnTo>
                  <a:lnTo>
                    <a:pt x="397" y="182"/>
                  </a:lnTo>
                  <a:lnTo>
                    <a:pt x="397" y="165"/>
                  </a:lnTo>
                  <a:lnTo>
                    <a:pt x="396" y="144"/>
                  </a:lnTo>
                  <a:lnTo>
                    <a:pt x="391" y="117"/>
                  </a:lnTo>
                  <a:lnTo>
                    <a:pt x="391" y="117"/>
                  </a:lnTo>
                  <a:close/>
                  <a:moveTo>
                    <a:pt x="353" y="245"/>
                  </a:moveTo>
                  <a:lnTo>
                    <a:pt x="353" y="245"/>
                  </a:lnTo>
                  <a:lnTo>
                    <a:pt x="337" y="273"/>
                  </a:lnTo>
                  <a:lnTo>
                    <a:pt x="337" y="273"/>
                  </a:lnTo>
                  <a:lnTo>
                    <a:pt x="329" y="291"/>
                  </a:lnTo>
                  <a:lnTo>
                    <a:pt x="321" y="307"/>
                  </a:lnTo>
                  <a:lnTo>
                    <a:pt x="316" y="325"/>
                  </a:lnTo>
                  <a:lnTo>
                    <a:pt x="313" y="342"/>
                  </a:lnTo>
                  <a:lnTo>
                    <a:pt x="309" y="358"/>
                  </a:lnTo>
                  <a:lnTo>
                    <a:pt x="309" y="376"/>
                  </a:lnTo>
                  <a:lnTo>
                    <a:pt x="309" y="403"/>
                  </a:lnTo>
                  <a:lnTo>
                    <a:pt x="164" y="446"/>
                  </a:lnTo>
                  <a:lnTo>
                    <a:pt x="164" y="446"/>
                  </a:lnTo>
                  <a:lnTo>
                    <a:pt x="164" y="428"/>
                  </a:lnTo>
                  <a:lnTo>
                    <a:pt x="164" y="428"/>
                  </a:lnTo>
                  <a:lnTo>
                    <a:pt x="163" y="411"/>
                  </a:lnTo>
                  <a:lnTo>
                    <a:pt x="159" y="398"/>
                  </a:lnTo>
                  <a:lnTo>
                    <a:pt x="153" y="388"/>
                  </a:lnTo>
                  <a:lnTo>
                    <a:pt x="147" y="379"/>
                  </a:lnTo>
                  <a:lnTo>
                    <a:pt x="147" y="379"/>
                  </a:lnTo>
                  <a:lnTo>
                    <a:pt x="139" y="371"/>
                  </a:lnTo>
                  <a:lnTo>
                    <a:pt x="139" y="371"/>
                  </a:lnTo>
                  <a:lnTo>
                    <a:pt x="134" y="364"/>
                  </a:lnTo>
                  <a:lnTo>
                    <a:pt x="127" y="361"/>
                  </a:lnTo>
                  <a:lnTo>
                    <a:pt x="121" y="360"/>
                  </a:lnTo>
                  <a:lnTo>
                    <a:pt x="115" y="360"/>
                  </a:lnTo>
                  <a:lnTo>
                    <a:pt x="115" y="360"/>
                  </a:lnTo>
                  <a:lnTo>
                    <a:pt x="105" y="360"/>
                  </a:lnTo>
                  <a:lnTo>
                    <a:pt x="97" y="361"/>
                  </a:lnTo>
                  <a:lnTo>
                    <a:pt x="94" y="363"/>
                  </a:lnTo>
                  <a:lnTo>
                    <a:pt x="94" y="363"/>
                  </a:lnTo>
                  <a:lnTo>
                    <a:pt x="83" y="361"/>
                  </a:lnTo>
                  <a:lnTo>
                    <a:pt x="76" y="361"/>
                  </a:lnTo>
                  <a:lnTo>
                    <a:pt x="71" y="358"/>
                  </a:lnTo>
                  <a:lnTo>
                    <a:pt x="67" y="355"/>
                  </a:lnTo>
                  <a:lnTo>
                    <a:pt x="63" y="350"/>
                  </a:lnTo>
                  <a:lnTo>
                    <a:pt x="62" y="345"/>
                  </a:lnTo>
                  <a:lnTo>
                    <a:pt x="60" y="339"/>
                  </a:lnTo>
                  <a:lnTo>
                    <a:pt x="60" y="339"/>
                  </a:lnTo>
                  <a:lnTo>
                    <a:pt x="60" y="328"/>
                  </a:lnTo>
                  <a:lnTo>
                    <a:pt x="60" y="320"/>
                  </a:lnTo>
                  <a:lnTo>
                    <a:pt x="57" y="315"/>
                  </a:lnTo>
                  <a:lnTo>
                    <a:pt x="54" y="310"/>
                  </a:lnTo>
                  <a:lnTo>
                    <a:pt x="54" y="310"/>
                  </a:lnTo>
                  <a:lnTo>
                    <a:pt x="52" y="307"/>
                  </a:lnTo>
                  <a:lnTo>
                    <a:pt x="54" y="304"/>
                  </a:lnTo>
                  <a:lnTo>
                    <a:pt x="54" y="304"/>
                  </a:lnTo>
                  <a:lnTo>
                    <a:pt x="55" y="301"/>
                  </a:lnTo>
                  <a:lnTo>
                    <a:pt x="55" y="301"/>
                  </a:lnTo>
                  <a:lnTo>
                    <a:pt x="57" y="297"/>
                  </a:lnTo>
                  <a:lnTo>
                    <a:pt x="57" y="293"/>
                  </a:lnTo>
                  <a:lnTo>
                    <a:pt x="57" y="293"/>
                  </a:lnTo>
                  <a:lnTo>
                    <a:pt x="54" y="289"/>
                  </a:lnTo>
                  <a:lnTo>
                    <a:pt x="51" y="288"/>
                  </a:lnTo>
                  <a:lnTo>
                    <a:pt x="51" y="288"/>
                  </a:lnTo>
                  <a:lnTo>
                    <a:pt x="46" y="286"/>
                  </a:lnTo>
                  <a:lnTo>
                    <a:pt x="46" y="285"/>
                  </a:lnTo>
                  <a:lnTo>
                    <a:pt x="46" y="285"/>
                  </a:lnTo>
                  <a:lnTo>
                    <a:pt x="47" y="278"/>
                  </a:lnTo>
                  <a:lnTo>
                    <a:pt x="47" y="278"/>
                  </a:lnTo>
                  <a:lnTo>
                    <a:pt x="49" y="270"/>
                  </a:lnTo>
                  <a:lnTo>
                    <a:pt x="51" y="259"/>
                  </a:lnTo>
                  <a:lnTo>
                    <a:pt x="51" y="259"/>
                  </a:lnTo>
                  <a:lnTo>
                    <a:pt x="51" y="256"/>
                  </a:lnTo>
                  <a:lnTo>
                    <a:pt x="49" y="253"/>
                  </a:lnTo>
                  <a:lnTo>
                    <a:pt x="46" y="249"/>
                  </a:lnTo>
                  <a:lnTo>
                    <a:pt x="43" y="249"/>
                  </a:lnTo>
                  <a:lnTo>
                    <a:pt x="43" y="249"/>
                  </a:lnTo>
                  <a:lnTo>
                    <a:pt x="32" y="248"/>
                  </a:lnTo>
                  <a:lnTo>
                    <a:pt x="32" y="248"/>
                  </a:lnTo>
                  <a:lnTo>
                    <a:pt x="22" y="248"/>
                  </a:lnTo>
                  <a:lnTo>
                    <a:pt x="20" y="246"/>
                  </a:lnTo>
                  <a:lnTo>
                    <a:pt x="19" y="246"/>
                  </a:lnTo>
                  <a:lnTo>
                    <a:pt x="19" y="246"/>
                  </a:lnTo>
                  <a:lnTo>
                    <a:pt x="20" y="241"/>
                  </a:lnTo>
                  <a:lnTo>
                    <a:pt x="25" y="235"/>
                  </a:lnTo>
                  <a:lnTo>
                    <a:pt x="25" y="235"/>
                  </a:lnTo>
                  <a:lnTo>
                    <a:pt x="35" y="222"/>
                  </a:lnTo>
                  <a:lnTo>
                    <a:pt x="41" y="210"/>
                  </a:lnTo>
                  <a:lnTo>
                    <a:pt x="47" y="194"/>
                  </a:lnTo>
                  <a:lnTo>
                    <a:pt x="52" y="179"/>
                  </a:lnTo>
                  <a:lnTo>
                    <a:pt x="57" y="154"/>
                  </a:lnTo>
                  <a:lnTo>
                    <a:pt x="59" y="142"/>
                  </a:lnTo>
                  <a:lnTo>
                    <a:pt x="59" y="142"/>
                  </a:lnTo>
                  <a:lnTo>
                    <a:pt x="62" y="122"/>
                  </a:lnTo>
                  <a:lnTo>
                    <a:pt x="67" y="104"/>
                  </a:lnTo>
                  <a:lnTo>
                    <a:pt x="75" y="88"/>
                  </a:lnTo>
                  <a:lnTo>
                    <a:pt x="83" y="75"/>
                  </a:lnTo>
                  <a:lnTo>
                    <a:pt x="94" y="64"/>
                  </a:lnTo>
                  <a:lnTo>
                    <a:pt x="105" y="53"/>
                  </a:lnTo>
                  <a:lnTo>
                    <a:pt x="116" y="45"/>
                  </a:lnTo>
                  <a:lnTo>
                    <a:pt x="129" y="39"/>
                  </a:lnTo>
                  <a:lnTo>
                    <a:pt x="143" y="32"/>
                  </a:lnTo>
                  <a:lnTo>
                    <a:pt x="156" y="29"/>
                  </a:lnTo>
                  <a:lnTo>
                    <a:pt x="182" y="23"/>
                  </a:lnTo>
                  <a:lnTo>
                    <a:pt x="202" y="21"/>
                  </a:lnTo>
                  <a:lnTo>
                    <a:pt x="220" y="19"/>
                  </a:lnTo>
                  <a:lnTo>
                    <a:pt x="226" y="19"/>
                  </a:lnTo>
                  <a:lnTo>
                    <a:pt x="226" y="19"/>
                  </a:lnTo>
                  <a:lnTo>
                    <a:pt x="238" y="21"/>
                  </a:lnTo>
                  <a:lnTo>
                    <a:pt x="255" y="24"/>
                  </a:lnTo>
                  <a:lnTo>
                    <a:pt x="278" y="31"/>
                  </a:lnTo>
                  <a:lnTo>
                    <a:pt x="301" y="39"/>
                  </a:lnTo>
                  <a:lnTo>
                    <a:pt x="314" y="45"/>
                  </a:lnTo>
                  <a:lnTo>
                    <a:pt x="325" y="53"/>
                  </a:lnTo>
                  <a:lnTo>
                    <a:pt x="337" y="61"/>
                  </a:lnTo>
                  <a:lnTo>
                    <a:pt x="348" y="71"/>
                  </a:lnTo>
                  <a:lnTo>
                    <a:pt x="356" y="80"/>
                  </a:lnTo>
                  <a:lnTo>
                    <a:pt x="364" y="93"/>
                  </a:lnTo>
                  <a:lnTo>
                    <a:pt x="369" y="106"/>
                  </a:lnTo>
                  <a:lnTo>
                    <a:pt x="373" y="120"/>
                  </a:lnTo>
                  <a:lnTo>
                    <a:pt x="373" y="120"/>
                  </a:lnTo>
                  <a:lnTo>
                    <a:pt x="378" y="163"/>
                  </a:lnTo>
                  <a:lnTo>
                    <a:pt x="378" y="179"/>
                  </a:lnTo>
                  <a:lnTo>
                    <a:pt x="377" y="192"/>
                  </a:lnTo>
                  <a:lnTo>
                    <a:pt x="373" y="203"/>
                  </a:lnTo>
                  <a:lnTo>
                    <a:pt x="369" y="216"/>
                  </a:lnTo>
                  <a:lnTo>
                    <a:pt x="353" y="245"/>
                  </a:lnTo>
                  <a:lnTo>
                    <a:pt x="353"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grpSp>
      <p:sp>
        <p:nvSpPr>
          <p:cNvPr id="3" name="Slide Number Placeholder 2"/>
          <p:cNvSpPr>
            <a:spLocks noGrp="1"/>
          </p:cNvSpPr>
          <p:nvPr>
            <p:ph type="sldNum" sz="quarter" idx="4"/>
          </p:nvPr>
        </p:nvSpPr>
        <p:spPr/>
        <p:txBody>
          <a:bodyPr/>
          <a:lstStyle/>
          <a:p>
            <a:fld id="{F2678289-A087-43B9-AF88-153C65E02878}" type="slidenum">
              <a:rPr lang="en-US" smtClean="0"/>
              <a:t>9</a:t>
            </a:fld>
            <a:endParaRPr lang="en-US"/>
          </a:p>
        </p:txBody>
      </p:sp>
    </p:spTree>
    <p:extLst>
      <p:ext uri="{BB962C8B-B14F-4D97-AF65-F5344CB8AC3E}">
        <p14:creationId xmlns:p14="http://schemas.microsoft.com/office/powerpoint/2010/main" val="112570374"/>
      </p:ext>
    </p:extLst>
  </p:cSld>
  <p:clrMapOvr>
    <a:masterClrMapping/>
  </p:clrMapOvr>
  <p:transition>
    <p:fade/>
  </p:transition>
</p:sld>
</file>

<file path=ppt/theme/theme1.xml><?xml version="1.0" encoding="utf-8"?>
<a:theme xmlns:a="http://schemas.openxmlformats.org/drawingml/2006/main" name="COLOR TEMPLATE">
  <a:themeElements>
    <a:clrScheme name="Custom 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002050"/>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40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2_COLOR TEMPLATE">
  <a:themeElements>
    <a:clrScheme name="Custom 2">
      <a:dk1>
        <a:srgbClr val="505050"/>
      </a:dk1>
      <a:lt1>
        <a:srgbClr val="FFFFFF"/>
      </a:lt1>
      <a:dk2>
        <a:srgbClr val="002050"/>
      </a:dk2>
      <a:lt2>
        <a:srgbClr val="CDF4FF"/>
      </a:lt2>
      <a:accent1>
        <a:srgbClr val="0078D7"/>
      </a:accent1>
      <a:accent2>
        <a:srgbClr val="0078D7"/>
      </a:accent2>
      <a:accent3>
        <a:srgbClr val="107C10"/>
      </a:accent3>
      <a:accent4>
        <a:srgbClr val="B4009E"/>
      </a:accent4>
      <a:accent5>
        <a:srgbClr val="5C2D91"/>
      </a:accent5>
      <a:accent6>
        <a:srgbClr val="008272"/>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40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3.xml><?xml version="1.0" encoding="utf-8"?>
<a:theme xmlns:a="http://schemas.openxmlformats.org/drawingml/2006/main" name="3_COLOR TEMPLATE">
  <a:themeElements>
    <a:clrScheme name="Custom 2">
      <a:dk1>
        <a:srgbClr val="505050"/>
      </a:dk1>
      <a:lt1>
        <a:srgbClr val="FFFFFF"/>
      </a:lt1>
      <a:dk2>
        <a:srgbClr val="002050"/>
      </a:dk2>
      <a:lt2>
        <a:srgbClr val="CDF4FF"/>
      </a:lt2>
      <a:accent1>
        <a:srgbClr val="0078D7"/>
      </a:accent1>
      <a:accent2>
        <a:srgbClr val="0078D7"/>
      </a:accent2>
      <a:accent3>
        <a:srgbClr val="107C10"/>
      </a:accent3>
      <a:accent4>
        <a:srgbClr val="B4009E"/>
      </a:accent4>
      <a:accent5>
        <a:srgbClr val="5C2D91"/>
      </a:accent5>
      <a:accent6>
        <a:srgbClr val="008272"/>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40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4.xml><?xml version="1.0" encoding="utf-8"?>
<a:theme xmlns:a="http://schemas.openxmlformats.org/drawingml/2006/main" name="4_COLOR TEMPLATE">
  <a:themeElements>
    <a:clrScheme name="Custom 2">
      <a:dk1>
        <a:srgbClr val="505050"/>
      </a:dk1>
      <a:lt1>
        <a:srgbClr val="FFFFFF"/>
      </a:lt1>
      <a:dk2>
        <a:srgbClr val="002050"/>
      </a:dk2>
      <a:lt2>
        <a:srgbClr val="CDF4FF"/>
      </a:lt2>
      <a:accent1>
        <a:srgbClr val="0078D7"/>
      </a:accent1>
      <a:accent2>
        <a:srgbClr val="0078D7"/>
      </a:accent2>
      <a:accent3>
        <a:srgbClr val="107C10"/>
      </a:accent3>
      <a:accent4>
        <a:srgbClr val="B4009E"/>
      </a:accent4>
      <a:accent5>
        <a:srgbClr val="5C2D91"/>
      </a:accent5>
      <a:accent6>
        <a:srgbClr val="008272"/>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40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095C20C530144A9C96D1041AD30822" ma:contentTypeVersion="4" ma:contentTypeDescription="Create a new document." ma:contentTypeScope="" ma:versionID="393512afa3bc828caae15044e89a4141">
  <xsd:schema xmlns:xsd="http://www.w3.org/2001/XMLSchema" xmlns:xs="http://www.w3.org/2001/XMLSchema" xmlns:p="http://schemas.microsoft.com/office/2006/metadata/properties" xmlns:ns2="b69218da-3271-4108-ad43-f1c1bf20199c" targetNamespace="http://schemas.microsoft.com/office/2006/metadata/properties" ma:root="true" ma:fieldsID="950fcdc818c4fcdf1502fea3ef2e51da" ns2:_="">
    <xsd:import namespace="b69218da-3271-4108-ad43-f1c1bf20199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218da-3271-4108-ad43-f1c1bf201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b69218da-3271-4108-ad43-f1c1bf20199c">
      <UserInfo>
        <DisplayName>Alexander Bernhardt</DisplayName>
        <AccountId>3879</AccountId>
        <AccountType/>
      </UserInfo>
      <UserInfo>
        <DisplayName>Christoph Holtbecker</DisplayName>
        <AccountId>4466</AccountId>
        <AccountType/>
      </UserInfo>
    </SharedWithUsers>
  </documentManagement>
</p:properties>
</file>

<file path=customXml/itemProps1.xml><?xml version="1.0" encoding="utf-8"?>
<ds:datastoreItem xmlns:ds="http://schemas.openxmlformats.org/officeDocument/2006/customXml" ds:itemID="{F4F330F9-5D0F-4199-B3C9-AA31083B1979}">
  <ds:schemaRefs>
    <ds:schemaRef ds:uri="http://schemas.microsoft.com/sharepoint/v3/contenttype/forms"/>
  </ds:schemaRefs>
</ds:datastoreItem>
</file>

<file path=customXml/itemProps2.xml><?xml version="1.0" encoding="utf-8"?>
<ds:datastoreItem xmlns:ds="http://schemas.openxmlformats.org/officeDocument/2006/customXml" ds:itemID="{E590AB76-A120-4103-9140-2E9BCEF5BFDA}"/>
</file>

<file path=customXml/itemProps3.xml><?xml version="1.0" encoding="utf-8"?>
<ds:datastoreItem xmlns:ds="http://schemas.openxmlformats.org/officeDocument/2006/customXml" ds:itemID="{FA00DE9C-7115-45FF-89CF-5AC3F994146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b69218da-3271-4108-ad43-f1c1bf20199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Cortana Analytics Overview</Template>
  <TotalTime>10185</TotalTime>
  <Words>4226</Words>
  <Application>Microsoft Office PowerPoint</Application>
  <PresentationFormat>Widescreen</PresentationFormat>
  <Paragraphs>791</Paragraphs>
  <Slides>14</Slides>
  <Notes>14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14</vt:i4>
      </vt:variant>
    </vt:vector>
  </HeadingPairs>
  <TitlesOfParts>
    <vt:vector size="27" baseType="lpstr">
      <vt:lpstr>Arial</vt:lpstr>
      <vt:lpstr>Calibri</vt:lpstr>
      <vt:lpstr>Consolas</vt:lpstr>
      <vt:lpstr>Segoe UI</vt:lpstr>
      <vt:lpstr>Segoe UI Light</vt:lpstr>
      <vt:lpstr>Segoe UI Semibold</vt:lpstr>
      <vt:lpstr>Segoe UI Semilight</vt:lpstr>
      <vt:lpstr>Times New Roman</vt:lpstr>
      <vt:lpstr>Wingdings</vt:lpstr>
      <vt:lpstr>COLOR TEMPLATE</vt:lpstr>
      <vt:lpstr>2_COLOR TEMPLATE</vt:lpstr>
      <vt:lpstr>3_COLOR TEMPLATE</vt:lpstr>
      <vt:lpstr>4_COLOR TEMPLATE</vt:lpstr>
      <vt:lpstr>Cortana  Intelligence Suite Overview</vt:lpstr>
      <vt:lpstr>Cortana Intelligence Suite Transform data into intelligent action</vt:lpstr>
      <vt:lpstr>Differentiate with intelligent solutions</vt:lpstr>
      <vt:lpstr>Cortana Intelligence Suite Services</vt:lpstr>
      <vt:lpstr>Demo</vt:lpstr>
      <vt:lpstr>How to get started with Cortana Intelligence</vt:lpstr>
      <vt:lpstr>Offers structure</vt:lpstr>
      <vt:lpstr>A la carte offers flexibility </vt:lpstr>
      <vt:lpstr>Data Intensive Offer</vt:lpstr>
      <vt:lpstr>Analytics Intensive Offer</vt:lpstr>
      <vt:lpstr>Streaming Intensive Offer</vt:lpstr>
      <vt:lpstr>All-inclusive Offer</vt:lpstr>
      <vt:lpstr>Detailed view of offers</vt:lpstr>
      <vt:lpstr> Cortana Intelligence Suite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Cortana Intelligence Overview</dc:title>
  <dc:creator>Ben Johnson</dc:creator>
  <cp:keywords/>
  <cp:lastModifiedBy>Pej Javaheri</cp:lastModifiedBy>
  <cp:revision>726</cp:revision>
  <dcterms:created xsi:type="dcterms:W3CDTF">2016-03-14T22:47:33Z</dcterms:created>
  <dcterms:modified xsi:type="dcterms:W3CDTF">2016-09-01T14:32:54Z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0x01010062095C20C530144A9C96D1041AD30822</vt:lpwstr>
  </property>
  <property fmtid="{D5CDD505-2E9C-101B-9397-08002B2CF9AE}" pid="3" name="p1cd454bacc149bfbcfd764edd279de7">
    <vt:lpwstr/>
  </property>
  <property fmtid="{D5CDD505-2E9C-101B-9397-08002B2CF9AE}" pid="4" name="of67e5d4b76f4a9db8769983fda9cec0">
    <vt:lpwstr/>
  </property>
  <property fmtid="{D5CDD505-2E9C-101B-9397-08002B2CF9AE}" pid="5" name="TaxKeyword">
    <vt:lpwstr/>
  </property>
  <property fmtid="{D5CDD505-2E9C-101B-9397-08002B2CF9AE}" pid="6" name="NewsType">
    <vt:lpwstr/>
  </property>
  <property fmtid="{D5CDD505-2E9C-101B-9397-08002B2CF9AE}" pid="7" name="_dlc_policyId">
    <vt:lpwstr/>
  </property>
  <property fmtid="{D5CDD505-2E9C-101B-9397-08002B2CF9AE}" pid="8" name="Region">
    <vt:lpwstr/>
  </property>
  <property fmtid="{D5CDD505-2E9C-101B-9397-08002B2CF9AE}" pid="9" name="Confidentiality">
    <vt:lpwstr>14;#customer ready|8986c41d-21c5-4f8f-8a12-ea4625b46858</vt:lpwstr>
  </property>
  <property fmtid="{D5CDD505-2E9C-101B-9397-08002B2CF9AE}" pid="10" name="ItemType">
    <vt:lpwstr>128;#product information|a62e948d-5e4b-4b97-9627-6d1d79eb3f6c;#351;#feedback requests|00ce1828-98a3-430e-af54-eda270e1be04</vt:lpwstr>
  </property>
  <property fmtid="{D5CDD505-2E9C-101B-9397-08002B2CF9AE}" pid="11" name="bc28b5f076654a3b96073bbbebfeb8c9">
    <vt:lpwstr/>
  </property>
  <property fmtid="{D5CDD505-2E9C-101B-9397-08002B2CF9AE}" pid="12" name="ga0c0bf70a6644469c61b3efa7025301">
    <vt:lpwstr/>
  </property>
  <property fmtid="{D5CDD505-2E9C-101B-9397-08002B2CF9AE}" pid="13" name="Industries">
    <vt:lpwstr/>
  </property>
  <property fmtid="{D5CDD505-2E9C-101B-9397-08002B2CF9AE}" pid="14" name="j4d667fb28274e85b2214f6e751c8d1f">
    <vt:lpwstr/>
  </property>
  <property fmtid="{D5CDD505-2E9C-101B-9397-08002B2CF9AE}" pid="15" name="MSProducts">
    <vt:lpwstr/>
  </property>
  <property fmtid="{D5CDD505-2E9C-101B-9397-08002B2CF9AE}" pid="16" name="Competitors">
    <vt:lpwstr/>
  </property>
  <property fmtid="{D5CDD505-2E9C-101B-9397-08002B2CF9AE}" pid="17" name="SMSGDomain">
    <vt:lpwstr>21;#Cloud and Enterprise|adc2fe87-c79a-4ded-a449-3f86b954069d;#20;#Microsoft Azure Domain|d600a391-d529-4311-892b-2c05c1ab2538;#22;#Server and Tools Business|6783548d-8609-4f97-be4a-4ca2616905a6;#82;#SQL Server Domain|0c0f1824-39dc-4b26-8c74-eff4364b812b</vt:lpwstr>
  </property>
  <property fmtid="{D5CDD505-2E9C-101B-9397-08002B2CF9AE}" pid="18" name="Audience">
    <vt:lpwstr/>
  </property>
  <property fmtid="{D5CDD505-2E9C-101B-9397-08002B2CF9AE}" pid="19" name="ExperienceContentType">
    <vt:lpwstr/>
  </property>
  <property fmtid="{D5CDD505-2E9C-101B-9397-08002B2CF9AE}" pid="20" name="BusinessArchitecture">
    <vt:lpwstr>374;#machine learning|912b89bd-3197-4d37-838b-dea3c299099a;#401;#modern data warehouses|73a3f3c0-b1f4-4059-b3f7-d568167cd895</vt:lpwstr>
  </property>
  <property fmtid="{D5CDD505-2E9C-101B-9397-08002B2CF9AE}" pid="21" name="j031aa32f4154c8c9a646efae715ebde">
    <vt:lpwstr/>
  </property>
  <property fmtid="{D5CDD505-2E9C-101B-9397-08002B2CF9AE}" pid="22" name="Products">
    <vt:lpwstr>26;#Microsoft Azure|669a3112-5edf-444b-a003-630063601f07;#634;#Cortana|9ddf2d0d-10f8-4f45-a03c-9a1a5aa2df6a;#73;#Microsoft SQL Server|261ba873-f3ab-420e-96d6-e3004596a551</vt:lpwstr>
  </property>
  <property fmtid="{D5CDD505-2E9C-101B-9397-08002B2CF9AE}" pid="23" name="ContentExtensions">
    <vt:lpwstr/>
  </property>
  <property fmtid="{D5CDD505-2E9C-101B-9397-08002B2CF9AE}" pid="24" name="WorkflowChangePath">
    <vt:lpwstr>4c942473-d120-4286-a51a-b65ad3d92ffb,20;4c942473-d120-4286-a51a-b65ad3d92ffb,36;4c942473-d120-4286-a51a-b65ad3d92ffb,44;4c942473-d120-4286-a51a-b65ad3d92ffb,81;</vt:lpwstr>
  </property>
  <property fmtid="{D5CDD505-2E9C-101B-9397-08002B2CF9AE}" pid="25" name="l6f004f21209409da86a713c0f24627d">
    <vt:lpwstr/>
  </property>
  <property fmtid="{D5CDD505-2E9C-101B-9397-08002B2CF9AE}" pid="26" name="MSProductsTaxHTField0">
    <vt:lpwstr/>
  </property>
  <property fmtid="{D5CDD505-2E9C-101B-9397-08002B2CF9AE}" pid="27" name="_docset_NoMedatataSyncRequired">
    <vt:lpwstr>False</vt:lpwstr>
  </property>
  <property fmtid="{D5CDD505-2E9C-101B-9397-08002B2CF9AE}" pid="28" name="MSLanguage">
    <vt:lpwstr/>
  </property>
  <property fmtid="{D5CDD505-2E9C-101B-9397-08002B2CF9AE}" pid="29" name="e8080b0481964c759b2c36ae49591b31">
    <vt:lpwstr/>
  </property>
  <property fmtid="{D5CDD505-2E9C-101B-9397-08002B2CF9AE}" pid="30" name="Event Venue">
    <vt:lpwstr/>
  </property>
  <property fmtid="{D5CDD505-2E9C-101B-9397-08002B2CF9AE}" pid="31" name="Track">
    <vt:lpwstr/>
  </property>
  <property fmtid="{D5CDD505-2E9C-101B-9397-08002B2CF9AE}" pid="32" name="Languages">
    <vt:lpwstr/>
  </property>
  <property fmtid="{D5CDD505-2E9C-101B-9397-08002B2CF9AE}" pid="33" name="messageframeworktype">
    <vt:lpwstr/>
  </property>
  <property fmtid="{D5CDD505-2E9C-101B-9397-08002B2CF9AE}" pid="34" name="cb7870d3641f4a52807a63577a9c1b08">
    <vt:lpwstr/>
  </property>
  <property fmtid="{D5CDD505-2E9C-101B-9397-08002B2CF9AE}" pid="35" name="TechnicalLevel">
    <vt:lpwstr/>
  </property>
  <property fmtid="{D5CDD505-2E9C-101B-9397-08002B2CF9AE}" pid="36" name="Audiences">
    <vt:lpwstr/>
  </property>
  <property fmtid="{D5CDD505-2E9C-101B-9397-08002B2CF9AE}" pid="37" name="IsMyDocuments">
    <vt:bool>true</vt:bool>
  </property>
  <property fmtid="{D5CDD505-2E9C-101B-9397-08002B2CF9AE}" pid="38" name="LearningOrganization">
    <vt:lpwstr/>
  </property>
  <property fmtid="{D5CDD505-2E9C-101B-9397-08002B2CF9AE}" pid="39" name="ldac8aee9d1f469e8cd8c3f8d6a615f2">
    <vt:lpwstr/>
  </property>
  <property fmtid="{D5CDD505-2E9C-101B-9397-08002B2CF9AE}" pid="40" name="EmployeeRole">
    <vt:lpwstr/>
  </property>
  <property fmtid="{D5CDD505-2E9C-101B-9397-08002B2CF9AE}" pid="41" name="NewsTopic">
    <vt:lpwstr/>
  </property>
  <property fmtid="{D5CDD505-2E9C-101B-9397-08002B2CF9AE}" pid="42" name="SharedWithUsers">
    <vt:lpwstr>3879;#Alexander Bernhardt;#4466;#Christoph Holtbecker</vt:lpwstr>
  </property>
  <property fmtid="{D5CDD505-2E9C-101B-9397-08002B2CF9AE}" pid="43" name="Product">
    <vt:lpwstr/>
  </property>
  <property fmtid="{D5CDD505-2E9C-101B-9397-08002B2CF9AE}" pid="44" name="LearningDeliveryMethod">
    <vt:lpwstr/>
  </property>
  <property fmtid="{D5CDD505-2E9C-101B-9397-08002B2CF9AE}" pid="45" name="SalesGeography">
    <vt:lpwstr/>
  </property>
  <property fmtid="{D5CDD505-2E9C-101B-9397-08002B2CF9AE}" pid="46" name="Roles">
    <vt:lpwstr/>
  </property>
  <property fmtid="{D5CDD505-2E9C-101B-9397-08002B2CF9AE}" pid="47" name="Event Location">
    <vt:lpwstr/>
  </property>
  <property fmtid="{D5CDD505-2E9C-101B-9397-08002B2CF9AE}" pid="48" name="Event1">
    <vt:lpwstr>622;#Unassigned|2c8af875-f38a-40b8-a0a9-056aed3fc8c0</vt:lpwstr>
  </property>
  <property fmtid="{D5CDD505-2E9C-101B-9397-08002B2CF9AE}" pid="49" name="ItemRetentionFormula">
    <vt:lpwstr/>
  </property>
  <property fmtid="{D5CDD505-2E9C-101B-9397-08002B2CF9AE}" pid="50" name="NewsSource">
    <vt:lpwstr/>
  </property>
  <property fmtid="{D5CDD505-2E9C-101B-9397-08002B2CF9AE}" pid="51" name="SMSGTags">
    <vt:lpwstr/>
  </property>
  <property fmtid="{D5CDD505-2E9C-101B-9397-08002B2CF9AE}" pid="52" name="_dlc_DocIdItemGuid">
    <vt:lpwstr>102662b3-b543-416f-a1e1-613c320686e8</vt:lpwstr>
  </property>
  <property fmtid="{D5CDD505-2E9C-101B-9397-08002B2CF9AE}" pid="53" name="MSPhysicalGeography">
    <vt:lpwstr/>
  </property>
  <property fmtid="{D5CDD505-2E9C-101B-9397-08002B2CF9AE}" pid="54" name="EnterpriseDomainTags">
    <vt:lpwstr/>
  </property>
  <property fmtid="{D5CDD505-2E9C-101B-9397-08002B2CF9AE}" pid="55" name="Campaign">
    <vt:lpwstr/>
  </property>
  <property fmtid="{D5CDD505-2E9C-101B-9397-08002B2CF9AE}" pid="56" name="l311460e3fdf46688abc31ddb7bdc05a">
    <vt:lpwstr/>
  </property>
  <property fmtid="{D5CDD505-2E9C-101B-9397-08002B2CF9AE}" pid="57" name="j3562c58ee414e028925bc902cfc01a1">
    <vt:lpwstr/>
  </property>
  <property fmtid="{D5CDD505-2E9C-101B-9397-08002B2CF9AE}" pid="58" name="ActivitiesAndPrograms">
    <vt:lpwstr/>
  </property>
  <property fmtid="{D5CDD505-2E9C-101B-9397-08002B2CF9AE}" pid="59" name="Segments">
    <vt:lpwstr/>
  </property>
  <property fmtid="{D5CDD505-2E9C-101B-9397-08002B2CF9AE}" pid="60" name="Partners">
    <vt:lpwstr/>
  </property>
  <property fmtid="{D5CDD505-2E9C-101B-9397-08002B2CF9AE}" pid="61" name="la4444b61d19467597d63190b69ac227">
    <vt:lpwstr/>
  </property>
  <property fmtid="{D5CDD505-2E9C-101B-9397-08002B2CF9AE}" pid="62" name="Topics">
    <vt:lpwstr>29;#features|94b87768-f145-4764-adbd-fec700e47348</vt:lpwstr>
  </property>
  <property fmtid="{D5CDD505-2E9C-101B-9397-08002B2CF9AE}" pid="63" name="Groups">
    <vt:lpwstr>31;#Microsoft Azure Marketing|0958c357-5252-473f-8b4e-42f27525a99d;#399;#SQL Server Marketing|bb7921b3-c1d8-4da4-b894-8b6075d9546d;#42;#Cloud and Enterprise Marketing Group|4f75e184-e5aa-4234-a07f-b032d60df254</vt:lpwstr>
  </property>
</Properties>
</file>