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81" r:id="rId5"/>
    <p:sldId id="284" r:id="rId6"/>
    <p:sldId id="338" r:id="rId7"/>
    <p:sldId id="369" r:id="rId8"/>
    <p:sldId id="350" r:id="rId9"/>
    <p:sldId id="346" r:id="rId10"/>
    <p:sldId id="354" r:id="rId11"/>
    <p:sldId id="355" r:id="rId12"/>
    <p:sldId id="363" r:id="rId13"/>
    <p:sldId id="335" r:id="rId14"/>
    <p:sldId id="356" r:id="rId15"/>
    <p:sldId id="357" r:id="rId16"/>
    <p:sldId id="364" r:id="rId17"/>
    <p:sldId id="366" r:id="rId18"/>
    <p:sldId id="367" r:id="rId19"/>
    <p:sldId id="358" r:id="rId20"/>
    <p:sldId id="359" r:id="rId21"/>
    <p:sldId id="368" r:id="rId22"/>
    <p:sldId id="360" r:id="rId23"/>
    <p:sldId id="361" r:id="rId24"/>
    <p:sldId id="362" r:id="rId25"/>
    <p:sldId id="370" r:id="rId26"/>
    <p:sldId id="287" r:id="rId27"/>
    <p:sldId id="337"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2 mins)" id="{5812F8C9-7A37-4197-B216-4E6F4629A20B}">
          <p14:sldIdLst>
            <p14:sldId id="281"/>
            <p14:sldId id="284"/>
          </p14:sldIdLst>
        </p14:section>
        <p14:section name="Big Data in every project (15 mins)" id="{7463A169-2A61-481F-9E3D-21F4352823B5}">
          <p14:sldIdLst>
            <p14:sldId id="338"/>
            <p14:sldId id="369"/>
            <p14:sldId id="350"/>
            <p14:sldId id="346"/>
            <p14:sldId id="354"/>
            <p14:sldId id="355"/>
            <p14:sldId id="363"/>
            <p14:sldId id="335"/>
            <p14:sldId id="356"/>
            <p14:sldId id="357"/>
            <p14:sldId id="364"/>
            <p14:sldId id="366"/>
            <p14:sldId id="367"/>
            <p14:sldId id="358"/>
            <p14:sldId id="359"/>
            <p14:sldId id="368"/>
            <p14:sldId id="360"/>
            <p14:sldId id="361"/>
            <p14:sldId id="362"/>
            <p14:sldId id="370"/>
          </p14:sldIdLst>
        </p14:section>
        <p14:section name="Conclusion (3 min)" id="{B40D3CEA-2FFD-43F0-98F4-1DED6CF96694}">
          <p14:sldIdLst>
            <p14:sldId id="287"/>
            <p14:sldId id="337"/>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B9"/>
    <a:srgbClr val="A162D0"/>
    <a:srgbClr val="0078D7"/>
    <a:srgbClr val="1574B8"/>
    <a:srgbClr val="003C6C"/>
    <a:srgbClr val="005AA1"/>
    <a:srgbClr val="00BC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56" autoAdjust="0"/>
    <p:restoredTop sz="73297" autoAdjust="0"/>
  </p:normalViewPr>
  <p:slideViewPr>
    <p:cSldViewPr snapToGrid="0">
      <p:cViewPr varScale="1">
        <p:scale>
          <a:sx n="71" d="100"/>
          <a:sy n="71" d="100"/>
        </p:scale>
        <p:origin x="504" y="5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08"/>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8/31/2016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8/31/2016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258634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show</a:t>
            </a:r>
            <a:r>
              <a:rPr lang="en-US" baseline="0" dirty="0"/>
              <a:t> query times off of data loaded into a standard TEXTFILE and ORC tables to see how much faster ORC is for things like counts and aggregates.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2210541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4251167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395859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2078820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1973124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2968586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2249332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1260729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go through how to change the configs in Ambari to tweak the cluster to get the most powerful results</a:t>
            </a:r>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3198418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355476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Vectorized</a:t>
            </a:r>
            <a:r>
              <a:rPr lang="en-US" baseline="0" dirty="0"/>
              <a:t> Query Execution:  https://cwiki.apache.org/confluence/display/Hive/Vectorized+Query+Execution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2523711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3549182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3852403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3689026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1014020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7818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45045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In the 2004, and engineer named Doug Cutting was the architect of a distributed compute and storage framework called Hadoop.  Doug also developed the famous Lucene search technology, which is the core of some famous search frameworks like Elasticsearch and Apache Solr.  Over the next few years companies like Cloudera and Hortonworks emerged with their own distribution of Hadoop and started dominating the market.  </a:t>
            </a:r>
          </a:p>
          <a:p>
            <a:endParaRPr lang="en-US" b="0" baseline="0"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195897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Go to Linux, not Windows</a:t>
            </a:r>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3077991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2908822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3487832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244231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2038766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008" y="1"/>
            <a:ext cx="12190992" cy="6400800"/>
          </a:xfrm>
          <a:prstGeom prst="rect">
            <a:avLst/>
          </a:prstGeom>
        </p:spPr>
      </p:pic>
      <p:sp>
        <p:nvSpPr>
          <p:cNvPr id="7" name="TextBox 6"/>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
        <p:nvSpPr>
          <p:cNvPr id="8" name="TextBox 7"/>
          <p:cNvSpPr txBox="1"/>
          <p:nvPr userDrawn="1"/>
        </p:nvSpPr>
        <p:spPr>
          <a:xfrm>
            <a:off x="0" y="2868782"/>
            <a:ext cx="8015040" cy="808426"/>
          </a:xfrm>
          <a:prstGeom prst="rect">
            <a:avLst/>
          </a:prstGeom>
          <a:noFill/>
        </p:spPr>
        <p:txBody>
          <a:bodyPr wrap="square" lIns="182880" tIns="146304" rIns="182880" bIns="146304" rtlCol="0">
            <a:spAutoFit/>
          </a:bodyPr>
          <a:lstStyle/>
          <a:p>
            <a:pPr>
              <a:lnSpc>
                <a:spcPts val="4000"/>
              </a:lnSpc>
            </a:pPr>
            <a:r>
              <a:rPr lang="en-US" sz="1600" spc="300" dirty="0">
                <a:solidFill>
                  <a:srgbClr val="0070C0"/>
                </a:solidFill>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038822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9607931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3123194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04151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cxnSp>
        <p:nvCxnSpPr>
          <p:cNvPr id="1534" name="Straight Connector 1533"/>
          <p:cNvCxnSpPr/>
          <p:nvPr userDrawn="1"/>
        </p:nvCxnSpPr>
        <p:spPr>
          <a:xfrm>
            <a:off x="4146079" y="497"/>
            <a:ext cx="0" cy="6993533"/>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535" name="Rectangle 1534"/>
          <p:cNvSpPr/>
          <p:nvPr userDrawn="1"/>
        </p:nvSpPr>
        <p:spPr bwMode="auto">
          <a:xfrm>
            <a:off x="-15544" y="0"/>
            <a:ext cx="4178048" cy="3512003"/>
          </a:xfrm>
          <a:prstGeom prst="rect">
            <a:avLst/>
          </a:prstGeom>
          <a:solidFill>
            <a:srgbClr val="FFB9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38" name="Rectangle 1537"/>
          <p:cNvSpPr/>
          <p:nvPr userDrawn="1"/>
        </p:nvSpPr>
        <p:spPr bwMode="auto">
          <a:xfrm>
            <a:off x="882" y="3512003"/>
            <a:ext cx="4145196" cy="3482026"/>
          </a:xfrm>
          <a:prstGeom prst="rect">
            <a:avLst/>
          </a:prstGeom>
          <a:solidFill>
            <a:srgbClr val="0072C6">
              <a:lumMod val="60000"/>
              <a:lumOff val="40000"/>
            </a:srgbClr>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1" name="Rectangle 1540"/>
          <p:cNvSpPr/>
          <p:nvPr userDrawn="1"/>
        </p:nvSpPr>
        <p:spPr bwMode="auto">
          <a:xfrm>
            <a:off x="4146077" y="3512002"/>
            <a:ext cx="4113233" cy="3482027"/>
          </a:xfrm>
          <a:prstGeom prst="rect">
            <a:avLst/>
          </a:prstGeom>
          <a:solidFill>
            <a:srgbClr val="5C2D91"/>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4" name="Rectangle 1543"/>
          <p:cNvSpPr/>
          <p:nvPr userDrawn="1"/>
        </p:nvSpPr>
        <p:spPr bwMode="auto">
          <a:xfrm>
            <a:off x="8259306" y="3512001"/>
            <a:ext cx="4176286" cy="3482028"/>
          </a:xfrm>
          <a:prstGeom prst="rect">
            <a:avLst/>
          </a:prstGeom>
          <a:solidFill>
            <a:srgbClr val="00205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7" name="Rectangle 1546"/>
          <p:cNvSpPr/>
          <p:nvPr userDrawn="1"/>
        </p:nvSpPr>
        <p:spPr bwMode="auto">
          <a:xfrm>
            <a:off x="8259309" y="0"/>
            <a:ext cx="4176283" cy="3512001"/>
          </a:xfrm>
          <a:prstGeom prst="rect">
            <a:avLst/>
          </a:prstGeom>
          <a:solidFill>
            <a:srgbClr val="BAD80A"/>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8" name="Rectangle 1547"/>
          <p:cNvSpPr/>
          <p:nvPr userDrawn="1"/>
        </p:nvSpPr>
        <p:spPr bwMode="auto">
          <a:xfrm>
            <a:off x="4146077" y="-1"/>
            <a:ext cx="4113230" cy="3512002"/>
          </a:xfrm>
          <a:prstGeom prst="rect">
            <a:avLst/>
          </a:prstGeom>
          <a:solidFill>
            <a:srgbClr val="DC3C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3066" name="Text Placeholder 3065"/>
          <p:cNvSpPr>
            <a:spLocks noGrp="1"/>
          </p:cNvSpPr>
          <p:nvPr>
            <p:ph type="body" sz="quarter" idx="10" hasCustomPrompt="1"/>
          </p:nvPr>
        </p:nvSpPr>
        <p:spPr>
          <a:xfrm>
            <a:off x="-16427" y="1016349"/>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68" name="Text Placeholder 3067"/>
          <p:cNvSpPr>
            <a:spLocks noGrp="1"/>
          </p:cNvSpPr>
          <p:nvPr>
            <p:ph type="body" sz="quarter" idx="11" hasCustomPrompt="1"/>
          </p:nvPr>
        </p:nvSpPr>
        <p:spPr>
          <a:xfrm>
            <a:off x="0" y="1450975"/>
            <a:ext cx="4145606" cy="1015663"/>
          </a:xfrm>
        </p:spPr>
        <p:txBody>
          <a:bodyPr/>
          <a:lstStyle>
            <a:lvl1pPr marL="0" indent="0" algn="ctr">
              <a:buNone/>
              <a:defRPr sz="6000"/>
            </a:lvl1pPr>
          </a:lstStyle>
          <a:p>
            <a:pPr lvl="0"/>
            <a:r>
              <a:rPr lang="en-US" dirty="0"/>
              <a:t>Metric</a:t>
            </a:r>
          </a:p>
        </p:txBody>
      </p:sp>
      <p:sp>
        <p:nvSpPr>
          <p:cNvPr id="3069" name="Text Placeholder 3065"/>
          <p:cNvSpPr>
            <a:spLocks noGrp="1"/>
          </p:cNvSpPr>
          <p:nvPr>
            <p:ph type="body" sz="quarter" idx="12" hasCustomPrompt="1"/>
          </p:nvPr>
        </p:nvSpPr>
        <p:spPr>
          <a:xfrm>
            <a:off x="4112753" y="101568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0" name="Text Placeholder 3067"/>
          <p:cNvSpPr>
            <a:spLocks noGrp="1"/>
          </p:cNvSpPr>
          <p:nvPr>
            <p:ph type="body" sz="quarter" idx="13" hasCustomPrompt="1"/>
          </p:nvPr>
        </p:nvSpPr>
        <p:spPr>
          <a:xfrm>
            <a:off x="4129180" y="1450314"/>
            <a:ext cx="4145606" cy="1015663"/>
          </a:xfrm>
        </p:spPr>
        <p:txBody>
          <a:bodyPr/>
          <a:lstStyle>
            <a:lvl1pPr marL="0" indent="0" algn="ctr">
              <a:buNone/>
              <a:defRPr sz="6000"/>
            </a:lvl1pPr>
          </a:lstStyle>
          <a:p>
            <a:pPr lvl="0"/>
            <a:r>
              <a:rPr lang="en-US" dirty="0"/>
              <a:t>Metric</a:t>
            </a:r>
          </a:p>
        </p:txBody>
      </p:sp>
      <p:sp>
        <p:nvSpPr>
          <p:cNvPr id="3071" name="Text Placeholder 3065"/>
          <p:cNvSpPr>
            <a:spLocks noGrp="1"/>
          </p:cNvSpPr>
          <p:nvPr>
            <p:ph type="body" sz="quarter" idx="14" hasCustomPrompt="1"/>
          </p:nvPr>
        </p:nvSpPr>
        <p:spPr>
          <a:xfrm>
            <a:off x="8241050" y="101502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2" name="Text Placeholder 3067"/>
          <p:cNvSpPr>
            <a:spLocks noGrp="1"/>
          </p:cNvSpPr>
          <p:nvPr>
            <p:ph type="body" sz="quarter" idx="15" hasCustomPrompt="1"/>
          </p:nvPr>
        </p:nvSpPr>
        <p:spPr>
          <a:xfrm>
            <a:off x="8257477" y="1449653"/>
            <a:ext cx="4145606" cy="1015663"/>
          </a:xfrm>
        </p:spPr>
        <p:txBody>
          <a:bodyPr/>
          <a:lstStyle>
            <a:lvl1pPr marL="0" indent="0" algn="ctr">
              <a:buNone/>
              <a:defRPr sz="6000"/>
            </a:lvl1pPr>
          </a:lstStyle>
          <a:p>
            <a:pPr lvl="0"/>
            <a:r>
              <a:rPr lang="en-US" dirty="0"/>
              <a:t>Metric</a:t>
            </a:r>
          </a:p>
        </p:txBody>
      </p:sp>
      <p:sp>
        <p:nvSpPr>
          <p:cNvPr id="3073" name="Text Placeholder 3065"/>
          <p:cNvSpPr>
            <a:spLocks noGrp="1"/>
          </p:cNvSpPr>
          <p:nvPr>
            <p:ph type="body" sz="quarter" idx="16" hasCustomPrompt="1"/>
          </p:nvPr>
        </p:nvSpPr>
        <p:spPr>
          <a:xfrm>
            <a:off x="-16427" y="4527192"/>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4" name="Text Placeholder 3067"/>
          <p:cNvSpPr>
            <a:spLocks noGrp="1"/>
          </p:cNvSpPr>
          <p:nvPr>
            <p:ph type="body" sz="quarter" idx="17" hasCustomPrompt="1"/>
          </p:nvPr>
        </p:nvSpPr>
        <p:spPr>
          <a:xfrm>
            <a:off x="0" y="4961818"/>
            <a:ext cx="4145606" cy="1015663"/>
          </a:xfrm>
        </p:spPr>
        <p:txBody>
          <a:bodyPr/>
          <a:lstStyle>
            <a:lvl1pPr marL="0" indent="0" algn="ctr">
              <a:buNone/>
              <a:defRPr sz="6000"/>
            </a:lvl1pPr>
          </a:lstStyle>
          <a:p>
            <a:pPr lvl="0"/>
            <a:r>
              <a:rPr lang="en-US" dirty="0"/>
              <a:t>Metric</a:t>
            </a:r>
          </a:p>
        </p:txBody>
      </p:sp>
      <p:sp>
        <p:nvSpPr>
          <p:cNvPr id="3075" name="Text Placeholder 3065"/>
          <p:cNvSpPr>
            <a:spLocks noGrp="1"/>
          </p:cNvSpPr>
          <p:nvPr>
            <p:ph type="body" sz="quarter" idx="18" hasCustomPrompt="1"/>
          </p:nvPr>
        </p:nvSpPr>
        <p:spPr>
          <a:xfrm>
            <a:off x="4112753" y="452702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6" name="Text Placeholder 3067"/>
          <p:cNvSpPr>
            <a:spLocks noGrp="1"/>
          </p:cNvSpPr>
          <p:nvPr>
            <p:ph type="body" sz="quarter" idx="19" hasCustomPrompt="1"/>
          </p:nvPr>
        </p:nvSpPr>
        <p:spPr>
          <a:xfrm>
            <a:off x="4129180" y="4961654"/>
            <a:ext cx="4145606" cy="1015663"/>
          </a:xfrm>
        </p:spPr>
        <p:txBody>
          <a:bodyPr/>
          <a:lstStyle>
            <a:lvl1pPr marL="0" indent="0" algn="ctr">
              <a:buNone/>
              <a:defRPr sz="6000"/>
            </a:lvl1pPr>
          </a:lstStyle>
          <a:p>
            <a:pPr lvl="0"/>
            <a:r>
              <a:rPr lang="en-US" dirty="0"/>
              <a:t>Metric</a:t>
            </a:r>
          </a:p>
        </p:txBody>
      </p:sp>
      <p:sp>
        <p:nvSpPr>
          <p:cNvPr id="3077" name="Text Placeholder 3065"/>
          <p:cNvSpPr>
            <a:spLocks noGrp="1"/>
          </p:cNvSpPr>
          <p:nvPr>
            <p:ph type="body" sz="quarter" idx="20" hasCustomPrompt="1"/>
          </p:nvPr>
        </p:nvSpPr>
        <p:spPr>
          <a:xfrm>
            <a:off x="8257477" y="452636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8" name="Text Placeholder 3067"/>
          <p:cNvSpPr>
            <a:spLocks noGrp="1"/>
          </p:cNvSpPr>
          <p:nvPr>
            <p:ph type="body" sz="quarter" idx="21" hasCustomPrompt="1"/>
          </p:nvPr>
        </p:nvSpPr>
        <p:spPr>
          <a:xfrm>
            <a:off x="8273904" y="4960993"/>
            <a:ext cx="4145606" cy="1015663"/>
          </a:xfrm>
        </p:spPr>
        <p:txBody>
          <a:bodyPr/>
          <a:lstStyle>
            <a:lvl1pPr marL="0" indent="0" algn="ctr">
              <a:buNone/>
              <a:defRPr sz="6000"/>
            </a:lvl1pPr>
          </a:lstStyle>
          <a:p>
            <a:pPr lvl="0"/>
            <a:r>
              <a:rPr lang="en-US" dirty="0"/>
              <a:t>Metric</a:t>
            </a:r>
          </a:p>
        </p:txBody>
      </p:sp>
    </p:spTree>
    <p:extLst>
      <p:ext uri="{BB962C8B-B14F-4D97-AF65-F5344CB8AC3E}">
        <p14:creationId xmlns:p14="http://schemas.microsoft.com/office/powerpoint/2010/main" val="827354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34"/>
                                        </p:tgtEl>
                                        <p:attrNameLst>
                                          <p:attrName>style.visibility</p:attrName>
                                        </p:attrNameLst>
                                      </p:cBhvr>
                                      <p:to>
                                        <p:strVal val="visible"/>
                                      </p:to>
                                    </p:set>
                                    <p:animEffect transition="in" filter="wipe(left)">
                                      <p:cBhvr>
                                        <p:cTn id="7" dur="500"/>
                                        <p:tgtEl>
                                          <p:spTgt spid="1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extBox 6"/>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1889195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8" descr="C:\Users\rickra\AppData\Local\Temp\SNAGHTML32ef3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081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ud Backgroun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0" cy="6879772"/>
          </a:xfrm>
          <a:prstGeom prst="rect">
            <a:avLst/>
          </a:prstGeom>
        </p:spPr>
      </p:pic>
      <p:sp>
        <p:nvSpPr>
          <p:cNvPr id="7" name="TextBox 6"/>
          <p:cNvSpPr txBox="1"/>
          <p:nvPr userDrawn="1"/>
        </p:nvSpPr>
        <p:spPr>
          <a:xfrm>
            <a:off x="5055366" y="6440772"/>
            <a:ext cx="2079712" cy="439074"/>
          </a:xfrm>
          <a:prstGeom prst="rect">
            <a:avLst/>
          </a:prstGeom>
          <a:noFill/>
        </p:spPr>
        <p:txBody>
          <a:bodyPr wrap="none" lIns="179285" tIns="143428" rIns="179285" bIns="143428" rtlCol="0" anchor="ctr">
            <a:spAutoFit/>
          </a:bodyPr>
          <a:lstStyle/>
          <a:p>
            <a:pPr algn="ctr">
              <a:lnSpc>
                <a:spcPct val="90000"/>
              </a:lnSpc>
              <a:spcAft>
                <a:spcPts val="588"/>
              </a:spcAft>
            </a:pPr>
            <a:r>
              <a:rPr lang="en-US" sz="1078" dirty="0">
                <a:solidFill>
                  <a:srgbClr val="0070C0"/>
                </a:solidFill>
              </a:rPr>
              <a:t>MICROSOFT CONFIDENTIAL</a:t>
            </a:r>
          </a:p>
        </p:txBody>
      </p:sp>
      <p:grpSp>
        <p:nvGrpSpPr>
          <p:cNvPr id="6" name="Group 5"/>
          <p:cNvGrpSpPr/>
          <p:nvPr userDrawn="1"/>
        </p:nvGrpSpPr>
        <p:grpSpPr>
          <a:xfrm>
            <a:off x="10594258" y="6489293"/>
            <a:ext cx="1463644" cy="295283"/>
            <a:chOff x="0" y="0"/>
            <a:chExt cx="5002082" cy="1068032"/>
          </a:xfrm>
        </p:grpSpPr>
        <p:sp>
          <p:nvSpPr>
            <p:cNvPr id="9" name="Shape 6"/>
            <p:cNvSpPr/>
            <p:nvPr userDrawn="1"/>
          </p:nvSpPr>
          <p:spPr>
            <a:xfrm>
              <a:off x="1388148" y="213773"/>
              <a:ext cx="692607" cy="639978"/>
            </a:xfrm>
            <a:custGeom>
              <a:avLst/>
              <a:gdLst/>
              <a:ahLst/>
              <a:cxnLst/>
              <a:rect l="0" t="0" r="0" b="0"/>
              <a:pathLst>
                <a:path w="692607" h="639978">
                  <a:moveTo>
                    <a:pt x="0" y="0"/>
                  </a:moveTo>
                  <a:lnTo>
                    <a:pt x="156883" y="0"/>
                  </a:lnTo>
                  <a:lnTo>
                    <a:pt x="317348" y="402527"/>
                  </a:lnTo>
                  <a:cubicBezTo>
                    <a:pt x="331407" y="437972"/>
                    <a:pt x="340385" y="465861"/>
                    <a:pt x="345745" y="485521"/>
                  </a:cubicBezTo>
                  <a:lnTo>
                    <a:pt x="347447" y="485521"/>
                  </a:lnTo>
                  <a:lnTo>
                    <a:pt x="377431" y="401612"/>
                  </a:lnTo>
                  <a:lnTo>
                    <a:pt x="541947" y="0"/>
                  </a:lnTo>
                  <a:lnTo>
                    <a:pt x="692607" y="0"/>
                  </a:lnTo>
                  <a:lnTo>
                    <a:pt x="692607" y="639978"/>
                  </a:lnTo>
                  <a:lnTo>
                    <a:pt x="582232" y="639978"/>
                  </a:lnTo>
                  <a:lnTo>
                    <a:pt x="582232" y="233299"/>
                  </a:lnTo>
                  <a:cubicBezTo>
                    <a:pt x="582511" y="207594"/>
                    <a:pt x="584632" y="164986"/>
                    <a:pt x="587134" y="118364"/>
                  </a:cubicBezTo>
                  <a:lnTo>
                    <a:pt x="584860" y="118364"/>
                  </a:lnTo>
                  <a:cubicBezTo>
                    <a:pt x="580644" y="137224"/>
                    <a:pt x="576047" y="158179"/>
                    <a:pt x="571716" y="168923"/>
                  </a:cubicBezTo>
                  <a:lnTo>
                    <a:pt x="380733" y="639978"/>
                  </a:lnTo>
                  <a:lnTo>
                    <a:pt x="308356" y="639978"/>
                  </a:lnTo>
                  <a:lnTo>
                    <a:pt x="115938" y="173139"/>
                  </a:lnTo>
                  <a:cubicBezTo>
                    <a:pt x="111989" y="160846"/>
                    <a:pt x="106528" y="142481"/>
                    <a:pt x="101270" y="118364"/>
                  </a:cubicBezTo>
                  <a:lnTo>
                    <a:pt x="98996" y="118364"/>
                  </a:lnTo>
                  <a:cubicBezTo>
                    <a:pt x="99466" y="128740"/>
                    <a:pt x="101397" y="142354"/>
                    <a:pt x="101930" y="159347"/>
                  </a:cubicBezTo>
                  <a:cubicBezTo>
                    <a:pt x="102946" y="192926"/>
                    <a:pt x="103467" y="222275"/>
                    <a:pt x="103467" y="246558"/>
                  </a:cubicBezTo>
                  <a:lnTo>
                    <a:pt x="103467" y="639978"/>
                  </a:lnTo>
                  <a:lnTo>
                    <a:pt x="0" y="639978"/>
                  </a:lnTo>
                  <a:lnTo>
                    <a:pt x="0"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0" name="Shape 91"/>
            <p:cNvSpPr/>
            <p:nvPr userDrawn="1"/>
          </p:nvSpPr>
          <p:spPr>
            <a:xfrm>
              <a:off x="2184680" y="395122"/>
              <a:ext cx="107886" cy="458622"/>
            </a:xfrm>
            <a:custGeom>
              <a:avLst/>
              <a:gdLst/>
              <a:ahLst/>
              <a:cxnLst/>
              <a:rect l="0" t="0" r="0" b="0"/>
              <a:pathLst>
                <a:path w="107886" h="458622">
                  <a:moveTo>
                    <a:pt x="0" y="0"/>
                  </a:moveTo>
                  <a:lnTo>
                    <a:pt x="107886" y="0"/>
                  </a:lnTo>
                  <a:lnTo>
                    <a:pt x="107886" y="458622"/>
                  </a:lnTo>
                  <a:lnTo>
                    <a:pt x="0" y="458622"/>
                  </a:lnTo>
                  <a:lnTo>
                    <a:pt x="0" y="0"/>
                  </a:lnTo>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1" name="Shape 8"/>
            <p:cNvSpPr/>
            <p:nvPr userDrawn="1"/>
          </p:nvSpPr>
          <p:spPr>
            <a:xfrm>
              <a:off x="2174518" y="200216"/>
              <a:ext cx="130886" cy="124689"/>
            </a:xfrm>
            <a:custGeom>
              <a:avLst/>
              <a:gdLst/>
              <a:ahLst/>
              <a:cxnLst/>
              <a:rect l="0" t="0" r="0" b="0"/>
              <a:pathLst>
                <a:path w="130886" h="124689">
                  <a:moveTo>
                    <a:pt x="65214" y="0"/>
                  </a:moveTo>
                  <a:cubicBezTo>
                    <a:pt x="83896" y="0"/>
                    <a:pt x="99670" y="6223"/>
                    <a:pt x="112115" y="18517"/>
                  </a:cubicBezTo>
                  <a:cubicBezTo>
                    <a:pt x="124562" y="30823"/>
                    <a:pt x="130886" y="45784"/>
                    <a:pt x="130886" y="63017"/>
                  </a:cubicBezTo>
                  <a:cubicBezTo>
                    <a:pt x="130886" y="80582"/>
                    <a:pt x="124396" y="95415"/>
                    <a:pt x="111595" y="107137"/>
                  </a:cubicBezTo>
                  <a:cubicBezTo>
                    <a:pt x="98882" y="118783"/>
                    <a:pt x="83274" y="124689"/>
                    <a:pt x="65214" y="124689"/>
                  </a:cubicBezTo>
                  <a:cubicBezTo>
                    <a:pt x="47155" y="124689"/>
                    <a:pt x="31610" y="118783"/>
                    <a:pt x="19037" y="107124"/>
                  </a:cubicBezTo>
                  <a:cubicBezTo>
                    <a:pt x="6401" y="95415"/>
                    <a:pt x="0" y="80582"/>
                    <a:pt x="0" y="63017"/>
                  </a:cubicBezTo>
                  <a:cubicBezTo>
                    <a:pt x="0" y="45174"/>
                    <a:pt x="6477" y="30023"/>
                    <a:pt x="19253" y="18021"/>
                  </a:cubicBezTo>
                  <a:cubicBezTo>
                    <a:pt x="31978" y="6071"/>
                    <a:pt x="47435" y="0"/>
                    <a:pt x="65214"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2" name="Shape 9"/>
            <p:cNvSpPr/>
            <p:nvPr userDrawn="1"/>
          </p:nvSpPr>
          <p:spPr>
            <a:xfrm>
              <a:off x="2366763" y="384066"/>
              <a:ext cx="359105" cy="480746"/>
            </a:xfrm>
            <a:custGeom>
              <a:avLst/>
              <a:gdLst/>
              <a:ahLst/>
              <a:cxnLst/>
              <a:rect l="0" t="0" r="0" b="0"/>
              <a:pathLst>
                <a:path w="359105" h="480746">
                  <a:moveTo>
                    <a:pt x="247447" y="0"/>
                  </a:moveTo>
                  <a:cubicBezTo>
                    <a:pt x="266713" y="0"/>
                    <a:pt x="286982" y="2172"/>
                    <a:pt x="307734" y="6464"/>
                  </a:cubicBezTo>
                  <a:cubicBezTo>
                    <a:pt x="328562" y="10795"/>
                    <a:pt x="345351" y="16472"/>
                    <a:pt x="357657" y="23355"/>
                  </a:cubicBezTo>
                  <a:lnTo>
                    <a:pt x="359105" y="24181"/>
                  </a:lnTo>
                  <a:lnTo>
                    <a:pt x="359105" y="128321"/>
                  </a:lnTo>
                  <a:lnTo>
                    <a:pt x="354571" y="125032"/>
                  </a:lnTo>
                  <a:cubicBezTo>
                    <a:pt x="321894" y="101321"/>
                    <a:pt x="287350" y="89306"/>
                    <a:pt x="251867" y="89306"/>
                  </a:cubicBezTo>
                  <a:cubicBezTo>
                    <a:pt x="210427" y="89306"/>
                    <a:pt x="176378" y="103365"/>
                    <a:pt x="150686" y="131077"/>
                  </a:cubicBezTo>
                  <a:cubicBezTo>
                    <a:pt x="124917" y="158852"/>
                    <a:pt x="111862" y="196520"/>
                    <a:pt x="111862" y="243027"/>
                  </a:cubicBezTo>
                  <a:cubicBezTo>
                    <a:pt x="111862" y="289243"/>
                    <a:pt x="124396" y="325920"/>
                    <a:pt x="149123" y="352069"/>
                  </a:cubicBezTo>
                  <a:cubicBezTo>
                    <a:pt x="173799" y="378193"/>
                    <a:pt x="207772" y="391439"/>
                    <a:pt x="250101" y="391439"/>
                  </a:cubicBezTo>
                  <a:cubicBezTo>
                    <a:pt x="265329" y="391439"/>
                    <a:pt x="282715" y="388061"/>
                    <a:pt x="301790" y="381406"/>
                  </a:cubicBezTo>
                  <a:cubicBezTo>
                    <a:pt x="320891" y="374764"/>
                    <a:pt x="338658" y="365519"/>
                    <a:pt x="354571" y="353936"/>
                  </a:cubicBezTo>
                  <a:lnTo>
                    <a:pt x="359105" y="350634"/>
                  </a:lnTo>
                  <a:lnTo>
                    <a:pt x="359105" y="449453"/>
                  </a:lnTo>
                  <a:lnTo>
                    <a:pt x="357683" y="450279"/>
                  </a:lnTo>
                  <a:cubicBezTo>
                    <a:pt x="322605" y="470497"/>
                    <a:pt x="278816" y="480746"/>
                    <a:pt x="227546" y="480746"/>
                  </a:cubicBezTo>
                  <a:cubicBezTo>
                    <a:pt x="183629" y="480746"/>
                    <a:pt x="143955" y="471094"/>
                    <a:pt x="109601" y="452082"/>
                  </a:cubicBezTo>
                  <a:cubicBezTo>
                    <a:pt x="75222" y="433032"/>
                    <a:pt x="48070" y="405575"/>
                    <a:pt x="28867" y="370446"/>
                  </a:cubicBezTo>
                  <a:cubicBezTo>
                    <a:pt x="9715" y="335382"/>
                    <a:pt x="0" y="295643"/>
                    <a:pt x="0" y="252298"/>
                  </a:cubicBezTo>
                  <a:cubicBezTo>
                    <a:pt x="0" y="202832"/>
                    <a:pt x="9995" y="158496"/>
                    <a:pt x="29731" y="120510"/>
                  </a:cubicBezTo>
                  <a:cubicBezTo>
                    <a:pt x="49505" y="82436"/>
                    <a:pt x="78626" y="52502"/>
                    <a:pt x="116243" y="31547"/>
                  </a:cubicBezTo>
                  <a:cubicBezTo>
                    <a:pt x="153797" y="10604"/>
                    <a:pt x="197930" y="0"/>
                    <a:pt x="247447"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3" name="Shape 10"/>
            <p:cNvSpPr/>
            <p:nvPr userDrawn="1"/>
          </p:nvSpPr>
          <p:spPr>
            <a:xfrm>
              <a:off x="2807292" y="387157"/>
              <a:ext cx="266674" cy="466585"/>
            </a:xfrm>
            <a:custGeom>
              <a:avLst/>
              <a:gdLst/>
              <a:ahLst/>
              <a:cxnLst/>
              <a:rect l="0" t="0" r="0" b="0"/>
              <a:pathLst>
                <a:path w="266674" h="466585">
                  <a:moveTo>
                    <a:pt x="222669" y="0"/>
                  </a:moveTo>
                  <a:cubicBezTo>
                    <a:pt x="240665" y="0"/>
                    <a:pt x="254889" y="2159"/>
                    <a:pt x="264922" y="6426"/>
                  </a:cubicBezTo>
                  <a:lnTo>
                    <a:pt x="266674" y="7163"/>
                  </a:lnTo>
                  <a:lnTo>
                    <a:pt x="266674" y="115926"/>
                  </a:lnTo>
                  <a:lnTo>
                    <a:pt x="262128" y="112649"/>
                  </a:lnTo>
                  <a:cubicBezTo>
                    <a:pt x="257137" y="109055"/>
                    <a:pt x="248666" y="105626"/>
                    <a:pt x="236982" y="102476"/>
                  </a:cubicBezTo>
                  <a:cubicBezTo>
                    <a:pt x="225171" y="99314"/>
                    <a:pt x="214262" y="97714"/>
                    <a:pt x="204533" y="97714"/>
                  </a:cubicBezTo>
                  <a:cubicBezTo>
                    <a:pt x="175857" y="97714"/>
                    <a:pt x="152387" y="110109"/>
                    <a:pt x="134760" y="134569"/>
                  </a:cubicBezTo>
                  <a:cubicBezTo>
                    <a:pt x="116929" y="159309"/>
                    <a:pt x="107874" y="192075"/>
                    <a:pt x="107874" y="231978"/>
                  </a:cubicBezTo>
                  <a:lnTo>
                    <a:pt x="107874" y="466585"/>
                  </a:lnTo>
                  <a:lnTo>
                    <a:pt x="0" y="466585"/>
                  </a:lnTo>
                  <a:lnTo>
                    <a:pt x="0" y="7963"/>
                  </a:lnTo>
                  <a:lnTo>
                    <a:pt x="107874" y="7963"/>
                  </a:lnTo>
                  <a:lnTo>
                    <a:pt x="107874" y="87376"/>
                  </a:lnTo>
                  <a:lnTo>
                    <a:pt x="109017" y="87376"/>
                  </a:lnTo>
                  <a:cubicBezTo>
                    <a:pt x="119113" y="61595"/>
                    <a:pt x="132283" y="40932"/>
                    <a:pt x="150520" y="25870"/>
                  </a:cubicBezTo>
                  <a:cubicBezTo>
                    <a:pt x="171310" y="8712"/>
                    <a:pt x="195580" y="0"/>
                    <a:pt x="222669"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4" name="Shape 11"/>
            <p:cNvSpPr/>
            <p:nvPr userDrawn="1"/>
          </p:nvSpPr>
          <p:spPr>
            <a:xfrm>
              <a:off x="3079951" y="384628"/>
              <a:ext cx="235724" cy="480183"/>
            </a:xfrm>
            <a:custGeom>
              <a:avLst/>
              <a:gdLst/>
              <a:ahLst/>
              <a:cxnLst/>
              <a:rect l="0" t="0" r="0" b="0"/>
              <a:pathLst>
                <a:path w="235724" h="480183">
                  <a:moveTo>
                    <a:pt x="235724" y="0"/>
                  </a:moveTo>
                  <a:lnTo>
                    <a:pt x="235724" y="88895"/>
                  </a:lnTo>
                  <a:lnTo>
                    <a:pt x="209529" y="91251"/>
                  </a:lnTo>
                  <a:cubicBezTo>
                    <a:pt x="183324" y="96236"/>
                    <a:pt x="161776" y="108673"/>
                    <a:pt x="145250" y="128418"/>
                  </a:cubicBezTo>
                  <a:cubicBezTo>
                    <a:pt x="123101" y="154885"/>
                    <a:pt x="111861" y="192960"/>
                    <a:pt x="111861" y="241575"/>
                  </a:cubicBezTo>
                  <a:cubicBezTo>
                    <a:pt x="111861" y="288730"/>
                    <a:pt x="123101" y="325827"/>
                    <a:pt x="145250" y="351849"/>
                  </a:cubicBezTo>
                  <a:cubicBezTo>
                    <a:pt x="161756" y="371271"/>
                    <a:pt x="183471" y="383513"/>
                    <a:pt x="210013" y="388420"/>
                  </a:cubicBezTo>
                  <a:lnTo>
                    <a:pt x="235724" y="390665"/>
                  </a:lnTo>
                  <a:lnTo>
                    <a:pt x="235724" y="479881"/>
                  </a:lnTo>
                  <a:lnTo>
                    <a:pt x="231965" y="480183"/>
                  </a:lnTo>
                  <a:cubicBezTo>
                    <a:pt x="161620" y="480183"/>
                    <a:pt x="104749" y="458834"/>
                    <a:pt x="62966" y="416759"/>
                  </a:cubicBezTo>
                  <a:cubicBezTo>
                    <a:pt x="21183" y="374671"/>
                    <a:pt x="0" y="316924"/>
                    <a:pt x="0" y="245119"/>
                  </a:cubicBezTo>
                  <a:cubicBezTo>
                    <a:pt x="0" y="169503"/>
                    <a:pt x="21691" y="109000"/>
                    <a:pt x="64503" y="65312"/>
                  </a:cubicBezTo>
                  <a:cubicBezTo>
                    <a:pt x="96621" y="32527"/>
                    <a:pt x="138434" y="11865"/>
                    <a:pt x="189244" y="3583"/>
                  </a:cubicBezTo>
                  <a:lnTo>
                    <a:pt x="235724"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5" name="Shape 12"/>
            <p:cNvSpPr/>
            <p:nvPr userDrawn="1"/>
          </p:nvSpPr>
          <p:spPr>
            <a:xfrm>
              <a:off x="3315674" y="384065"/>
              <a:ext cx="235725" cy="480443"/>
            </a:xfrm>
            <a:custGeom>
              <a:avLst/>
              <a:gdLst/>
              <a:ahLst/>
              <a:cxnLst/>
              <a:rect l="0" t="0" r="0" b="0"/>
              <a:pathLst>
                <a:path w="235725" h="480443">
                  <a:moveTo>
                    <a:pt x="7303" y="0"/>
                  </a:moveTo>
                  <a:cubicBezTo>
                    <a:pt x="78537" y="0"/>
                    <a:pt x="135052" y="21196"/>
                    <a:pt x="175222" y="63017"/>
                  </a:cubicBezTo>
                  <a:cubicBezTo>
                    <a:pt x="215367" y="104800"/>
                    <a:pt x="235725" y="162979"/>
                    <a:pt x="235725" y="235941"/>
                  </a:cubicBezTo>
                  <a:cubicBezTo>
                    <a:pt x="235725" y="309804"/>
                    <a:pt x="214021" y="369697"/>
                    <a:pt x="171234" y="413969"/>
                  </a:cubicBezTo>
                  <a:cubicBezTo>
                    <a:pt x="139125" y="447202"/>
                    <a:pt x="97973" y="468147"/>
                    <a:pt x="48483" y="476543"/>
                  </a:cubicBezTo>
                  <a:lnTo>
                    <a:pt x="0" y="480443"/>
                  </a:lnTo>
                  <a:lnTo>
                    <a:pt x="0" y="391228"/>
                  </a:lnTo>
                  <a:lnTo>
                    <a:pt x="2426" y="391439"/>
                  </a:lnTo>
                  <a:cubicBezTo>
                    <a:pt x="42316" y="391439"/>
                    <a:pt x="72809" y="378562"/>
                    <a:pt x="93078" y="353136"/>
                  </a:cubicBezTo>
                  <a:cubicBezTo>
                    <a:pt x="113500" y="327533"/>
                    <a:pt x="123863" y="289306"/>
                    <a:pt x="123863" y="239484"/>
                  </a:cubicBezTo>
                  <a:cubicBezTo>
                    <a:pt x="123863" y="190297"/>
                    <a:pt x="112865" y="152527"/>
                    <a:pt x="91161" y="127241"/>
                  </a:cubicBezTo>
                  <a:cubicBezTo>
                    <a:pt x="69558" y="102057"/>
                    <a:pt x="39408" y="89319"/>
                    <a:pt x="1550" y="89319"/>
                  </a:cubicBezTo>
                  <a:lnTo>
                    <a:pt x="0" y="89458"/>
                  </a:lnTo>
                  <a:lnTo>
                    <a:pt x="0" y="563"/>
                  </a:lnTo>
                  <a:lnTo>
                    <a:pt x="7303"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6" name="Shape 13"/>
            <p:cNvSpPr/>
            <p:nvPr userDrawn="1"/>
          </p:nvSpPr>
          <p:spPr>
            <a:xfrm>
              <a:off x="3603625" y="384068"/>
              <a:ext cx="304711" cy="480746"/>
            </a:xfrm>
            <a:custGeom>
              <a:avLst/>
              <a:gdLst/>
              <a:ahLst/>
              <a:cxnLst/>
              <a:rect l="0" t="0" r="0" b="0"/>
              <a:pathLst>
                <a:path w="304711" h="480746">
                  <a:moveTo>
                    <a:pt x="175793" y="0"/>
                  </a:moveTo>
                  <a:cubicBezTo>
                    <a:pt x="191529" y="0"/>
                    <a:pt x="209626" y="1867"/>
                    <a:pt x="229616" y="5563"/>
                  </a:cubicBezTo>
                  <a:cubicBezTo>
                    <a:pt x="249656" y="9284"/>
                    <a:pt x="266141" y="13881"/>
                    <a:pt x="278650" y="19240"/>
                  </a:cubicBezTo>
                  <a:lnTo>
                    <a:pt x="280391" y="19977"/>
                  </a:lnTo>
                  <a:lnTo>
                    <a:pt x="280391" y="119710"/>
                  </a:lnTo>
                  <a:lnTo>
                    <a:pt x="275920" y="116675"/>
                  </a:lnTo>
                  <a:cubicBezTo>
                    <a:pt x="262344" y="107442"/>
                    <a:pt x="246075" y="99898"/>
                    <a:pt x="227597" y="94272"/>
                  </a:cubicBezTo>
                  <a:cubicBezTo>
                    <a:pt x="209093" y="88633"/>
                    <a:pt x="190474" y="85763"/>
                    <a:pt x="172263" y="85763"/>
                  </a:cubicBezTo>
                  <a:cubicBezTo>
                    <a:pt x="152654" y="85763"/>
                    <a:pt x="137020" y="90183"/>
                    <a:pt x="125806" y="98882"/>
                  </a:cubicBezTo>
                  <a:cubicBezTo>
                    <a:pt x="114643" y="107531"/>
                    <a:pt x="109207" y="118224"/>
                    <a:pt x="109207" y="131559"/>
                  </a:cubicBezTo>
                  <a:cubicBezTo>
                    <a:pt x="109207" y="146609"/>
                    <a:pt x="113614" y="158483"/>
                    <a:pt x="122275" y="166891"/>
                  </a:cubicBezTo>
                  <a:cubicBezTo>
                    <a:pt x="131229" y="175565"/>
                    <a:pt x="153022" y="186893"/>
                    <a:pt x="187033" y="200558"/>
                  </a:cubicBezTo>
                  <a:cubicBezTo>
                    <a:pt x="229730" y="217754"/>
                    <a:pt x="260324" y="237236"/>
                    <a:pt x="277952" y="258445"/>
                  </a:cubicBezTo>
                  <a:cubicBezTo>
                    <a:pt x="295720" y="279806"/>
                    <a:pt x="304711" y="306324"/>
                    <a:pt x="304711" y="337236"/>
                  </a:cubicBezTo>
                  <a:cubicBezTo>
                    <a:pt x="304711" y="380124"/>
                    <a:pt x="287972" y="415163"/>
                    <a:pt x="254978" y="441427"/>
                  </a:cubicBezTo>
                  <a:cubicBezTo>
                    <a:pt x="222174" y="467512"/>
                    <a:pt x="177241" y="480746"/>
                    <a:pt x="121386" y="480746"/>
                  </a:cubicBezTo>
                  <a:cubicBezTo>
                    <a:pt x="103327" y="480746"/>
                    <a:pt x="82524" y="478346"/>
                    <a:pt x="59563" y="473596"/>
                  </a:cubicBezTo>
                  <a:cubicBezTo>
                    <a:pt x="36588" y="468859"/>
                    <a:pt x="17119" y="462839"/>
                    <a:pt x="1651" y="455714"/>
                  </a:cubicBezTo>
                  <a:lnTo>
                    <a:pt x="0" y="454939"/>
                  </a:lnTo>
                  <a:lnTo>
                    <a:pt x="0" y="349783"/>
                  </a:lnTo>
                  <a:lnTo>
                    <a:pt x="4534" y="353047"/>
                  </a:lnTo>
                  <a:cubicBezTo>
                    <a:pt x="23076" y="366382"/>
                    <a:pt x="43650" y="376809"/>
                    <a:pt x="65672" y="384048"/>
                  </a:cubicBezTo>
                  <a:cubicBezTo>
                    <a:pt x="87681" y="391300"/>
                    <a:pt x="107759" y="394970"/>
                    <a:pt x="125387" y="394970"/>
                  </a:cubicBezTo>
                  <a:cubicBezTo>
                    <a:pt x="172860" y="394970"/>
                    <a:pt x="195935" y="379997"/>
                    <a:pt x="195935" y="349161"/>
                  </a:cubicBezTo>
                  <a:cubicBezTo>
                    <a:pt x="195935" y="338328"/>
                    <a:pt x="193649" y="329578"/>
                    <a:pt x="189154" y="323164"/>
                  </a:cubicBezTo>
                  <a:cubicBezTo>
                    <a:pt x="184556" y="316624"/>
                    <a:pt x="176378" y="309893"/>
                    <a:pt x="164859" y="303213"/>
                  </a:cubicBezTo>
                  <a:cubicBezTo>
                    <a:pt x="153060" y="296380"/>
                    <a:pt x="134506" y="287719"/>
                    <a:pt x="109652" y="277495"/>
                  </a:cubicBezTo>
                  <a:cubicBezTo>
                    <a:pt x="80061" y="264770"/>
                    <a:pt x="57708" y="252273"/>
                    <a:pt x="43281" y="240360"/>
                  </a:cubicBezTo>
                  <a:cubicBezTo>
                    <a:pt x="28689" y="228346"/>
                    <a:pt x="17704" y="213995"/>
                    <a:pt x="10630" y="197701"/>
                  </a:cubicBezTo>
                  <a:cubicBezTo>
                    <a:pt x="3581" y="181508"/>
                    <a:pt x="0" y="162382"/>
                    <a:pt x="0" y="140856"/>
                  </a:cubicBezTo>
                  <a:cubicBezTo>
                    <a:pt x="0" y="99428"/>
                    <a:pt x="16586" y="65202"/>
                    <a:pt x="49276" y="39103"/>
                  </a:cubicBezTo>
                  <a:cubicBezTo>
                    <a:pt x="81800" y="13157"/>
                    <a:pt x="124346" y="0"/>
                    <a:pt x="175793"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7" name="Shape 14"/>
            <p:cNvSpPr/>
            <p:nvPr userDrawn="1"/>
          </p:nvSpPr>
          <p:spPr>
            <a:xfrm>
              <a:off x="3955395" y="384626"/>
              <a:ext cx="235738" cy="480184"/>
            </a:xfrm>
            <a:custGeom>
              <a:avLst/>
              <a:gdLst/>
              <a:ahLst/>
              <a:cxnLst/>
              <a:rect l="0" t="0" r="0" b="0"/>
              <a:pathLst>
                <a:path w="235738" h="480184">
                  <a:moveTo>
                    <a:pt x="235738" y="0"/>
                  </a:moveTo>
                  <a:lnTo>
                    <a:pt x="235738" y="88896"/>
                  </a:lnTo>
                  <a:lnTo>
                    <a:pt x="209535" y="91252"/>
                  </a:lnTo>
                  <a:cubicBezTo>
                    <a:pt x="183324" y="96237"/>
                    <a:pt x="161779" y="108674"/>
                    <a:pt x="145262" y="128419"/>
                  </a:cubicBezTo>
                  <a:cubicBezTo>
                    <a:pt x="123114" y="154886"/>
                    <a:pt x="111874" y="192961"/>
                    <a:pt x="111874" y="241576"/>
                  </a:cubicBezTo>
                  <a:cubicBezTo>
                    <a:pt x="111874" y="288731"/>
                    <a:pt x="123101" y="325828"/>
                    <a:pt x="145250" y="351850"/>
                  </a:cubicBezTo>
                  <a:cubicBezTo>
                    <a:pt x="161766" y="371272"/>
                    <a:pt x="183483" y="383514"/>
                    <a:pt x="210026" y="388421"/>
                  </a:cubicBezTo>
                  <a:lnTo>
                    <a:pt x="235738" y="390666"/>
                  </a:lnTo>
                  <a:lnTo>
                    <a:pt x="235738" y="479882"/>
                  </a:lnTo>
                  <a:lnTo>
                    <a:pt x="231978" y="480184"/>
                  </a:lnTo>
                  <a:cubicBezTo>
                    <a:pt x="161620" y="480184"/>
                    <a:pt x="104762" y="458835"/>
                    <a:pt x="62979" y="416760"/>
                  </a:cubicBezTo>
                  <a:cubicBezTo>
                    <a:pt x="21184" y="374672"/>
                    <a:pt x="0" y="316925"/>
                    <a:pt x="0" y="245120"/>
                  </a:cubicBezTo>
                  <a:cubicBezTo>
                    <a:pt x="0" y="169504"/>
                    <a:pt x="21704" y="109001"/>
                    <a:pt x="64503" y="65313"/>
                  </a:cubicBezTo>
                  <a:cubicBezTo>
                    <a:pt x="96631" y="32528"/>
                    <a:pt x="138439" y="11866"/>
                    <a:pt x="189245" y="3584"/>
                  </a:cubicBezTo>
                  <a:lnTo>
                    <a:pt x="235738"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8" name="Shape 15"/>
            <p:cNvSpPr/>
            <p:nvPr userDrawn="1"/>
          </p:nvSpPr>
          <p:spPr>
            <a:xfrm>
              <a:off x="4191133" y="384065"/>
              <a:ext cx="235724" cy="480443"/>
            </a:xfrm>
            <a:custGeom>
              <a:avLst/>
              <a:gdLst/>
              <a:ahLst/>
              <a:cxnLst/>
              <a:rect l="0" t="0" r="0" b="0"/>
              <a:pathLst>
                <a:path w="235724" h="480443">
                  <a:moveTo>
                    <a:pt x="7289" y="0"/>
                  </a:moveTo>
                  <a:cubicBezTo>
                    <a:pt x="78524" y="0"/>
                    <a:pt x="135039" y="21196"/>
                    <a:pt x="175209" y="63017"/>
                  </a:cubicBezTo>
                  <a:cubicBezTo>
                    <a:pt x="215366" y="104800"/>
                    <a:pt x="235724" y="162979"/>
                    <a:pt x="235724" y="235941"/>
                  </a:cubicBezTo>
                  <a:cubicBezTo>
                    <a:pt x="235724" y="309804"/>
                    <a:pt x="214020" y="369697"/>
                    <a:pt x="171221" y="413969"/>
                  </a:cubicBezTo>
                  <a:cubicBezTo>
                    <a:pt x="139112" y="447202"/>
                    <a:pt x="97967" y="468147"/>
                    <a:pt x="48481" y="476543"/>
                  </a:cubicBezTo>
                  <a:lnTo>
                    <a:pt x="0" y="480443"/>
                  </a:lnTo>
                  <a:lnTo>
                    <a:pt x="0" y="391228"/>
                  </a:lnTo>
                  <a:lnTo>
                    <a:pt x="2425" y="391439"/>
                  </a:lnTo>
                  <a:cubicBezTo>
                    <a:pt x="42304" y="391439"/>
                    <a:pt x="72809" y="378562"/>
                    <a:pt x="93078" y="353136"/>
                  </a:cubicBezTo>
                  <a:cubicBezTo>
                    <a:pt x="113487" y="327533"/>
                    <a:pt x="123863" y="289306"/>
                    <a:pt x="123863" y="239484"/>
                  </a:cubicBezTo>
                  <a:cubicBezTo>
                    <a:pt x="123863" y="190297"/>
                    <a:pt x="112865" y="152527"/>
                    <a:pt x="91160" y="127241"/>
                  </a:cubicBezTo>
                  <a:cubicBezTo>
                    <a:pt x="69558" y="102057"/>
                    <a:pt x="39395" y="89319"/>
                    <a:pt x="1549" y="89319"/>
                  </a:cubicBezTo>
                  <a:lnTo>
                    <a:pt x="0" y="89458"/>
                  </a:lnTo>
                  <a:lnTo>
                    <a:pt x="0" y="562"/>
                  </a:lnTo>
                  <a:lnTo>
                    <a:pt x="7289"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9" name="Shape 16"/>
            <p:cNvSpPr/>
            <p:nvPr userDrawn="1"/>
          </p:nvSpPr>
          <p:spPr>
            <a:xfrm>
              <a:off x="4437351" y="166896"/>
              <a:ext cx="564731" cy="697916"/>
            </a:xfrm>
            <a:custGeom>
              <a:avLst/>
              <a:gdLst/>
              <a:ahLst/>
              <a:cxnLst/>
              <a:rect l="0" t="0" r="0" b="0"/>
              <a:pathLst>
                <a:path w="564731" h="697916">
                  <a:moveTo>
                    <a:pt x="242138" y="0"/>
                  </a:moveTo>
                  <a:cubicBezTo>
                    <a:pt x="267424" y="0"/>
                    <a:pt x="287833" y="2731"/>
                    <a:pt x="302819" y="8128"/>
                  </a:cubicBezTo>
                  <a:lnTo>
                    <a:pt x="304698" y="8801"/>
                  </a:lnTo>
                  <a:lnTo>
                    <a:pt x="304698" y="101473"/>
                  </a:lnTo>
                  <a:lnTo>
                    <a:pt x="300686" y="99682"/>
                  </a:lnTo>
                  <a:cubicBezTo>
                    <a:pt x="284594" y="92507"/>
                    <a:pt x="268618" y="88862"/>
                    <a:pt x="253187" y="88862"/>
                  </a:cubicBezTo>
                  <a:cubicBezTo>
                    <a:pt x="231750" y="88862"/>
                    <a:pt x="214935" y="95745"/>
                    <a:pt x="203162" y="109334"/>
                  </a:cubicBezTo>
                  <a:cubicBezTo>
                    <a:pt x="191300" y="123038"/>
                    <a:pt x="185281" y="143612"/>
                    <a:pt x="185281" y="170485"/>
                  </a:cubicBezTo>
                  <a:lnTo>
                    <a:pt x="185281" y="228219"/>
                  </a:lnTo>
                  <a:lnTo>
                    <a:pt x="347155" y="228219"/>
                  </a:lnTo>
                  <a:lnTo>
                    <a:pt x="347155" y="124587"/>
                  </a:lnTo>
                  <a:lnTo>
                    <a:pt x="349174" y="123965"/>
                  </a:lnTo>
                  <a:lnTo>
                    <a:pt x="451790" y="92558"/>
                  </a:lnTo>
                  <a:lnTo>
                    <a:pt x="455473" y="91427"/>
                  </a:lnTo>
                  <a:lnTo>
                    <a:pt x="455473" y="228219"/>
                  </a:lnTo>
                  <a:lnTo>
                    <a:pt x="564731" y="228219"/>
                  </a:lnTo>
                  <a:lnTo>
                    <a:pt x="564731" y="316205"/>
                  </a:lnTo>
                  <a:lnTo>
                    <a:pt x="455473" y="316205"/>
                  </a:lnTo>
                  <a:lnTo>
                    <a:pt x="455473" y="532727"/>
                  </a:lnTo>
                  <a:cubicBezTo>
                    <a:pt x="455473" y="560502"/>
                    <a:pt x="460451" y="580327"/>
                    <a:pt x="470269" y="591668"/>
                  </a:cubicBezTo>
                  <a:cubicBezTo>
                    <a:pt x="479971" y="602907"/>
                    <a:pt x="495618" y="608597"/>
                    <a:pt x="516763" y="608597"/>
                  </a:cubicBezTo>
                  <a:cubicBezTo>
                    <a:pt x="522377" y="608597"/>
                    <a:pt x="529628" y="607378"/>
                    <a:pt x="538328" y="604939"/>
                  </a:cubicBezTo>
                  <a:cubicBezTo>
                    <a:pt x="546989" y="602539"/>
                    <a:pt x="554381" y="599313"/>
                    <a:pt x="560286" y="595351"/>
                  </a:cubicBezTo>
                  <a:lnTo>
                    <a:pt x="564731" y="592392"/>
                  </a:lnTo>
                  <a:lnTo>
                    <a:pt x="564731" y="681228"/>
                  </a:lnTo>
                  <a:lnTo>
                    <a:pt x="563296" y="682054"/>
                  </a:lnTo>
                  <a:cubicBezTo>
                    <a:pt x="556794" y="685775"/>
                    <a:pt x="545757" y="689267"/>
                    <a:pt x="529527" y="692760"/>
                  </a:cubicBezTo>
                  <a:cubicBezTo>
                    <a:pt x="513601" y="696176"/>
                    <a:pt x="497980" y="697916"/>
                    <a:pt x="483146" y="697916"/>
                  </a:cubicBezTo>
                  <a:cubicBezTo>
                    <a:pt x="392913" y="697916"/>
                    <a:pt x="347155" y="648741"/>
                    <a:pt x="347155" y="551752"/>
                  </a:cubicBezTo>
                  <a:lnTo>
                    <a:pt x="347155" y="316205"/>
                  </a:lnTo>
                  <a:lnTo>
                    <a:pt x="185281" y="316205"/>
                  </a:lnTo>
                  <a:lnTo>
                    <a:pt x="185281" y="686854"/>
                  </a:lnTo>
                  <a:lnTo>
                    <a:pt x="76073" y="686854"/>
                  </a:lnTo>
                  <a:lnTo>
                    <a:pt x="76073" y="316205"/>
                  </a:lnTo>
                  <a:lnTo>
                    <a:pt x="0" y="316205"/>
                  </a:lnTo>
                  <a:lnTo>
                    <a:pt x="0" y="228219"/>
                  </a:lnTo>
                  <a:lnTo>
                    <a:pt x="76073" y="228219"/>
                  </a:lnTo>
                  <a:lnTo>
                    <a:pt x="76073" y="164732"/>
                  </a:lnTo>
                  <a:cubicBezTo>
                    <a:pt x="76073" y="132842"/>
                    <a:pt x="83109" y="104026"/>
                    <a:pt x="97003" y="79083"/>
                  </a:cubicBezTo>
                  <a:cubicBezTo>
                    <a:pt x="110922" y="54102"/>
                    <a:pt x="130797" y="34455"/>
                    <a:pt x="156070" y="20676"/>
                  </a:cubicBezTo>
                  <a:cubicBezTo>
                    <a:pt x="181305" y="6960"/>
                    <a:pt x="210261" y="0"/>
                    <a:pt x="242138"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20" name="Shape 92"/>
            <p:cNvSpPr/>
            <p:nvPr userDrawn="1"/>
          </p:nvSpPr>
          <p:spPr>
            <a:xfrm>
              <a:off x="0" y="0"/>
              <a:ext cx="507505" cy="507505"/>
            </a:xfrm>
            <a:custGeom>
              <a:avLst/>
              <a:gdLst/>
              <a:ahLst/>
              <a:cxnLst/>
              <a:rect l="0" t="0" r="0" b="0"/>
              <a:pathLst>
                <a:path w="507505" h="507505">
                  <a:moveTo>
                    <a:pt x="0" y="0"/>
                  </a:moveTo>
                  <a:lnTo>
                    <a:pt x="507505" y="0"/>
                  </a:lnTo>
                  <a:lnTo>
                    <a:pt x="507505" y="507505"/>
                  </a:lnTo>
                  <a:lnTo>
                    <a:pt x="0" y="507505"/>
                  </a:lnTo>
                  <a:lnTo>
                    <a:pt x="0" y="0"/>
                  </a:lnTo>
                </a:path>
              </a:pathLst>
            </a:custGeom>
            <a:ln w="0" cap="flat">
              <a:miter lim="127000"/>
            </a:ln>
          </p:spPr>
          <p:style>
            <a:lnRef idx="0">
              <a:srgbClr val="000000">
                <a:alpha val="0"/>
              </a:srgbClr>
            </a:lnRef>
            <a:fillRef idx="1">
              <a:srgbClr val="EA632D"/>
            </a:fillRef>
            <a:effectRef idx="0">
              <a:scrgbClr r="0" g="0" b="0"/>
            </a:effectRef>
            <a:fontRef idx="none"/>
          </p:style>
          <p:txBody>
            <a:bodyPr/>
            <a:lstStyle/>
            <a:p>
              <a:endParaRPr lang="en-US"/>
            </a:p>
          </p:txBody>
        </p:sp>
        <p:sp>
          <p:nvSpPr>
            <p:cNvPr id="21" name="Shape 93"/>
            <p:cNvSpPr/>
            <p:nvPr userDrawn="1"/>
          </p:nvSpPr>
          <p:spPr>
            <a:xfrm>
              <a:off x="560349" y="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8CBD3A"/>
            </a:fillRef>
            <a:effectRef idx="0">
              <a:scrgbClr r="0" g="0" b="0"/>
            </a:effectRef>
            <a:fontRef idx="none"/>
          </p:style>
          <p:txBody>
            <a:bodyPr/>
            <a:lstStyle/>
            <a:p>
              <a:endParaRPr lang="en-US"/>
            </a:p>
          </p:txBody>
        </p:sp>
        <p:sp>
          <p:nvSpPr>
            <p:cNvPr id="22" name="Shape 94"/>
            <p:cNvSpPr/>
            <p:nvPr userDrawn="1"/>
          </p:nvSpPr>
          <p:spPr>
            <a:xfrm>
              <a:off x="0"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009ED5"/>
            </a:fillRef>
            <a:effectRef idx="0">
              <a:scrgbClr r="0" g="0" b="0"/>
            </a:effectRef>
            <a:fontRef idx="none"/>
          </p:style>
          <p:txBody>
            <a:bodyPr/>
            <a:lstStyle/>
            <a:p>
              <a:endParaRPr lang="en-US"/>
            </a:p>
          </p:txBody>
        </p:sp>
        <p:sp>
          <p:nvSpPr>
            <p:cNvPr id="23" name="Shape 95"/>
            <p:cNvSpPr/>
            <p:nvPr userDrawn="1"/>
          </p:nvSpPr>
          <p:spPr>
            <a:xfrm>
              <a:off x="560349"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FABA27"/>
            </a:fillRef>
            <a:effectRef idx="0">
              <a:scrgbClr r="0" g="0" b="0"/>
            </a:effectRef>
            <a:fontRef idx="none"/>
          </p:style>
          <p:txBody>
            <a:bodyPr/>
            <a:lstStyle/>
            <a:p>
              <a:endParaRPr lang="en-US"/>
            </a:p>
          </p:txBody>
        </p:sp>
      </p:grpSp>
      <p:sp>
        <p:nvSpPr>
          <p:cNvPr id="3" name="Text Placeholder 2"/>
          <p:cNvSpPr>
            <a:spLocks noGrp="1"/>
          </p:cNvSpPr>
          <p:nvPr>
            <p:ph type="body" sz="quarter" idx="10" hasCustomPrompt="1"/>
          </p:nvPr>
        </p:nvSpPr>
        <p:spPr>
          <a:xfrm>
            <a:off x="403147" y="3791016"/>
            <a:ext cx="8864600" cy="683264"/>
          </a:xfrm>
        </p:spPr>
        <p:txBody>
          <a:bodyPr/>
          <a:lstStyle>
            <a:lvl1pPr marL="0" indent="0">
              <a:buNone/>
              <a:defRPr sz="360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content</a:t>
            </a:r>
          </a:p>
        </p:txBody>
      </p:sp>
      <p:sp>
        <p:nvSpPr>
          <p:cNvPr id="24" name="TextBox 23"/>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Tree>
    <p:extLst>
      <p:ext uri="{BB962C8B-B14F-4D97-AF65-F5344CB8AC3E}">
        <p14:creationId xmlns:p14="http://schemas.microsoft.com/office/powerpoint/2010/main" val="35224563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8739734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Graphic Top">
    <p:spTree>
      <p:nvGrpSpPr>
        <p:cNvPr id="1" name=""/>
        <p:cNvGrpSpPr/>
        <p:nvPr/>
      </p:nvGrpSpPr>
      <p:grpSpPr>
        <a:xfrm>
          <a:off x="0" y="0"/>
          <a:ext cx="0" cy="0"/>
          <a:chOff x="0" y="0"/>
          <a:chExt cx="0" cy="0"/>
        </a:xfrm>
      </p:grpSpPr>
      <p:pic>
        <p:nvPicPr>
          <p:cNvPr id="1032" name="Picture 8" descr="C:\Users\rickra\AppData\Local\Temp\SNAGHTML32ef3e.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268928" y="868615"/>
            <a:ext cx="11541863" cy="89966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68288" y="1965324"/>
            <a:ext cx="11542503" cy="2787149"/>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649345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Graphic Bottom">
    <p:bg>
      <p:bgPr>
        <a:solidFill>
          <a:srgbClr val="1574B8"/>
        </a:solidFill>
        <a:effectLst/>
      </p:bgPr>
    </p:bg>
    <p:spTree>
      <p:nvGrpSpPr>
        <p:cNvPr id="1" name=""/>
        <p:cNvGrpSpPr/>
        <p:nvPr/>
      </p:nvGrpSpPr>
      <p:grpSpPr>
        <a:xfrm>
          <a:off x="0" y="0"/>
          <a:ext cx="0" cy="0"/>
          <a:chOff x="0" y="0"/>
          <a:chExt cx="0" cy="0"/>
        </a:xfrm>
      </p:grpSpPr>
      <p:pic>
        <p:nvPicPr>
          <p:cNvPr id="2050" name="Picture 2" descr="C:\Users\rickra\AppData\Local\Temp\SNAGHTML319bb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62790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Graphic Bottom">
    <p:bg>
      <p:bgPr>
        <a:solidFill>
          <a:srgbClr val="1574B8"/>
        </a:solidFill>
        <a:effectLst/>
      </p:bgPr>
    </p:bg>
    <p:spTree>
      <p:nvGrpSpPr>
        <p:cNvPr id="1" name=""/>
        <p:cNvGrpSpPr/>
        <p:nvPr/>
      </p:nvGrpSpPr>
      <p:grpSpPr>
        <a:xfrm>
          <a:off x="0" y="0"/>
          <a:ext cx="0" cy="0"/>
          <a:chOff x="0" y="0"/>
          <a:chExt cx="0" cy="0"/>
        </a:xfrm>
      </p:grpSpPr>
      <p:pic>
        <p:nvPicPr>
          <p:cNvPr id="3074" name="Picture 2" descr="C:\Users\rickra\AppData\Local\Temp\SNAGHTML34690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793643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Graphic Right">
    <p:bg>
      <p:bgPr>
        <a:solidFill>
          <a:srgbClr val="1574B8"/>
        </a:solidFill>
        <a:effectLst/>
      </p:bgPr>
    </p:bg>
    <p:spTree>
      <p:nvGrpSpPr>
        <p:cNvPr id="1" name=""/>
        <p:cNvGrpSpPr/>
        <p:nvPr/>
      </p:nvGrpSpPr>
      <p:grpSpPr>
        <a:xfrm>
          <a:off x="0" y="0"/>
          <a:ext cx="0" cy="0"/>
          <a:chOff x="0" y="0"/>
          <a:chExt cx="0" cy="0"/>
        </a:xfrm>
      </p:grpSpPr>
      <p:pic>
        <p:nvPicPr>
          <p:cNvPr id="4098" name="Picture 2" descr="C:\Users\rickra\AppData\Local\Temp\SNAGHTML3633f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08070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Graphic Right">
    <p:bg>
      <p:bgPr>
        <a:solidFill>
          <a:srgbClr val="1574B8"/>
        </a:solidFill>
        <a:effectLst/>
      </p:bgPr>
    </p:bg>
    <p:spTree>
      <p:nvGrpSpPr>
        <p:cNvPr id="1" name=""/>
        <p:cNvGrpSpPr/>
        <p:nvPr/>
      </p:nvGrpSpPr>
      <p:grpSpPr>
        <a:xfrm>
          <a:off x="0" y="0"/>
          <a:ext cx="0" cy="0"/>
          <a:chOff x="0" y="0"/>
          <a:chExt cx="0" cy="0"/>
        </a:xfrm>
      </p:grpSpPr>
      <p:pic>
        <p:nvPicPr>
          <p:cNvPr id="5122" name="Picture 2" descr="C:\Users\rickra\AppData\Local\Temp\SNAGHTML37476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9" y="1398397"/>
            <a:ext cx="10448480" cy="51121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4875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60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algn="ctr">
              <a:lnSpc>
                <a:spcPct val="90000"/>
              </a:lnSpc>
              <a:spcAft>
                <a:spcPts val="588"/>
              </a:spcAft>
            </a:pPr>
            <a:r>
              <a:rPr lang="en-US" sz="1100" dirty="0">
                <a:solidFill>
                  <a:schemeClr val="tx1"/>
                </a:solidFill>
                <a:latin typeface="+mn-lt"/>
              </a:rPr>
              <a:t>MICROSOFT CONFIDENTIAL</a:t>
            </a:r>
          </a:p>
        </p:txBody>
      </p:sp>
      <p:pic>
        <p:nvPicPr>
          <p:cNvPr id="8" name="Picture 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092071323"/>
      </p:ext>
    </p:extLst>
  </p:cSld>
  <p:clrMap bg1="dk1" tx1="lt1" bg2="dk2" tx2="lt2" accent1="accent1" accent2="accent2" accent3="accent3" accent4="accent4" accent5="accent5" accent6="accent6" hlink="hlink" folHlink="folHlink"/>
  <p:sldLayoutIdLst>
    <p:sldLayoutId id="2147483700" r:id="rId1"/>
    <p:sldLayoutId id="2147483693" r:id="rId2"/>
    <p:sldLayoutId id="2147483684" r:id="rId3"/>
    <p:sldLayoutId id="2147483701" r:id="rId4"/>
    <p:sldLayoutId id="2147483685" r:id="rId5"/>
    <p:sldLayoutId id="2147483695" r:id="rId6"/>
    <p:sldLayoutId id="2147483687" r:id="rId7"/>
    <p:sldLayoutId id="2147483696" r:id="rId8"/>
    <p:sldLayoutId id="2147483667" r:id="rId9"/>
    <p:sldLayoutId id="2147483698" r:id="rId10"/>
    <p:sldLayoutId id="2147483678" r:id="rId11"/>
    <p:sldLayoutId id="2147483677" r:id="rId12"/>
    <p:sldLayoutId id="2147483680" r:id="rId13"/>
    <p:sldLayoutId id="2147483699" r:id="rId14"/>
    <p:sldLayoutId id="2147483690" r:id="rId1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ehumphr@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7.png"/><Relationship Id="rId11" Type="http://schemas.openxmlformats.org/officeDocument/2006/relationships/image" Target="../media/image25.png"/><Relationship Id="rId5" Type="http://schemas.openxmlformats.org/officeDocument/2006/relationships/image" Target="../media/image18.png"/><Relationship Id="rId10" Type="http://schemas.openxmlformats.org/officeDocument/2006/relationships/image" Target="../media/image24.gif"/><Relationship Id="rId4" Type="http://schemas.openxmlformats.org/officeDocument/2006/relationships/image" Target="../media/image20.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Hadoop as a Managed Service</a:t>
            </a:r>
          </a:p>
        </p:txBody>
      </p:sp>
      <p:sp>
        <p:nvSpPr>
          <p:cNvPr id="7" name="Text Placeholder 6"/>
          <p:cNvSpPr>
            <a:spLocks noGrp="1"/>
          </p:cNvSpPr>
          <p:nvPr>
            <p:ph type="body" sz="quarter" idx="11"/>
          </p:nvPr>
        </p:nvSpPr>
        <p:spPr>
          <a:xfrm>
            <a:off x="292519" y="5097562"/>
            <a:ext cx="11459115" cy="572464"/>
          </a:xfrm>
        </p:spPr>
        <p:txBody>
          <a:bodyPr/>
          <a:lstStyle/>
          <a:p>
            <a:r>
              <a:rPr lang="en-US" dirty="0"/>
              <a:t>Ben Humphrey</a:t>
            </a:r>
          </a:p>
        </p:txBody>
      </p:sp>
      <p:sp>
        <p:nvSpPr>
          <p:cNvPr id="8" name="Text Placeholder 7"/>
          <p:cNvSpPr>
            <a:spLocks noGrp="1"/>
          </p:cNvSpPr>
          <p:nvPr>
            <p:ph type="body" sz="quarter" idx="12"/>
          </p:nvPr>
        </p:nvSpPr>
        <p:spPr>
          <a:xfrm>
            <a:off x="280644" y="5484183"/>
            <a:ext cx="11459113" cy="461665"/>
          </a:xfrm>
        </p:spPr>
        <p:txBody>
          <a:bodyPr/>
          <a:lstStyle/>
          <a:p>
            <a:r>
              <a:rPr lang="en-US" dirty="0"/>
              <a:t>Email:  </a:t>
            </a:r>
            <a:r>
              <a:rPr lang="en-US" dirty="0">
                <a:hlinkClick r:id="rId3"/>
              </a:rPr>
              <a:t>behumphr@microsoft.com</a:t>
            </a:r>
            <a:r>
              <a:rPr lang="en-US" dirty="0"/>
              <a:t> | Twitter: @</a:t>
            </a:r>
            <a:r>
              <a:rPr lang="en-US" dirty="0" err="1"/>
              <a:t>AzureNerd</a:t>
            </a:r>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Query Performance with ORC vs TEXTFILE</a:t>
            </a:r>
          </a:p>
        </p:txBody>
      </p:sp>
    </p:spTree>
    <p:extLst>
      <p:ext uri="{BB962C8B-B14F-4D97-AF65-F5344CB8AC3E}">
        <p14:creationId xmlns:p14="http://schemas.microsoft.com/office/powerpoint/2010/main" val="67380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Faster Queries with Partitioning</a:t>
            </a:r>
          </a:p>
        </p:txBody>
      </p:sp>
    </p:spTree>
    <p:extLst>
      <p:ext uri="{BB962C8B-B14F-4D97-AF65-F5344CB8AC3E}">
        <p14:creationId xmlns:p14="http://schemas.microsoft.com/office/powerpoint/2010/main" val="2961992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Partitioning in Hadoop (HIVE)</a:t>
            </a:r>
          </a:p>
        </p:txBody>
      </p:sp>
      <p:sp>
        <p:nvSpPr>
          <p:cNvPr id="3" name="TextBox 2"/>
          <p:cNvSpPr txBox="1"/>
          <p:nvPr/>
        </p:nvSpPr>
        <p:spPr>
          <a:xfrm>
            <a:off x="343055" y="850893"/>
            <a:ext cx="11848945" cy="8379858"/>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On Table Creation</a:t>
            </a:r>
          </a:p>
          <a:p>
            <a:pPr marL="757735" lvl="1" indent="-291436">
              <a:buFont typeface="Arial" panose="020B0604020202020204" pitchFamily="34" charset="0"/>
              <a:buChar char="•"/>
            </a:pPr>
            <a:r>
              <a:rPr lang="en-US" sz="2448" dirty="0">
                <a:cs typeface="Segoe UI" panose="020B0502040204020203" pitchFamily="34" charset="0"/>
              </a:rPr>
              <a:t>Use PARTITIONED BY (</a:t>
            </a:r>
            <a:r>
              <a:rPr lang="en-US" sz="2448" dirty="0" err="1">
                <a:cs typeface="Segoe UI" panose="020B0502040204020203" pitchFamily="34" charset="0"/>
              </a:rPr>
              <a:t>CreatedDate</a:t>
            </a:r>
            <a:r>
              <a:rPr lang="en-US" sz="2448" dirty="0">
                <a:cs typeface="Segoe UI" panose="020B0502040204020203" pitchFamily="34" charset="0"/>
              </a:rPr>
              <a:t> DATE, Country STRING) after CREATE TABLE statement</a:t>
            </a:r>
          </a:p>
          <a:p>
            <a:pPr marL="757735" lvl="1" indent="-291436">
              <a:buFont typeface="Arial" panose="020B0604020202020204" pitchFamily="34" charset="0"/>
              <a:buChar char="•"/>
            </a:pPr>
            <a:r>
              <a:rPr lang="en-US" sz="2448" dirty="0">
                <a:cs typeface="Segoe UI" panose="020B0502040204020203" pitchFamily="34" charset="0"/>
              </a:rPr>
              <a:t>Partitioned columns are not defined in the table columns</a:t>
            </a:r>
          </a:p>
          <a:p>
            <a:pPr marL="757735" lvl="1" indent="-291436">
              <a:buFont typeface="Arial" panose="020B0604020202020204" pitchFamily="34" charset="0"/>
              <a:buChar char="•"/>
            </a:pPr>
            <a:r>
              <a:rPr lang="en-US" sz="2448" dirty="0">
                <a:cs typeface="Segoe UI" panose="020B0502040204020203" pitchFamily="34" charset="0"/>
              </a:rPr>
              <a:t>HIVE will create folders like this: /</a:t>
            </a:r>
            <a:r>
              <a:rPr lang="en-US" sz="2448" dirty="0" err="1">
                <a:cs typeface="Segoe UI" panose="020B0502040204020203" pitchFamily="34" charset="0"/>
              </a:rPr>
              <a:t>CreatedDate</a:t>
            </a:r>
            <a:r>
              <a:rPr lang="en-US" sz="2448" dirty="0">
                <a:cs typeface="Segoe UI" panose="020B0502040204020203" pitchFamily="34" charset="0"/>
              </a:rPr>
              <a:t>=2016-07-23/Country=US/</a:t>
            </a:r>
          </a:p>
          <a:p>
            <a:pPr marL="466298" indent="-466298">
              <a:buFont typeface="+mj-lt"/>
              <a:buAutoNum type="arabicPeriod"/>
            </a:pPr>
            <a:r>
              <a:rPr lang="en-US" sz="2448" b="1" dirty="0">
                <a:cs typeface="Segoe UI" panose="020B0502040204020203" pitchFamily="34" charset="0"/>
              </a:rPr>
              <a:t>Manual Partitions</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Use ALTER TABLE statements to add manual partitions to a table </a:t>
            </a:r>
          </a:p>
          <a:p>
            <a:pPr marL="757735" lvl="1" indent="-291436">
              <a:buFont typeface="Arial" panose="020B0604020202020204" pitchFamily="34" charset="0"/>
              <a:buChar char="•"/>
            </a:pPr>
            <a:r>
              <a:rPr lang="en-US" sz="2448" dirty="0">
                <a:cs typeface="Segoe UI" panose="020B0502040204020203" pitchFamily="34" charset="0"/>
              </a:rPr>
              <a:t>Useful for splitting partitions across multiple storage accounts</a:t>
            </a:r>
          </a:p>
          <a:p>
            <a:pPr marL="466298" indent="-466298">
              <a:buFont typeface="+mj-lt"/>
              <a:buAutoNum type="arabicPeriod"/>
            </a:pPr>
            <a:r>
              <a:rPr lang="en-US" sz="2448" b="1" dirty="0">
                <a:cs typeface="Segoe UI" panose="020B0502040204020203" pitchFamily="34" charset="0"/>
              </a:rPr>
              <a:t>Dynamic Partitions </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Creates partitions dynamically as data is inserted into the table</a:t>
            </a:r>
          </a:p>
          <a:p>
            <a:pPr marL="757735" lvl="1" indent="-291436">
              <a:buFont typeface="Arial" panose="020B0604020202020204" pitchFamily="34" charset="0"/>
              <a:buChar char="•"/>
            </a:pPr>
            <a:r>
              <a:rPr lang="en-US" sz="2448" dirty="0">
                <a:cs typeface="Segoe UI" panose="020B0502040204020203" pitchFamily="34" charset="0"/>
              </a:rPr>
              <a:t>SET hive.exec.dynamic.partition = true;</a:t>
            </a:r>
          </a:p>
          <a:p>
            <a:pPr marL="757735" lvl="1" indent="-291436">
              <a:buFont typeface="Arial" panose="020B0604020202020204" pitchFamily="34" charset="0"/>
              <a:buChar char="•"/>
            </a:pPr>
            <a:r>
              <a:rPr lang="en-US" sz="2448" dirty="0">
                <a:cs typeface="Segoe UI" panose="020B0502040204020203" pitchFamily="34" charset="0"/>
              </a:rPr>
              <a:t>SET </a:t>
            </a:r>
            <a:r>
              <a:rPr lang="en-US" sz="2448" dirty="0" err="1">
                <a:cs typeface="Segoe UI" panose="020B0502040204020203" pitchFamily="34" charset="0"/>
              </a:rPr>
              <a:t>hive.exec.dynamic.partition.mode</a:t>
            </a:r>
            <a:r>
              <a:rPr lang="en-US" sz="2448" dirty="0">
                <a:cs typeface="Segoe UI" panose="020B0502040204020203" pitchFamily="34" charset="0"/>
              </a:rPr>
              <a:t> = </a:t>
            </a:r>
            <a:r>
              <a:rPr lang="en-US" sz="2448" dirty="0" err="1">
                <a:cs typeface="Segoe UI" panose="020B0502040204020203" pitchFamily="34" charset="0"/>
              </a:rPr>
              <a:t>nonstrict</a:t>
            </a:r>
            <a:r>
              <a:rPr lang="en-US" sz="2448" dirty="0">
                <a:cs typeface="Segoe UI" panose="020B0502040204020203" pitchFamily="34" charset="0"/>
              </a:rPr>
              <a:t>;</a:t>
            </a:r>
          </a:p>
          <a:p>
            <a:pPr marL="757735" lvl="1" indent="-291436">
              <a:buFont typeface="Arial" panose="020B0604020202020204" pitchFamily="34" charset="0"/>
              <a:buChar char="•"/>
            </a:pPr>
            <a:r>
              <a:rPr lang="en-US" sz="2448" dirty="0" err="1">
                <a:cs typeface="Segoe UI" panose="020B0502040204020203" pitchFamily="34" charset="0"/>
              </a:rPr>
              <a:t>hive.exec.max.dynamic.partitions</a:t>
            </a:r>
            <a:r>
              <a:rPr lang="en-US" sz="2448" dirty="0">
                <a:cs typeface="Segoe UI" panose="020B0502040204020203" pitchFamily="34" charset="0"/>
              </a:rPr>
              <a:t> = 5000 (Default)</a:t>
            </a:r>
          </a:p>
          <a:p>
            <a:pPr marL="757735" lvl="1" indent="-291436">
              <a:buFont typeface="Arial" panose="020B0604020202020204" pitchFamily="34" charset="0"/>
              <a:buChar char="•"/>
            </a:pPr>
            <a:r>
              <a:rPr lang="en-US" sz="2448" dirty="0" err="1">
                <a:cs typeface="Segoe UI" panose="020B0502040204020203" pitchFamily="34" charset="0"/>
              </a:rPr>
              <a:t>hive.exec.max.dynamic.partitions.pernode</a:t>
            </a:r>
            <a:r>
              <a:rPr lang="en-US" sz="2448" dirty="0">
                <a:cs typeface="Segoe UI" panose="020B0502040204020203" pitchFamily="34" charset="0"/>
              </a:rPr>
              <a:t> = 2000 (Default)</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3233709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Partition Examples</a:t>
            </a:r>
          </a:p>
        </p:txBody>
      </p:sp>
      <p:sp>
        <p:nvSpPr>
          <p:cNvPr id="6" name="Rectangle 5"/>
          <p:cNvSpPr/>
          <p:nvPr/>
        </p:nvSpPr>
        <p:spPr bwMode="auto">
          <a:xfrm>
            <a:off x="411681" y="1573726"/>
            <a:ext cx="11024257" cy="21581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1561857"/>
            <a:ext cx="11024257" cy="2166875"/>
          </a:xfrm>
          <a:prstGeom prst="rect">
            <a:avLst/>
          </a:prstGeom>
        </p:spPr>
        <p:txBody>
          <a:bodyPr wrap="square">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PARTITIONED BY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date, Country string)</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STORED AS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ORC</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p>
          <a:p>
            <a:pPr>
              <a:lnSpc>
                <a:spcPct val="107000"/>
              </a:lnSpc>
            </a:pPr>
            <a:b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b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INSERT INTO TABLE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PARTITION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'2016-07-23'</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'US'</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SELECT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FROM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Customers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WHERE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'2016-07-23‘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AND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'US'</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207956" y="905930"/>
            <a:ext cx="27964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 Table Creation</a:t>
            </a:r>
          </a:p>
        </p:txBody>
      </p:sp>
      <p:sp>
        <p:nvSpPr>
          <p:cNvPr id="21" name="Rectangle 20"/>
          <p:cNvSpPr/>
          <p:nvPr/>
        </p:nvSpPr>
        <p:spPr bwMode="auto">
          <a:xfrm>
            <a:off x="421578" y="4611823"/>
            <a:ext cx="11024257" cy="183919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a:xfrm>
            <a:off x="421578" y="4552447"/>
            <a:ext cx="11024257" cy="1870512"/>
          </a:xfrm>
          <a:prstGeom prst="rect">
            <a:avLst/>
          </a:prstGeom>
        </p:spPr>
        <p:txBody>
          <a:bodyPr wrap="square">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ALTER</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ADD</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PARTITION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'2016-07-24'</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'US'</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LOCATION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'/path/to/folder/'</a:t>
            </a:r>
          </a:p>
          <a:p>
            <a:pPr>
              <a:lnSpc>
                <a:spcPct val="107000"/>
              </a:lnSpc>
            </a:pPr>
            <a:endParaRPr lang="en-US" dirty="0">
              <a:solidFill>
                <a:srgbClr val="FF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INSERT INTO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PARTITION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'2016-07-24'</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'US'</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SELECT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FROM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Customers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WHERE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'2016-07-24'</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AND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'US'</a:t>
            </a:r>
          </a:p>
        </p:txBody>
      </p:sp>
      <p:sp>
        <p:nvSpPr>
          <p:cNvPr id="23" name="TextBox 22"/>
          <p:cNvSpPr txBox="1"/>
          <p:nvPr/>
        </p:nvSpPr>
        <p:spPr>
          <a:xfrm>
            <a:off x="217853" y="3896520"/>
            <a:ext cx="30516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Manual Partitioning</a:t>
            </a:r>
          </a:p>
        </p:txBody>
      </p:sp>
    </p:spTree>
    <p:extLst>
      <p:ext uri="{BB962C8B-B14F-4D97-AF65-F5344CB8AC3E}">
        <p14:creationId xmlns:p14="http://schemas.microsoft.com/office/powerpoint/2010/main" val="28707758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Partition Examples</a:t>
            </a:r>
          </a:p>
        </p:txBody>
      </p:sp>
      <p:sp>
        <p:nvSpPr>
          <p:cNvPr id="6" name="Rectangle 5"/>
          <p:cNvSpPr/>
          <p:nvPr/>
        </p:nvSpPr>
        <p:spPr bwMode="auto">
          <a:xfrm>
            <a:off x="411681" y="1704353"/>
            <a:ext cx="11024257" cy="477957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1716235"/>
            <a:ext cx="11024257" cy="4834144"/>
          </a:xfrm>
          <a:prstGeom prst="rect">
            <a:avLst/>
          </a:prstGeom>
        </p:spPr>
        <p:txBody>
          <a:bodyPr wrap="square">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hive.exec.dynamic.partition = true; </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hive.exec.dynamic.partition.mode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nonstrict</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EXTERNAL</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Customers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date, Country string)</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ROW</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FORMAT</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DELIMITED FIELDS TERMINATED BY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STORED AS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TEXTFILE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LOCATION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'/Customers/'</a:t>
            </a:r>
            <a:endPar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tblproperties</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skip.header.line.count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"1"</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PARTITIONED BY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date, Country string)</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STORED AS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ORC</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p>
          <a:p>
            <a:pPr>
              <a:lnSpc>
                <a:spcPct val="107000"/>
              </a:lnSpc>
            </a:pPr>
            <a:b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b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INSERT INTO TABLE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PARTITION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 </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SELECT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FROM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Customers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WHERE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Country=</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'US'</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207956" y="1012807"/>
            <a:ext cx="321677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Dynamic Partitioning</a:t>
            </a:r>
          </a:p>
        </p:txBody>
      </p:sp>
    </p:spTree>
    <p:extLst>
      <p:ext uri="{BB962C8B-B14F-4D97-AF65-F5344CB8AC3E}">
        <p14:creationId xmlns:p14="http://schemas.microsoft.com/office/powerpoint/2010/main" val="15278383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Landing Data into Partitions</a:t>
            </a:r>
          </a:p>
        </p:txBody>
      </p:sp>
      <p:sp>
        <p:nvSpPr>
          <p:cNvPr id="3" name="TextBox 2"/>
          <p:cNvSpPr txBox="1"/>
          <p:nvPr/>
        </p:nvSpPr>
        <p:spPr>
          <a:xfrm>
            <a:off x="343055" y="1088399"/>
            <a:ext cx="11848945" cy="7249742"/>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Build or Refresh Partitioned Tables without Inserts</a:t>
            </a:r>
          </a:p>
          <a:p>
            <a:pPr marL="757735" lvl="1" indent="-291436">
              <a:buFont typeface="Arial" panose="020B0604020202020204" pitchFamily="34" charset="0"/>
              <a:buChar char="•"/>
            </a:pPr>
            <a:r>
              <a:rPr lang="en-US" sz="2448" dirty="0">
                <a:cs typeface="Segoe UI" panose="020B0502040204020203" pitchFamily="34" charset="0"/>
              </a:rPr>
              <a:t>If you store data in HDFS in the partitioned format /&lt;key=value&gt;/ you can build a new partitioned table over the existing data or add to an existing table with partitions</a:t>
            </a:r>
          </a:p>
          <a:p>
            <a:pPr marL="757735" lvl="1" indent="-291436">
              <a:buFont typeface="Arial" panose="020B0604020202020204" pitchFamily="34" charset="0"/>
              <a:buChar char="•"/>
            </a:pPr>
            <a:r>
              <a:rPr lang="en-US" sz="2448" dirty="0">
                <a:cs typeface="Segoe UI" panose="020B0502040204020203" pitchFamily="34" charset="0"/>
              </a:rPr>
              <a:t>This can be useful for using things like Azure Stream Analytics to save partitioned data directly to Blob/Data Lake storage without having to insert each partition manually</a:t>
            </a:r>
          </a:p>
          <a:p>
            <a:pPr marL="466298" indent="-466298">
              <a:buFont typeface="+mj-lt"/>
              <a:buAutoNum type="arabicPeriod"/>
            </a:pPr>
            <a:r>
              <a:rPr lang="en-US" sz="2448" b="1" dirty="0">
                <a:cs typeface="Segoe UI" panose="020B0502040204020203" pitchFamily="34" charset="0"/>
              </a:rPr>
              <a:t>MSCK REPAIR TABLE &lt;</a:t>
            </a:r>
            <a:r>
              <a:rPr lang="en-US" sz="2448" b="1" dirty="0" err="1">
                <a:cs typeface="Segoe UI" panose="020B0502040204020203" pitchFamily="34" charset="0"/>
              </a:rPr>
              <a:t>TableName</a:t>
            </a:r>
            <a:r>
              <a:rPr lang="en-US" sz="2448" b="1" dirty="0">
                <a:cs typeface="Segoe UI" panose="020B0502040204020203" pitchFamily="34" charset="0"/>
              </a:rPr>
              <a:t>&gt;</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Use this Hive command to refresh the Hive </a:t>
            </a:r>
            <a:r>
              <a:rPr lang="en-US" sz="2448" dirty="0" err="1">
                <a:cs typeface="Segoe UI" panose="020B0502040204020203" pitchFamily="34" charset="0"/>
              </a:rPr>
              <a:t>Metastore</a:t>
            </a:r>
            <a:r>
              <a:rPr lang="en-US" sz="2448" dirty="0">
                <a:cs typeface="Segoe UI" panose="020B0502040204020203" pitchFamily="34" charset="0"/>
              </a:rPr>
              <a:t> of the new partitions</a:t>
            </a:r>
          </a:p>
          <a:p>
            <a:pPr marL="757735" lvl="1" indent="-291436">
              <a:buFont typeface="Arial" panose="020B0604020202020204" pitchFamily="34" charset="0"/>
              <a:buChar char="•"/>
            </a:pPr>
            <a:r>
              <a:rPr lang="en-US" sz="2448" dirty="0">
                <a:cs typeface="Segoe UI" panose="020B0502040204020203" pitchFamily="34" charset="0"/>
              </a:rPr>
              <a:t>Do this after creating a new table over an existing partition or adding new partitioned data to an existing table</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6094576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Optimizing the YARN Cluster</a:t>
            </a:r>
          </a:p>
        </p:txBody>
      </p:sp>
    </p:spTree>
    <p:extLst>
      <p:ext uri="{BB962C8B-B14F-4D97-AF65-F5344CB8AC3E}">
        <p14:creationId xmlns:p14="http://schemas.microsoft.com/office/powerpoint/2010/main" val="38689835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Cluster Optimizations</a:t>
            </a:r>
          </a:p>
        </p:txBody>
      </p:sp>
      <p:sp>
        <p:nvSpPr>
          <p:cNvPr id="3" name="TextBox 2"/>
          <p:cNvSpPr txBox="1"/>
          <p:nvPr/>
        </p:nvSpPr>
        <p:spPr>
          <a:xfrm>
            <a:off x="343055" y="922140"/>
            <a:ext cx="11848945" cy="8756564"/>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Turn on Tez </a:t>
            </a:r>
          </a:p>
          <a:p>
            <a:pPr marL="757735" lvl="1" indent="-291436">
              <a:buFont typeface="Arial" panose="020B0604020202020204" pitchFamily="34" charset="0"/>
              <a:buChar char="•"/>
            </a:pPr>
            <a:r>
              <a:rPr lang="en-US" sz="2448" dirty="0">
                <a:cs typeface="Segoe UI" panose="020B0502040204020203" pitchFamily="34" charset="0"/>
              </a:rPr>
              <a:t>Use Ambari to set </a:t>
            </a:r>
            <a:r>
              <a:rPr lang="en-US" sz="2448" dirty="0" err="1">
                <a:cs typeface="Segoe UI" panose="020B0502040204020203" pitchFamily="34" charset="0"/>
              </a:rPr>
              <a:t>hive.execution.engine</a:t>
            </a:r>
            <a:r>
              <a:rPr lang="en-US" sz="2448" dirty="0">
                <a:cs typeface="Segoe UI" panose="020B0502040204020203" pitchFamily="34" charset="0"/>
              </a:rPr>
              <a:t>=</a:t>
            </a:r>
            <a:r>
              <a:rPr lang="en-US" sz="2448" dirty="0" err="1">
                <a:cs typeface="Segoe UI" panose="020B0502040204020203" pitchFamily="34" charset="0"/>
              </a:rPr>
              <a:t>tez</a:t>
            </a:r>
            <a:r>
              <a:rPr lang="en-US" sz="2448" dirty="0">
                <a:cs typeface="Segoe UI" panose="020B0502040204020203" pitchFamily="34" charset="0"/>
              </a:rPr>
              <a:t> under admin screen:</a:t>
            </a:r>
          </a:p>
          <a:p>
            <a:pPr marL="466299" lvl="1"/>
            <a:r>
              <a:rPr lang="en-US" sz="2448" dirty="0">
                <a:cs typeface="Segoe UI" panose="020B0502040204020203" pitchFamily="34" charset="0"/>
              </a:rPr>
              <a:t>    HIVE/configs-&gt;Optimization-&gt;Tez section</a:t>
            </a:r>
          </a:p>
          <a:p>
            <a:pPr marL="466298" indent="-466298">
              <a:buFont typeface="+mj-lt"/>
              <a:buAutoNum type="arabicPeriod"/>
            </a:pPr>
            <a:r>
              <a:rPr lang="en-US" sz="2448" b="1" dirty="0">
                <a:cs typeface="Segoe UI" panose="020B0502040204020203" pitchFamily="34" charset="0"/>
              </a:rPr>
              <a:t>Manage Container</a:t>
            </a:r>
            <a:r>
              <a:rPr lang="en-US" sz="2448" dirty="0">
                <a:cs typeface="Segoe UI" panose="020B0502040204020203" pitchFamily="34" charset="0"/>
              </a:rPr>
              <a:t>s (memory and virtual cores) </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yarn.nodemanager.resource.memory-mb</a:t>
            </a:r>
            <a:r>
              <a:rPr lang="en-US" sz="2448" dirty="0">
                <a:cs typeface="Segoe UI" panose="020B0502040204020203" pitchFamily="34" charset="0"/>
              </a:rPr>
              <a:t>: total memory for containers and usually you want this 90% of a node’s total memory</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yarn.nodemanager.resource.cpu-vcores</a:t>
            </a:r>
            <a:r>
              <a:rPr lang="en-US" sz="2448" dirty="0">
                <a:cs typeface="Segoe UI" panose="020B0502040204020203" pitchFamily="34" charset="0"/>
              </a:rPr>
              <a:t>: total allowed virtual cores per node and should be 1 minus the max </a:t>
            </a:r>
            <a:r>
              <a:rPr lang="en-US" sz="2448" dirty="0" err="1">
                <a:cs typeface="Segoe UI" panose="020B0502040204020203" pitchFamily="34" charset="0"/>
              </a:rPr>
              <a:t>vcores</a:t>
            </a:r>
            <a:r>
              <a:rPr lang="en-US" sz="2448" dirty="0">
                <a:cs typeface="Segoe UI" panose="020B0502040204020203" pitchFamily="34" charset="0"/>
              </a:rPr>
              <a:t> for a node</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yarn.nodemanager.resource.percentage</a:t>
            </a:r>
            <a:r>
              <a:rPr lang="en-US" sz="2448" b="1" dirty="0">
                <a:solidFill>
                  <a:srgbClr val="92D050"/>
                </a:solidFill>
                <a:cs typeface="Segoe UI" panose="020B0502040204020203" pitchFamily="34" charset="0"/>
              </a:rPr>
              <a:t>-physical-</a:t>
            </a:r>
            <a:r>
              <a:rPr lang="en-US" sz="2448" b="1" dirty="0" err="1">
                <a:solidFill>
                  <a:srgbClr val="92D050"/>
                </a:solidFill>
                <a:cs typeface="Segoe UI" panose="020B0502040204020203" pitchFamily="34" charset="0"/>
              </a:rPr>
              <a:t>cpu</a:t>
            </a:r>
            <a:r>
              <a:rPr lang="en-US" sz="2448" b="1" dirty="0">
                <a:solidFill>
                  <a:srgbClr val="92D050"/>
                </a:solidFill>
                <a:cs typeface="Segoe UI" panose="020B0502040204020203" pitchFamily="34" charset="0"/>
              </a:rPr>
              <a:t>-limit</a:t>
            </a:r>
            <a:r>
              <a:rPr lang="en-US" sz="2448" dirty="0">
                <a:cs typeface="Segoe UI" panose="020B0502040204020203" pitchFamily="34" charset="0"/>
              </a:rPr>
              <a:t>: total CPU allocated to containers and usually should be 80%</a:t>
            </a:r>
          </a:p>
          <a:p>
            <a:pPr marL="757735" lvl="1" indent="-291436">
              <a:buFont typeface="Arial" panose="020B0604020202020204" pitchFamily="34" charset="0"/>
              <a:buChar char="•"/>
            </a:pPr>
            <a:r>
              <a:rPr lang="en-US" sz="2448" dirty="0">
                <a:cs typeface="Segoe UI" panose="020B0502040204020203" pitchFamily="34" charset="0"/>
              </a:rPr>
              <a:t> </a:t>
            </a:r>
            <a:r>
              <a:rPr lang="en-US" sz="2448" b="1" dirty="0" err="1">
                <a:solidFill>
                  <a:srgbClr val="92D050"/>
                </a:solidFill>
                <a:cs typeface="Segoe UI" panose="020B0502040204020203" pitchFamily="34" charset="0"/>
              </a:rPr>
              <a:t>yarn.scheduler.maximum</a:t>
            </a:r>
            <a:r>
              <a:rPr lang="en-US" sz="2448" b="1" dirty="0">
                <a:solidFill>
                  <a:srgbClr val="92D050"/>
                </a:solidFill>
                <a:cs typeface="Segoe UI" panose="020B0502040204020203" pitchFamily="34" charset="0"/>
              </a:rPr>
              <a:t>-allocation-</a:t>
            </a:r>
            <a:r>
              <a:rPr lang="en-US" sz="2448" b="1" dirty="0" err="1">
                <a:solidFill>
                  <a:srgbClr val="92D050"/>
                </a:solidFill>
                <a:cs typeface="Segoe UI" panose="020B0502040204020203" pitchFamily="34" charset="0"/>
              </a:rPr>
              <a:t>mb</a:t>
            </a:r>
            <a:r>
              <a:rPr lang="en-US" sz="2448" dirty="0">
                <a:cs typeface="Segoe UI" panose="020B0502040204020203" pitchFamily="34" charset="0"/>
              </a:rPr>
              <a:t>: total memory for a single container and should be set depending on desired containers you want per node</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yarn.scheduler.minimum</a:t>
            </a:r>
            <a:r>
              <a:rPr lang="en-US" sz="2448" b="1" dirty="0">
                <a:solidFill>
                  <a:srgbClr val="92D050"/>
                </a:solidFill>
                <a:cs typeface="Segoe UI" panose="020B0502040204020203" pitchFamily="34" charset="0"/>
              </a:rPr>
              <a:t>-allocation-</a:t>
            </a:r>
            <a:r>
              <a:rPr lang="en-US" sz="2448" b="1" dirty="0" err="1">
                <a:solidFill>
                  <a:srgbClr val="92D050"/>
                </a:solidFill>
                <a:cs typeface="Segoe UI" panose="020B0502040204020203" pitchFamily="34" charset="0"/>
              </a:rPr>
              <a:t>vcores</a:t>
            </a:r>
            <a:r>
              <a:rPr lang="en-US" sz="2448" dirty="0">
                <a:cs typeface="Segoe UI" panose="020B0502040204020203" pitchFamily="34" charset="0"/>
              </a:rPr>
              <a:t>: min containers per job</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yarn.scheduler.maximum</a:t>
            </a:r>
            <a:r>
              <a:rPr lang="en-US" sz="2448" b="1" dirty="0">
                <a:solidFill>
                  <a:srgbClr val="92D050"/>
                </a:solidFill>
                <a:cs typeface="Segoe UI" panose="020B0502040204020203" pitchFamily="34" charset="0"/>
              </a:rPr>
              <a:t>-allocation-</a:t>
            </a:r>
            <a:r>
              <a:rPr lang="en-US" sz="2448" b="1" dirty="0" err="1">
                <a:solidFill>
                  <a:srgbClr val="92D050"/>
                </a:solidFill>
                <a:cs typeface="Segoe UI" panose="020B0502040204020203" pitchFamily="34" charset="0"/>
              </a:rPr>
              <a:t>vcores</a:t>
            </a:r>
            <a:r>
              <a:rPr lang="en-US" sz="2448" dirty="0">
                <a:cs typeface="Segoe UI" panose="020B0502040204020203" pitchFamily="34" charset="0"/>
              </a:rPr>
              <a:t>: max containers per job</a:t>
            </a:r>
          </a:p>
          <a:p>
            <a:pPr marL="466299" lvl="1"/>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2940572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Optimizing Cluster through Ambari UI</a:t>
            </a:r>
          </a:p>
        </p:txBody>
      </p:sp>
    </p:spTree>
    <p:extLst>
      <p:ext uri="{BB962C8B-B14F-4D97-AF65-F5344CB8AC3E}">
        <p14:creationId xmlns:p14="http://schemas.microsoft.com/office/powerpoint/2010/main" val="16267304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Optimizations with Bucketing and Vectorized Query Execution</a:t>
            </a:r>
          </a:p>
        </p:txBody>
      </p:sp>
    </p:spTree>
    <p:extLst>
      <p:ext uri="{BB962C8B-B14F-4D97-AF65-F5344CB8AC3E}">
        <p14:creationId xmlns:p14="http://schemas.microsoft.com/office/powerpoint/2010/main" val="33275302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9015" y="868363"/>
            <a:ext cx="11542713" cy="900112"/>
          </a:xfrm>
        </p:spPr>
        <p:txBody>
          <a:bodyPr/>
          <a:lstStyle/>
          <a:p>
            <a:r>
              <a:rPr lang="en-US" dirty="0"/>
              <a:t>Agenda</a:t>
            </a:r>
          </a:p>
        </p:txBody>
      </p:sp>
      <p:sp>
        <p:nvSpPr>
          <p:cNvPr id="4" name="Content Placeholder 3"/>
          <p:cNvSpPr>
            <a:spLocks noGrp="1"/>
          </p:cNvSpPr>
          <p:nvPr>
            <p:ph sz="quarter" idx="4294967295"/>
          </p:nvPr>
        </p:nvSpPr>
        <p:spPr>
          <a:xfrm>
            <a:off x="539015" y="1965325"/>
            <a:ext cx="11542713" cy="4001095"/>
          </a:xfrm>
        </p:spPr>
        <p:txBody>
          <a:bodyPr/>
          <a:lstStyle/>
          <a:p>
            <a:r>
              <a:rPr lang="en-US" dirty="0"/>
              <a:t>Quick Overview of HDInsight</a:t>
            </a:r>
          </a:p>
          <a:p>
            <a:r>
              <a:rPr lang="en-US" dirty="0"/>
              <a:t>Optimizing Hive Data with ORC</a:t>
            </a:r>
          </a:p>
          <a:p>
            <a:r>
              <a:rPr lang="en-US" dirty="0"/>
              <a:t>Faster Queries with Partitioning</a:t>
            </a:r>
          </a:p>
          <a:p>
            <a:r>
              <a:rPr lang="en-US" dirty="0"/>
              <a:t>Optimizing the YARN Cluster</a:t>
            </a:r>
          </a:p>
          <a:p>
            <a:r>
              <a:rPr lang="en-US" dirty="0"/>
              <a:t>Extra Optimizations with Bucketing and Vectorized Query Execution</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Bucketing</a:t>
            </a:r>
          </a:p>
        </p:txBody>
      </p:sp>
      <p:sp>
        <p:nvSpPr>
          <p:cNvPr id="3" name="TextBox 2"/>
          <p:cNvSpPr txBox="1"/>
          <p:nvPr/>
        </p:nvSpPr>
        <p:spPr>
          <a:xfrm>
            <a:off x="343055" y="1040893"/>
            <a:ext cx="11848945" cy="6119624"/>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Efficient Sampling and Distribution</a:t>
            </a:r>
          </a:p>
          <a:p>
            <a:pPr marL="757735" lvl="1" indent="-291436">
              <a:buFont typeface="Arial" panose="020B0604020202020204" pitchFamily="34" charset="0"/>
              <a:buChar char="•"/>
            </a:pPr>
            <a:r>
              <a:rPr lang="en-US" sz="2448" dirty="0">
                <a:cs typeface="Segoe UI" panose="020B0502040204020203" pitchFamily="34" charset="0"/>
              </a:rPr>
              <a:t>Bucketing allows better sampling to be done evenly distributes data by keys</a:t>
            </a:r>
          </a:p>
          <a:p>
            <a:pPr marL="757735" lvl="1" indent="-291436">
              <a:buFont typeface="Arial" panose="020B0604020202020204" pitchFamily="34" charset="0"/>
              <a:buChar char="•"/>
            </a:pPr>
            <a:r>
              <a:rPr lang="en-US" sz="2448" dirty="0">
                <a:cs typeface="Segoe UI" panose="020B0502040204020203" pitchFamily="34" charset="0"/>
              </a:rPr>
              <a:t>Reduces scans on joins as keys are stored in the same bucket</a:t>
            </a:r>
          </a:p>
          <a:p>
            <a:pPr marL="466298" indent="-466298">
              <a:buFont typeface="+mj-lt"/>
              <a:buAutoNum type="arabicPeriod"/>
            </a:pPr>
            <a:r>
              <a:rPr lang="en-US" sz="2448" b="1" dirty="0">
                <a:cs typeface="Segoe UI" panose="020B0502040204020203" pitchFamily="34" charset="0"/>
              </a:rPr>
              <a:t>Efficient Map-Side Joins</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Bucketing can make map-side joins more efficient (smaller tables in memory)</a:t>
            </a:r>
          </a:p>
          <a:p>
            <a:pPr marL="466298" indent="-466298">
              <a:buFont typeface="+mj-lt"/>
              <a:buAutoNum type="arabicPeriod"/>
            </a:pPr>
            <a:r>
              <a:rPr lang="en-US" sz="2448" b="1" dirty="0">
                <a:cs typeface="Segoe UI" panose="020B0502040204020203" pitchFamily="34" charset="0"/>
              </a:rPr>
              <a:t>CLUSTERED BY (&lt;</a:t>
            </a:r>
            <a:r>
              <a:rPr lang="en-US" sz="2448" b="1" dirty="0" err="1">
                <a:cs typeface="Segoe UI" panose="020B0502040204020203" pitchFamily="34" charset="0"/>
              </a:rPr>
              <a:t>column_name</a:t>
            </a:r>
            <a:r>
              <a:rPr lang="en-US" sz="2448" b="1" dirty="0">
                <a:cs typeface="Segoe UI" panose="020B0502040204020203" pitchFamily="34" charset="0"/>
              </a:rPr>
              <a:t>&gt;</a:t>
            </a:r>
            <a:r>
              <a:rPr lang="en-US" sz="2448" dirty="0">
                <a:cs typeface="Segoe UI" panose="020B0502040204020203" pitchFamily="34" charset="0"/>
              </a:rPr>
              <a:t>) INTO &lt;n&gt; BUCKETS</a:t>
            </a:r>
          </a:p>
          <a:p>
            <a:pPr marL="757735" lvl="1" indent="-291436">
              <a:buFont typeface="Arial" panose="020B0604020202020204" pitchFamily="34" charset="0"/>
              <a:buChar char="•"/>
            </a:pPr>
            <a:r>
              <a:rPr lang="en-US" sz="2448" dirty="0">
                <a:cs typeface="Segoe UI" panose="020B0502040204020203" pitchFamily="34" charset="0"/>
              </a:rPr>
              <a:t>You can create a bucketed table like so which creates a hash on the key:</a:t>
            </a:r>
          </a:p>
          <a:p>
            <a:pPr marL="466299" lvl="1"/>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
        <p:nvSpPr>
          <p:cNvPr id="4" name="Rectangle 3"/>
          <p:cNvSpPr/>
          <p:nvPr/>
        </p:nvSpPr>
        <p:spPr bwMode="auto">
          <a:xfrm>
            <a:off x="421578" y="4244621"/>
            <a:ext cx="11024257" cy="210749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21578" y="4185245"/>
            <a:ext cx="11024257" cy="2166875"/>
          </a:xfrm>
          <a:prstGeom prst="rect">
            <a:avLst/>
          </a:prstGeom>
        </p:spPr>
        <p:txBody>
          <a:bodyPr wrap="square">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hive.enforce.bucketing</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 true;</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hive.optimize.bucketmapjoin</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 true;</a:t>
            </a:r>
            <a:endParaRPr lang="en-US"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endParaRPr lang="en-US"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PARTITIONED BY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date, Country string)</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CLUSTERED BY</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INTO 128 BUCKETS</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STORED AS ORC;</a:t>
            </a:r>
          </a:p>
        </p:txBody>
      </p:sp>
    </p:spTree>
    <p:extLst>
      <p:ext uri="{BB962C8B-B14F-4D97-AF65-F5344CB8AC3E}">
        <p14:creationId xmlns:p14="http://schemas.microsoft.com/office/powerpoint/2010/main" val="36292455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Vectorized Query Execution</a:t>
            </a:r>
          </a:p>
        </p:txBody>
      </p:sp>
      <p:sp>
        <p:nvSpPr>
          <p:cNvPr id="3" name="TextBox 2"/>
          <p:cNvSpPr txBox="1"/>
          <p:nvPr/>
        </p:nvSpPr>
        <p:spPr>
          <a:xfrm>
            <a:off x="343055" y="1040893"/>
            <a:ext cx="11848945" cy="5742919"/>
          </a:xfrm>
          <a:prstGeom prst="rect">
            <a:avLst/>
          </a:prstGeom>
          <a:noFill/>
        </p:spPr>
        <p:txBody>
          <a:bodyPr wrap="square" rtlCol="0">
            <a:spAutoFit/>
          </a:bodyPr>
          <a:lstStyle/>
          <a:p>
            <a:pPr marL="291436" indent="-291436">
              <a:buFont typeface="Arial" panose="020B0604020202020204" pitchFamily="34" charset="0"/>
              <a:buChar char="•"/>
            </a:pPr>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Improves Performance on Scans </a:t>
            </a:r>
          </a:p>
          <a:p>
            <a:pPr marL="757735" lvl="1" indent="-291436">
              <a:buFont typeface="Arial" panose="020B0604020202020204" pitchFamily="34" charset="0"/>
              <a:buChar char="•"/>
            </a:pPr>
            <a:r>
              <a:rPr lang="en-US" sz="2448" dirty="0">
                <a:cs typeface="Segoe UI" panose="020B0502040204020203" pitchFamily="34" charset="0"/>
              </a:rPr>
              <a:t>Changes scans from one row at a time to 1024 at a time</a:t>
            </a:r>
          </a:p>
          <a:p>
            <a:pPr marL="466298" indent="-466298">
              <a:buFont typeface="+mj-lt"/>
              <a:buAutoNum type="arabicPeriod"/>
            </a:pPr>
            <a:r>
              <a:rPr lang="en-US" sz="2448" b="1" dirty="0">
                <a:cs typeface="Segoe UI" panose="020B0502040204020203" pitchFamily="34" charset="0"/>
              </a:rPr>
              <a:t>Must Use ORC Tables</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A table must be in ORC format for Vectorization to work</a:t>
            </a:r>
          </a:p>
          <a:p>
            <a:pPr marL="466298" indent="-466298">
              <a:buFont typeface="+mj-lt"/>
              <a:buAutoNum type="arabicPeriod"/>
            </a:pPr>
            <a:r>
              <a:rPr lang="en-US" sz="2448" b="1" dirty="0">
                <a:cs typeface="Segoe UI" panose="020B0502040204020203" pitchFamily="34" charset="0"/>
              </a:rPr>
              <a:t>Off By Default</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You need to turn on Vectorized execution since it’s off by default:</a:t>
            </a:r>
          </a:p>
          <a:p>
            <a:pPr marL="466299" lvl="1"/>
            <a:r>
              <a:rPr lang="en-US" sz="2448" dirty="0">
                <a:cs typeface="Segoe UI" panose="020B0502040204020203" pitchFamily="34" charset="0"/>
              </a:rPr>
              <a:t>    SET </a:t>
            </a:r>
            <a:r>
              <a:rPr lang="en-US" sz="2448" dirty="0" err="1">
                <a:cs typeface="Segoe UI" panose="020B0502040204020203" pitchFamily="34" charset="0"/>
              </a:rPr>
              <a:t>hive.vectorized.execution.enabled</a:t>
            </a:r>
            <a:r>
              <a:rPr lang="en-US" sz="2448" dirty="0">
                <a:cs typeface="Segoe UI" panose="020B0502040204020203" pitchFamily="34" charset="0"/>
              </a:rPr>
              <a:t> = true;</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8732855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Security</a:t>
            </a:r>
          </a:p>
        </p:txBody>
      </p:sp>
      <p:sp>
        <p:nvSpPr>
          <p:cNvPr id="3" name="TextBox 2"/>
          <p:cNvSpPr txBox="1"/>
          <p:nvPr/>
        </p:nvSpPr>
        <p:spPr>
          <a:xfrm>
            <a:off x="343055" y="1040893"/>
            <a:ext cx="11848945" cy="4989507"/>
          </a:xfrm>
          <a:prstGeom prst="rect">
            <a:avLst/>
          </a:prstGeom>
          <a:noFill/>
        </p:spPr>
        <p:txBody>
          <a:bodyPr wrap="square" rtlCol="0">
            <a:spAutoFit/>
          </a:bodyPr>
          <a:lstStyle/>
          <a:p>
            <a:pPr marL="291436" indent="-291436">
              <a:buFont typeface="Arial" panose="020B0604020202020204" pitchFamily="34" charset="0"/>
              <a:buChar char="•"/>
            </a:pPr>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00" b="1" dirty="0">
                <a:cs typeface="Segoe UI" panose="020B0502040204020203" pitchFamily="34" charset="0"/>
              </a:rPr>
              <a:t>Single Ambari Admin Account</a:t>
            </a:r>
          </a:p>
          <a:p>
            <a:pPr marL="466298" indent="-466298">
              <a:buFont typeface="+mj-lt"/>
              <a:buAutoNum type="arabicPeriod"/>
            </a:pPr>
            <a:r>
              <a:rPr lang="en-US" sz="2400" b="1" dirty="0">
                <a:cs typeface="Segoe UI" panose="020B0502040204020203" pitchFamily="34" charset="0"/>
              </a:rPr>
              <a:t>Single SSH Account</a:t>
            </a:r>
          </a:p>
          <a:p>
            <a:pPr marL="466298" indent="-466298">
              <a:buFont typeface="+mj-lt"/>
              <a:buAutoNum type="arabicPeriod"/>
            </a:pPr>
            <a:r>
              <a:rPr lang="en-US" sz="2400" b="1" dirty="0">
                <a:cs typeface="Segoe UI" panose="020B0502040204020203" pitchFamily="34" charset="0"/>
              </a:rPr>
              <a:t>Azure Secure Storage Encryption (SSE) </a:t>
            </a:r>
            <a:r>
              <a:rPr lang="en-US" sz="2400" b="1" dirty="0">
                <a:solidFill>
                  <a:schemeClr val="accent6"/>
                </a:solidFill>
                <a:cs typeface="Segoe UI" panose="020B0502040204020203" pitchFamily="34" charset="0"/>
              </a:rPr>
              <a:t>Preview</a:t>
            </a:r>
            <a:endParaRPr lang="en-US" sz="2400" b="1" dirty="0">
              <a:cs typeface="Segoe UI" panose="020B0502040204020203" pitchFamily="34" charset="0"/>
            </a:endParaRPr>
          </a:p>
          <a:p>
            <a:pPr marL="757735" lvl="1" indent="-291436">
              <a:buFont typeface="Arial" panose="020B0604020202020204" pitchFamily="34" charset="0"/>
              <a:buChar char="•"/>
            </a:pPr>
            <a:r>
              <a:rPr lang="en-US" sz="2400" dirty="0">
                <a:cs typeface="Segoe UI" panose="020B0502040204020203" pitchFamily="34" charset="0"/>
              </a:rPr>
              <a:t>Encrypts the whole storage account for Transparent Data Encryption (TDE)</a:t>
            </a:r>
          </a:p>
          <a:p>
            <a:pPr marL="757735" lvl="1" indent="-291436">
              <a:buFont typeface="Arial" panose="020B0604020202020204" pitchFamily="34" charset="0"/>
              <a:buChar char="•"/>
            </a:pPr>
            <a:r>
              <a:rPr lang="en-US" sz="2400" dirty="0">
                <a:cs typeface="Segoe UI" panose="020B0502040204020203" pitchFamily="34" charset="0"/>
              </a:rPr>
              <a:t>Less than 5% impact on performance</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85573679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2032" y="627063"/>
            <a:ext cx="11542713" cy="900112"/>
          </a:xfrm>
        </p:spPr>
        <p:txBody>
          <a:bodyPr/>
          <a:lstStyle/>
          <a:p>
            <a:r>
              <a:rPr lang="en-US" dirty="0"/>
              <a:t>Summary</a:t>
            </a:r>
          </a:p>
        </p:txBody>
      </p:sp>
      <p:sp>
        <p:nvSpPr>
          <p:cNvPr id="4" name="Content Placeholder 3"/>
          <p:cNvSpPr>
            <a:spLocks noGrp="1"/>
          </p:cNvSpPr>
          <p:nvPr>
            <p:ph sz="quarter" idx="4294967295"/>
          </p:nvPr>
        </p:nvSpPr>
        <p:spPr>
          <a:xfrm>
            <a:off x="212032" y="1724025"/>
            <a:ext cx="11542713" cy="4222694"/>
          </a:xfrm>
        </p:spPr>
        <p:txBody>
          <a:bodyPr/>
          <a:lstStyle/>
          <a:p>
            <a:r>
              <a:rPr lang="en-US" sz="3200" dirty="0"/>
              <a:t>HDInsight: Managed Hadoop Cluster</a:t>
            </a:r>
          </a:p>
          <a:p>
            <a:r>
              <a:rPr lang="en-US" sz="3200" dirty="0"/>
              <a:t>HDInsight uses Blob Storage (WASB) instead of HDFS</a:t>
            </a:r>
          </a:p>
          <a:p>
            <a:r>
              <a:rPr lang="en-US" sz="3200" dirty="0"/>
              <a:t>ORC adds compression and row columnar formats to improve query performance—especially aggregations</a:t>
            </a:r>
          </a:p>
          <a:p>
            <a:r>
              <a:rPr lang="en-US" sz="3200" dirty="0"/>
              <a:t>Partitioning improves query performance for large tables</a:t>
            </a:r>
          </a:p>
          <a:p>
            <a:r>
              <a:rPr lang="en-US" sz="3200" dirty="0"/>
              <a:t>Tune YARN Containers to enable more parallel operations</a:t>
            </a:r>
          </a:p>
          <a:p>
            <a:r>
              <a:rPr lang="en-US" sz="3200" dirty="0"/>
              <a:t>Bucketing and Vectorized Query Execution adds extra optimizations for your Hive queries</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972" y="4114800"/>
            <a:ext cx="11391089" cy="960263"/>
          </a:xfrm>
          <a:prstGeom prst="rect">
            <a:avLst/>
          </a:prstGeom>
          <a:noFill/>
        </p:spPr>
        <p:txBody>
          <a:bodyPr wrap="square" lIns="182880" tIns="146304" rIns="182880" bIns="146304" rtlCol="0">
            <a:spAutoFit/>
          </a:bodyPr>
          <a:lstStyle/>
          <a:p>
            <a:pPr lvl="0" algn="ctr">
              <a:lnSpc>
                <a:spcPct val="90000"/>
              </a:lnSpc>
              <a:spcAft>
                <a:spcPts val="600"/>
              </a:spcAft>
              <a:defRPr/>
            </a:pPr>
            <a:r>
              <a:rPr lang="en-US" sz="4800" dirty="0"/>
              <a:t>http://bit.ly/TODO</a:t>
            </a:r>
            <a:endParaRPr kumimoji="0" lang="en-US" sz="48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ndParaRPr>
          </a:p>
        </p:txBody>
      </p:sp>
      <p:sp>
        <p:nvSpPr>
          <p:cNvPr id="5" name="TextBox 4"/>
          <p:cNvSpPr txBox="1"/>
          <p:nvPr/>
        </p:nvSpPr>
        <p:spPr>
          <a:xfrm>
            <a:off x="393972" y="330741"/>
            <a:ext cx="11391089"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Thank you!</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We value your feedback, please rate this session.</a:t>
            </a:r>
          </a:p>
        </p:txBody>
      </p:sp>
    </p:spTree>
    <p:extLst>
      <p:ext uri="{BB962C8B-B14F-4D97-AF65-F5344CB8AC3E}">
        <p14:creationId xmlns:p14="http://schemas.microsoft.com/office/powerpoint/2010/main" val="4067616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4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Quick Overview of HDInsight</a:t>
            </a:r>
          </a:p>
        </p:txBody>
      </p:sp>
    </p:spTree>
    <p:extLst>
      <p:ext uri="{BB962C8B-B14F-4D97-AF65-F5344CB8AC3E}">
        <p14:creationId xmlns:p14="http://schemas.microsoft.com/office/powerpoint/2010/main" val="28285422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7809" y="290513"/>
            <a:ext cx="11542713" cy="900112"/>
          </a:xfrm>
        </p:spPr>
        <p:txBody>
          <a:bodyPr/>
          <a:lstStyle/>
          <a:p>
            <a:r>
              <a:rPr lang="en-US" dirty="0"/>
              <a:t>Major Hadoop Big Data Platforms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24" y="2414788"/>
            <a:ext cx="5137329" cy="9422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855" y="1796358"/>
            <a:ext cx="4851727" cy="183383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103" y="4246244"/>
            <a:ext cx="2438400" cy="16573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6049" y="4235355"/>
            <a:ext cx="3489128" cy="1668239"/>
          </a:xfrm>
          <a:prstGeom prst="rect">
            <a:avLst/>
          </a:prstGeom>
        </p:spPr>
      </p:pic>
    </p:spTree>
    <p:extLst>
      <p:ext uri="{BB962C8B-B14F-4D97-AF65-F5344CB8AC3E}">
        <p14:creationId xmlns:p14="http://schemas.microsoft.com/office/powerpoint/2010/main" val="25951874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p:cNvSpPr/>
          <p:nvPr/>
        </p:nvSpPr>
        <p:spPr>
          <a:xfrm>
            <a:off x="183763" y="1735200"/>
            <a:ext cx="11367267" cy="1938992"/>
          </a:xfrm>
          <a:prstGeom prst="rect">
            <a:avLst/>
          </a:prstGeom>
        </p:spPr>
        <p:txBody>
          <a:bodyPr wrap="square">
            <a:spAutoFit/>
          </a:bodyPr>
          <a:lstStyle/>
          <a:p>
            <a:pPr marL="285750" indent="-285750" defTabSz="932597">
              <a:buFont typeface="Arial" panose="020B0604020202020204" pitchFamily="34" charset="0"/>
              <a:buChar char="•"/>
            </a:pPr>
            <a:r>
              <a:rPr lang="en-US" sz="2400" spc="-31" dirty="0"/>
              <a:t>Hive SQL queries for batch processing</a:t>
            </a:r>
          </a:p>
          <a:p>
            <a:pPr marL="285750" indent="-285750" defTabSz="932597">
              <a:buFont typeface="Arial" panose="020B0604020202020204" pitchFamily="34" charset="0"/>
              <a:buChar char="•"/>
            </a:pPr>
            <a:r>
              <a:rPr lang="en-US" sz="2400" spc="-31" dirty="0"/>
              <a:t>Spark SQL for real-time queries from in-memory caching</a:t>
            </a:r>
          </a:p>
          <a:p>
            <a:pPr marL="285750" indent="-285750" defTabSz="932597">
              <a:buFont typeface="Arial" panose="020B0604020202020204" pitchFamily="34" charset="0"/>
              <a:buChar char="•"/>
            </a:pPr>
            <a:r>
              <a:rPr lang="en-US" sz="2400" spc="-31" dirty="0"/>
              <a:t>HBase as a columnar NoSQL transactional database</a:t>
            </a:r>
          </a:p>
          <a:p>
            <a:pPr marL="285750" indent="-285750" defTabSz="932597">
              <a:buFont typeface="Arial" panose="020B0604020202020204" pitchFamily="34" charset="0"/>
              <a:buChar char="•"/>
            </a:pPr>
            <a:r>
              <a:rPr lang="en-US" sz="2400" spc="-31" dirty="0"/>
              <a:t>Storm and Spark Streaming for massive ingestion</a:t>
            </a:r>
          </a:p>
          <a:p>
            <a:pPr marL="285750" indent="-285750" defTabSz="932597">
              <a:buFont typeface="Arial" panose="020B0604020202020204" pitchFamily="34" charset="0"/>
              <a:buChar char="•"/>
            </a:pPr>
            <a:r>
              <a:rPr lang="en-US" sz="2400" spc="-31" dirty="0"/>
              <a:t>Separates compute and storage (Blob Storage)</a:t>
            </a:r>
            <a:endParaRPr lang="en-US" sz="1400" b="1" spc="-31" baseline="70000" dirty="0">
              <a:solidFill>
                <a:srgbClr val="00B050"/>
              </a:solidFill>
            </a:endParaRPr>
          </a:p>
        </p:txBody>
      </p:sp>
      <p:sp>
        <p:nvSpPr>
          <p:cNvPr id="53" name="Rounded Rectangle 52"/>
          <p:cNvSpPr/>
          <p:nvPr/>
        </p:nvSpPr>
        <p:spPr bwMode="auto">
          <a:xfrm>
            <a:off x="511673" y="3755156"/>
            <a:ext cx="6045883" cy="745785"/>
          </a:xfrm>
          <a:prstGeom prst="roundRect">
            <a:avLst/>
          </a:prstGeom>
          <a:solidFill>
            <a:schemeClr val="bg2">
              <a:lumMod val="20000"/>
              <a:lumOff val="80000"/>
            </a:schemeClr>
          </a:solidFill>
          <a:ln>
            <a:noFill/>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0" y="290513"/>
            <a:ext cx="11542713" cy="900112"/>
          </a:xfrm>
          <a:prstGeom prst="rect">
            <a:avLst/>
          </a:prstGeom>
        </p:spPr>
        <p:txBody>
          <a:bodyPr/>
          <a:lstStyle/>
          <a:p>
            <a:r>
              <a:rPr lang="en-US" dirty="0"/>
              <a:t>  Azure HDInsight</a:t>
            </a:r>
          </a:p>
        </p:txBody>
      </p:sp>
      <p:sp>
        <p:nvSpPr>
          <p:cNvPr id="6" name="Rectangle 5"/>
          <p:cNvSpPr/>
          <p:nvPr/>
        </p:nvSpPr>
        <p:spPr>
          <a:xfrm>
            <a:off x="369132" y="1188601"/>
            <a:ext cx="11532192" cy="411149"/>
          </a:xfrm>
          <a:prstGeom prst="rect">
            <a:avLst/>
          </a:prstGeom>
        </p:spPr>
        <p:txBody>
          <a:bodyPr wrap="square">
            <a:spAutoFit/>
          </a:bodyPr>
          <a:lstStyle/>
          <a:p>
            <a:pPr defTabSz="913923" fontAlgn="base">
              <a:lnSpc>
                <a:spcPct val="90000"/>
              </a:lnSpc>
              <a:spcBef>
                <a:spcPts val="1199"/>
              </a:spcBef>
            </a:pPr>
            <a:r>
              <a:rPr lang="en-US" sz="2244" i="1" kern="0" dirty="0">
                <a:latin typeface="Segoe UI Semilight" panose="020B0402040204020203" pitchFamily="34" charset="0"/>
                <a:ea typeface="Segoe UI" pitchFamily="34" charset="0"/>
                <a:cs typeface="Segoe UI Semilight" panose="020B0402040204020203" pitchFamily="34" charset="0"/>
              </a:rPr>
              <a:t>Massively Parallel Processing (MPP) managed Hadoop cluster</a:t>
            </a:r>
          </a:p>
        </p:txBody>
      </p:sp>
      <p:grpSp>
        <p:nvGrpSpPr>
          <p:cNvPr id="64" name="Group 63"/>
          <p:cNvGrpSpPr/>
          <p:nvPr/>
        </p:nvGrpSpPr>
        <p:grpSpPr>
          <a:xfrm>
            <a:off x="11298823" y="5875715"/>
            <a:ext cx="165087" cy="319981"/>
            <a:chOff x="8018355" y="6002801"/>
            <a:chExt cx="145517" cy="282046"/>
          </a:xfrm>
        </p:grpSpPr>
        <p:sp>
          <p:nvSpPr>
            <p:cNvPr id="65" name="Freeform 14"/>
            <p:cNvSpPr>
              <a:spLocks/>
            </p:cNvSpPr>
            <p:nvPr/>
          </p:nvSpPr>
          <p:spPr bwMode="auto">
            <a:xfrm>
              <a:off x="8076990" y="6174854"/>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6" name="Freeform 15"/>
            <p:cNvSpPr>
              <a:spLocks/>
            </p:cNvSpPr>
            <p:nvPr/>
          </p:nvSpPr>
          <p:spPr bwMode="auto">
            <a:xfrm>
              <a:off x="8018355" y="6078127"/>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7" name="Freeform 16"/>
            <p:cNvSpPr>
              <a:spLocks/>
            </p:cNvSpPr>
            <p:nvPr/>
          </p:nvSpPr>
          <p:spPr bwMode="auto">
            <a:xfrm>
              <a:off x="8037615" y="6002801"/>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grpSp>
      <p:sp>
        <p:nvSpPr>
          <p:cNvPr id="69" name="Rounded Rectangle 68"/>
          <p:cNvSpPr/>
          <p:nvPr/>
        </p:nvSpPr>
        <p:spPr>
          <a:xfrm>
            <a:off x="6020627"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Container</a:t>
            </a:r>
          </a:p>
        </p:txBody>
      </p:sp>
      <p:sp>
        <p:nvSpPr>
          <p:cNvPr id="70" name="Rounded Rectangle 69"/>
          <p:cNvSpPr/>
          <p:nvPr/>
        </p:nvSpPr>
        <p:spPr>
          <a:xfrm>
            <a:off x="8219649"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Container</a:t>
            </a:r>
            <a:endParaRPr lang="en-US" sz="1400" dirty="0">
              <a:solidFill>
                <a:srgbClr val="FFFFFF"/>
              </a:solidFill>
              <a:latin typeface="Arial" pitchFamily="34" charset="0"/>
              <a:cs typeface="Arial" pitchFamily="34" charset="0"/>
            </a:endParaRPr>
          </a:p>
        </p:txBody>
      </p:sp>
      <p:sp>
        <p:nvSpPr>
          <p:cNvPr id="71" name="Rounded Rectangle 70"/>
          <p:cNvSpPr/>
          <p:nvPr/>
        </p:nvSpPr>
        <p:spPr>
          <a:xfrm>
            <a:off x="10525166"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Container</a:t>
            </a:r>
            <a:endParaRPr lang="en-US" sz="1400" dirty="0">
              <a:solidFill>
                <a:srgbClr val="FFFFFF"/>
              </a:solidFill>
              <a:latin typeface="Arial" pitchFamily="34" charset="0"/>
              <a:cs typeface="Arial" pitchFamily="34" charset="0"/>
            </a:endParaRPr>
          </a:p>
        </p:txBody>
      </p:sp>
      <p:sp>
        <p:nvSpPr>
          <p:cNvPr id="73" name="Rounded Rectangle 72"/>
          <p:cNvSpPr/>
          <p:nvPr/>
        </p:nvSpPr>
        <p:spPr>
          <a:xfrm>
            <a:off x="6020627"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App Master</a:t>
            </a:r>
          </a:p>
        </p:txBody>
      </p:sp>
      <p:sp>
        <p:nvSpPr>
          <p:cNvPr id="74" name="Rounded Rectangle 73"/>
          <p:cNvSpPr/>
          <p:nvPr/>
        </p:nvSpPr>
        <p:spPr>
          <a:xfrm>
            <a:off x="8219649"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App Master</a:t>
            </a:r>
            <a:endParaRPr lang="en-US" sz="1122" dirty="0">
              <a:solidFill>
                <a:srgbClr val="FFFFFF"/>
              </a:solidFill>
              <a:latin typeface="Arial" pitchFamily="34" charset="0"/>
              <a:cs typeface="Arial" pitchFamily="34" charset="0"/>
            </a:endParaRPr>
          </a:p>
        </p:txBody>
      </p:sp>
      <p:sp>
        <p:nvSpPr>
          <p:cNvPr id="75" name="Rounded Rectangle 74"/>
          <p:cNvSpPr/>
          <p:nvPr/>
        </p:nvSpPr>
        <p:spPr>
          <a:xfrm>
            <a:off x="10525166"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App Master</a:t>
            </a:r>
            <a:endParaRPr lang="en-US" sz="1122" dirty="0">
              <a:solidFill>
                <a:srgbClr val="FFFFFF"/>
              </a:solidFill>
              <a:latin typeface="Arial" pitchFamily="34" charset="0"/>
              <a:cs typeface="Arial" pitchFamily="34" charset="0"/>
            </a:endParaRPr>
          </a:p>
        </p:txBody>
      </p:sp>
      <p:cxnSp>
        <p:nvCxnSpPr>
          <p:cNvPr id="123" name="Elbow Connector 122"/>
          <p:cNvCxnSpPr/>
          <p:nvPr/>
        </p:nvCxnSpPr>
        <p:spPr>
          <a:xfrm rot="5400000" flipH="1" flipV="1">
            <a:off x="9540848" y="4650203"/>
            <a:ext cx="1203559" cy="81881"/>
          </a:xfrm>
          <a:prstGeom prst="bentConnector4">
            <a:avLst>
              <a:gd name="adj1" fmla="val 31790"/>
              <a:gd name="adj2" fmla="val 384743"/>
            </a:avLst>
          </a:prstGeom>
          <a:ln w="38100">
            <a:solidFill>
              <a:srgbClr val="00206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p:cNvCxnSpPr/>
          <p:nvPr/>
        </p:nvCxnSpPr>
        <p:spPr>
          <a:xfrm>
            <a:off x="8219651" y="4441374"/>
            <a:ext cx="1639966" cy="1058890"/>
          </a:xfrm>
          <a:prstGeom prst="bentConnector3">
            <a:avLst>
              <a:gd name="adj1" fmla="val 50000"/>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8991136" y="3150842"/>
            <a:ext cx="1515159" cy="280718"/>
          </a:xfrm>
          <a:prstGeom prst="rect">
            <a:avLst/>
          </a:prstGeom>
        </p:spPr>
        <p:txBody>
          <a:bodyPr wrap="none">
            <a:spAutoFit/>
          </a:bodyPr>
          <a:lstStyle/>
          <a:p>
            <a:pPr algn="ctr" defTabSz="932597"/>
            <a:r>
              <a:rPr lang="en-US" sz="1224" dirty="0" err="1">
                <a:latin typeface="Arial" pitchFamily="34" charset="0"/>
                <a:cs typeface="Arial" pitchFamily="34" charset="0"/>
              </a:rPr>
              <a:t>ResourceManager</a:t>
            </a:r>
            <a:endParaRPr lang="en-US" sz="1428" dirty="0">
              <a:latin typeface="Arial" pitchFamily="34" charset="0"/>
              <a:cs typeface="Arial" pitchFamily="34" charset="0"/>
            </a:endParaRPr>
          </a:p>
        </p:txBody>
      </p:sp>
      <p:sp>
        <p:nvSpPr>
          <p:cNvPr id="127" name="Rectangle 126"/>
          <p:cNvSpPr/>
          <p:nvPr/>
        </p:nvSpPr>
        <p:spPr>
          <a:xfrm>
            <a:off x="6993519" y="3313096"/>
            <a:ext cx="957313" cy="280718"/>
          </a:xfrm>
          <a:prstGeom prst="rect">
            <a:avLst/>
          </a:prstGeom>
        </p:spPr>
        <p:txBody>
          <a:bodyPr wrap="none">
            <a:spAutoFit/>
          </a:bodyPr>
          <a:lstStyle/>
          <a:p>
            <a:pPr algn="ctr" defTabSz="932597"/>
            <a:r>
              <a:rPr lang="en-US" sz="1224" dirty="0" err="1">
                <a:latin typeface="Arial" pitchFamily="34" charset="0"/>
                <a:cs typeface="Arial" pitchFamily="34" charset="0"/>
              </a:rPr>
              <a:t>ZooKeeper</a:t>
            </a:r>
            <a:endParaRPr lang="en-US" sz="1224" dirty="0">
              <a:latin typeface="Arial" pitchFamily="34" charset="0"/>
              <a:cs typeface="Arial" pitchFamily="34" charset="0"/>
            </a:endParaRPr>
          </a:p>
        </p:txBody>
      </p:sp>
      <p:sp>
        <p:nvSpPr>
          <p:cNvPr id="129" name="Rectangle 128"/>
          <p:cNvSpPr/>
          <p:nvPr/>
        </p:nvSpPr>
        <p:spPr>
          <a:xfrm>
            <a:off x="5007924" y="5002162"/>
            <a:ext cx="1208530" cy="286306"/>
          </a:xfrm>
          <a:prstGeom prst="rect">
            <a:avLst/>
          </a:prstGeom>
        </p:spPr>
        <p:txBody>
          <a:bodyPr wrap="none">
            <a:spAutoFit/>
          </a:bodyPr>
          <a:lstStyle/>
          <a:p>
            <a:pPr algn="ctr" defTabSz="932597"/>
            <a:r>
              <a:rPr lang="en-US" sz="1224" dirty="0" err="1">
                <a:solidFill>
                  <a:srgbClr val="FFFFFF"/>
                </a:solidFill>
                <a:latin typeface="Arial" pitchFamily="34" charset="0"/>
                <a:cs typeface="Arial" pitchFamily="34" charset="0"/>
              </a:rPr>
              <a:t>NodeManager</a:t>
            </a:r>
            <a:endParaRPr lang="en-US" sz="1224" dirty="0">
              <a:solidFill>
                <a:srgbClr val="FFFFFF"/>
              </a:solidFill>
              <a:latin typeface="Arial" pitchFamily="34" charset="0"/>
              <a:cs typeface="Arial" pitchFamily="34" charset="0"/>
            </a:endParaRPr>
          </a:p>
        </p:txBody>
      </p:sp>
      <p:sp>
        <p:nvSpPr>
          <p:cNvPr id="130" name="Rectangle 129"/>
          <p:cNvSpPr/>
          <p:nvPr/>
        </p:nvSpPr>
        <p:spPr>
          <a:xfrm>
            <a:off x="7202958" y="5012639"/>
            <a:ext cx="1208530" cy="286306"/>
          </a:xfrm>
          <a:prstGeom prst="rect">
            <a:avLst/>
          </a:prstGeom>
        </p:spPr>
        <p:txBody>
          <a:bodyPr wrap="none">
            <a:spAutoFit/>
          </a:bodyPr>
          <a:lstStyle/>
          <a:p>
            <a:pPr algn="ctr" defTabSz="932597"/>
            <a:r>
              <a:rPr lang="en-US" sz="1224" dirty="0" err="1">
                <a:solidFill>
                  <a:srgbClr val="FFFFFF"/>
                </a:solidFill>
                <a:latin typeface="Arial" pitchFamily="34" charset="0"/>
                <a:cs typeface="Arial" pitchFamily="34" charset="0"/>
              </a:rPr>
              <a:t>NodeManager</a:t>
            </a:r>
            <a:endParaRPr lang="en-US" sz="1224" dirty="0">
              <a:solidFill>
                <a:srgbClr val="FFFFFF"/>
              </a:solidFill>
              <a:latin typeface="Arial" pitchFamily="34" charset="0"/>
              <a:cs typeface="Arial" pitchFamily="34" charset="0"/>
            </a:endParaRPr>
          </a:p>
        </p:txBody>
      </p:sp>
      <p:sp>
        <p:nvSpPr>
          <p:cNvPr id="131" name="Rectangle 130"/>
          <p:cNvSpPr/>
          <p:nvPr/>
        </p:nvSpPr>
        <p:spPr>
          <a:xfrm>
            <a:off x="9512651" y="5026184"/>
            <a:ext cx="1218603" cy="280718"/>
          </a:xfrm>
          <a:prstGeom prst="rect">
            <a:avLst/>
          </a:prstGeom>
        </p:spPr>
        <p:txBody>
          <a:bodyPr wrap="none">
            <a:spAutoFit/>
          </a:bodyPr>
          <a:lstStyle/>
          <a:p>
            <a:pPr algn="ctr" defTabSz="932597"/>
            <a:r>
              <a:rPr lang="en-US" sz="1224" dirty="0" err="1">
                <a:solidFill>
                  <a:srgbClr val="FFFFFF"/>
                </a:solidFill>
                <a:latin typeface="Arial" pitchFamily="34" charset="0"/>
                <a:cs typeface="Arial" pitchFamily="34" charset="0"/>
              </a:rPr>
              <a:t>NodeManager</a:t>
            </a:r>
            <a:endParaRPr lang="en-US" sz="1224" dirty="0">
              <a:solidFill>
                <a:srgbClr val="FFFFFF"/>
              </a:solidFill>
              <a:latin typeface="Arial" pitchFamily="34" charset="0"/>
              <a:cs typeface="Arial" pitchFamily="34" charset="0"/>
            </a:endParaRPr>
          </a:p>
        </p:txBody>
      </p:sp>
      <p:cxnSp>
        <p:nvCxnSpPr>
          <p:cNvPr id="132" name="Elbow Connector 131"/>
          <p:cNvCxnSpPr>
            <a:endCxn id="69" idx="0"/>
          </p:cNvCxnSpPr>
          <p:nvPr/>
        </p:nvCxnSpPr>
        <p:spPr>
          <a:xfrm>
            <a:off x="5921015" y="5434777"/>
            <a:ext cx="612544" cy="249595"/>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endCxn id="70" idx="0"/>
          </p:cNvCxnSpPr>
          <p:nvPr/>
        </p:nvCxnSpPr>
        <p:spPr>
          <a:xfrm>
            <a:off x="8104118" y="5490812"/>
            <a:ext cx="628463" cy="193560"/>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endCxn id="71" idx="0"/>
          </p:cNvCxnSpPr>
          <p:nvPr/>
        </p:nvCxnSpPr>
        <p:spPr>
          <a:xfrm>
            <a:off x="10409315" y="5500264"/>
            <a:ext cx="628784" cy="184108"/>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H="1">
            <a:off x="8219649" y="4078391"/>
            <a:ext cx="1132072" cy="10973"/>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3" name="Picture 172"/>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5080584" y="5320229"/>
            <a:ext cx="1100527" cy="1100527"/>
          </a:xfrm>
          <a:prstGeom prst="rect">
            <a:avLst/>
          </a:prstGeom>
        </p:spPr>
      </p:pic>
      <p:pic>
        <p:nvPicPr>
          <p:cNvPr id="175" name="Picture 174"/>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256959" y="5320229"/>
            <a:ext cx="1100527" cy="1100527"/>
          </a:xfrm>
          <a:prstGeom prst="rect">
            <a:avLst/>
          </a:prstGeom>
        </p:spPr>
      </p:pic>
      <p:pic>
        <p:nvPicPr>
          <p:cNvPr id="176" name="Picture 175"/>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551420" y="5337823"/>
            <a:ext cx="1100527" cy="1100527"/>
          </a:xfrm>
          <a:prstGeom prst="rect">
            <a:avLst/>
          </a:prstGeom>
        </p:spPr>
      </p:pic>
      <p:pic>
        <p:nvPicPr>
          <p:cNvPr id="177" name="Picture 176"/>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109234" y="3408939"/>
            <a:ext cx="1367434" cy="1367434"/>
          </a:xfrm>
          <a:prstGeom prst="rect">
            <a:avLst/>
          </a:prstGeom>
        </p:spPr>
      </p:pic>
      <p:pic>
        <p:nvPicPr>
          <p:cNvPr id="178" name="Picture 177"/>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6984880" y="3544635"/>
            <a:ext cx="1039210" cy="1039210"/>
          </a:xfrm>
          <a:prstGeom prst="rect">
            <a:avLst/>
          </a:prstGeom>
        </p:spPr>
      </p:pic>
      <p:pic>
        <p:nvPicPr>
          <p:cNvPr id="179" name="Picture 178"/>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580848" y="3672376"/>
            <a:ext cx="872235" cy="872235"/>
          </a:xfrm>
          <a:prstGeom prst="rect">
            <a:avLst/>
          </a:prstGeom>
        </p:spPr>
      </p:pic>
      <p:pic>
        <p:nvPicPr>
          <p:cNvPr id="181" name="Picture 180"/>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6558017" y="3672375"/>
            <a:ext cx="872235" cy="87223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853" y="3798825"/>
            <a:ext cx="975165" cy="51782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6915" y="3936741"/>
            <a:ext cx="1411131" cy="348819"/>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14641" y="3891732"/>
            <a:ext cx="1219202" cy="44500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6843" y="3775455"/>
            <a:ext cx="708071" cy="708071"/>
          </a:xfrm>
          <a:prstGeom prst="rect">
            <a:avLst/>
          </a:prstGeom>
        </p:spPr>
      </p:pic>
      <p:sp>
        <p:nvSpPr>
          <p:cNvPr id="47" name="Rounded Rectangle 46"/>
          <p:cNvSpPr/>
          <p:nvPr/>
        </p:nvSpPr>
        <p:spPr>
          <a:xfrm>
            <a:off x="3920159" y="5677745"/>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Container</a:t>
            </a:r>
          </a:p>
        </p:txBody>
      </p:sp>
      <p:sp>
        <p:nvSpPr>
          <p:cNvPr id="48" name="Rounded Rectangle 47"/>
          <p:cNvSpPr/>
          <p:nvPr/>
        </p:nvSpPr>
        <p:spPr>
          <a:xfrm>
            <a:off x="3920159" y="6055431"/>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App Master</a:t>
            </a:r>
          </a:p>
        </p:txBody>
      </p:sp>
      <p:sp>
        <p:nvSpPr>
          <p:cNvPr id="49" name="Rectangle 48"/>
          <p:cNvSpPr/>
          <p:nvPr/>
        </p:nvSpPr>
        <p:spPr>
          <a:xfrm>
            <a:off x="2907456" y="4995536"/>
            <a:ext cx="1208530" cy="286306"/>
          </a:xfrm>
          <a:prstGeom prst="rect">
            <a:avLst/>
          </a:prstGeom>
        </p:spPr>
        <p:txBody>
          <a:bodyPr wrap="none">
            <a:spAutoFit/>
          </a:bodyPr>
          <a:lstStyle/>
          <a:p>
            <a:pPr algn="ctr" defTabSz="932597"/>
            <a:r>
              <a:rPr lang="en-US" sz="1224" dirty="0" err="1">
                <a:solidFill>
                  <a:srgbClr val="FFFFFF"/>
                </a:solidFill>
                <a:latin typeface="Arial" pitchFamily="34" charset="0"/>
                <a:cs typeface="Arial" pitchFamily="34" charset="0"/>
              </a:rPr>
              <a:t>NodeManager</a:t>
            </a:r>
            <a:endParaRPr lang="en-US" sz="1224" dirty="0">
              <a:solidFill>
                <a:srgbClr val="FFFFFF"/>
              </a:solidFill>
              <a:latin typeface="Arial" pitchFamily="34" charset="0"/>
              <a:cs typeface="Arial" pitchFamily="34" charset="0"/>
            </a:endParaRPr>
          </a:p>
        </p:txBody>
      </p:sp>
      <p:cxnSp>
        <p:nvCxnSpPr>
          <p:cNvPr id="50" name="Elbow Connector 49"/>
          <p:cNvCxnSpPr>
            <a:endCxn id="47" idx="0"/>
          </p:cNvCxnSpPr>
          <p:nvPr/>
        </p:nvCxnSpPr>
        <p:spPr>
          <a:xfrm>
            <a:off x="3820547" y="5428151"/>
            <a:ext cx="612544" cy="249595"/>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2980116" y="5313603"/>
            <a:ext cx="1100527" cy="1100527"/>
          </a:xfrm>
          <a:prstGeom prst="rect">
            <a:avLst/>
          </a:prstGeom>
        </p:spPr>
      </p:pic>
      <p:sp>
        <p:nvSpPr>
          <p:cNvPr id="52" name="Rounded Rectangle 51"/>
          <p:cNvSpPr/>
          <p:nvPr/>
        </p:nvSpPr>
        <p:spPr>
          <a:xfrm>
            <a:off x="1660659" y="5671119"/>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Container</a:t>
            </a:r>
          </a:p>
        </p:txBody>
      </p:sp>
      <p:sp>
        <p:nvSpPr>
          <p:cNvPr id="54" name="Rounded Rectangle 53"/>
          <p:cNvSpPr/>
          <p:nvPr/>
        </p:nvSpPr>
        <p:spPr>
          <a:xfrm>
            <a:off x="1660659" y="6048805"/>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App Master</a:t>
            </a:r>
          </a:p>
        </p:txBody>
      </p:sp>
      <p:sp>
        <p:nvSpPr>
          <p:cNvPr id="55" name="Rectangle 54"/>
          <p:cNvSpPr/>
          <p:nvPr/>
        </p:nvSpPr>
        <p:spPr>
          <a:xfrm>
            <a:off x="647956" y="4988910"/>
            <a:ext cx="1208530" cy="286306"/>
          </a:xfrm>
          <a:prstGeom prst="rect">
            <a:avLst/>
          </a:prstGeom>
        </p:spPr>
        <p:txBody>
          <a:bodyPr wrap="none">
            <a:spAutoFit/>
          </a:bodyPr>
          <a:lstStyle/>
          <a:p>
            <a:pPr algn="ctr" defTabSz="932597"/>
            <a:r>
              <a:rPr lang="en-US" sz="1224" dirty="0" err="1">
                <a:solidFill>
                  <a:srgbClr val="FFFFFF"/>
                </a:solidFill>
                <a:latin typeface="Arial" pitchFamily="34" charset="0"/>
                <a:cs typeface="Arial" pitchFamily="34" charset="0"/>
              </a:rPr>
              <a:t>NodeManager</a:t>
            </a:r>
            <a:endParaRPr lang="en-US" sz="1224" dirty="0">
              <a:solidFill>
                <a:srgbClr val="FFFFFF"/>
              </a:solidFill>
              <a:latin typeface="Arial" pitchFamily="34" charset="0"/>
              <a:cs typeface="Arial" pitchFamily="34" charset="0"/>
            </a:endParaRPr>
          </a:p>
        </p:txBody>
      </p:sp>
      <p:cxnSp>
        <p:nvCxnSpPr>
          <p:cNvPr id="56" name="Elbow Connector 55"/>
          <p:cNvCxnSpPr>
            <a:endCxn id="52" idx="0"/>
          </p:cNvCxnSpPr>
          <p:nvPr/>
        </p:nvCxnSpPr>
        <p:spPr>
          <a:xfrm>
            <a:off x="1561047" y="5421525"/>
            <a:ext cx="612544" cy="249595"/>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20616" y="5306977"/>
            <a:ext cx="1100527" cy="1100527"/>
          </a:xfrm>
          <a:prstGeom prst="rect">
            <a:avLst/>
          </a:prstGeom>
        </p:spPr>
      </p:pic>
    </p:spTree>
    <p:extLst>
      <p:ext uri="{BB962C8B-B14F-4D97-AF65-F5344CB8AC3E}">
        <p14:creationId xmlns:p14="http://schemas.microsoft.com/office/powerpoint/2010/main" val="291425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695895" y="5526500"/>
            <a:ext cx="9111094" cy="89033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HDFS</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Hadoop Distributed File System</a:t>
            </a:r>
          </a:p>
        </p:txBody>
      </p:sp>
      <p:sp>
        <p:nvSpPr>
          <p:cNvPr id="4" name="Rectangle 3"/>
          <p:cNvSpPr/>
          <p:nvPr/>
        </p:nvSpPr>
        <p:spPr bwMode="auto">
          <a:xfrm>
            <a:off x="2695894" y="4507826"/>
            <a:ext cx="8084399" cy="8903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YARN (MapReduce V2)</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Yet Another Resource Negotiator / Manager</a:t>
            </a:r>
          </a:p>
        </p:txBody>
      </p:sp>
      <p:sp>
        <p:nvSpPr>
          <p:cNvPr id="5" name="Rectangle 4"/>
          <p:cNvSpPr/>
          <p:nvPr/>
        </p:nvSpPr>
        <p:spPr bwMode="auto">
          <a:xfrm rot="16200000">
            <a:off x="-575075" y="3336755"/>
            <a:ext cx="535004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Zookeeper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 / Distributed Coordination of Resources</a:t>
            </a:r>
          </a:p>
        </p:txBody>
      </p:sp>
      <p:sp>
        <p:nvSpPr>
          <p:cNvPr id="6" name="Rectangle 5"/>
          <p:cNvSpPr/>
          <p:nvPr/>
        </p:nvSpPr>
        <p:spPr bwMode="auto">
          <a:xfrm rot="16200000">
            <a:off x="8690806" y="2306044"/>
            <a:ext cx="328863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Solr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Search</a:t>
            </a:r>
          </a:p>
        </p:txBody>
      </p:sp>
      <p:sp>
        <p:nvSpPr>
          <p:cNvPr id="7" name="Rectangle 6"/>
          <p:cNvSpPr/>
          <p:nvPr/>
        </p:nvSpPr>
        <p:spPr bwMode="auto">
          <a:xfrm rot="16200000">
            <a:off x="9208162" y="2815381"/>
            <a:ext cx="4307313"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HBASE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Columnar Store</a:t>
            </a:r>
          </a:p>
        </p:txBody>
      </p:sp>
      <p:sp>
        <p:nvSpPr>
          <p:cNvPr id="8" name="Rectangle 7"/>
          <p:cNvSpPr/>
          <p:nvPr/>
        </p:nvSpPr>
        <p:spPr bwMode="auto">
          <a:xfrm rot="16200000">
            <a:off x="7664113" y="2306045"/>
            <a:ext cx="328863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Mahout</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Machine Learning</a:t>
            </a:r>
          </a:p>
        </p:txBody>
      </p:sp>
      <p:sp>
        <p:nvSpPr>
          <p:cNvPr id="9" name="Rectangle 8"/>
          <p:cNvSpPr/>
          <p:nvPr/>
        </p:nvSpPr>
        <p:spPr bwMode="auto">
          <a:xfrm rot="16200000">
            <a:off x="6637420" y="2306045"/>
            <a:ext cx="3288636"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Oozie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Workflow / Automation</a:t>
            </a:r>
          </a:p>
          <a:p>
            <a:pP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rot="16200000">
            <a:off x="4590878" y="2298025"/>
            <a:ext cx="327259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Storm</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Streaming</a:t>
            </a:r>
          </a:p>
        </p:txBody>
      </p:sp>
      <p:sp>
        <p:nvSpPr>
          <p:cNvPr id="11" name="Rectangle 10"/>
          <p:cNvSpPr/>
          <p:nvPr/>
        </p:nvSpPr>
        <p:spPr bwMode="auto">
          <a:xfrm rot="16200000">
            <a:off x="3578611" y="2298025"/>
            <a:ext cx="3272590"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Spark</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 Streaming</a:t>
            </a:r>
          </a:p>
        </p:txBody>
      </p:sp>
      <p:sp>
        <p:nvSpPr>
          <p:cNvPr id="12" name="Rectangle 11"/>
          <p:cNvSpPr/>
          <p:nvPr/>
        </p:nvSpPr>
        <p:spPr bwMode="auto">
          <a:xfrm rot="16200000">
            <a:off x="2537495" y="2298026"/>
            <a:ext cx="327258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Pig</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Scripting / ETL</a:t>
            </a:r>
          </a:p>
        </p:txBody>
      </p:sp>
      <p:sp>
        <p:nvSpPr>
          <p:cNvPr id="13" name="Rectangle 12"/>
          <p:cNvSpPr/>
          <p:nvPr/>
        </p:nvSpPr>
        <p:spPr bwMode="auto">
          <a:xfrm rot="16200000">
            <a:off x="1496379" y="2298027"/>
            <a:ext cx="327258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HIVE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Language</a:t>
            </a:r>
          </a:p>
        </p:txBody>
      </p:sp>
      <p:sp>
        <p:nvSpPr>
          <p:cNvPr id="14" name="Rectangle 13"/>
          <p:cNvSpPr/>
          <p:nvPr/>
        </p:nvSpPr>
        <p:spPr bwMode="auto">
          <a:xfrm rot="16200000">
            <a:off x="-256177" y="4696770"/>
            <a:ext cx="263001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Flume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Log Collector</a:t>
            </a:r>
          </a:p>
        </p:txBody>
      </p:sp>
      <p:sp>
        <p:nvSpPr>
          <p:cNvPr id="17" name="Rectangle 16"/>
          <p:cNvSpPr/>
          <p:nvPr/>
        </p:nvSpPr>
        <p:spPr bwMode="auto">
          <a:xfrm rot="16200000">
            <a:off x="-228551" y="1949115"/>
            <a:ext cx="2574759"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Sqoop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RDBMS Exchange</a:t>
            </a:r>
          </a:p>
        </p:txBody>
      </p:sp>
      <p:sp>
        <p:nvSpPr>
          <p:cNvPr id="18" name="Rectangle 17"/>
          <p:cNvSpPr/>
          <p:nvPr/>
        </p:nvSpPr>
        <p:spPr bwMode="auto">
          <a:xfrm>
            <a:off x="615241" y="96252"/>
            <a:ext cx="11191748" cy="89033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Ambari</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Cluster Management and Monitoring UI</a:t>
            </a:r>
          </a:p>
        </p:txBody>
      </p:sp>
      <p:sp>
        <p:nvSpPr>
          <p:cNvPr id="19" name="Rectangle 18"/>
          <p:cNvSpPr/>
          <p:nvPr/>
        </p:nvSpPr>
        <p:spPr bwMode="auto">
          <a:xfrm rot="16200000">
            <a:off x="5603147" y="2298024"/>
            <a:ext cx="327259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Hue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Query Editor</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090" y="4618122"/>
            <a:ext cx="669778" cy="66977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4775" y="5634766"/>
            <a:ext cx="669778" cy="669778"/>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799682" y="1328168"/>
            <a:ext cx="708071" cy="708071"/>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656252" y="1851303"/>
            <a:ext cx="1411131" cy="348819"/>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4672198" y="1416881"/>
            <a:ext cx="975165" cy="51782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5641417" y="1623431"/>
            <a:ext cx="1219202" cy="445009"/>
          </a:xfrm>
          <a:prstGeom prst="rect">
            <a:avLst/>
          </a:prstGeom>
        </p:spPr>
      </p:pic>
      <p:sp>
        <p:nvSpPr>
          <p:cNvPr id="23" name="TextBox 22"/>
          <p:cNvSpPr txBox="1"/>
          <p:nvPr/>
        </p:nvSpPr>
        <p:spPr>
          <a:xfrm rot="16200000">
            <a:off x="-1202268" y="3177222"/>
            <a:ext cx="29685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Hadoop Ecosystem</a:t>
            </a: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56219" y="1188208"/>
            <a:ext cx="1172593" cy="117259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36239" y="1164918"/>
            <a:ext cx="542184" cy="1072953"/>
          </a:xfrm>
          <a:prstGeom prst="rect">
            <a:avLst/>
          </a:prstGeom>
        </p:spPr>
      </p:pic>
      <p:pic>
        <p:nvPicPr>
          <p:cNvPr id="30" name="Pictur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00126" y="1236334"/>
            <a:ext cx="551931" cy="829971"/>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993082" y="1184198"/>
            <a:ext cx="440867" cy="1053673"/>
          </a:xfrm>
          <a:prstGeom prst="rect">
            <a:avLst/>
          </a:prstGeom>
        </p:spPr>
      </p:pic>
    </p:spTree>
    <p:extLst>
      <p:ext uri="{BB962C8B-B14F-4D97-AF65-F5344CB8AC3E}">
        <p14:creationId xmlns:p14="http://schemas.microsoft.com/office/powerpoint/2010/main" val="28389757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900" decel="100000" fill="hold"/>
                                        <p:tgtEl>
                                          <p:spTgt spid="2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900" decel="100000" fill="hold"/>
                                        <p:tgtEl>
                                          <p:spTgt spid="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10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900" decel="100000" fill="hold"/>
                                        <p:tgtEl>
                                          <p:spTgt spid="22"/>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2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900" decel="100000" fill="hold"/>
                                        <p:tgtEl>
                                          <p:spTgt spid="13"/>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2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900" decel="100000" fill="hold"/>
                                        <p:tgtEl>
                                          <p:spTgt spid="25"/>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30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900" decel="100000" fill="hold"/>
                                        <p:tgtEl>
                                          <p:spTgt spid="12"/>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30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900" decel="100000" fill="hold"/>
                                        <p:tgtEl>
                                          <p:spTgt spid="30"/>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40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900" decel="100000" fill="hold"/>
                                        <p:tgtEl>
                                          <p:spTgt spid="11"/>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59" presetID="37" presetClass="entr" presetSubtype="0" fill="hold" nodeType="withEffect">
                                  <p:stCondLst>
                                    <p:cond delay="4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900" decel="100000" fill="hold"/>
                                        <p:tgtEl>
                                          <p:spTgt spid="27"/>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50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1000"/>
                                        <p:tgtEl>
                                          <p:spTgt spid="10"/>
                                        </p:tgtEl>
                                      </p:cBhvr>
                                    </p:animEffect>
                                    <p:anim calcmode="lin" valueType="num">
                                      <p:cBhvr>
                                        <p:cTn id="68" dur="1000" fill="hold"/>
                                        <p:tgtEl>
                                          <p:spTgt spid="10"/>
                                        </p:tgtEl>
                                        <p:attrNameLst>
                                          <p:attrName>ppt_x</p:attrName>
                                        </p:attrNameLst>
                                      </p:cBhvr>
                                      <p:tavLst>
                                        <p:tav tm="0">
                                          <p:val>
                                            <p:strVal val="#ppt_x"/>
                                          </p:val>
                                        </p:tav>
                                        <p:tav tm="100000">
                                          <p:val>
                                            <p:strVal val="#ppt_x"/>
                                          </p:val>
                                        </p:tav>
                                      </p:tavLst>
                                    </p:anim>
                                    <p:anim calcmode="lin" valueType="num">
                                      <p:cBhvr>
                                        <p:cTn id="69" dur="900" decel="100000" fill="hold"/>
                                        <p:tgtEl>
                                          <p:spTgt spid="10"/>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71" presetID="37" presetClass="entr" presetSubtype="0" fill="hold" nodeType="withEffect">
                                  <p:stCondLst>
                                    <p:cond delay="50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1000"/>
                                        <p:tgtEl>
                                          <p:spTgt spid="28"/>
                                        </p:tgtEl>
                                      </p:cBhvr>
                                    </p:animEffect>
                                    <p:anim calcmode="lin" valueType="num">
                                      <p:cBhvr>
                                        <p:cTn id="74" dur="1000" fill="hold"/>
                                        <p:tgtEl>
                                          <p:spTgt spid="28"/>
                                        </p:tgtEl>
                                        <p:attrNameLst>
                                          <p:attrName>ppt_x</p:attrName>
                                        </p:attrNameLst>
                                      </p:cBhvr>
                                      <p:tavLst>
                                        <p:tav tm="0">
                                          <p:val>
                                            <p:strVal val="#ppt_x"/>
                                          </p:val>
                                        </p:tav>
                                        <p:tav tm="100000">
                                          <p:val>
                                            <p:strVal val="#ppt_x"/>
                                          </p:val>
                                        </p:tav>
                                      </p:tavLst>
                                    </p:anim>
                                    <p:anim calcmode="lin" valueType="num">
                                      <p:cBhvr>
                                        <p:cTn id="75" dur="900" decel="100000" fill="hold"/>
                                        <p:tgtEl>
                                          <p:spTgt spid="28"/>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60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000"/>
                                        <p:tgtEl>
                                          <p:spTgt spid="19"/>
                                        </p:tgtEl>
                                      </p:cBhvr>
                                    </p:animEffect>
                                    <p:anim calcmode="lin" valueType="num">
                                      <p:cBhvr>
                                        <p:cTn id="80" dur="1000" fill="hold"/>
                                        <p:tgtEl>
                                          <p:spTgt spid="19"/>
                                        </p:tgtEl>
                                        <p:attrNameLst>
                                          <p:attrName>ppt_x</p:attrName>
                                        </p:attrNameLst>
                                      </p:cBhvr>
                                      <p:tavLst>
                                        <p:tav tm="0">
                                          <p:val>
                                            <p:strVal val="#ppt_x"/>
                                          </p:val>
                                        </p:tav>
                                        <p:tav tm="100000">
                                          <p:val>
                                            <p:strVal val="#ppt_x"/>
                                          </p:val>
                                        </p:tav>
                                      </p:tavLst>
                                    </p:anim>
                                    <p:anim calcmode="lin" valueType="num">
                                      <p:cBhvr>
                                        <p:cTn id="81" dur="900" decel="100000" fill="hold"/>
                                        <p:tgtEl>
                                          <p:spTgt spid="19"/>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83" presetID="37" presetClass="entr" presetSubtype="0" fill="hold" nodeType="withEffect">
                                  <p:stCondLst>
                                    <p:cond delay="60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1000"/>
                                        <p:tgtEl>
                                          <p:spTgt spid="16"/>
                                        </p:tgtEl>
                                      </p:cBhvr>
                                    </p:animEffect>
                                    <p:anim calcmode="lin" valueType="num">
                                      <p:cBhvr>
                                        <p:cTn id="86" dur="1000" fill="hold"/>
                                        <p:tgtEl>
                                          <p:spTgt spid="16"/>
                                        </p:tgtEl>
                                        <p:attrNameLst>
                                          <p:attrName>ppt_x</p:attrName>
                                        </p:attrNameLst>
                                      </p:cBhvr>
                                      <p:tavLst>
                                        <p:tav tm="0">
                                          <p:val>
                                            <p:strVal val="#ppt_x"/>
                                          </p:val>
                                        </p:tav>
                                        <p:tav tm="100000">
                                          <p:val>
                                            <p:strVal val="#ppt_x"/>
                                          </p:val>
                                        </p:tav>
                                      </p:tavLst>
                                    </p:anim>
                                    <p:anim calcmode="lin" valueType="num">
                                      <p:cBhvr>
                                        <p:cTn id="87" dur="900" decel="100000" fill="hold"/>
                                        <p:tgtEl>
                                          <p:spTgt spid="16"/>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89" presetID="37" presetClass="entr" presetSubtype="0" fill="hold" grpId="0" nodeType="withEffect">
                                  <p:stCondLst>
                                    <p:cond delay="700"/>
                                  </p:stCondLst>
                                  <p:childTnLst>
                                    <p:set>
                                      <p:cBhvr>
                                        <p:cTn id="90" dur="1" fill="hold">
                                          <p:stCondLst>
                                            <p:cond delay="0"/>
                                          </p:stCondLst>
                                        </p:cTn>
                                        <p:tgtEl>
                                          <p:spTgt spid="9"/>
                                        </p:tgtEl>
                                        <p:attrNameLst>
                                          <p:attrName>style.visibility</p:attrName>
                                        </p:attrNameLst>
                                      </p:cBhvr>
                                      <p:to>
                                        <p:strVal val="visible"/>
                                      </p:to>
                                    </p:set>
                                    <p:animEffect transition="in" filter="fade">
                                      <p:cBhvr>
                                        <p:cTn id="91" dur="1000"/>
                                        <p:tgtEl>
                                          <p:spTgt spid="9"/>
                                        </p:tgtEl>
                                      </p:cBhvr>
                                    </p:animEffect>
                                    <p:anim calcmode="lin" valueType="num">
                                      <p:cBhvr>
                                        <p:cTn id="92" dur="1000" fill="hold"/>
                                        <p:tgtEl>
                                          <p:spTgt spid="9"/>
                                        </p:tgtEl>
                                        <p:attrNameLst>
                                          <p:attrName>ppt_x</p:attrName>
                                        </p:attrNameLst>
                                      </p:cBhvr>
                                      <p:tavLst>
                                        <p:tav tm="0">
                                          <p:val>
                                            <p:strVal val="#ppt_x"/>
                                          </p:val>
                                        </p:tav>
                                        <p:tav tm="100000">
                                          <p:val>
                                            <p:strVal val="#ppt_x"/>
                                          </p:val>
                                        </p:tav>
                                      </p:tavLst>
                                    </p:anim>
                                    <p:anim calcmode="lin" valueType="num">
                                      <p:cBhvr>
                                        <p:cTn id="93" dur="900" decel="100000" fill="hold"/>
                                        <p:tgtEl>
                                          <p:spTgt spid="9"/>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95" presetID="37" presetClass="entr" presetSubtype="0" fill="hold" grpId="0" nodeType="withEffect">
                                  <p:stCondLst>
                                    <p:cond delay="800"/>
                                  </p:stCondLst>
                                  <p:childTnLst>
                                    <p:set>
                                      <p:cBhvr>
                                        <p:cTn id="96" dur="1" fill="hold">
                                          <p:stCondLst>
                                            <p:cond delay="0"/>
                                          </p:stCondLst>
                                        </p:cTn>
                                        <p:tgtEl>
                                          <p:spTgt spid="8"/>
                                        </p:tgtEl>
                                        <p:attrNameLst>
                                          <p:attrName>style.visibility</p:attrName>
                                        </p:attrNameLst>
                                      </p:cBhvr>
                                      <p:to>
                                        <p:strVal val="visible"/>
                                      </p:to>
                                    </p:set>
                                    <p:animEffect transition="in" filter="fade">
                                      <p:cBhvr>
                                        <p:cTn id="97" dur="1000"/>
                                        <p:tgtEl>
                                          <p:spTgt spid="8"/>
                                        </p:tgtEl>
                                      </p:cBhvr>
                                    </p:animEffect>
                                    <p:anim calcmode="lin" valueType="num">
                                      <p:cBhvr>
                                        <p:cTn id="98" dur="1000" fill="hold"/>
                                        <p:tgtEl>
                                          <p:spTgt spid="8"/>
                                        </p:tgtEl>
                                        <p:attrNameLst>
                                          <p:attrName>ppt_x</p:attrName>
                                        </p:attrNameLst>
                                      </p:cBhvr>
                                      <p:tavLst>
                                        <p:tav tm="0">
                                          <p:val>
                                            <p:strVal val="#ppt_x"/>
                                          </p:val>
                                        </p:tav>
                                        <p:tav tm="100000">
                                          <p:val>
                                            <p:strVal val="#ppt_x"/>
                                          </p:val>
                                        </p:tav>
                                      </p:tavLst>
                                    </p:anim>
                                    <p:anim calcmode="lin" valueType="num">
                                      <p:cBhvr>
                                        <p:cTn id="99" dur="900" decel="100000" fill="hold"/>
                                        <p:tgtEl>
                                          <p:spTgt spid="8"/>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101" presetID="37" presetClass="entr" presetSubtype="0" fill="hold" nodeType="withEffect">
                                  <p:stCondLst>
                                    <p:cond delay="80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1000"/>
                                        <p:tgtEl>
                                          <p:spTgt spid="31"/>
                                        </p:tgtEl>
                                      </p:cBhvr>
                                    </p:animEffect>
                                    <p:anim calcmode="lin" valueType="num">
                                      <p:cBhvr>
                                        <p:cTn id="104" dur="1000" fill="hold"/>
                                        <p:tgtEl>
                                          <p:spTgt spid="31"/>
                                        </p:tgtEl>
                                        <p:attrNameLst>
                                          <p:attrName>ppt_x</p:attrName>
                                        </p:attrNameLst>
                                      </p:cBhvr>
                                      <p:tavLst>
                                        <p:tav tm="0">
                                          <p:val>
                                            <p:strVal val="#ppt_x"/>
                                          </p:val>
                                        </p:tav>
                                        <p:tav tm="100000">
                                          <p:val>
                                            <p:strVal val="#ppt_x"/>
                                          </p:val>
                                        </p:tav>
                                      </p:tavLst>
                                    </p:anim>
                                    <p:anim calcmode="lin" valueType="num">
                                      <p:cBhvr>
                                        <p:cTn id="105" dur="900" decel="100000" fill="hold"/>
                                        <p:tgtEl>
                                          <p:spTgt spid="31"/>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107" presetID="37" presetClass="entr" presetSubtype="0" fill="hold" grpId="0" nodeType="withEffect">
                                  <p:stCondLst>
                                    <p:cond delay="900"/>
                                  </p:stCondLst>
                                  <p:childTnLst>
                                    <p:set>
                                      <p:cBhvr>
                                        <p:cTn id="108" dur="1" fill="hold">
                                          <p:stCondLst>
                                            <p:cond delay="0"/>
                                          </p:stCondLst>
                                        </p:cTn>
                                        <p:tgtEl>
                                          <p:spTgt spid="6"/>
                                        </p:tgtEl>
                                        <p:attrNameLst>
                                          <p:attrName>style.visibility</p:attrName>
                                        </p:attrNameLst>
                                      </p:cBhvr>
                                      <p:to>
                                        <p:strVal val="visible"/>
                                      </p:to>
                                    </p:set>
                                    <p:animEffect transition="in" filter="fade">
                                      <p:cBhvr>
                                        <p:cTn id="109" dur="1000"/>
                                        <p:tgtEl>
                                          <p:spTgt spid="6"/>
                                        </p:tgtEl>
                                      </p:cBhvr>
                                    </p:animEffect>
                                    <p:anim calcmode="lin" valueType="num">
                                      <p:cBhvr>
                                        <p:cTn id="110" dur="1000" fill="hold"/>
                                        <p:tgtEl>
                                          <p:spTgt spid="6"/>
                                        </p:tgtEl>
                                        <p:attrNameLst>
                                          <p:attrName>ppt_x</p:attrName>
                                        </p:attrNameLst>
                                      </p:cBhvr>
                                      <p:tavLst>
                                        <p:tav tm="0">
                                          <p:val>
                                            <p:strVal val="#ppt_x"/>
                                          </p:val>
                                        </p:tav>
                                        <p:tav tm="100000">
                                          <p:val>
                                            <p:strVal val="#ppt_x"/>
                                          </p:val>
                                        </p:tav>
                                      </p:tavLst>
                                    </p:anim>
                                    <p:anim calcmode="lin" valueType="num">
                                      <p:cBhvr>
                                        <p:cTn id="111" dur="900" decel="100000" fill="hold"/>
                                        <p:tgtEl>
                                          <p:spTgt spid="6"/>
                                        </p:tgtEl>
                                        <p:attrNameLst>
                                          <p:attrName>ppt_y</p:attrName>
                                        </p:attrNameLst>
                                      </p:cBhvr>
                                      <p:tavLst>
                                        <p:tav tm="0">
                                          <p:val>
                                            <p:strVal val="#ppt_y+1"/>
                                          </p:val>
                                        </p:tav>
                                        <p:tav tm="100000">
                                          <p:val>
                                            <p:strVal val="#ppt_y-.03"/>
                                          </p:val>
                                        </p:tav>
                                      </p:tavLst>
                                    </p:anim>
                                    <p:anim calcmode="lin" valueType="num">
                                      <p:cBhvr>
                                        <p:cTn id="112"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3" presetID="37" presetClass="entr" presetSubtype="0" fill="hold" nodeType="withEffect">
                                  <p:stCondLst>
                                    <p:cond delay="900"/>
                                  </p:stCondLst>
                                  <p:childTnLst>
                                    <p:set>
                                      <p:cBhvr>
                                        <p:cTn id="114" dur="1" fill="hold">
                                          <p:stCondLst>
                                            <p:cond delay="0"/>
                                          </p:stCondLst>
                                        </p:cTn>
                                        <p:tgtEl>
                                          <p:spTgt spid="21"/>
                                        </p:tgtEl>
                                        <p:attrNameLst>
                                          <p:attrName>style.visibility</p:attrName>
                                        </p:attrNameLst>
                                      </p:cBhvr>
                                      <p:to>
                                        <p:strVal val="visible"/>
                                      </p:to>
                                    </p:set>
                                    <p:animEffect transition="in" filter="fade">
                                      <p:cBhvr>
                                        <p:cTn id="115" dur="1000"/>
                                        <p:tgtEl>
                                          <p:spTgt spid="21"/>
                                        </p:tgtEl>
                                      </p:cBhvr>
                                    </p:animEffect>
                                    <p:anim calcmode="lin" valueType="num">
                                      <p:cBhvr>
                                        <p:cTn id="116" dur="1000" fill="hold"/>
                                        <p:tgtEl>
                                          <p:spTgt spid="21"/>
                                        </p:tgtEl>
                                        <p:attrNameLst>
                                          <p:attrName>ppt_x</p:attrName>
                                        </p:attrNameLst>
                                      </p:cBhvr>
                                      <p:tavLst>
                                        <p:tav tm="0">
                                          <p:val>
                                            <p:strVal val="#ppt_x"/>
                                          </p:val>
                                        </p:tav>
                                        <p:tav tm="100000">
                                          <p:val>
                                            <p:strVal val="#ppt_x"/>
                                          </p:val>
                                        </p:tav>
                                      </p:tavLst>
                                    </p:anim>
                                    <p:anim calcmode="lin" valueType="num">
                                      <p:cBhvr>
                                        <p:cTn id="117" dur="900" decel="100000" fill="hold"/>
                                        <p:tgtEl>
                                          <p:spTgt spid="21"/>
                                        </p:tgtEl>
                                        <p:attrNameLst>
                                          <p:attrName>ppt_y</p:attrName>
                                        </p:attrNameLst>
                                      </p:cBhvr>
                                      <p:tavLst>
                                        <p:tav tm="0">
                                          <p:val>
                                            <p:strVal val="#ppt_y+1"/>
                                          </p:val>
                                        </p:tav>
                                        <p:tav tm="100000">
                                          <p:val>
                                            <p:strVal val="#ppt_y-.03"/>
                                          </p:val>
                                        </p:tav>
                                      </p:tavLst>
                                    </p:anim>
                                    <p:anim calcmode="lin" valueType="num">
                                      <p:cBhvr>
                                        <p:cTn id="118"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par>
                          <p:cTn id="119" fill="hold">
                            <p:stCondLst>
                              <p:cond delay="1900"/>
                            </p:stCondLst>
                            <p:childTnLst>
                              <p:par>
                                <p:cTn id="120" presetID="2" presetClass="entr" presetSubtype="2" fill="hold" grpId="0" nodeType="afterEffect">
                                  <p:stCondLst>
                                    <p:cond delay="0"/>
                                  </p:stCondLst>
                                  <p:childTnLst>
                                    <p:set>
                                      <p:cBhvr>
                                        <p:cTn id="121" dur="1" fill="hold">
                                          <p:stCondLst>
                                            <p:cond delay="0"/>
                                          </p:stCondLst>
                                        </p:cTn>
                                        <p:tgtEl>
                                          <p:spTgt spid="7"/>
                                        </p:tgtEl>
                                        <p:attrNameLst>
                                          <p:attrName>style.visibility</p:attrName>
                                        </p:attrNameLst>
                                      </p:cBhvr>
                                      <p:to>
                                        <p:strVal val="visible"/>
                                      </p:to>
                                    </p:set>
                                    <p:anim calcmode="lin" valueType="num">
                                      <p:cBhvr additive="base">
                                        <p:cTn id="122" dur="300" fill="hold"/>
                                        <p:tgtEl>
                                          <p:spTgt spid="7"/>
                                        </p:tgtEl>
                                        <p:attrNameLst>
                                          <p:attrName>ppt_x</p:attrName>
                                        </p:attrNameLst>
                                      </p:cBhvr>
                                      <p:tavLst>
                                        <p:tav tm="0">
                                          <p:val>
                                            <p:strVal val="1+#ppt_w/2"/>
                                          </p:val>
                                        </p:tav>
                                        <p:tav tm="100000">
                                          <p:val>
                                            <p:strVal val="#ppt_x"/>
                                          </p:val>
                                        </p:tav>
                                      </p:tavLst>
                                    </p:anim>
                                    <p:anim calcmode="lin" valueType="num">
                                      <p:cBhvr additive="base">
                                        <p:cTn id="123" dur="300" fill="hold"/>
                                        <p:tgtEl>
                                          <p:spTgt spid="7"/>
                                        </p:tgtEl>
                                        <p:attrNameLst>
                                          <p:attrName>ppt_y</p:attrName>
                                        </p:attrNameLst>
                                      </p:cBhvr>
                                      <p:tavLst>
                                        <p:tav tm="0">
                                          <p:val>
                                            <p:strVal val="#ppt_y"/>
                                          </p:val>
                                        </p:tav>
                                        <p:tav tm="100000">
                                          <p:val>
                                            <p:strVal val="#ppt_y"/>
                                          </p:val>
                                        </p:tav>
                                      </p:tavLst>
                                    </p:anim>
                                  </p:childTnLst>
                                </p:cTn>
                              </p:par>
                              <p:par>
                                <p:cTn id="124" presetID="2" presetClass="entr" presetSubtype="2" fill="hold" nodeType="withEffect">
                                  <p:stCondLst>
                                    <p:cond delay="0"/>
                                  </p:stCondLst>
                                  <p:childTnLst>
                                    <p:set>
                                      <p:cBhvr>
                                        <p:cTn id="125" dur="1" fill="hold">
                                          <p:stCondLst>
                                            <p:cond delay="0"/>
                                          </p:stCondLst>
                                        </p:cTn>
                                        <p:tgtEl>
                                          <p:spTgt spid="26"/>
                                        </p:tgtEl>
                                        <p:attrNameLst>
                                          <p:attrName>style.visibility</p:attrName>
                                        </p:attrNameLst>
                                      </p:cBhvr>
                                      <p:to>
                                        <p:strVal val="visible"/>
                                      </p:to>
                                    </p:set>
                                    <p:anim calcmode="lin" valueType="num">
                                      <p:cBhvr additive="base">
                                        <p:cTn id="126" dur="300" fill="hold"/>
                                        <p:tgtEl>
                                          <p:spTgt spid="26"/>
                                        </p:tgtEl>
                                        <p:attrNameLst>
                                          <p:attrName>ppt_x</p:attrName>
                                        </p:attrNameLst>
                                      </p:cBhvr>
                                      <p:tavLst>
                                        <p:tav tm="0">
                                          <p:val>
                                            <p:strVal val="1+#ppt_w/2"/>
                                          </p:val>
                                        </p:tav>
                                        <p:tav tm="100000">
                                          <p:val>
                                            <p:strVal val="#ppt_x"/>
                                          </p:val>
                                        </p:tav>
                                      </p:tavLst>
                                    </p:anim>
                                    <p:anim calcmode="lin" valueType="num">
                                      <p:cBhvr additive="base">
                                        <p:cTn id="127" dur="300" fill="hold"/>
                                        <p:tgtEl>
                                          <p:spTgt spid="26"/>
                                        </p:tgtEl>
                                        <p:attrNameLst>
                                          <p:attrName>ppt_y</p:attrName>
                                        </p:attrNameLst>
                                      </p:cBhvr>
                                      <p:tavLst>
                                        <p:tav tm="0">
                                          <p:val>
                                            <p:strVal val="#ppt_y"/>
                                          </p:val>
                                        </p:tav>
                                        <p:tav tm="100000">
                                          <p:val>
                                            <p:strVal val="#ppt_y"/>
                                          </p:val>
                                        </p:tav>
                                      </p:tavLst>
                                    </p:anim>
                                  </p:childTnLst>
                                </p:cTn>
                              </p:par>
                              <p:par>
                                <p:cTn id="128" presetID="2" presetClass="entr" presetSubtype="8" fill="hold" grpId="0" nodeType="withEffect">
                                  <p:stCondLst>
                                    <p:cond delay="100"/>
                                  </p:stCondLst>
                                  <p:childTnLst>
                                    <p:set>
                                      <p:cBhvr>
                                        <p:cTn id="129" dur="1" fill="hold">
                                          <p:stCondLst>
                                            <p:cond delay="0"/>
                                          </p:stCondLst>
                                        </p:cTn>
                                        <p:tgtEl>
                                          <p:spTgt spid="5"/>
                                        </p:tgtEl>
                                        <p:attrNameLst>
                                          <p:attrName>style.visibility</p:attrName>
                                        </p:attrNameLst>
                                      </p:cBhvr>
                                      <p:to>
                                        <p:strVal val="visible"/>
                                      </p:to>
                                    </p:set>
                                    <p:anim calcmode="lin" valueType="num">
                                      <p:cBhvr additive="base">
                                        <p:cTn id="130" dur="300" fill="hold"/>
                                        <p:tgtEl>
                                          <p:spTgt spid="5"/>
                                        </p:tgtEl>
                                        <p:attrNameLst>
                                          <p:attrName>ppt_x</p:attrName>
                                        </p:attrNameLst>
                                      </p:cBhvr>
                                      <p:tavLst>
                                        <p:tav tm="0">
                                          <p:val>
                                            <p:strVal val="0-#ppt_w/2"/>
                                          </p:val>
                                        </p:tav>
                                        <p:tav tm="100000">
                                          <p:val>
                                            <p:strVal val="#ppt_x"/>
                                          </p:val>
                                        </p:tav>
                                      </p:tavLst>
                                    </p:anim>
                                    <p:anim calcmode="lin" valueType="num">
                                      <p:cBhvr additive="base">
                                        <p:cTn id="131" dur="300" fill="hold"/>
                                        <p:tgtEl>
                                          <p:spTgt spid="5"/>
                                        </p:tgtEl>
                                        <p:attrNameLst>
                                          <p:attrName>ppt_y</p:attrName>
                                        </p:attrNameLst>
                                      </p:cBhvr>
                                      <p:tavLst>
                                        <p:tav tm="0">
                                          <p:val>
                                            <p:strVal val="#ppt_y"/>
                                          </p:val>
                                        </p:tav>
                                        <p:tav tm="100000">
                                          <p:val>
                                            <p:strVal val="#ppt_y"/>
                                          </p:val>
                                        </p:tav>
                                      </p:tavLst>
                                    </p:anim>
                                  </p:childTnLst>
                                </p:cTn>
                              </p:par>
                              <p:par>
                                <p:cTn id="132" presetID="2" presetClass="entr" presetSubtype="8" fill="hold" grpId="0" nodeType="withEffect">
                                  <p:stCondLst>
                                    <p:cond delay="200"/>
                                  </p:stCondLst>
                                  <p:childTnLst>
                                    <p:set>
                                      <p:cBhvr>
                                        <p:cTn id="133" dur="1" fill="hold">
                                          <p:stCondLst>
                                            <p:cond delay="0"/>
                                          </p:stCondLst>
                                        </p:cTn>
                                        <p:tgtEl>
                                          <p:spTgt spid="14"/>
                                        </p:tgtEl>
                                        <p:attrNameLst>
                                          <p:attrName>style.visibility</p:attrName>
                                        </p:attrNameLst>
                                      </p:cBhvr>
                                      <p:to>
                                        <p:strVal val="visible"/>
                                      </p:to>
                                    </p:set>
                                    <p:anim calcmode="lin" valueType="num">
                                      <p:cBhvr additive="base">
                                        <p:cTn id="134" dur="300" fill="hold"/>
                                        <p:tgtEl>
                                          <p:spTgt spid="14"/>
                                        </p:tgtEl>
                                        <p:attrNameLst>
                                          <p:attrName>ppt_x</p:attrName>
                                        </p:attrNameLst>
                                      </p:cBhvr>
                                      <p:tavLst>
                                        <p:tav tm="0">
                                          <p:val>
                                            <p:strVal val="0-#ppt_w/2"/>
                                          </p:val>
                                        </p:tav>
                                        <p:tav tm="100000">
                                          <p:val>
                                            <p:strVal val="#ppt_x"/>
                                          </p:val>
                                        </p:tav>
                                      </p:tavLst>
                                    </p:anim>
                                    <p:anim calcmode="lin" valueType="num">
                                      <p:cBhvr additive="base">
                                        <p:cTn id="135" dur="300" fill="hold"/>
                                        <p:tgtEl>
                                          <p:spTgt spid="14"/>
                                        </p:tgtEl>
                                        <p:attrNameLst>
                                          <p:attrName>ppt_y</p:attrName>
                                        </p:attrNameLst>
                                      </p:cBhvr>
                                      <p:tavLst>
                                        <p:tav tm="0">
                                          <p:val>
                                            <p:strVal val="#ppt_y"/>
                                          </p:val>
                                        </p:tav>
                                        <p:tav tm="100000">
                                          <p:val>
                                            <p:strVal val="#ppt_y"/>
                                          </p:val>
                                        </p:tav>
                                      </p:tavLst>
                                    </p:anim>
                                  </p:childTnLst>
                                </p:cTn>
                              </p:par>
                              <p:par>
                                <p:cTn id="136" presetID="2" presetClass="entr" presetSubtype="8" fill="hold" grpId="0" nodeType="withEffect">
                                  <p:stCondLst>
                                    <p:cond delay="300"/>
                                  </p:stCondLst>
                                  <p:childTnLst>
                                    <p:set>
                                      <p:cBhvr>
                                        <p:cTn id="137" dur="1" fill="hold">
                                          <p:stCondLst>
                                            <p:cond delay="0"/>
                                          </p:stCondLst>
                                        </p:cTn>
                                        <p:tgtEl>
                                          <p:spTgt spid="17"/>
                                        </p:tgtEl>
                                        <p:attrNameLst>
                                          <p:attrName>style.visibility</p:attrName>
                                        </p:attrNameLst>
                                      </p:cBhvr>
                                      <p:to>
                                        <p:strVal val="visible"/>
                                      </p:to>
                                    </p:set>
                                    <p:anim calcmode="lin" valueType="num">
                                      <p:cBhvr additive="base">
                                        <p:cTn id="138" dur="300" fill="hold"/>
                                        <p:tgtEl>
                                          <p:spTgt spid="17"/>
                                        </p:tgtEl>
                                        <p:attrNameLst>
                                          <p:attrName>ppt_x</p:attrName>
                                        </p:attrNameLst>
                                      </p:cBhvr>
                                      <p:tavLst>
                                        <p:tav tm="0">
                                          <p:val>
                                            <p:strVal val="0-#ppt_w/2"/>
                                          </p:val>
                                        </p:tav>
                                        <p:tav tm="100000">
                                          <p:val>
                                            <p:strVal val="#ppt_x"/>
                                          </p:val>
                                        </p:tav>
                                      </p:tavLst>
                                    </p:anim>
                                    <p:anim calcmode="lin" valueType="num">
                                      <p:cBhvr additive="base">
                                        <p:cTn id="139" dur="300" fill="hold"/>
                                        <p:tgtEl>
                                          <p:spTgt spid="17"/>
                                        </p:tgtEl>
                                        <p:attrNameLst>
                                          <p:attrName>ppt_y</p:attrName>
                                        </p:attrNameLst>
                                      </p:cBhvr>
                                      <p:tavLst>
                                        <p:tav tm="0">
                                          <p:val>
                                            <p:strVal val="#ppt_y"/>
                                          </p:val>
                                        </p:tav>
                                        <p:tav tm="100000">
                                          <p:val>
                                            <p:strVal val="#ppt_y"/>
                                          </p:val>
                                        </p:tav>
                                      </p:tavLst>
                                    </p:anim>
                                  </p:childTnLst>
                                </p:cTn>
                              </p:par>
                              <p:par>
                                <p:cTn id="140" presetID="2" presetClass="entr" presetSubtype="1" fill="hold" grpId="0" nodeType="withEffect">
                                  <p:stCondLst>
                                    <p:cond delay="400"/>
                                  </p:stCondLst>
                                  <p:childTnLst>
                                    <p:set>
                                      <p:cBhvr>
                                        <p:cTn id="141" dur="1" fill="hold">
                                          <p:stCondLst>
                                            <p:cond delay="0"/>
                                          </p:stCondLst>
                                        </p:cTn>
                                        <p:tgtEl>
                                          <p:spTgt spid="18"/>
                                        </p:tgtEl>
                                        <p:attrNameLst>
                                          <p:attrName>style.visibility</p:attrName>
                                        </p:attrNameLst>
                                      </p:cBhvr>
                                      <p:to>
                                        <p:strVal val="visible"/>
                                      </p:to>
                                    </p:set>
                                    <p:anim calcmode="lin" valueType="num">
                                      <p:cBhvr additive="base">
                                        <p:cTn id="142" dur="300" fill="hold"/>
                                        <p:tgtEl>
                                          <p:spTgt spid="18"/>
                                        </p:tgtEl>
                                        <p:attrNameLst>
                                          <p:attrName>ppt_x</p:attrName>
                                        </p:attrNameLst>
                                      </p:cBhvr>
                                      <p:tavLst>
                                        <p:tav tm="0">
                                          <p:val>
                                            <p:strVal val="#ppt_x"/>
                                          </p:val>
                                        </p:tav>
                                        <p:tav tm="100000">
                                          <p:val>
                                            <p:strVal val="#ppt_x"/>
                                          </p:val>
                                        </p:tav>
                                      </p:tavLst>
                                    </p:anim>
                                    <p:anim calcmode="lin" valueType="num">
                                      <p:cBhvr additive="base">
                                        <p:cTn id="143" dur="3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Optimizing Hive Data with ORC</a:t>
            </a:r>
          </a:p>
        </p:txBody>
      </p:sp>
    </p:spTree>
    <p:extLst>
      <p:ext uri="{BB962C8B-B14F-4D97-AF65-F5344CB8AC3E}">
        <p14:creationId xmlns:p14="http://schemas.microsoft.com/office/powerpoint/2010/main" val="33223739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Example Create Table in Hive</a:t>
            </a:r>
          </a:p>
        </p:txBody>
      </p:sp>
      <p:sp>
        <p:nvSpPr>
          <p:cNvPr id="6" name="Rectangle 5"/>
          <p:cNvSpPr/>
          <p:nvPr/>
        </p:nvSpPr>
        <p:spPr bwMode="auto">
          <a:xfrm>
            <a:off x="411681" y="2013107"/>
            <a:ext cx="11024257" cy="131823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2013107"/>
            <a:ext cx="11024257" cy="1277786"/>
          </a:xfrm>
          <a:prstGeom prst="rect">
            <a:avLst/>
          </a:prstGeom>
        </p:spPr>
        <p:txBody>
          <a:bodyPr wrap="square">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EXTERNAL</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Customers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ROW</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FORMAT</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DELIMITED FIELDS TERMINATED BY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STORED AS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TEXTFILE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LOCATION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'/Customers/'</a:t>
            </a:r>
            <a:endPar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tblproperties</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skip.header.line.count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"1"</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267306" y="3801976"/>
            <a:ext cx="1067074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Storing data in the ORC format improves performance and compresses data.</a:t>
            </a:r>
          </a:p>
        </p:txBody>
      </p:sp>
      <p:sp>
        <p:nvSpPr>
          <p:cNvPr id="9" name="Rectangle 8"/>
          <p:cNvSpPr/>
          <p:nvPr/>
        </p:nvSpPr>
        <p:spPr bwMode="auto">
          <a:xfrm>
            <a:off x="410075" y="4687329"/>
            <a:ext cx="11024257" cy="131823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a:xfrm>
            <a:off x="410075" y="4687329"/>
            <a:ext cx="11024257" cy="1277786"/>
          </a:xfrm>
          <a:prstGeom prst="rect">
            <a:avLst/>
          </a:prstGeom>
        </p:spPr>
        <p:txBody>
          <a:bodyPr wrap="square">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STORED AS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ORC</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b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b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INSERT OVERWRITE TABLE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SELECT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FROM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Customers</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207956" y="1297805"/>
            <a:ext cx="113541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The TEXTFILE format is the slowest way to query against, but easiest to work with.</a:t>
            </a:r>
          </a:p>
        </p:txBody>
      </p:sp>
    </p:spTree>
    <p:extLst>
      <p:ext uri="{BB962C8B-B14F-4D97-AF65-F5344CB8AC3E}">
        <p14:creationId xmlns:p14="http://schemas.microsoft.com/office/powerpoint/2010/main" val="15052786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Optimized Row Columnar (ORC) Format</a:t>
            </a:r>
          </a:p>
        </p:txBody>
      </p:sp>
      <p:sp>
        <p:nvSpPr>
          <p:cNvPr id="3" name="TextBox 2"/>
          <p:cNvSpPr txBox="1"/>
          <p:nvPr/>
        </p:nvSpPr>
        <p:spPr>
          <a:xfrm>
            <a:off x="343055" y="1040893"/>
            <a:ext cx="11848945" cy="8003153"/>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Usually at least 5-10x performance gains on queries </a:t>
            </a:r>
          </a:p>
          <a:p>
            <a:pPr marL="809199" lvl="1" indent="-342900">
              <a:buFont typeface="Arial" panose="020B0604020202020204" pitchFamily="34" charset="0"/>
              <a:buChar char="•"/>
            </a:pPr>
            <a:r>
              <a:rPr lang="en-US" sz="2448" dirty="0">
                <a:cs typeface="Segoe UI" panose="020B0502040204020203" pitchFamily="34" charset="0"/>
              </a:rPr>
              <a:t>By moving data into an ORC table performance gains are huge, especially for aggregate queries (SUM, AVG, MIN/MAX, etc.).</a:t>
            </a:r>
          </a:p>
          <a:p>
            <a:pPr marL="466298" indent="-466298">
              <a:buFont typeface="+mj-lt"/>
              <a:buAutoNum type="arabicPeriod"/>
            </a:pPr>
            <a:r>
              <a:rPr lang="en-US" sz="2448" b="1" dirty="0">
                <a:cs typeface="Segoe UI" panose="020B0502040204020203" pitchFamily="34" charset="0"/>
              </a:rPr>
              <a:t>Compresses data</a:t>
            </a:r>
            <a:endParaRPr lang="en-US" sz="2448" dirty="0">
              <a:cs typeface="Segoe UI" panose="020B0502040204020203" pitchFamily="34" charset="0"/>
            </a:endParaRPr>
          </a:p>
          <a:p>
            <a:pPr marL="809199" lvl="1" indent="-342900">
              <a:buFont typeface="Arial" panose="020B0604020202020204" pitchFamily="34" charset="0"/>
              <a:buChar char="•"/>
            </a:pPr>
            <a:r>
              <a:rPr lang="en-US" sz="2448" dirty="0">
                <a:cs typeface="Segoe UI" panose="020B0502040204020203" pitchFamily="34" charset="0"/>
              </a:rPr>
              <a:t>100GB usually compresses down to 5-15GB, depending on content. </a:t>
            </a:r>
          </a:p>
          <a:p>
            <a:pPr marL="466298" indent="-466298">
              <a:buFont typeface="+mj-lt"/>
              <a:buAutoNum type="arabicPeriod"/>
            </a:pPr>
            <a:r>
              <a:rPr lang="en-US" sz="2448" b="1" dirty="0">
                <a:cs typeface="Segoe UI" panose="020B0502040204020203" pitchFamily="34" charset="0"/>
              </a:rPr>
              <a:t>Stores table statistics</a:t>
            </a:r>
          </a:p>
          <a:p>
            <a:pPr marL="923498" lvl="1" indent="-466298">
              <a:buFont typeface="Arial" panose="020B0604020202020204" pitchFamily="34" charset="0"/>
              <a:buChar char="•"/>
            </a:pPr>
            <a:r>
              <a:rPr lang="en-US" sz="2448" dirty="0">
                <a:cs typeface="Segoe UI" panose="020B0502040204020203" pitchFamily="34" charset="0"/>
              </a:rPr>
              <a:t>Stores row count, min/max and IS NULL values in the columns</a:t>
            </a:r>
          </a:p>
          <a:p>
            <a:pPr marL="466298" indent="-466298">
              <a:buFont typeface="+mj-lt"/>
              <a:buAutoNum type="arabicPeriod"/>
            </a:pPr>
            <a:r>
              <a:rPr lang="en-US" sz="2448" b="1" dirty="0">
                <a:cs typeface="Segoe UI" panose="020B0502040204020203" pitchFamily="34" charset="0"/>
              </a:rPr>
              <a:t>Predicate pushdown</a:t>
            </a:r>
          </a:p>
          <a:p>
            <a:pPr marL="923498" lvl="1" indent="-466298">
              <a:buFont typeface="Arial" panose="020B0604020202020204" pitchFamily="34" charset="0"/>
              <a:buChar char="•"/>
            </a:pPr>
            <a:r>
              <a:rPr lang="en-US" sz="2448" dirty="0">
                <a:cs typeface="Segoe UI" panose="020B0502040204020203" pitchFamily="34" charset="0"/>
              </a:rPr>
              <a:t>Stats on each “stride” can be used to ignore blocks of data easily</a:t>
            </a:r>
          </a:p>
          <a:p>
            <a:pPr marL="466298" indent="-466298">
              <a:buFont typeface="+mj-lt"/>
              <a:buAutoNum type="arabicPeriod"/>
            </a:pPr>
            <a:r>
              <a:rPr lang="en-US" sz="2448" b="1" dirty="0">
                <a:cs typeface="Segoe UI" panose="020B0502040204020203" pitchFamily="34" charset="0"/>
              </a:rPr>
              <a:t>String dictionary for common values</a:t>
            </a:r>
          </a:p>
          <a:p>
            <a:pPr marL="923498" lvl="1" indent="-466298">
              <a:buFont typeface="Arial" panose="020B0604020202020204" pitchFamily="34" charset="0"/>
              <a:buChar char="•"/>
            </a:pPr>
            <a:r>
              <a:rPr lang="en-US" sz="2448" dirty="0">
                <a:cs typeface="Segoe UI" panose="020B0502040204020203" pitchFamily="34" charset="0"/>
              </a:rPr>
              <a:t>Common strings are stored in a dictionary to reduce space</a:t>
            </a:r>
          </a:p>
          <a:p>
            <a:pPr marL="466298" indent="-466298">
              <a:buFont typeface="+mj-lt"/>
              <a:buAutoNum type="arabicPeriod"/>
            </a:pPr>
            <a:r>
              <a:rPr lang="en-US" sz="2448" b="1" dirty="0">
                <a:cs typeface="Segoe UI" panose="020B0502040204020203" pitchFamily="34" charset="0"/>
              </a:rPr>
              <a:t>Integer Run-Length-Encoding</a:t>
            </a:r>
            <a:endParaRPr lang="en-US" sz="2448" dirty="0">
              <a:cs typeface="Segoe UI" panose="020B0502040204020203" pitchFamily="34" charset="0"/>
            </a:endParaRPr>
          </a:p>
          <a:p>
            <a:pPr marL="809199" lvl="1" indent="-342900">
              <a:buFont typeface="Arial" panose="020B0604020202020204" pitchFamily="34" charset="0"/>
              <a:buChar char="•"/>
            </a:pPr>
            <a:r>
              <a:rPr lang="en-US" sz="2448" dirty="0">
                <a:cs typeface="Segoe UI" panose="020B0502040204020203" pitchFamily="34" charset="0"/>
              </a:rPr>
              <a:t>Integers use RLE and further compress and optimize the data</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32841416"/>
      </p:ext>
    </p:extLst>
  </p:cSld>
  <p:clrMapOvr>
    <a:masterClrMapping/>
  </p:clrMapOvr>
  <p:transition>
    <p:fade/>
  </p:transition>
</p:sld>
</file>

<file path=ppt/theme/theme1.xml><?xml version="1.0" encoding="utf-8"?>
<a:theme xmlns:a="http://schemas.openxmlformats.org/drawingml/2006/main" name="Windows Azu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ptx" id="{8248C868-1040-4098-9F26-BC32CD366855}" vid="{23B15AE5-7F5E-4AAC-971B-8EBE7FFCA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095C20C530144A9C96D1041AD30822" ma:contentTypeVersion="4" ma:contentTypeDescription="Create a new document." ma:contentTypeScope="" ma:versionID="393512afa3bc828caae15044e89a4141">
  <xsd:schema xmlns:xsd="http://www.w3.org/2001/XMLSchema" xmlns:xs="http://www.w3.org/2001/XMLSchema" xmlns:p="http://schemas.microsoft.com/office/2006/metadata/properties" xmlns:ns2="b69218da-3271-4108-ad43-f1c1bf20199c" targetNamespace="http://schemas.microsoft.com/office/2006/metadata/properties" ma:root="true" ma:fieldsID="950fcdc818c4fcdf1502fea3ef2e51da" ns2:_="">
    <xsd:import namespace="b69218da-3271-4108-ad43-f1c1bf20199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218da-3271-4108-ad43-f1c1bf201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254BEE-C2AB-4E68-AA3E-3E2702671367}">
  <ds:schemaRef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3.xml><?xml version="1.0" encoding="utf-8"?>
<ds:datastoreItem xmlns:ds="http://schemas.openxmlformats.org/officeDocument/2006/customXml" ds:itemID="{A57D0006-C96C-46E2-8E78-6C9BAEE5CC28}"/>
</file>

<file path=docProps/app.xml><?xml version="1.0" encoding="utf-8"?>
<Properties xmlns="http://schemas.openxmlformats.org/officeDocument/2006/extended-properties" xmlns:vt="http://schemas.openxmlformats.org/officeDocument/2006/docPropsVTypes">
  <Template>GSI Architect Workshop Template</Template>
  <TotalTime>11853</TotalTime>
  <Words>1340</Words>
  <Application>Microsoft Office PowerPoint</Application>
  <PresentationFormat>Widescreen</PresentationFormat>
  <Paragraphs>270</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Consolas</vt:lpstr>
      <vt:lpstr>Segoe UI</vt:lpstr>
      <vt:lpstr>Segoe UI Light</vt:lpstr>
      <vt:lpstr>Segoe UI Semilight</vt:lpstr>
      <vt:lpstr>Times New Roman</vt:lpstr>
      <vt:lpstr>Windows Azure</vt:lpstr>
      <vt:lpstr>PowerPoint Presentation</vt:lpstr>
      <vt:lpstr>Agenda</vt:lpstr>
      <vt:lpstr>Quick Overview of HDInsight</vt:lpstr>
      <vt:lpstr>Major Hadoop Big Data Platforms</vt:lpstr>
      <vt:lpstr>  Azure HDInsight</vt:lpstr>
      <vt:lpstr>PowerPoint Presentation</vt:lpstr>
      <vt:lpstr>Optimizing Hive Data with ORC</vt:lpstr>
      <vt:lpstr>Example Create Table in Hive</vt:lpstr>
      <vt:lpstr>Optimized Row Columnar (ORC) Format</vt:lpstr>
      <vt:lpstr>PowerPoint Presentation</vt:lpstr>
      <vt:lpstr>Faster Queries with Partitioning</vt:lpstr>
      <vt:lpstr>Partitioning in Hadoop (HIVE)</vt:lpstr>
      <vt:lpstr>Partition Examples</vt:lpstr>
      <vt:lpstr>Partition Examples</vt:lpstr>
      <vt:lpstr>Landing Data into Partitions</vt:lpstr>
      <vt:lpstr>Optimizing the YARN Cluster</vt:lpstr>
      <vt:lpstr>Cluster Optimizations</vt:lpstr>
      <vt:lpstr>PowerPoint Presentation</vt:lpstr>
      <vt:lpstr>Extra Optimizations with Bucketing and Vectorized Query Execution</vt:lpstr>
      <vt:lpstr>Bucketing</vt:lpstr>
      <vt:lpstr>Vectorized Query Execution</vt:lpstr>
      <vt:lpstr>Security</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Ben Humphrey</cp:lastModifiedBy>
  <cp:revision>220</cp:revision>
  <dcterms:created xsi:type="dcterms:W3CDTF">2015-09-12T18:19:28Z</dcterms:created>
  <dcterms:modified xsi:type="dcterms:W3CDTF">2016-09-01T14:47:53Z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0x01010062095C20C530144A9C96D1041AD30822</vt:lpwstr>
  </property>
</Properties>
</file>