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81" r:id="rId5"/>
    <p:sldId id="284" r:id="rId6"/>
    <p:sldId id="338" r:id="rId7"/>
    <p:sldId id="412" r:id="rId8"/>
    <p:sldId id="413" r:id="rId9"/>
    <p:sldId id="415" r:id="rId10"/>
    <p:sldId id="407" r:id="rId11"/>
    <p:sldId id="416" r:id="rId12"/>
    <p:sldId id="421" r:id="rId13"/>
    <p:sldId id="408" r:id="rId14"/>
    <p:sldId id="417" r:id="rId15"/>
    <p:sldId id="409" r:id="rId16"/>
    <p:sldId id="422" r:id="rId17"/>
    <p:sldId id="418" r:id="rId18"/>
    <p:sldId id="410" r:id="rId19"/>
    <p:sldId id="419" r:id="rId20"/>
    <p:sldId id="411" r:id="rId21"/>
    <p:sldId id="398" r:id="rId22"/>
    <p:sldId id="420" r:id="rId23"/>
    <p:sldId id="287" r:id="rId24"/>
    <p:sldId id="337" r:id="rId25"/>
    <p:sldId id="2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284"/>
          </p14:sldIdLst>
        </p14:section>
        <p14:section name="Spark Overview" id="{7463A169-2A61-481F-9E3D-21F4352823B5}">
          <p14:sldIdLst>
            <p14:sldId id="338"/>
            <p14:sldId id="412"/>
            <p14:sldId id="413"/>
            <p14:sldId id="415"/>
            <p14:sldId id="407"/>
            <p14:sldId id="416"/>
            <p14:sldId id="421"/>
            <p14:sldId id="408"/>
            <p14:sldId id="417"/>
            <p14:sldId id="409"/>
            <p14:sldId id="422"/>
            <p14:sldId id="418"/>
            <p14:sldId id="410"/>
            <p14:sldId id="419"/>
            <p14:sldId id="411"/>
            <p14:sldId id="398"/>
            <p14:sldId id="420"/>
          </p14:sldIdLst>
        </p14:section>
        <p14:section name="Conclusion (3 min)" id="{B40D3CEA-2FFD-43F0-98F4-1DED6CF96694}">
          <p14:sldIdLst>
            <p14:sldId id="287"/>
            <p14:sldId id="337"/>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49"/>
    <a:srgbClr val="A162D0"/>
    <a:srgbClr val="FF2929"/>
    <a:srgbClr val="FF4343"/>
    <a:srgbClr val="9A0000"/>
    <a:srgbClr val="3A3AB9"/>
    <a:srgbClr val="0078D7"/>
    <a:srgbClr val="1574B8"/>
    <a:srgbClr val="003C6C"/>
    <a:srgbClr val="005A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8" autoAdjust="0"/>
    <p:restoredTop sz="94782" autoAdjust="0"/>
  </p:normalViewPr>
  <p:slideViewPr>
    <p:cSldViewPr snapToGrid="0">
      <p:cViewPr>
        <p:scale>
          <a:sx n="87" d="100"/>
          <a:sy n="87" d="100"/>
        </p:scale>
        <p:origin x="64" y="1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08"/>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8/30/2016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8/30/2016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258634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3279240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419849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2758277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200880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2020310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1273167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2330770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2145518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3586851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HBase</a:t>
            </a:r>
            <a:r>
              <a:rPr lang="en-US" baseline="0" dirty="0"/>
              <a:t> replication:  http://www.cloudera.com/documentation/archive/cdh/4-x/4-2-0/CDH4-Installation-Guide/cdh4ig_topic_20_11.html</a:t>
            </a:r>
          </a:p>
          <a:p>
            <a:r>
              <a:rPr lang="en-US" baseline="0" dirty="0"/>
              <a:t>HDI: https://azure.microsoft.com/en-us/documentation/articles/hdinsight-hbase-geo-replication/</a:t>
            </a:r>
          </a:p>
          <a:p>
            <a:endParaRPr lang="en-US" baseline="0" dirty="0"/>
          </a:p>
          <a:p>
            <a:r>
              <a:rPr lang="en-US" baseline="0" dirty="0"/>
              <a:t>Falcon Data Mirroring:  http://docs.hortonworks.com/HDPDocuments/HDP2/HDP-2.3.0/bk_data_governance/content/section_mirroring_data_falcon.html</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161322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2523711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1014020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7818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45045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29338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Hadoop ecosystem is quite complex and has numerous projects that each facilitate a different function.  Is it any wonder that people see all the animal names and run away because it’s so much to tackle?  It takes some very specialized skills to be able to setup, maintain and optimize a Hadoop cluster.  This slide isn’t meant to scare you, but to help you appreciate all the things that go into working with a Big Data framework.</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1253859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Hadoop ecosystem is quite complex and has numerous projects that each facilitate a different function.  Is it any wonder that people see all the animal names and run away because it’s so much to tackle?  It takes some very specialized skills to be able to setup, maintain and optimize a Hadoop cluster.  This slide isn’t meant to scare you, but to help you appreciate all the things that go into working with a Big Data framework.</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4167197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380855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105570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314591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008" y="1"/>
            <a:ext cx="12190992" cy="6400800"/>
          </a:xfrm>
          <a:prstGeom prst="rect">
            <a:avLst/>
          </a:prstGeom>
        </p:spPr>
      </p:pic>
      <p:sp>
        <p:nvSpPr>
          <p:cNvPr id="7" name="TextBox 6"/>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
        <p:nvSpPr>
          <p:cNvPr id="8" name="TextBox 7"/>
          <p:cNvSpPr txBox="1"/>
          <p:nvPr userDrawn="1"/>
        </p:nvSpPr>
        <p:spPr>
          <a:xfrm>
            <a:off x="0" y="2868782"/>
            <a:ext cx="8015040" cy="808426"/>
          </a:xfrm>
          <a:prstGeom prst="rect">
            <a:avLst/>
          </a:prstGeom>
          <a:noFill/>
        </p:spPr>
        <p:txBody>
          <a:bodyPr wrap="square" lIns="182880" tIns="146304" rIns="182880" bIns="146304" rtlCol="0">
            <a:spAutoFit/>
          </a:bodyPr>
          <a:lstStyle/>
          <a:p>
            <a:pPr>
              <a:lnSpc>
                <a:spcPts val="4000"/>
              </a:lnSpc>
            </a:pPr>
            <a:r>
              <a:rPr lang="en-US" sz="1600" spc="300" dirty="0">
                <a:solidFill>
                  <a:srgbClr val="0070C0"/>
                </a:solidFill>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038822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9607931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3123194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04151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cxnSp>
        <p:nvCxnSpPr>
          <p:cNvPr id="1534" name="Straight Connector 1533"/>
          <p:cNvCxnSpPr/>
          <p:nvPr userDrawn="1"/>
        </p:nvCxnSpPr>
        <p:spPr>
          <a:xfrm>
            <a:off x="4146079" y="497"/>
            <a:ext cx="0" cy="6993533"/>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535" name="Rectangle 1534"/>
          <p:cNvSpPr/>
          <p:nvPr userDrawn="1"/>
        </p:nvSpPr>
        <p:spPr bwMode="auto">
          <a:xfrm>
            <a:off x="-15544" y="0"/>
            <a:ext cx="4178048" cy="3512003"/>
          </a:xfrm>
          <a:prstGeom prst="rect">
            <a:avLst/>
          </a:prstGeom>
          <a:solidFill>
            <a:srgbClr val="FFB9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38" name="Rectangle 1537"/>
          <p:cNvSpPr/>
          <p:nvPr userDrawn="1"/>
        </p:nvSpPr>
        <p:spPr bwMode="auto">
          <a:xfrm>
            <a:off x="882" y="3512003"/>
            <a:ext cx="4145196" cy="3482026"/>
          </a:xfrm>
          <a:prstGeom prst="rect">
            <a:avLst/>
          </a:prstGeom>
          <a:solidFill>
            <a:srgbClr val="0072C6">
              <a:lumMod val="60000"/>
              <a:lumOff val="40000"/>
            </a:srgbClr>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1" name="Rectangle 1540"/>
          <p:cNvSpPr/>
          <p:nvPr userDrawn="1"/>
        </p:nvSpPr>
        <p:spPr bwMode="auto">
          <a:xfrm>
            <a:off x="4146077" y="3512002"/>
            <a:ext cx="4113233" cy="3482027"/>
          </a:xfrm>
          <a:prstGeom prst="rect">
            <a:avLst/>
          </a:prstGeom>
          <a:solidFill>
            <a:srgbClr val="5C2D91"/>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4" name="Rectangle 1543"/>
          <p:cNvSpPr/>
          <p:nvPr userDrawn="1"/>
        </p:nvSpPr>
        <p:spPr bwMode="auto">
          <a:xfrm>
            <a:off x="8259306" y="3512001"/>
            <a:ext cx="4176286" cy="3482028"/>
          </a:xfrm>
          <a:prstGeom prst="rect">
            <a:avLst/>
          </a:prstGeom>
          <a:solidFill>
            <a:srgbClr val="00205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7" name="Rectangle 1546"/>
          <p:cNvSpPr/>
          <p:nvPr userDrawn="1"/>
        </p:nvSpPr>
        <p:spPr bwMode="auto">
          <a:xfrm>
            <a:off x="8259309" y="0"/>
            <a:ext cx="4176283" cy="3512001"/>
          </a:xfrm>
          <a:prstGeom prst="rect">
            <a:avLst/>
          </a:prstGeom>
          <a:solidFill>
            <a:srgbClr val="BAD80A"/>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8" name="Rectangle 1547"/>
          <p:cNvSpPr/>
          <p:nvPr userDrawn="1"/>
        </p:nvSpPr>
        <p:spPr bwMode="auto">
          <a:xfrm>
            <a:off x="4146077" y="-1"/>
            <a:ext cx="4113230" cy="3512002"/>
          </a:xfrm>
          <a:prstGeom prst="rect">
            <a:avLst/>
          </a:prstGeom>
          <a:solidFill>
            <a:srgbClr val="DC3C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3066" name="Text Placeholder 3065"/>
          <p:cNvSpPr>
            <a:spLocks noGrp="1"/>
          </p:cNvSpPr>
          <p:nvPr>
            <p:ph type="body" sz="quarter" idx="10" hasCustomPrompt="1"/>
          </p:nvPr>
        </p:nvSpPr>
        <p:spPr>
          <a:xfrm>
            <a:off x="-16427" y="1016349"/>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68" name="Text Placeholder 3067"/>
          <p:cNvSpPr>
            <a:spLocks noGrp="1"/>
          </p:cNvSpPr>
          <p:nvPr>
            <p:ph type="body" sz="quarter" idx="11" hasCustomPrompt="1"/>
          </p:nvPr>
        </p:nvSpPr>
        <p:spPr>
          <a:xfrm>
            <a:off x="0" y="1450975"/>
            <a:ext cx="4145606" cy="1015663"/>
          </a:xfrm>
        </p:spPr>
        <p:txBody>
          <a:bodyPr/>
          <a:lstStyle>
            <a:lvl1pPr marL="0" indent="0" algn="ctr">
              <a:buNone/>
              <a:defRPr sz="6000"/>
            </a:lvl1pPr>
          </a:lstStyle>
          <a:p>
            <a:pPr lvl="0"/>
            <a:r>
              <a:rPr lang="en-US" dirty="0"/>
              <a:t>Metric</a:t>
            </a:r>
          </a:p>
        </p:txBody>
      </p:sp>
      <p:sp>
        <p:nvSpPr>
          <p:cNvPr id="3069" name="Text Placeholder 3065"/>
          <p:cNvSpPr>
            <a:spLocks noGrp="1"/>
          </p:cNvSpPr>
          <p:nvPr>
            <p:ph type="body" sz="quarter" idx="12" hasCustomPrompt="1"/>
          </p:nvPr>
        </p:nvSpPr>
        <p:spPr>
          <a:xfrm>
            <a:off x="4112753" y="101568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0" name="Text Placeholder 3067"/>
          <p:cNvSpPr>
            <a:spLocks noGrp="1"/>
          </p:cNvSpPr>
          <p:nvPr>
            <p:ph type="body" sz="quarter" idx="13" hasCustomPrompt="1"/>
          </p:nvPr>
        </p:nvSpPr>
        <p:spPr>
          <a:xfrm>
            <a:off x="4129180" y="1450314"/>
            <a:ext cx="4145606" cy="1015663"/>
          </a:xfrm>
        </p:spPr>
        <p:txBody>
          <a:bodyPr/>
          <a:lstStyle>
            <a:lvl1pPr marL="0" indent="0" algn="ctr">
              <a:buNone/>
              <a:defRPr sz="6000"/>
            </a:lvl1pPr>
          </a:lstStyle>
          <a:p>
            <a:pPr lvl="0"/>
            <a:r>
              <a:rPr lang="en-US" dirty="0"/>
              <a:t>Metric</a:t>
            </a:r>
          </a:p>
        </p:txBody>
      </p:sp>
      <p:sp>
        <p:nvSpPr>
          <p:cNvPr id="3071" name="Text Placeholder 3065"/>
          <p:cNvSpPr>
            <a:spLocks noGrp="1"/>
          </p:cNvSpPr>
          <p:nvPr>
            <p:ph type="body" sz="quarter" idx="14" hasCustomPrompt="1"/>
          </p:nvPr>
        </p:nvSpPr>
        <p:spPr>
          <a:xfrm>
            <a:off x="8241050" y="101502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2" name="Text Placeholder 3067"/>
          <p:cNvSpPr>
            <a:spLocks noGrp="1"/>
          </p:cNvSpPr>
          <p:nvPr>
            <p:ph type="body" sz="quarter" idx="15" hasCustomPrompt="1"/>
          </p:nvPr>
        </p:nvSpPr>
        <p:spPr>
          <a:xfrm>
            <a:off x="8257477" y="1449653"/>
            <a:ext cx="4145606" cy="1015663"/>
          </a:xfrm>
        </p:spPr>
        <p:txBody>
          <a:bodyPr/>
          <a:lstStyle>
            <a:lvl1pPr marL="0" indent="0" algn="ctr">
              <a:buNone/>
              <a:defRPr sz="6000"/>
            </a:lvl1pPr>
          </a:lstStyle>
          <a:p>
            <a:pPr lvl="0"/>
            <a:r>
              <a:rPr lang="en-US" dirty="0"/>
              <a:t>Metric</a:t>
            </a:r>
          </a:p>
        </p:txBody>
      </p:sp>
      <p:sp>
        <p:nvSpPr>
          <p:cNvPr id="3073" name="Text Placeholder 3065"/>
          <p:cNvSpPr>
            <a:spLocks noGrp="1"/>
          </p:cNvSpPr>
          <p:nvPr>
            <p:ph type="body" sz="quarter" idx="16" hasCustomPrompt="1"/>
          </p:nvPr>
        </p:nvSpPr>
        <p:spPr>
          <a:xfrm>
            <a:off x="-16427" y="4527192"/>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4" name="Text Placeholder 3067"/>
          <p:cNvSpPr>
            <a:spLocks noGrp="1"/>
          </p:cNvSpPr>
          <p:nvPr>
            <p:ph type="body" sz="quarter" idx="17" hasCustomPrompt="1"/>
          </p:nvPr>
        </p:nvSpPr>
        <p:spPr>
          <a:xfrm>
            <a:off x="0" y="4961818"/>
            <a:ext cx="4145606" cy="1015663"/>
          </a:xfrm>
        </p:spPr>
        <p:txBody>
          <a:bodyPr/>
          <a:lstStyle>
            <a:lvl1pPr marL="0" indent="0" algn="ctr">
              <a:buNone/>
              <a:defRPr sz="6000"/>
            </a:lvl1pPr>
          </a:lstStyle>
          <a:p>
            <a:pPr lvl="0"/>
            <a:r>
              <a:rPr lang="en-US" dirty="0"/>
              <a:t>Metric</a:t>
            </a:r>
          </a:p>
        </p:txBody>
      </p:sp>
      <p:sp>
        <p:nvSpPr>
          <p:cNvPr id="3075" name="Text Placeholder 3065"/>
          <p:cNvSpPr>
            <a:spLocks noGrp="1"/>
          </p:cNvSpPr>
          <p:nvPr>
            <p:ph type="body" sz="quarter" idx="18" hasCustomPrompt="1"/>
          </p:nvPr>
        </p:nvSpPr>
        <p:spPr>
          <a:xfrm>
            <a:off x="4112753" y="452702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6" name="Text Placeholder 3067"/>
          <p:cNvSpPr>
            <a:spLocks noGrp="1"/>
          </p:cNvSpPr>
          <p:nvPr>
            <p:ph type="body" sz="quarter" idx="19" hasCustomPrompt="1"/>
          </p:nvPr>
        </p:nvSpPr>
        <p:spPr>
          <a:xfrm>
            <a:off x="4129180" y="4961654"/>
            <a:ext cx="4145606" cy="1015663"/>
          </a:xfrm>
        </p:spPr>
        <p:txBody>
          <a:bodyPr/>
          <a:lstStyle>
            <a:lvl1pPr marL="0" indent="0" algn="ctr">
              <a:buNone/>
              <a:defRPr sz="6000"/>
            </a:lvl1pPr>
          </a:lstStyle>
          <a:p>
            <a:pPr lvl="0"/>
            <a:r>
              <a:rPr lang="en-US" dirty="0"/>
              <a:t>Metric</a:t>
            </a:r>
          </a:p>
        </p:txBody>
      </p:sp>
      <p:sp>
        <p:nvSpPr>
          <p:cNvPr id="3077" name="Text Placeholder 3065"/>
          <p:cNvSpPr>
            <a:spLocks noGrp="1"/>
          </p:cNvSpPr>
          <p:nvPr>
            <p:ph type="body" sz="quarter" idx="20" hasCustomPrompt="1"/>
          </p:nvPr>
        </p:nvSpPr>
        <p:spPr>
          <a:xfrm>
            <a:off x="8257477" y="452636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8" name="Text Placeholder 3067"/>
          <p:cNvSpPr>
            <a:spLocks noGrp="1"/>
          </p:cNvSpPr>
          <p:nvPr>
            <p:ph type="body" sz="quarter" idx="21" hasCustomPrompt="1"/>
          </p:nvPr>
        </p:nvSpPr>
        <p:spPr>
          <a:xfrm>
            <a:off x="8273904" y="4960993"/>
            <a:ext cx="4145606" cy="1015663"/>
          </a:xfrm>
        </p:spPr>
        <p:txBody>
          <a:bodyPr/>
          <a:lstStyle>
            <a:lvl1pPr marL="0" indent="0" algn="ctr">
              <a:buNone/>
              <a:defRPr sz="6000"/>
            </a:lvl1pPr>
          </a:lstStyle>
          <a:p>
            <a:pPr lvl="0"/>
            <a:r>
              <a:rPr lang="en-US" dirty="0"/>
              <a:t>Metric</a:t>
            </a:r>
          </a:p>
        </p:txBody>
      </p:sp>
    </p:spTree>
    <p:extLst>
      <p:ext uri="{BB962C8B-B14F-4D97-AF65-F5344CB8AC3E}">
        <p14:creationId xmlns:p14="http://schemas.microsoft.com/office/powerpoint/2010/main" val="827354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34"/>
                                        </p:tgtEl>
                                        <p:attrNameLst>
                                          <p:attrName>style.visibility</p:attrName>
                                        </p:attrNameLst>
                                      </p:cBhvr>
                                      <p:to>
                                        <p:strVal val="visible"/>
                                      </p:to>
                                    </p:set>
                                    <p:animEffect transition="in" filter="wipe(left)">
                                      <p:cBhvr>
                                        <p:cTn id="7" dur="500"/>
                                        <p:tgtEl>
                                          <p:spTgt spid="1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extBox 6"/>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1889195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8" descr="C:\Users\rickra\AppData\Local\Temp\SNAGHTML32ef3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081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ud Backgroun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0" cy="6879772"/>
          </a:xfrm>
          <a:prstGeom prst="rect">
            <a:avLst/>
          </a:prstGeom>
        </p:spPr>
      </p:pic>
      <p:sp>
        <p:nvSpPr>
          <p:cNvPr id="7" name="TextBox 6"/>
          <p:cNvSpPr txBox="1"/>
          <p:nvPr userDrawn="1"/>
        </p:nvSpPr>
        <p:spPr>
          <a:xfrm>
            <a:off x="5055366" y="6440772"/>
            <a:ext cx="2079712" cy="439074"/>
          </a:xfrm>
          <a:prstGeom prst="rect">
            <a:avLst/>
          </a:prstGeom>
          <a:noFill/>
        </p:spPr>
        <p:txBody>
          <a:bodyPr wrap="none" lIns="179285" tIns="143428" rIns="179285" bIns="143428" rtlCol="0" anchor="ctr">
            <a:spAutoFit/>
          </a:bodyPr>
          <a:lstStyle/>
          <a:p>
            <a:pPr algn="ctr">
              <a:lnSpc>
                <a:spcPct val="90000"/>
              </a:lnSpc>
              <a:spcAft>
                <a:spcPts val="588"/>
              </a:spcAft>
            </a:pPr>
            <a:r>
              <a:rPr lang="en-US" sz="1078" dirty="0">
                <a:solidFill>
                  <a:srgbClr val="0070C0"/>
                </a:solidFill>
              </a:rPr>
              <a:t>MICROSOFT CONFIDENTIAL</a:t>
            </a:r>
          </a:p>
        </p:txBody>
      </p:sp>
      <p:grpSp>
        <p:nvGrpSpPr>
          <p:cNvPr id="6" name="Group 5"/>
          <p:cNvGrpSpPr/>
          <p:nvPr userDrawn="1"/>
        </p:nvGrpSpPr>
        <p:grpSpPr>
          <a:xfrm>
            <a:off x="10594258" y="6489293"/>
            <a:ext cx="1463644" cy="295283"/>
            <a:chOff x="0" y="0"/>
            <a:chExt cx="5002082" cy="1068032"/>
          </a:xfrm>
        </p:grpSpPr>
        <p:sp>
          <p:nvSpPr>
            <p:cNvPr id="9" name="Shape 6"/>
            <p:cNvSpPr/>
            <p:nvPr userDrawn="1"/>
          </p:nvSpPr>
          <p:spPr>
            <a:xfrm>
              <a:off x="1388148" y="213773"/>
              <a:ext cx="692607" cy="639978"/>
            </a:xfrm>
            <a:custGeom>
              <a:avLst/>
              <a:gdLst/>
              <a:ahLst/>
              <a:cxnLst/>
              <a:rect l="0" t="0" r="0" b="0"/>
              <a:pathLst>
                <a:path w="692607" h="639978">
                  <a:moveTo>
                    <a:pt x="0" y="0"/>
                  </a:moveTo>
                  <a:lnTo>
                    <a:pt x="156883" y="0"/>
                  </a:lnTo>
                  <a:lnTo>
                    <a:pt x="317348" y="402527"/>
                  </a:lnTo>
                  <a:cubicBezTo>
                    <a:pt x="331407" y="437972"/>
                    <a:pt x="340385" y="465861"/>
                    <a:pt x="345745" y="485521"/>
                  </a:cubicBezTo>
                  <a:lnTo>
                    <a:pt x="347447" y="485521"/>
                  </a:lnTo>
                  <a:lnTo>
                    <a:pt x="377431" y="401612"/>
                  </a:lnTo>
                  <a:lnTo>
                    <a:pt x="541947" y="0"/>
                  </a:lnTo>
                  <a:lnTo>
                    <a:pt x="692607" y="0"/>
                  </a:lnTo>
                  <a:lnTo>
                    <a:pt x="692607" y="639978"/>
                  </a:lnTo>
                  <a:lnTo>
                    <a:pt x="582232" y="639978"/>
                  </a:lnTo>
                  <a:lnTo>
                    <a:pt x="582232" y="233299"/>
                  </a:lnTo>
                  <a:cubicBezTo>
                    <a:pt x="582511" y="207594"/>
                    <a:pt x="584632" y="164986"/>
                    <a:pt x="587134" y="118364"/>
                  </a:cubicBezTo>
                  <a:lnTo>
                    <a:pt x="584860" y="118364"/>
                  </a:lnTo>
                  <a:cubicBezTo>
                    <a:pt x="580644" y="137224"/>
                    <a:pt x="576047" y="158179"/>
                    <a:pt x="571716" y="168923"/>
                  </a:cubicBezTo>
                  <a:lnTo>
                    <a:pt x="380733" y="639978"/>
                  </a:lnTo>
                  <a:lnTo>
                    <a:pt x="308356" y="639978"/>
                  </a:lnTo>
                  <a:lnTo>
                    <a:pt x="115938" y="173139"/>
                  </a:lnTo>
                  <a:cubicBezTo>
                    <a:pt x="111989" y="160846"/>
                    <a:pt x="106528" y="142481"/>
                    <a:pt x="101270" y="118364"/>
                  </a:cubicBezTo>
                  <a:lnTo>
                    <a:pt x="98996" y="118364"/>
                  </a:lnTo>
                  <a:cubicBezTo>
                    <a:pt x="99466" y="128740"/>
                    <a:pt x="101397" y="142354"/>
                    <a:pt x="101930" y="159347"/>
                  </a:cubicBezTo>
                  <a:cubicBezTo>
                    <a:pt x="102946" y="192926"/>
                    <a:pt x="103467" y="222275"/>
                    <a:pt x="103467" y="246558"/>
                  </a:cubicBezTo>
                  <a:lnTo>
                    <a:pt x="103467" y="639978"/>
                  </a:lnTo>
                  <a:lnTo>
                    <a:pt x="0" y="639978"/>
                  </a:lnTo>
                  <a:lnTo>
                    <a:pt x="0"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0" name="Shape 91"/>
            <p:cNvSpPr/>
            <p:nvPr userDrawn="1"/>
          </p:nvSpPr>
          <p:spPr>
            <a:xfrm>
              <a:off x="2184680" y="395122"/>
              <a:ext cx="107886" cy="458622"/>
            </a:xfrm>
            <a:custGeom>
              <a:avLst/>
              <a:gdLst/>
              <a:ahLst/>
              <a:cxnLst/>
              <a:rect l="0" t="0" r="0" b="0"/>
              <a:pathLst>
                <a:path w="107886" h="458622">
                  <a:moveTo>
                    <a:pt x="0" y="0"/>
                  </a:moveTo>
                  <a:lnTo>
                    <a:pt x="107886" y="0"/>
                  </a:lnTo>
                  <a:lnTo>
                    <a:pt x="107886" y="458622"/>
                  </a:lnTo>
                  <a:lnTo>
                    <a:pt x="0" y="458622"/>
                  </a:lnTo>
                  <a:lnTo>
                    <a:pt x="0" y="0"/>
                  </a:lnTo>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1" name="Shape 8"/>
            <p:cNvSpPr/>
            <p:nvPr userDrawn="1"/>
          </p:nvSpPr>
          <p:spPr>
            <a:xfrm>
              <a:off x="2174518" y="200216"/>
              <a:ext cx="130886" cy="124689"/>
            </a:xfrm>
            <a:custGeom>
              <a:avLst/>
              <a:gdLst/>
              <a:ahLst/>
              <a:cxnLst/>
              <a:rect l="0" t="0" r="0" b="0"/>
              <a:pathLst>
                <a:path w="130886" h="124689">
                  <a:moveTo>
                    <a:pt x="65214" y="0"/>
                  </a:moveTo>
                  <a:cubicBezTo>
                    <a:pt x="83896" y="0"/>
                    <a:pt x="99670" y="6223"/>
                    <a:pt x="112115" y="18517"/>
                  </a:cubicBezTo>
                  <a:cubicBezTo>
                    <a:pt x="124562" y="30823"/>
                    <a:pt x="130886" y="45784"/>
                    <a:pt x="130886" y="63017"/>
                  </a:cubicBezTo>
                  <a:cubicBezTo>
                    <a:pt x="130886" y="80582"/>
                    <a:pt x="124396" y="95415"/>
                    <a:pt x="111595" y="107137"/>
                  </a:cubicBezTo>
                  <a:cubicBezTo>
                    <a:pt x="98882" y="118783"/>
                    <a:pt x="83274" y="124689"/>
                    <a:pt x="65214" y="124689"/>
                  </a:cubicBezTo>
                  <a:cubicBezTo>
                    <a:pt x="47155" y="124689"/>
                    <a:pt x="31610" y="118783"/>
                    <a:pt x="19037" y="107124"/>
                  </a:cubicBezTo>
                  <a:cubicBezTo>
                    <a:pt x="6401" y="95415"/>
                    <a:pt x="0" y="80582"/>
                    <a:pt x="0" y="63017"/>
                  </a:cubicBezTo>
                  <a:cubicBezTo>
                    <a:pt x="0" y="45174"/>
                    <a:pt x="6477" y="30023"/>
                    <a:pt x="19253" y="18021"/>
                  </a:cubicBezTo>
                  <a:cubicBezTo>
                    <a:pt x="31978" y="6071"/>
                    <a:pt x="47435" y="0"/>
                    <a:pt x="65214"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2" name="Shape 9"/>
            <p:cNvSpPr/>
            <p:nvPr userDrawn="1"/>
          </p:nvSpPr>
          <p:spPr>
            <a:xfrm>
              <a:off x="2366763" y="384066"/>
              <a:ext cx="359105" cy="480746"/>
            </a:xfrm>
            <a:custGeom>
              <a:avLst/>
              <a:gdLst/>
              <a:ahLst/>
              <a:cxnLst/>
              <a:rect l="0" t="0" r="0" b="0"/>
              <a:pathLst>
                <a:path w="359105" h="480746">
                  <a:moveTo>
                    <a:pt x="247447" y="0"/>
                  </a:moveTo>
                  <a:cubicBezTo>
                    <a:pt x="266713" y="0"/>
                    <a:pt x="286982" y="2172"/>
                    <a:pt x="307734" y="6464"/>
                  </a:cubicBezTo>
                  <a:cubicBezTo>
                    <a:pt x="328562" y="10795"/>
                    <a:pt x="345351" y="16472"/>
                    <a:pt x="357657" y="23355"/>
                  </a:cubicBezTo>
                  <a:lnTo>
                    <a:pt x="359105" y="24181"/>
                  </a:lnTo>
                  <a:lnTo>
                    <a:pt x="359105" y="128321"/>
                  </a:lnTo>
                  <a:lnTo>
                    <a:pt x="354571" y="125032"/>
                  </a:lnTo>
                  <a:cubicBezTo>
                    <a:pt x="321894" y="101321"/>
                    <a:pt x="287350" y="89306"/>
                    <a:pt x="251867" y="89306"/>
                  </a:cubicBezTo>
                  <a:cubicBezTo>
                    <a:pt x="210427" y="89306"/>
                    <a:pt x="176378" y="103365"/>
                    <a:pt x="150686" y="131077"/>
                  </a:cubicBezTo>
                  <a:cubicBezTo>
                    <a:pt x="124917" y="158852"/>
                    <a:pt x="111862" y="196520"/>
                    <a:pt x="111862" y="243027"/>
                  </a:cubicBezTo>
                  <a:cubicBezTo>
                    <a:pt x="111862" y="289243"/>
                    <a:pt x="124396" y="325920"/>
                    <a:pt x="149123" y="352069"/>
                  </a:cubicBezTo>
                  <a:cubicBezTo>
                    <a:pt x="173799" y="378193"/>
                    <a:pt x="207772" y="391439"/>
                    <a:pt x="250101" y="391439"/>
                  </a:cubicBezTo>
                  <a:cubicBezTo>
                    <a:pt x="265329" y="391439"/>
                    <a:pt x="282715" y="388061"/>
                    <a:pt x="301790" y="381406"/>
                  </a:cubicBezTo>
                  <a:cubicBezTo>
                    <a:pt x="320891" y="374764"/>
                    <a:pt x="338658" y="365519"/>
                    <a:pt x="354571" y="353936"/>
                  </a:cubicBezTo>
                  <a:lnTo>
                    <a:pt x="359105" y="350634"/>
                  </a:lnTo>
                  <a:lnTo>
                    <a:pt x="359105" y="449453"/>
                  </a:lnTo>
                  <a:lnTo>
                    <a:pt x="357683" y="450279"/>
                  </a:lnTo>
                  <a:cubicBezTo>
                    <a:pt x="322605" y="470497"/>
                    <a:pt x="278816" y="480746"/>
                    <a:pt x="227546" y="480746"/>
                  </a:cubicBezTo>
                  <a:cubicBezTo>
                    <a:pt x="183629" y="480746"/>
                    <a:pt x="143955" y="471094"/>
                    <a:pt x="109601" y="452082"/>
                  </a:cubicBezTo>
                  <a:cubicBezTo>
                    <a:pt x="75222" y="433032"/>
                    <a:pt x="48070" y="405575"/>
                    <a:pt x="28867" y="370446"/>
                  </a:cubicBezTo>
                  <a:cubicBezTo>
                    <a:pt x="9715" y="335382"/>
                    <a:pt x="0" y="295643"/>
                    <a:pt x="0" y="252298"/>
                  </a:cubicBezTo>
                  <a:cubicBezTo>
                    <a:pt x="0" y="202832"/>
                    <a:pt x="9995" y="158496"/>
                    <a:pt x="29731" y="120510"/>
                  </a:cubicBezTo>
                  <a:cubicBezTo>
                    <a:pt x="49505" y="82436"/>
                    <a:pt x="78626" y="52502"/>
                    <a:pt x="116243" y="31547"/>
                  </a:cubicBezTo>
                  <a:cubicBezTo>
                    <a:pt x="153797" y="10604"/>
                    <a:pt x="197930" y="0"/>
                    <a:pt x="247447"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3" name="Shape 10"/>
            <p:cNvSpPr/>
            <p:nvPr userDrawn="1"/>
          </p:nvSpPr>
          <p:spPr>
            <a:xfrm>
              <a:off x="2807292" y="387157"/>
              <a:ext cx="266674" cy="466585"/>
            </a:xfrm>
            <a:custGeom>
              <a:avLst/>
              <a:gdLst/>
              <a:ahLst/>
              <a:cxnLst/>
              <a:rect l="0" t="0" r="0" b="0"/>
              <a:pathLst>
                <a:path w="266674" h="466585">
                  <a:moveTo>
                    <a:pt x="222669" y="0"/>
                  </a:moveTo>
                  <a:cubicBezTo>
                    <a:pt x="240665" y="0"/>
                    <a:pt x="254889" y="2159"/>
                    <a:pt x="264922" y="6426"/>
                  </a:cubicBezTo>
                  <a:lnTo>
                    <a:pt x="266674" y="7163"/>
                  </a:lnTo>
                  <a:lnTo>
                    <a:pt x="266674" y="115926"/>
                  </a:lnTo>
                  <a:lnTo>
                    <a:pt x="262128" y="112649"/>
                  </a:lnTo>
                  <a:cubicBezTo>
                    <a:pt x="257137" y="109055"/>
                    <a:pt x="248666" y="105626"/>
                    <a:pt x="236982" y="102476"/>
                  </a:cubicBezTo>
                  <a:cubicBezTo>
                    <a:pt x="225171" y="99314"/>
                    <a:pt x="214262" y="97714"/>
                    <a:pt x="204533" y="97714"/>
                  </a:cubicBezTo>
                  <a:cubicBezTo>
                    <a:pt x="175857" y="97714"/>
                    <a:pt x="152387" y="110109"/>
                    <a:pt x="134760" y="134569"/>
                  </a:cubicBezTo>
                  <a:cubicBezTo>
                    <a:pt x="116929" y="159309"/>
                    <a:pt x="107874" y="192075"/>
                    <a:pt x="107874" y="231978"/>
                  </a:cubicBezTo>
                  <a:lnTo>
                    <a:pt x="107874" y="466585"/>
                  </a:lnTo>
                  <a:lnTo>
                    <a:pt x="0" y="466585"/>
                  </a:lnTo>
                  <a:lnTo>
                    <a:pt x="0" y="7963"/>
                  </a:lnTo>
                  <a:lnTo>
                    <a:pt x="107874" y="7963"/>
                  </a:lnTo>
                  <a:lnTo>
                    <a:pt x="107874" y="87376"/>
                  </a:lnTo>
                  <a:lnTo>
                    <a:pt x="109017" y="87376"/>
                  </a:lnTo>
                  <a:cubicBezTo>
                    <a:pt x="119113" y="61595"/>
                    <a:pt x="132283" y="40932"/>
                    <a:pt x="150520" y="25870"/>
                  </a:cubicBezTo>
                  <a:cubicBezTo>
                    <a:pt x="171310" y="8712"/>
                    <a:pt x="195580" y="0"/>
                    <a:pt x="222669"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4" name="Shape 11"/>
            <p:cNvSpPr/>
            <p:nvPr userDrawn="1"/>
          </p:nvSpPr>
          <p:spPr>
            <a:xfrm>
              <a:off x="3079951" y="384628"/>
              <a:ext cx="235724" cy="480183"/>
            </a:xfrm>
            <a:custGeom>
              <a:avLst/>
              <a:gdLst/>
              <a:ahLst/>
              <a:cxnLst/>
              <a:rect l="0" t="0" r="0" b="0"/>
              <a:pathLst>
                <a:path w="235724" h="480183">
                  <a:moveTo>
                    <a:pt x="235724" y="0"/>
                  </a:moveTo>
                  <a:lnTo>
                    <a:pt x="235724" y="88895"/>
                  </a:lnTo>
                  <a:lnTo>
                    <a:pt x="209529" y="91251"/>
                  </a:lnTo>
                  <a:cubicBezTo>
                    <a:pt x="183324" y="96236"/>
                    <a:pt x="161776" y="108673"/>
                    <a:pt x="145250" y="128418"/>
                  </a:cubicBezTo>
                  <a:cubicBezTo>
                    <a:pt x="123101" y="154885"/>
                    <a:pt x="111861" y="192960"/>
                    <a:pt x="111861" y="241575"/>
                  </a:cubicBezTo>
                  <a:cubicBezTo>
                    <a:pt x="111861" y="288730"/>
                    <a:pt x="123101" y="325827"/>
                    <a:pt x="145250" y="351849"/>
                  </a:cubicBezTo>
                  <a:cubicBezTo>
                    <a:pt x="161756" y="371271"/>
                    <a:pt x="183471" y="383513"/>
                    <a:pt x="210013" y="388420"/>
                  </a:cubicBezTo>
                  <a:lnTo>
                    <a:pt x="235724" y="390665"/>
                  </a:lnTo>
                  <a:lnTo>
                    <a:pt x="235724" y="479881"/>
                  </a:lnTo>
                  <a:lnTo>
                    <a:pt x="231965" y="480183"/>
                  </a:lnTo>
                  <a:cubicBezTo>
                    <a:pt x="161620" y="480183"/>
                    <a:pt x="104749" y="458834"/>
                    <a:pt x="62966" y="416759"/>
                  </a:cubicBezTo>
                  <a:cubicBezTo>
                    <a:pt x="21183" y="374671"/>
                    <a:pt x="0" y="316924"/>
                    <a:pt x="0" y="245119"/>
                  </a:cubicBezTo>
                  <a:cubicBezTo>
                    <a:pt x="0" y="169503"/>
                    <a:pt x="21691" y="109000"/>
                    <a:pt x="64503" y="65312"/>
                  </a:cubicBezTo>
                  <a:cubicBezTo>
                    <a:pt x="96621" y="32527"/>
                    <a:pt x="138434" y="11865"/>
                    <a:pt x="189244" y="3583"/>
                  </a:cubicBezTo>
                  <a:lnTo>
                    <a:pt x="235724"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5" name="Shape 12"/>
            <p:cNvSpPr/>
            <p:nvPr userDrawn="1"/>
          </p:nvSpPr>
          <p:spPr>
            <a:xfrm>
              <a:off x="3315674" y="384065"/>
              <a:ext cx="235725" cy="480443"/>
            </a:xfrm>
            <a:custGeom>
              <a:avLst/>
              <a:gdLst/>
              <a:ahLst/>
              <a:cxnLst/>
              <a:rect l="0" t="0" r="0" b="0"/>
              <a:pathLst>
                <a:path w="235725" h="480443">
                  <a:moveTo>
                    <a:pt x="7303" y="0"/>
                  </a:moveTo>
                  <a:cubicBezTo>
                    <a:pt x="78537" y="0"/>
                    <a:pt x="135052" y="21196"/>
                    <a:pt x="175222" y="63017"/>
                  </a:cubicBezTo>
                  <a:cubicBezTo>
                    <a:pt x="215367" y="104800"/>
                    <a:pt x="235725" y="162979"/>
                    <a:pt x="235725" y="235941"/>
                  </a:cubicBezTo>
                  <a:cubicBezTo>
                    <a:pt x="235725" y="309804"/>
                    <a:pt x="214021" y="369697"/>
                    <a:pt x="171234" y="413969"/>
                  </a:cubicBezTo>
                  <a:cubicBezTo>
                    <a:pt x="139125" y="447202"/>
                    <a:pt x="97973" y="468147"/>
                    <a:pt x="48483" y="476543"/>
                  </a:cubicBezTo>
                  <a:lnTo>
                    <a:pt x="0" y="480443"/>
                  </a:lnTo>
                  <a:lnTo>
                    <a:pt x="0" y="391228"/>
                  </a:lnTo>
                  <a:lnTo>
                    <a:pt x="2426" y="391439"/>
                  </a:lnTo>
                  <a:cubicBezTo>
                    <a:pt x="42316" y="391439"/>
                    <a:pt x="72809" y="378562"/>
                    <a:pt x="93078" y="353136"/>
                  </a:cubicBezTo>
                  <a:cubicBezTo>
                    <a:pt x="113500" y="327533"/>
                    <a:pt x="123863" y="289306"/>
                    <a:pt x="123863" y="239484"/>
                  </a:cubicBezTo>
                  <a:cubicBezTo>
                    <a:pt x="123863" y="190297"/>
                    <a:pt x="112865" y="152527"/>
                    <a:pt x="91161" y="127241"/>
                  </a:cubicBezTo>
                  <a:cubicBezTo>
                    <a:pt x="69558" y="102057"/>
                    <a:pt x="39408" y="89319"/>
                    <a:pt x="1550" y="89319"/>
                  </a:cubicBezTo>
                  <a:lnTo>
                    <a:pt x="0" y="89458"/>
                  </a:lnTo>
                  <a:lnTo>
                    <a:pt x="0" y="563"/>
                  </a:lnTo>
                  <a:lnTo>
                    <a:pt x="7303"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6" name="Shape 13"/>
            <p:cNvSpPr/>
            <p:nvPr userDrawn="1"/>
          </p:nvSpPr>
          <p:spPr>
            <a:xfrm>
              <a:off x="3603625" y="384068"/>
              <a:ext cx="304711" cy="480746"/>
            </a:xfrm>
            <a:custGeom>
              <a:avLst/>
              <a:gdLst/>
              <a:ahLst/>
              <a:cxnLst/>
              <a:rect l="0" t="0" r="0" b="0"/>
              <a:pathLst>
                <a:path w="304711" h="480746">
                  <a:moveTo>
                    <a:pt x="175793" y="0"/>
                  </a:moveTo>
                  <a:cubicBezTo>
                    <a:pt x="191529" y="0"/>
                    <a:pt x="209626" y="1867"/>
                    <a:pt x="229616" y="5563"/>
                  </a:cubicBezTo>
                  <a:cubicBezTo>
                    <a:pt x="249656" y="9284"/>
                    <a:pt x="266141" y="13881"/>
                    <a:pt x="278650" y="19240"/>
                  </a:cubicBezTo>
                  <a:lnTo>
                    <a:pt x="280391" y="19977"/>
                  </a:lnTo>
                  <a:lnTo>
                    <a:pt x="280391" y="119710"/>
                  </a:lnTo>
                  <a:lnTo>
                    <a:pt x="275920" y="116675"/>
                  </a:lnTo>
                  <a:cubicBezTo>
                    <a:pt x="262344" y="107442"/>
                    <a:pt x="246075" y="99898"/>
                    <a:pt x="227597" y="94272"/>
                  </a:cubicBezTo>
                  <a:cubicBezTo>
                    <a:pt x="209093" y="88633"/>
                    <a:pt x="190474" y="85763"/>
                    <a:pt x="172263" y="85763"/>
                  </a:cubicBezTo>
                  <a:cubicBezTo>
                    <a:pt x="152654" y="85763"/>
                    <a:pt x="137020" y="90183"/>
                    <a:pt x="125806" y="98882"/>
                  </a:cubicBezTo>
                  <a:cubicBezTo>
                    <a:pt x="114643" y="107531"/>
                    <a:pt x="109207" y="118224"/>
                    <a:pt x="109207" y="131559"/>
                  </a:cubicBezTo>
                  <a:cubicBezTo>
                    <a:pt x="109207" y="146609"/>
                    <a:pt x="113614" y="158483"/>
                    <a:pt x="122275" y="166891"/>
                  </a:cubicBezTo>
                  <a:cubicBezTo>
                    <a:pt x="131229" y="175565"/>
                    <a:pt x="153022" y="186893"/>
                    <a:pt x="187033" y="200558"/>
                  </a:cubicBezTo>
                  <a:cubicBezTo>
                    <a:pt x="229730" y="217754"/>
                    <a:pt x="260324" y="237236"/>
                    <a:pt x="277952" y="258445"/>
                  </a:cubicBezTo>
                  <a:cubicBezTo>
                    <a:pt x="295720" y="279806"/>
                    <a:pt x="304711" y="306324"/>
                    <a:pt x="304711" y="337236"/>
                  </a:cubicBezTo>
                  <a:cubicBezTo>
                    <a:pt x="304711" y="380124"/>
                    <a:pt x="287972" y="415163"/>
                    <a:pt x="254978" y="441427"/>
                  </a:cubicBezTo>
                  <a:cubicBezTo>
                    <a:pt x="222174" y="467512"/>
                    <a:pt x="177241" y="480746"/>
                    <a:pt x="121386" y="480746"/>
                  </a:cubicBezTo>
                  <a:cubicBezTo>
                    <a:pt x="103327" y="480746"/>
                    <a:pt x="82524" y="478346"/>
                    <a:pt x="59563" y="473596"/>
                  </a:cubicBezTo>
                  <a:cubicBezTo>
                    <a:pt x="36588" y="468859"/>
                    <a:pt x="17119" y="462839"/>
                    <a:pt x="1651" y="455714"/>
                  </a:cubicBezTo>
                  <a:lnTo>
                    <a:pt x="0" y="454939"/>
                  </a:lnTo>
                  <a:lnTo>
                    <a:pt x="0" y="349783"/>
                  </a:lnTo>
                  <a:lnTo>
                    <a:pt x="4534" y="353047"/>
                  </a:lnTo>
                  <a:cubicBezTo>
                    <a:pt x="23076" y="366382"/>
                    <a:pt x="43650" y="376809"/>
                    <a:pt x="65672" y="384048"/>
                  </a:cubicBezTo>
                  <a:cubicBezTo>
                    <a:pt x="87681" y="391300"/>
                    <a:pt x="107759" y="394970"/>
                    <a:pt x="125387" y="394970"/>
                  </a:cubicBezTo>
                  <a:cubicBezTo>
                    <a:pt x="172860" y="394970"/>
                    <a:pt x="195935" y="379997"/>
                    <a:pt x="195935" y="349161"/>
                  </a:cubicBezTo>
                  <a:cubicBezTo>
                    <a:pt x="195935" y="338328"/>
                    <a:pt x="193649" y="329578"/>
                    <a:pt x="189154" y="323164"/>
                  </a:cubicBezTo>
                  <a:cubicBezTo>
                    <a:pt x="184556" y="316624"/>
                    <a:pt x="176378" y="309893"/>
                    <a:pt x="164859" y="303213"/>
                  </a:cubicBezTo>
                  <a:cubicBezTo>
                    <a:pt x="153060" y="296380"/>
                    <a:pt x="134506" y="287719"/>
                    <a:pt x="109652" y="277495"/>
                  </a:cubicBezTo>
                  <a:cubicBezTo>
                    <a:pt x="80061" y="264770"/>
                    <a:pt x="57708" y="252273"/>
                    <a:pt x="43281" y="240360"/>
                  </a:cubicBezTo>
                  <a:cubicBezTo>
                    <a:pt x="28689" y="228346"/>
                    <a:pt x="17704" y="213995"/>
                    <a:pt x="10630" y="197701"/>
                  </a:cubicBezTo>
                  <a:cubicBezTo>
                    <a:pt x="3581" y="181508"/>
                    <a:pt x="0" y="162382"/>
                    <a:pt x="0" y="140856"/>
                  </a:cubicBezTo>
                  <a:cubicBezTo>
                    <a:pt x="0" y="99428"/>
                    <a:pt x="16586" y="65202"/>
                    <a:pt x="49276" y="39103"/>
                  </a:cubicBezTo>
                  <a:cubicBezTo>
                    <a:pt x="81800" y="13157"/>
                    <a:pt x="124346" y="0"/>
                    <a:pt x="175793"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7" name="Shape 14"/>
            <p:cNvSpPr/>
            <p:nvPr userDrawn="1"/>
          </p:nvSpPr>
          <p:spPr>
            <a:xfrm>
              <a:off x="3955395" y="384626"/>
              <a:ext cx="235738" cy="480184"/>
            </a:xfrm>
            <a:custGeom>
              <a:avLst/>
              <a:gdLst/>
              <a:ahLst/>
              <a:cxnLst/>
              <a:rect l="0" t="0" r="0" b="0"/>
              <a:pathLst>
                <a:path w="235738" h="480184">
                  <a:moveTo>
                    <a:pt x="235738" y="0"/>
                  </a:moveTo>
                  <a:lnTo>
                    <a:pt x="235738" y="88896"/>
                  </a:lnTo>
                  <a:lnTo>
                    <a:pt x="209535" y="91252"/>
                  </a:lnTo>
                  <a:cubicBezTo>
                    <a:pt x="183324" y="96237"/>
                    <a:pt x="161779" y="108674"/>
                    <a:pt x="145262" y="128419"/>
                  </a:cubicBezTo>
                  <a:cubicBezTo>
                    <a:pt x="123114" y="154886"/>
                    <a:pt x="111874" y="192961"/>
                    <a:pt x="111874" y="241576"/>
                  </a:cubicBezTo>
                  <a:cubicBezTo>
                    <a:pt x="111874" y="288731"/>
                    <a:pt x="123101" y="325828"/>
                    <a:pt x="145250" y="351850"/>
                  </a:cubicBezTo>
                  <a:cubicBezTo>
                    <a:pt x="161766" y="371272"/>
                    <a:pt x="183483" y="383514"/>
                    <a:pt x="210026" y="388421"/>
                  </a:cubicBezTo>
                  <a:lnTo>
                    <a:pt x="235738" y="390666"/>
                  </a:lnTo>
                  <a:lnTo>
                    <a:pt x="235738" y="479882"/>
                  </a:lnTo>
                  <a:lnTo>
                    <a:pt x="231978" y="480184"/>
                  </a:lnTo>
                  <a:cubicBezTo>
                    <a:pt x="161620" y="480184"/>
                    <a:pt x="104762" y="458835"/>
                    <a:pt x="62979" y="416760"/>
                  </a:cubicBezTo>
                  <a:cubicBezTo>
                    <a:pt x="21184" y="374672"/>
                    <a:pt x="0" y="316925"/>
                    <a:pt x="0" y="245120"/>
                  </a:cubicBezTo>
                  <a:cubicBezTo>
                    <a:pt x="0" y="169504"/>
                    <a:pt x="21704" y="109001"/>
                    <a:pt x="64503" y="65313"/>
                  </a:cubicBezTo>
                  <a:cubicBezTo>
                    <a:pt x="96631" y="32528"/>
                    <a:pt x="138439" y="11866"/>
                    <a:pt x="189245" y="3584"/>
                  </a:cubicBezTo>
                  <a:lnTo>
                    <a:pt x="235738"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8" name="Shape 15"/>
            <p:cNvSpPr/>
            <p:nvPr userDrawn="1"/>
          </p:nvSpPr>
          <p:spPr>
            <a:xfrm>
              <a:off x="4191133" y="384065"/>
              <a:ext cx="235724" cy="480443"/>
            </a:xfrm>
            <a:custGeom>
              <a:avLst/>
              <a:gdLst/>
              <a:ahLst/>
              <a:cxnLst/>
              <a:rect l="0" t="0" r="0" b="0"/>
              <a:pathLst>
                <a:path w="235724" h="480443">
                  <a:moveTo>
                    <a:pt x="7289" y="0"/>
                  </a:moveTo>
                  <a:cubicBezTo>
                    <a:pt x="78524" y="0"/>
                    <a:pt x="135039" y="21196"/>
                    <a:pt x="175209" y="63017"/>
                  </a:cubicBezTo>
                  <a:cubicBezTo>
                    <a:pt x="215366" y="104800"/>
                    <a:pt x="235724" y="162979"/>
                    <a:pt x="235724" y="235941"/>
                  </a:cubicBezTo>
                  <a:cubicBezTo>
                    <a:pt x="235724" y="309804"/>
                    <a:pt x="214020" y="369697"/>
                    <a:pt x="171221" y="413969"/>
                  </a:cubicBezTo>
                  <a:cubicBezTo>
                    <a:pt x="139112" y="447202"/>
                    <a:pt x="97967" y="468147"/>
                    <a:pt x="48481" y="476543"/>
                  </a:cubicBezTo>
                  <a:lnTo>
                    <a:pt x="0" y="480443"/>
                  </a:lnTo>
                  <a:lnTo>
                    <a:pt x="0" y="391228"/>
                  </a:lnTo>
                  <a:lnTo>
                    <a:pt x="2425" y="391439"/>
                  </a:lnTo>
                  <a:cubicBezTo>
                    <a:pt x="42304" y="391439"/>
                    <a:pt x="72809" y="378562"/>
                    <a:pt x="93078" y="353136"/>
                  </a:cubicBezTo>
                  <a:cubicBezTo>
                    <a:pt x="113487" y="327533"/>
                    <a:pt x="123863" y="289306"/>
                    <a:pt x="123863" y="239484"/>
                  </a:cubicBezTo>
                  <a:cubicBezTo>
                    <a:pt x="123863" y="190297"/>
                    <a:pt x="112865" y="152527"/>
                    <a:pt x="91160" y="127241"/>
                  </a:cubicBezTo>
                  <a:cubicBezTo>
                    <a:pt x="69558" y="102057"/>
                    <a:pt x="39395" y="89319"/>
                    <a:pt x="1549" y="89319"/>
                  </a:cubicBezTo>
                  <a:lnTo>
                    <a:pt x="0" y="89458"/>
                  </a:lnTo>
                  <a:lnTo>
                    <a:pt x="0" y="562"/>
                  </a:lnTo>
                  <a:lnTo>
                    <a:pt x="7289"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9" name="Shape 16"/>
            <p:cNvSpPr/>
            <p:nvPr userDrawn="1"/>
          </p:nvSpPr>
          <p:spPr>
            <a:xfrm>
              <a:off x="4437351" y="166896"/>
              <a:ext cx="564731" cy="697916"/>
            </a:xfrm>
            <a:custGeom>
              <a:avLst/>
              <a:gdLst/>
              <a:ahLst/>
              <a:cxnLst/>
              <a:rect l="0" t="0" r="0" b="0"/>
              <a:pathLst>
                <a:path w="564731" h="697916">
                  <a:moveTo>
                    <a:pt x="242138" y="0"/>
                  </a:moveTo>
                  <a:cubicBezTo>
                    <a:pt x="267424" y="0"/>
                    <a:pt x="287833" y="2731"/>
                    <a:pt x="302819" y="8128"/>
                  </a:cubicBezTo>
                  <a:lnTo>
                    <a:pt x="304698" y="8801"/>
                  </a:lnTo>
                  <a:lnTo>
                    <a:pt x="304698" y="101473"/>
                  </a:lnTo>
                  <a:lnTo>
                    <a:pt x="300686" y="99682"/>
                  </a:lnTo>
                  <a:cubicBezTo>
                    <a:pt x="284594" y="92507"/>
                    <a:pt x="268618" y="88862"/>
                    <a:pt x="253187" y="88862"/>
                  </a:cubicBezTo>
                  <a:cubicBezTo>
                    <a:pt x="231750" y="88862"/>
                    <a:pt x="214935" y="95745"/>
                    <a:pt x="203162" y="109334"/>
                  </a:cubicBezTo>
                  <a:cubicBezTo>
                    <a:pt x="191300" y="123038"/>
                    <a:pt x="185281" y="143612"/>
                    <a:pt x="185281" y="170485"/>
                  </a:cubicBezTo>
                  <a:lnTo>
                    <a:pt x="185281" y="228219"/>
                  </a:lnTo>
                  <a:lnTo>
                    <a:pt x="347155" y="228219"/>
                  </a:lnTo>
                  <a:lnTo>
                    <a:pt x="347155" y="124587"/>
                  </a:lnTo>
                  <a:lnTo>
                    <a:pt x="349174" y="123965"/>
                  </a:lnTo>
                  <a:lnTo>
                    <a:pt x="451790" y="92558"/>
                  </a:lnTo>
                  <a:lnTo>
                    <a:pt x="455473" y="91427"/>
                  </a:lnTo>
                  <a:lnTo>
                    <a:pt x="455473" y="228219"/>
                  </a:lnTo>
                  <a:lnTo>
                    <a:pt x="564731" y="228219"/>
                  </a:lnTo>
                  <a:lnTo>
                    <a:pt x="564731" y="316205"/>
                  </a:lnTo>
                  <a:lnTo>
                    <a:pt x="455473" y="316205"/>
                  </a:lnTo>
                  <a:lnTo>
                    <a:pt x="455473" y="532727"/>
                  </a:lnTo>
                  <a:cubicBezTo>
                    <a:pt x="455473" y="560502"/>
                    <a:pt x="460451" y="580327"/>
                    <a:pt x="470269" y="591668"/>
                  </a:cubicBezTo>
                  <a:cubicBezTo>
                    <a:pt x="479971" y="602907"/>
                    <a:pt x="495618" y="608597"/>
                    <a:pt x="516763" y="608597"/>
                  </a:cubicBezTo>
                  <a:cubicBezTo>
                    <a:pt x="522377" y="608597"/>
                    <a:pt x="529628" y="607378"/>
                    <a:pt x="538328" y="604939"/>
                  </a:cubicBezTo>
                  <a:cubicBezTo>
                    <a:pt x="546989" y="602539"/>
                    <a:pt x="554381" y="599313"/>
                    <a:pt x="560286" y="595351"/>
                  </a:cubicBezTo>
                  <a:lnTo>
                    <a:pt x="564731" y="592392"/>
                  </a:lnTo>
                  <a:lnTo>
                    <a:pt x="564731" y="681228"/>
                  </a:lnTo>
                  <a:lnTo>
                    <a:pt x="563296" y="682054"/>
                  </a:lnTo>
                  <a:cubicBezTo>
                    <a:pt x="556794" y="685775"/>
                    <a:pt x="545757" y="689267"/>
                    <a:pt x="529527" y="692760"/>
                  </a:cubicBezTo>
                  <a:cubicBezTo>
                    <a:pt x="513601" y="696176"/>
                    <a:pt x="497980" y="697916"/>
                    <a:pt x="483146" y="697916"/>
                  </a:cubicBezTo>
                  <a:cubicBezTo>
                    <a:pt x="392913" y="697916"/>
                    <a:pt x="347155" y="648741"/>
                    <a:pt x="347155" y="551752"/>
                  </a:cubicBezTo>
                  <a:lnTo>
                    <a:pt x="347155" y="316205"/>
                  </a:lnTo>
                  <a:lnTo>
                    <a:pt x="185281" y="316205"/>
                  </a:lnTo>
                  <a:lnTo>
                    <a:pt x="185281" y="686854"/>
                  </a:lnTo>
                  <a:lnTo>
                    <a:pt x="76073" y="686854"/>
                  </a:lnTo>
                  <a:lnTo>
                    <a:pt x="76073" y="316205"/>
                  </a:lnTo>
                  <a:lnTo>
                    <a:pt x="0" y="316205"/>
                  </a:lnTo>
                  <a:lnTo>
                    <a:pt x="0" y="228219"/>
                  </a:lnTo>
                  <a:lnTo>
                    <a:pt x="76073" y="228219"/>
                  </a:lnTo>
                  <a:lnTo>
                    <a:pt x="76073" y="164732"/>
                  </a:lnTo>
                  <a:cubicBezTo>
                    <a:pt x="76073" y="132842"/>
                    <a:pt x="83109" y="104026"/>
                    <a:pt x="97003" y="79083"/>
                  </a:cubicBezTo>
                  <a:cubicBezTo>
                    <a:pt x="110922" y="54102"/>
                    <a:pt x="130797" y="34455"/>
                    <a:pt x="156070" y="20676"/>
                  </a:cubicBezTo>
                  <a:cubicBezTo>
                    <a:pt x="181305" y="6960"/>
                    <a:pt x="210261" y="0"/>
                    <a:pt x="242138"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20" name="Shape 92"/>
            <p:cNvSpPr/>
            <p:nvPr userDrawn="1"/>
          </p:nvSpPr>
          <p:spPr>
            <a:xfrm>
              <a:off x="0" y="0"/>
              <a:ext cx="507505" cy="507505"/>
            </a:xfrm>
            <a:custGeom>
              <a:avLst/>
              <a:gdLst/>
              <a:ahLst/>
              <a:cxnLst/>
              <a:rect l="0" t="0" r="0" b="0"/>
              <a:pathLst>
                <a:path w="507505" h="507505">
                  <a:moveTo>
                    <a:pt x="0" y="0"/>
                  </a:moveTo>
                  <a:lnTo>
                    <a:pt x="507505" y="0"/>
                  </a:lnTo>
                  <a:lnTo>
                    <a:pt x="507505" y="507505"/>
                  </a:lnTo>
                  <a:lnTo>
                    <a:pt x="0" y="507505"/>
                  </a:lnTo>
                  <a:lnTo>
                    <a:pt x="0" y="0"/>
                  </a:lnTo>
                </a:path>
              </a:pathLst>
            </a:custGeom>
            <a:ln w="0" cap="flat">
              <a:miter lim="127000"/>
            </a:ln>
          </p:spPr>
          <p:style>
            <a:lnRef idx="0">
              <a:srgbClr val="000000">
                <a:alpha val="0"/>
              </a:srgbClr>
            </a:lnRef>
            <a:fillRef idx="1">
              <a:srgbClr val="EA632D"/>
            </a:fillRef>
            <a:effectRef idx="0">
              <a:scrgbClr r="0" g="0" b="0"/>
            </a:effectRef>
            <a:fontRef idx="none"/>
          </p:style>
          <p:txBody>
            <a:bodyPr/>
            <a:lstStyle/>
            <a:p>
              <a:endParaRPr lang="en-US"/>
            </a:p>
          </p:txBody>
        </p:sp>
        <p:sp>
          <p:nvSpPr>
            <p:cNvPr id="21" name="Shape 93"/>
            <p:cNvSpPr/>
            <p:nvPr userDrawn="1"/>
          </p:nvSpPr>
          <p:spPr>
            <a:xfrm>
              <a:off x="560349" y="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8CBD3A"/>
            </a:fillRef>
            <a:effectRef idx="0">
              <a:scrgbClr r="0" g="0" b="0"/>
            </a:effectRef>
            <a:fontRef idx="none"/>
          </p:style>
          <p:txBody>
            <a:bodyPr/>
            <a:lstStyle/>
            <a:p>
              <a:endParaRPr lang="en-US"/>
            </a:p>
          </p:txBody>
        </p:sp>
        <p:sp>
          <p:nvSpPr>
            <p:cNvPr id="22" name="Shape 94"/>
            <p:cNvSpPr/>
            <p:nvPr userDrawn="1"/>
          </p:nvSpPr>
          <p:spPr>
            <a:xfrm>
              <a:off x="0"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009ED5"/>
            </a:fillRef>
            <a:effectRef idx="0">
              <a:scrgbClr r="0" g="0" b="0"/>
            </a:effectRef>
            <a:fontRef idx="none"/>
          </p:style>
          <p:txBody>
            <a:bodyPr/>
            <a:lstStyle/>
            <a:p>
              <a:endParaRPr lang="en-US"/>
            </a:p>
          </p:txBody>
        </p:sp>
        <p:sp>
          <p:nvSpPr>
            <p:cNvPr id="23" name="Shape 95"/>
            <p:cNvSpPr/>
            <p:nvPr userDrawn="1"/>
          </p:nvSpPr>
          <p:spPr>
            <a:xfrm>
              <a:off x="560349"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FABA27"/>
            </a:fillRef>
            <a:effectRef idx="0">
              <a:scrgbClr r="0" g="0" b="0"/>
            </a:effectRef>
            <a:fontRef idx="none"/>
          </p:style>
          <p:txBody>
            <a:bodyPr/>
            <a:lstStyle/>
            <a:p>
              <a:endParaRPr lang="en-US"/>
            </a:p>
          </p:txBody>
        </p:sp>
      </p:grpSp>
      <p:sp>
        <p:nvSpPr>
          <p:cNvPr id="3" name="Text Placeholder 2"/>
          <p:cNvSpPr>
            <a:spLocks noGrp="1"/>
          </p:cNvSpPr>
          <p:nvPr>
            <p:ph type="body" sz="quarter" idx="10" hasCustomPrompt="1"/>
          </p:nvPr>
        </p:nvSpPr>
        <p:spPr>
          <a:xfrm>
            <a:off x="403147" y="3791016"/>
            <a:ext cx="8864600" cy="683264"/>
          </a:xfrm>
        </p:spPr>
        <p:txBody>
          <a:bodyPr/>
          <a:lstStyle>
            <a:lvl1pPr marL="0" indent="0">
              <a:buNone/>
              <a:defRPr sz="360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content</a:t>
            </a:r>
          </a:p>
        </p:txBody>
      </p:sp>
      <p:sp>
        <p:nvSpPr>
          <p:cNvPr id="24" name="TextBox 23"/>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Tree>
    <p:extLst>
      <p:ext uri="{BB962C8B-B14F-4D97-AF65-F5344CB8AC3E}">
        <p14:creationId xmlns:p14="http://schemas.microsoft.com/office/powerpoint/2010/main" val="35224563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8739734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Graphic Top">
    <p:spTree>
      <p:nvGrpSpPr>
        <p:cNvPr id="1" name=""/>
        <p:cNvGrpSpPr/>
        <p:nvPr/>
      </p:nvGrpSpPr>
      <p:grpSpPr>
        <a:xfrm>
          <a:off x="0" y="0"/>
          <a:ext cx="0" cy="0"/>
          <a:chOff x="0" y="0"/>
          <a:chExt cx="0" cy="0"/>
        </a:xfrm>
      </p:grpSpPr>
      <p:pic>
        <p:nvPicPr>
          <p:cNvPr id="1032" name="Picture 8" descr="C:\Users\rickra\AppData\Local\Temp\SNAGHTML32ef3e.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268928" y="868615"/>
            <a:ext cx="11541863" cy="89966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68288" y="1965324"/>
            <a:ext cx="11542503" cy="2787149"/>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649345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Graphic Bottom">
    <p:bg>
      <p:bgPr>
        <a:solidFill>
          <a:srgbClr val="1574B8"/>
        </a:solidFill>
        <a:effectLst/>
      </p:bgPr>
    </p:bg>
    <p:spTree>
      <p:nvGrpSpPr>
        <p:cNvPr id="1" name=""/>
        <p:cNvGrpSpPr/>
        <p:nvPr/>
      </p:nvGrpSpPr>
      <p:grpSpPr>
        <a:xfrm>
          <a:off x="0" y="0"/>
          <a:ext cx="0" cy="0"/>
          <a:chOff x="0" y="0"/>
          <a:chExt cx="0" cy="0"/>
        </a:xfrm>
      </p:grpSpPr>
      <p:pic>
        <p:nvPicPr>
          <p:cNvPr id="2050" name="Picture 2" descr="C:\Users\rickra\AppData\Local\Temp\SNAGHTML319bb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62790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Graphic Bottom">
    <p:bg>
      <p:bgPr>
        <a:solidFill>
          <a:srgbClr val="1574B8"/>
        </a:solidFill>
        <a:effectLst/>
      </p:bgPr>
    </p:bg>
    <p:spTree>
      <p:nvGrpSpPr>
        <p:cNvPr id="1" name=""/>
        <p:cNvGrpSpPr/>
        <p:nvPr/>
      </p:nvGrpSpPr>
      <p:grpSpPr>
        <a:xfrm>
          <a:off x="0" y="0"/>
          <a:ext cx="0" cy="0"/>
          <a:chOff x="0" y="0"/>
          <a:chExt cx="0" cy="0"/>
        </a:xfrm>
      </p:grpSpPr>
      <p:pic>
        <p:nvPicPr>
          <p:cNvPr id="3074" name="Picture 2" descr="C:\Users\rickra\AppData\Local\Temp\SNAGHTML34690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793643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Graphic Right">
    <p:bg>
      <p:bgPr>
        <a:solidFill>
          <a:srgbClr val="1574B8"/>
        </a:solidFill>
        <a:effectLst/>
      </p:bgPr>
    </p:bg>
    <p:spTree>
      <p:nvGrpSpPr>
        <p:cNvPr id="1" name=""/>
        <p:cNvGrpSpPr/>
        <p:nvPr/>
      </p:nvGrpSpPr>
      <p:grpSpPr>
        <a:xfrm>
          <a:off x="0" y="0"/>
          <a:ext cx="0" cy="0"/>
          <a:chOff x="0" y="0"/>
          <a:chExt cx="0" cy="0"/>
        </a:xfrm>
      </p:grpSpPr>
      <p:pic>
        <p:nvPicPr>
          <p:cNvPr id="4098" name="Picture 2" descr="C:\Users\rickra\AppData\Local\Temp\SNAGHTML3633f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08070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Graphic Right">
    <p:bg>
      <p:bgPr>
        <a:solidFill>
          <a:srgbClr val="1574B8"/>
        </a:solidFill>
        <a:effectLst/>
      </p:bgPr>
    </p:bg>
    <p:spTree>
      <p:nvGrpSpPr>
        <p:cNvPr id="1" name=""/>
        <p:cNvGrpSpPr/>
        <p:nvPr/>
      </p:nvGrpSpPr>
      <p:grpSpPr>
        <a:xfrm>
          <a:off x="0" y="0"/>
          <a:ext cx="0" cy="0"/>
          <a:chOff x="0" y="0"/>
          <a:chExt cx="0" cy="0"/>
        </a:xfrm>
      </p:grpSpPr>
      <p:pic>
        <p:nvPicPr>
          <p:cNvPr id="5122" name="Picture 2" descr="C:\Users\rickra\AppData\Local\Temp\SNAGHTML37476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9" y="1398397"/>
            <a:ext cx="10448480" cy="51121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4875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60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algn="ctr">
              <a:lnSpc>
                <a:spcPct val="90000"/>
              </a:lnSpc>
              <a:spcAft>
                <a:spcPts val="588"/>
              </a:spcAft>
            </a:pPr>
            <a:r>
              <a:rPr lang="en-US" sz="1100" dirty="0">
                <a:solidFill>
                  <a:schemeClr val="tx1"/>
                </a:solidFill>
                <a:latin typeface="+mn-lt"/>
              </a:rPr>
              <a:t>MICROSOFT CONFIDENTIAL</a:t>
            </a:r>
          </a:p>
        </p:txBody>
      </p:sp>
      <p:pic>
        <p:nvPicPr>
          <p:cNvPr id="8" name="Picture 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092071323"/>
      </p:ext>
    </p:extLst>
  </p:cSld>
  <p:clrMap bg1="dk1" tx1="lt1" bg2="dk2" tx2="lt2" accent1="accent1" accent2="accent2" accent3="accent3" accent4="accent4" accent5="accent5" accent6="accent6" hlink="hlink" folHlink="folHlink"/>
  <p:sldLayoutIdLst>
    <p:sldLayoutId id="2147483700" r:id="rId1"/>
    <p:sldLayoutId id="2147483693" r:id="rId2"/>
    <p:sldLayoutId id="2147483684" r:id="rId3"/>
    <p:sldLayoutId id="2147483701" r:id="rId4"/>
    <p:sldLayoutId id="2147483685" r:id="rId5"/>
    <p:sldLayoutId id="2147483695" r:id="rId6"/>
    <p:sldLayoutId id="2147483687" r:id="rId7"/>
    <p:sldLayoutId id="2147483696" r:id="rId8"/>
    <p:sldLayoutId id="2147483667" r:id="rId9"/>
    <p:sldLayoutId id="2147483698" r:id="rId10"/>
    <p:sldLayoutId id="2147483678" r:id="rId11"/>
    <p:sldLayoutId id="2147483677" r:id="rId12"/>
    <p:sldLayoutId id="2147483680" r:id="rId13"/>
    <p:sldLayoutId id="2147483699" r:id="rId14"/>
    <p:sldLayoutId id="2147483690" r:id="rId1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ehumphr@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gif"/><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23.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794064"/>
          </a:xfrm>
        </p:spPr>
        <p:txBody>
          <a:bodyPr/>
          <a:lstStyle/>
          <a:p>
            <a:r>
              <a:rPr lang="en-US" sz="4400" dirty="0"/>
              <a:t>Running Hadoop Clusters on Azure</a:t>
            </a:r>
          </a:p>
        </p:txBody>
      </p:sp>
      <p:sp>
        <p:nvSpPr>
          <p:cNvPr id="7" name="Text Placeholder 6"/>
          <p:cNvSpPr>
            <a:spLocks noGrp="1"/>
          </p:cNvSpPr>
          <p:nvPr>
            <p:ph type="body" sz="quarter" idx="11"/>
          </p:nvPr>
        </p:nvSpPr>
        <p:spPr>
          <a:xfrm>
            <a:off x="292519" y="5097562"/>
            <a:ext cx="11459115" cy="572464"/>
          </a:xfrm>
        </p:spPr>
        <p:txBody>
          <a:bodyPr/>
          <a:lstStyle/>
          <a:p>
            <a:r>
              <a:rPr lang="en-US" dirty="0"/>
              <a:t>Ben Humphrey</a:t>
            </a:r>
          </a:p>
        </p:txBody>
      </p:sp>
      <p:sp>
        <p:nvSpPr>
          <p:cNvPr id="8" name="Text Placeholder 7"/>
          <p:cNvSpPr>
            <a:spLocks noGrp="1"/>
          </p:cNvSpPr>
          <p:nvPr>
            <p:ph type="body" sz="quarter" idx="12"/>
          </p:nvPr>
        </p:nvSpPr>
        <p:spPr>
          <a:xfrm>
            <a:off x="280644" y="5484183"/>
            <a:ext cx="11459113" cy="461665"/>
          </a:xfrm>
        </p:spPr>
        <p:txBody>
          <a:bodyPr/>
          <a:lstStyle/>
          <a:p>
            <a:r>
              <a:rPr lang="en-US" dirty="0"/>
              <a:t>Email:  </a:t>
            </a:r>
            <a:r>
              <a:rPr lang="en-US" dirty="0">
                <a:hlinkClick r:id="rId3"/>
              </a:rPr>
              <a:t>behumphr@microsoft.com</a:t>
            </a:r>
            <a:r>
              <a:rPr lang="en-US" dirty="0"/>
              <a:t> | Twitter: @</a:t>
            </a:r>
            <a:r>
              <a:rPr lang="en-US" dirty="0" err="1"/>
              <a:t>AzureNerd</a:t>
            </a:r>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a:t>
            </a:r>
          </a:p>
        </p:txBody>
      </p:sp>
    </p:spTree>
    <p:extLst>
      <p:ext uri="{BB962C8B-B14F-4D97-AF65-F5344CB8AC3E}">
        <p14:creationId xmlns:p14="http://schemas.microsoft.com/office/powerpoint/2010/main" val="21321152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Security Options</a:t>
            </a:r>
          </a:p>
        </p:txBody>
      </p:sp>
      <p:sp>
        <p:nvSpPr>
          <p:cNvPr id="3" name="TextBox 2"/>
          <p:cNvSpPr txBox="1"/>
          <p:nvPr/>
        </p:nvSpPr>
        <p:spPr>
          <a:xfrm>
            <a:off x="343055" y="848990"/>
            <a:ext cx="11451449" cy="8379858"/>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Authentication</a:t>
            </a:r>
            <a:endParaRPr lang="en-US" sz="2448" dirty="0">
              <a:cs typeface="Segoe UI" panose="020B0502040204020203" pitchFamily="34" charset="0"/>
            </a:endParaRPr>
          </a:p>
          <a:p>
            <a:pPr marL="923498" lvl="1" indent="-466298">
              <a:buFont typeface="Arial" panose="020B0604020202020204" pitchFamily="34" charset="0"/>
              <a:buChar char="•"/>
            </a:pPr>
            <a:r>
              <a:rPr lang="en-US" sz="2448" dirty="0">
                <a:cs typeface="Segoe UI" panose="020B0502040204020203" pitchFamily="34" charset="0"/>
              </a:rPr>
              <a:t>Cloudera supports Kerberos for AD/LDAP and SAML</a:t>
            </a:r>
          </a:p>
          <a:p>
            <a:pPr marL="923498" lvl="1" indent="-466298">
              <a:buFont typeface="Arial" panose="020B0604020202020204" pitchFamily="34" charset="0"/>
              <a:buChar char="•"/>
            </a:pPr>
            <a:r>
              <a:rPr lang="en-US" sz="2448" dirty="0">
                <a:cs typeface="Segoe UI" panose="020B0502040204020203" pitchFamily="34" charset="0"/>
              </a:rPr>
              <a:t>Hortonworks uses Knox for AD/LDAP and SAML</a:t>
            </a:r>
          </a:p>
          <a:p>
            <a:pPr marL="466298" indent="-466298">
              <a:buFont typeface="+mj-lt"/>
              <a:buAutoNum type="arabicPeriod"/>
            </a:pPr>
            <a:r>
              <a:rPr lang="en-US" sz="2448" b="1" dirty="0">
                <a:cs typeface="Segoe UI" panose="020B0502040204020203" pitchFamily="34" charset="0"/>
              </a:rPr>
              <a:t>Encryption</a:t>
            </a:r>
          </a:p>
          <a:p>
            <a:pPr marL="923498" lvl="1" indent="-466298">
              <a:buFont typeface="Arial" panose="020B0604020202020204" pitchFamily="34" charset="0"/>
              <a:buChar char="•"/>
            </a:pPr>
            <a:r>
              <a:rPr lang="en-US" sz="2448" dirty="0">
                <a:cs typeface="Segoe UI" panose="020B0502040204020203" pitchFamily="34" charset="0"/>
              </a:rPr>
              <a:t>Azure Disk Encryption (non-premium disks) or 3</a:t>
            </a:r>
            <a:r>
              <a:rPr lang="en-US" sz="2448" baseline="30000" dirty="0">
                <a:cs typeface="Segoe UI" panose="020B0502040204020203" pitchFamily="34" charset="0"/>
              </a:rPr>
              <a:t>rd</a:t>
            </a:r>
            <a:r>
              <a:rPr lang="en-US" sz="2448" dirty="0">
                <a:cs typeface="Segoe UI" panose="020B0502040204020203" pitchFamily="34" charset="0"/>
              </a:rPr>
              <a:t> party software</a:t>
            </a:r>
          </a:p>
          <a:p>
            <a:pPr marL="923498" lvl="1" indent="-466298">
              <a:buFont typeface="Arial" panose="020B0604020202020204" pitchFamily="34" charset="0"/>
              <a:buChar char="•"/>
            </a:pPr>
            <a:r>
              <a:rPr lang="en-US" sz="2448" dirty="0">
                <a:cs typeface="Segoe UI" panose="020B0502040204020203" pitchFamily="34" charset="0"/>
              </a:rPr>
              <a:t>Azure Secure Storage Encryption (Preview)</a:t>
            </a:r>
          </a:p>
          <a:p>
            <a:pPr marL="923498" lvl="1" indent="-466298">
              <a:buFont typeface="Arial" panose="020B0604020202020204" pitchFamily="34" charset="0"/>
              <a:buChar char="•"/>
            </a:pPr>
            <a:r>
              <a:rPr lang="en-US" sz="2448" dirty="0">
                <a:cs typeface="Segoe UI" panose="020B0502040204020203" pitchFamily="34" charset="0"/>
              </a:rPr>
              <a:t>Azure Key Vault, Navigator Key Trustee Server (Cloudera) and Ranger (HW)</a:t>
            </a:r>
          </a:p>
          <a:p>
            <a:pPr marL="923498" lvl="1" indent="-466298">
              <a:buFont typeface="Arial" panose="020B0604020202020204" pitchFamily="34" charset="0"/>
              <a:buChar char="•"/>
            </a:pPr>
            <a:r>
              <a:rPr lang="en-US" sz="2448" dirty="0">
                <a:cs typeface="Segoe UI" panose="020B0502040204020203" pitchFamily="34" charset="0"/>
              </a:rPr>
              <a:t>SSL and Intra-cluster SSL encryption can be turned on (very slow)</a:t>
            </a:r>
          </a:p>
          <a:p>
            <a:pPr marL="466298" indent="-466298">
              <a:buFont typeface="+mj-lt"/>
              <a:buAutoNum type="arabicPeriod"/>
            </a:pPr>
            <a:r>
              <a:rPr lang="en-US" sz="2448" b="1" dirty="0">
                <a:cs typeface="Segoe UI" panose="020B0502040204020203" pitchFamily="34" charset="0"/>
              </a:rPr>
              <a:t>Authorization</a:t>
            </a:r>
          </a:p>
          <a:p>
            <a:pPr marL="923498" lvl="1" indent="-466298">
              <a:buFont typeface="Arial" panose="020B0604020202020204" pitchFamily="34" charset="0"/>
              <a:buChar char="•"/>
            </a:pPr>
            <a:r>
              <a:rPr lang="en-US" sz="2448" dirty="0">
                <a:cs typeface="Segoe UI" panose="020B0502040204020203" pitchFamily="34" charset="0"/>
              </a:rPr>
              <a:t>Cloudera uses Sentry for fine-grained access control and RBAC</a:t>
            </a:r>
          </a:p>
          <a:p>
            <a:pPr marL="923498" lvl="1" indent="-466298">
              <a:buFont typeface="Arial" panose="020B0604020202020204" pitchFamily="34" charset="0"/>
              <a:buChar char="•"/>
            </a:pPr>
            <a:r>
              <a:rPr lang="en-US" sz="2448" dirty="0">
                <a:cs typeface="Segoe UI" panose="020B0502040204020203" pitchFamily="34" charset="0"/>
              </a:rPr>
              <a:t>Hortonworks uses Ranger for fine-grained access control and RBAC</a:t>
            </a:r>
            <a:endParaRPr lang="en-US" sz="2448" b="1" dirty="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Auditing</a:t>
            </a:r>
          </a:p>
          <a:p>
            <a:pPr marL="923498" lvl="1" indent="-466298">
              <a:buFont typeface="Arial" panose="020B0604020202020204" pitchFamily="34" charset="0"/>
              <a:buChar char="•"/>
            </a:pPr>
            <a:r>
              <a:rPr lang="en-US" sz="2448" dirty="0">
                <a:latin typeface="Segoe UI" panose="020B0502040204020203" pitchFamily="34" charset="0"/>
                <a:cs typeface="Segoe UI" panose="020B0502040204020203" pitchFamily="34" charset="0"/>
              </a:rPr>
              <a:t>Cloudera Navigator provides auditing and data lineage</a:t>
            </a:r>
          </a:p>
          <a:p>
            <a:pPr marL="923498" lvl="1" indent="-466298">
              <a:buFont typeface="Arial" panose="020B0604020202020204" pitchFamily="34" charset="0"/>
              <a:buChar char="•"/>
            </a:pPr>
            <a:r>
              <a:rPr lang="en-US" sz="2448" dirty="0">
                <a:latin typeface="Segoe UI" panose="020B0502040204020203" pitchFamily="34" charset="0"/>
                <a:cs typeface="Segoe UI" panose="020B0502040204020203" pitchFamily="34" charset="0"/>
              </a:rPr>
              <a:t>Apache Ranger in Hortonworks provides auditing</a:t>
            </a:r>
          </a:p>
          <a:p>
            <a:pPr marL="923498" lvl="1" indent="-466298">
              <a:buFont typeface="Arial" panose="020B0604020202020204" pitchFamily="34" charset="0"/>
              <a:buChar char="•"/>
            </a:pPr>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028723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Hortonworks Data Platform</a:t>
            </a:r>
          </a:p>
        </p:txBody>
      </p:sp>
    </p:spTree>
    <p:extLst>
      <p:ext uri="{BB962C8B-B14F-4D97-AF65-F5344CB8AC3E}">
        <p14:creationId xmlns:p14="http://schemas.microsoft.com/office/powerpoint/2010/main" val="31318727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Hortonworks Deployment</a:t>
            </a:r>
          </a:p>
        </p:txBody>
      </p:sp>
      <p:pic>
        <p:nvPicPr>
          <p:cNvPr id="4" name="Picture 3"/>
          <p:cNvPicPr>
            <a:picLocks noChangeAspect="1"/>
          </p:cNvPicPr>
          <p:nvPr/>
        </p:nvPicPr>
        <p:blipFill>
          <a:blip r:embed="rId3"/>
          <a:stretch>
            <a:fillRect/>
          </a:stretch>
        </p:blipFill>
        <p:spPr>
          <a:xfrm>
            <a:off x="684850" y="1436914"/>
            <a:ext cx="3426272" cy="4921568"/>
          </a:xfrm>
          <a:prstGeom prst="rect">
            <a:avLst/>
          </a:prstGeom>
        </p:spPr>
      </p:pic>
      <p:pic>
        <p:nvPicPr>
          <p:cNvPr id="5" name="Picture 4"/>
          <p:cNvPicPr>
            <a:picLocks noChangeAspect="1"/>
          </p:cNvPicPr>
          <p:nvPr/>
        </p:nvPicPr>
        <p:blipFill>
          <a:blip r:embed="rId4"/>
          <a:stretch>
            <a:fillRect/>
          </a:stretch>
        </p:blipFill>
        <p:spPr>
          <a:xfrm>
            <a:off x="4111122" y="1436915"/>
            <a:ext cx="1730365" cy="4921568"/>
          </a:xfrm>
          <a:prstGeom prst="rect">
            <a:avLst/>
          </a:prstGeom>
        </p:spPr>
      </p:pic>
      <p:pic>
        <p:nvPicPr>
          <p:cNvPr id="6" name="Picture 5"/>
          <p:cNvPicPr>
            <a:picLocks noChangeAspect="1"/>
          </p:cNvPicPr>
          <p:nvPr/>
        </p:nvPicPr>
        <p:blipFill>
          <a:blip r:embed="rId5"/>
          <a:stretch>
            <a:fillRect/>
          </a:stretch>
        </p:blipFill>
        <p:spPr>
          <a:xfrm>
            <a:off x="5841487" y="1436914"/>
            <a:ext cx="2035397" cy="4921568"/>
          </a:xfrm>
          <a:prstGeom prst="rect">
            <a:avLst/>
          </a:prstGeom>
        </p:spPr>
      </p:pic>
      <p:pic>
        <p:nvPicPr>
          <p:cNvPr id="7" name="Picture 6"/>
          <p:cNvPicPr>
            <a:picLocks noChangeAspect="1"/>
          </p:cNvPicPr>
          <p:nvPr/>
        </p:nvPicPr>
        <p:blipFill>
          <a:blip r:embed="rId6"/>
          <a:stretch>
            <a:fillRect/>
          </a:stretch>
        </p:blipFill>
        <p:spPr>
          <a:xfrm>
            <a:off x="7876884" y="1436914"/>
            <a:ext cx="3205246" cy="4921568"/>
          </a:xfrm>
          <a:prstGeom prst="rect">
            <a:avLst/>
          </a:prstGeom>
        </p:spPr>
      </p:pic>
    </p:spTree>
    <p:extLst>
      <p:ext uri="{BB962C8B-B14F-4D97-AF65-F5344CB8AC3E}">
        <p14:creationId xmlns:p14="http://schemas.microsoft.com/office/powerpoint/2010/main" val="42065448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Spinning up a Hortonworks cluster in Azure </a:t>
            </a:r>
          </a:p>
        </p:txBody>
      </p:sp>
    </p:spTree>
    <p:extLst>
      <p:ext uri="{BB962C8B-B14F-4D97-AF65-F5344CB8AC3E}">
        <p14:creationId xmlns:p14="http://schemas.microsoft.com/office/powerpoint/2010/main" val="19722202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Cloudera Enterprise Platform</a:t>
            </a:r>
          </a:p>
        </p:txBody>
      </p:sp>
    </p:spTree>
    <p:extLst>
      <p:ext uri="{BB962C8B-B14F-4D97-AF65-F5344CB8AC3E}">
        <p14:creationId xmlns:p14="http://schemas.microsoft.com/office/powerpoint/2010/main" val="3193095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Spinning up a Cloudera cluster in Azure </a:t>
            </a:r>
          </a:p>
        </p:txBody>
      </p:sp>
    </p:spTree>
    <p:extLst>
      <p:ext uri="{BB962C8B-B14F-4D97-AF65-F5344CB8AC3E}">
        <p14:creationId xmlns:p14="http://schemas.microsoft.com/office/powerpoint/2010/main" val="22880126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High Availability and Disaster Recovery</a:t>
            </a:r>
          </a:p>
        </p:txBody>
      </p:sp>
    </p:spTree>
    <p:extLst>
      <p:ext uri="{BB962C8B-B14F-4D97-AF65-F5344CB8AC3E}">
        <p14:creationId xmlns:p14="http://schemas.microsoft.com/office/powerpoint/2010/main" val="23675811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High Availability Considerations</a:t>
            </a:r>
          </a:p>
        </p:txBody>
      </p:sp>
      <p:sp>
        <p:nvSpPr>
          <p:cNvPr id="3" name="TextBox 2"/>
          <p:cNvSpPr txBox="1"/>
          <p:nvPr/>
        </p:nvSpPr>
        <p:spPr>
          <a:xfrm>
            <a:off x="343055" y="1040893"/>
            <a:ext cx="11848945" cy="7954101"/>
          </a:xfrm>
          <a:prstGeom prst="rect">
            <a:avLst/>
          </a:prstGeom>
          <a:noFill/>
        </p:spPr>
        <p:txBody>
          <a:bodyPr wrap="square" rtlCol="0">
            <a:spAutoFit/>
          </a:bodyPr>
          <a:lstStyle/>
          <a:p>
            <a:endParaRPr lang="en-US" sz="2800" b="1" dirty="0">
              <a:latin typeface="Segoe UI" panose="020B0502040204020203" pitchFamily="34" charset="0"/>
              <a:cs typeface="Segoe UI" panose="020B0502040204020203" pitchFamily="34" charset="0"/>
            </a:endParaRPr>
          </a:p>
          <a:p>
            <a:pPr marL="514350" indent="-514350">
              <a:buFont typeface="+mj-lt"/>
              <a:buAutoNum type="arabicPeriod"/>
            </a:pPr>
            <a:r>
              <a:rPr lang="en-US" sz="2800" b="1" dirty="0">
                <a:latin typeface="Segoe UI" panose="020B0502040204020203" pitchFamily="34" charset="0"/>
                <a:cs typeface="Segoe UI" panose="020B0502040204020203" pitchFamily="34" charset="0"/>
              </a:rPr>
              <a:t>Database:</a:t>
            </a:r>
            <a:r>
              <a:rPr lang="en-US" sz="2800" dirty="0">
                <a:latin typeface="Segoe UI" panose="020B0502040204020203" pitchFamily="34" charset="0"/>
                <a:cs typeface="Segoe UI" panose="020B0502040204020203" pitchFamily="34" charset="0"/>
              </a:rPr>
              <a:t> MySQL HA and PostgreSQL HA best practices</a:t>
            </a:r>
          </a:p>
          <a:p>
            <a:pPr marL="514350" indent="-514350">
              <a:buFont typeface="+mj-lt"/>
              <a:buAutoNum type="arabicPeriod"/>
            </a:pPr>
            <a:r>
              <a:rPr lang="en-US" sz="2800" b="1" dirty="0">
                <a:latin typeface="Segoe UI" panose="020B0502040204020203" pitchFamily="34" charset="0"/>
                <a:cs typeface="Segoe UI" panose="020B0502040204020203" pitchFamily="34" charset="0"/>
              </a:rPr>
              <a:t>Hive Metastore:</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DBTokenStore</a:t>
            </a:r>
            <a:r>
              <a:rPr lang="en-US" sz="2800" dirty="0">
                <a:latin typeface="Segoe UI" panose="020B0502040204020203" pitchFamily="34" charset="0"/>
                <a:cs typeface="Segoe UI" panose="020B0502040204020203" pitchFamily="34" charset="0"/>
              </a:rPr>
              <a:t> class and standard HA for the DB </a:t>
            </a:r>
          </a:p>
          <a:p>
            <a:pPr marL="514350" indent="-514350">
              <a:buFont typeface="+mj-lt"/>
              <a:buAutoNum type="arabicPeriod"/>
            </a:pPr>
            <a:r>
              <a:rPr lang="en-US" sz="2800" b="1" dirty="0">
                <a:latin typeface="Segoe UI" panose="020B0502040204020203" pitchFamily="34" charset="0"/>
                <a:cs typeface="Segoe UI" panose="020B0502040204020203" pitchFamily="34" charset="0"/>
              </a:rPr>
              <a:t>HDFS:</a:t>
            </a:r>
            <a:r>
              <a:rPr lang="en-US" sz="2800" dirty="0">
                <a:latin typeface="Segoe UI" panose="020B0502040204020203" pitchFamily="34" charset="0"/>
                <a:cs typeface="Segoe UI" panose="020B0502040204020203" pitchFamily="34" charset="0"/>
              </a:rPr>
              <a:t>  2 </a:t>
            </a:r>
            <a:r>
              <a:rPr lang="en-US" sz="2800" dirty="0" err="1">
                <a:latin typeface="Segoe UI" panose="020B0502040204020203" pitchFamily="34" charset="0"/>
                <a:cs typeface="Segoe UI" panose="020B0502040204020203" pitchFamily="34" charset="0"/>
              </a:rPr>
              <a:t>NameNodes</a:t>
            </a:r>
            <a:r>
              <a:rPr lang="en-US" sz="2800" dirty="0">
                <a:latin typeface="Segoe UI" panose="020B0502040204020203" pitchFamily="34" charset="0"/>
                <a:cs typeface="Segoe UI" panose="020B0502040204020203" pitchFamily="34" charset="0"/>
              </a:rPr>
              <a:t>, 3 </a:t>
            </a:r>
            <a:r>
              <a:rPr lang="en-US" sz="2800" dirty="0" err="1">
                <a:latin typeface="Segoe UI" panose="020B0502040204020203" pitchFamily="34" charset="0"/>
                <a:cs typeface="Segoe UI" panose="020B0502040204020203" pitchFamily="34" charset="0"/>
              </a:rPr>
              <a:t>ZooKeepers</a:t>
            </a:r>
            <a:r>
              <a:rPr lang="en-US" sz="2800" dirty="0">
                <a:latin typeface="Segoe UI" panose="020B0502040204020203" pitchFamily="34" charset="0"/>
                <a:cs typeface="Segoe UI" panose="020B0502040204020203" pitchFamily="34" charset="0"/>
              </a:rPr>
              <a:t> and 3 </a:t>
            </a:r>
            <a:r>
              <a:rPr lang="en-US" sz="2800" dirty="0" err="1">
                <a:latin typeface="Segoe UI" panose="020B0502040204020203" pitchFamily="34" charset="0"/>
                <a:cs typeface="Segoe UI" panose="020B0502040204020203" pitchFamily="34" charset="0"/>
              </a:rPr>
              <a:t>JournalNodes</a:t>
            </a:r>
            <a:endParaRPr lang="en-US" sz="2800" dirty="0">
              <a:latin typeface="Segoe UI" panose="020B0502040204020203" pitchFamily="34" charset="0"/>
              <a:cs typeface="Segoe UI" panose="020B0502040204020203" pitchFamily="34" charset="0"/>
            </a:endParaRPr>
          </a:p>
          <a:p>
            <a:pPr marL="514350" indent="-514350">
              <a:buFont typeface="+mj-lt"/>
              <a:buAutoNum type="arabicPeriod"/>
            </a:pPr>
            <a:r>
              <a:rPr lang="en-US" sz="2800" b="1" dirty="0">
                <a:latin typeface="Segoe UI" panose="020B0502040204020203" pitchFamily="34" charset="0"/>
                <a:cs typeface="Segoe UI" panose="020B0502040204020203" pitchFamily="34" charset="0"/>
              </a:rPr>
              <a:t>YARN:</a:t>
            </a:r>
            <a:r>
              <a:rPr lang="en-US" sz="2800" dirty="0">
                <a:latin typeface="Segoe UI" panose="020B0502040204020203" pitchFamily="34" charset="0"/>
                <a:cs typeface="Segoe UI" panose="020B0502040204020203" pitchFamily="34" charset="0"/>
              </a:rPr>
              <a:t> 2 Resource Managers</a:t>
            </a:r>
          </a:p>
          <a:p>
            <a:pPr marL="514350" indent="-514350">
              <a:buFont typeface="+mj-lt"/>
              <a:buAutoNum type="arabicPeriod"/>
            </a:pPr>
            <a:r>
              <a:rPr lang="en-US" sz="2800" b="1" dirty="0">
                <a:latin typeface="Segoe UI" panose="020B0502040204020203" pitchFamily="34" charset="0"/>
                <a:cs typeface="Segoe UI" panose="020B0502040204020203" pitchFamily="34" charset="0"/>
              </a:rPr>
              <a:t>Oozie, Hive Server 2, Hue, Impala:</a:t>
            </a:r>
            <a:r>
              <a:rPr lang="en-US" sz="2800" dirty="0">
                <a:latin typeface="Segoe UI" panose="020B0502040204020203" pitchFamily="34" charset="0"/>
                <a:cs typeface="Segoe UI" panose="020B0502040204020203" pitchFamily="34" charset="0"/>
              </a:rPr>
              <a:t> 2 instances Load Balanced</a:t>
            </a:r>
          </a:p>
          <a:p>
            <a:pPr marL="514350" indent="-514350">
              <a:buFont typeface="+mj-lt"/>
              <a:buAutoNum type="arabicPeriod"/>
            </a:pPr>
            <a:r>
              <a:rPr lang="en-US" sz="2800" b="1" dirty="0">
                <a:latin typeface="Segoe UI" panose="020B0502040204020203" pitchFamily="34" charset="0"/>
                <a:cs typeface="Segoe UI" panose="020B0502040204020203" pitchFamily="34" charset="0"/>
              </a:rPr>
              <a:t>Head</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Worker</a:t>
            </a:r>
            <a:r>
              <a:rPr lang="en-US" sz="2800" dirty="0">
                <a:latin typeface="Segoe UI" panose="020B0502040204020203" pitchFamily="34" charset="0"/>
                <a:cs typeface="Segoe UI" panose="020B0502040204020203" pitchFamily="34" charset="0"/>
              </a:rPr>
              <a:t> and </a:t>
            </a:r>
            <a:r>
              <a:rPr lang="en-US" sz="2800" b="1" dirty="0">
                <a:latin typeface="Segoe UI" panose="020B0502040204020203" pitchFamily="34" charset="0"/>
                <a:cs typeface="Segoe UI" panose="020B0502040204020203" pitchFamily="34" charset="0"/>
              </a:rPr>
              <a:t>Utility/Edge</a:t>
            </a:r>
            <a:r>
              <a:rPr lang="en-US" sz="2800" dirty="0">
                <a:latin typeface="Segoe UI" panose="020B0502040204020203" pitchFamily="34" charset="0"/>
                <a:cs typeface="Segoe UI" panose="020B0502040204020203" pitchFamily="34" charset="0"/>
              </a:rPr>
              <a:t> nodes go in Availability Sets</a:t>
            </a:r>
          </a:p>
          <a:p>
            <a:pPr marL="971550" lvl="1" indent="-514350">
              <a:buFont typeface="Arial" panose="020B0604020202020204" pitchFamily="34" charset="0"/>
              <a:buChar char="•"/>
            </a:pPr>
            <a:r>
              <a:rPr lang="en-US" sz="2800" dirty="0">
                <a:latin typeface="Segoe UI" panose="020B0502040204020203" pitchFamily="34" charset="0"/>
                <a:cs typeface="Segoe UI" panose="020B0502040204020203" pitchFamily="34" charset="0"/>
              </a:rPr>
              <a:t>Limit for Availability Sets is 100 VMs by default, can go up to 200</a:t>
            </a:r>
          </a:p>
          <a:p>
            <a:pPr marL="514350" indent="-514350">
              <a:buFont typeface="+mj-lt"/>
              <a:buAutoNum type="arabicPeriod"/>
            </a:pPr>
            <a:r>
              <a:rPr lang="en-US" sz="2800" b="1" dirty="0">
                <a:latin typeface="Segoe UI" panose="020B0502040204020203" pitchFamily="34" charset="0"/>
                <a:cs typeface="Segoe UI" panose="020B0502040204020203" pitchFamily="34" charset="0"/>
              </a:rPr>
              <a:t>Rack Awareness</a:t>
            </a:r>
          </a:p>
          <a:p>
            <a:pPr marL="971550" lvl="1" indent="-514350">
              <a:buFont typeface="Arial" panose="020B0604020202020204" pitchFamily="34" charset="0"/>
              <a:buChar char="•"/>
            </a:pPr>
            <a:r>
              <a:rPr lang="en-US" sz="2800" dirty="0">
                <a:latin typeface="Segoe UI" panose="020B0502040204020203" pitchFamily="34" charset="0"/>
                <a:cs typeface="Segoe UI" panose="020B0502040204020203" pitchFamily="34" charset="0"/>
              </a:rPr>
              <a:t>Replication of Worker nodes need to be spread across Fault/Update Domains so an update doesn’t kill jobs</a:t>
            </a:r>
          </a:p>
          <a:p>
            <a:pPr marL="971550" lvl="1" indent="-514350">
              <a:buFont typeface="Arial" panose="020B0604020202020204" pitchFamily="34" charset="0"/>
              <a:buChar char="•"/>
            </a:pPr>
            <a:r>
              <a:rPr lang="en-US" sz="2800" dirty="0">
                <a:latin typeface="Segoe UI" panose="020B0502040204020203" pitchFamily="34" charset="0"/>
                <a:cs typeface="Segoe UI" panose="020B0502040204020203" pitchFamily="34" charset="0"/>
              </a:rPr>
              <a:t>Can be done through a script or Cloudera Manager manually</a:t>
            </a:r>
          </a:p>
          <a:p>
            <a:pPr marL="514350" indent="-514350">
              <a:buFont typeface="+mj-lt"/>
              <a:buAutoNum type="arabicPeriod"/>
            </a:pPr>
            <a:endParaRPr lang="en-US" sz="2800"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8999976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Disaster Recovery Options</a:t>
            </a:r>
          </a:p>
        </p:txBody>
      </p:sp>
      <p:sp>
        <p:nvSpPr>
          <p:cNvPr id="3" name="TextBox 2"/>
          <p:cNvSpPr txBox="1"/>
          <p:nvPr/>
        </p:nvSpPr>
        <p:spPr>
          <a:xfrm>
            <a:off x="343055" y="1040893"/>
            <a:ext cx="11848945" cy="5368777"/>
          </a:xfrm>
          <a:prstGeom prst="rect">
            <a:avLst/>
          </a:prstGeom>
          <a:noFill/>
        </p:spPr>
        <p:txBody>
          <a:bodyPr wrap="square" rtlCol="0">
            <a:spAutoFit/>
          </a:bodyPr>
          <a:lstStyle/>
          <a:p>
            <a:endParaRPr lang="en-US" sz="2800" b="1" dirty="0">
              <a:latin typeface="Segoe UI" panose="020B0502040204020203" pitchFamily="34" charset="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Distcp to another cluster/WASB with Falcon/Oozie jobs</a:t>
            </a:r>
          </a:p>
          <a:p>
            <a:pPr marL="466298" indent="-466298">
              <a:buFont typeface="+mj-lt"/>
              <a:buAutoNum type="arabicPeriod"/>
            </a:pPr>
            <a:r>
              <a:rPr lang="en-US" sz="2800" b="1" dirty="0">
                <a:cs typeface="Segoe UI" panose="020B0502040204020203" pitchFamily="34" charset="0"/>
              </a:rPr>
              <a:t>BDR Product (Cloudera) – Uses Distcp under the hood</a:t>
            </a:r>
          </a:p>
          <a:p>
            <a:pPr marL="466298" indent="-466298">
              <a:buFont typeface="+mj-lt"/>
              <a:buAutoNum type="arabicPeriod"/>
            </a:pPr>
            <a:r>
              <a:rPr lang="en-US" sz="2800" b="1" dirty="0">
                <a:cs typeface="Segoe UI" panose="020B0502040204020203" pitchFamily="34" charset="0"/>
              </a:rPr>
              <a:t>Falcon Data Mirroring (HDFS, Blog Storage and S3)</a:t>
            </a:r>
          </a:p>
          <a:p>
            <a:pPr marL="466298" indent="-466298">
              <a:buFont typeface="+mj-lt"/>
              <a:buAutoNum type="arabicPeriod"/>
            </a:pPr>
            <a:r>
              <a:rPr lang="en-US" sz="2800" b="1" dirty="0">
                <a:cs typeface="Segoe UI" panose="020B0502040204020203" pitchFamily="34" charset="0"/>
              </a:rPr>
              <a:t>HBase replication across clusters</a:t>
            </a:r>
          </a:p>
          <a:p>
            <a:pPr marL="466298" indent="-466298">
              <a:buFont typeface="+mj-lt"/>
              <a:buAutoNum type="arabicPeriod"/>
            </a:pPr>
            <a:r>
              <a:rPr lang="en-US" sz="2800" b="1" dirty="0">
                <a:cs typeface="Segoe UI" panose="020B0502040204020203" pitchFamily="34" charset="0"/>
              </a:rPr>
              <a:t>Azure SQL Database replication</a:t>
            </a:r>
          </a:p>
          <a:p>
            <a:pPr marL="466298" indent="-466298">
              <a:buFont typeface="+mj-lt"/>
              <a:buAutoNum type="arabicPeriod"/>
            </a:pPr>
            <a:r>
              <a:rPr lang="en-US" sz="2800" b="1" dirty="0">
                <a:cs typeface="Segoe UI" panose="020B0502040204020203" pitchFamily="34" charset="0"/>
              </a:rPr>
              <a:t>WANDisco claims to have active replication support</a:t>
            </a:r>
            <a:endParaRPr lang="en-US" sz="2800"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5133194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9015" y="868363"/>
            <a:ext cx="11542713" cy="900112"/>
          </a:xfrm>
        </p:spPr>
        <p:txBody>
          <a:bodyPr/>
          <a:lstStyle/>
          <a:p>
            <a:r>
              <a:rPr lang="en-US" dirty="0"/>
              <a:t>Agenda</a:t>
            </a:r>
          </a:p>
        </p:txBody>
      </p:sp>
      <p:sp>
        <p:nvSpPr>
          <p:cNvPr id="4" name="Content Placeholder 3"/>
          <p:cNvSpPr>
            <a:spLocks noGrp="1"/>
          </p:cNvSpPr>
          <p:nvPr>
            <p:ph sz="quarter" idx="4294967295"/>
          </p:nvPr>
        </p:nvSpPr>
        <p:spPr>
          <a:xfrm>
            <a:off x="539015" y="1965325"/>
            <a:ext cx="11542713" cy="4124206"/>
          </a:xfrm>
        </p:spPr>
        <p:txBody>
          <a:bodyPr/>
          <a:lstStyle/>
          <a:p>
            <a:r>
              <a:rPr lang="en-US" dirty="0"/>
              <a:t>Major Hadoop Distributions on Azure</a:t>
            </a:r>
          </a:p>
          <a:p>
            <a:r>
              <a:rPr lang="en-US" dirty="0"/>
              <a:t>IaaS vs. PaaS Hadoop Tradeoffs</a:t>
            </a:r>
          </a:p>
          <a:p>
            <a:r>
              <a:rPr lang="en-US" dirty="0"/>
              <a:t>Security</a:t>
            </a:r>
          </a:p>
          <a:p>
            <a:r>
              <a:rPr lang="en-US" dirty="0"/>
              <a:t>Hortonworks Data Platform</a:t>
            </a:r>
          </a:p>
          <a:p>
            <a:r>
              <a:rPr lang="en-US" dirty="0"/>
              <a:t>Cloudera CDH and Enterprise Platform</a:t>
            </a:r>
          </a:p>
          <a:p>
            <a:r>
              <a:rPr lang="en-US" dirty="0"/>
              <a:t>High Availability and Backup</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2032" y="627063"/>
            <a:ext cx="11542713" cy="900112"/>
          </a:xfrm>
        </p:spPr>
        <p:txBody>
          <a:bodyPr/>
          <a:lstStyle/>
          <a:p>
            <a:r>
              <a:rPr lang="en-US" dirty="0"/>
              <a:t>Summary</a:t>
            </a:r>
          </a:p>
        </p:txBody>
      </p:sp>
      <p:sp>
        <p:nvSpPr>
          <p:cNvPr id="4" name="Content Placeholder 3"/>
          <p:cNvSpPr>
            <a:spLocks noGrp="1"/>
          </p:cNvSpPr>
          <p:nvPr>
            <p:ph sz="quarter" idx="4294967295"/>
          </p:nvPr>
        </p:nvSpPr>
        <p:spPr>
          <a:xfrm>
            <a:off x="212032" y="1724025"/>
            <a:ext cx="11542713" cy="627864"/>
          </a:xfrm>
        </p:spPr>
        <p:txBody>
          <a:bodyPr/>
          <a:lstStyle/>
          <a:p>
            <a:r>
              <a:rPr lang="en-US" sz="3200"/>
              <a:t>TODO</a:t>
            </a:r>
            <a:endParaRPr lang="en-US" sz="3200" dirty="0"/>
          </a:p>
        </p:txBody>
      </p:sp>
    </p:spTree>
    <p:extLst>
      <p:ext uri="{BB962C8B-B14F-4D97-AF65-F5344CB8AC3E}">
        <p14:creationId xmlns:p14="http://schemas.microsoft.com/office/powerpoint/2010/main" val="34359213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972" y="4114800"/>
            <a:ext cx="11391089" cy="960263"/>
          </a:xfrm>
          <a:prstGeom prst="rect">
            <a:avLst/>
          </a:prstGeom>
          <a:noFill/>
        </p:spPr>
        <p:txBody>
          <a:bodyPr wrap="square" lIns="182880" tIns="146304" rIns="182880" bIns="146304" rtlCol="0">
            <a:spAutoFit/>
          </a:bodyPr>
          <a:lstStyle/>
          <a:p>
            <a:pPr lvl="0" algn="ctr">
              <a:lnSpc>
                <a:spcPct val="90000"/>
              </a:lnSpc>
              <a:spcAft>
                <a:spcPts val="600"/>
              </a:spcAft>
              <a:defRPr/>
            </a:pPr>
            <a:r>
              <a:rPr lang="en-US" sz="4800" dirty="0"/>
              <a:t>http://bit.ly/TODO</a:t>
            </a:r>
            <a:endParaRPr kumimoji="0" lang="en-US" sz="48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ndParaRPr>
          </a:p>
        </p:txBody>
      </p:sp>
      <p:sp>
        <p:nvSpPr>
          <p:cNvPr id="5" name="TextBox 4"/>
          <p:cNvSpPr txBox="1"/>
          <p:nvPr/>
        </p:nvSpPr>
        <p:spPr>
          <a:xfrm>
            <a:off x="393972" y="330741"/>
            <a:ext cx="11391089"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Thank you!</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We value your feedback, please rate this session.</a:t>
            </a:r>
          </a:p>
        </p:txBody>
      </p:sp>
    </p:spTree>
    <p:extLst>
      <p:ext uri="{BB962C8B-B14F-4D97-AF65-F5344CB8AC3E}">
        <p14:creationId xmlns:p14="http://schemas.microsoft.com/office/powerpoint/2010/main" val="4067616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4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Major Hadoop Distributions on Azure</a:t>
            </a:r>
          </a:p>
        </p:txBody>
      </p:sp>
    </p:spTree>
    <p:extLst>
      <p:ext uri="{BB962C8B-B14F-4D97-AF65-F5344CB8AC3E}">
        <p14:creationId xmlns:p14="http://schemas.microsoft.com/office/powerpoint/2010/main" val="28285422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7809" y="290513"/>
            <a:ext cx="11542713" cy="900112"/>
          </a:xfrm>
        </p:spPr>
        <p:txBody>
          <a:bodyPr/>
          <a:lstStyle/>
          <a:p>
            <a:r>
              <a:rPr lang="en-US" dirty="0"/>
              <a:t>Major Hadoop Big Data Platforms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24" y="2414788"/>
            <a:ext cx="5137329" cy="9422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855" y="1796358"/>
            <a:ext cx="4851727" cy="183383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103" y="4246244"/>
            <a:ext cx="2438400" cy="16573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6049" y="4235355"/>
            <a:ext cx="3489128" cy="1668239"/>
          </a:xfrm>
          <a:prstGeom prst="rect">
            <a:avLst/>
          </a:prstGeom>
        </p:spPr>
      </p:pic>
    </p:spTree>
    <p:extLst>
      <p:ext uri="{BB962C8B-B14F-4D97-AF65-F5344CB8AC3E}">
        <p14:creationId xmlns:p14="http://schemas.microsoft.com/office/powerpoint/2010/main" val="1708668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nodeType="afterEffect">
                                  <p:stCondLst>
                                    <p:cond delay="0"/>
                                  </p:stCondLst>
                                  <p:childTnLst>
                                    <p:animMotion origin="layout" path="M 5E-6 -3.33333E-6 L 5E-6 0.14028 " pathEditMode="relative" rAng="0" ptsTypes="AA">
                                      <p:cBhvr>
                                        <p:cTn id="13" dur="2000" fill="hold"/>
                                        <p:tgtEl>
                                          <p:spTgt spid="3"/>
                                        </p:tgtEl>
                                        <p:attrNameLst>
                                          <p:attrName>ppt_x</p:attrName>
                                          <p:attrName>ppt_y</p:attrName>
                                        </p:attrNameLst>
                                      </p:cBhvr>
                                      <p:rCtr x="0" y="7014"/>
                                    </p:animMotion>
                                  </p:childTnLst>
                                </p:cTn>
                              </p:par>
                              <p:par>
                                <p:cTn id="14" presetID="42" presetClass="path" presetSubtype="0" accel="50000" decel="50000" fill="hold" nodeType="withEffect">
                                  <p:stCondLst>
                                    <p:cond delay="0"/>
                                  </p:stCondLst>
                                  <p:childTnLst>
                                    <p:animMotion origin="layout" path="M -6.25E-7 -1.85185E-6 L 0.00117 0.09398 " pathEditMode="relative" rAng="0" ptsTypes="AA">
                                      <p:cBhvr>
                                        <p:cTn id="15" dur="2000" fill="hold"/>
                                        <p:tgtEl>
                                          <p:spTgt spid="4"/>
                                        </p:tgtEl>
                                        <p:attrNameLst>
                                          <p:attrName>ppt_x</p:attrName>
                                          <p:attrName>ppt_y</p:attrName>
                                        </p:attrNameLst>
                                      </p:cBhvr>
                                      <p:rCtr x="52" y="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695895" y="5526500"/>
            <a:ext cx="9111094" cy="89033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HDFS</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Hadoop Distributed File System</a:t>
            </a:r>
          </a:p>
        </p:txBody>
      </p:sp>
      <p:sp>
        <p:nvSpPr>
          <p:cNvPr id="4" name="Rectangle 3"/>
          <p:cNvSpPr/>
          <p:nvPr/>
        </p:nvSpPr>
        <p:spPr bwMode="auto">
          <a:xfrm>
            <a:off x="2695894" y="4507826"/>
            <a:ext cx="8084399" cy="8903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YARN (MapReduce V2)</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Yet Another Resource Negotiator / Manager</a:t>
            </a:r>
          </a:p>
        </p:txBody>
      </p:sp>
      <p:sp>
        <p:nvSpPr>
          <p:cNvPr id="5" name="Rectangle 4"/>
          <p:cNvSpPr/>
          <p:nvPr/>
        </p:nvSpPr>
        <p:spPr bwMode="auto">
          <a:xfrm rot="16200000">
            <a:off x="-575075" y="3336755"/>
            <a:ext cx="535004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Zookeeper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 / Distributed Coordination of Resources</a:t>
            </a:r>
          </a:p>
        </p:txBody>
      </p:sp>
      <p:sp>
        <p:nvSpPr>
          <p:cNvPr id="6" name="Rectangle 5"/>
          <p:cNvSpPr/>
          <p:nvPr/>
        </p:nvSpPr>
        <p:spPr bwMode="auto">
          <a:xfrm rot="16200000">
            <a:off x="8690806" y="2306044"/>
            <a:ext cx="328863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Cloudera Search</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Search</a:t>
            </a:r>
          </a:p>
        </p:txBody>
      </p:sp>
      <p:sp>
        <p:nvSpPr>
          <p:cNvPr id="7" name="Rectangle 6"/>
          <p:cNvSpPr/>
          <p:nvPr/>
        </p:nvSpPr>
        <p:spPr bwMode="auto">
          <a:xfrm rot="16200000">
            <a:off x="9208162" y="2815381"/>
            <a:ext cx="4307313"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HBASE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Columnar Store</a:t>
            </a:r>
          </a:p>
        </p:txBody>
      </p:sp>
      <p:sp>
        <p:nvSpPr>
          <p:cNvPr id="8" name="Rectangle 7"/>
          <p:cNvSpPr/>
          <p:nvPr/>
        </p:nvSpPr>
        <p:spPr bwMode="auto">
          <a:xfrm rot="16200000">
            <a:off x="7664113" y="2306045"/>
            <a:ext cx="328863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Mahout</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Machine Learning</a:t>
            </a:r>
          </a:p>
        </p:txBody>
      </p:sp>
      <p:sp>
        <p:nvSpPr>
          <p:cNvPr id="9" name="Rectangle 8"/>
          <p:cNvSpPr/>
          <p:nvPr/>
        </p:nvSpPr>
        <p:spPr bwMode="auto">
          <a:xfrm rot="16200000">
            <a:off x="6637420" y="2306045"/>
            <a:ext cx="3288636"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Oozie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Workflow / Automation</a:t>
            </a:r>
          </a:p>
          <a:p>
            <a:pP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rot="16200000">
            <a:off x="4590878" y="2298025"/>
            <a:ext cx="327259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Storm</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Streaming</a:t>
            </a:r>
          </a:p>
        </p:txBody>
      </p:sp>
      <p:sp>
        <p:nvSpPr>
          <p:cNvPr id="11" name="Rectangle 10"/>
          <p:cNvSpPr/>
          <p:nvPr/>
        </p:nvSpPr>
        <p:spPr bwMode="auto">
          <a:xfrm rot="16200000">
            <a:off x="3578611" y="2298025"/>
            <a:ext cx="3272590"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Spark</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 Streaming</a:t>
            </a:r>
          </a:p>
        </p:txBody>
      </p:sp>
      <p:sp>
        <p:nvSpPr>
          <p:cNvPr id="12" name="Rectangle 11"/>
          <p:cNvSpPr/>
          <p:nvPr/>
        </p:nvSpPr>
        <p:spPr bwMode="auto">
          <a:xfrm rot="16200000">
            <a:off x="2537495" y="2298026"/>
            <a:ext cx="327258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Pig</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Scripting / ETL</a:t>
            </a:r>
          </a:p>
        </p:txBody>
      </p:sp>
      <p:sp>
        <p:nvSpPr>
          <p:cNvPr id="13" name="Rectangle 12"/>
          <p:cNvSpPr/>
          <p:nvPr/>
        </p:nvSpPr>
        <p:spPr bwMode="auto">
          <a:xfrm rot="16200000">
            <a:off x="1496379" y="2298027"/>
            <a:ext cx="327258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HIVE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Language</a:t>
            </a:r>
          </a:p>
        </p:txBody>
      </p:sp>
      <p:sp>
        <p:nvSpPr>
          <p:cNvPr id="14" name="Rectangle 13"/>
          <p:cNvSpPr/>
          <p:nvPr/>
        </p:nvSpPr>
        <p:spPr bwMode="auto">
          <a:xfrm rot="16200000">
            <a:off x="-256177" y="4696770"/>
            <a:ext cx="263001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Flume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Log Collector</a:t>
            </a:r>
          </a:p>
        </p:txBody>
      </p:sp>
      <p:sp>
        <p:nvSpPr>
          <p:cNvPr id="17" name="Rectangle 16"/>
          <p:cNvSpPr/>
          <p:nvPr/>
        </p:nvSpPr>
        <p:spPr bwMode="auto">
          <a:xfrm rot="16200000">
            <a:off x="-228551" y="1949115"/>
            <a:ext cx="2574759"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Sqoop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RDBMS Exchange</a:t>
            </a:r>
          </a:p>
        </p:txBody>
      </p:sp>
      <p:sp>
        <p:nvSpPr>
          <p:cNvPr id="18" name="Rectangle 17"/>
          <p:cNvSpPr/>
          <p:nvPr/>
        </p:nvSpPr>
        <p:spPr bwMode="auto">
          <a:xfrm>
            <a:off x="615241" y="96252"/>
            <a:ext cx="5574544" cy="89033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Cloudera Manager / Cloudera Director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Cluster Management and Monitoring UI</a:t>
            </a:r>
          </a:p>
        </p:txBody>
      </p:sp>
      <p:sp>
        <p:nvSpPr>
          <p:cNvPr id="19" name="Rectangle 18"/>
          <p:cNvSpPr/>
          <p:nvPr/>
        </p:nvSpPr>
        <p:spPr bwMode="auto">
          <a:xfrm rot="16200000">
            <a:off x="5603147" y="2298024"/>
            <a:ext cx="327259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Impala</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Fast SQL Querying</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090" y="4618122"/>
            <a:ext cx="669778" cy="66977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4775" y="5634766"/>
            <a:ext cx="669778" cy="669778"/>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799682" y="1328168"/>
            <a:ext cx="708071" cy="708071"/>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656252" y="1851303"/>
            <a:ext cx="1411131" cy="348819"/>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4672198" y="1416881"/>
            <a:ext cx="975165" cy="51782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5641417" y="1623431"/>
            <a:ext cx="1219202" cy="445009"/>
          </a:xfrm>
          <a:prstGeom prst="rect">
            <a:avLst/>
          </a:prstGeom>
        </p:spPr>
      </p:pic>
      <p:sp>
        <p:nvSpPr>
          <p:cNvPr id="23" name="TextBox 22"/>
          <p:cNvSpPr txBox="1"/>
          <p:nvPr/>
        </p:nvSpPr>
        <p:spPr>
          <a:xfrm rot="16200000">
            <a:off x="-1266389" y="3177222"/>
            <a:ext cx="30968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Cloudera Ecosystem</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6788079" y="1094812"/>
            <a:ext cx="849033" cy="849033"/>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6200000">
            <a:off x="10011492" y="1372191"/>
            <a:ext cx="660424" cy="33372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05828" y="1227059"/>
            <a:ext cx="592182" cy="890499"/>
          </a:xfrm>
          <a:prstGeom prst="rect">
            <a:avLst/>
          </a:prstGeom>
        </p:spPr>
      </p:pic>
      <p:sp>
        <p:nvSpPr>
          <p:cNvPr id="29" name="Rectangle 28"/>
          <p:cNvSpPr/>
          <p:nvPr/>
        </p:nvSpPr>
        <p:spPr bwMode="auto">
          <a:xfrm>
            <a:off x="6310310" y="93907"/>
            <a:ext cx="5496678" cy="89033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Sentry / Cloudera Navigator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Security and Auditing</a:t>
            </a:r>
          </a:p>
        </p:txBody>
      </p:sp>
    </p:spTree>
    <p:extLst>
      <p:ext uri="{BB962C8B-B14F-4D97-AF65-F5344CB8AC3E}">
        <p14:creationId xmlns:p14="http://schemas.microsoft.com/office/powerpoint/2010/main" val="16732998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695895" y="5526500"/>
            <a:ext cx="9111094" cy="89033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HDFS</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Hadoop Distributed File System</a:t>
            </a:r>
          </a:p>
        </p:txBody>
      </p:sp>
      <p:sp>
        <p:nvSpPr>
          <p:cNvPr id="4" name="Rectangle 3"/>
          <p:cNvSpPr/>
          <p:nvPr/>
        </p:nvSpPr>
        <p:spPr bwMode="auto">
          <a:xfrm>
            <a:off x="2695894" y="4507826"/>
            <a:ext cx="8084399" cy="8903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YARN (MapReduce V2)</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Yet Another Resource Negotiator / Manager</a:t>
            </a:r>
          </a:p>
        </p:txBody>
      </p:sp>
      <p:sp>
        <p:nvSpPr>
          <p:cNvPr id="5" name="Rectangle 4"/>
          <p:cNvSpPr/>
          <p:nvPr/>
        </p:nvSpPr>
        <p:spPr bwMode="auto">
          <a:xfrm rot="16200000">
            <a:off x="-575075" y="3336755"/>
            <a:ext cx="535004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Zookeeper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 / Distributed Coordination of Resources</a:t>
            </a:r>
          </a:p>
        </p:txBody>
      </p:sp>
      <p:sp>
        <p:nvSpPr>
          <p:cNvPr id="6" name="Rectangle 5"/>
          <p:cNvSpPr/>
          <p:nvPr/>
        </p:nvSpPr>
        <p:spPr bwMode="auto">
          <a:xfrm rot="16200000">
            <a:off x="8690806" y="2306044"/>
            <a:ext cx="328863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HDPSearch</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Search</a:t>
            </a:r>
          </a:p>
        </p:txBody>
      </p:sp>
      <p:sp>
        <p:nvSpPr>
          <p:cNvPr id="7" name="Rectangle 6"/>
          <p:cNvSpPr/>
          <p:nvPr/>
        </p:nvSpPr>
        <p:spPr bwMode="auto">
          <a:xfrm rot="16200000">
            <a:off x="9208162" y="2815381"/>
            <a:ext cx="4307313"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HBASE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Columnar Store</a:t>
            </a:r>
          </a:p>
        </p:txBody>
      </p:sp>
      <p:sp>
        <p:nvSpPr>
          <p:cNvPr id="8" name="Rectangle 7"/>
          <p:cNvSpPr/>
          <p:nvPr/>
        </p:nvSpPr>
        <p:spPr bwMode="auto">
          <a:xfrm rot="16200000">
            <a:off x="7664113" y="2306045"/>
            <a:ext cx="328863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Mahout</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Machine Learning</a:t>
            </a:r>
          </a:p>
        </p:txBody>
      </p:sp>
      <p:sp>
        <p:nvSpPr>
          <p:cNvPr id="9" name="Rectangle 8"/>
          <p:cNvSpPr/>
          <p:nvPr/>
        </p:nvSpPr>
        <p:spPr bwMode="auto">
          <a:xfrm rot="16200000">
            <a:off x="6637420" y="2306045"/>
            <a:ext cx="3288636"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Oozie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Workflow / Automation</a:t>
            </a:r>
          </a:p>
          <a:p>
            <a:pP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rot="16200000">
            <a:off x="4590878" y="2298025"/>
            <a:ext cx="327259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Storm</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Streaming</a:t>
            </a:r>
          </a:p>
        </p:txBody>
      </p:sp>
      <p:sp>
        <p:nvSpPr>
          <p:cNvPr id="11" name="Rectangle 10"/>
          <p:cNvSpPr/>
          <p:nvPr/>
        </p:nvSpPr>
        <p:spPr bwMode="auto">
          <a:xfrm rot="16200000">
            <a:off x="3578611" y="2298025"/>
            <a:ext cx="3272590"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Spark</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 Streaming</a:t>
            </a:r>
          </a:p>
        </p:txBody>
      </p:sp>
      <p:sp>
        <p:nvSpPr>
          <p:cNvPr id="12" name="Rectangle 11"/>
          <p:cNvSpPr/>
          <p:nvPr/>
        </p:nvSpPr>
        <p:spPr bwMode="auto">
          <a:xfrm rot="16200000">
            <a:off x="2537495" y="2298026"/>
            <a:ext cx="327258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Pig</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Scripting / ETL</a:t>
            </a:r>
          </a:p>
        </p:txBody>
      </p:sp>
      <p:sp>
        <p:nvSpPr>
          <p:cNvPr id="13" name="Rectangle 12"/>
          <p:cNvSpPr/>
          <p:nvPr/>
        </p:nvSpPr>
        <p:spPr bwMode="auto">
          <a:xfrm rot="16200000">
            <a:off x="1496379" y="2298027"/>
            <a:ext cx="327258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HIVE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Language</a:t>
            </a:r>
          </a:p>
        </p:txBody>
      </p:sp>
      <p:sp>
        <p:nvSpPr>
          <p:cNvPr id="14" name="Rectangle 13"/>
          <p:cNvSpPr/>
          <p:nvPr/>
        </p:nvSpPr>
        <p:spPr bwMode="auto">
          <a:xfrm rot="16200000">
            <a:off x="-256177" y="4696770"/>
            <a:ext cx="263001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Flume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Log Collector</a:t>
            </a:r>
          </a:p>
        </p:txBody>
      </p:sp>
      <p:sp>
        <p:nvSpPr>
          <p:cNvPr id="17" name="Rectangle 16"/>
          <p:cNvSpPr/>
          <p:nvPr/>
        </p:nvSpPr>
        <p:spPr bwMode="auto">
          <a:xfrm rot="16200000">
            <a:off x="-228551" y="1949115"/>
            <a:ext cx="2574759"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Sqoop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RDBMS Exchange</a:t>
            </a:r>
          </a:p>
        </p:txBody>
      </p:sp>
      <p:sp>
        <p:nvSpPr>
          <p:cNvPr id="18" name="Rectangle 17"/>
          <p:cNvSpPr/>
          <p:nvPr/>
        </p:nvSpPr>
        <p:spPr bwMode="auto">
          <a:xfrm>
            <a:off x="615241" y="96252"/>
            <a:ext cx="5574544" cy="890338"/>
          </a:xfrm>
          <a:prstGeom prst="rect">
            <a:avLst/>
          </a:prstGeom>
          <a:solidFill>
            <a:srgbClr val="00A2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Ambari</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Cluster Management and Monitoring UI</a:t>
            </a:r>
          </a:p>
        </p:txBody>
      </p:sp>
      <p:sp>
        <p:nvSpPr>
          <p:cNvPr id="19" name="Rectangle 18"/>
          <p:cNvSpPr/>
          <p:nvPr/>
        </p:nvSpPr>
        <p:spPr bwMode="auto">
          <a:xfrm rot="16200000">
            <a:off x="5603147" y="2298024"/>
            <a:ext cx="327259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Falcon</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Data Governance</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090" y="4618122"/>
            <a:ext cx="669778" cy="66977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4775" y="5634766"/>
            <a:ext cx="669778" cy="669778"/>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799682" y="1328168"/>
            <a:ext cx="708071" cy="708071"/>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656252" y="1851303"/>
            <a:ext cx="1411131" cy="348819"/>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4672198" y="1416881"/>
            <a:ext cx="975165" cy="51782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5641417" y="1623431"/>
            <a:ext cx="1219202" cy="445009"/>
          </a:xfrm>
          <a:prstGeom prst="rect">
            <a:avLst/>
          </a:prstGeom>
        </p:spPr>
      </p:pic>
      <p:sp>
        <p:nvSpPr>
          <p:cNvPr id="23" name="TextBox 22"/>
          <p:cNvSpPr txBox="1"/>
          <p:nvPr/>
        </p:nvSpPr>
        <p:spPr>
          <a:xfrm rot="16200000">
            <a:off x="-1535241" y="3177222"/>
            <a:ext cx="363452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Hortonworks Ecosystem</a:t>
            </a: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6200000">
            <a:off x="9787357" y="1445847"/>
            <a:ext cx="958216" cy="484205"/>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05828" y="1227059"/>
            <a:ext cx="592182" cy="890499"/>
          </a:xfrm>
          <a:prstGeom prst="rect">
            <a:avLst/>
          </a:prstGeom>
        </p:spPr>
      </p:pic>
      <p:sp>
        <p:nvSpPr>
          <p:cNvPr id="29" name="Rectangle 28"/>
          <p:cNvSpPr/>
          <p:nvPr/>
        </p:nvSpPr>
        <p:spPr bwMode="auto">
          <a:xfrm>
            <a:off x="6310310" y="93907"/>
            <a:ext cx="5496678" cy="89033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Knox / Ranger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Security and Auditing</a:t>
            </a:r>
          </a:p>
        </p:txBody>
      </p:sp>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200000">
            <a:off x="6878832" y="1146612"/>
            <a:ext cx="785428" cy="785428"/>
          </a:xfrm>
          <a:prstGeom prst="rect">
            <a:avLst/>
          </a:prstGeom>
        </p:spPr>
      </p:pic>
    </p:spTree>
    <p:extLst>
      <p:ext uri="{BB962C8B-B14F-4D97-AF65-F5344CB8AC3E}">
        <p14:creationId xmlns:p14="http://schemas.microsoft.com/office/powerpoint/2010/main" val="33889612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IaaS vs. PaaS Hadoop Tradeoffs</a:t>
            </a:r>
          </a:p>
        </p:txBody>
      </p:sp>
    </p:spTree>
    <p:extLst>
      <p:ext uri="{BB962C8B-B14F-4D97-AF65-F5344CB8AC3E}">
        <p14:creationId xmlns:p14="http://schemas.microsoft.com/office/powerpoint/2010/main" val="30156657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HDI Benefits to Consider vs. IaaS</a:t>
            </a:r>
          </a:p>
        </p:txBody>
      </p:sp>
      <p:sp>
        <p:nvSpPr>
          <p:cNvPr id="3" name="TextBox 2"/>
          <p:cNvSpPr txBox="1"/>
          <p:nvPr/>
        </p:nvSpPr>
        <p:spPr>
          <a:xfrm>
            <a:off x="343055" y="922140"/>
            <a:ext cx="11451449" cy="8379858"/>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Much Cheaper</a:t>
            </a:r>
          </a:p>
          <a:p>
            <a:pPr marL="923498" lvl="1" indent="-466298">
              <a:buFont typeface="Arial" panose="020B0604020202020204" pitchFamily="34" charset="0"/>
              <a:buChar char="•"/>
            </a:pPr>
            <a:r>
              <a:rPr lang="en-US" sz="2448" dirty="0">
                <a:cs typeface="Segoe UI" panose="020B0502040204020203" pitchFamily="34" charset="0"/>
              </a:rPr>
              <a:t>16TB of Blob Storage (WASB) vs. 16TB of SSDs almost 1/10</a:t>
            </a:r>
            <a:r>
              <a:rPr lang="en-US" sz="2448" baseline="30000" dirty="0">
                <a:cs typeface="Segoe UI" panose="020B0502040204020203" pitchFamily="34" charset="0"/>
              </a:rPr>
              <a:t>th</a:t>
            </a:r>
            <a:r>
              <a:rPr lang="en-US" sz="2448" dirty="0">
                <a:cs typeface="Segoe UI" panose="020B0502040204020203" pitchFamily="34" charset="0"/>
              </a:rPr>
              <a:t> cheaper</a:t>
            </a:r>
          </a:p>
          <a:p>
            <a:pPr marL="466298" indent="-466298">
              <a:buFont typeface="+mj-lt"/>
              <a:buAutoNum type="arabicPeriod"/>
            </a:pPr>
            <a:r>
              <a:rPr lang="en-US" sz="2448" b="1" dirty="0">
                <a:cs typeface="Segoe UI" panose="020B0502040204020203" pitchFamily="34" charset="0"/>
              </a:rPr>
              <a:t>Less Management of the Cluster</a:t>
            </a:r>
          </a:p>
          <a:p>
            <a:pPr marL="923498" lvl="1" indent="-466298">
              <a:buFont typeface="Arial" panose="020B0604020202020204" pitchFamily="34" charset="0"/>
              <a:buChar char="•"/>
            </a:pPr>
            <a:r>
              <a:rPr lang="en-US" sz="2448" dirty="0">
                <a:cs typeface="Segoe UI" panose="020B0502040204020203" pitchFamily="34" charset="0"/>
              </a:rPr>
              <a:t>Spinning up and down clusters is very easy</a:t>
            </a:r>
          </a:p>
          <a:p>
            <a:pPr marL="923498" lvl="1" indent="-466298">
              <a:buFont typeface="Arial" panose="020B0604020202020204" pitchFamily="34" charset="0"/>
              <a:buChar char="•"/>
            </a:pPr>
            <a:r>
              <a:rPr lang="en-US" sz="2448" dirty="0">
                <a:cs typeface="Segoe UI" panose="020B0502040204020203" pitchFamily="34" charset="0"/>
              </a:rPr>
              <a:t>If nodes go down they self heal</a:t>
            </a:r>
          </a:p>
          <a:p>
            <a:pPr marL="923498" lvl="1" indent="-466298">
              <a:buFont typeface="Arial" panose="020B0604020202020204" pitchFamily="34" charset="0"/>
              <a:buChar char="•"/>
            </a:pPr>
            <a:r>
              <a:rPr lang="en-US" sz="2448" dirty="0">
                <a:cs typeface="Segoe UI" panose="020B0502040204020203" pitchFamily="34" charset="0"/>
              </a:rPr>
              <a:t>Orchestration with Azure Data Factory to spin up clusters on demand</a:t>
            </a:r>
          </a:p>
          <a:p>
            <a:pPr marL="466298" indent="-466298">
              <a:buFont typeface="+mj-lt"/>
              <a:buAutoNum type="arabicPeriod"/>
            </a:pPr>
            <a:r>
              <a:rPr lang="en-US" sz="2448" b="1" dirty="0">
                <a:cs typeface="Segoe UI" panose="020B0502040204020203" pitchFamily="34" charset="0"/>
              </a:rPr>
              <a:t>Storage Available When Cluster is Absent</a:t>
            </a:r>
          </a:p>
          <a:p>
            <a:pPr marL="923498" lvl="1" indent="-466298">
              <a:buFont typeface="Arial" panose="020B0604020202020204" pitchFamily="34" charset="0"/>
              <a:buChar char="•"/>
            </a:pPr>
            <a:r>
              <a:rPr lang="en-US" sz="2448" dirty="0">
                <a:cs typeface="Segoe UI" panose="020B0502040204020203" pitchFamily="34" charset="0"/>
              </a:rPr>
              <a:t>If the cluster is destroyed the data is still available</a:t>
            </a:r>
          </a:p>
          <a:p>
            <a:pPr marL="923498" lvl="1" indent="-466298">
              <a:buFont typeface="Arial" panose="020B0604020202020204" pitchFamily="34" charset="0"/>
              <a:buChar char="•"/>
            </a:pPr>
            <a:r>
              <a:rPr lang="en-US" sz="2448" dirty="0">
                <a:cs typeface="Segoe UI" panose="020B0502040204020203" pitchFamily="34" charset="0"/>
              </a:rPr>
              <a:t>Copy terabytes of data to Blob Storage without paying for compute</a:t>
            </a:r>
          </a:p>
          <a:p>
            <a:pPr marL="466298" indent="-466298">
              <a:buFont typeface="+mj-lt"/>
              <a:buAutoNum type="arabicPeriod"/>
            </a:pPr>
            <a:r>
              <a:rPr lang="en-US" sz="2448" b="1" dirty="0">
                <a:cs typeface="Segoe UI" panose="020B0502040204020203" pitchFamily="34" charset="0"/>
              </a:rPr>
              <a:t>Remove a Cluster and Recreate for Latest Updates</a:t>
            </a:r>
          </a:p>
          <a:p>
            <a:pPr marL="923498" lvl="1" indent="-466298">
              <a:buFont typeface="Arial" panose="020B0604020202020204" pitchFamily="34" charset="0"/>
              <a:buChar char="•"/>
            </a:pPr>
            <a:r>
              <a:rPr lang="en-US" sz="2448" dirty="0">
                <a:cs typeface="Segoe UI" panose="020B0502040204020203" pitchFamily="34" charset="0"/>
              </a:rPr>
              <a:t>Just recreate the cluster to get the latest updates and services</a:t>
            </a:r>
          </a:p>
          <a:p>
            <a:pPr marL="466298" indent="-466298">
              <a:buFont typeface="+mj-lt"/>
              <a:buAutoNum type="arabicPeriod"/>
            </a:pPr>
            <a:r>
              <a:rPr lang="en-US" sz="2448" b="1" dirty="0">
                <a:cs typeface="Segoe UI" panose="020B0502040204020203" pitchFamily="34" charset="0"/>
              </a:rPr>
              <a:t>Hadoop Support Built In</a:t>
            </a:r>
          </a:p>
          <a:p>
            <a:pPr marL="923498" lvl="1" indent="-466298">
              <a:buFont typeface="Arial" panose="020B0604020202020204" pitchFamily="34" charset="0"/>
              <a:buChar char="•"/>
            </a:pPr>
            <a:r>
              <a:rPr lang="en-US" sz="2448" dirty="0">
                <a:cs typeface="Segoe UI" panose="020B0502040204020203" pitchFamily="34" charset="0"/>
              </a:rPr>
              <a:t>Support plans include Hadoop support when using HDInsight</a:t>
            </a:r>
          </a:p>
          <a:p>
            <a:pPr marL="757735" lvl="1" indent="-291436">
              <a:buFont typeface="Arial" panose="020B0604020202020204" pitchFamily="34" charset="0"/>
              <a:buChar char="•"/>
            </a:pPr>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41097638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IaaS Benefits to Consider vs. HDI</a:t>
            </a:r>
          </a:p>
        </p:txBody>
      </p:sp>
      <p:sp>
        <p:nvSpPr>
          <p:cNvPr id="3" name="TextBox 2"/>
          <p:cNvSpPr txBox="1"/>
          <p:nvPr/>
        </p:nvSpPr>
        <p:spPr>
          <a:xfrm>
            <a:off x="343055" y="922140"/>
            <a:ext cx="11451449" cy="8379858"/>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Premium Storage (SSDs)</a:t>
            </a:r>
          </a:p>
          <a:p>
            <a:pPr marL="923498" lvl="1" indent="-466298">
              <a:buFont typeface="Arial" panose="020B0604020202020204" pitchFamily="34" charset="0"/>
              <a:buChar char="•"/>
            </a:pPr>
            <a:r>
              <a:rPr lang="en-US" sz="2448" dirty="0">
                <a:cs typeface="Segoe UI" panose="020B0502040204020203" pitchFamily="34" charset="0"/>
              </a:rPr>
              <a:t>Greater throughput speed and lower latency</a:t>
            </a:r>
          </a:p>
          <a:p>
            <a:pPr marL="923498" lvl="1" indent="-466298">
              <a:buFont typeface="Arial" panose="020B0604020202020204" pitchFamily="34" charset="0"/>
              <a:buChar char="•"/>
            </a:pPr>
            <a:r>
              <a:rPr lang="en-US" sz="2448" dirty="0">
                <a:cs typeface="Segoe UI" panose="020B0502040204020203" pitchFamily="34" charset="0"/>
              </a:rPr>
              <a:t>A more familiar disk-based setup that you might already have on-prem</a:t>
            </a:r>
          </a:p>
          <a:p>
            <a:pPr marL="466298" indent="-466298">
              <a:buFont typeface="+mj-lt"/>
              <a:buAutoNum type="arabicPeriod"/>
            </a:pPr>
            <a:r>
              <a:rPr lang="en-US" sz="2448" b="1" dirty="0">
                <a:cs typeface="Segoe UI" panose="020B0502040204020203" pitchFamily="34" charset="0"/>
              </a:rPr>
              <a:t>Security Options </a:t>
            </a:r>
          </a:p>
          <a:p>
            <a:pPr marL="923498" lvl="1" indent="-466298">
              <a:buFont typeface="Arial" panose="020B0604020202020204" pitchFamily="34" charset="0"/>
              <a:buChar char="•"/>
            </a:pPr>
            <a:r>
              <a:rPr lang="en-US" sz="2448" dirty="0">
                <a:cs typeface="Segoe UI" panose="020B0502040204020203" pitchFamily="34" charset="0"/>
              </a:rPr>
              <a:t>Options to use Sentry (Cloudera), Ranger (HW) or Knox (HW)</a:t>
            </a:r>
          </a:p>
          <a:p>
            <a:pPr marL="923498" lvl="1" indent="-466298">
              <a:buFont typeface="Arial" panose="020B0604020202020204" pitchFamily="34" charset="0"/>
              <a:buChar char="•"/>
            </a:pPr>
            <a:r>
              <a:rPr lang="en-US" sz="2448" dirty="0">
                <a:cs typeface="Segoe UI" panose="020B0502040204020203" pitchFamily="34" charset="0"/>
              </a:rPr>
              <a:t>Options for Azure Disk Encryption or 3</a:t>
            </a:r>
            <a:r>
              <a:rPr lang="en-US" sz="2448" baseline="30000" dirty="0">
                <a:cs typeface="Segoe UI" panose="020B0502040204020203" pitchFamily="34" charset="0"/>
              </a:rPr>
              <a:t>rd</a:t>
            </a:r>
            <a:r>
              <a:rPr lang="en-US" sz="2448" dirty="0">
                <a:cs typeface="Segoe UI" panose="020B0502040204020203" pitchFamily="34" charset="0"/>
              </a:rPr>
              <a:t> party extensions</a:t>
            </a:r>
          </a:p>
          <a:p>
            <a:pPr marL="466298" indent="-466298">
              <a:buFont typeface="+mj-lt"/>
              <a:buAutoNum type="arabicPeriod"/>
            </a:pPr>
            <a:r>
              <a:rPr lang="en-US" sz="2448" b="1" dirty="0">
                <a:cs typeface="Segoe UI" panose="020B0502040204020203" pitchFamily="34" charset="0"/>
              </a:rPr>
              <a:t>Impala Options</a:t>
            </a:r>
          </a:p>
          <a:p>
            <a:pPr marL="923498" lvl="1" indent="-466298">
              <a:buFont typeface="Arial" panose="020B0604020202020204" pitchFamily="34" charset="0"/>
              <a:buChar char="•"/>
            </a:pPr>
            <a:r>
              <a:rPr lang="en-US" sz="2448" dirty="0">
                <a:cs typeface="Segoe UI" panose="020B0502040204020203" pitchFamily="34" charset="0"/>
              </a:rPr>
              <a:t>Impala doesn’t currently support WASB storage</a:t>
            </a:r>
          </a:p>
          <a:p>
            <a:pPr marL="466298" indent="-466298">
              <a:buFont typeface="+mj-lt"/>
              <a:buAutoNum type="arabicPeriod"/>
            </a:pPr>
            <a:r>
              <a:rPr lang="en-US" sz="2448" b="1" dirty="0">
                <a:cs typeface="Segoe UI" panose="020B0502040204020203" pitchFamily="34" charset="0"/>
              </a:rPr>
              <a:t>Additional Backup Options</a:t>
            </a:r>
          </a:p>
          <a:p>
            <a:pPr marL="923498" lvl="1" indent="-466298">
              <a:buFont typeface="Arial" panose="020B0604020202020204" pitchFamily="34" charset="0"/>
              <a:buChar char="•"/>
            </a:pPr>
            <a:r>
              <a:rPr lang="en-US" sz="2448" dirty="0">
                <a:cs typeface="Segoe UI" panose="020B0502040204020203" pitchFamily="34" charset="0"/>
              </a:rPr>
              <a:t>VMs can take advantage of Azure Backup or other 3</a:t>
            </a:r>
            <a:r>
              <a:rPr lang="en-US" sz="2448" baseline="30000" dirty="0">
                <a:cs typeface="Segoe UI" panose="020B0502040204020203" pitchFamily="34" charset="0"/>
              </a:rPr>
              <a:t>rd</a:t>
            </a:r>
            <a:r>
              <a:rPr lang="en-US" sz="2448" dirty="0">
                <a:cs typeface="Segoe UI" panose="020B0502040204020203" pitchFamily="34" charset="0"/>
              </a:rPr>
              <a:t> party solutions</a:t>
            </a:r>
          </a:p>
          <a:p>
            <a:pPr marL="923498" lvl="1" indent="-466298">
              <a:buFont typeface="Arial" panose="020B0604020202020204" pitchFamily="34" charset="0"/>
              <a:buChar char="•"/>
            </a:pPr>
            <a:r>
              <a:rPr lang="en-US" sz="2448" dirty="0">
                <a:cs typeface="Segoe UI" panose="020B0502040204020203" pitchFamily="34" charset="0"/>
              </a:rPr>
              <a:t>Cloudera has BDR, a Backup and Disaster Recovery product</a:t>
            </a:r>
          </a:p>
          <a:p>
            <a:pPr marL="466298" indent="-466298">
              <a:buFont typeface="+mj-lt"/>
              <a:buAutoNum type="arabicPeriod"/>
            </a:pPr>
            <a:r>
              <a:rPr lang="en-US" sz="2448" b="1" dirty="0">
                <a:cs typeface="Segoe UI" panose="020B0502040204020203" pitchFamily="34" charset="0"/>
              </a:rPr>
              <a:t>Shutdown Capabilities</a:t>
            </a:r>
          </a:p>
          <a:p>
            <a:pPr marL="923498" lvl="1" indent="-466298">
              <a:buFont typeface="Arial" panose="020B0604020202020204" pitchFamily="34" charset="0"/>
              <a:buChar char="•"/>
            </a:pPr>
            <a:r>
              <a:rPr lang="en-US" sz="2448" dirty="0">
                <a:cs typeface="Segoe UI" panose="020B0502040204020203" pitchFamily="34" charset="0"/>
              </a:rPr>
              <a:t>With VMs you can shut them down and turn on quicker</a:t>
            </a:r>
          </a:p>
          <a:p>
            <a:pPr marL="757735" lvl="1" indent="-291436">
              <a:buFont typeface="Arial" panose="020B0604020202020204" pitchFamily="34" charset="0"/>
              <a:buChar char="•"/>
            </a:pPr>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791302124"/>
      </p:ext>
    </p:extLst>
  </p:cSld>
  <p:clrMapOvr>
    <a:masterClrMapping/>
  </p:clrMapOvr>
  <p:transition>
    <p:fade/>
  </p:transition>
</p:sld>
</file>

<file path=ppt/theme/theme1.xml><?xml version="1.0" encoding="utf-8"?>
<a:theme xmlns:a="http://schemas.openxmlformats.org/drawingml/2006/main" name="Windows Azu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ptx" id="{8248C868-1040-4098-9F26-BC32CD366855}" vid="{23B15AE5-7F5E-4AAC-971B-8EBE7FFCA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095C20C530144A9C96D1041AD30822" ma:contentTypeVersion="4" ma:contentTypeDescription="Create a new document." ma:contentTypeScope="" ma:versionID="393512afa3bc828caae15044e89a4141">
  <xsd:schema xmlns:xsd="http://www.w3.org/2001/XMLSchema" xmlns:xs="http://www.w3.org/2001/XMLSchema" xmlns:p="http://schemas.microsoft.com/office/2006/metadata/properties" xmlns:ns2="b69218da-3271-4108-ad43-f1c1bf20199c" targetNamespace="http://schemas.microsoft.com/office/2006/metadata/properties" ma:root="true" ma:fieldsID="950fcdc818c4fcdf1502fea3ef2e51da" ns2:_="">
    <xsd:import namespace="b69218da-3271-4108-ad43-f1c1bf20199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218da-3271-4108-ad43-f1c1bf201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254BEE-C2AB-4E68-AA3E-3E2702671367}">
  <ds:schemaRef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3.xml><?xml version="1.0" encoding="utf-8"?>
<ds:datastoreItem xmlns:ds="http://schemas.openxmlformats.org/officeDocument/2006/customXml" ds:itemID="{62D842E9-44E9-42D1-B416-02910D4A0486}"/>
</file>

<file path=docProps/app.xml><?xml version="1.0" encoding="utf-8"?>
<Properties xmlns="http://schemas.openxmlformats.org/officeDocument/2006/extended-properties" xmlns:vt="http://schemas.openxmlformats.org/officeDocument/2006/docPropsVTypes">
  <Template>GSI Architect Workshop Template</Template>
  <TotalTime>21787</TotalTime>
  <Words>928</Words>
  <Application>Microsoft Office PowerPoint</Application>
  <PresentationFormat>Widescreen</PresentationFormat>
  <Paragraphs>211</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Segoe UI</vt:lpstr>
      <vt:lpstr>Segoe UI Light</vt:lpstr>
      <vt:lpstr>Windows Azure</vt:lpstr>
      <vt:lpstr>PowerPoint Presentation</vt:lpstr>
      <vt:lpstr>Agenda</vt:lpstr>
      <vt:lpstr>Major Hadoop Distributions on Azure</vt:lpstr>
      <vt:lpstr>Major Hadoop Big Data Platforms</vt:lpstr>
      <vt:lpstr>PowerPoint Presentation</vt:lpstr>
      <vt:lpstr>PowerPoint Presentation</vt:lpstr>
      <vt:lpstr>IaaS vs. PaaS Hadoop Tradeoffs</vt:lpstr>
      <vt:lpstr>HDI Benefits to Consider vs. IaaS</vt:lpstr>
      <vt:lpstr>IaaS Benefits to Consider vs. HDI</vt:lpstr>
      <vt:lpstr>Security</vt:lpstr>
      <vt:lpstr>Security Options</vt:lpstr>
      <vt:lpstr>Hortonworks Data Platform</vt:lpstr>
      <vt:lpstr>Hortonworks Deployment</vt:lpstr>
      <vt:lpstr>PowerPoint Presentation</vt:lpstr>
      <vt:lpstr>Cloudera Enterprise Platform</vt:lpstr>
      <vt:lpstr>PowerPoint Presentation</vt:lpstr>
      <vt:lpstr>High Availability and Disaster Recovery</vt:lpstr>
      <vt:lpstr>High Availability Considerations</vt:lpstr>
      <vt:lpstr>Disaster Recovery Options</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Ben Humphrey</cp:lastModifiedBy>
  <cp:revision>388</cp:revision>
  <dcterms:created xsi:type="dcterms:W3CDTF">2015-09-12T18:19:28Z</dcterms:created>
  <dcterms:modified xsi:type="dcterms:W3CDTF">2016-08-31T07:24:00Z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0x01010062095C20C530144A9C96D1041AD30822</vt:lpwstr>
  </property>
</Properties>
</file>