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81" r:id="rId5"/>
    <p:sldId id="284" r:id="rId6"/>
    <p:sldId id="338" r:id="rId7"/>
    <p:sldId id="398" r:id="rId8"/>
    <p:sldId id="397" r:id="rId9"/>
    <p:sldId id="399" r:id="rId10"/>
    <p:sldId id="370" r:id="rId11"/>
    <p:sldId id="379" r:id="rId12"/>
    <p:sldId id="401" r:id="rId13"/>
    <p:sldId id="384" r:id="rId14"/>
    <p:sldId id="385" r:id="rId15"/>
    <p:sldId id="403" r:id="rId16"/>
    <p:sldId id="354" r:id="rId17"/>
    <p:sldId id="389" r:id="rId18"/>
    <p:sldId id="405" r:id="rId19"/>
    <p:sldId id="390" r:id="rId20"/>
    <p:sldId id="406" r:id="rId21"/>
    <p:sldId id="396" r:id="rId22"/>
    <p:sldId id="404" r:id="rId23"/>
    <p:sldId id="371" r:id="rId24"/>
    <p:sldId id="382" r:id="rId25"/>
    <p:sldId id="287" r:id="rId26"/>
    <p:sldId id="337"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park Overview" id="{7463A169-2A61-481F-9E3D-21F4352823B5}">
          <p14:sldIdLst>
            <p14:sldId id="338"/>
            <p14:sldId id="398"/>
            <p14:sldId id="397"/>
            <p14:sldId id="399"/>
            <p14:sldId id="370"/>
            <p14:sldId id="379"/>
            <p14:sldId id="401"/>
            <p14:sldId id="384"/>
            <p14:sldId id="385"/>
            <p14:sldId id="403"/>
          </p14:sldIdLst>
        </p14:section>
        <p14:section name="Developing with SQL DW" id="{88610C5E-5F0F-4044-883E-F1AF24D0EABB}">
          <p14:sldIdLst>
            <p14:sldId id="354"/>
            <p14:sldId id="389"/>
            <p14:sldId id="405"/>
            <p14:sldId id="390"/>
            <p14:sldId id="406"/>
            <p14:sldId id="396"/>
          </p14:sldIdLst>
        </p14:section>
        <p14:section name="Demo 2" id="{24F910D4-1DF8-4F0E-80AE-7C1E41D869CA}">
          <p14:sldIdLst>
            <p14:sldId id="404"/>
          </p14:sldIdLst>
        </p14:section>
        <p14:section name="Notable Limitations" id="{44663B6D-94BA-4470-89CB-ABF058DD5AB4}">
          <p14:sldIdLst>
            <p14:sldId id="371"/>
            <p14:sldId id="382"/>
          </p14:sldIdLst>
        </p14:section>
        <p14:section name="Conclusion (3 min)" id="{B40D3CEA-2FFD-43F0-98F4-1DED6CF96694}">
          <p14:sldIdLst>
            <p14:sldId id="287"/>
            <p14:sldId id="337"/>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B9"/>
    <a:srgbClr val="A162D0"/>
    <a:srgbClr val="0078D7"/>
    <a:srgbClr val="1574B8"/>
    <a:srgbClr val="003C6C"/>
    <a:srgbClr val="005AA1"/>
    <a:srgbClr val="00BC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73297" autoAdjust="0"/>
  </p:normalViewPr>
  <p:slideViewPr>
    <p:cSldViewPr snapToGrid="0">
      <p:cViewPr varScale="1">
        <p:scale>
          <a:sx n="71" d="100"/>
          <a:sy n="71" d="100"/>
        </p:scale>
        <p:origin x="760"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9/1/2016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80986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2887724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1197700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3487832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477066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4162917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1602455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1796486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Article on SQL DW best practices in more detail:  </a:t>
            </a:r>
          </a:p>
          <a:p>
            <a:r>
              <a:rPr lang="en-US" dirty="0"/>
              <a:t>https://azure.microsoft.com/en-us/documentation/articles/sql-data-warehouse-best-practices/</a:t>
            </a:r>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4044180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86131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909678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Unsupported</a:t>
            </a:r>
            <a:r>
              <a:rPr lang="en-US" baseline="0" dirty="0"/>
              <a:t> data types:  https://azure.microsoft.com/en-us/documentation/articles/sql-data-warehouse-tables-data-types/#unsupported-data-types</a:t>
            </a:r>
          </a:p>
          <a:p>
            <a:endParaRPr lang="en-US" baseline="0" dirty="0"/>
          </a:p>
          <a:p>
            <a:r>
              <a:rPr lang="en-US" baseline="0" dirty="0"/>
              <a:t>Unsupported table features:  https://azure.microsoft.com/en-us/documentation/articles/sql-data-warehouse-tables-overview/#unsupported-table-features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913139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1014020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81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58685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60536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509382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24808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153789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33207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403461"/>
          </a:xfrm>
        </p:spPr>
        <p:txBody>
          <a:bodyPr/>
          <a:lstStyle/>
          <a:p>
            <a:r>
              <a:rPr lang="en-US" sz="4400" dirty="0"/>
              <a:t>Adding SQL Data Warehouse to Big Data Workloads</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Workloads</a:t>
            </a:r>
          </a:p>
        </p:txBody>
      </p:sp>
    </p:spTree>
    <p:extLst>
      <p:ext uri="{BB962C8B-B14F-4D97-AF65-F5344CB8AC3E}">
        <p14:creationId xmlns:p14="http://schemas.microsoft.com/office/powerpoint/2010/main" val="32661010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Example Workload 1</a:t>
            </a:r>
          </a:p>
        </p:txBody>
      </p:sp>
      <p:sp>
        <p:nvSpPr>
          <p:cNvPr id="3" name="Rectangle 2"/>
          <p:cNvSpPr/>
          <p:nvPr/>
        </p:nvSpPr>
        <p:spPr bwMode="auto">
          <a:xfrm>
            <a:off x="433138" y="1386038"/>
            <a:ext cx="11463688" cy="488000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842052" y="2637183"/>
            <a:ext cx="1219036" cy="926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CSV</a:t>
            </a:r>
          </a:p>
        </p:txBody>
      </p:sp>
      <p:sp>
        <p:nvSpPr>
          <p:cNvPr id="7" name="Rectangle 6"/>
          <p:cNvSpPr/>
          <p:nvPr/>
        </p:nvSpPr>
        <p:spPr bwMode="auto">
          <a:xfrm>
            <a:off x="3531198" y="4973623"/>
            <a:ext cx="6710996" cy="6356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Data Factory</a:t>
            </a:r>
          </a:p>
        </p:txBody>
      </p:sp>
      <p:sp>
        <p:nvSpPr>
          <p:cNvPr id="8" name="Rectangle 7"/>
          <p:cNvSpPr/>
          <p:nvPr/>
        </p:nvSpPr>
        <p:spPr bwMode="auto">
          <a:xfrm>
            <a:off x="3576726" y="2398161"/>
            <a:ext cx="1200814"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 Storage</a:t>
            </a:r>
          </a:p>
        </p:txBody>
      </p:sp>
      <p:sp>
        <p:nvSpPr>
          <p:cNvPr id="9" name="Rectangle 8"/>
          <p:cNvSpPr/>
          <p:nvPr/>
        </p:nvSpPr>
        <p:spPr bwMode="auto">
          <a:xfrm>
            <a:off x="5004639" y="2380698"/>
            <a:ext cx="1379233"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HDInsight</a:t>
            </a:r>
          </a:p>
        </p:txBody>
      </p:sp>
      <p:sp>
        <p:nvSpPr>
          <p:cNvPr id="10" name="Rectangle 9"/>
          <p:cNvSpPr/>
          <p:nvPr/>
        </p:nvSpPr>
        <p:spPr bwMode="auto">
          <a:xfrm>
            <a:off x="6622402" y="2380698"/>
            <a:ext cx="1741348"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Data Warehouse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8565584" y="2380698"/>
            <a:ext cx="1676609"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PowerBI</a:t>
            </a:r>
          </a:p>
        </p:txBody>
      </p:sp>
      <p:cxnSp>
        <p:nvCxnSpPr>
          <p:cNvPr id="20" name="Straight Arrow Connector 19"/>
          <p:cNvCxnSpPr/>
          <p:nvPr/>
        </p:nvCxnSpPr>
        <p:spPr>
          <a:xfrm>
            <a:off x="3034100" y="3261647"/>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754417" y="3257734"/>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377225" y="323655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334155" y="3232645"/>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bwMode="auto">
          <a:xfrm>
            <a:off x="1842052" y="3687050"/>
            <a:ext cx="1219036" cy="1091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Import Service</a:t>
            </a:r>
          </a:p>
        </p:txBody>
      </p:sp>
      <p:cxnSp>
        <p:nvCxnSpPr>
          <p:cNvPr id="18" name="Straight Arrow Connector 17"/>
          <p:cNvCxnSpPr/>
          <p:nvPr/>
        </p:nvCxnSpPr>
        <p:spPr>
          <a:xfrm>
            <a:off x="3034100" y="4080454"/>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1168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Example Workload 2</a:t>
            </a:r>
          </a:p>
        </p:txBody>
      </p:sp>
      <p:sp>
        <p:nvSpPr>
          <p:cNvPr id="3" name="Rectangle 2"/>
          <p:cNvSpPr/>
          <p:nvPr/>
        </p:nvSpPr>
        <p:spPr bwMode="auto">
          <a:xfrm>
            <a:off x="422627" y="1309813"/>
            <a:ext cx="11463688" cy="488000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63238" y="2823210"/>
            <a:ext cx="1329224" cy="13178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Website</a:t>
            </a:r>
          </a:p>
        </p:txBody>
      </p:sp>
      <p:sp>
        <p:nvSpPr>
          <p:cNvPr id="8" name="Rectangle 7"/>
          <p:cNvSpPr/>
          <p:nvPr/>
        </p:nvSpPr>
        <p:spPr bwMode="auto">
          <a:xfrm>
            <a:off x="2808100" y="2464421"/>
            <a:ext cx="1427544" cy="8597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Database</a:t>
            </a:r>
          </a:p>
        </p:txBody>
      </p:sp>
      <p:sp>
        <p:nvSpPr>
          <p:cNvPr id="10" name="Rectangle 9"/>
          <p:cNvSpPr/>
          <p:nvPr/>
        </p:nvSpPr>
        <p:spPr bwMode="auto">
          <a:xfrm>
            <a:off x="5853776" y="2446958"/>
            <a:ext cx="1741348"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Data Warehouse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96958" y="2446958"/>
            <a:ext cx="1509919"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Server Analysis Services</a:t>
            </a:r>
          </a:p>
        </p:txBody>
      </p:sp>
      <p:cxnSp>
        <p:nvCxnSpPr>
          <p:cNvPr id="20" name="Straight Arrow Connector 19"/>
          <p:cNvCxnSpPr/>
          <p:nvPr/>
        </p:nvCxnSpPr>
        <p:spPr>
          <a:xfrm>
            <a:off x="2265474" y="3039148"/>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608599" y="330281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565529" y="3298905"/>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bwMode="auto">
          <a:xfrm>
            <a:off x="9538306" y="2464421"/>
            <a:ext cx="1676609"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Excel</a:t>
            </a:r>
          </a:p>
        </p:txBody>
      </p:sp>
      <p:cxnSp>
        <p:nvCxnSpPr>
          <p:cNvPr id="16" name="Straight Arrow Connector 15"/>
          <p:cNvCxnSpPr/>
          <p:nvPr/>
        </p:nvCxnSpPr>
        <p:spPr>
          <a:xfrm>
            <a:off x="9306877" y="331636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bwMode="auto">
          <a:xfrm>
            <a:off x="4506021" y="2464421"/>
            <a:ext cx="1115193"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Data Factory</a:t>
            </a:r>
          </a:p>
        </p:txBody>
      </p:sp>
      <p:cxnSp>
        <p:nvCxnSpPr>
          <p:cNvPr id="22" name="Straight Arrow Connector 21"/>
          <p:cNvCxnSpPr/>
          <p:nvPr/>
        </p:nvCxnSpPr>
        <p:spPr>
          <a:xfrm>
            <a:off x="4255258" y="2925643"/>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bwMode="auto">
          <a:xfrm>
            <a:off x="2816123" y="3579349"/>
            <a:ext cx="1427544" cy="8597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 Storage</a:t>
            </a:r>
          </a:p>
        </p:txBody>
      </p:sp>
      <p:cxnSp>
        <p:nvCxnSpPr>
          <p:cNvPr id="26" name="Straight Arrow Connector 25"/>
          <p:cNvCxnSpPr/>
          <p:nvPr/>
        </p:nvCxnSpPr>
        <p:spPr>
          <a:xfrm>
            <a:off x="4254540" y="3934692"/>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284890" y="3749817"/>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137580" y="3699645"/>
            <a:ext cx="145747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Polybase</a:t>
            </a:r>
          </a:p>
        </p:txBody>
      </p:sp>
      <p:cxnSp>
        <p:nvCxnSpPr>
          <p:cNvPr id="28" name="Straight Arrow Connector 27"/>
          <p:cNvCxnSpPr/>
          <p:nvPr/>
        </p:nvCxnSpPr>
        <p:spPr>
          <a:xfrm>
            <a:off x="5615626" y="3929436"/>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146845" y="3710430"/>
            <a:ext cx="79939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rPr>
              <a:t>Logs</a:t>
            </a:r>
          </a:p>
        </p:txBody>
      </p:sp>
    </p:spTree>
    <p:extLst>
      <p:ext uri="{BB962C8B-B14F-4D97-AF65-F5344CB8AC3E}">
        <p14:creationId xmlns:p14="http://schemas.microsoft.com/office/powerpoint/2010/main" val="29226411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SQL Data Warehouse</a:t>
            </a:r>
          </a:p>
        </p:txBody>
      </p:sp>
    </p:spTree>
    <p:extLst>
      <p:ext uri="{BB962C8B-B14F-4D97-AF65-F5344CB8AC3E}">
        <p14:creationId xmlns:p14="http://schemas.microsoft.com/office/powerpoint/2010/main" val="33223739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Recommended Tools and Integrations</a:t>
            </a:r>
          </a:p>
        </p:txBody>
      </p:sp>
      <p:sp>
        <p:nvSpPr>
          <p:cNvPr id="3" name="TextBox 2"/>
          <p:cNvSpPr txBox="1"/>
          <p:nvPr/>
        </p:nvSpPr>
        <p:spPr>
          <a:xfrm>
            <a:off x="343055" y="1088399"/>
            <a:ext cx="11848945" cy="6555641"/>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SQL Server Management Studio (</a:t>
            </a:r>
            <a:r>
              <a:rPr lang="en-US" sz="2800" b="1" dirty="0">
                <a:solidFill>
                  <a:schemeClr val="accent6"/>
                </a:solidFill>
                <a:cs typeface="Segoe UI" panose="020B0502040204020203" pitchFamily="34" charset="0"/>
              </a:rPr>
              <a:t>New</a:t>
            </a:r>
            <a:r>
              <a:rPr lang="en-US" sz="2800" b="1" dirty="0">
                <a:cs typeface="Segoe UI" panose="020B0502040204020203" pitchFamily="34" charset="0"/>
              </a:rPr>
              <a:t>)</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Visual Studio</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Azure Data Factory</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Azure Stream Analytics (Use Tumbling Windows for Batch)</a:t>
            </a:r>
          </a:p>
          <a:p>
            <a:pPr marL="466298" indent="-466298">
              <a:buFont typeface="+mj-lt"/>
              <a:buAutoNum type="arabicPeriod"/>
            </a:pPr>
            <a:r>
              <a:rPr lang="en-US" sz="2800" b="1" dirty="0">
                <a:cs typeface="Segoe UI" panose="020B0502040204020203" pitchFamily="34" charset="0"/>
              </a:rPr>
              <a:t>PowerBI / Tableau</a:t>
            </a:r>
          </a:p>
          <a:p>
            <a:pPr marL="466298" indent="-466298">
              <a:buFont typeface="+mj-lt"/>
              <a:buAutoNum type="arabicPeriod"/>
            </a:pPr>
            <a:r>
              <a:rPr lang="en-US" sz="2800" b="1" dirty="0">
                <a:cs typeface="Segoe UI" panose="020B0502040204020203" pitchFamily="34" charset="0"/>
              </a:rPr>
              <a:t>BCP</a:t>
            </a:r>
            <a:endParaRPr lang="en-US" sz="2800" dirty="0">
              <a:cs typeface="Segoe UI" panose="020B0502040204020203" pitchFamily="34" charset="0"/>
            </a:endParaRPr>
          </a:p>
          <a:p>
            <a:pPr marL="466298" indent="-466298">
              <a:buFont typeface="+mj-lt"/>
              <a:buAutoNum type="arabicPeriod"/>
            </a:pPr>
            <a:endParaRPr lang="en-US" sz="2800" dirty="0">
              <a:cs typeface="Segoe UI" panose="020B0502040204020203" pitchFamily="34" charset="0"/>
            </a:endParaRPr>
          </a:p>
          <a:p>
            <a:pPr lvl="1"/>
            <a:endParaRPr lang="en-US" sz="2800" dirty="0">
              <a:latin typeface="Segoe UI" panose="020B0502040204020203" pitchFamily="34" charset="0"/>
              <a:cs typeface="Segoe UI" panose="020B0502040204020203" pitchFamily="34" charset="0"/>
            </a:endParaRPr>
          </a:p>
          <a:p>
            <a:pPr lvl="2"/>
            <a:endParaRPr lang="en-US" sz="2800" dirty="0">
              <a:latin typeface="Segoe UI" panose="020B0502040204020203" pitchFamily="34" charset="0"/>
              <a:cs typeface="Segoe UI" panose="020B0502040204020203" pitchFamily="34" charset="0"/>
            </a:endParaRPr>
          </a:p>
          <a:p>
            <a:pPr lvl="2"/>
            <a:r>
              <a:rPr lang="en-US" sz="2800"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800" dirty="0"/>
          </a:p>
          <a:p>
            <a:pPr marL="757735" lvl="1" indent="-291436">
              <a:buFont typeface="Arial" panose="020B0604020202020204" pitchFamily="34" charset="0"/>
              <a:buChar char="•"/>
            </a:pPr>
            <a:endParaRPr lang="en-US" sz="2800" dirty="0"/>
          </a:p>
          <a:p>
            <a:endParaRPr lang="en-US" sz="2800" dirty="0"/>
          </a:p>
          <a:p>
            <a:endParaRPr lang="en-US" sz="2800" dirty="0"/>
          </a:p>
        </p:txBody>
      </p:sp>
    </p:spTree>
    <p:extLst>
      <p:ext uri="{BB962C8B-B14F-4D97-AF65-F5344CB8AC3E}">
        <p14:creationId xmlns:p14="http://schemas.microsoft.com/office/powerpoint/2010/main" val="14952609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9241" y="174646"/>
            <a:ext cx="10515600" cy="1325563"/>
          </a:xfrm>
          <a:prstGeom prst="rect">
            <a:avLst/>
          </a:prstGeom>
        </p:spPr>
        <p:txBody>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Table Distribution Options</a:t>
            </a:r>
          </a:p>
        </p:txBody>
      </p:sp>
      <p:grpSp>
        <p:nvGrpSpPr>
          <p:cNvPr id="16" name="Group 15"/>
          <p:cNvGrpSpPr/>
          <p:nvPr/>
        </p:nvGrpSpPr>
        <p:grpSpPr>
          <a:xfrm>
            <a:off x="292156" y="1881092"/>
            <a:ext cx="5817096" cy="2665941"/>
            <a:chOff x="203326" y="1208649"/>
            <a:chExt cx="2867994" cy="1781536"/>
          </a:xfrm>
          <a:solidFill>
            <a:schemeClr val="accent1">
              <a:lumMod val="20000"/>
              <a:lumOff val="80000"/>
            </a:schemeClr>
          </a:solidFill>
        </p:grpSpPr>
        <p:grpSp>
          <p:nvGrpSpPr>
            <p:cNvPr id="17" name="Group 16"/>
            <p:cNvGrpSpPr/>
            <p:nvPr/>
          </p:nvGrpSpPr>
          <p:grpSpPr>
            <a:xfrm>
              <a:off x="203326" y="1208649"/>
              <a:ext cx="2867993" cy="1747208"/>
              <a:chOff x="8010525" y="1554481"/>
              <a:chExt cx="3657600" cy="2726258"/>
            </a:xfrm>
            <a:grpFill/>
          </p:grpSpPr>
          <p:sp>
            <p:nvSpPr>
              <p:cNvPr id="20" name="Rectangle 19"/>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1410" tIns="45706" rIns="91410" bIns="45706" numCol="1" rtlCol="0" anchor="ctr" anchorCtr="0" compatLnSpc="1">
                <a:prstTxWarp prst="textNoShape">
                  <a:avLst/>
                </a:prstTxWarp>
              </a:bodyPr>
              <a:lstStyle/>
              <a:p>
                <a:pPr defTabSz="1218272"/>
                <a:endParaRPr lang="en-US" sz="1961" kern="0" dirty="0">
                  <a:solidFill>
                    <a:schemeClr val="bg1"/>
                  </a:solidFill>
                </a:endParaRPr>
              </a:p>
            </p:txBody>
          </p:sp>
          <p:sp>
            <p:nvSpPr>
              <p:cNvPr id="21" name="Rectangle 20"/>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2451" tIns="0" rIns="162451" bIns="32491" numCol="1" spcCol="0" rtlCol="0" fromWordArt="0" anchor="ctr" anchorCtr="0" forceAA="0" compatLnSpc="1">
                <a:prstTxWarp prst="textNoShape">
                  <a:avLst/>
                </a:prstTxWarp>
                <a:noAutofit/>
              </a:bodyPr>
              <a:lstStyle/>
              <a:p>
                <a:pPr defTabSz="1624013" fontAlgn="base">
                  <a:lnSpc>
                    <a:spcPct val="90000"/>
                  </a:lnSpc>
                  <a:spcBef>
                    <a:spcPct val="0"/>
                  </a:spcBef>
                  <a:spcAft>
                    <a:spcPct val="0"/>
                  </a:spcAft>
                </a:pPr>
                <a:endParaRPr lang="en-US" sz="2700" kern="0" dirty="0">
                  <a:solidFill>
                    <a:schemeClr val="bg1"/>
                  </a:solidFill>
                </a:endParaRPr>
              </a:p>
            </p:txBody>
          </p:sp>
        </p:grpSp>
        <p:sp>
          <p:nvSpPr>
            <p:cNvPr id="18" name="TextBox 17"/>
            <p:cNvSpPr txBox="1"/>
            <p:nvPr/>
          </p:nvSpPr>
          <p:spPr>
            <a:xfrm>
              <a:off x="308648" y="1215727"/>
              <a:ext cx="2689274" cy="268600"/>
            </a:xfrm>
            <a:prstGeom prst="rect">
              <a:avLst/>
            </a:prstGeom>
            <a:grpFill/>
          </p:spPr>
          <p:txBody>
            <a:bodyPr wrap="square" rtlCol="0">
              <a:spAutoFit/>
            </a:bodyPr>
            <a:lstStyle/>
            <a:p>
              <a:pPr algn="ctr"/>
              <a:r>
                <a:rPr lang="en-US" sz="2000" b="1" dirty="0">
                  <a:solidFill>
                    <a:schemeClr val="bg1"/>
                  </a:solidFill>
                  <a:ea typeface="Segoe UI" pitchFamily="34" charset="0"/>
                  <a:cs typeface="Segoe WP Semibold" panose="020B0702040204020203" pitchFamily="34" charset="0"/>
                </a:rPr>
                <a:t>Hash Distributed</a:t>
              </a:r>
            </a:p>
          </p:txBody>
        </p:sp>
        <p:sp>
          <p:nvSpPr>
            <p:cNvPr id="19" name="Rectangle 18"/>
            <p:cNvSpPr/>
            <p:nvPr/>
          </p:nvSpPr>
          <p:spPr>
            <a:xfrm>
              <a:off x="203824" y="1657931"/>
              <a:ext cx="2867496" cy="1332254"/>
            </a:xfrm>
            <a:prstGeom prst="rect">
              <a:avLst/>
            </a:prstGeom>
            <a:grpFill/>
          </p:spPr>
          <p:txBody>
            <a:bodyPr wrap="square">
              <a:spAutoFit/>
            </a:bodyPr>
            <a:lstStyle/>
            <a:p>
              <a:pPr>
                <a:defRPr/>
              </a:pPr>
              <a:r>
                <a:rPr lang="en-US" sz="1765" kern="0" dirty="0">
                  <a:solidFill>
                    <a:schemeClr val="bg1"/>
                  </a:solidFill>
                  <a:sym typeface="Wingdings 2" pitchFamily="18" charset="2"/>
                </a:rPr>
                <a:t>Data divided across nodes based on hashing algorithm</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Same value will always hash to same distribution</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Optimal for large fact tables</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Primary key from regular RDBMS usually works well</a:t>
              </a:r>
              <a:endParaRPr lang="en-US" sz="1765" kern="0" dirty="0">
                <a:solidFill>
                  <a:schemeClr val="bg1"/>
                </a:solidFill>
              </a:endParaRPr>
            </a:p>
          </p:txBody>
        </p:sp>
      </p:grpSp>
      <p:sp>
        <p:nvSpPr>
          <p:cNvPr id="22" name="Rectangle 21"/>
          <p:cNvSpPr/>
          <p:nvPr/>
        </p:nvSpPr>
        <p:spPr>
          <a:xfrm>
            <a:off x="394373" y="990460"/>
            <a:ext cx="8492005" cy="461665"/>
          </a:xfrm>
          <a:prstGeom prst="rect">
            <a:avLst/>
          </a:prstGeom>
        </p:spPr>
        <p:txBody>
          <a:bodyPr wrap="none">
            <a:spAutoFit/>
          </a:bodyPr>
          <a:lstStyle/>
          <a:p>
            <a:r>
              <a:rPr lang="en-US" sz="2400" dirty="0"/>
              <a:t>Selecting the right distribution method is key to good performance</a:t>
            </a:r>
          </a:p>
        </p:txBody>
      </p:sp>
      <p:sp>
        <p:nvSpPr>
          <p:cNvPr id="23" name="Rectangle 22"/>
          <p:cNvSpPr/>
          <p:nvPr/>
        </p:nvSpPr>
        <p:spPr bwMode="auto">
          <a:xfrm>
            <a:off x="269240" y="4594127"/>
            <a:ext cx="5840009" cy="1356100"/>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endParaRPr lang="en-US" sz="1765" kern="0" dirty="0">
              <a:sym typeface="Wingdings 2" pitchFamily="18" charset="2"/>
            </a:endParaRPr>
          </a:p>
          <a:p>
            <a:pPr algn="ctr" defTabSz="914102" fontAlgn="base">
              <a:spcBef>
                <a:spcPct val="0"/>
              </a:spcBef>
              <a:spcAft>
                <a:spcPct val="0"/>
              </a:spcAft>
            </a:pPr>
            <a:r>
              <a:rPr lang="en-US" sz="1765" kern="0" dirty="0">
                <a:sym typeface="Wingdings 2" pitchFamily="18" charset="2"/>
              </a:rPr>
              <a:t>Data Skew can be an issue when distributing on high frequency values.  Use this to look for skew:</a:t>
            </a:r>
          </a:p>
          <a:p>
            <a:pPr algn="ctr" defTabSz="914102" fontAlgn="base">
              <a:spcBef>
                <a:spcPct val="0"/>
              </a:spcBef>
              <a:spcAft>
                <a:spcPct val="0"/>
              </a:spcAft>
            </a:pPr>
            <a:r>
              <a:rPr lang="en-US" sz="1765" kern="0" dirty="0">
                <a:solidFill>
                  <a:schemeClr val="bg1"/>
                </a:solidFill>
                <a:sym typeface="Wingdings 2" pitchFamily="18" charset="2"/>
              </a:rPr>
              <a:t>DBCC PDW_SHOWSPACEUSED('</a:t>
            </a:r>
            <a:r>
              <a:rPr lang="en-US" sz="1765" kern="0" dirty="0" err="1">
                <a:solidFill>
                  <a:srgbClr val="CC3300"/>
                </a:solidFill>
                <a:sym typeface="Wingdings 2" pitchFamily="18" charset="2"/>
              </a:rPr>
              <a:t>dbo.YourTableName</a:t>
            </a:r>
            <a:r>
              <a:rPr lang="en-US" sz="1765" kern="0" dirty="0">
                <a:solidFill>
                  <a:schemeClr val="bg1"/>
                </a:solidFill>
                <a:sym typeface="Wingdings 2" pitchFamily="18" charset="2"/>
              </a:rPr>
              <a:t>');</a:t>
            </a:r>
          </a:p>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 name="Rectangle 23"/>
          <p:cNvSpPr/>
          <p:nvPr/>
        </p:nvSpPr>
        <p:spPr bwMode="auto">
          <a:xfrm>
            <a:off x="6428313" y="4592146"/>
            <a:ext cx="5419132" cy="135808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a:defRPr/>
            </a:pPr>
            <a:endParaRPr lang="en-US" sz="1765" kern="0" dirty="0">
              <a:sym typeface="Wingdings 2" pitchFamily="18" charset="2"/>
            </a:endParaRPr>
          </a:p>
          <a:p>
            <a:pPr algn="ctr">
              <a:defRPr/>
            </a:pPr>
            <a:r>
              <a:rPr lang="en-US" sz="1765" kern="0" dirty="0">
                <a:sym typeface="Wingdings 2" pitchFamily="18" charset="2"/>
              </a:rPr>
              <a:t>Will incur more data movement at query time</a:t>
            </a:r>
          </a:p>
          <a:p>
            <a:pPr algn="ctr">
              <a:defRPr/>
            </a:pPr>
            <a:endParaRPr lang="en-US" sz="1765" kern="0" dirty="0">
              <a:sym typeface="Wingdings 2" pitchFamily="18" charset="2"/>
            </a:endParaRPr>
          </a:p>
          <a:p>
            <a:pPr algn="ctr">
              <a:defRPr/>
            </a:pPr>
            <a:r>
              <a:rPr lang="en-US" sz="1765" kern="0" dirty="0">
                <a:sym typeface="Wingdings 2" pitchFamily="18" charset="2"/>
              </a:rPr>
              <a:t> </a:t>
            </a:r>
            <a:endParaRPr lang="en-US" sz="1765" kern="0" dirty="0"/>
          </a:p>
        </p:txBody>
      </p:sp>
      <p:grpSp>
        <p:nvGrpSpPr>
          <p:cNvPr id="26" name="Group 25"/>
          <p:cNvGrpSpPr/>
          <p:nvPr/>
        </p:nvGrpSpPr>
        <p:grpSpPr>
          <a:xfrm>
            <a:off x="6428312" y="1883754"/>
            <a:ext cx="5406814" cy="2660308"/>
            <a:chOff x="203325" y="1217506"/>
            <a:chExt cx="2867994" cy="1954189"/>
          </a:xfrm>
          <a:solidFill>
            <a:schemeClr val="accent1">
              <a:lumMod val="20000"/>
              <a:lumOff val="80000"/>
            </a:schemeClr>
          </a:solidFill>
        </p:grpSpPr>
        <p:grpSp>
          <p:nvGrpSpPr>
            <p:cNvPr id="27" name="Group 26"/>
            <p:cNvGrpSpPr/>
            <p:nvPr/>
          </p:nvGrpSpPr>
          <p:grpSpPr>
            <a:xfrm>
              <a:off x="203326" y="1217506"/>
              <a:ext cx="2867993" cy="1738350"/>
              <a:chOff x="8010525" y="1568302"/>
              <a:chExt cx="3657600" cy="2712437"/>
            </a:xfrm>
            <a:grpFill/>
          </p:grpSpPr>
          <p:sp>
            <p:nvSpPr>
              <p:cNvPr id="30" name="Rectangle 29"/>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1410" tIns="45706" rIns="91410" bIns="45706" numCol="1" rtlCol="0" anchor="ctr" anchorCtr="0" compatLnSpc="1">
                <a:prstTxWarp prst="textNoShape">
                  <a:avLst/>
                </a:prstTxWarp>
              </a:bodyPr>
              <a:lstStyle/>
              <a:p>
                <a:pPr defTabSz="1218272"/>
                <a:endParaRPr lang="en-US" sz="1961" kern="0" dirty="0">
                  <a:solidFill>
                    <a:schemeClr val="bg1"/>
                  </a:solidFill>
                </a:endParaRPr>
              </a:p>
            </p:txBody>
          </p:sp>
          <p:sp>
            <p:nvSpPr>
              <p:cNvPr id="31" name="Rectangle 30"/>
              <p:cNvSpPr/>
              <p:nvPr/>
            </p:nvSpPr>
            <p:spPr bwMode="auto">
              <a:xfrm>
                <a:off x="8010525" y="1568302"/>
                <a:ext cx="3657600" cy="666984"/>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2451" tIns="0" rIns="162451" bIns="32491" numCol="1" spcCol="0" rtlCol="0" fromWordArt="0" anchor="ctr" anchorCtr="0" forceAA="0" compatLnSpc="1">
                <a:prstTxWarp prst="textNoShape">
                  <a:avLst/>
                </a:prstTxWarp>
                <a:noAutofit/>
              </a:bodyPr>
              <a:lstStyle/>
              <a:p>
                <a:pPr defTabSz="1624013" fontAlgn="base">
                  <a:lnSpc>
                    <a:spcPct val="90000"/>
                  </a:lnSpc>
                  <a:spcBef>
                    <a:spcPct val="0"/>
                  </a:spcBef>
                  <a:spcAft>
                    <a:spcPct val="0"/>
                  </a:spcAft>
                </a:pPr>
                <a:endParaRPr lang="en-US" sz="2700" kern="0" dirty="0">
                  <a:solidFill>
                    <a:schemeClr val="bg1"/>
                  </a:solidFill>
                </a:endParaRPr>
              </a:p>
            </p:txBody>
          </p:sp>
        </p:grpSp>
        <p:sp>
          <p:nvSpPr>
            <p:cNvPr id="28" name="TextBox 27"/>
            <p:cNvSpPr txBox="1"/>
            <p:nvPr/>
          </p:nvSpPr>
          <p:spPr>
            <a:xfrm>
              <a:off x="308648" y="1233439"/>
              <a:ext cx="2689274" cy="268600"/>
            </a:xfrm>
            <a:prstGeom prst="rect">
              <a:avLst/>
            </a:prstGeom>
            <a:grpFill/>
          </p:spPr>
          <p:txBody>
            <a:bodyPr wrap="square" rtlCol="0">
              <a:spAutoFit/>
            </a:bodyPr>
            <a:lstStyle/>
            <a:p>
              <a:pPr algn="ctr"/>
              <a:r>
                <a:rPr lang="en-US" sz="2000" b="1" dirty="0">
                  <a:solidFill>
                    <a:schemeClr val="bg1"/>
                  </a:solidFill>
                  <a:ea typeface="Segoe UI" pitchFamily="34" charset="0"/>
                  <a:cs typeface="Segoe WP Semibold" panose="020B0702040204020203" pitchFamily="34" charset="0"/>
                </a:rPr>
                <a:t>Round Robin (Default)</a:t>
              </a:r>
            </a:p>
          </p:txBody>
        </p:sp>
        <p:sp>
          <p:nvSpPr>
            <p:cNvPr id="29" name="Rectangle 28"/>
            <p:cNvSpPr/>
            <p:nvPr/>
          </p:nvSpPr>
          <p:spPr>
            <a:xfrm>
              <a:off x="203325" y="1657932"/>
              <a:ext cx="2867994" cy="1513763"/>
            </a:xfrm>
            <a:prstGeom prst="rect">
              <a:avLst/>
            </a:prstGeom>
            <a:grpFill/>
          </p:spPr>
          <p:txBody>
            <a:bodyPr wrap="square">
              <a:spAutoFit/>
            </a:bodyPr>
            <a:lstStyle/>
            <a:p>
              <a:pPr>
                <a:defRPr/>
              </a:pPr>
              <a:r>
                <a:rPr lang="en-US" sz="1765" kern="0" dirty="0">
                  <a:solidFill>
                    <a:schemeClr val="bg1"/>
                  </a:solidFill>
                  <a:sym typeface="Wingdings 2" pitchFamily="18" charset="2"/>
                </a:rPr>
                <a:t>Data distributed evenly across nodes</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Easy place to start, don’t need to know anything about the data</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Useful for dimension tables and tables without a good hash column</a:t>
              </a:r>
            </a:p>
            <a:p>
              <a:pPr>
                <a:defRPr/>
              </a:pPr>
              <a:endParaRPr lang="en-US" sz="1765" kern="0" dirty="0">
                <a:solidFill>
                  <a:schemeClr val="bg1"/>
                </a:solidFill>
              </a:endParaRPr>
            </a:p>
          </p:txBody>
        </p:sp>
      </p:grpSp>
    </p:spTree>
    <p:extLst>
      <p:ext uri="{BB962C8B-B14F-4D97-AF65-F5344CB8AC3E}">
        <p14:creationId xmlns:p14="http://schemas.microsoft.com/office/powerpoint/2010/main" val="15932370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Specifying Table Distribution Method</a:t>
            </a:r>
          </a:p>
        </p:txBody>
      </p:sp>
      <p:sp>
        <p:nvSpPr>
          <p:cNvPr id="6" name="Rectangle 5"/>
          <p:cNvSpPr/>
          <p:nvPr/>
        </p:nvSpPr>
        <p:spPr bwMode="auto">
          <a:xfrm>
            <a:off x="411682" y="1920633"/>
            <a:ext cx="5709420" cy="45339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920633"/>
            <a:ext cx="5806239" cy="4439677"/>
          </a:xfrm>
          <a:prstGeom prst="rect">
            <a:avLst/>
          </a:prstGeom>
        </p:spPr>
        <p:txBody>
          <a:bodyPr wrap="square">
            <a:spAutoFit/>
          </a:bodyPr>
          <a:lstStyle/>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TABLE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].[Product]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int</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ProductName</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(50)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[SKU]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(20)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[Price]                     money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WITH</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CLUSTERED COLUMNSTORE INDEX</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DISTRIBUTION = </a:t>
            </a:r>
            <a:r>
              <a:rPr lang="en-US"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ROUND_ROBIN</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11" name="TextBox 10"/>
          <p:cNvSpPr txBox="1"/>
          <p:nvPr/>
        </p:nvSpPr>
        <p:spPr>
          <a:xfrm>
            <a:off x="207956" y="926746"/>
            <a:ext cx="80704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 can specify how each table is distributed on creation</a:t>
            </a:r>
          </a:p>
        </p:txBody>
      </p:sp>
      <p:sp>
        <p:nvSpPr>
          <p:cNvPr id="8" name="Rectangle 7"/>
          <p:cNvSpPr/>
          <p:nvPr/>
        </p:nvSpPr>
        <p:spPr bwMode="auto">
          <a:xfrm>
            <a:off x="6330161" y="1922427"/>
            <a:ext cx="5709420" cy="45321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20496" y="1401880"/>
            <a:ext cx="5586145"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Round Robin </a:t>
            </a:r>
            <a:r>
              <a:rPr lang="en-US" sz="2400" dirty="0">
                <a:gradFill>
                  <a:gsLst>
                    <a:gs pos="2917">
                      <a:schemeClr val="tx1"/>
                    </a:gs>
                    <a:gs pos="30000">
                      <a:schemeClr val="tx1"/>
                    </a:gs>
                  </a:gsLst>
                  <a:lin ang="5400000" scaled="0"/>
                </a:gradFill>
              </a:rPr>
              <a:t>(Default if not specified)</a:t>
            </a:r>
          </a:p>
        </p:txBody>
      </p:sp>
      <p:sp>
        <p:nvSpPr>
          <p:cNvPr id="12" name="TextBox 11"/>
          <p:cNvSpPr txBox="1"/>
          <p:nvPr/>
        </p:nvSpPr>
        <p:spPr>
          <a:xfrm>
            <a:off x="6160505" y="1392916"/>
            <a:ext cx="281070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Hash Distributed</a:t>
            </a:r>
          </a:p>
        </p:txBody>
      </p:sp>
      <p:sp>
        <p:nvSpPr>
          <p:cNvPr id="13" name="Rectangle 12"/>
          <p:cNvSpPr/>
          <p:nvPr/>
        </p:nvSpPr>
        <p:spPr>
          <a:xfrm>
            <a:off x="6342037" y="1914007"/>
            <a:ext cx="5806239" cy="4439677"/>
          </a:xfrm>
          <a:prstGeom prst="rect">
            <a:avLst/>
          </a:prstGeom>
        </p:spPr>
        <p:txBody>
          <a:bodyPr wrap="square">
            <a:spAutoFit/>
          </a:bodyPr>
          <a:lstStyle/>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TABLE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].[Product]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int</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ProductName</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(50)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[SKU]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(20)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[Price]                     money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WITH</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CLUSTERED COLUMNSTORE INDEX</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DISTRIBUTION = </a:t>
            </a:r>
            <a:r>
              <a:rPr lang="en-US"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HASH([</a:t>
            </a:r>
            <a:r>
              <a:rPr lang="en-US" sz="22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13650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Create Table As (CTAS)</a:t>
            </a:r>
          </a:p>
        </p:txBody>
      </p:sp>
      <p:sp>
        <p:nvSpPr>
          <p:cNvPr id="6" name="Rectangle 5"/>
          <p:cNvSpPr/>
          <p:nvPr/>
        </p:nvSpPr>
        <p:spPr bwMode="auto">
          <a:xfrm>
            <a:off x="411682" y="1920633"/>
            <a:ext cx="11382822" cy="45339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920633"/>
            <a:ext cx="11382823" cy="4439677"/>
          </a:xfrm>
          <a:prstGeom prst="rect">
            <a:avLst/>
          </a:prstGeom>
        </p:spPr>
        <p:txBody>
          <a:bodyPr wrap="square">
            <a:spAutoFit/>
          </a:bodyPr>
          <a:lstStyle/>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TABLE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Product_new</a:t>
            </a:r>
            <a:endPar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WITH</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CLUSTERED COLUMNSTORE INDEX,</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DISTRIBUTION = HASH(</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AS SELECT * FROM Product;</a:t>
            </a:r>
          </a:p>
          <a:p>
            <a:pPr>
              <a:lnSpc>
                <a:spcPct val="107000"/>
              </a:lnSpc>
            </a:pPr>
            <a:endPar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STATISTICS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ON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Product_new</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RENAME OBJECT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].[Product] TO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Product_old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RENAME OBJECT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Product_new</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TO [Product];</a:t>
            </a:r>
          </a:p>
        </p:txBody>
      </p:sp>
      <p:sp>
        <p:nvSpPr>
          <p:cNvPr id="11" name="TextBox 10"/>
          <p:cNvSpPr txBox="1"/>
          <p:nvPr/>
        </p:nvSpPr>
        <p:spPr>
          <a:xfrm>
            <a:off x="207956" y="926746"/>
            <a:ext cx="11589326"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very important T-SQL feature for SQL DW – Fully Parallelized.  Consider the case </a:t>
            </a:r>
          </a:p>
          <a:p>
            <a:pPr>
              <a:lnSpc>
                <a:spcPct val="90000"/>
              </a:lnSpc>
              <a:spcAft>
                <a:spcPts val="600"/>
              </a:spcAft>
            </a:pPr>
            <a:r>
              <a:rPr lang="en-US" sz="2400" dirty="0">
                <a:gradFill>
                  <a:gsLst>
                    <a:gs pos="2917">
                      <a:schemeClr val="tx1"/>
                    </a:gs>
                    <a:gs pos="30000">
                      <a:schemeClr val="tx1"/>
                    </a:gs>
                  </a:gsLst>
                  <a:lin ang="5400000" scaled="0"/>
                </a:gradFill>
              </a:rPr>
              <a:t>of converting a round robin distributed table to a hash distribution.</a:t>
            </a:r>
          </a:p>
        </p:txBody>
      </p:sp>
    </p:spTree>
    <p:extLst>
      <p:ext uri="{BB962C8B-B14F-4D97-AF65-F5344CB8AC3E}">
        <p14:creationId xmlns:p14="http://schemas.microsoft.com/office/powerpoint/2010/main" val="6301419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Best Practices</a:t>
            </a:r>
          </a:p>
        </p:txBody>
      </p:sp>
      <p:sp>
        <p:nvSpPr>
          <p:cNvPr id="3" name="TextBox 2"/>
          <p:cNvSpPr txBox="1"/>
          <p:nvPr/>
        </p:nvSpPr>
        <p:spPr>
          <a:xfrm>
            <a:off x="343055" y="1088399"/>
            <a:ext cx="11848945" cy="7626447"/>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dirty="0">
                <a:cs typeface="Segoe UI" panose="020B0502040204020203" pitchFamily="34" charset="0"/>
              </a:rPr>
              <a:t>Take advantage of Pause and Scale options to reduce cost</a:t>
            </a:r>
          </a:p>
          <a:p>
            <a:pPr marL="466298" indent="-466298">
              <a:buFont typeface="+mj-lt"/>
              <a:buAutoNum type="arabicPeriod"/>
            </a:pPr>
            <a:r>
              <a:rPr lang="en-US" sz="2448" dirty="0">
                <a:cs typeface="Segoe UI" panose="020B0502040204020203" pitchFamily="34" charset="0"/>
              </a:rPr>
              <a:t>Drain transactions before pausing or scaling</a:t>
            </a:r>
          </a:p>
          <a:p>
            <a:pPr marL="466298" indent="-466298">
              <a:buFont typeface="+mj-lt"/>
              <a:buAutoNum type="arabicPeriod"/>
            </a:pPr>
            <a:r>
              <a:rPr lang="en-US" sz="2448" dirty="0">
                <a:cs typeface="Segoe UI" panose="020B0502040204020203" pitchFamily="34" charset="0"/>
              </a:rPr>
              <a:t>SQL Data Warehouse requires maintenance of statistics so create them</a:t>
            </a:r>
          </a:p>
          <a:p>
            <a:pPr marL="466298" indent="-466298">
              <a:buFont typeface="+mj-lt"/>
              <a:buAutoNum type="arabicPeriod"/>
            </a:pPr>
            <a:r>
              <a:rPr lang="en-US" sz="2448" dirty="0">
                <a:cs typeface="Segoe UI" panose="020B0502040204020203" pitchFamily="34" charset="0"/>
              </a:rPr>
              <a:t>Batch Inserts where possible</a:t>
            </a:r>
          </a:p>
          <a:p>
            <a:pPr marL="466298" indent="-466298">
              <a:buFont typeface="+mj-lt"/>
              <a:buAutoNum type="arabicPeriod"/>
            </a:pPr>
            <a:r>
              <a:rPr lang="en-US" sz="2448" dirty="0">
                <a:cs typeface="Segoe UI" panose="020B0502040204020203" pitchFamily="34" charset="0"/>
              </a:rPr>
              <a:t>Use Polybase for the quickest data transfer to and from SQL DW</a:t>
            </a:r>
          </a:p>
          <a:p>
            <a:pPr marL="466298" indent="-466298">
              <a:buFont typeface="+mj-lt"/>
              <a:buAutoNum type="arabicPeriod"/>
            </a:pPr>
            <a:r>
              <a:rPr lang="en-US" sz="2448" dirty="0">
                <a:cs typeface="Segoe UI" panose="020B0502040204020203" pitchFamily="34" charset="0"/>
              </a:rPr>
              <a:t>Hash distribute large tables (optimal for large table joins)</a:t>
            </a:r>
          </a:p>
          <a:p>
            <a:pPr marL="466298" indent="-466298">
              <a:buFont typeface="+mj-lt"/>
              <a:buAutoNum type="arabicPeriod"/>
            </a:pPr>
            <a:r>
              <a:rPr lang="en-US" sz="2448" dirty="0">
                <a:cs typeface="Segoe UI" panose="020B0502040204020203" pitchFamily="34" charset="0"/>
              </a:rPr>
              <a:t>Don’t over partition, aim for at </a:t>
            </a:r>
            <a:r>
              <a:rPr lang="en-US" sz="2448" b="1" dirty="0">
                <a:cs typeface="Segoe UI" panose="020B0502040204020203" pitchFamily="34" charset="0"/>
              </a:rPr>
              <a:t>least</a:t>
            </a:r>
            <a:r>
              <a:rPr lang="en-US" sz="2448" dirty="0">
                <a:cs typeface="Segoe UI" panose="020B0502040204020203" pitchFamily="34" charset="0"/>
              </a:rPr>
              <a:t> 1 million rows per partition</a:t>
            </a:r>
          </a:p>
          <a:p>
            <a:pPr marL="466298" indent="-466298">
              <a:buFont typeface="+mj-lt"/>
              <a:buAutoNum type="arabicPeriod"/>
            </a:pPr>
            <a:r>
              <a:rPr lang="en-US" sz="2448" dirty="0">
                <a:cs typeface="Segoe UI" panose="020B0502040204020203" pitchFamily="34" charset="0"/>
              </a:rPr>
              <a:t>Split up transactions to run 15 minutes or less vs 1 hour to avoid long rollbacks</a:t>
            </a:r>
          </a:p>
          <a:p>
            <a:pPr marL="466298" indent="-466298">
              <a:buFont typeface="+mj-lt"/>
              <a:buAutoNum type="arabicPeriod"/>
            </a:pPr>
            <a:r>
              <a:rPr lang="en-US" sz="2448" dirty="0">
                <a:cs typeface="Segoe UI" panose="020B0502040204020203" pitchFamily="34" charset="0"/>
              </a:rPr>
              <a:t>Improve query performance with the smallest possible column sizes</a:t>
            </a:r>
          </a:p>
          <a:p>
            <a:pPr marL="466298" indent="-466298">
              <a:buFont typeface="+mj-lt"/>
              <a:buAutoNum type="arabicPeriod"/>
            </a:pPr>
            <a:r>
              <a:rPr lang="en-US" sz="2448" dirty="0">
                <a:cs typeface="Segoe UI" panose="020B0502040204020203" pitchFamily="34" charset="0"/>
              </a:rPr>
              <a:t>Columnstore performance is best with at least 60 million rows</a:t>
            </a:r>
          </a:p>
          <a:p>
            <a:pPr marL="466298" indent="-466298">
              <a:buFont typeface="+mj-lt"/>
              <a:buAutoNum type="arabicPeriod"/>
            </a:pPr>
            <a:r>
              <a:rPr lang="en-US" sz="2448" dirty="0">
                <a:cs typeface="Segoe UI" panose="020B0502040204020203" pitchFamily="34" charset="0"/>
              </a:rPr>
              <a:t>Use SQL Server Analysis Services on top of SQL DW for interactive queries</a:t>
            </a:r>
          </a:p>
          <a:p>
            <a:pPr marL="466298" indent="-466298">
              <a:buFont typeface="+mj-lt"/>
              <a:buAutoNum type="arabicPeriod"/>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9832745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Joining External Data from Blob Storage (ORC)</a:t>
            </a:r>
          </a:p>
        </p:txBody>
      </p:sp>
    </p:spTree>
    <p:extLst>
      <p:ext uri="{BB962C8B-B14F-4D97-AF65-F5344CB8AC3E}">
        <p14:creationId xmlns:p14="http://schemas.microsoft.com/office/powerpoint/2010/main" val="23418968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3447098"/>
          </a:xfrm>
        </p:spPr>
        <p:txBody>
          <a:bodyPr/>
          <a:lstStyle/>
          <a:p>
            <a:r>
              <a:rPr lang="en-US" dirty="0"/>
              <a:t>SQL Data Warehouse Overview</a:t>
            </a:r>
          </a:p>
          <a:p>
            <a:r>
              <a:rPr lang="en-US" dirty="0"/>
              <a:t>Appropriate Workloads</a:t>
            </a:r>
          </a:p>
          <a:p>
            <a:r>
              <a:rPr lang="en-US" dirty="0"/>
              <a:t>Example Workloads</a:t>
            </a:r>
          </a:p>
          <a:p>
            <a:r>
              <a:rPr lang="en-US" dirty="0"/>
              <a:t>Working with SQL Data Warehouse</a:t>
            </a:r>
          </a:p>
          <a:p>
            <a:r>
              <a:rPr lang="en-US" dirty="0"/>
              <a:t>Notable Limitations</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Notable Limitations</a:t>
            </a:r>
          </a:p>
        </p:txBody>
      </p:sp>
    </p:spTree>
    <p:extLst>
      <p:ext uri="{BB962C8B-B14F-4D97-AF65-F5344CB8AC3E}">
        <p14:creationId xmlns:p14="http://schemas.microsoft.com/office/powerpoint/2010/main" val="33343974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Limitations to Consider</a:t>
            </a:r>
          </a:p>
        </p:txBody>
      </p:sp>
      <p:sp>
        <p:nvSpPr>
          <p:cNvPr id="3" name="TextBox 2"/>
          <p:cNvSpPr txBox="1"/>
          <p:nvPr/>
        </p:nvSpPr>
        <p:spPr>
          <a:xfrm>
            <a:off x="343055" y="92214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Only 32 concurrent queries</a:t>
            </a:r>
          </a:p>
          <a:p>
            <a:pPr marL="923498" lvl="1" indent="-466298">
              <a:buFont typeface="Arial" panose="020B0604020202020204" pitchFamily="34" charset="0"/>
              <a:buChar char="•"/>
            </a:pPr>
            <a:r>
              <a:rPr lang="en-US" sz="2448" dirty="0">
                <a:cs typeface="Segoe UI" panose="020B0502040204020203" pitchFamily="34" charset="0"/>
              </a:rPr>
              <a:t>How do you get around this? Create more instances.</a:t>
            </a:r>
          </a:p>
          <a:p>
            <a:pPr marL="466298" indent="-466298">
              <a:buFont typeface="+mj-lt"/>
              <a:buAutoNum type="arabicPeriod"/>
            </a:pPr>
            <a:r>
              <a:rPr lang="en-US" sz="2448" b="1" dirty="0">
                <a:cs typeface="Segoe UI" panose="020B0502040204020203" pitchFamily="34" charset="0"/>
              </a:rPr>
              <a:t>Max compressed size is 240TB </a:t>
            </a:r>
          </a:p>
          <a:p>
            <a:pPr marL="923498" lvl="1" indent="-466298">
              <a:buFont typeface="Arial" panose="020B0604020202020204" pitchFamily="34" charset="0"/>
              <a:buChar char="•"/>
            </a:pPr>
            <a:r>
              <a:rPr lang="en-US" sz="2448" dirty="0">
                <a:cs typeface="Segoe UI" panose="020B0502040204020203" pitchFamily="34" charset="0"/>
              </a:rPr>
              <a:t>Potentially 1PB uncompressed</a:t>
            </a:r>
          </a:p>
          <a:p>
            <a:pPr marL="466298" indent="-466298">
              <a:buFont typeface="+mj-lt"/>
              <a:buAutoNum type="arabicPeriod"/>
            </a:pPr>
            <a:r>
              <a:rPr lang="en-US" sz="2448" b="1" dirty="0">
                <a:cs typeface="Segoe UI" panose="020B0502040204020203" pitchFamily="34" charset="0"/>
              </a:rPr>
              <a:t>No support for the following</a:t>
            </a:r>
          </a:p>
          <a:p>
            <a:pPr marL="923498" lvl="1" indent="-466298">
              <a:buFont typeface="+mj-lt"/>
              <a:buAutoNum type="arabicPeriod"/>
            </a:pPr>
            <a:r>
              <a:rPr lang="en-US" sz="2448" b="1" dirty="0">
                <a:cs typeface="Segoe UI" panose="020B0502040204020203" pitchFamily="34" charset="0"/>
              </a:rPr>
              <a:t>Primary/Foreign Keys</a:t>
            </a:r>
          </a:p>
          <a:p>
            <a:pPr marL="923498" lvl="1" indent="-466298">
              <a:buFont typeface="+mj-lt"/>
              <a:buAutoNum type="arabicPeriod"/>
            </a:pPr>
            <a:r>
              <a:rPr lang="en-US" sz="2448" b="1" dirty="0">
                <a:cs typeface="Segoe UI" panose="020B0502040204020203" pitchFamily="34" charset="0"/>
              </a:rPr>
              <a:t>Computed Columns, </a:t>
            </a:r>
          </a:p>
          <a:p>
            <a:pPr marL="923498" lvl="1" indent="-466298">
              <a:buFont typeface="+mj-lt"/>
              <a:buAutoNum type="arabicPeriod"/>
            </a:pPr>
            <a:r>
              <a:rPr lang="en-US" sz="2448" b="1" dirty="0">
                <a:cs typeface="Segoe UI" panose="020B0502040204020203" pitchFamily="34" charset="0"/>
              </a:rPr>
              <a:t>Triggers</a:t>
            </a:r>
          </a:p>
          <a:p>
            <a:pPr marL="923498" lvl="1" indent="-466298">
              <a:buFont typeface="+mj-lt"/>
              <a:buAutoNum type="arabicPeriod"/>
            </a:pPr>
            <a:r>
              <a:rPr lang="en-US" sz="2448" b="1" dirty="0">
                <a:cs typeface="Segoe UI" panose="020B0502040204020203" pitchFamily="34" charset="0"/>
              </a:rPr>
              <a:t>Sequences</a:t>
            </a:r>
          </a:p>
          <a:p>
            <a:pPr marL="923498" lvl="1" indent="-466298">
              <a:buFont typeface="+mj-lt"/>
              <a:buAutoNum type="arabicPeriod"/>
            </a:pPr>
            <a:r>
              <a:rPr lang="en-US" sz="2448" b="1" dirty="0">
                <a:cs typeface="Segoe UI" panose="020B0502040204020203" pitchFamily="34" charset="0"/>
              </a:rPr>
              <a:t>Cursors</a:t>
            </a:r>
          </a:p>
          <a:p>
            <a:pPr marL="923498" lvl="1" indent="-466298">
              <a:buFont typeface="+mj-lt"/>
              <a:buAutoNum type="arabicPeriod"/>
            </a:pPr>
            <a:r>
              <a:rPr lang="en-US" sz="2448" b="1" dirty="0">
                <a:cs typeface="Segoe UI" panose="020B0502040204020203" pitchFamily="34" charset="0"/>
              </a:rPr>
              <a:t>MERGE</a:t>
            </a:r>
          </a:p>
          <a:p>
            <a:pPr marL="466298" indent="-466298">
              <a:buFont typeface="+mj-lt"/>
              <a:buAutoNum type="arabicPeriod"/>
            </a:pPr>
            <a:r>
              <a:rPr lang="en-US" sz="2448" b="1" dirty="0">
                <a:cs typeface="Segoe UI" panose="020B0502040204020203" pitchFamily="34" charset="0"/>
              </a:rPr>
              <a:t>Now supports </a:t>
            </a:r>
            <a:r>
              <a:rPr lang="en-US" sz="2448" b="1" dirty="0" err="1">
                <a:cs typeface="Segoe UI" panose="020B0502040204020203" pitchFamily="34" charset="0"/>
              </a:rPr>
              <a:t>uniqueidentifiers</a:t>
            </a:r>
            <a:r>
              <a:rPr lang="en-US" sz="2448" b="1" dirty="0">
                <a:cs typeface="Segoe UI" panose="020B0502040204020203" pitchFamily="34" charset="0"/>
              </a:rPr>
              <a:t> – </a:t>
            </a:r>
            <a:r>
              <a:rPr lang="en-US" sz="2448" b="1" dirty="0">
                <a:solidFill>
                  <a:schemeClr val="accent6"/>
                </a:solidFill>
                <a:cs typeface="Segoe UI" panose="020B0502040204020203" pitchFamily="34" charset="0"/>
              </a:rPr>
              <a:t>Yay!</a:t>
            </a:r>
            <a:endParaRPr lang="en-US" sz="2448" b="1" dirty="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Unsupported table features and data types links in notes</a:t>
            </a:r>
            <a:endParaRPr lang="en-US" sz="2448" dirty="0">
              <a:cs typeface="Segoe UI" panose="020B0502040204020203" pitchFamily="34" charset="0"/>
            </a:endParaRP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148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6270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724025"/>
            <a:ext cx="11542713" cy="3336298"/>
          </a:xfrm>
        </p:spPr>
        <p:txBody>
          <a:bodyPr/>
          <a:lstStyle/>
          <a:p>
            <a:r>
              <a:rPr lang="en-US" sz="3200" dirty="0"/>
              <a:t>SQL Data Warehouse is MPP, not just sharding/partitioning</a:t>
            </a:r>
          </a:p>
          <a:p>
            <a:r>
              <a:rPr lang="en-US" sz="3200" dirty="0"/>
              <a:t>Used for Analytic workloads and not OLTP</a:t>
            </a:r>
          </a:p>
          <a:p>
            <a:r>
              <a:rPr lang="en-US" sz="3200" dirty="0"/>
              <a:t>Pausing and scaling within seconds</a:t>
            </a:r>
          </a:p>
          <a:p>
            <a:r>
              <a:rPr lang="en-US" sz="3200" dirty="0"/>
              <a:t>Use batching where possible</a:t>
            </a:r>
          </a:p>
          <a:p>
            <a:r>
              <a:rPr lang="en-US" sz="3200" dirty="0"/>
              <a:t>Polybase allows for MPP loading of data and External tables</a:t>
            </a:r>
          </a:p>
          <a:p>
            <a:r>
              <a:rPr lang="en-US" sz="3200" dirty="0"/>
              <a:t>Remember the concurrent connection limitation (32)</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972" y="4114800"/>
            <a:ext cx="11391089" cy="960263"/>
          </a:xfrm>
          <a:prstGeom prst="rect">
            <a:avLst/>
          </a:prstGeom>
          <a:noFill/>
        </p:spPr>
        <p:txBody>
          <a:bodyPr wrap="square" lIns="182880" tIns="146304" rIns="182880" bIns="146304" rtlCol="0">
            <a:spAutoFit/>
          </a:bodyPr>
          <a:lstStyle/>
          <a:p>
            <a:pPr lvl="0" algn="ctr">
              <a:lnSpc>
                <a:spcPct val="90000"/>
              </a:lnSpc>
              <a:spcAft>
                <a:spcPts val="600"/>
              </a:spcAft>
              <a:defRPr/>
            </a:pPr>
            <a:r>
              <a:rPr lang="en-US" sz="4800" dirty="0"/>
              <a:t>http://bit.ly/TODO</a:t>
            </a:r>
            <a:endParaRPr kumimoji="0" lang="en-US" sz="48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ndParaRPr>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We value your feedback, please rate this session.</a:t>
            </a:r>
          </a:p>
        </p:txBody>
      </p:sp>
    </p:spTree>
    <p:extLst>
      <p:ext uri="{BB962C8B-B14F-4D97-AF65-F5344CB8AC3E}">
        <p14:creationId xmlns:p14="http://schemas.microsoft.com/office/powerpoint/2010/main" val="4067616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Quick Overview of SQL Data Warehouse</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Overview of Features</a:t>
            </a:r>
          </a:p>
        </p:txBody>
      </p:sp>
      <p:sp>
        <p:nvSpPr>
          <p:cNvPr id="3" name="TextBox 2"/>
          <p:cNvSpPr txBox="1"/>
          <p:nvPr/>
        </p:nvSpPr>
        <p:spPr>
          <a:xfrm>
            <a:off x="343055" y="1040893"/>
            <a:ext cx="11848945" cy="7092326"/>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Massively Parallel Processing (MPP) SQL Server</a:t>
            </a:r>
          </a:p>
          <a:p>
            <a:pPr marL="466298" indent="-466298">
              <a:buFont typeface="+mj-lt"/>
              <a:buAutoNum type="arabicPeriod"/>
            </a:pPr>
            <a:r>
              <a:rPr lang="en-US" sz="2800" b="1" dirty="0">
                <a:cs typeface="Segoe UI" panose="020B0502040204020203" pitchFamily="34" charset="0"/>
              </a:rPr>
              <a:t>SQL DW can pause and won’t charge for compute</a:t>
            </a:r>
          </a:p>
          <a:p>
            <a:pPr marL="466298" indent="-466298">
              <a:buFont typeface="+mj-lt"/>
              <a:buAutoNum type="arabicPeriod"/>
            </a:pPr>
            <a:r>
              <a:rPr lang="en-US" sz="2800" b="1" dirty="0">
                <a:cs typeface="Segoe UI" panose="020B0502040204020203" pitchFamily="34" charset="0"/>
              </a:rPr>
              <a:t>Scales up or down in 60 seconds</a:t>
            </a:r>
          </a:p>
          <a:p>
            <a:pPr marL="466298" indent="-466298">
              <a:buFont typeface="+mj-lt"/>
              <a:buAutoNum type="arabicPeriod"/>
            </a:pPr>
            <a:r>
              <a:rPr lang="en-US" sz="2800" b="1" dirty="0">
                <a:cs typeface="Segoe UI" panose="020B0502040204020203" pitchFamily="34" charset="0"/>
              </a:rPr>
              <a:t>100-2000 DWUs, with 3000 and 6000 DWUs recently added</a:t>
            </a:r>
          </a:p>
          <a:p>
            <a:pPr marL="466298" indent="-466298">
              <a:buFont typeface="+mj-lt"/>
              <a:buAutoNum type="arabicPeriod"/>
            </a:pPr>
            <a:r>
              <a:rPr lang="en-US" sz="2800" b="1" dirty="0">
                <a:cs typeface="Segoe UI" panose="020B0502040204020203" pitchFamily="34" charset="0"/>
              </a:rPr>
              <a:t>New SQL DW clusters now use Premium Storage</a:t>
            </a:r>
          </a:p>
          <a:p>
            <a:pPr marL="466298" indent="-466298">
              <a:buFont typeface="+mj-lt"/>
              <a:buAutoNum type="arabicPeriod"/>
            </a:pPr>
            <a:r>
              <a:rPr lang="en-US" sz="2800" b="1" dirty="0">
                <a:cs typeface="Segoe UI" panose="020B0502040204020203" pitchFamily="34" charset="0"/>
              </a:rPr>
              <a:t>Supports a subset of T-SQL (more every update)</a:t>
            </a:r>
          </a:p>
          <a:p>
            <a:pPr marL="466298" indent="-466298">
              <a:buFont typeface="+mj-lt"/>
              <a:buAutoNum type="arabicPeriod"/>
            </a:pPr>
            <a:r>
              <a:rPr lang="en-US" sz="2800" b="1" dirty="0">
                <a:cs typeface="Segoe UI" panose="020B0502040204020203" pitchFamily="34" charset="0"/>
              </a:rPr>
              <a:t>Integrates with Azure Active Directory</a:t>
            </a:r>
          </a:p>
          <a:p>
            <a:pPr marL="466298" indent="-466298">
              <a:buFont typeface="+mj-lt"/>
              <a:buAutoNum type="arabicPeriod"/>
            </a:pPr>
            <a:r>
              <a:rPr lang="en-US" sz="2800" b="1" dirty="0">
                <a:cs typeface="Segoe UI" panose="020B0502040204020203" pitchFamily="34" charset="0"/>
              </a:rPr>
              <a:t>Supports Transparent Data Encryption (TDE)</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Parallel data ingestion via Polybase</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 Join with external data stored in HDInsight (ORC/Parquet)</a:t>
            </a: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999976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21" idx="0"/>
          </p:cNvCxnSpPr>
          <p:nvPr/>
        </p:nvCxnSpPr>
        <p:spPr>
          <a:xfrm flipH="1" flipV="1">
            <a:off x="6351242" y="2409600"/>
            <a:ext cx="1482450" cy="588781"/>
          </a:xfrm>
          <a:prstGeom prst="line">
            <a:avLst/>
          </a:prstGeom>
          <a:noFill/>
          <a:ln w="38100" cap="flat" cmpd="sng" algn="ctr">
            <a:solidFill>
              <a:srgbClr val="5C2D91"/>
            </a:solidFill>
            <a:prstDash val="solid"/>
            <a:miter lim="800000"/>
          </a:ln>
          <a:effectLst/>
        </p:spPr>
      </p:cxnSp>
      <p:cxnSp>
        <p:nvCxnSpPr>
          <p:cNvPr id="6" name="Straight Connector 5"/>
          <p:cNvCxnSpPr/>
          <p:nvPr/>
        </p:nvCxnSpPr>
        <p:spPr>
          <a:xfrm flipH="1" flipV="1">
            <a:off x="6618441" y="2294722"/>
            <a:ext cx="2379350" cy="686067"/>
          </a:xfrm>
          <a:prstGeom prst="line">
            <a:avLst/>
          </a:prstGeom>
          <a:noFill/>
          <a:ln w="38100" cap="flat" cmpd="sng" algn="ctr">
            <a:solidFill>
              <a:srgbClr val="5C2D91"/>
            </a:solidFill>
            <a:prstDash val="solid"/>
            <a:miter lim="800000"/>
          </a:ln>
          <a:effectLst/>
        </p:spPr>
      </p:cxnSp>
      <p:cxnSp>
        <p:nvCxnSpPr>
          <p:cNvPr id="7" name="Straight Connector 6"/>
          <p:cNvCxnSpPr/>
          <p:nvPr/>
        </p:nvCxnSpPr>
        <p:spPr>
          <a:xfrm flipH="1" flipV="1">
            <a:off x="6574150" y="2121403"/>
            <a:ext cx="3469471" cy="775848"/>
          </a:xfrm>
          <a:prstGeom prst="line">
            <a:avLst/>
          </a:prstGeom>
          <a:noFill/>
          <a:ln w="38100" cap="flat" cmpd="sng" algn="ctr">
            <a:solidFill>
              <a:srgbClr val="5C2D91"/>
            </a:solidFill>
            <a:prstDash val="solid"/>
            <a:miter lim="800000"/>
          </a:ln>
          <a:effectLst/>
        </p:spPr>
      </p:cxnSp>
      <p:cxnSp>
        <p:nvCxnSpPr>
          <p:cNvPr id="8" name="Straight Connector 7"/>
          <p:cNvCxnSpPr>
            <a:stCxn id="161" idx="0"/>
          </p:cNvCxnSpPr>
          <p:nvPr/>
        </p:nvCxnSpPr>
        <p:spPr>
          <a:xfrm flipH="1" flipV="1">
            <a:off x="6605339" y="1997418"/>
            <a:ext cx="4579898" cy="908667"/>
          </a:xfrm>
          <a:prstGeom prst="line">
            <a:avLst/>
          </a:prstGeom>
          <a:noFill/>
          <a:ln w="38100" cap="flat" cmpd="sng" algn="ctr">
            <a:solidFill>
              <a:srgbClr val="5C2D91"/>
            </a:solidFill>
            <a:prstDash val="solid"/>
            <a:miter lim="800000"/>
          </a:ln>
          <a:effectLst/>
        </p:spPr>
      </p:cxnSp>
      <p:cxnSp>
        <p:nvCxnSpPr>
          <p:cNvPr id="9" name="Straight Connector 8"/>
          <p:cNvCxnSpPr/>
          <p:nvPr/>
        </p:nvCxnSpPr>
        <p:spPr>
          <a:xfrm flipV="1">
            <a:off x="5500921" y="2528315"/>
            <a:ext cx="396428" cy="443719"/>
          </a:xfrm>
          <a:prstGeom prst="line">
            <a:avLst/>
          </a:prstGeom>
          <a:noFill/>
          <a:ln w="38100" cap="flat" cmpd="sng" algn="ctr">
            <a:solidFill>
              <a:srgbClr val="5C2D91"/>
            </a:solidFill>
            <a:prstDash val="solid"/>
            <a:miter lim="800000"/>
          </a:ln>
          <a:effectLst/>
        </p:spPr>
      </p:cxnSp>
      <p:cxnSp>
        <p:nvCxnSpPr>
          <p:cNvPr id="10" name="Straight Connector 9"/>
          <p:cNvCxnSpPr>
            <a:endCxn id="55" idx="10"/>
          </p:cNvCxnSpPr>
          <p:nvPr/>
        </p:nvCxnSpPr>
        <p:spPr>
          <a:xfrm flipV="1">
            <a:off x="4425370" y="2428573"/>
            <a:ext cx="1357184" cy="517167"/>
          </a:xfrm>
          <a:prstGeom prst="line">
            <a:avLst/>
          </a:prstGeom>
          <a:noFill/>
          <a:ln w="38100" cap="flat" cmpd="sng" algn="ctr">
            <a:solidFill>
              <a:srgbClr val="5C2D91"/>
            </a:solidFill>
            <a:prstDash val="solid"/>
            <a:miter lim="800000"/>
          </a:ln>
          <a:effectLst/>
        </p:spPr>
      </p:cxnSp>
      <p:cxnSp>
        <p:nvCxnSpPr>
          <p:cNvPr id="11" name="Straight Connector 10"/>
          <p:cNvCxnSpPr/>
          <p:nvPr/>
        </p:nvCxnSpPr>
        <p:spPr>
          <a:xfrm flipV="1">
            <a:off x="1987198" y="2167008"/>
            <a:ext cx="3605900" cy="823540"/>
          </a:xfrm>
          <a:prstGeom prst="line">
            <a:avLst/>
          </a:prstGeom>
          <a:noFill/>
          <a:ln w="38100" cap="flat" cmpd="sng" algn="ctr">
            <a:solidFill>
              <a:srgbClr val="5C2D91"/>
            </a:solidFill>
            <a:prstDash val="solid"/>
            <a:miter lim="800000"/>
          </a:ln>
          <a:effectLst/>
        </p:spPr>
      </p:cxnSp>
      <p:cxnSp>
        <p:nvCxnSpPr>
          <p:cNvPr id="12" name="Straight Connector 11"/>
          <p:cNvCxnSpPr/>
          <p:nvPr/>
        </p:nvCxnSpPr>
        <p:spPr>
          <a:xfrm flipV="1">
            <a:off x="3243166" y="2339274"/>
            <a:ext cx="2318742" cy="616085"/>
          </a:xfrm>
          <a:prstGeom prst="line">
            <a:avLst/>
          </a:prstGeom>
          <a:noFill/>
          <a:ln w="38100" cap="flat" cmpd="sng" algn="ctr">
            <a:solidFill>
              <a:srgbClr val="5C2D91"/>
            </a:solidFill>
            <a:prstDash val="solid"/>
            <a:miter lim="800000"/>
          </a:ln>
          <a:effectLst/>
        </p:spPr>
      </p:cxnSp>
      <p:cxnSp>
        <p:nvCxnSpPr>
          <p:cNvPr id="13" name="Straight Connector 12"/>
          <p:cNvCxnSpPr/>
          <p:nvPr/>
        </p:nvCxnSpPr>
        <p:spPr>
          <a:xfrm flipV="1">
            <a:off x="974958" y="2030700"/>
            <a:ext cx="4566222" cy="924843"/>
          </a:xfrm>
          <a:prstGeom prst="line">
            <a:avLst/>
          </a:prstGeom>
          <a:noFill/>
          <a:ln w="38100" cap="flat" cmpd="sng" algn="ctr">
            <a:solidFill>
              <a:srgbClr val="5C2D91"/>
            </a:solidFill>
            <a:prstDash val="solid"/>
            <a:miter lim="800000"/>
          </a:ln>
          <a:effectLst/>
        </p:spPr>
      </p:cxnSp>
      <p:cxnSp>
        <p:nvCxnSpPr>
          <p:cNvPr id="14" name="Straight Connector 13"/>
          <p:cNvCxnSpPr/>
          <p:nvPr/>
        </p:nvCxnSpPr>
        <p:spPr>
          <a:xfrm>
            <a:off x="996715" y="5022442"/>
            <a:ext cx="0" cy="563408"/>
          </a:xfrm>
          <a:prstGeom prst="line">
            <a:avLst/>
          </a:prstGeom>
          <a:noFill/>
          <a:ln w="38100" cap="flat" cmpd="sng" algn="ctr">
            <a:solidFill>
              <a:srgbClr val="5C2D91"/>
            </a:solidFill>
            <a:prstDash val="solid"/>
            <a:miter lim="800000"/>
          </a:ln>
          <a:effectLst/>
        </p:spPr>
      </p:cxnSp>
      <p:cxnSp>
        <p:nvCxnSpPr>
          <p:cNvPr id="15" name="Straight Connector 14"/>
          <p:cNvCxnSpPr/>
          <p:nvPr/>
        </p:nvCxnSpPr>
        <p:spPr>
          <a:xfrm>
            <a:off x="2136790" y="5072446"/>
            <a:ext cx="0" cy="563408"/>
          </a:xfrm>
          <a:prstGeom prst="line">
            <a:avLst/>
          </a:prstGeom>
          <a:noFill/>
          <a:ln w="38100" cap="flat" cmpd="sng" algn="ctr">
            <a:solidFill>
              <a:srgbClr val="5C2D91"/>
            </a:solidFill>
            <a:prstDash val="solid"/>
            <a:miter lim="800000"/>
          </a:ln>
          <a:effectLst/>
        </p:spPr>
      </p:cxnSp>
      <p:cxnSp>
        <p:nvCxnSpPr>
          <p:cNvPr id="16" name="Straight Connector 15"/>
          <p:cNvCxnSpPr/>
          <p:nvPr/>
        </p:nvCxnSpPr>
        <p:spPr>
          <a:xfrm>
            <a:off x="3257321" y="5072446"/>
            <a:ext cx="0" cy="563408"/>
          </a:xfrm>
          <a:prstGeom prst="line">
            <a:avLst/>
          </a:prstGeom>
          <a:noFill/>
          <a:ln w="38100" cap="flat" cmpd="sng" algn="ctr">
            <a:solidFill>
              <a:srgbClr val="5C2D91"/>
            </a:solidFill>
            <a:prstDash val="solid"/>
            <a:miter lim="800000"/>
          </a:ln>
          <a:effectLst/>
        </p:spPr>
      </p:cxnSp>
      <p:cxnSp>
        <p:nvCxnSpPr>
          <p:cNvPr id="17" name="Straight Connector 16"/>
          <p:cNvCxnSpPr/>
          <p:nvPr/>
        </p:nvCxnSpPr>
        <p:spPr>
          <a:xfrm>
            <a:off x="4377852" y="5072446"/>
            <a:ext cx="0" cy="563408"/>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a:off x="5498383" y="5072446"/>
            <a:ext cx="0" cy="563408"/>
          </a:xfrm>
          <a:prstGeom prst="line">
            <a:avLst/>
          </a:prstGeom>
          <a:noFill/>
          <a:ln w="38100" cap="flat" cmpd="sng" algn="ctr">
            <a:solidFill>
              <a:srgbClr val="5C2D91"/>
            </a:solidFill>
            <a:prstDash val="solid"/>
            <a:miter lim="800000"/>
          </a:ln>
          <a:effectLst/>
        </p:spPr>
      </p:cxnSp>
      <p:cxnSp>
        <p:nvCxnSpPr>
          <p:cNvPr id="19" name="Straight Connector 18"/>
          <p:cNvCxnSpPr/>
          <p:nvPr/>
        </p:nvCxnSpPr>
        <p:spPr>
          <a:xfrm>
            <a:off x="6693617" y="5072446"/>
            <a:ext cx="0" cy="563408"/>
          </a:xfrm>
          <a:prstGeom prst="line">
            <a:avLst/>
          </a:prstGeom>
          <a:noFill/>
          <a:ln w="38100" cap="flat" cmpd="sng" algn="ctr">
            <a:solidFill>
              <a:srgbClr val="5C2D91"/>
            </a:solidFill>
            <a:prstDash val="solid"/>
            <a:miter lim="800000"/>
          </a:ln>
          <a:effectLst/>
        </p:spPr>
      </p:cxnSp>
      <p:cxnSp>
        <p:nvCxnSpPr>
          <p:cNvPr id="20" name="Straight Connector 19"/>
          <p:cNvCxnSpPr/>
          <p:nvPr/>
        </p:nvCxnSpPr>
        <p:spPr>
          <a:xfrm>
            <a:off x="7814148" y="5072446"/>
            <a:ext cx="0" cy="563408"/>
          </a:xfrm>
          <a:prstGeom prst="line">
            <a:avLst/>
          </a:prstGeom>
          <a:noFill/>
          <a:ln w="38100" cap="flat" cmpd="sng" algn="ctr">
            <a:solidFill>
              <a:srgbClr val="5C2D91"/>
            </a:solidFill>
            <a:prstDash val="solid"/>
            <a:miter lim="800000"/>
          </a:ln>
          <a:effectLst/>
        </p:spPr>
      </p:cxnSp>
      <p:cxnSp>
        <p:nvCxnSpPr>
          <p:cNvPr id="21" name="Straight Connector 20"/>
          <p:cNvCxnSpPr/>
          <p:nvPr/>
        </p:nvCxnSpPr>
        <p:spPr>
          <a:xfrm>
            <a:off x="8934679" y="5072446"/>
            <a:ext cx="0" cy="563408"/>
          </a:xfrm>
          <a:prstGeom prst="line">
            <a:avLst/>
          </a:prstGeom>
          <a:noFill/>
          <a:ln w="38100" cap="flat" cmpd="sng" algn="ctr">
            <a:solidFill>
              <a:srgbClr val="5C2D91"/>
            </a:solidFill>
            <a:prstDash val="solid"/>
            <a:miter lim="800000"/>
          </a:ln>
          <a:effectLst/>
        </p:spPr>
      </p:cxnSp>
      <p:cxnSp>
        <p:nvCxnSpPr>
          <p:cNvPr id="22" name="Straight Connector 21"/>
          <p:cNvCxnSpPr/>
          <p:nvPr/>
        </p:nvCxnSpPr>
        <p:spPr>
          <a:xfrm>
            <a:off x="10055210" y="5072446"/>
            <a:ext cx="0" cy="563408"/>
          </a:xfrm>
          <a:prstGeom prst="line">
            <a:avLst/>
          </a:prstGeom>
          <a:noFill/>
          <a:ln w="38100" cap="flat" cmpd="sng" algn="ctr">
            <a:solidFill>
              <a:srgbClr val="5C2D91"/>
            </a:solidFill>
            <a:prstDash val="solid"/>
            <a:miter lim="800000"/>
          </a:ln>
          <a:effectLst/>
        </p:spPr>
      </p:cxnSp>
      <p:cxnSp>
        <p:nvCxnSpPr>
          <p:cNvPr id="23" name="Straight Connector 22"/>
          <p:cNvCxnSpPr/>
          <p:nvPr/>
        </p:nvCxnSpPr>
        <p:spPr>
          <a:xfrm>
            <a:off x="11175741" y="5072446"/>
            <a:ext cx="0" cy="563408"/>
          </a:xfrm>
          <a:prstGeom prst="line">
            <a:avLst/>
          </a:prstGeom>
          <a:noFill/>
          <a:ln w="38100" cap="flat" cmpd="sng" algn="ctr">
            <a:solidFill>
              <a:srgbClr val="5C2D91"/>
            </a:solidFill>
            <a:prstDash val="solid"/>
            <a:miter lim="800000"/>
          </a:ln>
          <a:effectLst/>
        </p:spPr>
      </p:cxnSp>
      <p:sp>
        <p:nvSpPr>
          <p:cNvPr id="24" name="Rectangle 23"/>
          <p:cNvSpPr/>
          <p:nvPr/>
        </p:nvSpPr>
        <p:spPr bwMode="auto">
          <a:xfrm>
            <a:off x="941558" y="3959251"/>
            <a:ext cx="10383587" cy="515578"/>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5" name="Group 24"/>
          <p:cNvGrpSpPr/>
          <p:nvPr/>
        </p:nvGrpSpPr>
        <p:grpSpPr>
          <a:xfrm>
            <a:off x="493345" y="2919265"/>
            <a:ext cx="1006741" cy="2302584"/>
            <a:chOff x="9830164" y="3198627"/>
            <a:chExt cx="1148681" cy="1463134"/>
          </a:xfrm>
        </p:grpSpPr>
        <p:grpSp>
          <p:nvGrpSpPr>
            <p:cNvPr id="26" name="Group 25"/>
            <p:cNvGrpSpPr>
              <a:grpSpLocks noChangeAspect="1"/>
            </p:cNvGrpSpPr>
            <p:nvPr/>
          </p:nvGrpSpPr>
          <p:grpSpPr>
            <a:xfrm>
              <a:off x="9882326" y="3198627"/>
              <a:ext cx="1024606" cy="1463134"/>
              <a:chOff x="6592191" y="2051295"/>
              <a:chExt cx="2194328" cy="3133501"/>
            </a:xfrm>
          </p:grpSpPr>
          <p:sp>
            <p:nvSpPr>
              <p:cNvPr id="28" name="Can 27"/>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29" name="Donut 28"/>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30" name="Group 29"/>
              <p:cNvGrpSpPr/>
              <p:nvPr/>
            </p:nvGrpSpPr>
            <p:grpSpPr>
              <a:xfrm>
                <a:off x="6654556" y="2051295"/>
                <a:ext cx="2062790" cy="690308"/>
                <a:chOff x="3418453" y="1463971"/>
                <a:chExt cx="2706123" cy="912428"/>
              </a:xfrm>
            </p:grpSpPr>
            <p:sp>
              <p:nvSpPr>
                <p:cNvPr id="31" name="Donut 3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32" name="Freeform 3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27" name="TextBox 26"/>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33" name="Rounded Rectangle 32"/>
          <p:cNvSpPr/>
          <p:nvPr/>
        </p:nvSpPr>
        <p:spPr bwMode="auto">
          <a:xfrm>
            <a:off x="620043" y="392218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Dist_DB_1</a:t>
            </a:r>
          </a:p>
          <a:p>
            <a:pPr defTabSz="914102" fontAlgn="base">
              <a:spcBef>
                <a:spcPct val="0"/>
              </a:spcBef>
              <a:spcAft>
                <a:spcPct val="0"/>
              </a:spcAft>
            </a:pPr>
            <a:r>
              <a:rPr lang="en-US" sz="980" b="1" dirty="0">
                <a:solidFill>
                  <a:schemeClr val="accent6"/>
                </a:solidFill>
              </a:rPr>
              <a:t>Dist_DB_2</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Dist_DB_6</a:t>
            </a:r>
          </a:p>
        </p:txBody>
      </p:sp>
      <p:cxnSp>
        <p:nvCxnSpPr>
          <p:cNvPr id="34" name="Straight Connector 33"/>
          <p:cNvCxnSpPr>
            <a:stCxn id="109" idx="0"/>
          </p:cNvCxnSpPr>
          <p:nvPr/>
        </p:nvCxnSpPr>
        <p:spPr>
          <a:xfrm flipH="1" flipV="1">
            <a:off x="6236705" y="2498208"/>
            <a:ext cx="437368" cy="500173"/>
          </a:xfrm>
          <a:prstGeom prst="line">
            <a:avLst/>
          </a:prstGeom>
          <a:noFill/>
          <a:ln w="38100" cap="flat" cmpd="sng" algn="ctr">
            <a:solidFill>
              <a:srgbClr val="5C2D91"/>
            </a:solidFill>
            <a:prstDash val="solid"/>
            <a:miter lim="800000"/>
          </a:ln>
          <a:effectLst/>
        </p:spPr>
      </p:cxnSp>
      <p:sp>
        <p:nvSpPr>
          <p:cNvPr id="35" name="Title 16"/>
          <p:cNvSpPr txBox="1">
            <a:spLocks/>
          </p:cNvSpPr>
          <p:nvPr/>
        </p:nvSpPr>
        <p:spPr>
          <a:xfrm>
            <a:off x="328059" y="191870"/>
            <a:ext cx="10515600" cy="1325563"/>
          </a:xfrm>
          <a:prstGeom prst="rect">
            <a:avLst/>
          </a:prstGeom>
        </p:spPr>
        <p:txBody>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SQL Data Warehouse Architecture</a:t>
            </a:r>
          </a:p>
        </p:txBody>
      </p:sp>
      <p:sp>
        <p:nvSpPr>
          <p:cNvPr id="36" name="Rounded Rectangle 35"/>
          <p:cNvSpPr/>
          <p:nvPr/>
        </p:nvSpPr>
        <p:spPr>
          <a:xfrm>
            <a:off x="493346" y="5474652"/>
            <a:ext cx="11280011" cy="1017134"/>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37" name="Right Arrow 36"/>
          <p:cNvSpPr/>
          <p:nvPr/>
        </p:nvSpPr>
        <p:spPr>
          <a:xfrm>
            <a:off x="3891393" y="1355736"/>
            <a:ext cx="1308182" cy="316756"/>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38" name="Freeform 37"/>
          <p:cNvSpPr/>
          <p:nvPr/>
        </p:nvSpPr>
        <p:spPr bwMode="auto">
          <a:xfrm>
            <a:off x="4218976" y="5595360"/>
            <a:ext cx="1517936" cy="8214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endParaRPr lang="en-IN" sz="1801" b="1" kern="0" dirty="0">
              <a:solidFill>
                <a:srgbClr val="505050"/>
              </a:solidFill>
              <a:latin typeface="Segoe UI Light"/>
              <a:ea typeface="Segoe UI" pitchFamily="34" charset="0"/>
              <a:cs typeface="Segoe UI" pitchFamily="34" charset="0"/>
            </a:endParaRPr>
          </a:p>
        </p:txBody>
      </p:sp>
      <p:sp>
        <p:nvSpPr>
          <p:cNvPr id="39" name="Rectangle 378"/>
          <p:cNvSpPr>
            <a:spLocks noChangeArrowheads="1"/>
          </p:cNvSpPr>
          <p:nvPr/>
        </p:nvSpPr>
        <p:spPr bwMode="auto">
          <a:xfrm>
            <a:off x="5488801" y="1657975"/>
            <a:ext cx="64" cy="33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56961"/>
            <a:endParaRPr lang="en-US" altLang="en-US" sz="2206" dirty="0">
              <a:solidFill>
                <a:srgbClr val="505050"/>
              </a:solidFill>
              <a:latin typeface="Segoe UI"/>
            </a:endParaRPr>
          </a:p>
        </p:txBody>
      </p:sp>
      <p:grpSp>
        <p:nvGrpSpPr>
          <p:cNvPr id="40" name="Group 39"/>
          <p:cNvGrpSpPr>
            <a:grpSpLocks noChangeAspect="1"/>
          </p:cNvGrpSpPr>
          <p:nvPr/>
        </p:nvGrpSpPr>
        <p:grpSpPr>
          <a:xfrm>
            <a:off x="5496296" y="1181065"/>
            <a:ext cx="1116909" cy="1356578"/>
            <a:chOff x="6676089" y="4829670"/>
            <a:chExt cx="2181833" cy="2596649"/>
          </a:xfrm>
        </p:grpSpPr>
        <p:sp>
          <p:nvSpPr>
            <p:cNvPr id="41" name="Can 40"/>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42" name="Group 41"/>
            <p:cNvGrpSpPr/>
            <p:nvPr/>
          </p:nvGrpSpPr>
          <p:grpSpPr>
            <a:xfrm>
              <a:off x="6806039" y="4974045"/>
              <a:ext cx="1936120" cy="706026"/>
              <a:chOff x="3617177" y="5327184"/>
              <a:chExt cx="2539947" cy="933206"/>
            </a:xfrm>
          </p:grpSpPr>
          <p:sp>
            <p:nvSpPr>
              <p:cNvPr id="43" name="Donut 42"/>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44" name="Freeform 43"/>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45" name="Flowchart: Magnetic Disk 44"/>
          <p:cNvSpPr/>
          <p:nvPr/>
        </p:nvSpPr>
        <p:spPr>
          <a:xfrm>
            <a:off x="4675240"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6" name="Flowchart: Magnetic Disk 45"/>
          <p:cNvSpPr/>
          <p:nvPr/>
        </p:nvSpPr>
        <p:spPr>
          <a:xfrm>
            <a:off x="5206077"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7" name="Flowchart: Magnetic Disk 46"/>
          <p:cNvSpPr/>
          <p:nvPr/>
        </p:nvSpPr>
        <p:spPr>
          <a:xfrm>
            <a:off x="5736915"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8" name="Flowchart: Magnetic Disk 47"/>
          <p:cNvSpPr/>
          <p:nvPr/>
        </p:nvSpPr>
        <p:spPr>
          <a:xfrm>
            <a:off x="6265059"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9" name="Flowchart: Magnetic Disk 48"/>
          <p:cNvSpPr/>
          <p:nvPr/>
        </p:nvSpPr>
        <p:spPr>
          <a:xfrm>
            <a:off x="6791143"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50" name="TextBox 49"/>
          <p:cNvSpPr txBox="1"/>
          <p:nvPr/>
        </p:nvSpPr>
        <p:spPr>
          <a:xfrm>
            <a:off x="5295958" y="5522423"/>
            <a:ext cx="2055017" cy="444264"/>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285" dirty="0">
                <a:solidFill>
                  <a:srgbClr val="515151"/>
                </a:solidFill>
                <a:latin typeface="Calibri" panose="020F0502020204030204"/>
                <a:ea typeface="MS PGothic" charset="0"/>
                <a:cs typeface="Segoe UI" panose="020B0502040204020203" pitchFamily="34" charset="0"/>
              </a:rPr>
              <a:t>Blob storage [WASB(S)]</a:t>
            </a:r>
          </a:p>
        </p:txBody>
      </p:sp>
      <p:sp>
        <p:nvSpPr>
          <p:cNvPr id="51" name="Rounded Rectangle 50"/>
          <p:cNvSpPr/>
          <p:nvPr/>
        </p:nvSpPr>
        <p:spPr>
          <a:xfrm>
            <a:off x="2146553" y="1299285"/>
            <a:ext cx="1693403" cy="411567"/>
          </a:xfrm>
          <a:prstGeom prst="roundRect">
            <a:avLst/>
          </a:prstGeom>
          <a:solidFill>
            <a:srgbClr val="5B9BD5"/>
          </a:solidFill>
          <a:ln w="12700" cap="flat" cmpd="sng" algn="ctr">
            <a:solidFill>
              <a:srgbClr val="002060"/>
            </a:solidFill>
            <a:prstDash val="solid"/>
            <a:miter lim="800000"/>
          </a:ln>
          <a:effectLst/>
        </p:spPr>
        <p:txBody>
          <a:bodyPr rtlCol="0" anchor="ctr"/>
          <a:lstStyle/>
          <a:p>
            <a:pPr algn="ctr" defTabSz="856961"/>
            <a:r>
              <a:rPr lang="en-US" sz="1313" kern="0" dirty="0">
                <a:solidFill>
                  <a:prstClr val="white"/>
                </a:solidFill>
                <a:latin typeface="Calibri" panose="020F0502020204030204"/>
              </a:rPr>
              <a:t>Queries</a:t>
            </a:r>
          </a:p>
        </p:txBody>
      </p:sp>
      <p:sp>
        <p:nvSpPr>
          <p:cNvPr id="52" name="TextBox 51"/>
          <p:cNvSpPr txBox="1"/>
          <p:nvPr/>
        </p:nvSpPr>
        <p:spPr>
          <a:xfrm>
            <a:off x="5593258" y="1233340"/>
            <a:ext cx="876094" cy="456192"/>
          </a:xfrm>
          <a:prstGeom prst="rect">
            <a:avLst/>
          </a:prstGeom>
          <a:noFill/>
        </p:spPr>
        <p:txBody>
          <a:bodyPr wrap="none" lIns="164729" tIns="131783" rIns="164729" bIns="131783" rtlCol="0">
            <a:spAutoFit/>
          </a:bodyPr>
          <a:lstStyle/>
          <a:p>
            <a:pPr algn="ctr" defTabSz="839255" fontAlgn="base">
              <a:lnSpc>
                <a:spcPct val="90000"/>
              </a:lnSpc>
              <a:spcBef>
                <a:spcPct val="0"/>
              </a:spcBef>
              <a:spcAft>
                <a:spcPts val="539"/>
              </a:spcAft>
            </a:pPr>
            <a:r>
              <a:rPr lang="en-US" sz="1372" b="1" kern="0" dirty="0">
                <a:solidFill>
                  <a:schemeClr val="accent6"/>
                </a:solidFill>
                <a:latin typeface="Calibri" panose="020F0502020204030204"/>
                <a:ea typeface="MS PGothic" charset="0"/>
                <a:cs typeface="Segoe UI" panose="020B0502040204020203" pitchFamily="34" charset="0"/>
              </a:rPr>
              <a:t>Control</a:t>
            </a:r>
          </a:p>
        </p:txBody>
      </p:sp>
      <p:sp>
        <p:nvSpPr>
          <p:cNvPr id="53" name="Rounded Rectangle 52"/>
          <p:cNvSpPr/>
          <p:nvPr/>
        </p:nvSpPr>
        <p:spPr>
          <a:xfrm>
            <a:off x="5660013" y="1730026"/>
            <a:ext cx="813210" cy="175633"/>
          </a:xfrm>
          <a:prstGeom prst="roundRect">
            <a:avLst/>
          </a:prstGeom>
          <a:solidFill>
            <a:schemeClr val="accent1"/>
          </a:solidFill>
          <a:ln w="12700" cap="flat" cmpd="sng" algn="ctr">
            <a:noFill/>
            <a:prstDash val="solid"/>
            <a:miter lim="800000"/>
          </a:ln>
          <a:effectLst/>
        </p:spPr>
        <p:txBody>
          <a:bodyPr rtlCol="0" anchor="ctr"/>
          <a:lstStyle/>
          <a:p>
            <a:pPr algn="ctr" defTabSz="856961"/>
            <a:r>
              <a:rPr lang="en-US" sz="984" b="1" kern="0" dirty="0">
                <a:solidFill>
                  <a:prstClr val="white"/>
                </a:solidFill>
                <a:latin typeface="Calibri" panose="020F0502020204030204"/>
              </a:rPr>
              <a:t>Engine</a:t>
            </a:r>
          </a:p>
        </p:txBody>
      </p:sp>
      <p:sp>
        <p:nvSpPr>
          <p:cNvPr id="54" name="Rounded Rectangle 53"/>
          <p:cNvSpPr/>
          <p:nvPr/>
        </p:nvSpPr>
        <p:spPr>
          <a:xfrm>
            <a:off x="5668304" y="1956169"/>
            <a:ext cx="813210"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55" name="Freeform 54"/>
          <p:cNvSpPr/>
          <p:nvPr/>
        </p:nvSpPr>
        <p:spPr bwMode="auto">
          <a:xfrm>
            <a:off x="5642712" y="2161625"/>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Segoe UI Light"/>
                <a:ea typeface="Segoe UI" pitchFamily="34" charset="0"/>
                <a:cs typeface="Segoe UI" pitchFamily="34" charset="0"/>
              </a:rPr>
              <a:t>SQL DB</a:t>
            </a:r>
          </a:p>
        </p:txBody>
      </p:sp>
      <p:sp>
        <p:nvSpPr>
          <p:cNvPr id="56" name="Rounded Rectangle 55"/>
          <p:cNvSpPr/>
          <p:nvPr/>
        </p:nvSpPr>
        <p:spPr>
          <a:xfrm>
            <a:off x="653648" y="3547294"/>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57" name="Freeform 56"/>
          <p:cNvSpPr/>
          <p:nvPr/>
        </p:nvSpPr>
        <p:spPr bwMode="auto">
          <a:xfrm>
            <a:off x="592659" y="379303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58" name="TextBox 57"/>
          <p:cNvSpPr txBox="1"/>
          <p:nvPr/>
        </p:nvSpPr>
        <p:spPr>
          <a:xfrm rot="5400000">
            <a:off x="712950" y="432324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59" name="Group 58"/>
          <p:cNvGrpSpPr/>
          <p:nvPr/>
        </p:nvGrpSpPr>
        <p:grpSpPr>
          <a:xfrm>
            <a:off x="1652964" y="2906086"/>
            <a:ext cx="1006741" cy="2302584"/>
            <a:chOff x="9830164" y="3198627"/>
            <a:chExt cx="1148681" cy="1463134"/>
          </a:xfrm>
        </p:grpSpPr>
        <p:grpSp>
          <p:nvGrpSpPr>
            <p:cNvPr id="60" name="Group 59"/>
            <p:cNvGrpSpPr>
              <a:grpSpLocks noChangeAspect="1"/>
            </p:cNvGrpSpPr>
            <p:nvPr/>
          </p:nvGrpSpPr>
          <p:grpSpPr>
            <a:xfrm>
              <a:off x="9882326" y="3198627"/>
              <a:ext cx="1024606" cy="1463134"/>
              <a:chOff x="6592191" y="2051295"/>
              <a:chExt cx="2194328" cy="3133501"/>
            </a:xfrm>
          </p:grpSpPr>
          <p:sp>
            <p:nvSpPr>
              <p:cNvPr id="62" name="Can 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63" name="Donut 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64" name="Group 63"/>
              <p:cNvGrpSpPr/>
              <p:nvPr/>
            </p:nvGrpSpPr>
            <p:grpSpPr>
              <a:xfrm>
                <a:off x="6654556" y="2051295"/>
                <a:ext cx="2062790" cy="690308"/>
                <a:chOff x="3418453" y="1463971"/>
                <a:chExt cx="2706123" cy="912428"/>
              </a:xfrm>
            </p:grpSpPr>
            <p:sp>
              <p:nvSpPr>
                <p:cNvPr id="65" name="Donut 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66" name="Freeform 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61" name="TextBox 60"/>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67" name="Rounded Rectangle 66"/>
          <p:cNvSpPr/>
          <p:nvPr/>
        </p:nvSpPr>
        <p:spPr bwMode="auto">
          <a:xfrm>
            <a:off x="1779662"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Dist_DB_7</a:t>
            </a:r>
          </a:p>
          <a:p>
            <a:pPr defTabSz="914102" fontAlgn="base">
              <a:spcBef>
                <a:spcPct val="0"/>
              </a:spcBef>
              <a:spcAft>
                <a:spcPct val="0"/>
              </a:spcAft>
            </a:pPr>
            <a:r>
              <a:rPr lang="en-US" sz="980" b="1" dirty="0">
                <a:solidFill>
                  <a:schemeClr val="accent6"/>
                </a:solidFill>
              </a:rPr>
              <a:t>Dist_DB_8</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Dist_DB_12</a:t>
            </a:r>
          </a:p>
        </p:txBody>
      </p:sp>
      <p:sp>
        <p:nvSpPr>
          <p:cNvPr id="68" name="Rounded Rectangle 67"/>
          <p:cNvSpPr/>
          <p:nvPr/>
        </p:nvSpPr>
        <p:spPr>
          <a:xfrm>
            <a:off x="1813267"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69" name="Freeform 68"/>
          <p:cNvSpPr/>
          <p:nvPr/>
        </p:nvSpPr>
        <p:spPr bwMode="auto">
          <a:xfrm>
            <a:off x="1752278"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70" name="TextBox 69"/>
          <p:cNvSpPr txBox="1"/>
          <p:nvPr/>
        </p:nvSpPr>
        <p:spPr>
          <a:xfrm rot="5400000">
            <a:off x="1872569"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71" name="Group 70"/>
          <p:cNvGrpSpPr/>
          <p:nvPr/>
        </p:nvGrpSpPr>
        <p:grpSpPr>
          <a:xfrm>
            <a:off x="2773495" y="2906086"/>
            <a:ext cx="1006741" cy="2302584"/>
            <a:chOff x="9830164" y="3198627"/>
            <a:chExt cx="1148681" cy="1463134"/>
          </a:xfrm>
        </p:grpSpPr>
        <p:grpSp>
          <p:nvGrpSpPr>
            <p:cNvPr id="72" name="Group 71"/>
            <p:cNvGrpSpPr>
              <a:grpSpLocks noChangeAspect="1"/>
            </p:cNvGrpSpPr>
            <p:nvPr/>
          </p:nvGrpSpPr>
          <p:grpSpPr>
            <a:xfrm>
              <a:off x="9882326" y="3198627"/>
              <a:ext cx="1024606" cy="1463134"/>
              <a:chOff x="6592191" y="2051295"/>
              <a:chExt cx="2194328" cy="3133501"/>
            </a:xfrm>
          </p:grpSpPr>
          <p:sp>
            <p:nvSpPr>
              <p:cNvPr id="74" name="Can 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75" name="Donut 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76" name="Group 75"/>
              <p:cNvGrpSpPr/>
              <p:nvPr/>
            </p:nvGrpSpPr>
            <p:grpSpPr>
              <a:xfrm>
                <a:off x="6654556" y="2051295"/>
                <a:ext cx="2062790" cy="690308"/>
                <a:chOff x="3418453" y="1463971"/>
                <a:chExt cx="2706123" cy="912428"/>
              </a:xfrm>
            </p:grpSpPr>
            <p:sp>
              <p:nvSpPr>
                <p:cNvPr id="77" name="Donut 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78" name="Freeform 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73" name="TextBox 72"/>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79" name="Rounded Rectangle 78"/>
          <p:cNvSpPr/>
          <p:nvPr/>
        </p:nvSpPr>
        <p:spPr bwMode="auto">
          <a:xfrm>
            <a:off x="2900193"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Dist_DB_13</a:t>
            </a:r>
          </a:p>
          <a:p>
            <a:pPr defTabSz="914102" fontAlgn="base">
              <a:spcBef>
                <a:spcPct val="0"/>
              </a:spcBef>
              <a:spcAft>
                <a:spcPct val="0"/>
              </a:spcAft>
            </a:pPr>
            <a:r>
              <a:rPr lang="en-US" sz="980" b="1" dirty="0">
                <a:solidFill>
                  <a:schemeClr val="accent6"/>
                </a:solidFill>
              </a:rPr>
              <a:t>Dist_DB_14</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Dist_DB_18</a:t>
            </a:r>
          </a:p>
        </p:txBody>
      </p:sp>
      <p:sp>
        <p:nvSpPr>
          <p:cNvPr id="80" name="Rounded Rectangle 79"/>
          <p:cNvSpPr/>
          <p:nvPr/>
        </p:nvSpPr>
        <p:spPr>
          <a:xfrm>
            <a:off x="2933798"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81" name="Freeform 80"/>
          <p:cNvSpPr/>
          <p:nvPr/>
        </p:nvSpPr>
        <p:spPr bwMode="auto">
          <a:xfrm>
            <a:off x="2872809"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82" name="TextBox 81"/>
          <p:cNvSpPr txBox="1"/>
          <p:nvPr/>
        </p:nvSpPr>
        <p:spPr>
          <a:xfrm rot="5400000">
            <a:off x="2993100"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83" name="Group 82"/>
          <p:cNvGrpSpPr/>
          <p:nvPr/>
        </p:nvGrpSpPr>
        <p:grpSpPr>
          <a:xfrm>
            <a:off x="3894026" y="2906086"/>
            <a:ext cx="1006741" cy="2302584"/>
            <a:chOff x="9830164" y="3198627"/>
            <a:chExt cx="1148681" cy="1463134"/>
          </a:xfrm>
        </p:grpSpPr>
        <p:grpSp>
          <p:nvGrpSpPr>
            <p:cNvPr id="84" name="Group 83"/>
            <p:cNvGrpSpPr>
              <a:grpSpLocks noChangeAspect="1"/>
            </p:cNvGrpSpPr>
            <p:nvPr/>
          </p:nvGrpSpPr>
          <p:grpSpPr>
            <a:xfrm>
              <a:off x="9882326" y="3198627"/>
              <a:ext cx="1024606" cy="1463134"/>
              <a:chOff x="6592191" y="2051295"/>
              <a:chExt cx="2194328" cy="3133501"/>
            </a:xfrm>
          </p:grpSpPr>
          <p:sp>
            <p:nvSpPr>
              <p:cNvPr id="86" name="Can 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87" name="Donut 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88" name="Group 87"/>
              <p:cNvGrpSpPr/>
              <p:nvPr/>
            </p:nvGrpSpPr>
            <p:grpSpPr>
              <a:xfrm>
                <a:off x="6654556" y="2051295"/>
                <a:ext cx="2062790" cy="690308"/>
                <a:chOff x="3418453" y="1463971"/>
                <a:chExt cx="2706123" cy="912428"/>
              </a:xfrm>
            </p:grpSpPr>
            <p:sp>
              <p:nvSpPr>
                <p:cNvPr id="89" name="Donut 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90" name="Freeform 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85" name="TextBox 84"/>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91" name="Rounded Rectangle 90"/>
          <p:cNvSpPr/>
          <p:nvPr/>
        </p:nvSpPr>
        <p:spPr bwMode="auto">
          <a:xfrm>
            <a:off x="4020725"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Dist_DB_19</a:t>
            </a:r>
          </a:p>
          <a:p>
            <a:pPr defTabSz="914102" fontAlgn="base">
              <a:spcBef>
                <a:spcPct val="0"/>
              </a:spcBef>
              <a:spcAft>
                <a:spcPct val="0"/>
              </a:spcAft>
            </a:pPr>
            <a:r>
              <a:rPr lang="en-US" sz="980" b="1" dirty="0">
                <a:solidFill>
                  <a:schemeClr val="accent6"/>
                </a:solidFill>
              </a:rPr>
              <a:t>Dist_DB_20</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Dist_DB_24</a:t>
            </a:r>
          </a:p>
        </p:txBody>
      </p:sp>
      <p:sp>
        <p:nvSpPr>
          <p:cNvPr id="92" name="Rounded Rectangle 91"/>
          <p:cNvSpPr/>
          <p:nvPr/>
        </p:nvSpPr>
        <p:spPr>
          <a:xfrm>
            <a:off x="4054329"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93" name="Freeform 92"/>
          <p:cNvSpPr/>
          <p:nvPr/>
        </p:nvSpPr>
        <p:spPr bwMode="auto">
          <a:xfrm>
            <a:off x="3993340"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94" name="TextBox 93"/>
          <p:cNvSpPr txBox="1"/>
          <p:nvPr/>
        </p:nvSpPr>
        <p:spPr>
          <a:xfrm rot="5400000">
            <a:off x="4113631"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95" name="Group 94"/>
          <p:cNvGrpSpPr/>
          <p:nvPr/>
        </p:nvGrpSpPr>
        <p:grpSpPr>
          <a:xfrm>
            <a:off x="5014557" y="2906086"/>
            <a:ext cx="1006741" cy="2302584"/>
            <a:chOff x="9830164" y="3198627"/>
            <a:chExt cx="1148681" cy="1463134"/>
          </a:xfrm>
        </p:grpSpPr>
        <p:grpSp>
          <p:nvGrpSpPr>
            <p:cNvPr id="96" name="Group 95"/>
            <p:cNvGrpSpPr>
              <a:grpSpLocks noChangeAspect="1"/>
            </p:cNvGrpSpPr>
            <p:nvPr/>
          </p:nvGrpSpPr>
          <p:grpSpPr>
            <a:xfrm>
              <a:off x="9882326" y="3198627"/>
              <a:ext cx="1024606" cy="1463134"/>
              <a:chOff x="6592191" y="2051295"/>
              <a:chExt cx="2194328" cy="3133501"/>
            </a:xfrm>
          </p:grpSpPr>
          <p:sp>
            <p:nvSpPr>
              <p:cNvPr id="98" name="Can 97"/>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99" name="Donut 98"/>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00" name="Group 99"/>
              <p:cNvGrpSpPr/>
              <p:nvPr/>
            </p:nvGrpSpPr>
            <p:grpSpPr>
              <a:xfrm>
                <a:off x="6654556" y="2051295"/>
                <a:ext cx="2062790" cy="690308"/>
                <a:chOff x="3418453" y="1463971"/>
                <a:chExt cx="2706123" cy="912428"/>
              </a:xfrm>
            </p:grpSpPr>
            <p:sp>
              <p:nvSpPr>
                <p:cNvPr id="101" name="Donut 10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02" name="Freeform 10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97" name="TextBox 96"/>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03" name="Rounded Rectangle 102"/>
          <p:cNvSpPr/>
          <p:nvPr/>
        </p:nvSpPr>
        <p:spPr bwMode="auto">
          <a:xfrm>
            <a:off x="5141256"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Dist_DB_25</a:t>
            </a:r>
          </a:p>
          <a:p>
            <a:pPr defTabSz="914102" fontAlgn="base">
              <a:spcBef>
                <a:spcPct val="0"/>
              </a:spcBef>
              <a:spcAft>
                <a:spcPct val="0"/>
              </a:spcAft>
            </a:pPr>
            <a:r>
              <a:rPr lang="en-US" sz="980" b="1" dirty="0">
                <a:solidFill>
                  <a:schemeClr val="accent6"/>
                </a:solidFill>
              </a:rPr>
              <a:t>Dist_DB_26</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Dist_DB_30</a:t>
            </a:r>
          </a:p>
        </p:txBody>
      </p:sp>
      <p:sp>
        <p:nvSpPr>
          <p:cNvPr id="104" name="Rounded Rectangle 103"/>
          <p:cNvSpPr/>
          <p:nvPr/>
        </p:nvSpPr>
        <p:spPr>
          <a:xfrm>
            <a:off x="5174860"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05" name="Freeform 104"/>
          <p:cNvSpPr/>
          <p:nvPr/>
        </p:nvSpPr>
        <p:spPr bwMode="auto">
          <a:xfrm>
            <a:off x="5113871"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06" name="TextBox 105"/>
          <p:cNvSpPr txBox="1"/>
          <p:nvPr/>
        </p:nvSpPr>
        <p:spPr>
          <a:xfrm rot="5400000">
            <a:off x="5234162"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07" name="Group 106"/>
          <p:cNvGrpSpPr/>
          <p:nvPr/>
        </p:nvGrpSpPr>
        <p:grpSpPr>
          <a:xfrm>
            <a:off x="6170702" y="2906086"/>
            <a:ext cx="1006741" cy="2302584"/>
            <a:chOff x="9830164" y="3198627"/>
            <a:chExt cx="1148681" cy="1463134"/>
          </a:xfrm>
        </p:grpSpPr>
        <p:grpSp>
          <p:nvGrpSpPr>
            <p:cNvPr id="108" name="Group 107"/>
            <p:cNvGrpSpPr>
              <a:grpSpLocks noChangeAspect="1"/>
            </p:cNvGrpSpPr>
            <p:nvPr/>
          </p:nvGrpSpPr>
          <p:grpSpPr>
            <a:xfrm>
              <a:off x="9882326" y="3198627"/>
              <a:ext cx="1024606" cy="1463134"/>
              <a:chOff x="6592191" y="2051295"/>
              <a:chExt cx="2194328" cy="3133501"/>
            </a:xfrm>
          </p:grpSpPr>
          <p:sp>
            <p:nvSpPr>
              <p:cNvPr id="110" name="Can 10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11" name="Donut 11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12" name="Group 111"/>
              <p:cNvGrpSpPr/>
              <p:nvPr/>
            </p:nvGrpSpPr>
            <p:grpSpPr>
              <a:xfrm>
                <a:off x="6654556" y="2051295"/>
                <a:ext cx="2062790" cy="690308"/>
                <a:chOff x="3418453" y="1463971"/>
                <a:chExt cx="2706123" cy="912428"/>
              </a:xfrm>
            </p:grpSpPr>
            <p:sp>
              <p:nvSpPr>
                <p:cNvPr id="113" name="Donut 11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14" name="Freeform 11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09" name="TextBox 108"/>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15" name="Rounded Rectangle 114"/>
          <p:cNvSpPr/>
          <p:nvPr/>
        </p:nvSpPr>
        <p:spPr bwMode="auto">
          <a:xfrm>
            <a:off x="6297400"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Dist_DB_31</a:t>
            </a:r>
          </a:p>
          <a:p>
            <a:pPr defTabSz="914102" fontAlgn="base">
              <a:spcBef>
                <a:spcPct val="0"/>
              </a:spcBef>
              <a:spcAft>
                <a:spcPct val="0"/>
              </a:spcAft>
            </a:pPr>
            <a:r>
              <a:rPr lang="en-US" sz="980" b="1" dirty="0">
                <a:solidFill>
                  <a:schemeClr val="accent6"/>
                </a:solidFill>
              </a:rPr>
              <a:t>Dist_DB32</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Dist_DB_26</a:t>
            </a:r>
          </a:p>
        </p:txBody>
      </p:sp>
      <p:sp>
        <p:nvSpPr>
          <p:cNvPr id="116" name="Rounded Rectangle 115"/>
          <p:cNvSpPr/>
          <p:nvPr/>
        </p:nvSpPr>
        <p:spPr>
          <a:xfrm>
            <a:off x="6331005"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17" name="Freeform 116"/>
          <p:cNvSpPr/>
          <p:nvPr/>
        </p:nvSpPr>
        <p:spPr bwMode="auto">
          <a:xfrm>
            <a:off x="6270016"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18" name="TextBox 117"/>
          <p:cNvSpPr txBox="1"/>
          <p:nvPr/>
        </p:nvSpPr>
        <p:spPr>
          <a:xfrm rot="5400000">
            <a:off x="6390307"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19" name="Group 118"/>
          <p:cNvGrpSpPr/>
          <p:nvPr/>
        </p:nvGrpSpPr>
        <p:grpSpPr>
          <a:xfrm>
            <a:off x="7330321" y="2906086"/>
            <a:ext cx="1006741" cy="2302584"/>
            <a:chOff x="9830164" y="3198627"/>
            <a:chExt cx="1148681" cy="1463134"/>
          </a:xfrm>
        </p:grpSpPr>
        <p:grpSp>
          <p:nvGrpSpPr>
            <p:cNvPr id="120" name="Group 119"/>
            <p:cNvGrpSpPr>
              <a:grpSpLocks noChangeAspect="1"/>
            </p:cNvGrpSpPr>
            <p:nvPr/>
          </p:nvGrpSpPr>
          <p:grpSpPr>
            <a:xfrm>
              <a:off x="9882326" y="3198627"/>
              <a:ext cx="1024606" cy="1463134"/>
              <a:chOff x="6592191" y="2051295"/>
              <a:chExt cx="2194328" cy="3133501"/>
            </a:xfrm>
          </p:grpSpPr>
          <p:sp>
            <p:nvSpPr>
              <p:cNvPr id="122" name="Can 12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23" name="Donut 12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24" name="Group 123"/>
              <p:cNvGrpSpPr/>
              <p:nvPr/>
            </p:nvGrpSpPr>
            <p:grpSpPr>
              <a:xfrm>
                <a:off x="6654556" y="2051295"/>
                <a:ext cx="2062790" cy="690308"/>
                <a:chOff x="3418453" y="1463971"/>
                <a:chExt cx="2706123" cy="912428"/>
              </a:xfrm>
            </p:grpSpPr>
            <p:sp>
              <p:nvSpPr>
                <p:cNvPr id="125" name="Donut 12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26" name="Freeform 12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21" name="TextBox 120"/>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27" name="Rounded Rectangle 126"/>
          <p:cNvSpPr/>
          <p:nvPr/>
        </p:nvSpPr>
        <p:spPr bwMode="auto">
          <a:xfrm>
            <a:off x="7457020"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Dist_DB_37</a:t>
            </a:r>
          </a:p>
          <a:p>
            <a:pPr defTabSz="914102" fontAlgn="base">
              <a:spcBef>
                <a:spcPct val="0"/>
              </a:spcBef>
              <a:spcAft>
                <a:spcPct val="0"/>
              </a:spcAft>
            </a:pPr>
            <a:r>
              <a:rPr lang="en-US" sz="980" b="1" dirty="0">
                <a:solidFill>
                  <a:schemeClr val="accent6"/>
                </a:solidFill>
              </a:rPr>
              <a:t>Dist_DB_38</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Dist_DB_42</a:t>
            </a:r>
          </a:p>
        </p:txBody>
      </p:sp>
      <p:sp>
        <p:nvSpPr>
          <p:cNvPr id="128" name="Rounded Rectangle 127"/>
          <p:cNvSpPr/>
          <p:nvPr/>
        </p:nvSpPr>
        <p:spPr>
          <a:xfrm>
            <a:off x="7490624"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29" name="Freeform 128"/>
          <p:cNvSpPr/>
          <p:nvPr/>
        </p:nvSpPr>
        <p:spPr bwMode="auto">
          <a:xfrm>
            <a:off x="7429635"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30" name="TextBox 129"/>
          <p:cNvSpPr txBox="1"/>
          <p:nvPr/>
        </p:nvSpPr>
        <p:spPr>
          <a:xfrm rot="5400000">
            <a:off x="7549926"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31" name="Group 130"/>
          <p:cNvGrpSpPr/>
          <p:nvPr/>
        </p:nvGrpSpPr>
        <p:grpSpPr>
          <a:xfrm>
            <a:off x="8450852" y="2906086"/>
            <a:ext cx="1006741" cy="2302584"/>
            <a:chOff x="9830164" y="3198627"/>
            <a:chExt cx="1148681" cy="1463134"/>
          </a:xfrm>
        </p:grpSpPr>
        <p:grpSp>
          <p:nvGrpSpPr>
            <p:cNvPr id="132" name="Group 131"/>
            <p:cNvGrpSpPr>
              <a:grpSpLocks noChangeAspect="1"/>
            </p:cNvGrpSpPr>
            <p:nvPr/>
          </p:nvGrpSpPr>
          <p:grpSpPr>
            <a:xfrm>
              <a:off x="9882326" y="3198627"/>
              <a:ext cx="1024606" cy="1463134"/>
              <a:chOff x="6592191" y="2051295"/>
              <a:chExt cx="2194328" cy="3133501"/>
            </a:xfrm>
          </p:grpSpPr>
          <p:sp>
            <p:nvSpPr>
              <p:cNvPr id="134" name="Can 13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35" name="Donut 13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36" name="Group 135"/>
              <p:cNvGrpSpPr/>
              <p:nvPr/>
            </p:nvGrpSpPr>
            <p:grpSpPr>
              <a:xfrm>
                <a:off x="6654556" y="2051295"/>
                <a:ext cx="2062790" cy="690308"/>
                <a:chOff x="3418453" y="1463971"/>
                <a:chExt cx="2706123" cy="912428"/>
              </a:xfrm>
            </p:grpSpPr>
            <p:sp>
              <p:nvSpPr>
                <p:cNvPr id="137" name="Donut 13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38" name="Freeform 13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33" name="TextBox 132"/>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39" name="Rounded Rectangle 138"/>
          <p:cNvSpPr/>
          <p:nvPr/>
        </p:nvSpPr>
        <p:spPr bwMode="auto">
          <a:xfrm>
            <a:off x="8577551"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Dist_DB_43</a:t>
            </a:r>
          </a:p>
          <a:p>
            <a:pPr defTabSz="914102" fontAlgn="base">
              <a:spcBef>
                <a:spcPct val="0"/>
              </a:spcBef>
              <a:spcAft>
                <a:spcPct val="0"/>
              </a:spcAft>
            </a:pPr>
            <a:r>
              <a:rPr lang="en-US" sz="980" b="1" dirty="0">
                <a:solidFill>
                  <a:schemeClr val="accent6"/>
                </a:solidFill>
              </a:rPr>
              <a:t>Dist_DB_44</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Dist_DB_48</a:t>
            </a:r>
          </a:p>
        </p:txBody>
      </p:sp>
      <p:sp>
        <p:nvSpPr>
          <p:cNvPr id="140" name="Rounded Rectangle 139"/>
          <p:cNvSpPr/>
          <p:nvPr/>
        </p:nvSpPr>
        <p:spPr>
          <a:xfrm>
            <a:off x="8611155"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41" name="Freeform 140"/>
          <p:cNvSpPr/>
          <p:nvPr/>
        </p:nvSpPr>
        <p:spPr bwMode="auto">
          <a:xfrm>
            <a:off x="8550166"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42" name="TextBox 141"/>
          <p:cNvSpPr txBox="1"/>
          <p:nvPr/>
        </p:nvSpPr>
        <p:spPr>
          <a:xfrm rot="5400000">
            <a:off x="8670457"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43" name="Group 142"/>
          <p:cNvGrpSpPr/>
          <p:nvPr/>
        </p:nvGrpSpPr>
        <p:grpSpPr>
          <a:xfrm>
            <a:off x="9571383" y="2906086"/>
            <a:ext cx="1006741" cy="2302584"/>
            <a:chOff x="9830164" y="3198627"/>
            <a:chExt cx="1148681" cy="1463134"/>
          </a:xfrm>
        </p:grpSpPr>
        <p:grpSp>
          <p:nvGrpSpPr>
            <p:cNvPr id="144" name="Group 143"/>
            <p:cNvGrpSpPr>
              <a:grpSpLocks noChangeAspect="1"/>
            </p:cNvGrpSpPr>
            <p:nvPr/>
          </p:nvGrpSpPr>
          <p:grpSpPr>
            <a:xfrm>
              <a:off x="9882326" y="3198627"/>
              <a:ext cx="1024606" cy="1463134"/>
              <a:chOff x="6592191" y="2051295"/>
              <a:chExt cx="2194328" cy="3133501"/>
            </a:xfrm>
          </p:grpSpPr>
          <p:sp>
            <p:nvSpPr>
              <p:cNvPr id="146" name="Can 14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47" name="Donut 14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48" name="Group 147"/>
              <p:cNvGrpSpPr/>
              <p:nvPr/>
            </p:nvGrpSpPr>
            <p:grpSpPr>
              <a:xfrm>
                <a:off x="6654556" y="2051295"/>
                <a:ext cx="2062790" cy="690308"/>
                <a:chOff x="3418453" y="1463971"/>
                <a:chExt cx="2706123" cy="912428"/>
              </a:xfrm>
            </p:grpSpPr>
            <p:sp>
              <p:nvSpPr>
                <p:cNvPr id="149" name="Donut 14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50" name="Freeform 14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45" name="TextBox 144"/>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51" name="Rounded Rectangle 150"/>
          <p:cNvSpPr/>
          <p:nvPr/>
        </p:nvSpPr>
        <p:spPr bwMode="auto">
          <a:xfrm>
            <a:off x="9698082"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Dist_DB_49</a:t>
            </a:r>
          </a:p>
          <a:p>
            <a:pPr defTabSz="914102" fontAlgn="base">
              <a:spcBef>
                <a:spcPct val="0"/>
              </a:spcBef>
              <a:spcAft>
                <a:spcPct val="0"/>
              </a:spcAft>
            </a:pPr>
            <a:r>
              <a:rPr lang="en-US" sz="980" b="1" dirty="0">
                <a:solidFill>
                  <a:schemeClr val="accent6"/>
                </a:solidFill>
              </a:rPr>
              <a:t>Dist_DB_50</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Dist_DB_54</a:t>
            </a:r>
          </a:p>
        </p:txBody>
      </p:sp>
      <p:sp>
        <p:nvSpPr>
          <p:cNvPr id="152" name="Rounded Rectangle 151"/>
          <p:cNvSpPr/>
          <p:nvPr/>
        </p:nvSpPr>
        <p:spPr>
          <a:xfrm>
            <a:off x="9731686"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53" name="Freeform 152"/>
          <p:cNvSpPr/>
          <p:nvPr/>
        </p:nvSpPr>
        <p:spPr bwMode="auto">
          <a:xfrm>
            <a:off x="9670697"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54" name="TextBox 153"/>
          <p:cNvSpPr txBox="1"/>
          <p:nvPr/>
        </p:nvSpPr>
        <p:spPr>
          <a:xfrm rot="5400000">
            <a:off x="9790988"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55" name="Group 154"/>
          <p:cNvGrpSpPr/>
          <p:nvPr/>
        </p:nvGrpSpPr>
        <p:grpSpPr>
          <a:xfrm>
            <a:off x="10691914" y="2906086"/>
            <a:ext cx="1006741" cy="2302584"/>
            <a:chOff x="9830164" y="3198627"/>
            <a:chExt cx="1148681" cy="1463134"/>
          </a:xfrm>
        </p:grpSpPr>
        <p:grpSp>
          <p:nvGrpSpPr>
            <p:cNvPr id="156" name="Group 155"/>
            <p:cNvGrpSpPr>
              <a:grpSpLocks noChangeAspect="1"/>
            </p:cNvGrpSpPr>
            <p:nvPr/>
          </p:nvGrpSpPr>
          <p:grpSpPr>
            <a:xfrm>
              <a:off x="9882326" y="3198627"/>
              <a:ext cx="1024606" cy="1463134"/>
              <a:chOff x="6592191" y="2051295"/>
              <a:chExt cx="2194328" cy="3133501"/>
            </a:xfrm>
          </p:grpSpPr>
          <p:sp>
            <p:nvSpPr>
              <p:cNvPr id="158" name="Can 157"/>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59" name="Donut 158"/>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60" name="Group 159"/>
              <p:cNvGrpSpPr/>
              <p:nvPr/>
            </p:nvGrpSpPr>
            <p:grpSpPr>
              <a:xfrm>
                <a:off x="6654556" y="2051295"/>
                <a:ext cx="2062790" cy="690308"/>
                <a:chOff x="3418453" y="1463971"/>
                <a:chExt cx="2706123" cy="912428"/>
              </a:xfrm>
            </p:grpSpPr>
            <p:sp>
              <p:nvSpPr>
                <p:cNvPr id="161" name="Donut 16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62" name="Freeform 16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57" name="TextBox 156"/>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63" name="Rounded Rectangle 162"/>
          <p:cNvSpPr/>
          <p:nvPr/>
        </p:nvSpPr>
        <p:spPr bwMode="auto">
          <a:xfrm>
            <a:off x="10818613"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Dist_DB_55</a:t>
            </a:r>
          </a:p>
          <a:p>
            <a:pPr defTabSz="914102" fontAlgn="base">
              <a:spcBef>
                <a:spcPct val="0"/>
              </a:spcBef>
              <a:spcAft>
                <a:spcPct val="0"/>
              </a:spcAft>
            </a:pPr>
            <a:r>
              <a:rPr lang="en-US" sz="980" b="1" dirty="0">
                <a:solidFill>
                  <a:schemeClr val="accent6"/>
                </a:solidFill>
              </a:rPr>
              <a:t>Dist_DB_56</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Dist_DB_60</a:t>
            </a:r>
          </a:p>
        </p:txBody>
      </p:sp>
      <p:sp>
        <p:nvSpPr>
          <p:cNvPr id="164" name="Rounded Rectangle 163"/>
          <p:cNvSpPr/>
          <p:nvPr/>
        </p:nvSpPr>
        <p:spPr>
          <a:xfrm>
            <a:off x="10852217"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65" name="Freeform 164"/>
          <p:cNvSpPr/>
          <p:nvPr/>
        </p:nvSpPr>
        <p:spPr bwMode="auto">
          <a:xfrm>
            <a:off x="10791228"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66" name="TextBox 165"/>
          <p:cNvSpPr txBox="1"/>
          <p:nvPr/>
        </p:nvSpPr>
        <p:spPr>
          <a:xfrm rot="5400000">
            <a:off x="10911519"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sp>
        <p:nvSpPr>
          <p:cNvPr id="168" name="Flowchart: Multidocument 167"/>
          <p:cNvSpPr/>
          <p:nvPr/>
        </p:nvSpPr>
        <p:spPr bwMode="auto">
          <a:xfrm>
            <a:off x="700672" y="5596261"/>
            <a:ext cx="1515914"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dirty="0">
                <a:gradFill>
                  <a:gsLst>
                    <a:gs pos="0">
                      <a:srgbClr val="FFFFFF"/>
                    </a:gs>
                    <a:gs pos="100000">
                      <a:srgbClr val="FFFFFF"/>
                    </a:gs>
                  </a:gsLst>
                  <a:lin ang="5400000" scaled="0"/>
                </a:gradFill>
              </a:rPr>
              <a:t>Dist_DB_1.mdf</a:t>
            </a:r>
          </a:p>
        </p:txBody>
      </p:sp>
      <p:sp>
        <p:nvSpPr>
          <p:cNvPr id="169" name="Flowchart: Multidocument 168"/>
          <p:cNvSpPr/>
          <p:nvPr/>
        </p:nvSpPr>
        <p:spPr bwMode="auto">
          <a:xfrm>
            <a:off x="2416624" y="5585837"/>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dirty="0">
                <a:gradFill>
                  <a:gsLst>
                    <a:gs pos="0">
                      <a:srgbClr val="FFFFFF"/>
                    </a:gs>
                    <a:gs pos="100000">
                      <a:srgbClr val="FFFFFF"/>
                    </a:gs>
                  </a:gsLst>
                  <a:lin ang="5400000" scaled="0"/>
                </a:gradFill>
              </a:rPr>
              <a:t>Dist_DB_18.mdf</a:t>
            </a:r>
          </a:p>
        </p:txBody>
      </p:sp>
      <p:sp>
        <p:nvSpPr>
          <p:cNvPr id="170" name="Flowchart: Multidocument 169"/>
          <p:cNvSpPr/>
          <p:nvPr/>
        </p:nvSpPr>
        <p:spPr bwMode="auto">
          <a:xfrm>
            <a:off x="7684848" y="5595360"/>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dirty="0">
                <a:gradFill>
                  <a:gsLst>
                    <a:gs pos="0">
                      <a:srgbClr val="FFFFFF"/>
                    </a:gs>
                    <a:gs pos="100000">
                      <a:srgbClr val="FFFFFF"/>
                    </a:gs>
                  </a:gsLst>
                  <a:lin ang="5400000" scaled="0"/>
                </a:gradFill>
              </a:rPr>
              <a:t>Dist_DB_25.mdf</a:t>
            </a:r>
          </a:p>
        </p:txBody>
      </p:sp>
      <p:sp>
        <p:nvSpPr>
          <p:cNvPr id="171" name="Flowchart: Multidocument 170"/>
          <p:cNvSpPr/>
          <p:nvPr/>
        </p:nvSpPr>
        <p:spPr bwMode="auto">
          <a:xfrm>
            <a:off x="9532295" y="5541031"/>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a:gradFill>
                  <a:gsLst>
                    <a:gs pos="0">
                      <a:srgbClr val="FFFFFF"/>
                    </a:gs>
                    <a:gs pos="100000">
                      <a:srgbClr val="FFFFFF"/>
                    </a:gs>
                  </a:gsLst>
                  <a:lin ang="5400000" scaled="0"/>
                </a:gradFill>
              </a:rPr>
              <a:t>Dist_DB_55.mdf</a:t>
            </a:r>
            <a:endParaRPr lang="en-US" sz="1372"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21789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500"/>
                                        <p:tgtEl>
                                          <p:spTgt spid="10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500"/>
                                        <p:tgtEl>
                                          <p:spTgt spid="10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500"/>
                                        <p:tgtEl>
                                          <p:spTgt spid="1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fade">
                                      <p:cBhvr>
                                        <p:cTn id="46" dur="500"/>
                                        <p:tgtEl>
                                          <p:spTgt spid="1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fade">
                                      <p:cBhvr>
                                        <p:cTn id="49" dur="500"/>
                                        <p:tgtEl>
                                          <p:spTgt spid="1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1"/>
                                        </p:tgtEl>
                                        <p:attrNameLst>
                                          <p:attrName>style.visibility</p:attrName>
                                        </p:attrNameLst>
                                      </p:cBhvr>
                                      <p:to>
                                        <p:strVal val="visible"/>
                                      </p:to>
                                    </p:set>
                                    <p:animEffect transition="in" filter="fade">
                                      <p:cBhvr>
                                        <p:cTn id="55" dur="500"/>
                                        <p:tgtEl>
                                          <p:spTgt spid="1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4"/>
                                        </p:tgtEl>
                                        <p:attrNameLst>
                                          <p:attrName>style.visibility</p:attrName>
                                        </p:attrNameLst>
                                      </p:cBhvr>
                                      <p:to>
                                        <p:strVal val="visible"/>
                                      </p:to>
                                    </p:set>
                                    <p:animEffect transition="in" filter="fade">
                                      <p:cBhvr>
                                        <p:cTn id="58" dur="500"/>
                                        <p:tgtEl>
                                          <p:spTgt spid="15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3"/>
                                        </p:tgtEl>
                                        <p:attrNameLst>
                                          <p:attrName>style.visibility</p:attrName>
                                        </p:attrNameLst>
                                      </p:cBhvr>
                                      <p:to>
                                        <p:strVal val="visible"/>
                                      </p:to>
                                    </p:set>
                                    <p:animEffect transition="in" filter="fade">
                                      <p:cBhvr>
                                        <p:cTn id="61" dur="500"/>
                                        <p:tgtEl>
                                          <p:spTgt spid="16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6"/>
                                        </p:tgtEl>
                                        <p:attrNameLst>
                                          <p:attrName>style.visibility</p:attrName>
                                        </p:attrNameLst>
                                      </p:cBhvr>
                                      <p:to>
                                        <p:strVal val="visible"/>
                                      </p:to>
                                    </p:set>
                                    <p:animEffect transition="in" filter="fade">
                                      <p:cBhvr>
                                        <p:cTn id="64" dur="500"/>
                                        <p:tgtEl>
                                          <p:spTgt spid="1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1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8" grpId="0"/>
      <p:bldP spid="67" grpId="0" animBg="1"/>
      <p:bldP spid="70" grpId="0"/>
      <p:bldP spid="79" grpId="0" animBg="1"/>
      <p:bldP spid="82" grpId="0"/>
      <p:bldP spid="91" grpId="0" animBg="1"/>
      <p:bldP spid="94" grpId="0"/>
      <p:bldP spid="103" grpId="0" animBg="1"/>
      <p:bldP spid="106" grpId="0"/>
      <p:bldP spid="115" grpId="0" animBg="1"/>
      <p:bldP spid="118" grpId="0"/>
      <p:bldP spid="127" grpId="0" animBg="1"/>
      <p:bldP spid="130" grpId="0"/>
      <p:bldP spid="139" grpId="0" animBg="1"/>
      <p:bldP spid="142" grpId="0"/>
      <p:bldP spid="151" grpId="0" animBg="1"/>
      <p:bldP spid="154" grpId="0"/>
      <p:bldP spid="163" grpId="0" animBg="1"/>
      <p:bldP spid="166" grpId="0"/>
      <p:bldP spid="168" grpId="0" animBg="1"/>
      <p:bldP spid="169" grpId="0" animBg="1"/>
      <p:bldP spid="170" grpId="0" animBg="1"/>
      <p:bldP spid="1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SQL DW Basics</a:t>
            </a:r>
          </a:p>
        </p:txBody>
      </p:sp>
    </p:spTree>
    <p:extLst>
      <p:ext uri="{BB962C8B-B14F-4D97-AF65-F5344CB8AC3E}">
        <p14:creationId xmlns:p14="http://schemas.microsoft.com/office/powerpoint/2010/main" val="5306396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Appropriate Workloads</a:t>
            </a:r>
          </a:p>
        </p:txBody>
      </p:sp>
    </p:spTree>
    <p:extLst>
      <p:ext uri="{BB962C8B-B14F-4D97-AF65-F5344CB8AC3E}">
        <p14:creationId xmlns:p14="http://schemas.microsoft.com/office/powerpoint/2010/main" val="40242950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88382"/>
            <a:ext cx="11542713" cy="900112"/>
          </a:xfrm>
        </p:spPr>
        <p:txBody>
          <a:bodyPr/>
          <a:lstStyle/>
          <a:p>
            <a:r>
              <a:rPr lang="en-US" dirty="0"/>
              <a:t>Workloads with SQL Data Warehouse</a:t>
            </a:r>
          </a:p>
        </p:txBody>
      </p:sp>
      <p:sp>
        <p:nvSpPr>
          <p:cNvPr id="4" name="Rectangle 3"/>
          <p:cNvSpPr/>
          <p:nvPr/>
        </p:nvSpPr>
        <p:spPr>
          <a:xfrm>
            <a:off x="314419" y="1476287"/>
            <a:ext cx="11399525" cy="4401205"/>
          </a:xfrm>
          <a:prstGeom prst="rect">
            <a:avLst/>
          </a:prstGeom>
        </p:spPr>
        <p:txBody>
          <a:bodyPr wrap="square">
            <a:spAutoFit/>
          </a:bodyPr>
          <a:lstStyle/>
          <a:p>
            <a:pPr marL="466298" indent="-466298">
              <a:buFont typeface="+mj-lt"/>
              <a:buAutoNum type="arabicPeriod"/>
            </a:pPr>
            <a:r>
              <a:rPr lang="en-US" sz="2800" b="1" dirty="0">
                <a:cs typeface="Segoe UI" panose="020B0502040204020203" pitchFamily="34" charset="0"/>
              </a:rPr>
              <a:t>Not used for OLTP</a:t>
            </a:r>
          </a:p>
          <a:p>
            <a:pPr marL="757735" lvl="1" indent="-291436">
              <a:buFont typeface="Arial" panose="020B0604020202020204" pitchFamily="34" charset="0"/>
              <a:buChar char="•"/>
            </a:pPr>
            <a:r>
              <a:rPr lang="en-US" sz="2800" dirty="0">
                <a:cs typeface="Segoe UI" panose="020B0502040204020203" pitchFamily="34" charset="0"/>
              </a:rPr>
              <a:t>Don’t directly hook up to something like a website or stream where hundreds or thousands of transactions a second are being processed </a:t>
            </a:r>
          </a:p>
          <a:p>
            <a:pPr marL="466298" indent="-466298">
              <a:buFont typeface="+mj-lt"/>
              <a:buAutoNum type="arabicPeriod"/>
            </a:pPr>
            <a:r>
              <a:rPr lang="en-US" sz="2800" b="1" dirty="0">
                <a:cs typeface="Segoe UI" panose="020B0502040204020203" pitchFamily="34" charset="0"/>
              </a:rPr>
              <a:t>Built for Analytic Workloads</a:t>
            </a:r>
          </a:p>
          <a:p>
            <a:pPr marL="757735" lvl="1" indent="-291436">
              <a:buFont typeface="Arial" panose="020B0604020202020204" pitchFamily="34" charset="0"/>
              <a:buChar char="•"/>
            </a:pPr>
            <a:r>
              <a:rPr lang="en-US" sz="2800" dirty="0">
                <a:cs typeface="Segoe UI" panose="020B0502040204020203" pitchFamily="34" charset="0"/>
              </a:rPr>
              <a:t>Use for batch processing which needs MPP capabilities over large datasets</a:t>
            </a:r>
          </a:p>
          <a:p>
            <a:pPr marL="757735" lvl="1" indent="-291436">
              <a:buFont typeface="Arial" panose="020B0604020202020204" pitchFamily="34" charset="0"/>
              <a:buChar char="•"/>
            </a:pPr>
            <a:r>
              <a:rPr lang="en-US" sz="2800" dirty="0">
                <a:cs typeface="Segoe UI" panose="020B0502040204020203" pitchFamily="34" charset="0"/>
              </a:rPr>
              <a:t>SQL Database supports up to 1TB, SQL DW up to a Petabyte (compressed)</a:t>
            </a:r>
          </a:p>
          <a:p>
            <a:pPr marL="466298" indent="-466298">
              <a:buFont typeface="+mj-lt"/>
              <a:buAutoNum type="arabicPeriod"/>
            </a:pPr>
            <a:endParaRPr lang="en-US" sz="2800" dirty="0">
              <a:cs typeface="Segoe UI" panose="020B0502040204020203" pitchFamily="34" charset="0"/>
            </a:endParaRPr>
          </a:p>
        </p:txBody>
      </p:sp>
    </p:spTree>
    <p:extLst>
      <p:ext uri="{BB962C8B-B14F-4D97-AF65-F5344CB8AC3E}">
        <p14:creationId xmlns:p14="http://schemas.microsoft.com/office/powerpoint/2010/main" val="389539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88382"/>
            <a:ext cx="11542713" cy="900112"/>
          </a:xfrm>
        </p:spPr>
        <p:txBody>
          <a:bodyPr/>
          <a:lstStyle/>
          <a:p>
            <a:r>
              <a:rPr lang="en-US" dirty="0"/>
              <a:t>Polybase</a:t>
            </a:r>
          </a:p>
        </p:txBody>
      </p:sp>
      <p:sp>
        <p:nvSpPr>
          <p:cNvPr id="4" name="Rectangle 3"/>
          <p:cNvSpPr/>
          <p:nvPr/>
        </p:nvSpPr>
        <p:spPr>
          <a:xfrm>
            <a:off x="314419" y="1476287"/>
            <a:ext cx="11399525" cy="3046988"/>
          </a:xfrm>
          <a:prstGeom prst="rect">
            <a:avLst/>
          </a:prstGeom>
        </p:spPr>
        <p:txBody>
          <a:bodyPr wrap="square">
            <a:spAutoFit/>
          </a:bodyPr>
          <a:lstStyle/>
          <a:p>
            <a:pPr marL="466298" indent="-466298">
              <a:buFont typeface="+mj-lt"/>
              <a:buAutoNum type="arabicPeriod"/>
            </a:pPr>
            <a:r>
              <a:rPr lang="en-US" sz="3200" b="1" dirty="0">
                <a:cs typeface="Segoe UI" panose="020B0502040204020203" pitchFamily="34" charset="0"/>
              </a:rPr>
              <a:t>Ingest Data in Parallel</a:t>
            </a:r>
          </a:p>
          <a:p>
            <a:pPr marL="757735" lvl="1" indent="-291436">
              <a:buFont typeface="Arial" panose="020B0604020202020204" pitchFamily="34" charset="0"/>
              <a:buChar char="•"/>
            </a:pPr>
            <a:r>
              <a:rPr lang="en-US" sz="3200" dirty="0">
                <a:cs typeface="Segoe UI" panose="020B0502040204020203" pitchFamily="34" charset="0"/>
              </a:rPr>
              <a:t>Load data from Blob Storage</a:t>
            </a:r>
          </a:p>
          <a:p>
            <a:pPr marL="757735" lvl="1" indent="-291436">
              <a:buFont typeface="Arial" panose="020B0604020202020204" pitchFamily="34" charset="0"/>
              <a:buChar char="•"/>
            </a:pPr>
            <a:r>
              <a:rPr lang="en-US" sz="3200" dirty="0">
                <a:cs typeface="Segoe UI" panose="020B0502040204020203" pitchFamily="34" charset="0"/>
              </a:rPr>
              <a:t>Supports Text, Gzip, RCFile, ORC and Parquet formats</a:t>
            </a:r>
          </a:p>
          <a:p>
            <a:pPr marL="466298" indent="-466298">
              <a:buFont typeface="+mj-lt"/>
              <a:buAutoNum type="arabicPeriod"/>
            </a:pPr>
            <a:r>
              <a:rPr lang="en-US" sz="3200" b="1" dirty="0">
                <a:cs typeface="Segoe UI" panose="020B0502040204020203" pitchFamily="34" charset="0"/>
              </a:rPr>
              <a:t>Create External Tables</a:t>
            </a:r>
          </a:p>
          <a:p>
            <a:pPr marL="757735" lvl="1" indent="-291436">
              <a:buFont typeface="Arial" panose="020B0604020202020204" pitchFamily="34" charset="0"/>
              <a:buChar char="•"/>
            </a:pPr>
            <a:r>
              <a:rPr lang="en-US" sz="3200" dirty="0">
                <a:cs typeface="Segoe UI" panose="020B0502040204020203" pitchFamily="34" charset="0"/>
              </a:rPr>
              <a:t>Supports loading from Blob Storage</a:t>
            </a:r>
          </a:p>
          <a:p>
            <a:pPr marL="757735" lvl="1" indent="-291436">
              <a:buFont typeface="Arial" panose="020B0604020202020204" pitchFamily="34" charset="0"/>
              <a:buChar char="•"/>
            </a:pPr>
            <a:r>
              <a:rPr lang="en-US" sz="3200" dirty="0">
                <a:cs typeface="Segoe UI" panose="020B0502040204020203" pitchFamily="34" charset="0"/>
              </a:rPr>
              <a:t>Supports Hive table data in Blob Storage (ORC)</a:t>
            </a:r>
          </a:p>
        </p:txBody>
      </p:sp>
    </p:spTree>
    <p:extLst>
      <p:ext uri="{BB962C8B-B14F-4D97-AF65-F5344CB8AC3E}">
        <p14:creationId xmlns:p14="http://schemas.microsoft.com/office/powerpoint/2010/main" val="4121151442"/>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89254BEE-C2AB-4E68-AA3E-3E2702671367}">
  <ds:schemaRef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1123D34-D623-4B5A-9CBF-A32687E81C16}"/>
</file>

<file path=docProps/app.xml><?xml version="1.0" encoding="utf-8"?>
<Properties xmlns="http://schemas.openxmlformats.org/officeDocument/2006/extended-properties" xmlns:vt="http://schemas.openxmlformats.org/officeDocument/2006/docPropsVTypes">
  <Template>GSI Architect Workshop Template</Template>
  <TotalTime>21225</TotalTime>
  <Words>1002</Words>
  <Application>Microsoft Office PowerPoint</Application>
  <PresentationFormat>Widescreen</PresentationFormat>
  <Paragraphs>323</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MS PGothic</vt:lpstr>
      <vt:lpstr>Arial</vt:lpstr>
      <vt:lpstr>Calibri</vt:lpstr>
      <vt:lpstr>Segoe UI</vt:lpstr>
      <vt:lpstr>Segoe UI Light</vt:lpstr>
      <vt:lpstr>Segoe WP Semibold</vt:lpstr>
      <vt:lpstr>Times New Roman</vt:lpstr>
      <vt:lpstr>Wingdings 2</vt:lpstr>
      <vt:lpstr>Windows Azure</vt:lpstr>
      <vt:lpstr>PowerPoint Presentation</vt:lpstr>
      <vt:lpstr>Agenda</vt:lpstr>
      <vt:lpstr>Quick Overview of SQL Data Warehouse</vt:lpstr>
      <vt:lpstr>Overview of Features</vt:lpstr>
      <vt:lpstr>PowerPoint Presentation</vt:lpstr>
      <vt:lpstr>PowerPoint Presentation</vt:lpstr>
      <vt:lpstr>Appropriate Workloads</vt:lpstr>
      <vt:lpstr>Workloads with SQL Data Warehouse</vt:lpstr>
      <vt:lpstr>Polybase</vt:lpstr>
      <vt:lpstr>Example Workloads</vt:lpstr>
      <vt:lpstr>Example Workload 1</vt:lpstr>
      <vt:lpstr>Example Workload 2</vt:lpstr>
      <vt:lpstr>Working with SQL Data Warehouse</vt:lpstr>
      <vt:lpstr>Recommended Tools and Integrations</vt:lpstr>
      <vt:lpstr>PowerPoint Presentation</vt:lpstr>
      <vt:lpstr>Specifying Table Distribution Method</vt:lpstr>
      <vt:lpstr>Create Table As (CTAS)</vt:lpstr>
      <vt:lpstr>Best Practices</vt:lpstr>
      <vt:lpstr>PowerPoint Presentation</vt:lpstr>
      <vt:lpstr>Notable Limitations</vt:lpstr>
      <vt:lpstr>Limitations to Consider</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Ben Humphrey</cp:lastModifiedBy>
  <cp:revision>345</cp:revision>
  <dcterms:created xsi:type="dcterms:W3CDTF">2015-09-12T18:19:28Z</dcterms:created>
  <dcterms:modified xsi:type="dcterms:W3CDTF">2016-09-01T15:18:41Z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