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81" r:id="rId5"/>
    <p:sldId id="284" r:id="rId6"/>
    <p:sldId id="338" r:id="rId7"/>
    <p:sldId id="383" r:id="rId8"/>
    <p:sldId id="369" r:id="rId9"/>
    <p:sldId id="379" r:id="rId10"/>
    <p:sldId id="370" r:id="rId11"/>
    <p:sldId id="376" r:id="rId12"/>
    <p:sldId id="384" r:id="rId13"/>
    <p:sldId id="385" r:id="rId14"/>
    <p:sldId id="388" r:id="rId15"/>
    <p:sldId id="354" r:id="rId16"/>
    <p:sldId id="389" r:id="rId17"/>
    <p:sldId id="396" r:id="rId18"/>
    <p:sldId id="390" r:id="rId19"/>
    <p:sldId id="391" r:id="rId20"/>
    <p:sldId id="393" r:id="rId21"/>
    <p:sldId id="378" r:id="rId22"/>
    <p:sldId id="371" r:id="rId23"/>
    <p:sldId id="392" r:id="rId24"/>
    <p:sldId id="382" r:id="rId25"/>
    <p:sldId id="395" r:id="rId26"/>
    <p:sldId id="335" r:id="rId27"/>
    <p:sldId id="287" r:id="rId28"/>
    <p:sldId id="337"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812F8C9-7A37-4197-B216-4E6F4629A20B}">
          <p14:sldIdLst>
            <p14:sldId id="281"/>
            <p14:sldId id="284"/>
          </p14:sldIdLst>
        </p14:section>
        <p14:section name="Spark Overview" id="{7463A169-2A61-481F-9E3D-21F4352823B5}">
          <p14:sldIdLst>
            <p14:sldId id="338"/>
            <p14:sldId id="383"/>
            <p14:sldId id="369"/>
            <p14:sldId id="379"/>
            <p14:sldId id="370"/>
            <p14:sldId id="376"/>
            <p14:sldId id="384"/>
            <p14:sldId id="385"/>
            <p14:sldId id="388"/>
          </p14:sldIdLst>
        </p14:section>
        <p14:section name="Developing with Spark" id="{88610C5E-5F0F-4044-883E-F1AF24D0EABB}">
          <p14:sldIdLst>
            <p14:sldId id="354"/>
            <p14:sldId id="389"/>
            <p14:sldId id="396"/>
            <p14:sldId id="390"/>
            <p14:sldId id="391"/>
            <p14:sldId id="393"/>
            <p14:sldId id="378"/>
          </p14:sldIdLst>
        </p14:section>
        <p14:section name="Tuning Spark" id="{44663B6D-94BA-4470-89CB-ABF058DD5AB4}">
          <p14:sldIdLst>
            <p14:sldId id="371"/>
            <p14:sldId id="392"/>
            <p14:sldId id="382"/>
            <p14:sldId id="395"/>
          </p14:sldIdLst>
        </p14:section>
        <p14:section name="Demo" id="{9F1F4C9D-8E50-4944-9E37-53EEDB70EAF7}">
          <p14:sldIdLst>
            <p14:sldId id="335"/>
          </p14:sldIdLst>
        </p14:section>
        <p14:section name="Conclusion (3 min)" id="{B40D3CEA-2FFD-43F0-98F4-1DED6CF96694}">
          <p14:sldIdLst>
            <p14:sldId id="287"/>
            <p14:sldId id="337"/>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a:srgbClr val="A162D0"/>
    <a:srgbClr val="0078D7"/>
    <a:srgbClr val="1574B8"/>
    <a:srgbClr val="003C6C"/>
    <a:srgbClr val="005AA1"/>
    <a:srgbClr val="00BC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73297" autoAdjust="0"/>
  </p:normalViewPr>
  <p:slideViewPr>
    <p:cSldViewPr snapToGrid="0">
      <p:cViewPr>
        <p:scale>
          <a:sx n="89" d="100"/>
          <a:sy n="89" d="100"/>
        </p:scale>
        <p:origin x="68" y="2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8"/>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8/24/2016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8/24/2016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258634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a:p>
        </p:txBody>
      </p:sp>
    </p:spTree>
    <p:extLst>
      <p:ext uri="{BB962C8B-B14F-4D97-AF65-F5344CB8AC3E}">
        <p14:creationId xmlns:p14="http://schemas.microsoft.com/office/powerpoint/2010/main" val="2887724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412166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348783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477066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4044180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160245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331712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17</a:t>
            </a:fld>
            <a:endParaRPr lang="en-US"/>
          </a:p>
        </p:txBody>
      </p:sp>
    </p:spTree>
    <p:extLst>
      <p:ext uri="{BB962C8B-B14F-4D97-AF65-F5344CB8AC3E}">
        <p14:creationId xmlns:p14="http://schemas.microsoft.com/office/powerpoint/2010/main" val="330734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18</a:t>
            </a:fld>
            <a:endParaRPr lang="en-US"/>
          </a:p>
        </p:txBody>
      </p:sp>
    </p:spTree>
    <p:extLst>
      <p:ext uri="{BB962C8B-B14F-4D97-AF65-F5344CB8AC3E}">
        <p14:creationId xmlns:p14="http://schemas.microsoft.com/office/powerpoint/2010/main" val="3043009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90967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523711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20</a:t>
            </a:fld>
            <a:endParaRPr lang="en-US"/>
          </a:p>
        </p:txBody>
      </p:sp>
    </p:spTree>
    <p:extLst>
      <p:ext uri="{BB962C8B-B14F-4D97-AF65-F5344CB8AC3E}">
        <p14:creationId xmlns:p14="http://schemas.microsoft.com/office/powerpoint/2010/main" val="967392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2913139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299700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show</a:t>
            </a:r>
            <a:r>
              <a:rPr lang="en-US" baseline="0" dirty="0"/>
              <a:t> query times off of data loaded into a standard TEXTFILE and ORC tables to see how much faster ORC is for things like counts and aggregates.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2210541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014020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7818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45045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3386098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192525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153789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24808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11716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9</a:t>
            </a:fld>
            <a:endParaRPr lang="en-US"/>
          </a:p>
        </p:txBody>
      </p:sp>
    </p:spTree>
    <p:extLst>
      <p:ext uri="{BB962C8B-B14F-4D97-AF65-F5344CB8AC3E}">
        <p14:creationId xmlns:p14="http://schemas.microsoft.com/office/powerpoint/2010/main" val="809865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08" y="1"/>
            <a:ext cx="12190992" cy="6400800"/>
          </a:xfrm>
          <a:prstGeom prst="rect">
            <a:avLst/>
          </a:prstGeom>
        </p:spPr>
      </p:pic>
      <p:sp>
        <p:nvSpPr>
          <p:cNvPr id="7" name="TextBox 6"/>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
        <p:nvSpPr>
          <p:cNvPr id="8" name="TextBox 7"/>
          <p:cNvSpPr txBox="1"/>
          <p:nvPr userDrawn="1"/>
        </p:nvSpPr>
        <p:spPr>
          <a:xfrm>
            <a:off x="0" y="2868782"/>
            <a:ext cx="8015040" cy="808426"/>
          </a:xfrm>
          <a:prstGeom prst="rect">
            <a:avLst/>
          </a:prstGeom>
          <a:noFill/>
        </p:spPr>
        <p:txBody>
          <a:bodyPr wrap="square" lIns="182880" tIns="146304" rIns="182880" bIns="146304" rtlCol="0">
            <a:spAutoFit/>
          </a:bodyPr>
          <a:lstStyle/>
          <a:p>
            <a:pPr>
              <a:lnSpc>
                <a:spcPts val="4000"/>
              </a:lnSpc>
            </a:pPr>
            <a:r>
              <a:rPr lang="en-US" sz="1600" spc="300" dirty="0">
                <a:solidFill>
                  <a:srgbClr val="0070C0"/>
                </a:solidFill>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038822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userDrawn="1"/>
        </p:nvSpPr>
        <p:spPr>
          <a:xfrm>
            <a:off x="7569411" y="2655027"/>
            <a:ext cx="4146007" cy="1888209"/>
          </a:xfrm>
          <a:prstGeom prst="rect">
            <a:avLst/>
          </a:prstGeom>
          <a:noFill/>
        </p:spPr>
        <p:txBody>
          <a:bodyPr wrap="none" lIns="182880" tIns="146304" rIns="182880" bIns="146304" rtlCol="0">
            <a:spAutoFit/>
          </a:bodyPr>
          <a:lstStyle/>
          <a:p>
            <a:pPr>
              <a:lnSpc>
                <a:spcPct val="90000"/>
              </a:lnSpc>
              <a:spcAft>
                <a:spcPts val="600"/>
              </a:spcAft>
            </a:pPr>
            <a:r>
              <a:rPr lang="en-US" sz="11500" dirty="0">
                <a:gradFill>
                  <a:gsLst>
                    <a:gs pos="2917">
                      <a:schemeClr val="tx1"/>
                    </a:gs>
                    <a:gs pos="30000">
                      <a:schemeClr val="tx1"/>
                    </a:gs>
                  </a:gsLst>
                  <a:lin ang="5400000" scaled="0"/>
                </a:gradFill>
                <a:latin typeface="+mj-lt"/>
              </a:rPr>
              <a:t>Demo</a:t>
            </a:r>
          </a:p>
        </p:txBody>
      </p:sp>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9" name="TextBox 8"/>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9607931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3123194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04151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cxnSp>
        <p:nvCxnSpPr>
          <p:cNvPr id="1534" name="Straight Connector 1533"/>
          <p:cNvCxnSpPr/>
          <p:nvPr userDrawn="1"/>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535" name="Rectangle 1534"/>
          <p:cNvSpPr/>
          <p:nvPr userDrawn="1"/>
        </p:nvSpPr>
        <p:spPr bwMode="auto">
          <a:xfrm>
            <a:off x="-15544" y="0"/>
            <a:ext cx="4178048"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38" name="Rectangle 1537"/>
          <p:cNvSpPr/>
          <p:nvPr userDrawn="1"/>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1" name="Rectangle 1540"/>
          <p:cNvSpPr/>
          <p:nvPr userDrawn="1"/>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4" name="Rectangle 1543"/>
          <p:cNvSpPr/>
          <p:nvPr userDrawn="1"/>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47" name="Rectangle 1546"/>
          <p:cNvSpPr/>
          <p:nvPr userDrawn="1"/>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548" name="Rectangle 1547"/>
          <p:cNvSpPr/>
          <p:nvPr userDrawn="1"/>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3066" name="Text Placeholder 3065"/>
          <p:cNvSpPr>
            <a:spLocks noGrp="1"/>
          </p:cNvSpPr>
          <p:nvPr>
            <p:ph type="body" sz="quarter" idx="10" hasCustomPrompt="1"/>
          </p:nvPr>
        </p:nvSpPr>
        <p:spPr>
          <a:xfrm>
            <a:off x="-16427" y="1016349"/>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68" name="Text Placeholder 3067"/>
          <p:cNvSpPr>
            <a:spLocks noGrp="1"/>
          </p:cNvSpPr>
          <p:nvPr>
            <p:ph type="body" sz="quarter" idx="11" hasCustomPrompt="1"/>
          </p:nvPr>
        </p:nvSpPr>
        <p:spPr>
          <a:xfrm>
            <a:off x="0" y="1450975"/>
            <a:ext cx="4145606" cy="1015663"/>
          </a:xfrm>
        </p:spPr>
        <p:txBody>
          <a:bodyPr/>
          <a:lstStyle>
            <a:lvl1pPr marL="0" indent="0" algn="ctr">
              <a:buNone/>
              <a:defRPr sz="6000"/>
            </a:lvl1pPr>
          </a:lstStyle>
          <a:p>
            <a:pPr lvl="0"/>
            <a:r>
              <a:rPr lang="en-US" dirty="0"/>
              <a:t>Metric</a:t>
            </a:r>
          </a:p>
        </p:txBody>
      </p:sp>
      <p:sp>
        <p:nvSpPr>
          <p:cNvPr id="3069" name="Text Placeholder 3065"/>
          <p:cNvSpPr>
            <a:spLocks noGrp="1"/>
          </p:cNvSpPr>
          <p:nvPr>
            <p:ph type="body" sz="quarter" idx="12" hasCustomPrompt="1"/>
          </p:nvPr>
        </p:nvSpPr>
        <p:spPr>
          <a:xfrm>
            <a:off x="4112753" y="101568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0" name="Text Placeholder 3067"/>
          <p:cNvSpPr>
            <a:spLocks noGrp="1"/>
          </p:cNvSpPr>
          <p:nvPr>
            <p:ph type="body" sz="quarter" idx="13" hasCustomPrompt="1"/>
          </p:nvPr>
        </p:nvSpPr>
        <p:spPr>
          <a:xfrm>
            <a:off x="4129180" y="1450314"/>
            <a:ext cx="4145606" cy="1015663"/>
          </a:xfrm>
        </p:spPr>
        <p:txBody>
          <a:bodyPr/>
          <a:lstStyle>
            <a:lvl1pPr marL="0" indent="0" algn="ctr">
              <a:buNone/>
              <a:defRPr sz="6000"/>
            </a:lvl1pPr>
          </a:lstStyle>
          <a:p>
            <a:pPr lvl="0"/>
            <a:r>
              <a:rPr lang="en-US" dirty="0"/>
              <a:t>Metric</a:t>
            </a:r>
          </a:p>
        </p:txBody>
      </p:sp>
      <p:sp>
        <p:nvSpPr>
          <p:cNvPr id="3071" name="Text Placeholder 3065"/>
          <p:cNvSpPr>
            <a:spLocks noGrp="1"/>
          </p:cNvSpPr>
          <p:nvPr>
            <p:ph type="body" sz="quarter" idx="14" hasCustomPrompt="1"/>
          </p:nvPr>
        </p:nvSpPr>
        <p:spPr>
          <a:xfrm>
            <a:off x="8241050" y="101502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2" name="Text Placeholder 3067"/>
          <p:cNvSpPr>
            <a:spLocks noGrp="1"/>
          </p:cNvSpPr>
          <p:nvPr>
            <p:ph type="body" sz="quarter" idx="15" hasCustomPrompt="1"/>
          </p:nvPr>
        </p:nvSpPr>
        <p:spPr>
          <a:xfrm>
            <a:off x="8257477" y="1449653"/>
            <a:ext cx="4145606" cy="1015663"/>
          </a:xfrm>
        </p:spPr>
        <p:txBody>
          <a:bodyPr/>
          <a:lstStyle>
            <a:lvl1pPr marL="0" indent="0" algn="ctr">
              <a:buNone/>
              <a:defRPr sz="6000"/>
            </a:lvl1pPr>
          </a:lstStyle>
          <a:p>
            <a:pPr lvl="0"/>
            <a:r>
              <a:rPr lang="en-US" dirty="0"/>
              <a:t>Metric</a:t>
            </a:r>
          </a:p>
        </p:txBody>
      </p:sp>
      <p:sp>
        <p:nvSpPr>
          <p:cNvPr id="3073" name="Text Placeholder 3065"/>
          <p:cNvSpPr>
            <a:spLocks noGrp="1"/>
          </p:cNvSpPr>
          <p:nvPr>
            <p:ph type="body" sz="quarter" idx="16" hasCustomPrompt="1"/>
          </p:nvPr>
        </p:nvSpPr>
        <p:spPr>
          <a:xfrm>
            <a:off x="-16427" y="4527192"/>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4" name="Text Placeholder 3067"/>
          <p:cNvSpPr>
            <a:spLocks noGrp="1"/>
          </p:cNvSpPr>
          <p:nvPr>
            <p:ph type="body" sz="quarter" idx="17" hasCustomPrompt="1"/>
          </p:nvPr>
        </p:nvSpPr>
        <p:spPr>
          <a:xfrm>
            <a:off x="0" y="4961818"/>
            <a:ext cx="4145606" cy="1015663"/>
          </a:xfrm>
        </p:spPr>
        <p:txBody>
          <a:bodyPr/>
          <a:lstStyle>
            <a:lvl1pPr marL="0" indent="0" algn="ctr">
              <a:buNone/>
              <a:defRPr sz="6000"/>
            </a:lvl1pPr>
          </a:lstStyle>
          <a:p>
            <a:pPr lvl="0"/>
            <a:r>
              <a:rPr lang="en-US" dirty="0"/>
              <a:t>Metric</a:t>
            </a:r>
          </a:p>
        </p:txBody>
      </p:sp>
      <p:sp>
        <p:nvSpPr>
          <p:cNvPr id="3075" name="Text Placeholder 3065"/>
          <p:cNvSpPr>
            <a:spLocks noGrp="1"/>
          </p:cNvSpPr>
          <p:nvPr>
            <p:ph type="body" sz="quarter" idx="18" hasCustomPrompt="1"/>
          </p:nvPr>
        </p:nvSpPr>
        <p:spPr>
          <a:xfrm>
            <a:off x="4112753" y="4527028"/>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6" name="Text Placeholder 3067"/>
          <p:cNvSpPr>
            <a:spLocks noGrp="1"/>
          </p:cNvSpPr>
          <p:nvPr>
            <p:ph type="body" sz="quarter" idx="19" hasCustomPrompt="1"/>
          </p:nvPr>
        </p:nvSpPr>
        <p:spPr>
          <a:xfrm>
            <a:off x="4129180" y="4961654"/>
            <a:ext cx="4145606" cy="1015663"/>
          </a:xfrm>
        </p:spPr>
        <p:txBody>
          <a:bodyPr/>
          <a:lstStyle>
            <a:lvl1pPr marL="0" indent="0" algn="ctr">
              <a:buNone/>
              <a:defRPr sz="6000"/>
            </a:lvl1pPr>
          </a:lstStyle>
          <a:p>
            <a:pPr lvl="0"/>
            <a:r>
              <a:rPr lang="en-US" dirty="0"/>
              <a:t>Metric</a:t>
            </a:r>
          </a:p>
        </p:txBody>
      </p:sp>
      <p:sp>
        <p:nvSpPr>
          <p:cNvPr id="3077" name="Text Placeholder 3065"/>
          <p:cNvSpPr>
            <a:spLocks noGrp="1"/>
          </p:cNvSpPr>
          <p:nvPr>
            <p:ph type="body" sz="quarter" idx="20" hasCustomPrompt="1"/>
          </p:nvPr>
        </p:nvSpPr>
        <p:spPr>
          <a:xfrm>
            <a:off x="8257477" y="4526367"/>
            <a:ext cx="4145607" cy="433965"/>
          </a:xfrm>
        </p:spPr>
        <p:txBody>
          <a:bodyPr/>
          <a:lstStyle>
            <a:lvl1pPr marL="0" indent="0" algn="ctr">
              <a:buNone/>
              <a:defRPr sz="1800">
                <a:latin typeface="Segoe UI" panose="020B0502040204020203" pitchFamily="34" charset="0"/>
                <a:cs typeface="Segoe UI" panose="020B0502040204020203" pitchFamily="34" charset="0"/>
              </a:defRPr>
            </a:lvl1pPr>
          </a:lstStyle>
          <a:p>
            <a:pPr lvl="0"/>
            <a:r>
              <a:rPr lang="en-US" dirty="0"/>
              <a:t>Description</a:t>
            </a:r>
          </a:p>
        </p:txBody>
      </p:sp>
      <p:sp>
        <p:nvSpPr>
          <p:cNvPr id="3078" name="Text Placeholder 3067"/>
          <p:cNvSpPr>
            <a:spLocks noGrp="1"/>
          </p:cNvSpPr>
          <p:nvPr>
            <p:ph type="body" sz="quarter" idx="21" hasCustomPrompt="1"/>
          </p:nvPr>
        </p:nvSpPr>
        <p:spPr>
          <a:xfrm>
            <a:off x="8273904" y="4960993"/>
            <a:ext cx="4145606" cy="1015663"/>
          </a:xfrm>
        </p:spPr>
        <p:txBody>
          <a:bodyPr/>
          <a:lstStyle>
            <a:lvl1pPr marL="0" indent="0" algn="ctr">
              <a:buNone/>
              <a:defRPr sz="6000"/>
            </a:lvl1pPr>
          </a:lstStyle>
          <a:p>
            <a:pPr lvl="0"/>
            <a:r>
              <a:rPr lang="en-US" dirty="0"/>
              <a:t>Metric</a:t>
            </a:r>
          </a:p>
        </p:txBody>
      </p:sp>
    </p:spTree>
    <p:extLst>
      <p:ext uri="{BB962C8B-B14F-4D97-AF65-F5344CB8AC3E}">
        <p14:creationId xmlns:p14="http://schemas.microsoft.com/office/powerpoint/2010/main" val="82735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34"/>
                                        </p:tgtEl>
                                        <p:attrNameLst>
                                          <p:attrName>style.visibility</p:attrName>
                                        </p:attrNameLst>
                                      </p:cBhvr>
                                      <p:to>
                                        <p:strVal val="visible"/>
                                      </p:to>
                                    </p:set>
                                    <p:animEffect transition="in" filter="wipe(left)">
                                      <p:cBhvr>
                                        <p:cTn id="7" dur="5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extBox 6"/>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31889195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8" descr="C:\Users\rickra\AppData\Local\Temp\SNAGHTML32ef3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81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ud Backgroun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0" cy="6879772"/>
          </a:xfrm>
          <a:prstGeom prst="rect">
            <a:avLst/>
          </a:prstGeom>
        </p:spPr>
      </p:pic>
      <p:sp>
        <p:nvSpPr>
          <p:cNvPr id="7" name="TextBox 6"/>
          <p:cNvSpPr txBox="1"/>
          <p:nvPr userDrawn="1"/>
        </p:nvSpPr>
        <p:spPr>
          <a:xfrm>
            <a:off x="5055366" y="6440772"/>
            <a:ext cx="2079712" cy="439074"/>
          </a:xfrm>
          <a:prstGeom prst="rect">
            <a:avLst/>
          </a:prstGeom>
          <a:noFill/>
        </p:spPr>
        <p:txBody>
          <a:bodyPr wrap="none" lIns="179285" tIns="143428" rIns="179285" bIns="143428" rtlCol="0" anchor="ctr">
            <a:spAutoFit/>
          </a:bodyPr>
          <a:lstStyle/>
          <a:p>
            <a:pPr algn="ctr">
              <a:lnSpc>
                <a:spcPct val="90000"/>
              </a:lnSpc>
              <a:spcAft>
                <a:spcPts val="588"/>
              </a:spcAft>
            </a:pPr>
            <a:r>
              <a:rPr lang="en-US" sz="1078" dirty="0">
                <a:solidFill>
                  <a:srgbClr val="0070C0"/>
                </a:solidFill>
              </a:rPr>
              <a:t>MICROSOFT CONFIDENTIAL</a:t>
            </a:r>
          </a:p>
        </p:txBody>
      </p:sp>
      <p:grpSp>
        <p:nvGrpSpPr>
          <p:cNvPr id="6" name="Group 5"/>
          <p:cNvGrpSpPr/>
          <p:nvPr userDrawn="1"/>
        </p:nvGrpSpPr>
        <p:grpSpPr>
          <a:xfrm>
            <a:off x="10594258" y="6489293"/>
            <a:ext cx="1463644" cy="295283"/>
            <a:chOff x="0" y="0"/>
            <a:chExt cx="5002082" cy="1068032"/>
          </a:xfrm>
        </p:grpSpPr>
        <p:sp>
          <p:nvSpPr>
            <p:cNvPr id="9" name="Shape 6"/>
            <p:cNvSpPr/>
            <p:nvPr userDrawn="1"/>
          </p:nvSpPr>
          <p:spPr>
            <a:xfrm>
              <a:off x="1388148" y="213773"/>
              <a:ext cx="692607" cy="639978"/>
            </a:xfrm>
            <a:custGeom>
              <a:avLst/>
              <a:gdLst/>
              <a:ahLst/>
              <a:cxnLst/>
              <a:rect l="0" t="0" r="0" b="0"/>
              <a:pathLst>
                <a:path w="692607" h="639978">
                  <a:moveTo>
                    <a:pt x="0" y="0"/>
                  </a:moveTo>
                  <a:lnTo>
                    <a:pt x="156883" y="0"/>
                  </a:lnTo>
                  <a:lnTo>
                    <a:pt x="317348" y="402527"/>
                  </a:lnTo>
                  <a:cubicBezTo>
                    <a:pt x="331407" y="437972"/>
                    <a:pt x="340385" y="465861"/>
                    <a:pt x="345745" y="485521"/>
                  </a:cubicBezTo>
                  <a:lnTo>
                    <a:pt x="347447" y="485521"/>
                  </a:lnTo>
                  <a:lnTo>
                    <a:pt x="377431" y="401612"/>
                  </a:lnTo>
                  <a:lnTo>
                    <a:pt x="541947" y="0"/>
                  </a:lnTo>
                  <a:lnTo>
                    <a:pt x="692607" y="0"/>
                  </a:lnTo>
                  <a:lnTo>
                    <a:pt x="692607" y="639978"/>
                  </a:lnTo>
                  <a:lnTo>
                    <a:pt x="582232" y="639978"/>
                  </a:lnTo>
                  <a:lnTo>
                    <a:pt x="582232" y="233299"/>
                  </a:lnTo>
                  <a:cubicBezTo>
                    <a:pt x="582511" y="207594"/>
                    <a:pt x="584632" y="164986"/>
                    <a:pt x="587134" y="118364"/>
                  </a:cubicBezTo>
                  <a:lnTo>
                    <a:pt x="584860" y="118364"/>
                  </a:lnTo>
                  <a:cubicBezTo>
                    <a:pt x="580644" y="137224"/>
                    <a:pt x="576047" y="158179"/>
                    <a:pt x="571716" y="168923"/>
                  </a:cubicBezTo>
                  <a:lnTo>
                    <a:pt x="380733" y="639978"/>
                  </a:lnTo>
                  <a:lnTo>
                    <a:pt x="308356" y="639978"/>
                  </a:lnTo>
                  <a:lnTo>
                    <a:pt x="115938" y="173139"/>
                  </a:lnTo>
                  <a:cubicBezTo>
                    <a:pt x="111989" y="160846"/>
                    <a:pt x="106528" y="142481"/>
                    <a:pt x="101270" y="118364"/>
                  </a:cubicBezTo>
                  <a:lnTo>
                    <a:pt x="98996" y="118364"/>
                  </a:lnTo>
                  <a:cubicBezTo>
                    <a:pt x="99466" y="128740"/>
                    <a:pt x="101397" y="142354"/>
                    <a:pt x="101930" y="159347"/>
                  </a:cubicBezTo>
                  <a:cubicBezTo>
                    <a:pt x="102946" y="192926"/>
                    <a:pt x="103467" y="222275"/>
                    <a:pt x="103467" y="246558"/>
                  </a:cubicBezTo>
                  <a:lnTo>
                    <a:pt x="103467" y="639978"/>
                  </a:lnTo>
                  <a:lnTo>
                    <a:pt x="0" y="639978"/>
                  </a:lnTo>
                  <a:lnTo>
                    <a:pt x="0"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0" name="Shape 91"/>
            <p:cNvSpPr/>
            <p:nvPr userDrawn="1"/>
          </p:nvSpPr>
          <p:spPr>
            <a:xfrm>
              <a:off x="2184680" y="395122"/>
              <a:ext cx="107886" cy="458622"/>
            </a:xfrm>
            <a:custGeom>
              <a:avLst/>
              <a:gdLst/>
              <a:ahLst/>
              <a:cxnLst/>
              <a:rect l="0" t="0" r="0" b="0"/>
              <a:pathLst>
                <a:path w="107886" h="458622">
                  <a:moveTo>
                    <a:pt x="0" y="0"/>
                  </a:moveTo>
                  <a:lnTo>
                    <a:pt x="107886" y="0"/>
                  </a:lnTo>
                  <a:lnTo>
                    <a:pt x="107886" y="458622"/>
                  </a:lnTo>
                  <a:lnTo>
                    <a:pt x="0" y="458622"/>
                  </a:lnTo>
                  <a:lnTo>
                    <a:pt x="0" y="0"/>
                  </a:lnTo>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1" name="Shape 8"/>
            <p:cNvSpPr/>
            <p:nvPr userDrawn="1"/>
          </p:nvSpPr>
          <p:spPr>
            <a:xfrm>
              <a:off x="2174518" y="200216"/>
              <a:ext cx="130886" cy="124689"/>
            </a:xfrm>
            <a:custGeom>
              <a:avLst/>
              <a:gdLst/>
              <a:ahLst/>
              <a:cxnLst/>
              <a:rect l="0" t="0" r="0" b="0"/>
              <a:pathLst>
                <a:path w="130886" h="124689">
                  <a:moveTo>
                    <a:pt x="65214" y="0"/>
                  </a:moveTo>
                  <a:cubicBezTo>
                    <a:pt x="83896" y="0"/>
                    <a:pt x="99670" y="6223"/>
                    <a:pt x="112115" y="18517"/>
                  </a:cubicBezTo>
                  <a:cubicBezTo>
                    <a:pt x="124562" y="30823"/>
                    <a:pt x="130886" y="45784"/>
                    <a:pt x="130886" y="63017"/>
                  </a:cubicBezTo>
                  <a:cubicBezTo>
                    <a:pt x="130886" y="80582"/>
                    <a:pt x="124396" y="95415"/>
                    <a:pt x="111595" y="107137"/>
                  </a:cubicBezTo>
                  <a:cubicBezTo>
                    <a:pt x="98882" y="118783"/>
                    <a:pt x="83274" y="124689"/>
                    <a:pt x="65214" y="124689"/>
                  </a:cubicBezTo>
                  <a:cubicBezTo>
                    <a:pt x="47155" y="124689"/>
                    <a:pt x="31610" y="118783"/>
                    <a:pt x="19037" y="107124"/>
                  </a:cubicBezTo>
                  <a:cubicBezTo>
                    <a:pt x="6401" y="95415"/>
                    <a:pt x="0" y="80582"/>
                    <a:pt x="0" y="63017"/>
                  </a:cubicBezTo>
                  <a:cubicBezTo>
                    <a:pt x="0" y="45174"/>
                    <a:pt x="6477" y="30023"/>
                    <a:pt x="19253" y="18021"/>
                  </a:cubicBezTo>
                  <a:cubicBezTo>
                    <a:pt x="31978" y="6071"/>
                    <a:pt x="47435" y="0"/>
                    <a:pt x="65214"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2" name="Shape 9"/>
            <p:cNvSpPr/>
            <p:nvPr userDrawn="1"/>
          </p:nvSpPr>
          <p:spPr>
            <a:xfrm>
              <a:off x="2366763" y="384066"/>
              <a:ext cx="359105" cy="480746"/>
            </a:xfrm>
            <a:custGeom>
              <a:avLst/>
              <a:gdLst/>
              <a:ahLst/>
              <a:cxnLst/>
              <a:rect l="0" t="0" r="0" b="0"/>
              <a:pathLst>
                <a:path w="359105" h="480746">
                  <a:moveTo>
                    <a:pt x="247447" y="0"/>
                  </a:moveTo>
                  <a:cubicBezTo>
                    <a:pt x="266713" y="0"/>
                    <a:pt x="286982" y="2172"/>
                    <a:pt x="307734" y="6464"/>
                  </a:cubicBezTo>
                  <a:cubicBezTo>
                    <a:pt x="328562" y="10795"/>
                    <a:pt x="345351" y="16472"/>
                    <a:pt x="357657" y="23355"/>
                  </a:cubicBezTo>
                  <a:lnTo>
                    <a:pt x="359105" y="24181"/>
                  </a:lnTo>
                  <a:lnTo>
                    <a:pt x="359105" y="128321"/>
                  </a:lnTo>
                  <a:lnTo>
                    <a:pt x="354571" y="125032"/>
                  </a:lnTo>
                  <a:cubicBezTo>
                    <a:pt x="321894" y="101321"/>
                    <a:pt x="287350" y="89306"/>
                    <a:pt x="251867" y="89306"/>
                  </a:cubicBezTo>
                  <a:cubicBezTo>
                    <a:pt x="210427" y="89306"/>
                    <a:pt x="176378" y="103365"/>
                    <a:pt x="150686" y="131077"/>
                  </a:cubicBezTo>
                  <a:cubicBezTo>
                    <a:pt x="124917" y="158852"/>
                    <a:pt x="111862" y="196520"/>
                    <a:pt x="111862" y="243027"/>
                  </a:cubicBezTo>
                  <a:cubicBezTo>
                    <a:pt x="111862" y="289243"/>
                    <a:pt x="124396" y="325920"/>
                    <a:pt x="149123" y="352069"/>
                  </a:cubicBezTo>
                  <a:cubicBezTo>
                    <a:pt x="173799" y="378193"/>
                    <a:pt x="207772" y="391439"/>
                    <a:pt x="250101" y="391439"/>
                  </a:cubicBezTo>
                  <a:cubicBezTo>
                    <a:pt x="265329" y="391439"/>
                    <a:pt x="282715" y="388061"/>
                    <a:pt x="301790" y="381406"/>
                  </a:cubicBezTo>
                  <a:cubicBezTo>
                    <a:pt x="320891" y="374764"/>
                    <a:pt x="338658" y="365519"/>
                    <a:pt x="354571" y="353936"/>
                  </a:cubicBezTo>
                  <a:lnTo>
                    <a:pt x="359105" y="350634"/>
                  </a:lnTo>
                  <a:lnTo>
                    <a:pt x="359105" y="449453"/>
                  </a:lnTo>
                  <a:lnTo>
                    <a:pt x="357683" y="450279"/>
                  </a:lnTo>
                  <a:cubicBezTo>
                    <a:pt x="322605" y="470497"/>
                    <a:pt x="278816" y="480746"/>
                    <a:pt x="227546" y="480746"/>
                  </a:cubicBezTo>
                  <a:cubicBezTo>
                    <a:pt x="183629" y="480746"/>
                    <a:pt x="143955" y="471094"/>
                    <a:pt x="109601" y="452082"/>
                  </a:cubicBezTo>
                  <a:cubicBezTo>
                    <a:pt x="75222" y="433032"/>
                    <a:pt x="48070" y="405575"/>
                    <a:pt x="28867" y="370446"/>
                  </a:cubicBezTo>
                  <a:cubicBezTo>
                    <a:pt x="9715" y="335382"/>
                    <a:pt x="0" y="295643"/>
                    <a:pt x="0" y="252298"/>
                  </a:cubicBezTo>
                  <a:cubicBezTo>
                    <a:pt x="0" y="202832"/>
                    <a:pt x="9995" y="158496"/>
                    <a:pt x="29731" y="120510"/>
                  </a:cubicBezTo>
                  <a:cubicBezTo>
                    <a:pt x="49505" y="82436"/>
                    <a:pt x="78626" y="52502"/>
                    <a:pt x="116243" y="31547"/>
                  </a:cubicBezTo>
                  <a:cubicBezTo>
                    <a:pt x="153797" y="10604"/>
                    <a:pt x="197930" y="0"/>
                    <a:pt x="247447"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3" name="Shape 10"/>
            <p:cNvSpPr/>
            <p:nvPr userDrawn="1"/>
          </p:nvSpPr>
          <p:spPr>
            <a:xfrm>
              <a:off x="2807292" y="387157"/>
              <a:ext cx="266674" cy="466585"/>
            </a:xfrm>
            <a:custGeom>
              <a:avLst/>
              <a:gdLst/>
              <a:ahLst/>
              <a:cxnLst/>
              <a:rect l="0" t="0" r="0" b="0"/>
              <a:pathLst>
                <a:path w="266674" h="466585">
                  <a:moveTo>
                    <a:pt x="222669" y="0"/>
                  </a:moveTo>
                  <a:cubicBezTo>
                    <a:pt x="240665" y="0"/>
                    <a:pt x="254889" y="2159"/>
                    <a:pt x="264922" y="6426"/>
                  </a:cubicBezTo>
                  <a:lnTo>
                    <a:pt x="266674" y="7163"/>
                  </a:lnTo>
                  <a:lnTo>
                    <a:pt x="266674" y="115926"/>
                  </a:lnTo>
                  <a:lnTo>
                    <a:pt x="262128" y="112649"/>
                  </a:lnTo>
                  <a:cubicBezTo>
                    <a:pt x="257137" y="109055"/>
                    <a:pt x="248666" y="105626"/>
                    <a:pt x="236982" y="102476"/>
                  </a:cubicBezTo>
                  <a:cubicBezTo>
                    <a:pt x="225171" y="99314"/>
                    <a:pt x="214262" y="97714"/>
                    <a:pt x="204533" y="97714"/>
                  </a:cubicBezTo>
                  <a:cubicBezTo>
                    <a:pt x="175857" y="97714"/>
                    <a:pt x="152387" y="110109"/>
                    <a:pt x="134760" y="134569"/>
                  </a:cubicBezTo>
                  <a:cubicBezTo>
                    <a:pt x="116929" y="159309"/>
                    <a:pt x="107874" y="192075"/>
                    <a:pt x="107874" y="231978"/>
                  </a:cubicBezTo>
                  <a:lnTo>
                    <a:pt x="107874" y="466585"/>
                  </a:lnTo>
                  <a:lnTo>
                    <a:pt x="0" y="466585"/>
                  </a:lnTo>
                  <a:lnTo>
                    <a:pt x="0" y="7963"/>
                  </a:lnTo>
                  <a:lnTo>
                    <a:pt x="107874" y="7963"/>
                  </a:lnTo>
                  <a:lnTo>
                    <a:pt x="107874" y="87376"/>
                  </a:lnTo>
                  <a:lnTo>
                    <a:pt x="109017" y="87376"/>
                  </a:lnTo>
                  <a:cubicBezTo>
                    <a:pt x="119113" y="61595"/>
                    <a:pt x="132283" y="40932"/>
                    <a:pt x="150520" y="25870"/>
                  </a:cubicBezTo>
                  <a:cubicBezTo>
                    <a:pt x="171310" y="8712"/>
                    <a:pt x="195580" y="0"/>
                    <a:pt x="222669"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4" name="Shape 11"/>
            <p:cNvSpPr/>
            <p:nvPr userDrawn="1"/>
          </p:nvSpPr>
          <p:spPr>
            <a:xfrm>
              <a:off x="3079951" y="384628"/>
              <a:ext cx="235724" cy="480183"/>
            </a:xfrm>
            <a:custGeom>
              <a:avLst/>
              <a:gdLst/>
              <a:ahLst/>
              <a:cxnLst/>
              <a:rect l="0" t="0" r="0" b="0"/>
              <a:pathLst>
                <a:path w="235724" h="480183">
                  <a:moveTo>
                    <a:pt x="235724" y="0"/>
                  </a:moveTo>
                  <a:lnTo>
                    <a:pt x="235724" y="88895"/>
                  </a:lnTo>
                  <a:lnTo>
                    <a:pt x="209529" y="91251"/>
                  </a:lnTo>
                  <a:cubicBezTo>
                    <a:pt x="183324" y="96236"/>
                    <a:pt x="161776" y="108673"/>
                    <a:pt x="145250" y="128418"/>
                  </a:cubicBezTo>
                  <a:cubicBezTo>
                    <a:pt x="123101" y="154885"/>
                    <a:pt x="111861" y="192960"/>
                    <a:pt x="111861" y="241575"/>
                  </a:cubicBezTo>
                  <a:cubicBezTo>
                    <a:pt x="111861" y="288730"/>
                    <a:pt x="123101" y="325827"/>
                    <a:pt x="145250" y="351849"/>
                  </a:cubicBezTo>
                  <a:cubicBezTo>
                    <a:pt x="161756" y="371271"/>
                    <a:pt x="183471" y="383513"/>
                    <a:pt x="210013" y="388420"/>
                  </a:cubicBezTo>
                  <a:lnTo>
                    <a:pt x="235724" y="390665"/>
                  </a:lnTo>
                  <a:lnTo>
                    <a:pt x="235724" y="479881"/>
                  </a:lnTo>
                  <a:lnTo>
                    <a:pt x="231965" y="480183"/>
                  </a:lnTo>
                  <a:cubicBezTo>
                    <a:pt x="161620" y="480183"/>
                    <a:pt x="104749" y="458834"/>
                    <a:pt x="62966" y="416759"/>
                  </a:cubicBezTo>
                  <a:cubicBezTo>
                    <a:pt x="21183" y="374671"/>
                    <a:pt x="0" y="316924"/>
                    <a:pt x="0" y="245119"/>
                  </a:cubicBezTo>
                  <a:cubicBezTo>
                    <a:pt x="0" y="169503"/>
                    <a:pt x="21691" y="109000"/>
                    <a:pt x="64503" y="65312"/>
                  </a:cubicBezTo>
                  <a:cubicBezTo>
                    <a:pt x="96621" y="32527"/>
                    <a:pt x="138434" y="11865"/>
                    <a:pt x="189244" y="3583"/>
                  </a:cubicBezTo>
                  <a:lnTo>
                    <a:pt x="235724"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5" name="Shape 12"/>
            <p:cNvSpPr/>
            <p:nvPr userDrawn="1"/>
          </p:nvSpPr>
          <p:spPr>
            <a:xfrm>
              <a:off x="3315674" y="384065"/>
              <a:ext cx="235725" cy="480443"/>
            </a:xfrm>
            <a:custGeom>
              <a:avLst/>
              <a:gdLst/>
              <a:ahLst/>
              <a:cxnLst/>
              <a:rect l="0" t="0" r="0" b="0"/>
              <a:pathLst>
                <a:path w="235725" h="480443">
                  <a:moveTo>
                    <a:pt x="7303" y="0"/>
                  </a:moveTo>
                  <a:cubicBezTo>
                    <a:pt x="78537" y="0"/>
                    <a:pt x="135052" y="21196"/>
                    <a:pt x="175222" y="63017"/>
                  </a:cubicBezTo>
                  <a:cubicBezTo>
                    <a:pt x="215367" y="104800"/>
                    <a:pt x="235725" y="162979"/>
                    <a:pt x="235725" y="235941"/>
                  </a:cubicBezTo>
                  <a:cubicBezTo>
                    <a:pt x="235725" y="309804"/>
                    <a:pt x="214021" y="369697"/>
                    <a:pt x="171234" y="413969"/>
                  </a:cubicBezTo>
                  <a:cubicBezTo>
                    <a:pt x="139125" y="447202"/>
                    <a:pt x="97973" y="468147"/>
                    <a:pt x="48483" y="476543"/>
                  </a:cubicBezTo>
                  <a:lnTo>
                    <a:pt x="0" y="480443"/>
                  </a:lnTo>
                  <a:lnTo>
                    <a:pt x="0" y="391228"/>
                  </a:lnTo>
                  <a:lnTo>
                    <a:pt x="2426" y="391439"/>
                  </a:lnTo>
                  <a:cubicBezTo>
                    <a:pt x="42316" y="391439"/>
                    <a:pt x="72809" y="378562"/>
                    <a:pt x="93078" y="353136"/>
                  </a:cubicBezTo>
                  <a:cubicBezTo>
                    <a:pt x="113500" y="327533"/>
                    <a:pt x="123863" y="289306"/>
                    <a:pt x="123863" y="239484"/>
                  </a:cubicBezTo>
                  <a:cubicBezTo>
                    <a:pt x="123863" y="190297"/>
                    <a:pt x="112865" y="152527"/>
                    <a:pt x="91161" y="127241"/>
                  </a:cubicBezTo>
                  <a:cubicBezTo>
                    <a:pt x="69558" y="102057"/>
                    <a:pt x="39408" y="89319"/>
                    <a:pt x="1550" y="89319"/>
                  </a:cubicBezTo>
                  <a:lnTo>
                    <a:pt x="0" y="89458"/>
                  </a:lnTo>
                  <a:lnTo>
                    <a:pt x="0" y="563"/>
                  </a:lnTo>
                  <a:lnTo>
                    <a:pt x="7303"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6" name="Shape 13"/>
            <p:cNvSpPr/>
            <p:nvPr userDrawn="1"/>
          </p:nvSpPr>
          <p:spPr>
            <a:xfrm>
              <a:off x="3603625" y="384068"/>
              <a:ext cx="304711" cy="480746"/>
            </a:xfrm>
            <a:custGeom>
              <a:avLst/>
              <a:gdLst/>
              <a:ahLst/>
              <a:cxnLst/>
              <a:rect l="0" t="0" r="0" b="0"/>
              <a:pathLst>
                <a:path w="304711" h="480746">
                  <a:moveTo>
                    <a:pt x="175793" y="0"/>
                  </a:moveTo>
                  <a:cubicBezTo>
                    <a:pt x="191529" y="0"/>
                    <a:pt x="209626" y="1867"/>
                    <a:pt x="229616" y="5563"/>
                  </a:cubicBezTo>
                  <a:cubicBezTo>
                    <a:pt x="249656" y="9284"/>
                    <a:pt x="266141" y="13881"/>
                    <a:pt x="278650" y="19240"/>
                  </a:cubicBezTo>
                  <a:lnTo>
                    <a:pt x="280391" y="19977"/>
                  </a:lnTo>
                  <a:lnTo>
                    <a:pt x="280391" y="119710"/>
                  </a:lnTo>
                  <a:lnTo>
                    <a:pt x="275920" y="116675"/>
                  </a:lnTo>
                  <a:cubicBezTo>
                    <a:pt x="262344" y="107442"/>
                    <a:pt x="246075" y="99898"/>
                    <a:pt x="227597" y="94272"/>
                  </a:cubicBezTo>
                  <a:cubicBezTo>
                    <a:pt x="209093" y="88633"/>
                    <a:pt x="190474" y="85763"/>
                    <a:pt x="172263" y="85763"/>
                  </a:cubicBezTo>
                  <a:cubicBezTo>
                    <a:pt x="152654" y="85763"/>
                    <a:pt x="137020" y="90183"/>
                    <a:pt x="125806" y="98882"/>
                  </a:cubicBezTo>
                  <a:cubicBezTo>
                    <a:pt x="114643" y="107531"/>
                    <a:pt x="109207" y="118224"/>
                    <a:pt x="109207" y="131559"/>
                  </a:cubicBezTo>
                  <a:cubicBezTo>
                    <a:pt x="109207" y="146609"/>
                    <a:pt x="113614" y="158483"/>
                    <a:pt x="122275" y="166891"/>
                  </a:cubicBezTo>
                  <a:cubicBezTo>
                    <a:pt x="131229" y="175565"/>
                    <a:pt x="153022" y="186893"/>
                    <a:pt x="187033" y="200558"/>
                  </a:cubicBezTo>
                  <a:cubicBezTo>
                    <a:pt x="229730" y="217754"/>
                    <a:pt x="260324" y="237236"/>
                    <a:pt x="277952" y="258445"/>
                  </a:cubicBezTo>
                  <a:cubicBezTo>
                    <a:pt x="295720" y="279806"/>
                    <a:pt x="304711" y="306324"/>
                    <a:pt x="304711" y="337236"/>
                  </a:cubicBezTo>
                  <a:cubicBezTo>
                    <a:pt x="304711" y="380124"/>
                    <a:pt x="287972" y="415163"/>
                    <a:pt x="254978" y="441427"/>
                  </a:cubicBezTo>
                  <a:cubicBezTo>
                    <a:pt x="222174" y="467512"/>
                    <a:pt x="177241" y="480746"/>
                    <a:pt x="121386" y="480746"/>
                  </a:cubicBezTo>
                  <a:cubicBezTo>
                    <a:pt x="103327" y="480746"/>
                    <a:pt x="82524" y="478346"/>
                    <a:pt x="59563" y="473596"/>
                  </a:cubicBezTo>
                  <a:cubicBezTo>
                    <a:pt x="36588" y="468859"/>
                    <a:pt x="17119" y="462839"/>
                    <a:pt x="1651" y="455714"/>
                  </a:cubicBezTo>
                  <a:lnTo>
                    <a:pt x="0" y="454939"/>
                  </a:lnTo>
                  <a:lnTo>
                    <a:pt x="0" y="349783"/>
                  </a:lnTo>
                  <a:lnTo>
                    <a:pt x="4534" y="353047"/>
                  </a:lnTo>
                  <a:cubicBezTo>
                    <a:pt x="23076" y="366382"/>
                    <a:pt x="43650" y="376809"/>
                    <a:pt x="65672" y="384048"/>
                  </a:cubicBezTo>
                  <a:cubicBezTo>
                    <a:pt x="87681" y="391300"/>
                    <a:pt x="107759" y="394970"/>
                    <a:pt x="125387" y="394970"/>
                  </a:cubicBezTo>
                  <a:cubicBezTo>
                    <a:pt x="172860" y="394970"/>
                    <a:pt x="195935" y="379997"/>
                    <a:pt x="195935" y="349161"/>
                  </a:cubicBezTo>
                  <a:cubicBezTo>
                    <a:pt x="195935" y="338328"/>
                    <a:pt x="193649" y="329578"/>
                    <a:pt x="189154" y="323164"/>
                  </a:cubicBezTo>
                  <a:cubicBezTo>
                    <a:pt x="184556" y="316624"/>
                    <a:pt x="176378" y="309893"/>
                    <a:pt x="164859" y="303213"/>
                  </a:cubicBezTo>
                  <a:cubicBezTo>
                    <a:pt x="153060" y="296380"/>
                    <a:pt x="134506" y="287719"/>
                    <a:pt x="109652" y="277495"/>
                  </a:cubicBezTo>
                  <a:cubicBezTo>
                    <a:pt x="80061" y="264770"/>
                    <a:pt x="57708" y="252273"/>
                    <a:pt x="43281" y="240360"/>
                  </a:cubicBezTo>
                  <a:cubicBezTo>
                    <a:pt x="28689" y="228346"/>
                    <a:pt x="17704" y="213995"/>
                    <a:pt x="10630" y="197701"/>
                  </a:cubicBezTo>
                  <a:cubicBezTo>
                    <a:pt x="3581" y="181508"/>
                    <a:pt x="0" y="162382"/>
                    <a:pt x="0" y="140856"/>
                  </a:cubicBezTo>
                  <a:cubicBezTo>
                    <a:pt x="0" y="99428"/>
                    <a:pt x="16586" y="65202"/>
                    <a:pt x="49276" y="39103"/>
                  </a:cubicBezTo>
                  <a:cubicBezTo>
                    <a:pt x="81800" y="13157"/>
                    <a:pt x="124346" y="0"/>
                    <a:pt x="175793"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7" name="Shape 14"/>
            <p:cNvSpPr/>
            <p:nvPr userDrawn="1"/>
          </p:nvSpPr>
          <p:spPr>
            <a:xfrm>
              <a:off x="3955395" y="384626"/>
              <a:ext cx="235738" cy="480184"/>
            </a:xfrm>
            <a:custGeom>
              <a:avLst/>
              <a:gdLst/>
              <a:ahLst/>
              <a:cxnLst/>
              <a:rect l="0" t="0" r="0" b="0"/>
              <a:pathLst>
                <a:path w="235738" h="480184">
                  <a:moveTo>
                    <a:pt x="235738" y="0"/>
                  </a:moveTo>
                  <a:lnTo>
                    <a:pt x="235738" y="88896"/>
                  </a:lnTo>
                  <a:lnTo>
                    <a:pt x="209535" y="91252"/>
                  </a:lnTo>
                  <a:cubicBezTo>
                    <a:pt x="183324" y="96237"/>
                    <a:pt x="161779" y="108674"/>
                    <a:pt x="145262" y="128419"/>
                  </a:cubicBezTo>
                  <a:cubicBezTo>
                    <a:pt x="123114" y="154886"/>
                    <a:pt x="111874" y="192961"/>
                    <a:pt x="111874" y="241576"/>
                  </a:cubicBezTo>
                  <a:cubicBezTo>
                    <a:pt x="111874" y="288731"/>
                    <a:pt x="123101" y="325828"/>
                    <a:pt x="145250" y="351850"/>
                  </a:cubicBezTo>
                  <a:cubicBezTo>
                    <a:pt x="161766" y="371272"/>
                    <a:pt x="183483" y="383514"/>
                    <a:pt x="210026" y="388421"/>
                  </a:cubicBezTo>
                  <a:lnTo>
                    <a:pt x="235738" y="390666"/>
                  </a:lnTo>
                  <a:lnTo>
                    <a:pt x="235738" y="479882"/>
                  </a:lnTo>
                  <a:lnTo>
                    <a:pt x="231978" y="480184"/>
                  </a:lnTo>
                  <a:cubicBezTo>
                    <a:pt x="161620" y="480184"/>
                    <a:pt x="104762" y="458835"/>
                    <a:pt x="62979" y="416760"/>
                  </a:cubicBezTo>
                  <a:cubicBezTo>
                    <a:pt x="21184" y="374672"/>
                    <a:pt x="0" y="316925"/>
                    <a:pt x="0" y="245120"/>
                  </a:cubicBezTo>
                  <a:cubicBezTo>
                    <a:pt x="0" y="169504"/>
                    <a:pt x="21704" y="109001"/>
                    <a:pt x="64503" y="65313"/>
                  </a:cubicBezTo>
                  <a:cubicBezTo>
                    <a:pt x="96631" y="32528"/>
                    <a:pt x="138439" y="11866"/>
                    <a:pt x="189245" y="3584"/>
                  </a:cubicBezTo>
                  <a:lnTo>
                    <a:pt x="235738"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8" name="Shape 15"/>
            <p:cNvSpPr/>
            <p:nvPr userDrawn="1"/>
          </p:nvSpPr>
          <p:spPr>
            <a:xfrm>
              <a:off x="4191133" y="384065"/>
              <a:ext cx="235724" cy="480443"/>
            </a:xfrm>
            <a:custGeom>
              <a:avLst/>
              <a:gdLst/>
              <a:ahLst/>
              <a:cxnLst/>
              <a:rect l="0" t="0" r="0" b="0"/>
              <a:pathLst>
                <a:path w="235724" h="480443">
                  <a:moveTo>
                    <a:pt x="7289" y="0"/>
                  </a:moveTo>
                  <a:cubicBezTo>
                    <a:pt x="78524" y="0"/>
                    <a:pt x="135039" y="21196"/>
                    <a:pt x="175209" y="63017"/>
                  </a:cubicBezTo>
                  <a:cubicBezTo>
                    <a:pt x="215366" y="104800"/>
                    <a:pt x="235724" y="162979"/>
                    <a:pt x="235724" y="235941"/>
                  </a:cubicBezTo>
                  <a:cubicBezTo>
                    <a:pt x="235724" y="309804"/>
                    <a:pt x="214020" y="369697"/>
                    <a:pt x="171221" y="413969"/>
                  </a:cubicBezTo>
                  <a:cubicBezTo>
                    <a:pt x="139112" y="447202"/>
                    <a:pt x="97967" y="468147"/>
                    <a:pt x="48481" y="476543"/>
                  </a:cubicBezTo>
                  <a:lnTo>
                    <a:pt x="0" y="480443"/>
                  </a:lnTo>
                  <a:lnTo>
                    <a:pt x="0" y="391228"/>
                  </a:lnTo>
                  <a:lnTo>
                    <a:pt x="2425" y="391439"/>
                  </a:lnTo>
                  <a:cubicBezTo>
                    <a:pt x="42304" y="391439"/>
                    <a:pt x="72809" y="378562"/>
                    <a:pt x="93078" y="353136"/>
                  </a:cubicBezTo>
                  <a:cubicBezTo>
                    <a:pt x="113487" y="327533"/>
                    <a:pt x="123863" y="289306"/>
                    <a:pt x="123863" y="239484"/>
                  </a:cubicBezTo>
                  <a:cubicBezTo>
                    <a:pt x="123863" y="190297"/>
                    <a:pt x="112865" y="152527"/>
                    <a:pt x="91160" y="127241"/>
                  </a:cubicBezTo>
                  <a:cubicBezTo>
                    <a:pt x="69558" y="102057"/>
                    <a:pt x="39395" y="89319"/>
                    <a:pt x="1549" y="89319"/>
                  </a:cubicBezTo>
                  <a:lnTo>
                    <a:pt x="0" y="89458"/>
                  </a:lnTo>
                  <a:lnTo>
                    <a:pt x="0" y="562"/>
                  </a:lnTo>
                  <a:lnTo>
                    <a:pt x="7289" y="0"/>
                  </a:ln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19" name="Shape 16"/>
            <p:cNvSpPr/>
            <p:nvPr userDrawn="1"/>
          </p:nvSpPr>
          <p:spPr>
            <a:xfrm>
              <a:off x="4437351" y="166896"/>
              <a:ext cx="564731" cy="697916"/>
            </a:xfrm>
            <a:custGeom>
              <a:avLst/>
              <a:gdLst/>
              <a:ahLst/>
              <a:cxnLst/>
              <a:rect l="0" t="0" r="0" b="0"/>
              <a:pathLst>
                <a:path w="564731" h="697916">
                  <a:moveTo>
                    <a:pt x="242138" y="0"/>
                  </a:moveTo>
                  <a:cubicBezTo>
                    <a:pt x="267424" y="0"/>
                    <a:pt x="287833" y="2731"/>
                    <a:pt x="302819" y="8128"/>
                  </a:cubicBezTo>
                  <a:lnTo>
                    <a:pt x="304698" y="8801"/>
                  </a:lnTo>
                  <a:lnTo>
                    <a:pt x="304698" y="101473"/>
                  </a:lnTo>
                  <a:lnTo>
                    <a:pt x="300686" y="99682"/>
                  </a:lnTo>
                  <a:cubicBezTo>
                    <a:pt x="284594" y="92507"/>
                    <a:pt x="268618" y="88862"/>
                    <a:pt x="253187" y="88862"/>
                  </a:cubicBezTo>
                  <a:cubicBezTo>
                    <a:pt x="231750" y="88862"/>
                    <a:pt x="214935" y="95745"/>
                    <a:pt x="203162" y="109334"/>
                  </a:cubicBezTo>
                  <a:cubicBezTo>
                    <a:pt x="191300" y="123038"/>
                    <a:pt x="185281" y="143612"/>
                    <a:pt x="185281" y="170485"/>
                  </a:cubicBezTo>
                  <a:lnTo>
                    <a:pt x="185281" y="228219"/>
                  </a:lnTo>
                  <a:lnTo>
                    <a:pt x="347155" y="228219"/>
                  </a:lnTo>
                  <a:lnTo>
                    <a:pt x="347155" y="124587"/>
                  </a:lnTo>
                  <a:lnTo>
                    <a:pt x="349174" y="123965"/>
                  </a:lnTo>
                  <a:lnTo>
                    <a:pt x="451790" y="92558"/>
                  </a:lnTo>
                  <a:lnTo>
                    <a:pt x="455473" y="91427"/>
                  </a:lnTo>
                  <a:lnTo>
                    <a:pt x="455473" y="228219"/>
                  </a:lnTo>
                  <a:lnTo>
                    <a:pt x="564731" y="228219"/>
                  </a:lnTo>
                  <a:lnTo>
                    <a:pt x="564731" y="316205"/>
                  </a:lnTo>
                  <a:lnTo>
                    <a:pt x="455473" y="316205"/>
                  </a:lnTo>
                  <a:lnTo>
                    <a:pt x="455473" y="532727"/>
                  </a:lnTo>
                  <a:cubicBezTo>
                    <a:pt x="455473" y="560502"/>
                    <a:pt x="460451" y="580327"/>
                    <a:pt x="470269" y="591668"/>
                  </a:cubicBezTo>
                  <a:cubicBezTo>
                    <a:pt x="479971" y="602907"/>
                    <a:pt x="495618" y="608597"/>
                    <a:pt x="516763" y="608597"/>
                  </a:cubicBezTo>
                  <a:cubicBezTo>
                    <a:pt x="522377" y="608597"/>
                    <a:pt x="529628" y="607378"/>
                    <a:pt x="538328" y="604939"/>
                  </a:cubicBezTo>
                  <a:cubicBezTo>
                    <a:pt x="546989" y="602539"/>
                    <a:pt x="554381" y="599313"/>
                    <a:pt x="560286" y="595351"/>
                  </a:cubicBezTo>
                  <a:lnTo>
                    <a:pt x="564731" y="592392"/>
                  </a:lnTo>
                  <a:lnTo>
                    <a:pt x="564731" y="681228"/>
                  </a:lnTo>
                  <a:lnTo>
                    <a:pt x="563296" y="682054"/>
                  </a:lnTo>
                  <a:cubicBezTo>
                    <a:pt x="556794" y="685775"/>
                    <a:pt x="545757" y="689267"/>
                    <a:pt x="529527" y="692760"/>
                  </a:cubicBezTo>
                  <a:cubicBezTo>
                    <a:pt x="513601" y="696176"/>
                    <a:pt x="497980" y="697916"/>
                    <a:pt x="483146" y="697916"/>
                  </a:cubicBezTo>
                  <a:cubicBezTo>
                    <a:pt x="392913" y="697916"/>
                    <a:pt x="347155" y="648741"/>
                    <a:pt x="347155" y="551752"/>
                  </a:cubicBezTo>
                  <a:lnTo>
                    <a:pt x="347155" y="316205"/>
                  </a:lnTo>
                  <a:lnTo>
                    <a:pt x="185281" y="316205"/>
                  </a:lnTo>
                  <a:lnTo>
                    <a:pt x="185281" y="686854"/>
                  </a:lnTo>
                  <a:lnTo>
                    <a:pt x="76073" y="686854"/>
                  </a:lnTo>
                  <a:lnTo>
                    <a:pt x="76073" y="316205"/>
                  </a:lnTo>
                  <a:lnTo>
                    <a:pt x="0" y="316205"/>
                  </a:lnTo>
                  <a:lnTo>
                    <a:pt x="0" y="228219"/>
                  </a:lnTo>
                  <a:lnTo>
                    <a:pt x="76073" y="228219"/>
                  </a:lnTo>
                  <a:lnTo>
                    <a:pt x="76073" y="164732"/>
                  </a:lnTo>
                  <a:cubicBezTo>
                    <a:pt x="76073" y="132842"/>
                    <a:pt x="83109" y="104026"/>
                    <a:pt x="97003" y="79083"/>
                  </a:cubicBezTo>
                  <a:cubicBezTo>
                    <a:pt x="110922" y="54102"/>
                    <a:pt x="130797" y="34455"/>
                    <a:pt x="156070" y="20676"/>
                  </a:cubicBezTo>
                  <a:cubicBezTo>
                    <a:pt x="181305" y="6960"/>
                    <a:pt x="210261" y="0"/>
                    <a:pt x="242138" y="0"/>
                  </a:cubicBezTo>
                  <a:close/>
                </a:path>
              </a:pathLst>
            </a:custGeom>
            <a:ln w="0" cap="flat">
              <a:miter lim="127000"/>
            </a:ln>
          </p:spPr>
          <p:style>
            <a:lnRef idx="0">
              <a:srgbClr val="000000">
                <a:alpha val="0"/>
              </a:srgbClr>
            </a:lnRef>
            <a:fillRef idx="1">
              <a:srgbClr val="7D7E7E"/>
            </a:fillRef>
            <a:effectRef idx="0">
              <a:scrgbClr r="0" g="0" b="0"/>
            </a:effectRef>
            <a:fontRef idx="none"/>
          </p:style>
          <p:txBody>
            <a:bodyPr/>
            <a:lstStyle/>
            <a:p>
              <a:endParaRPr lang="en-US"/>
            </a:p>
          </p:txBody>
        </p:sp>
        <p:sp>
          <p:nvSpPr>
            <p:cNvPr id="20" name="Shape 92"/>
            <p:cNvSpPr/>
            <p:nvPr userDrawn="1"/>
          </p:nvSpPr>
          <p:spPr>
            <a:xfrm>
              <a:off x="0" y="0"/>
              <a:ext cx="507505" cy="507505"/>
            </a:xfrm>
            <a:custGeom>
              <a:avLst/>
              <a:gdLst/>
              <a:ahLst/>
              <a:cxnLst/>
              <a:rect l="0" t="0" r="0" b="0"/>
              <a:pathLst>
                <a:path w="507505" h="507505">
                  <a:moveTo>
                    <a:pt x="0" y="0"/>
                  </a:moveTo>
                  <a:lnTo>
                    <a:pt x="507505" y="0"/>
                  </a:lnTo>
                  <a:lnTo>
                    <a:pt x="507505" y="507505"/>
                  </a:lnTo>
                  <a:lnTo>
                    <a:pt x="0" y="507505"/>
                  </a:lnTo>
                  <a:lnTo>
                    <a:pt x="0" y="0"/>
                  </a:lnTo>
                </a:path>
              </a:pathLst>
            </a:custGeom>
            <a:ln w="0" cap="flat">
              <a:miter lim="127000"/>
            </a:ln>
          </p:spPr>
          <p:style>
            <a:lnRef idx="0">
              <a:srgbClr val="000000">
                <a:alpha val="0"/>
              </a:srgbClr>
            </a:lnRef>
            <a:fillRef idx="1">
              <a:srgbClr val="EA632D"/>
            </a:fillRef>
            <a:effectRef idx="0">
              <a:scrgbClr r="0" g="0" b="0"/>
            </a:effectRef>
            <a:fontRef idx="none"/>
          </p:style>
          <p:txBody>
            <a:bodyPr/>
            <a:lstStyle/>
            <a:p>
              <a:endParaRPr lang="en-US"/>
            </a:p>
          </p:txBody>
        </p:sp>
        <p:sp>
          <p:nvSpPr>
            <p:cNvPr id="21" name="Shape 93"/>
            <p:cNvSpPr/>
            <p:nvPr userDrawn="1"/>
          </p:nvSpPr>
          <p:spPr>
            <a:xfrm>
              <a:off x="560349" y="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8CBD3A"/>
            </a:fillRef>
            <a:effectRef idx="0">
              <a:scrgbClr r="0" g="0" b="0"/>
            </a:effectRef>
            <a:fontRef idx="none"/>
          </p:style>
          <p:txBody>
            <a:bodyPr/>
            <a:lstStyle/>
            <a:p>
              <a:endParaRPr lang="en-US"/>
            </a:p>
          </p:txBody>
        </p:sp>
        <p:sp>
          <p:nvSpPr>
            <p:cNvPr id="22" name="Shape 94"/>
            <p:cNvSpPr/>
            <p:nvPr userDrawn="1"/>
          </p:nvSpPr>
          <p:spPr>
            <a:xfrm>
              <a:off x="0"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009ED5"/>
            </a:fillRef>
            <a:effectRef idx="0">
              <a:scrgbClr r="0" g="0" b="0"/>
            </a:effectRef>
            <a:fontRef idx="none"/>
          </p:style>
          <p:txBody>
            <a:bodyPr/>
            <a:lstStyle/>
            <a:p>
              <a:endParaRPr lang="en-US"/>
            </a:p>
          </p:txBody>
        </p:sp>
        <p:sp>
          <p:nvSpPr>
            <p:cNvPr id="23" name="Shape 95"/>
            <p:cNvSpPr/>
            <p:nvPr userDrawn="1"/>
          </p:nvSpPr>
          <p:spPr>
            <a:xfrm>
              <a:off x="560349" y="560540"/>
              <a:ext cx="507492" cy="507492"/>
            </a:xfrm>
            <a:custGeom>
              <a:avLst/>
              <a:gdLst/>
              <a:ahLst/>
              <a:cxnLst/>
              <a:rect l="0" t="0" r="0" b="0"/>
              <a:pathLst>
                <a:path w="507492" h="507492">
                  <a:moveTo>
                    <a:pt x="0" y="0"/>
                  </a:moveTo>
                  <a:lnTo>
                    <a:pt x="507492" y="0"/>
                  </a:lnTo>
                  <a:lnTo>
                    <a:pt x="507492" y="507492"/>
                  </a:lnTo>
                  <a:lnTo>
                    <a:pt x="0" y="507492"/>
                  </a:lnTo>
                  <a:lnTo>
                    <a:pt x="0" y="0"/>
                  </a:lnTo>
                </a:path>
              </a:pathLst>
            </a:custGeom>
            <a:ln w="0" cap="flat">
              <a:miter lim="127000"/>
            </a:ln>
          </p:spPr>
          <p:style>
            <a:lnRef idx="0">
              <a:srgbClr val="000000">
                <a:alpha val="0"/>
              </a:srgbClr>
            </a:lnRef>
            <a:fillRef idx="1">
              <a:srgbClr val="FABA27"/>
            </a:fillRef>
            <a:effectRef idx="0">
              <a:scrgbClr r="0" g="0" b="0"/>
            </a:effectRef>
            <a:fontRef idx="none"/>
          </p:style>
          <p:txBody>
            <a:bodyPr/>
            <a:lstStyle/>
            <a:p>
              <a:endParaRPr lang="en-US"/>
            </a:p>
          </p:txBody>
        </p:sp>
      </p:grpSp>
      <p:sp>
        <p:nvSpPr>
          <p:cNvPr id="3" name="Text Placeholder 2"/>
          <p:cNvSpPr>
            <a:spLocks noGrp="1"/>
          </p:cNvSpPr>
          <p:nvPr>
            <p:ph type="body" sz="quarter" idx="10" hasCustomPrompt="1"/>
          </p:nvPr>
        </p:nvSpPr>
        <p:spPr>
          <a:xfrm>
            <a:off x="403147" y="3791016"/>
            <a:ext cx="8864600" cy="683264"/>
          </a:xfrm>
        </p:spPr>
        <p:txBody>
          <a:bodyPr/>
          <a:lstStyle>
            <a:lvl1pPr marL="0" indent="0">
              <a:buNone/>
              <a:defRPr sz="360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content</a:t>
            </a:r>
          </a:p>
        </p:txBody>
      </p:sp>
      <p:sp>
        <p:nvSpPr>
          <p:cNvPr id="24" name="TextBox 23"/>
          <p:cNvSpPr txBox="1"/>
          <p:nvPr userDrawn="1"/>
        </p:nvSpPr>
        <p:spPr>
          <a:xfrm>
            <a:off x="1192443" y="1438410"/>
            <a:ext cx="4767293" cy="1731756"/>
          </a:xfrm>
          <a:prstGeom prst="rect">
            <a:avLst/>
          </a:prstGeom>
          <a:noFill/>
        </p:spPr>
        <p:txBody>
          <a:bodyPr wrap="square" lIns="182880" tIns="146304" rIns="182880" bIns="146304" rtlCol="0">
            <a:spAutoFit/>
          </a:bodyPr>
          <a:lstStyle/>
          <a:p>
            <a:pPr>
              <a:lnSpc>
                <a:spcPts val="5600"/>
              </a:lnSpc>
            </a:pPr>
            <a:r>
              <a:rPr lang="en-US" sz="5400" dirty="0">
                <a:solidFill>
                  <a:srgbClr val="00B0F0"/>
                </a:solidFill>
                <a:latin typeface="+mj-lt"/>
              </a:rPr>
              <a:t>   </a:t>
            </a:r>
            <a:r>
              <a:rPr lang="en-US" sz="6000" dirty="0">
                <a:solidFill>
                  <a:srgbClr val="0070C0"/>
                </a:solidFill>
                <a:latin typeface="+mj-lt"/>
              </a:rPr>
              <a:t>Engineer</a:t>
            </a:r>
          </a:p>
          <a:p>
            <a:pPr>
              <a:lnSpc>
                <a:spcPts val="5600"/>
              </a:lnSpc>
            </a:pPr>
            <a:r>
              <a:rPr lang="en-US" sz="6000" dirty="0">
                <a:solidFill>
                  <a:srgbClr val="0070C0"/>
                </a:solidFill>
                <a:latin typeface="+mj-lt"/>
              </a:rPr>
              <a:t>to Engineer</a:t>
            </a:r>
          </a:p>
        </p:txBody>
      </p:sp>
    </p:spTree>
    <p:extLst>
      <p:ext uri="{BB962C8B-B14F-4D97-AF65-F5344CB8AC3E}">
        <p14:creationId xmlns:p14="http://schemas.microsoft.com/office/powerpoint/2010/main" val="352245631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userDrawn="1"/>
        </p:nvSpPr>
        <p:spPr>
          <a:xfrm>
            <a:off x="778469" y="1024876"/>
            <a:ext cx="3740504" cy="1321387"/>
          </a:xfrm>
          <a:prstGeom prst="rect">
            <a:avLst/>
          </a:prstGeom>
          <a:noFill/>
        </p:spPr>
        <p:txBody>
          <a:bodyPr wrap="square" lIns="182880" tIns="146304" rIns="182880" bIns="146304" rtlCol="0">
            <a:spAutoFit/>
          </a:bodyPr>
          <a:lstStyle/>
          <a:p>
            <a:pPr algn="ctr">
              <a:lnSpc>
                <a:spcPts val="4000"/>
              </a:lnSpc>
            </a:pPr>
            <a:r>
              <a:rPr lang="en-US" sz="3600" dirty="0">
                <a:solidFill>
                  <a:srgbClr val="0070C0"/>
                </a:solidFill>
                <a:latin typeface="+mj-lt"/>
              </a:rPr>
              <a:t>Engineer</a:t>
            </a:r>
            <a:r>
              <a:rPr lang="en-US" sz="3600" baseline="0" dirty="0">
                <a:solidFill>
                  <a:srgbClr val="0070C0"/>
                </a:solidFill>
                <a:latin typeface="+mj-lt"/>
              </a:rPr>
              <a:t> </a:t>
            </a:r>
            <a:r>
              <a:rPr lang="en-US" sz="3600" dirty="0">
                <a:solidFill>
                  <a:srgbClr val="0070C0"/>
                </a:solidFill>
                <a:latin typeface="+mj-lt"/>
              </a:rPr>
              <a:t>to</a:t>
            </a:r>
            <a:r>
              <a:rPr lang="en-US" sz="3600" baseline="0" dirty="0">
                <a:solidFill>
                  <a:srgbClr val="0070C0"/>
                </a:solidFill>
                <a:latin typeface="+mj-lt"/>
              </a:rPr>
              <a:t> </a:t>
            </a:r>
            <a:r>
              <a:rPr lang="en-US" sz="3600" dirty="0">
                <a:solidFill>
                  <a:srgbClr val="0070C0"/>
                </a:solidFill>
                <a:latin typeface="+mj-lt"/>
              </a:rPr>
              <a:t>Engineer</a:t>
            </a:r>
          </a:p>
        </p:txBody>
      </p:sp>
    </p:spTree>
    <p:extLst>
      <p:ext uri="{BB962C8B-B14F-4D97-AF65-F5344CB8AC3E}">
        <p14:creationId xmlns:p14="http://schemas.microsoft.com/office/powerpoint/2010/main" val="8739734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68928" y="868615"/>
            <a:ext cx="11541863" cy="899665"/>
          </a:xfrm>
        </p:spPr>
        <p:txBody>
          <a:bodyPr/>
          <a:lstStyle/>
          <a:p>
            <a:r>
              <a:rPr lang="en-US"/>
              <a:t>Click to edit Master title style</a:t>
            </a:r>
            <a:endParaRPr lang="en-US" dirty="0"/>
          </a:p>
        </p:txBody>
      </p:sp>
      <p:sp>
        <p:nvSpPr>
          <p:cNvPr id="5" name="Content Placeholder 6"/>
          <p:cNvSpPr>
            <a:spLocks noGrp="1"/>
          </p:cNvSpPr>
          <p:nvPr>
            <p:ph sz="quarter" idx="10"/>
          </p:nvPr>
        </p:nvSpPr>
        <p:spPr>
          <a:xfrm>
            <a:off x="268288" y="1965324"/>
            <a:ext cx="11542503" cy="2787149"/>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649345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Graphic Bottom">
    <p:bg>
      <p:bgPr>
        <a:solidFill>
          <a:srgbClr val="1574B8"/>
        </a:solidFill>
        <a:effectLst/>
      </p:bgPr>
    </p:bg>
    <p:spTree>
      <p:nvGrpSpPr>
        <p:cNvPr id="1" name=""/>
        <p:cNvGrpSpPr/>
        <p:nvPr/>
      </p:nvGrpSpPr>
      <p:grpSpPr>
        <a:xfrm>
          <a:off x="0" y="0"/>
          <a:ext cx="0" cy="0"/>
          <a:chOff x="0" y="0"/>
          <a:chExt cx="0" cy="0"/>
        </a:xfrm>
      </p:grpSpPr>
      <p:pic>
        <p:nvPicPr>
          <p:cNvPr id="2050" name="Picture 2" descr="C:\Users\rickra\AppData\Local\Temp\SNAGHTML319bb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62790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Graphic Bottom">
    <p:bg>
      <p:bgPr>
        <a:solidFill>
          <a:srgbClr val="1574B8"/>
        </a:solidFill>
        <a:effectLst/>
      </p:bgPr>
    </p:bg>
    <p:spTree>
      <p:nvGrpSpPr>
        <p:cNvPr id="1" name=""/>
        <p:cNvGrpSpPr/>
        <p:nvPr/>
      </p:nvGrpSpPr>
      <p:grpSpPr>
        <a:xfrm>
          <a:off x="0" y="0"/>
          <a:ext cx="0" cy="0"/>
          <a:chOff x="0" y="0"/>
          <a:chExt cx="0" cy="0"/>
        </a:xfrm>
      </p:grpSpPr>
      <p:pic>
        <p:nvPicPr>
          <p:cNvPr id="3074" name="Picture 2" descr="C:\Users\rickra\AppData\Local\Temp\SNAGHTML34690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5781674"/>
            <a:ext cx="12192000" cy="10763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936436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Graphic Right">
    <p:bg>
      <p:bgPr>
        <a:solidFill>
          <a:srgbClr val="1574B8"/>
        </a:solidFill>
        <a:effectLst/>
      </p:bgPr>
    </p:bg>
    <p:spTree>
      <p:nvGrpSpPr>
        <p:cNvPr id="1" name=""/>
        <p:cNvGrpSpPr/>
        <p:nvPr/>
      </p:nvGrpSpPr>
      <p:grpSpPr>
        <a:xfrm>
          <a:off x="0" y="0"/>
          <a:ext cx="0" cy="0"/>
          <a:chOff x="0" y="0"/>
          <a:chExt cx="0" cy="0"/>
        </a:xfrm>
      </p:grpSpPr>
      <p:pic>
        <p:nvPicPr>
          <p:cNvPr id="4098" name="Picture 2" descr="C:\Users\rickra\AppData\Local\Temp\SNAGHTML3633fa.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08070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Graphic Right">
    <p:bg>
      <p:bgPr>
        <a:solidFill>
          <a:srgbClr val="1574B8"/>
        </a:solidFill>
        <a:effectLst/>
      </p:bgPr>
    </p:bg>
    <p:spTree>
      <p:nvGrpSpPr>
        <p:cNvPr id="1" name=""/>
        <p:cNvGrpSpPr/>
        <p:nvPr/>
      </p:nvGrpSpPr>
      <p:grpSpPr>
        <a:xfrm>
          <a:off x="0" y="0"/>
          <a:ext cx="0" cy="0"/>
          <a:chOff x="0" y="0"/>
          <a:chExt cx="0" cy="0"/>
        </a:xfrm>
      </p:grpSpPr>
      <p:pic>
        <p:nvPicPr>
          <p:cNvPr id="5122" name="Picture 2" descr="C:\Users\rickra\AppData\Local\Temp\SNAGHTML37476d.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0467975" y="-1"/>
            <a:ext cx="1724025"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9" y="1398397"/>
            <a:ext cx="10448480" cy="51121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487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60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5038145" y="6439306"/>
            <a:ext cx="2114154" cy="442007"/>
          </a:xfrm>
          <a:prstGeom prst="rect">
            <a:avLst/>
          </a:prstGeom>
          <a:noFill/>
        </p:spPr>
        <p:txBody>
          <a:bodyPr wrap="none" lIns="179285" tIns="143428" rIns="179285" bIns="143428" rtlCol="0" anchor="ctr">
            <a:spAutoFit/>
          </a:bodyPr>
          <a:lstStyle/>
          <a:p>
            <a:pPr algn="ctr">
              <a:lnSpc>
                <a:spcPct val="90000"/>
              </a:lnSpc>
              <a:spcAft>
                <a:spcPts val="588"/>
              </a:spcAft>
            </a:pPr>
            <a:r>
              <a:rPr lang="en-US" sz="1100" dirty="0">
                <a:solidFill>
                  <a:schemeClr val="tx1"/>
                </a:solidFill>
                <a:latin typeface="+mn-lt"/>
              </a:rPr>
              <a:t>MICROSOFT CONFIDENTIAL</a:t>
            </a:r>
          </a:p>
        </p:txBody>
      </p:sp>
      <p:pic>
        <p:nvPicPr>
          <p:cNvPr id="8" name="Picture 7"/>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092071323"/>
      </p:ext>
    </p:extLst>
  </p:cSld>
  <p:clrMap bg1="dk1" tx1="lt1" bg2="dk2" tx2="lt2" accent1="accent1" accent2="accent2" accent3="accent3" accent4="accent4" accent5="accent5" accent6="accent6" hlink="hlink" folHlink="folHlink"/>
  <p:sldLayoutIdLst>
    <p:sldLayoutId id="2147483700" r:id="rId1"/>
    <p:sldLayoutId id="2147483693" r:id="rId2"/>
    <p:sldLayoutId id="2147483684" r:id="rId3"/>
    <p:sldLayoutId id="2147483701" r:id="rId4"/>
    <p:sldLayoutId id="2147483685" r:id="rId5"/>
    <p:sldLayoutId id="2147483695" r:id="rId6"/>
    <p:sldLayoutId id="2147483687" r:id="rId7"/>
    <p:sldLayoutId id="2147483696" r:id="rId8"/>
    <p:sldLayoutId id="2147483667" r:id="rId9"/>
    <p:sldLayoutId id="2147483698" r:id="rId10"/>
    <p:sldLayoutId id="2147483678" r:id="rId11"/>
    <p:sldLayoutId id="2147483677" r:id="rId12"/>
    <p:sldLayoutId id="2147483680" r:id="rId13"/>
    <p:sldLayoutId id="2147483699" r:id="rId14"/>
    <p:sldLayoutId id="2147483690" r:id="rId1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humph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Spark on Azure</a:t>
            </a:r>
          </a:p>
        </p:txBody>
      </p:sp>
      <p:sp>
        <p:nvSpPr>
          <p:cNvPr id="7" name="Text Placeholder 6"/>
          <p:cNvSpPr>
            <a:spLocks noGrp="1"/>
          </p:cNvSpPr>
          <p:nvPr>
            <p:ph type="body" sz="quarter" idx="11"/>
          </p:nvPr>
        </p:nvSpPr>
        <p:spPr>
          <a:xfrm>
            <a:off x="292519" y="5097562"/>
            <a:ext cx="11459115" cy="572464"/>
          </a:xfrm>
        </p:spPr>
        <p:txBody>
          <a:bodyPr/>
          <a:lstStyle/>
          <a:p>
            <a:r>
              <a:rPr lang="en-US" dirty="0"/>
              <a:t>Ben Humphrey</a:t>
            </a:r>
          </a:p>
        </p:txBody>
      </p:sp>
      <p:sp>
        <p:nvSpPr>
          <p:cNvPr id="8" name="Text Placeholder 7"/>
          <p:cNvSpPr>
            <a:spLocks noGrp="1"/>
          </p:cNvSpPr>
          <p:nvPr>
            <p:ph type="body" sz="quarter" idx="12"/>
          </p:nvPr>
        </p:nvSpPr>
        <p:spPr>
          <a:xfrm>
            <a:off x="280644" y="5484183"/>
            <a:ext cx="11459113" cy="461665"/>
          </a:xfrm>
        </p:spPr>
        <p:txBody>
          <a:bodyPr/>
          <a:lstStyle/>
          <a:p>
            <a:r>
              <a:rPr lang="en-US" dirty="0"/>
              <a:t>Email:  </a:t>
            </a:r>
            <a:r>
              <a:rPr lang="en-US" dirty="0">
                <a:hlinkClick r:id="rId3"/>
              </a:rPr>
              <a:t>behumphr@microsoft.com</a:t>
            </a:r>
            <a:r>
              <a:rPr lang="en-US" dirty="0"/>
              <a:t> | Twitter: @</a:t>
            </a:r>
            <a:r>
              <a:rPr lang="en-US" dirty="0" err="1"/>
              <a:t>AzureNerd</a:t>
            </a:r>
            <a:endParaRPr lang="en-US" dirty="0"/>
          </a:p>
        </p:txBody>
      </p:sp>
    </p:spTree>
    <p:extLst>
      <p:ext uri="{BB962C8B-B14F-4D97-AF65-F5344CB8AC3E}">
        <p14:creationId xmlns:p14="http://schemas.microsoft.com/office/powerpoint/2010/main" val="1474271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Batch Processing Workload</a:t>
            </a:r>
          </a:p>
        </p:txBody>
      </p:sp>
      <p:sp>
        <p:nvSpPr>
          <p:cNvPr id="3" name="Rectangle 2"/>
          <p:cNvSpPr/>
          <p:nvPr/>
        </p:nvSpPr>
        <p:spPr bwMode="auto">
          <a:xfrm>
            <a:off x="433138" y="1386038"/>
            <a:ext cx="11463688" cy="488000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059363" y="2464421"/>
            <a:ext cx="981308"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DB</a:t>
            </a:r>
          </a:p>
        </p:txBody>
      </p:sp>
      <p:sp>
        <p:nvSpPr>
          <p:cNvPr id="5" name="Rectangle 4"/>
          <p:cNvSpPr/>
          <p:nvPr/>
        </p:nvSpPr>
        <p:spPr bwMode="auto">
          <a:xfrm>
            <a:off x="1059363" y="3140243"/>
            <a:ext cx="981308" cy="6957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CSV</a:t>
            </a:r>
          </a:p>
        </p:txBody>
      </p:sp>
      <p:sp>
        <p:nvSpPr>
          <p:cNvPr id="6" name="Rectangle 5"/>
          <p:cNvSpPr/>
          <p:nvPr/>
        </p:nvSpPr>
        <p:spPr bwMode="auto">
          <a:xfrm>
            <a:off x="2510781" y="2464420"/>
            <a:ext cx="1247178" cy="2397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Landing Zone</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(WASB) (</a:t>
            </a:r>
            <a:r>
              <a:rPr lang="en-US" dirty="0" err="1">
                <a:gradFill>
                  <a:gsLst>
                    <a:gs pos="0">
                      <a:srgbClr val="FFFFFF"/>
                    </a:gs>
                    <a:gs pos="100000">
                      <a:srgbClr val="FFFFFF"/>
                    </a:gs>
                  </a:gsLst>
                  <a:lin ang="5400000" scaled="0"/>
                </a:gradFill>
                <a:ea typeface="Segoe UI" pitchFamily="34" charset="0"/>
                <a:cs typeface="Segoe UI" pitchFamily="34" charset="0"/>
              </a:rPr>
              <a:t>MoveIt</a:t>
            </a:r>
            <a:r>
              <a:rPr lang="en-US" dirty="0">
                <a:gradFill>
                  <a:gsLst>
                    <a:gs pos="0">
                      <a:srgbClr val="FFFFFF"/>
                    </a:gs>
                    <a:gs pos="100000">
                      <a:srgbClr val="FFFFFF"/>
                    </a:gs>
                  </a:gsLst>
                  <a:lin ang="5400000" scaled="0"/>
                </a:gradFill>
                <a:ea typeface="Segoe UI" pitchFamily="34" charset="0"/>
                <a:cs typeface="Segoe UI" pitchFamily="34" charset="0"/>
              </a:rPr>
              <a:t>)</a:t>
            </a:r>
          </a:p>
        </p:txBody>
      </p:sp>
      <p:sp>
        <p:nvSpPr>
          <p:cNvPr id="7" name="Rectangle 6"/>
          <p:cNvSpPr/>
          <p:nvPr/>
        </p:nvSpPr>
        <p:spPr bwMode="auto">
          <a:xfrm>
            <a:off x="2510780" y="5039883"/>
            <a:ext cx="8094027" cy="6356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Data Factory / Oozie</a:t>
            </a:r>
          </a:p>
        </p:txBody>
      </p:sp>
      <p:sp>
        <p:nvSpPr>
          <p:cNvPr id="8" name="Rectangle 7"/>
          <p:cNvSpPr/>
          <p:nvPr/>
        </p:nvSpPr>
        <p:spPr bwMode="auto">
          <a:xfrm>
            <a:off x="3962199" y="2464421"/>
            <a:ext cx="12008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 Storage</a:t>
            </a:r>
          </a:p>
        </p:txBody>
      </p:sp>
      <p:sp>
        <p:nvSpPr>
          <p:cNvPr id="9" name="Rectangle 8"/>
          <p:cNvSpPr/>
          <p:nvPr/>
        </p:nvSpPr>
        <p:spPr bwMode="auto">
          <a:xfrm>
            <a:off x="5367252" y="2446958"/>
            <a:ext cx="1379233"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Spark HDInsight Cluster</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(Spark SQL)</a:t>
            </a:r>
          </a:p>
        </p:txBody>
      </p:sp>
      <p:sp>
        <p:nvSpPr>
          <p:cNvPr id="10" name="Rectangle 9"/>
          <p:cNvSpPr/>
          <p:nvPr/>
        </p:nvSpPr>
        <p:spPr bwMode="auto">
          <a:xfrm>
            <a:off x="6950725" y="2446958"/>
            <a:ext cx="1312328"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External Database</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DW)</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(SQL DB)</a:t>
            </a:r>
          </a:p>
        </p:txBody>
      </p:sp>
      <p:sp>
        <p:nvSpPr>
          <p:cNvPr id="11" name="Rectangle 10"/>
          <p:cNvSpPr/>
          <p:nvPr/>
        </p:nvSpPr>
        <p:spPr bwMode="auto">
          <a:xfrm>
            <a:off x="8467293" y="2446958"/>
            <a:ext cx="2137514" cy="23975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Consumers</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(PowerBI)</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(Tableau)</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(Custom Apps)</a:t>
            </a:r>
          </a:p>
        </p:txBody>
      </p:sp>
      <p:cxnSp>
        <p:nvCxnSpPr>
          <p:cNvPr id="20" name="Straight Arrow Connector 19"/>
          <p:cNvCxnSpPr/>
          <p:nvPr/>
        </p:nvCxnSpPr>
        <p:spPr>
          <a:xfrm>
            <a:off x="2013683" y="3327907"/>
            <a:ext cx="528794"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3734000" y="3323994"/>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35823" y="3316169"/>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739838" y="3302818"/>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228138" y="3298905"/>
            <a:ext cx="231429" cy="7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1168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626" y="115578"/>
            <a:ext cx="11542713" cy="900112"/>
          </a:xfrm>
        </p:spPr>
        <p:txBody>
          <a:bodyPr/>
          <a:lstStyle/>
          <a:p>
            <a:r>
              <a:rPr lang="en-US" dirty="0"/>
              <a:t>Micro-Batch Processing Workload</a:t>
            </a:r>
          </a:p>
        </p:txBody>
      </p:sp>
      <p:grpSp>
        <p:nvGrpSpPr>
          <p:cNvPr id="17" name="Group 16"/>
          <p:cNvGrpSpPr/>
          <p:nvPr/>
        </p:nvGrpSpPr>
        <p:grpSpPr>
          <a:xfrm>
            <a:off x="251791" y="1012131"/>
            <a:ext cx="11888860" cy="5484813"/>
            <a:chOff x="274638" y="1212850"/>
            <a:chExt cx="11888860" cy="5484813"/>
          </a:xfrm>
        </p:grpSpPr>
        <p:grpSp>
          <p:nvGrpSpPr>
            <p:cNvPr id="18" name="Group 17"/>
            <p:cNvGrpSpPr/>
            <p:nvPr/>
          </p:nvGrpSpPr>
          <p:grpSpPr>
            <a:xfrm>
              <a:off x="274638" y="1212850"/>
              <a:ext cx="11888787" cy="5484813"/>
              <a:chOff x="274638" y="1212850"/>
              <a:chExt cx="11888787" cy="5484813"/>
            </a:xfrm>
          </p:grpSpPr>
          <p:sp>
            <p:nvSpPr>
              <p:cNvPr id="27" name="Rectangle 26"/>
              <p:cNvSpPr/>
              <p:nvPr/>
            </p:nvSpPr>
            <p:spPr bwMode="auto">
              <a:xfrm>
                <a:off x="274638"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28" name="Rectangle 27"/>
              <p:cNvSpPr/>
              <p:nvPr/>
            </p:nvSpPr>
            <p:spPr bwMode="auto">
              <a:xfrm>
                <a:off x="2286635"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29" name="Rectangle 28"/>
              <p:cNvSpPr/>
              <p:nvPr/>
            </p:nvSpPr>
            <p:spPr bwMode="auto">
              <a:xfrm>
                <a:off x="4298632"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0" name="Rectangle 29"/>
              <p:cNvSpPr/>
              <p:nvPr/>
            </p:nvSpPr>
            <p:spPr bwMode="auto">
              <a:xfrm>
                <a:off x="6310629"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1" name="Rectangle 30"/>
              <p:cNvSpPr/>
              <p:nvPr/>
            </p:nvSpPr>
            <p:spPr bwMode="auto">
              <a:xfrm>
                <a:off x="8322626" y="1942799"/>
                <a:ext cx="1828800" cy="4754864"/>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32" name="Rectangle 31"/>
              <p:cNvSpPr/>
              <p:nvPr/>
            </p:nvSpPr>
            <p:spPr bwMode="auto">
              <a:xfrm>
                <a:off x="10334625" y="1877175"/>
                <a:ext cx="1828800" cy="4820488"/>
              </a:xfrm>
              <a:prstGeom prst="rect">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nvGrpSpPr>
              <p:cNvPr id="33" name="Group 32"/>
              <p:cNvGrpSpPr/>
              <p:nvPr/>
            </p:nvGrpSpPr>
            <p:grpSpPr>
              <a:xfrm>
                <a:off x="2469239" y="2130426"/>
                <a:ext cx="7499584" cy="4379612"/>
                <a:chOff x="2469239" y="2130426"/>
                <a:chExt cx="7499584" cy="4379612"/>
              </a:xfrm>
            </p:grpSpPr>
            <p:sp>
              <p:nvSpPr>
                <p:cNvPr id="88" name="Oval 87"/>
                <p:cNvSpPr/>
                <p:nvPr/>
              </p:nvSpPr>
              <p:spPr bwMode="auto">
                <a:xfrm>
                  <a:off x="2469239" y="2130426"/>
                  <a:ext cx="7499584" cy="4379612"/>
                </a:xfrm>
                <a:prstGeom prst="ellipse">
                  <a:avLst/>
                </a:prstGeom>
                <a:solidFill>
                  <a:schemeClr val="accent6">
                    <a:alpha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9" name="Freeform 9"/>
                <p:cNvSpPr>
                  <a:spLocks/>
                </p:cNvSpPr>
                <p:nvPr/>
              </p:nvSpPr>
              <p:spPr bwMode="auto">
                <a:xfrm>
                  <a:off x="4722813" y="3784600"/>
                  <a:ext cx="4071937" cy="167481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3"/>
                <p:cNvSpPr>
                  <a:spLocks/>
                </p:cNvSpPr>
                <p:nvPr/>
              </p:nvSpPr>
              <p:spPr bwMode="auto">
                <a:xfrm>
                  <a:off x="5529263" y="2765425"/>
                  <a:ext cx="1549400" cy="835025"/>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p:cNvSpPr>
                  <a:spLocks/>
                </p:cNvSpPr>
                <p:nvPr/>
              </p:nvSpPr>
              <p:spPr bwMode="auto">
                <a:xfrm>
                  <a:off x="3502025" y="3259138"/>
                  <a:ext cx="2005013" cy="11398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Group 33"/>
              <p:cNvGrpSpPr/>
              <p:nvPr/>
            </p:nvGrpSpPr>
            <p:grpSpPr>
              <a:xfrm>
                <a:off x="274638" y="1212850"/>
                <a:ext cx="11888787" cy="731520"/>
                <a:chOff x="274638" y="1212850"/>
                <a:chExt cx="11888787" cy="731520"/>
              </a:xfrm>
            </p:grpSpPr>
            <p:sp>
              <p:nvSpPr>
                <p:cNvPr id="77" name="Rectangle 76"/>
                <p:cNvSpPr/>
                <p:nvPr/>
              </p:nvSpPr>
              <p:spPr bwMode="auto">
                <a:xfrm>
                  <a:off x="4298632"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Ingestion (broker)</a:t>
                  </a:r>
                </a:p>
              </p:txBody>
            </p:sp>
            <p:sp>
              <p:nvSpPr>
                <p:cNvPr id="78" name="Right Arrow 77"/>
                <p:cNvSpPr/>
                <p:nvPr/>
              </p:nvSpPr>
              <p:spPr bwMode="auto">
                <a:xfrm>
                  <a:off x="3996722"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79" name="Rectangle 78"/>
                <p:cNvSpPr/>
                <p:nvPr/>
              </p:nvSpPr>
              <p:spPr bwMode="auto">
                <a:xfrm>
                  <a:off x="228663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Collection</a:t>
                  </a:r>
                </a:p>
              </p:txBody>
            </p:sp>
            <p:sp>
              <p:nvSpPr>
                <p:cNvPr id="80" name="Right Arrow 79"/>
                <p:cNvSpPr/>
                <p:nvPr/>
              </p:nvSpPr>
              <p:spPr bwMode="auto">
                <a:xfrm>
                  <a:off x="198472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1" name="Rectangle 80"/>
                <p:cNvSpPr/>
                <p:nvPr/>
              </p:nvSpPr>
              <p:spPr bwMode="auto">
                <a:xfrm>
                  <a:off x="10334625"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Presentation and action</a:t>
                  </a:r>
                </a:p>
              </p:txBody>
            </p:sp>
            <p:sp>
              <p:nvSpPr>
                <p:cNvPr id="82" name="Right Arrow 81"/>
                <p:cNvSpPr/>
                <p:nvPr/>
              </p:nvSpPr>
              <p:spPr bwMode="auto">
                <a:xfrm>
                  <a:off x="10032715" y="1441450"/>
                  <a:ext cx="420624" cy="274320"/>
                </a:xfrm>
                <a:prstGeom prs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3" name="Rectangle 82"/>
                <p:cNvSpPr/>
                <p:nvPr/>
              </p:nvSpPr>
              <p:spPr bwMode="auto">
                <a:xfrm>
                  <a:off x="274638"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Event producers</a:t>
                  </a:r>
                </a:p>
              </p:txBody>
            </p:sp>
            <p:sp>
              <p:nvSpPr>
                <p:cNvPr id="84" name="Rectangle 83"/>
                <p:cNvSpPr/>
                <p:nvPr/>
              </p:nvSpPr>
              <p:spPr bwMode="auto">
                <a:xfrm>
                  <a:off x="6310629"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Transformation</a:t>
                  </a:r>
                </a:p>
              </p:txBody>
            </p:sp>
            <p:sp>
              <p:nvSpPr>
                <p:cNvPr id="85" name="Rectangle 84"/>
                <p:cNvSpPr/>
                <p:nvPr/>
              </p:nvSpPr>
              <p:spPr bwMode="auto">
                <a:xfrm>
                  <a:off x="8322626" y="1212850"/>
                  <a:ext cx="182880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defTabSz="932395">
                    <a:lnSpc>
                      <a:spcPct val="90000"/>
                    </a:lnSpc>
                  </a:pPr>
                  <a:r>
                    <a:rPr lang="en-US" dirty="0">
                      <a:gradFill>
                        <a:gsLst>
                          <a:gs pos="0">
                            <a:srgbClr val="FFFFFF"/>
                          </a:gs>
                          <a:gs pos="100000">
                            <a:srgbClr val="FFFFFF"/>
                          </a:gs>
                        </a:gsLst>
                        <a:lin ang="5400000" scaled="1"/>
                      </a:gradFill>
                      <a:ea typeface="Segoe UI" pitchFamily="34" charset="0"/>
                      <a:cs typeface="Segoe UI" pitchFamily="34" charset="0"/>
                    </a:rPr>
                    <a:t>Long-term storage</a:t>
                  </a:r>
                </a:p>
              </p:txBody>
            </p:sp>
            <p:sp>
              <p:nvSpPr>
                <p:cNvPr id="86" name="Left-Right Arrow 85"/>
                <p:cNvSpPr/>
                <p:nvPr/>
              </p:nvSpPr>
              <p:spPr bwMode="auto">
                <a:xfrm>
                  <a:off x="6008719"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sp>
              <p:nvSpPr>
                <p:cNvPr id="87" name="Left-Right Arrow 86"/>
                <p:cNvSpPr/>
                <p:nvPr/>
              </p:nvSpPr>
              <p:spPr bwMode="auto">
                <a:xfrm>
                  <a:off x="8020716" y="1441450"/>
                  <a:ext cx="420624" cy="274320"/>
                </a:xfrm>
                <a:prstGeom prst="leftRightArrow">
                  <a:avLst/>
                </a:prstGeom>
                <a:solidFill>
                  <a:srgbClr val="00BCF2"/>
                </a:solidFill>
                <a:ln w="254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endParaRPr lang="en-US" sz="2000" dirty="0" err="1">
                    <a:gradFill>
                      <a:gsLst>
                        <a:gs pos="0">
                          <a:srgbClr val="FFFFFF"/>
                        </a:gs>
                        <a:gs pos="100000">
                          <a:srgbClr val="FFFFFF"/>
                        </a:gs>
                      </a:gsLst>
                      <a:lin ang="5400000" scaled="1"/>
                    </a:gradFill>
                    <a:ea typeface="Segoe UI" pitchFamily="34" charset="0"/>
                    <a:cs typeface="Segoe UI" pitchFamily="34" charset="0"/>
                  </a:endParaRPr>
                </a:p>
              </p:txBody>
            </p:sp>
          </p:grpSp>
          <p:sp>
            <p:nvSpPr>
              <p:cNvPr id="35" name="Oval 34"/>
              <p:cNvSpPr/>
              <p:nvPr/>
            </p:nvSpPr>
            <p:spPr bwMode="auto">
              <a:xfrm>
                <a:off x="4484412" y="3591612"/>
                <a:ext cx="1492819" cy="1537300"/>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br>
                  <a:rPr lang="en-US" dirty="0">
                    <a:gradFill>
                      <a:gsLst>
                        <a:gs pos="0">
                          <a:srgbClr val="FFFFFF"/>
                        </a:gs>
                        <a:gs pos="100000">
                          <a:srgbClr val="FFFFFF"/>
                        </a:gs>
                      </a:gsLst>
                      <a:lin ang="5400000" scaled="1"/>
                    </a:gradFill>
                    <a:ea typeface="Segoe UI" pitchFamily="34" charset="0"/>
                    <a:cs typeface="Segoe UI" pitchFamily="34" charset="0"/>
                  </a:rPr>
                </a:br>
                <a:r>
                  <a:rPr lang="en-US" dirty="0">
                    <a:gradFill>
                      <a:gsLst>
                        <a:gs pos="0">
                          <a:srgbClr val="FFFFFF"/>
                        </a:gs>
                        <a:gs pos="100000">
                          <a:srgbClr val="FFFFFF"/>
                        </a:gs>
                      </a:gsLst>
                      <a:lin ang="5400000" scaled="1"/>
                    </a:gradFill>
                    <a:ea typeface="Segoe UI" pitchFamily="34" charset="0"/>
                    <a:cs typeface="Segoe UI" pitchFamily="34" charset="0"/>
                  </a:rPr>
                  <a:t>EventHub / Kafka</a:t>
                </a:r>
              </a:p>
            </p:txBody>
          </p:sp>
          <p:sp>
            <p:nvSpPr>
              <p:cNvPr id="37" name="TextBox 36"/>
              <p:cNvSpPr txBox="1"/>
              <p:nvPr/>
            </p:nvSpPr>
            <p:spPr>
              <a:xfrm>
                <a:off x="6886616" y="4301277"/>
                <a:ext cx="853632"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Stream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processing</a:t>
                </a:r>
              </a:p>
            </p:txBody>
          </p:sp>
          <p:grpSp>
            <p:nvGrpSpPr>
              <p:cNvPr id="38" name="Group 37"/>
              <p:cNvGrpSpPr/>
              <p:nvPr/>
            </p:nvGrpSpPr>
            <p:grpSpPr>
              <a:xfrm>
                <a:off x="2579112" y="3492574"/>
                <a:ext cx="1313573" cy="1183968"/>
                <a:chOff x="2579112" y="3492574"/>
                <a:chExt cx="1313573" cy="1183968"/>
              </a:xfrm>
            </p:grpSpPr>
            <p:sp>
              <p:nvSpPr>
                <p:cNvPr id="73" name="TextBox 72"/>
                <p:cNvSpPr txBox="1"/>
                <p:nvPr/>
              </p:nvSpPr>
              <p:spPr>
                <a:xfrm>
                  <a:off x="2640547" y="4288744"/>
                  <a:ext cx="1252138"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Cloud gateways</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(web APIs)</a:t>
                  </a:r>
                </a:p>
              </p:txBody>
            </p:sp>
            <p:sp>
              <p:nvSpPr>
                <p:cNvPr id="74" name="Freeform 30"/>
                <p:cNvSpPr>
                  <a:spLocks noChangeAspect="1" noEditPoints="1"/>
                </p:cNvSpPr>
                <p:nvPr/>
              </p:nvSpPr>
              <p:spPr bwMode="auto">
                <a:xfrm>
                  <a:off x="2579112" y="3492574"/>
                  <a:ext cx="1188720" cy="762033"/>
                </a:xfrm>
                <a:custGeom>
                  <a:avLst/>
                  <a:gdLst>
                    <a:gd name="T0" fmla="*/ 1938 w 2377"/>
                    <a:gd name="T1" fmla="*/ 1522 h 1522"/>
                    <a:gd name="T2" fmla="*/ 603 w 2377"/>
                    <a:gd name="T3" fmla="*/ 1522 h 1522"/>
                    <a:gd name="T4" fmla="*/ 377 w 2377"/>
                    <a:gd name="T5" fmla="*/ 1298 h 1522"/>
                    <a:gd name="T6" fmla="*/ 547 w 2377"/>
                    <a:gd name="T7" fmla="*/ 1077 h 1522"/>
                    <a:gd name="T8" fmla="*/ 813 w 2377"/>
                    <a:gd name="T9" fmla="*/ 878 h 1522"/>
                    <a:gd name="T10" fmla="*/ 1292 w 2377"/>
                    <a:gd name="T11" fmla="*/ 418 h 1522"/>
                    <a:gd name="T12" fmla="*/ 1728 w 2377"/>
                    <a:gd name="T13" fmla="*/ 693 h 1522"/>
                    <a:gd name="T14" fmla="*/ 1938 w 2377"/>
                    <a:gd name="T15" fmla="*/ 638 h 1522"/>
                    <a:gd name="T16" fmla="*/ 2377 w 2377"/>
                    <a:gd name="T17" fmla="*/ 1083 h 1522"/>
                    <a:gd name="T18" fmla="*/ 1938 w 2377"/>
                    <a:gd name="T19" fmla="*/ 1522 h 1522"/>
                    <a:gd name="T20" fmla="*/ 603 w 2377"/>
                    <a:gd name="T21" fmla="*/ 1227 h 1522"/>
                    <a:gd name="T22" fmla="*/ 533 w 2377"/>
                    <a:gd name="T23" fmla="*/ 1298 h 1522"/>
                    <a:gd name="T24" fmla="*/ 603 w 2377"/>
                    <a:gd name="T25" fmla="*/ 1368 h 1522"/>
                    <a:gd name="T26" fmla="*/ 1938 w 2377"/>
                    <a:gd name="T27" fmla="*/ 1368 h 1522"/>
                    <a:gd name="T28" fmla="*/ 2222 w 2377"/>
                    <a:gd name="T29" fmla="*/ 1083 h 1522"/>
                    <a:gd name="T30" fmla="*/ 1938 w 2377"/>
                    <a:gd name="T31" fmla="*/ 798 h 1522"/>
                    <a:gd name="T32" fmla="*/ 1736 w 2377"/>
                    <a:gd name="T33" fmla="*/ 873 h 1522"/>
                    <a:gd name="T34" fmla="*/ 1637 w 2377"/>
                    <a:gd name="T35" fmla="*/ 973 h 1522"/>
                    <a:gd name="T36" fmla="*/ 1607 w 2377"/>
                    <a:gd name="T37" fmla="*/ 834 h 1522"/>
                    <a:gd name="T38" fmla="*/ 1292 w 2377"/>
                    <a:gd name="T39" fmla="*/ 574 h 1522"/>
                    <a:gd name="T40" fmla="*/ 967 w 2377"/>
                    <a:gd name="T41" fmla="*/ 898 h 1522"/>
                    <a:gd name="T42" fmla="*/ 967 w 2377"/>
                    <a:gd name="T43" fmla="*/ 942 h 1522"/>
                    <a:gd name="T44" fmla="*/ 982 w 2377"/>
                    <a:gd name="T45" fmla="*/ 1048 h 1522"/>
                    <a:gd name="T46" fmla="*/ 847 w 2377"/>
                    <a:gd name="T47" fmla="*/ 1027 h 1522"/>
                    <a:gd name="T48" fmla="*/ 682 w 2377"/>
                    <a:gd name="T49" fmla="*/ 1162 h 1522"/>
                    <a:gd name="T50" fmla="*/ 672 w 2377"/>
                    <a:gd name="T51" fmla="*/ 1227 h 1522"/>
                    <a:gd name="T52" fmla="*/ 607 w 2377"/>
                    <a:gd name="T53" fmla="*/ 1227 h 1522"/>
                    <a:gd name="T54" fmla="*/ 603 w 2377"/>
                    <a:gd name="T55" fmla="*/ 1227 h 1522"/>
                    <a:gd name="T56" fmla="*/ 755 w 2377"/>
                    <a:gd name="T57" fmla="*/ 830 h 1522"/>
                    <a:gd name="T58" fmla="*/ 1272 w 2377"/>
                    <a:gd name="T59" fmla="*/ 350 h 1522"/>
                    <a:gd name="T60" fmla="*/ 1755 w 2377"/>
                    <a:gd name="T61" fmla="*/ 623 h 1522"/>
                    <a:gd name="T62" fmla="*/ 1768 w 2377"/>
                    <a:gd name="T63" fmla="*/ 615 h 1522"/>
                    <a:gd name="T64" fmla="*/ 1772 w 2377"/>
                    <a:gd name="T65" fmla="*/ 561 h 1522"/>
                    <a:gd name="T66" fmla="*/ 1374 w 2377"/>
                    <a:gd name="T67" fmla="*/ 194 h 1522"/>
                    <a:gd name="T68" fmla="*/ 1189 w 2377"/>
                    <a:gd name="T69" fmla="*/ 242 h 1522"/>
                    <a:gd name="T70" fmla="*/ 805 w 2377"/>
                    <a:gd name="T71" fmla="*/ 0 h 1522"/>
                    <a:gd name="T72" fmla="*/ 384 w 2377"/>
                    <a:gd name="T73" fmla="*/ 404 h 1522"/>
                    <a:gd name="T74" fmla="*/ 150 w 2377"/>
                    <a:gd name="T75" fmla="*/ 580 h 1522"/>
                    <a:gd name="T76" fmla="*/ 0 w 2377"/>
                    <a:gd name="T77" fmla="*/ 774 h 1522"/>
                    <a:gd name="T78" fmla="*/ 199 w 2377"/>
                    <a:gd name="T79" fmla="*/ 972 h 1522"/>
                    <a:gd name="T80" fmla="*/ 529 w 2377"/>
                    <a:gd name="T81" fmla="*/ 972 h 1522"/>
                    <a:gd name="T82" fmla="*/ 755 w 2377"/>
                    <a:gd name="T83" fmla="*/ 83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77" h="1522">
                      <a:moveTo>
                        <a:pt x="1938" y="1522"/>
                      </a:moveTo>
                      <a:cubicBezTo>
                        <a:pt x="603" y="1522"/>
                        <a:pt x="603" y="1522"/>
                        <a:pt x="603" y="1522"/>
                      </a:cubicBezTo>
                      <a:cubicBezTo>
                        <a:pt x="477" y="1522"/>
                        <a:pt x="377" y="1422"/>
                        <a:pt x="377" y="1298"/>
                      </a:cubicBezTo>
                      <a:cubicBezTo>
                        <a:pt x="377" y="1193"/>
                        <a:pt x="452" y="1102"/>
                        <a:pt x="547" y="1077"/>
                      </a:cubicBezTo>
                      <a:cubicBezTo>
                        <a:pt x="593" y="967"/>
                        <a:pt x="693" y="888"/>
                        <a:pt x="813" y="878"/>
                      </a:cubicBezTo>
                      <a:cubicBezTo>
                        <a:pt x="822" y="624"/>
                        <a:pt x="1032" y="418"/>
                        <a:pt x="1292" y="418"/>
                      </a:cubicBezTo>
                      <a:cubicBezTo>
                        <a:pt x="1477" y="418"/>
                        <a:pt x="1647" y="528"/>
                        <a:pt x="1728" y="693"/>
                      </a:cubicBezTo>
                      <a:cubicBezTo>
                        <a:pt x="1786" y="657"/>
                        <a:pt x="1861" y="638"/>
                        <a:pt x="1938" y="638"/>
                      </a:cubicBezTo>
                      <a:cubicBezTo>
                        <a:pt x="2177" y="638"/>
                        <a:pt x="2377" y="838"/>
                        <a:pt x="2377" y="1083"/>
                      </a:cubicBezTo>
                      <a:cubicBezTo>
                        <a:pt x="2377" y="1323"/>
                        <a:pt x="2177" y="1522"/>
                        <a:pt x="1938" y="1522"/>
                      </a:cubicBezTo>
                      <a:close/>
                      <a:moveTo>
                        <a:pt x="603" y="1227"/>
                      </a:moveTo>
                      <a:cubicBezTo>
                        <a:pt x="562" y="1227"/>
                        <a:pt x="533" y="1258"/>
                        <a:pt x="533" y="1298"/>
                      </a:cubicBezTo>
                      <a:cubicBezTo>
                        <a:pt x="533" y="1333"/>
                        <a:pt x="562" y="1368"/>
                        <a:pt x="603" y="1368"/>
                      </a:cubicBezTo>
                      <a:cubicBezTo>
                        <a:pt x="1938" y="1368"/>
                        <a:pt x="1938" y="1368"/>
                        <a:pt x="1938" y="1368"/>
                      </a:cubicBezTo>
                      <a:cubicBezTo>
                        <a:pt x="2092" y="1368"/>
                        <a:pt x="2222" y="1237"/>
                        <a:pt x="2222" y="1083"/>
                      </a:cubicBezTo>
                      <a:cubicBezTo>
                        <a:pt x="2222" y="923"/>
                        <a:pt x="2092" y="798"/>
                        <a:pt x="1938" y="798"/>
                      </a:cubicBezTo>
                      <a:cubicBezTo>
                        <a:pt x="1861" y="798"/>
                        <a:pt x="1792" y="823"/>
                        <a:pt x="1736" y="873"/>
                      </a:cubicBezTo>
                      <a:cubicBezTo>
                        <a:pt x="1637" y="973"/>
                        <a:pt x="1637" y="973"/>
                        <a:pt x="1637" y="973"/>
                      </a:cubicBezTo>
                      <a:cubicBezTo>
                        <a:pt x="1607" y="834"/>
                        <a:pt x="1607" y="834"/>
                        <a:pt x="1607" y="834"/>
                      </a:cubicBezTo>
                      <a:cubicBezTo>
                        <a:pt x="1576" y="682"/>
                        <a:pt x="1447" y="574"/>
                        <a:pt x="1292" y="574"/>
                      </a:cubicBezTo>
                      <a:cubicBezTo>
                        <a:pt x="1113" y="574"/>
                        <a:pt x="967" y="718"/>
                        <a:pt x="967" y="898"/>
                      </a:cubicBezTo>
                      <a:cubicBezTo>
                        <a:pt x="967" y="913"/>
                        <a:pt x="967" y="928"/>
                        <a:pt x="967" y="942"/>
                      </a:cubicBezTo>
                      <a:cubicBezTo>
                        <a:pt x="982" y="1048"/>
                        <a:pt x="982" y="1048"/>
                        <a:pt x="982" y="1048"/>
                      </a:cubicBezTo>
                      <a:cubicBezTo>
                        <a:pt x="908" y="1026"/>
                        <a:pt x="857" y="1027"/>
                        <a:pt x="847" y="1027"/>
                      </a:cubicBezTo>
                      <a:cubicBezTo>
                        <a:pt x="767" y="1027"/>
                        <a:pt x="697" y="1088"/>
                        <a:pt x="682" y="1162"/>
                      </a:cubicBezTo>
                      <a:cubicBezTo>
                        <a:pt x="672" y="1227"/>
                        <a:pt x="672" y="1227"/>
                        <a:pt x="672" y="1227"/>
                      </a:cubicBezTo>
                      <a:cubicBezTo>
                        <a:pt x="607" y="1227"/>
                        <a:pt x="607" y="1227"/>
                        <a:pt x="607" y="1227"/>
                      </a:cubicBezTo>
                      <a:cubicBezTo>
                        <a:pt x="603" y="1227"/>
                        <a:pt x="603" y="1227"/>
                        <a:pt x="603" y="1227"/>
                      </a:cubicBezTo>
                      <a:close/>
                      <a:moveTo>
                        <a:pt x="755" y="830"/>
                      </a:moveTo>
                      <a:cubicBezTo>
                        <a:pt x="765" y="578"/>
                        <a:pt x="991" y="361"/>
                        <a:pt x="1272" y="350"/>
                      </a:cubicBezTo>
                      <a:cubicBezTo>
                        <a:pt x="1468" y="343"/>
                        <a:pt x="1667" y="445"/>
                        <a:pt x="1755" y="623"/>
                      </a:cubicBezTo>
                      <a:cubicBezTo>
                        <a:pt x="1759" y="620"/>
                        <a:pt x="1764" y="617"/>
                        <a:pt x="1768" y="615"/>
                      </a:cubicBezTo>
                      <a:cubicBezTo>
                        <a:pt x="1771" y="597"/>
                        <a:pt x="1772" y="580"/>
                        <a:pt x="1772" y="561"/>
                      </a:cubicBezTo>
                      <a:cubicBezTo>
                        <a:pt x="1772" y="346"/>
                        <a:pt x="1584" y="194"/>
                        <a:pt x="1374" y="194"/>
                      </a:cubicBezTo>
                      <a:cubicBezTo>
                        <a:pt x="1307" y="194"/>
                        <a:pt x="1241" y="211"/>
                        <a:pt x="1189" y="242"/>
                      </a:cubicBezTo>
                      <a:cubicBezTo>
                        <a:pt x="1118" y="97"/>
                        <a:pt x="968" y="0"/>
                        <a:pt x="805" y="0"/>
                      </a:cubicBezTo>
                      <a:cubicBezTo>
                        <a:pt x="576" y="0"/>
                        <a:pt x="391" y="181"/>
                        <a:pt x="384" y="404"/>
                      </a:cubicBezTo>
                      <a:cubicBezTo>
                        <a:pt x="278" y="414"/>
                        <a:pt x="190" y="483"/>
                        <a:pt x="150" y="580"/>
                      </a:cubicBezTo>
                      <a:cubicBezTo>
                        <a:pt x="66" y="602"/>
                        <a:pt x="0" y="682"/>
                        <a:pt x="0" y="774"/>
                      </a:cubicBezTo>
                      <a:cubicBezTo>
                        <a:pt x="0" y="884"/>
                        <a:pt x="88" y="972"/>
                        <a:pt x="199" y="972"/>
                      </a:cubicBezTo>
                      <a:cubicBezTo>
                        <a:pt x="199" y="972"/>
                        <a:pt x="207" y="972"/>
                        <a:pt x="529" y="972"/>
                      </a:cubicBezTo>
                      <a:cubicBezTo>
                        <a:pt x="574" y="900"/>
                        <a:pt x="661" y="839"/>
                        <a:pt x="755"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9" name="Group 38"/>
              <p:cNvGrpSpPr/>
              <p:nvPr/>
            </p:nvGrpSpPr>
            <p:grpSpPr>
              <a:xfrm>
                <a:off x="2469238" y="5886421"/>
                <a:ext cx="1477898" cy="700913"/>
                <a:chOff x="2637890" y="5389538"/>
                <a:chExt cx="1477898" cy="700913"/>
              </a:xfrm>
            </p:grpSpPr>
            <p:sp>
              <p:nvSpPr>
                <p:cNvPr id="71" name="TextBox 70"/>
                <p:cNvSpPr txBox="1"/>
                <p:nvPr/>
              </p:nvSpPr>
              <p:spPr>
                <a:xfrm>
                  <a:off x="3379817" y="5546095"/>
                  <a:ext cx="735971" cy="387798"/>
                </a:xfrm>
                <a:prstGeom prst="rect">
                  <a:avLst/>
                </a:prstGeom>
                <a:noFill/>
              </p:spPr>
              <p:txBody>
                <a:bodyPr wrap="none" lIns="0" tIns="0" rIns="0" bIns="0" rtlCol="0">
                  <a:spAutoFit/>
                </a:bodyPr>
                <a:lstStyle/>
                <a:p>
                  <a:pPr>
                    <a:lnSpc>
                      <a:spcPct val="90000"/>
                    </a:lnSpc>
                    <a:spcAft>
                      <a:spcPts val="600"/>
                    </a:spcAft>
                  </a:pPr>
                  <a:r>
                    <a:rPr lang="en-US" sz="1400" dirty="0">
                      <a:gradFill>
                        <a:gsLst>
                          <a:gs pos="2917">
                            <a:srgbClr val="68217A"/>
                          </a:gs>
                          <a:gs pos="30000">
                            <a:srgbClr val="68217A"/>
                          </a:gs>
                        </a:gsLst>
                        <a:lin ang="5400000" scaled="0"/>
                      </a:gradFill>
                    </a:rPr>
                    <a:t>Field </a:t>
                  </a:r>
                  <a:br>
                    <a:rPr lang="en-US" sz="1400" dirty="0">
                      <a:gradFill>
                        <a:gsLst>
                          <a:gs pos="2917">
                            <a:srgbClr val="68217A"/>
                          </a:gs>
                          <a:gs pos="30000">
                            <a:srgbClr val="68217A"/>
                          </a:gs>
                        </a:gsLst>
                        <a:lin ang="5400000" scaled="0"/>
                      </a:gradFill>
                    </a:rPr>
                  </a:br>
                  <a:r>
                    <a:rPr lang="en-US" sz="1400" dirty="0">
                      <a:gradFill>
                        <a:gsLst>
                          <a:gs pos="2917">
                            <a:srgbClr val="68217A"/>
                          </a:gs>
                          <a:gs pos="30000">
                            <a:srgbClr val="68217A"/>
                          </a:gs>
                        </a:gsLst>
                        <a:lin ang="5400000" scaled="0"/>
                      </a:gradFill>
                    </a:rPr>
                    <a:t>gateways</a:t>
                  </a:r>
                </a:p>
              </p:txBody>
            </p:sp>
            <p:sp>
              <p:nvSpPr>
                <p:cNvPr id="72" name="Freeform 58"/>
                <p:cNvSpPr>
                  <a:spLocks noChangeAspect="1" noEditPoints="1"/>
                </p:cNvSpPr>
                <p:nvPr/>
              </p:nvSpPr>
              <p:spPr bwMode="black">
                <a:xfrm>
                  <a:off x="2637890" y="5389538"/>
                  <a:ext cx="653948" cy="700913"/>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2304" tIns="41153" rIns="82304" bIns="41153" numCol="1" anchor="t" anchorCtr="0" compatLnSpc="1">
                  <a:prstTxWarp prst="textNoShape">
                    <a:avLst/>
                  </a:prstTxWarp>
                </a:bodyPr>
                <a:lstStyle/>
                <a:p>
                  <a:endParaRPr lang="en-US" sz="1600">
                    <a:solidFill>
                      <a:srgbClr val="FFFFFF"/>
                    </a:solidFill>
                  </a:endParaRPr>
                </a:p>
              </p:txBody>
            </p:sp>
          </p:grpSp>
          <p:grpSp>
            <p:nvGrpSpPr>
              <p:cNvPr id="40" name="Group 39"/>
              <p:cNvGrpSpPr/>
              <p:nvPr/>
            </p:nvGrpSpPr>
            <p:grpSpPr>
              <a:xfrm>
                <a:off x="651907" y="2289942"/>
                <a:ext cx="1074268" cy="1260723"/>
                <a:chOff x="651907" y="2289942"/>
                <a:chExt cx="1074268" cy="1260723"/>
              </a:xfrm>
            </p:grpSpPr>
            <p:sp>
              <p:nvSpPr>
                <p:cNvPr id="69" name="Freeform 34"/>
                <p:cNvSpPr>
                  <a:spLocks noChangeAspect="1" noEditPoints="1"/>
                </p:cNvSpPr>
                <p:nvPr/>
              </p:nvSpPr>
              <p:spPr bwMode="auto">
                <a:xfrm>
                  <a:off x="818928" y="2289942"/>
                  <a:ext cx="740220" cy="728731"/>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TextBox 69"/>
                <p:cNvSpPr txBox="1"/>
                <p:nvPr/>
              </p:nvSpPr>
              <p:spPr>
                <a:xfrm>
                  <a:off x="651907" y="3085922"/>
                  <a:ext cx="1074268" cy="464743"/>
                </a:xfrm>
                <a:prstGeom prst="rect">
                  <a:avLst/>
                </a:prstGeom>
                <a:noFill/>
              </p:spPr>
              <p:txBody>
                <a:bodyPr wrap="none" lIns="0" tIns="0" rIns="0" bIns="0" rtlCol="0">
                  <a:spAutoFit/>
                </a:bodyPr>
                <a:lstStyle/>
                <a:p>
                  <a:pPr algn="ctr">
                    <a:lnSpc>
                      <a:spcPct val="90000"/>
                    </a:lnSpc>
                    <a:spcAft>
                      <a:spcPts val="600"/>
                    </a:spcAft>
                  </a:pPr>
                  <a:r>
                    <a:rPr lang="en-US" sz="1400" dirty="0">
                      <a:gradFill>
                        <a:gsLst>
                          <a:gs pos="2917">
                            <a:srgbClr val="68217A"/>
                          </a:gs>
                          <a:gs pos="30000">
                            <a:srgbClr val="68217A"/>
                          </a:gs>
                        </a:gsLst>
                        <a:lin ang="5400000" scaled="0"/>
                      </a:gradFill>
                    </a:rPr>
                    <a:t>Applications </a:t>
                  </a:r>
                </a:p>
                <a:p>
                  <a:pPr algn="ctr">
                    <a:lnSpc>
                      <a:spcPct val="90000"/>
                    </a:lnSpc>
                    <a:spcAft>
                      <a:spcPts val="600"/>
                    </a:spcAft>
                  </a:pPr>
                  <a:r>
                    <a:rPr lang="en-US" sz="1400" dirty="0">
                      <a:gradFill>
                        <a:gsLst>
                          <a:gs pos="2917">
                            <a:srgbClr val="68217A"/>
                          </a:gs>
                          <a:gs pos="30000">
                            <a:srgbClr val="68217A"/>
                          </a:gs>
                        </a:gsLst>
                        <a:lin ang="5400000" scaled="0"/>
                      </a:gradFill>
                    </a:rPr>
                    <a:t>or Third Party</a:t>
                  </a:r>
                </a:p>
              </p:txBody>
            </p:sp>
          </p:grpSp>
          <p:sp>
            <p:nvSpPr>
              <p:cNvPr id="41" name="Rectangle 40"/>
              <p:cNvSpPr/>
              <p:nvPr/>
            </p:nvSpPr>
            <p:spPr bwMode="auto">
              <a:xfrm>
                <a:off x="411798" y="3771579"/>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Legacy IOT </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(custom protocols)</a:t>
                </a:r>
              </a:p>
            </p:txBody>
          </p:sp>
          <p:sp>
            <p:nvSpPr>
              <p:cNvPr id="42" name="Rectangle 41"/>
              <p:cNvSpPr/>
              <p:nvPr/>
            </p:nvSpPr>
            <p:spPr bwMode="auto">
              <a:xfrm>
                <a:off x="411798" y="4503091"/>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Devices</a:t>
                </a:r>
              </a:p>
            </p:txBody>
          </p:sp>
          <p:sp>
            <p:nvSpPr>
              <p:cNvPr id="43" name="Rectangle 42"/>
              <p:cNvSpPr/>
              <p:nvPr/>
            </p:nvSpPr>
            <p:spPr bwMode="auto">
              <a:xfrm>
                <a:off x="411798" y="5234603"/>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IP-capable devices</a:t>
                </a:r>
                <a:br>
                  <a:rPr lang="en-US" sz="1200" dirty="0">
                    <a:gradFill>
                      <a:gsLst>
                        <a:gs pos="2917">
                          <a:srgbClr val="68217A"/>
                        </a:gs>
                        <a:gs pos="30000">
                          <a:srgbClr val="68217A"/>
                        </a:gs>
                      </a:gsLst>
                      <a:lin ang="5400000" scaled="0"/>
                    </a:gradFill>
                    <a:ea typeface="MS PGothic" charset="0"/>
                    <a:cs typeface="MS PGothic" charset="0"/>
                  </a:rPr>
                </a:br>
                <a:r>
                  <a:rPr lang="en-US" sz="1200" dirty="0">
                    <a:gradFill>
                      <a:gsLst>
                        <a:gs pos="2917">
                          <a:srgbClr val="68217A"/>
                        </a:gs>
                        <a:gs pos="30000">
                          <a:srgbClr val="68217A"/>
                        </a:gs>
                      </a:gsLst>
                      <a:lin ang="5400000" scaled="0"/>
                    </a:gradFill>
                    <a:ea typeface="MS PGothic" charset="0"/>
                    <a:cs typeface="MS PGothic" charset="0"/>
                  </a:rPr>
                  <a:t>(Windows/Linux)</a:t>
                </a:r>
              </a:p>
            </p:txBody>
          </p:sp>
          <p:sp>
            <p:nvSpPr>
              <p:cNvPr id="44" name="Rectangle 43"/>
              <p:cNvSpPr/>
              <p:nvPr/>
            </p:nvSpPr>
            <p:spPr bwMode="auto">
              <a:xfrm>
                <a:off x="411798" y="5966115"/>
                <a:ext cx="1554480" cy="54864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p>
                <a:pPr>
                  <a:lnSpc>
                    <a:spcPct val="90000"/>
                  </a:lnSpc>
                  <a:spcAft>
                    <a:spcPts val="600"/>
                  </a:spcAft>
                </a:pPr>
                <a:r>
                  <a:rPr lang="en-US" sz="1200" dirty="0">
                    <a:gradFill>
                      <a:gsLst>
                        <a:gs pos="2917">
                          <a:srgbClr val="68217A"/>
                        </a:gs>
                        <a:gs pos="30000">
                          <a:srgbClr val="68217A"/>
                        </a:gs>
                      </a:gsLst>
                      <a:lin ang="5400000" scaled="0"/>
                    </a:gradFill>
                    <a:ea typeface="MS PGothic" charset="0"/>
                    <a:cs typeface="MS PGothic" charset="0"/>
                  </a:rPr>
                  <a:t>Low-power devices (RTOS)</a:t>
                </a:r>
              </a:p>
            </p:txBody>
          </p:sp>
          <p:grpSp>
            <p:nvGrpSpPr>
              <p:cNvPr id="45" name="Group 44"/>
              <p:cNvGrpSpPr/>
              <p:nvPr/>
            </p:nvGrpSpPr>
            <p:grpSpPr>
              <a:xfrm>
                <a:off x="10453339" y="2115892"/>
                <a:ext cx="1650195" cy="3118711"/>
                <a:chOff x="10453339" y="1941221"/>
                <a:chExt cx="1650195" cy="3118711"/>
              </a:xfrm>
            </p:grpSpPr>
            <p:grpSp>
              <p:nvGrpSpPr>
                <p:cNvPr id="60" name="Group 59"/>
                <p:cNvGrpSpPr/>
                <p:nvPr/>
              </p:nvGrpSpPr>
              <p:grpSpPr>
                <a:xfrm>
                  <a:off x="10573470" y="3133356"/>
                  <a:ext cx="1381789" cy="931617"/>
                  <a:chOff x="10573470" y="3103906"/>
                  <a:chExt cx="1381789" cy="931617"/>
                </a:xfrm>
              </p:grpSpPr>
              <p:sp>
                <p:nvSpPr>
                  <p:cNvPr id="67" name="Freeform 8"/>
                  <p:cNvSpPr>
                    <a:spLocks noChangeAspect="1" noEditPoints="1"/>
                  </p:cNvSpPr>
                  <p:nvPr/>
                </p:nvSpPr>
                <p:spPr bwMode="black">
                  <a:xfrm>
                    <a:off x="10912547" y="3103906"/>
                    <a:ext cx="703634" cy="703451"/>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accent2"/>
                  </a:solidFill>
                  <a:ln>
                    <a:noFill/>
                  </a:ln>
                </p:spPr>
                <p:txBody>
                  <a:bodyPr vert="horz" wrap="square" lIns="82304" tIns="41153" rIns="82304" bIns="41153" numCol="1" anchor="t" anchorCtr="0" compatLnSpc="1">
                    <a:prstTxWarp prst="textNoShape">
                      <a:avLst/>
                    </a:prstTxWarp>
                  </a:bodyPr>
                  <a:lstStyle/>
                  <a:p>
                    <a:endParaRPr lang="en-US" sz="1600" dirty="0">
                      <a:solidFill>
                        <a:srgbClr val="FFFFFF"/>
                      </a:solidFill>
                    </a:endParaRPr>
                  </a:p>
                </p:txBody>
              </p:sp>
              <p:sp>
                <p:nvSpPr>
                  <p:cNvPr id="68" name="TextBox 67"/>
                  <p:cNvSpPr txBox="1"/>
                  <p:nvPr/>
                </p:nvSpPr>
                <p:spPr>
                  <a:xfrm>
                    <a:off x="10573470" y="3841624"/>
                    <a:ext cx="1381789"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Search and query</a:t>
                    </a:r>
                  </a:p>
                </p:txBody>
              </p:sp>
            </p:grpSp>
            <p:grpSp>
              <p:nvGrpSpPr>
                <p:cNvPr id="61" name="Group 60"/>
                <p:cNvGrpSpPr/>
                <p:nvPr/>
              </p:nvGrpSpPr>
              <p:grpSpPr>
                <a:xfrm>
                  <a:off x="10453339" y="4144657"/>
                  <a:ext cx="1650195" cy="915275"/>
                  <a:chOff x="10453339" y="4144657"/>
                  <a:chExt cx="1650195" cy="915275"/>
                </a:xfrm>
              </p:grpSpPr>
              <p:sp>
                <p:nvSpPr>
                  <p:cNvPr id="65" name="Freeform 32"/>
                  <p:cNvSpPr>
                    <a:spLocks noEditPoints="1"/>
                  </p:cNvSpPr>
                  <p:nvPr/>
                </p:nvSpPr>
                <p:spPr bwMode="auto">
                  <a:xfrm>
                    <a:off x="10912547" y="4144657"/>
                    <a:ext cx="731779" cy="696530"/>
                  </a:xfrm>
                  <a:custGeom>
                    <a:avLst/>
                    <a:gdLst>
                      <a:gd name="T0" fmla="*/ 1210 w 2135"/>
                      <a:gd name="T1" fmla="*/ 204 h 2030"/>
                      <a:gd name="T2" fmla="*/ 2029 w 2135"/>
                      <a:gd name="T3" fmla="*/ 204 h 2030"/>
                      <a:gd name="T4" fmla="*/ 2135 w 2135"/>
                      <a:gd name="T5" fmla="*/ 302 h 2030"/>
                      <a:gd name="T6" fmla="*/ 2135 w 2135"/>
                      <a:gd name="T7" fmla="*/ 1724 h 2030"/>
                      <a:gd name="T8" fmla="*/ 2033 w 2135"/>
                      <a:gd name="T9" fmla="*/ 1826 h 2030"/>
                      <a:gd name="T10" fmla="*/ 1218 w 2135"/>
                      <a:gd name="T11" fmla="*/ 1825 h 2030"/>
                      <a:gd name="T12" fmla="*/ 1211 w 2135"/>
                      <a:gd name="T13" fmla="*/ 2030 h 2030"/>
                      <a:gd name="T14" fmla="*/ 967 w 2135"/>
                      <a:gd name="T15" fmla="*/ 1984 h 2030"/>
                      <a:gd name="T16" fmla="*/ 508 w 2135"/>
                      <a:gd name="T17" fmla="*/ 1897 h 2030"/>
                      <a:gd name="T18" fmla="*/ 6 w 2135"/>
                      <a:gd name="T19" fmla="*/ 1803 h 2030"/>
                      <a:gd name="T20" fmla="*/ 1 w 2135"/>
                      <a:gd name="T21" fmla="*/ 1717 h 2030"/>
                      <a:gd name="T22" fmla="*/ 9 w 2135"/>
                      <a:gd name="T23" fmla="*/ 226 h 2030"/>
                      <a:gd name="T24" fmla="*/ 630 w 2135"/>
                      <a:gd name="T25" fmla="*/ 109 h 2030"/>
                      <a:gd name="T26" fmla="*/ 1204 w 2135"/>
                      <a:gd name="T27" fmla="*/ 1 h 2030"/>
                      <a:gd name="T28" fmla="*/ 1211 w 2135"/>
                      <a:gd name="T29" fmla="*/ 1181 h 2030"/>
                      <a:gd name="T30" fmla="*/ 1505 w 2135"/>
                      <a:gd name="T31" fmla="*/ 1364 h 2030"/>
                      <a:gd name="T32" fmla="*/ 1211 w 2135"/>
                      <a:gd name="T33" fmla="*/ 1429 h 2030"/>
                      <a:gd name="T34" fmla="*/ 1503 w 2135"/>
                      <a:gd name="T35" fmla="*/ 1613 h 2030"/>
                      <a:gd name="T36" fmla="*/ 1211 w 2135"/>
                      <a:gd name="T37" fmla="*/ 1743 h 2030"/>
                      <a:gd name="T38" fmla="*/ 2050 w 2135"/>
                      <a:gd name="T39" fmla="*/ 286 h 2030"/>
                      <a:gd name="T40" fmla="*/ 1211 w 2135"/>
                      <a:gd name="T41" fmla="*/ 417 h 2030"/>
                      <a:gd name="T42" fmla="*/ 1503 w 2135"/>
                      <a:gd name="T43" fmla="*/ 601 h 2030"/>
                      <a:gd name="T44" fmla="*/ 1211 w 2135"/>
                      <a:gd name="T45" fmla="*/ 610 h 2030"/>
                      <a:gd name="T46" fmla="*/ 1219 w 2135"/>
                      <a:gd name="T47" fmla="*/ 670 h 2030"/>
                      <a:gd name="T48" fmla="*/ 1504 w 2135"/>
                      <a:gd name="T49" fmla="*/ 670 h 2030"/>
                      <a:gd name="T50" fmla="*/ 1211 w 2135"/>
                      <a:gd name="T51" fmla="*/ 854 h 2030"/>
                      <a:gd name="T52" fmla="*/ 1504 w 2135"/>
                      <a:gd name="T53" fmla="*/ 927 h 2030"/>
                      <a:gd name="T54" fmla="*/ 1211 w 2135"/>
                      <a:gd name="T55" fmla="*/ 1111 h 2030"/>
                      <a:gd name="T56" fmla="*/ 840 w 2135"/>
                      <a:gd name="T57" fmla="*/ 1361 h 2030"/>
                      <a:gd name="T58" fmla="*/ 650 w 2135"/>
                      <a:gd name="T59" fmla="*/ 1004 h 2030"/>
                      <a:gd name="T60" fmla="*/ 831 w 2135"/>
                      <a:gd name="T61" fmla="*/ 648 h 2030"/>
                      <a:gd name="T62" fmla="*/ 822 w 2135"/>
                      <a:gd name="T63" fmla="*/ 641 h 2030"/>
                      <a:gd name="T64" fmla="*/ 681 w 2135"/>
                      <a:gd name="T65" fmla="*/ 651 h 2030"/>
                      <a:gd name="T66" fmla="*/ 610 w 2135"/>
                      <a:gd name="T67" fmla="*/ 798 h 2030"/>
                      <a:gd name="T68" fmla="*/ 562 w 2135"/>
                      <a:gd name="T69" fmla="*/ 920 h 2030"/>
                      <a:gd name="T70" fmla="*/ 465 w 2135"/>
                      <a:gd name="T71" fmla="*/ 671 h 2030"/>
                      <a:gd name="T72" fmla="*/ 345 w 2135"/>
                      <a:gd name="T73" fmla="*/ 674 h 2030"/>
                      <a:gd name="T74" fmla="*/ 318 w 2135"/>
                      <a:gd name="T75" fmla="*/ 685 h 2030"/>
                      <a:gd name="T76" fmla="*/ 470 w 2135"/>
                      <a:gd name="T77" fmla="*/ 996 h 2030"/>
                      <a:gd name="T78" fmla="*/ 307 w 2135"/>
                      <a:gd name="T79" fmla="*/ 1308 h 2030"/>
                      <a:gd name="T80" fmla="*/ 305 w 2135"/>
                      <a:gd name="T81" fmla="*/ 1324 h 2030"/>
                      <a:gd name="T82" fmla="*/ 438 w 2135"/>
                      <a:gd name="T83" fmla="*/ 1334 h 2030"/>
                      <a:gd name="T84" fmla="*/ 519 w 2135"/>
                      <a:gd name="T85" fmla="*/ 1171 h 2030"/>
                      <a:gd name="T86" fmla="*/ 556 w 2135"/>
                      <a:gd name="T87" fmla="*/ 1076 h 2030"/>
                      <a:gd name="T88" fmla="*/ 572 w 2135"/>
                      <a:gd name="T89" fmla="*/ 1128 h 2030"/>
                      <a:gd name="T90" fmla="*/ 687 w 2135"/>
                      <a:gd name="T91" fmla="*/ 1351 h 2030"/>
                      <a:gd name="T92" fmla="*/ 840 w 2135"/>
                      <a:gd name="T93" fmla="*/ 136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5" h="2030">
                        <a:moveTo>
                          <a:pt x="1210" y="0"/>
                        </a:moveTo>
                        <a:cubicBezTo>
                          <a:pt x="1210" y="68"/>
                          <a:pt x="1210" y="135"/>
                          <a:pt x="1210" y="204"/>
                        </a:cubicBezTo>
                        <a:cubicBezTo>
                          <a:pt x="1214" y="204"/>
                          <a:pt x="1218" y="204"/>
                          <a:pt x="1221" y="204"/>
                        </a:cubicBezTo>
                        <a:cubicBezTo>
                          <a:pt x="1490" y="204"/>
                          <a:pt x="1760" y="204"/>
                          <a:pt x="2029" y="204"/>
                        </a:cubicBezTo>
                        <a:cubicBezTo>
                          <a:pt x="2053" y="204"/>
                          <a:pt x="2076" y="208"/>
                          <a:pt x="2095" y="223"/>
                        </a:cubicBezTo>
                        <a:cubicBezTo>
                          <a:pt x="2121" y="243"/>
                          <a:pt x="2134" y="269"/>
                          <a:pt x="2135" y="302"/>
                        </a:cubicBezTo>
                        <a:cubicBezTo>
                          <a:pt x="2135" y="303"/>
                          <a:pt x="2135" y="304"/>
                          <a:pt x="2135" y="306"/>
                        </a:cubicBezTo>
                        <a:cubicBezTo>
                          <a:pt x="2135" y="778"/>
                          <a:pt x="2135" y="1251"/>
                          <a:pt x="2135" y="1724"/>
                        </a:cubicBezTo>
                        <a:cubicBezTo>
                          <a:pt x="2135" y="1758"/>
                          <a:pt x="2122" y="1786"/>
                          <a:pt x="2094" y="1807"/>
                        </a:cubicBezTo>
                        <a:cubicBezTo>
                          <a:pt x="2076" y="1820"/>
                          <a:pt x="2055" y="1826"/>
                          <a:pt x="2033" y="1826"/>
                        </a:cubicBezTo>
                        <a:cubicBezTo>
                          <a:pt x="1774" y="1825"/>
                          <a:pt x="1515" y="1825"/>
                          <a:pt x="1256" y="1825"/>
                        </a:cubicBezTo>
                        <a:cubicBezTo>
                          <a:pt x="1243" y="1825"/>
                          <a:pt x="1231" y="1825"/>
                          <a:pt x="1218" y="1825"/>
                        </a:cubicBezTo>
                        <a:cubicBezTo>
                          <a:pt x="1216" y="1825"/>
                          <a:pt x="1214" y="1825"/>
                          <a:pt x="1211" y="1825"/>
                        </a:cubicBezTo>
                        <a:cubicBezTo>
                          <a:pt x="1211" y="1894"/>
                          <a:pt x="1211" y="1961"/>
                          <a:pt x="1211" y="2030"/>
                        </a:cubicBezTo>
                        <a:cubicBezTo>
                          <a:pt x="1191" y="2026"/>
                          <a:pt x="1172" y="2022"/>
                          <a:pt x="1153" y="2019"/>
                        </a:cubicBezTo>
                        <a:cubicBezTo>
                          <a:pt x="1091" y="2007"/>
                          <a:pt x="1029" y="1995"/>
                          <a:pt x="967" y="1984"/>
                        </a:cubicBezTo>
                        <a:cubicBezTo>
                          <a:pt x="893" y="1970"/>
                          <a:pt x="818" y="1956"/>
                          <a:pt x="744" y="1942"/>
                        </a:cubicBezTo>
                        <a:cubicBezTo>
                          <a:pt x="665" y="1927"/>
                          <a:pt x="587" y="1912"/>
                          <a:pt x="508" y="1897"/>
                        </a:cubicBezTo>
                        <a:cubicBezTo>
                          <a:pt x="423" y="1881"/>
                          <a:pt x="339" y="1865"/>
                          <a:pt x="254" y="1849"/>
                        </a:cubicBezTo>
                        <a:cubicBezTo>
                          <a:pt x="171" y="1834"/>
                          <a:pt x="89" y="1818"/>
                          <a:pt x="6" y="1803"/>
                        </a:cubicBezTo>
                        <a:cubicBezTo>
                          <a:pt x="1" y="1802"/>
                          <a:pt x="0" y="1800"/>
                          <a:pt x="0" y="1796"/>
                        </a:cubicBezTo>
                        <a:cubicBezTo>
                          <a:pt x="1" y="1770"/>
                          <a:pt x="1" y="1744"/>
                          <a:pt x="1" y="1717"/>
                        </a:cubicBezTo>
                        <a:cubicBezTo>
                          <a:pt x="1" y="1224"/>
                          <a:pt x="1" y="730"/>
                          <a:pt x="0" y="236"/>
                        </a:cubicBezTo>
                        <a:cubicBezTo>
                          <a:pt x="0" y="230"/>
                          <a:pt x="2" y="227"/>
                          <a:pt x="9" y="226"/>
                        </a:cubicBezTo>
                        <a:cubicBezTo>
                          <a:pt x="122" y="205"/>
                          <a:pt x="234" y="184"/>
                          <a:pt x="347" y="163"/>
                        </a:cubicBezTo>
                        <a:cubicBezTo>
                          <a:pt x="441" y="145"/>
                          <a:pt x="535" y="127"/>
                          <a:pt x="630" y="109"/>
                        </a:cubicBezTo>
                        <a:cubicBezTo>
                          <a:pt x="725" y="91"/>
                          <a:pt x="820" y="73"/>
                          <a:pt x="916" y="55"/>
                        </a:cubicBezTo>
                        <a:cubicBezTo>
                          <a:pt x="1012" y="37"/>
                          <a:pt x="1108" y="19"/>
                          <a:pt x="1204" y="1"/>
                        </a:cubicBezTo>
                        <a:cubicBezTo>
                          <a:pt x="1206" y="1"/>
                          <a:pt x="1208" y="0"/>
                          <a:pt x="1210" y="0"/>
                        </a:cubicBezTo>
                        <a:close/>
                        <a:moveTo>
                          <a:pt x="1211" y="1181"/>
                        </a:moveTo>
                        <a:cubicBezTo>
                          <a:pt x="1309" y="1181"/>
                          <a:pt x="1407" y="1181"/>
                          <a:pt x="1505" y="1181"/>
                        </a:cubicBezTo>
                        <a:cubicBezTo>
                          <a:pt x="1505" y="1242"/>
                          <a:pt x="1505" y="1303"/>
                          <a:pt x="1505" y="1364"/>
                        </a:cubicBezTo>
                        <a:cubicBezTo>
                          <a:pt x="1407" y="1364"/>
                          <a:pt x="1309" y="1364"/>
                          <a:pt x="1211" y="1364"/>
                        </a:cubicBezTo>
                        <a:cubicBezTo>
                          <a:pt x="1211" y="1386"/>
                          <a:pt x="1211" y="1407"/>
                          <a:pt x="1211" y="1429"/>
                        </a:cubicBezTo>
                        <a:cubicBezTo>
                          <a:pt x="1309" y="1429"/>
                          <a:pt x="1406" y="1429"/>
                          <a:pt x="1503" y="1429"/>
                        </a:cubicBezTo>
                        <a:cubicBezTo>
                          <a:pt x="1503" y="1490"/>
                          <a:pt x="1503" y="1551"/>
                          <a:pt x="1503" y="1613"/>
                        </a:cubicBezTo>
                        <a:cubicBezTo>
                          <a:pt x="1406" y="1613"/>
                          <a:pt x="1308" y="1613"/>
                          <a:pt x="1211" y="1613"/>
                        </a:cubicBezTo>
                        <a:cubicBezTo>
                          <a:pt x="1211" y="1657"/>
                          <a:pt x="1211" y="1700"/>
                          <a:pt x="1211" y="1743"/>
                        </a:cubicBezTo>
                        <a:cubicBezTo>
                          <a:pt x="1491" y="1743"/>
                          <a:pt x="1770" y="1743"/>
                          <a:pt x="2050" y="1743"/>
                        </a:cubicBezTo>
                        <a:cubicBezTo>
                          <a:pt x="2050" y="1257"/>
                          <a:pt x="2050" y="772"/>
                          <a:pt x="2050" y="286"/>
                        </a:cubicBezTo>
                        <a:cubicBezTo>
                          <a:pt x="1770" y="286"/>
                          <a:pt x="1491" y="286"/>
                          <a:pt x="1211" y="286"/>
                        </a:cubicBezTo>
                        <a:cubicBezTo>
                          <a:pt x="1211" y="329"/>
                          <a:pt x="1211" y="373"/>
                          <a:pt x="1211" y="417"/>
                        </a:cubicBezTo>
                        <a:cubicBezTo>
                          <a:pt x="1309" y="417"/>
                          <a:pt x="1406" y="417"/>
                          <a:pt x="1503" y="417"/>
                        </a:cubicBezTo>
                        <a:cubicBezTo>
                          <a:pt x="1503" y="478"/>
                          <a:pt x="1503" y="539"/>
                          <a:pt x="1503" y="601"/>
                        </a:cubicBezTo>
                        <a:cubicBezTo>
                          <a:pt x="1406" y="601"/>
                          <a:pt x="1308" y="601"/>
                          <a:pt x="1211" y="601"/>
                        </a:cubicBezTo>
                        <a:cubicBezTo>
                          <a:pt x="1211" y="604"/>
                          <a:pt x="1211" y="607"/>
                          <a:pt x="1211" y="610"/>
                        </a:cubicBezTo>
                        <a:cubicBezTo>
                          <a:pt x="1211" y="627"/>
                          <a:pt x="1211" y="644"/>
                          <a:pt x="1211" y="661"/>
                        </a:cubicBezTo>
                        <a:cubicBezTo>
                          <a:pt x="1211" y="670"/>
                          <a:pt x="1211" y="670"/>
                          <a:pt x="1219" y="670"/>
                        </a:cubicBezTo>
                        <a:cubicBezTo>
                          <a:pt x="1311" y="670"/>
                          <a:pt x="1404" y="670"/>
                          <a:pt x="1496" y="670"/>
                        </a:cubicBezTo>
                        <a:cubicBezTo>
                          <a:pt x="1499" y="670"/>
                          <a:pt x="1501" y="670"/>
                          <a:pt x="1504" y="670"/>
                        </a:cubicBezTo>
                        <a:cubicBezTo>
                          <a:pt x="1504" y="731"/>
                          <a:pt x="1504" y="792"/>
                          <a:pt x="1504" y="854"/>
                        </a:cubicBezTo>
                        <a:cubicBezTo>
                          <a:pt x="1406" y="854"/>
                          <a:pt x="1309" y="854"/>
                          <a:pt x="1211" y="854"/>
                        </a:cubicBezTo>
                        <a:cubicBezTo>
                          <a:pt x="1211" y="879"/>
                          <a:pt x="1211" y="903"/>
                          <a:pt x="1211" y="927"/>
                        </a:cubicBezTo>
                        <a:cubicBezTo>
                          <a:pt x="1309" y="927"/>
                          <a:pt x="1407" y="927"/>
                          <a:pt x="1504" y="927"/>
                        </a:cubicBezTo>
                        <a:cubicBezTo>
                          <a:pt x="1504" y="989"/>
                          <a:pt x="1504" y="1050"/>
                          <a:pt x="1504" y="1111"/>
                        </a:cubicBezTo>
                        <a:cubicBezTo>
                          <a:pt x="1406" y="1111"/>
                          <a:pt x="1309" y="1111"/>
                          <a:pt x="1211" y="1111"/>
                        </a:cubicBezTo>
                        <a:cubicBezTo>
                          <a:pt x="1211" y="1135"/>
                          <a:pt x="1211" y="1157"/>
                          <a:pt x="1211" y="1181"/>
                        </a:cubicBezTo>
                        <a:close/>
                        <a:moveTo>
                          <a:pt x="840" y="1361"/>
                        </a:moveTo>
                        <a:cubicBezTo>
                          <a:pt x="838" y="1357"/>
                          <a:pt x="836" y="1354"/>
                          <a:pt x="835" y="1352"/>
                        </a:cubicBezTo>
                        <a:cubicBezTo>
                          <a:pt x="774" y="1236"/>
                          <a:pt x="712" y="1120"/>
                          <a:pt x="650" y="1004"/>
                        </a:cubicBezTo>
                        <a:cubicBezTo>
                          <a:pt x="648" y="999"/>
                          <a:pt x="648" y="996"/>
                          <a:pt x="650" y="991"/>
                        </a:cubicBezTo>
                        <a:cubicBezTo>
                          <a:pt x="711" y="877"/>
                          <a:pt x="771" y="762"/>
                          <a:pt x="831" y="648"/>
                        </a:cubicBezTo>
                        <a:cubicBezTo>
                          <a:pt x="832" y="646"/>
                          <a:pt x="833" y="644"/>
                          <a:pt x="834" y="641"/>
                        </a:cubicBezTo>
                        <a:cubicBezTo>
                          <a:pt x="829" y="641"/>
                          <a:pt x="826" y="641"/>
                          <a:pt x="822" y="641"/>
                        </a:cubicBezTo>
                        <a:cubicBezTo>
                          <a:pt x="802" y="643"/>
                          <a:pt x="782" y="644"/>
                          <a:pt x="762" y="646"/>
                        </a:cubicBezTo>
                        <a:cubicBezTo>
                          <a:pt x="735" y="648"/>
                          <a:pt x="708" y="650"/>
                          <a:pt x="681" y="651"/>
                        </a:cubicBezTo>
                        <a:cubicBezTo>
                          <a:pt x="677" y="652"/>
                          <a:pt x="675" y="654"/>
                          <a:pt x="673" y="658"/>
                        </a:cubicBezTo>
                        <a:cubicBezTo>
                          <a:pt x="652" y="704"/>
                          <a:pt x="631" y="751"/>
                          <a:pt x="610" y="798"/>
                        </a:cubicBezTo>
                        <a:cubicBezTo>
                          <a:pt x="592" y="837"/>
                          <a:pt x="573" y="876"/>
                          <a:pt x="563" y="919"/>
                        </a:cubicBezTo>
                        <a:cubicBezTo>
                          <a:pt x="563" y="919"/>
                          <a:pt x="562" y="920"/>
                          <a:pt x="562" y="920"/>
                        </a:cubicBezTo>
                        <a:cubicBezTo>
                          <a:pt x="557" y="903"/>
                          <a:pt x="553" y="886"/>
                          <a:pt x="546" y="870"/>
                        </a:cubicBezTo>
                        <a:cubicBezTo>
                          <a:pt x="519" y="803"/>
                          <a:pt x="492" y="737"/>
                          <a:pt x="465" y="671"/>
                        </a:cubicBezTo>
                        <a:cubicBezTo>
                          <a:pt x="463" y="667"/>
                          <a:pt x="462" y="667"/>
                          <a:pt x="458" y="667"/>
                        </a:cubicBezTo>
                        <a:cubicBezTo>
                          <a:pt x="420" y="669"/>
                          <a:pt x="383" y="672"/>
                          <a:pt x="345" y="674"/>
                        </a:cubicBezTo>
                        <a:cubicBezTo>
                          <a:pt x="335" y="675"/>
                          <a:pt x="325" y="676"/>
                          <a:pt x="314" y="677"/>
                        </a:cubicBezTo>
                        <a:cubicBezTo>
                          <a:pt x="315" y="680"/>
                          <a:pt x="316" y="682"/>
                          <a:pt x="318" y="685"/>
                        </a:cubicBezTo>
                        <a:cubicBezTo>
                          <a:pt x="327" y="704"/>
                          <a:pt x="336" y="723"/>
                          <a:pt x="346" y="742"/>
                        </a:cubicBezTo>
                        <a:cubicBezTo>
                          <a:pt x="387" y="827"/>
                          <a:pt x="428" y="911"/>
                          <a:pt x="470" y="996"/>
                        </a:cubicBezTo>
                        <a:cubicBezTo>
                          <a:pt x="471" y="999"/>
                          <a:pt x="471" y="1002"/>
                          <a:pt x="470" y="1005"/>
                        </a:cubicBezTo>
                        <a:cubicBezTo>
                          <a:pt x="415" y="1106"/>
                          <a:pt x="361" y="1207"/>
                          <a:pt x="307" y="1308"/>
                        </a:cubicBezTo>
                        <a:cubicBezTo>
                          <a:pt x="305" y="1313"/>
                          <a:pt x="302" y="1318"/>
                          <a:pt x="300" y="1323"/>
                        </a:cubicBezTo>
                        <a:cubicBezTo>
                          <a:pt x="302" y="1324"/>
                          <a:pt x="304" y="1324"/>
                          <a:pt x="305" y="1324"/>
                        </a:cubicBezTo>
                        <a:cubicBezTo>
                          <a:pt x="318" y="1325"/>
                          <a:pt x="331" y="1326"/>
                          <a:pt x="345" y="1327"/>
                        </a:cubicBezTo>
                        <a:cubicBezTo>
                          <a:pt x="376" y="1329"/>
                          <a:pt x="407" y="1331"/>
                          <a:pt x="438" y="1334"/>
                        </a:cubicBezTo>
                        <a:cubicBezTo>
                          <a:pt x="443" y="1334"/>
                          <a:pt x="445" y="1333"/>
                          <a:pt x="447" y="1328"/>
                        </a:cubicBezTo>
                        <a:cubicBezTo>
                          <a:pt x="471" y="1276"/>
                          <a:pt x="496" y="1224"/>
                          <a:pt x="519" y="1171"/>
                        </a:cubicBezTo>
                        <a:cubicBezTo>
                          <a:pt x="530" y="1147"/>
                          <a:pt x="543" y="1124"/>
                          <a:pt x="550" y="1098"/>
                        </a:cubicBezTo>
                        <a:cubicBezTo>
                          <a:pt x="552" y="1091"/>
                          <a:pt x="554" y="1083"/>
                          <a:pt x="556" y="1076"/>
                        </a:cubicBezTo>
                        <a:cubicBezTo>
                          <a:pt x="557" y="1078"/>
                          <a:pt x="558" y="1081"/>
                          <a:pt x="558" y="1083"/>
                        </a:cubicBezTo>
                        <a:cubicBezTo>
                          <a:pt x="563" y="1098"/>
                          <a:pt x="566" y="1113"/>
                          <a:pt x="572" y="1128"/>
                        </a:cubicBezTo>
                        <a:cubicBezTo>
                          <a:pt x="602" y="1197"/>
                          <a:pt x="634" y="1265"/>
                          <a:pt x="664" y="1334"/>
                        </a:cubicBezTo>
                        <a:cubicBezTo>
                          <a:pt x="669" y="1345"/>
                          <a:pt x="674" y="1350"/>
                          <a:pt x="687" y="1351"/>
                        </a:cubicBezTo>
                        <a:cubicBezTo>
                          <a:pt x="730" y="1353"/>
                          <a:pt x="773" y="1356"/>
                          <a:pt x="816" y="1359"/>
                        </a:cubicBezTo>
                        <a:cubicBezTo>
                          <a:pt x="823" y="1360"/>
                          <a:pt x="831" y="1360"/>
                          <a:pt x="840" y="13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TextBox 65"/>
                  <p:cNvSpPr txBox="1"/>
                  <p:nvPr/>
                </p:nvSpPr>
                <p:spPr>
                  <a:xfrm>
                    <a:off x="10453339" y="4866033"/>
                    <a:ext cx="1650195"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Data analytics (Excel)</a:t>
                    </a:r>
                  </a:p>
                </p:txBody>
              </p:sp>
            </p:grpSp>
            <p:grpSp>
              <p:nvGrpSpPr>
                <p:cNvPr id="62" name="Group 61"/>
                <p:cNvGrpSpPr/>
                <p:nvPr/>
              </p:nvGrpSpPr>
              <p:grpSpPr>
                <a:xfrm>
                  <a:off x="10577839" y="1941221"/>
                  <a:ext cx="1339021" cy="1047961"/>
                  <a:chOff x="10577839" y="1941221"/>
                  <a:chExt cx="1339021" cy="1047961"/>
                </a:xfrm>
              </p:grpSpPr>
              <p:sp>
                <p:nvSpPr>
                  <p:cNvPr id="63" name="Freeform 27"/>
                  <p:cNvSpPr>
                    <a:spLocks noChangeAspect="1" noEditPoints="1"/>
                  </p:cNvSpPr>
                  <p:nvPr/>
                </p:nvSpPr>
                <p:spPr bwMode="black">
                  <a:xfrm>
                    <a:off x="10789361" y="1941221"/>
                    <a:ext cx="915976" cy="590048"/>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TextBox 63"/>
                  <p:cNvSpPr txBox="1"/>
                  <p:nvPr/>
                </p:nvSpPr>
                <p:spPr>
                  <a:xfrm>
                    <a:off x="10577839" y="2601384"/>
                    <a:ext cx="1339021" cy="387798"/>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Web/thick client </a:t>
                    </a:r>
                    <a:br>
                      <a:rPr lang="en-US" dirty="0">
                        <a:gradFill>
                          <a:gsLst>
                            <a:gs pos="2917">
                              <a:srgbClr val="68217A"/>
                            </a:gs>
                            <a:gs pos="30000">
                              <a:srgbClr val="68217A"/>
                            </a:gs>
                          </a:gsLst>
                          <a:lin ang="5400000" scaled="0"/>
                        </a:gradFill>
                      </a:rPr>
                    </a:br>
                    <a:r>
                      <a:rPr lang="en-US" dirty="0">
                        <a:gradFill>
                          <a:gsLst>
                            <a:gs pos="2917">
                              <a:srgbClr val="68217A"/>
                            </a:gs>
                            <a:gs pos="30000">
                              <a:srgbClr val="68217A"/>
                            </a:gs>
                          </a:gsLst>
                          <a:lin ang="5400000" scaled="0"/>
                        </a:gradFill>
                      </a:rPr>
                      <a:t>dashboards</a:t>
                    </a:r>
                  </a:p>
                </p:txBody>
              </p:sp>
            </p:grpSp>
          </p:grpSp>
          <p:sp>
            <p:nvSpPr>
              <p:cNvPr id="46" name="Freeform 38"/>
              <p:cNvSpPr>
                <a:spLocks noEditPoints="1"/>
              </p:cNvSpPr>
              <p:nvPr/>
            </p:nvSpPr>
            <p:spPr bwMode="auto">
              <a:xfrm>
                <a:off x="9189720" y="2837324"/>
                <a:ext cx="826418" cy="2926080"/>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solidFill>
                <a:srgbClr val="935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nvGrpSpPr>
              <p:cNvPr id="47" name="Group 46"/>
              <p:cNvGrpSpPr/>
              <p:nvPr/>
            </p:nvGrpSpPr>
            <p:grpSpPr>
              <a:xfrm>
                <a:off x="8138456" y="2974492"/>
                <a:ext cx="1804549" cy="2482407"/>
                <a:chOff x="8138456" y="2948621"/>
                <a:chExt cx="1804549" cy="2482407"/>
              </a:xfrm>
            </p:grpSpPr>
            <p:sp>
              <p:nvSpPr>
                <p:cNvPr id="56" name="Right Arrow 55"/>
                <p:cNvSpPr/>
                <p:nvPr/>
              </p:nvSpPr>
              <p:spPr bwMode="auto">
                <a:xfrm>
                  <a:off x="8138456" y="2948621"/>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fontAlgn="base">
                    <a:lnSpc>
                      <a:spcPct val="90000"/>
                    </a:lnSpc>
                    <a:spcBef>
                      <a:spcPct val="0"/>
                    </a:spcBef>
                    <a:spcAft>
                      <a:spcPct val="0"/>
                    </a:spcAft>
                  </a:pPr>
                  <a:r>
                    <a:rPr lang="en-US" sz="1200" dirty="0">
                      <a:gradFill>
                        <a:gsLst>
                          <a:gs pos="0">
                            <a:srgbClr val="FFFFFF"/>
                          </a:gs>
                          <a:gs pos="100000">
                            <a:srgbClr val="FFFFFF"/>
                          </a:gs>
                        </a:gsLst>
                        <a:lin ang="5400000" scaled="1"/>
                      </a:gradFill>
                      <a:ea typeface="Segoe UI" pitchFamily="34" charset="0"/>
                      <a:cs typeface="Segoe UI" pitchFamily="34" charset="0"/>
                    </a:rPr>
                    <a:t>SQL Database</a:t>
                  </a:r>
                </a:p>
              </p:txBody>
            </p:sp>
            <p:sp>
              <p:nvSpPr>
                <p:cNvPr id="57" name="Right Arrow 56"/>
                <p:cNvSpPr/>
                <p:nvPr/>
              </p:nvSpPr>
              <p:spPr bwMode="auto">
                <a:xfrm>
                  <a:off x="8138456" y="3920255"/>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SQL DW</a:t>
                  </a:r>
                </a:p>
              </p:txBody>
            </p:sp>
            <p:sp>
              <p:nvSpPr>
                <p:cNvPr id="58" name="Right Arrow 57"/>
                <p:cNvSpPr/>
                <p:nvPr/>
              </p:nvSpPr>
              <p:spPr bwMode="auto">
                <a:xfrm rot="5400000">
                  <a:off x="9028605" y="4516628"/>
                  <a:ext cx="1188720" cy="64008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defTabSz="932395">
                    <a:lnSpc>
                      <a:spcPct val="90000"/>
                    </a:lnSpc>
                  </a:pPr>
                  <a:r>
                    <a:rPr lang="en-US" sz="1200" dirty="0">
                      <a:gradFill>
                        <a:gsLst>
                          <a:gs pos="0">
                            <a:srgbClr val="FFFFFF"/>
                          </a:gs>
                          <a:gs pos="100000">
                            <a:srgbClr val="FFFFFF"/>
                          </a:gs>
                        </a:gsLst>
                        <a:lin ang="5400000" scaled="1"/>
                      </a:gradFill>
                      <a:ea typeface="Segoe UI" pitchFamily="34" charset="0"/>
                      <a:cs typeface="Segoe UI" pitchFamily="34" charset="0"/>
                    </a:rPr>
                    <a:t>SSAS</a:t>
                  </a:r>
                </a:p>
              </p:txBody>
            </p:sp>
          </p:grpSp>
          <p:cxnSp>
            <p:nvCxnSpPr>
              <p:cNvPr id="48" name="Straight Arrow Connector 47"/>
              <p:cNvCxnSpPr/>
              <p:nvPr/>
            </p:nvCxnSpPr>
            <p:spPr>
              <a:xfrm>
                <a:off x="1451728" y="2724346"/>
                <a:ext cx="3120607" cy="115525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823366"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966278" y="4045899"/>
                <a:ext cx="660482" cy="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66278" y="4543720"/>
                <a:ext cx="2502027" cy="962147"/>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098138" y="4741683"/>
                <a:ext cx="1455008" cy="1262004"/>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966276" y="6240435"/>
                <a:ext cx="457200" cy="0"/>
              </a:xfrm>
              <a:prstGeom prst="straightConnector1">
                <a:avLst/>
              </a:prstGeom>
              <a:ln w="25400">
                <a:solidFill>
                  <a:srgbClr val="77777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871839" y="3647732"/>
                <a:ext cx="731520" cy="36576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bwMode="auto">
            <a:xfrm>
              <a:off x="6475564" y="2584521"/>
              <a:ext cx="1545152" cy="1592688"/>
            </a:xfrm>
            <a:prstGeom prst="ellipse">
              <a:avLst/>
            </a:prstGeom>
            <a:solidFill>
              <a:srgbClr val="71B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0" numCol="1" spcCol="0" rtlCol="0" fromWordArt="0" anchor="t" anchorCtr="0" forceAA="0" compatLnSpc="1">
              <a:prstTxWarp prst="textNoShape">
                <a:avLst/>
              </a:prstTxWarp>
              <a:noAutofit/>
            </a:bodyPr>
            <a:lstStyle/>
            <a:p>
              <a:pPr algn="ctr" defTabSz="932395" fontAlgn="base">
                <a:lnSpc>
                  <a:spcPct val="90000"/>
                </a:lnSpc>
                <a:spcBef>
                  <a:spcPct val="0"/>
                </a:spcBef>
                <a:spcAft>
                  <a:spcPct val="0"/>
                </a:spcAft>
              </a:pPr>
              <a:r>
                <a:rPr lang="en-US" sz="1900" dirty="0">
                  <a:gradFill>
                    <a:gsLst>
                      <a:gs pos="0">
                        <a:srgbClr val="FFFFFF"/>
                      </a:gs>
                      <a:gs pos="100000">
                        <a:srgbClr val="FFFFFF"/>
                      </a:gs>
                    </a:gsLst>
                    <a:lin ang="5400000" scaled="1"/>
                  </a:gradFill>
                  <a:ea typeface="Segoe UI" pitchFamily="34" charset="0"/>
                  <a:cs typeface="Segoe UI" pitchFamily="34" charset="0"/>
                </a:rPr>
                <a:t>Spark</a:t>
              </a:r>
            </a:p>
            <a:p>
              <a:pPr algn="ctr" defTabSz="932395" fontAlgn="base">
                <a:lnSpc>
                  <a:spcPct val="90000"/>
                </a:lnSpc>
                <a:spcBef>
                  <a:spcPct val="0"/>
                </a:spcBef>
                <a:spcAft>
                  <a:spcPct val="0"/>
                </a:spcAft>
              </a:pPr>
              <a:r>
                <a:rPr lang="en-US" sz="1900" dirty="0">
                  <a:gradFill>
                    <a:gsLst>
                      <a:gs pos="0">
                        <a:srgbClr val="FFFFFF"/>
                      </a:gs>
                      <a:gs pos="100000">
                        <a:srgbClr val="FFFFFF"/>
                      </a:gs>
                    </a:gsLst>
                    <a:lin ang="5400000" scaled="1"/>
                  </a:gradFill>
                  <a:ea typeface="Segoe UI" pitchFamily="34" charset="0"/>
                  <a:cs typeface="Segoe UI" pitchFamily="34" charset="0"/>
                </a:rPr>
                <a:t>Streaming (HDI)</a:t>
              </a:r>
            </a:p>
          </p:txBody>
        </p:sp>
        <p:sp>
          <p:nvSpPr>
            <p:cNvPr id="22" name="Freeform 43"/>
            <p:cNvSpPr>
              <a:spLocks noChangeAspect="1" noEditPoints="1"/>
            </p:cNvSpPr>
            <p:nvPr/>
          </p:nvSpPr>
          <p:spPr bwMode="black">
            <a:xfrm>
              <a:off x="11050628" y="5354582"/>
              <a:ext cx="455616" cy="878294"/>
            </a:xfrm>
            <a:custGeom>
              <a:avLst/>
              <a:gdLst>
                <a:gd name="T0" fmla="*/ 544 w 602"/>
                <a:gd name="T1" fmla="*/ 95 h 1156"/>
                <a:gd name="T2" fmla="*/ 119 w 602"/>
                <a:gd name="T3" fmla="*/ 1068 h 1156"/>
                <a:gd name="T4" fmla="*/ 112 w 602"/>
                <a:gd name="T5" fmla="*/ 1048 h 1156"/>
                <a:gd name="T6" fmla="*/ 288 w 602"/>
                <a:gd name="T7" fmla="*/ 1050 h 1156"/>
                <a:gd name="T8" fmla="*/ 296 w 602"/>
                <a:gd name="T9" fmla="*/ 1053 h 1156"/>
                <a:gd name="T10" fmla="*/ 291 w 602"/>
                <a:gd name="T11" fmla="*/ 1071 h 1156"/>
                <a:gd name="T12" fmla="*/ 290 w 602"/>
                <a:gd name="T13" fmla="*/ 1072 h 1156"/>
                <a:gd name="T14" fmla="*/ 290 w 602"/>
                <a:gd name="T15" fmla="*/ 1072 h 1156"/>
                <a:gd name="T16" fmla="*/ 276 w 602"/>
                <a:gd name="T17" fmla="*/ 1069 h 1156"/>
                <a:gd name="T18" fmla="*/ 271 w 602"/>
                <a:gd name="T19" fmla="*/ 1071 h 1156"/>
                <a:gd name="T20" fmla="*/ 275 w 602"/>
                <a:gd name="T21" fmla="*/ 1052 h 1156"/>
                <a:gd name="T22" fmla="*/ 285 w 602"/>
                <a:gd name="T23" fmla="*/ 1050 h 1156"/>
                <a:gd name="T24" fmla="*/ 298 w 602"/>
                <a:gd name="T25" fmla="*/ 1055 h 1156"/>
                <a:gd name="T26" fmla="*/ 315 w 602"/>
                <a:gd name="T27" fmla="*/ 1058 h 1156"/>
                <a:gd name="T28" fmla="*/ 319 w 602"/>
                <a:gd name="T29" fmla="*/ 1057 h 1156"/>
                <a:gd name="T30" fmla="*/ 320 w 602"/>
                <a:gd name="T31" fmla="*/ 1057 h 1156"/>
                <a:gd name="T32" fmla="*/ 314 w 602"/>
                <a:gd name="T33" fmla="*/ 1075 h 1156"/>
                <a:gd name="T34" fmla="*/ 301 w 602"/>
                <a:gd name="T35" fmla="*/ 1077 h 1156"/>
                <a:gd name="T36" fmla="*/ 292 w 602"/>
                <a:gd name="T37" fmla="*/ 1073 h 1156"/>
                <a:gd name="T38" fmla="*/ 298 w 602"/>
                <a:gd name="T39" fmla="*/ 1055 h 1156"/>
                <a:gd name="T40" fmla="*/ 298 w 602"/>
                <a:gd name="T41" fmla="*/ 1055 h 1156"/>
                <a:gd name="T42" fmla="*/ 298 w 602"/>
                <a:gd name="T43" fmla="*/ 1055 h 1156"/>
                <a:gd name="T44" fmla="*/ 305 w 602"/>
                <a:gd name="T45" fmla="*/ 1034 h 1156"/>
                <a:gd name="T46" fmla="*/ 318 w 602"/>
                <a:gd name="T47" fmla="*/ 1037 h 1156"/>
                <a:gd name="T48" fmla="*/ 325 w 602"/>
                <a:gd name="T49" fmla="*/ 1035 h 1156"/>
                <a:gd name="T50" fmla="*/ 326 w 602"/>
                <a:gd name="T51" fmla="*/ 1035 h 1156"/>
                <a:gd name="T52" fmla="*/ 314 w 602"/>
                <a:gd name="T53" fmla="*/ 1056 h 1156"/>
                <a:gd name="T54" fmla="*/ 299 w 602"/>
                <a:gd name="T55" fmla="*/ 1052 h 1156"/>
                <a:gd name="T56" fmla="*/ 299 w 602"/>
                <a:gd name="T57" fmla="*/ 1052 h 1156"/>
                <a:gd name="T58" fmla="*/ 304 w 602"/>
                <a:gd name="T59" fmla="*/ 1034 h 1156"/>
                <a:gd name="T60" fmla="*/ 292 w 602"/>
                <a:gd name="T61" fmla="*/ 1028 h 1156"/>
                <a:gd name="T62" fmla="*/ 302 w 602"/>
                <a:gd name="T63" fmla="*/ 1032 h 1156"/>
                <a:gd name="T64" fmla="*/ 302 w 602"/>
                <a:gd name="T65" fmla="*/ 1032 h 1156"/>
                <a:gd name="T66" fmla="*/ 297 w 602"/>
                <a:gd name="T67" fmla="*/ 1050 h 1156"/>
                <a:gd name="T68" fmla="*/ 297 w 602"/>
                <a:gd name="T69" fmla="*/ 1050 h 1156"/>
                <a:gd name="T70" fmla="*/ 296 w 602"/>
                <a:gd name="T71" fmla="*/ 1050 h 1156"/>
                <a:gd name="T72" fmla="*/ 296 w 602"/>
                <a:gd name="T73" fmla="*/ 1050 h 1156"/>
                <a:gd name="T74" fmla="*/ 296 w 602"/>
                <a:gd name="T75" fmla="*/ 1050 h 1156"/>
                <a:gd name="T76" fmla="*/ 277 w 602"/>
                <a:gd name="T77" fmla="*/ 1049 h 1156"/>
                <a:gd name="T78" fmla="*/ 277 w 602"/>
                <a:gd name="T79" fmla="*/ 1049 h 1156"/>
                <a:gd name="T80" fmla="*/ 277 w 602"/>
                <a:gd name="T81" fmla="*/ 1049 h 1156"/>
                <a:gd name="T82" fmla="*/ 276 w 602"/>
                <a:gd name="T83" fmla="*/ 1049 h 1156"/>
                <a:gd name="T84" fmla="*/ 281 w 602"/>
                <a:gd name="T85" fmla="*/ 1032 h 1156"/>
                <a:gd name="T86" fmla="*/ 287 w 602"/>
                <a:gd name="T87" fmla="*/ 1029 h 1156"/>
                <a:gd name="T88" fmla="*/ 467 w 602"/>
                <a:gd name="T89" fmla="*/ 1059 h 1156"/>
                <a:gd name="T90" fmla="*/ 478 w 602"/>
                <a:gd name="T91" fmla="*/ 1064 h 1156"/>
                <a:gd name="T92" fmla="*/ 466 w 602"/>
                <a:gd name="T93" fmla="*/ 1048 h 1156"/>
                <a:gd name="T94" fmla="*/ 602 w 602"/>
                <a:gd name="T95" fmla="*/ 1116 h 1156"/>
                <a:gd name="T96" fmla="*/ 0 w 602"/>
                <a:gd name="T97" fmla="*/ 40 h 1156"/>
                <a:gd name="T98" fmla="*/ 602 w 602"/>
                <a:gd name="T99" fmla="*/ 1116 h 1156"/>
                <a:gd name="T100" fmla="*/ 273 w 602"/>
                <a:gd name="T101" fmla="*/ 202 h 1156"/>
                <a:gd name="T102" fmla="*/ 273 w 602"/>
                <a:gd name="T103" fmla="*/ 911 h 1156"/>
                <a:gd name="T104" fmla="*/ 462 w 602"/>
                <a:gd name="T105" fmla="*/ 581 h 1156"/>
                <a:gd name="T106" fmla="*/ 284 w 602"/>
                <a:gd name="T107" fmla="*/ 391 h 1156"/>
                <a:gd name="T108" fmla="*/ 284 w 602"/>
                <a:gd name="T109" fmla="*/ 391 h 1156"/>
                <a:gd name="T110" fmla="*/ 273 w 602"/>
                <a:gd name="T111" fmla="*/ 391 h 1156"/>
                <a:gd name="T112" fmla="*/ 462 w 602"/>
                <a:gd name="T113" fmla="*/ 911 h 1156"/>
                <a:gd name="T114" fmla="*/ 462 w 602"/>
                <a:gd name="T115" fmla="*/ 379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2" h="1156">
                  <a:moveTo>
                    <a:pt x="54" y="95"/>
                  </a:moveTo>
                  <a:cubicBezTo>
                    <a:pt x="54" y="367"/>
                    <a:pt x="54" y="639"/>
                    <a:pt x="54" y="911"/>
                  </a:cubicBezTo>
                  <a:cubicBezTo>
                    <a:pt x="217" y="911"/>
                    <a:pt x="381" y="911"/>
                    <a:pt x="544" y="911"/>
                  </a:cubicBezTo>
                  <a:cubicBezTo>
                    <a:pt x="544" y="639"/>
                    <a:pt x="544" y="367"/>
                    <a:pt x="544" y="95"/>
                  </a:cubicBezTo>
                  <a:cubicBezTo>
                    <a:pt x="381" y="95"/>
                    <a:pt x="217" y="95"/>
                    <a:pt x="54" y="95"/>
                  </a:cubicBezTo>
                  <a:close/>
                  <a:moveTo>
                    <a:pt x="112" y="1053"/>
                  </a:moveTo>
                  <a:cubicBezTo>
                    <a:pt x="126" y="1068"/>
                    <a:pt x="126" y="1068"/>
                    <a:pt x="126" y="1068"/>
                  </a:cubicBezTo>
                  <a:cubicBezTo>
                    <a:pt x="119" y="1068"/>
                    <a:pt x="119" y="1068"/>
                    <a:pt x="119" y="1068"/>
                  </a:cubicBezTo>
                  <a:cubicBezTo>
                    <a:pt x="103" y="1050"/>
                    <a:pt x="103" y="1050"/>
                    <a:pt x="103" y="1050"/>
                  </a:cubicBezTo>
                  <a:cubicBezTo>
                    <a:pt x="119" y="1034"/>
                    <a:pt x="119" y="1034"/>
                    <a:pt x="119" y="1034"/>
                  </a:cubicBezTo>
                  <a:cubicBezTo>
                    <a:pt x="126" y="1034"/>
                    <a:pt x="126" y="1034"/>
                    <a:pt x="126" y="1034"/>
                  </a:cubicBezTo>
                  <a:cubicBezTo>
                    <a:pt x="112" y="1048"/>
                    <a:pt x="112" y="1048"/>
                    <a:pt x="112" y="1048"/>
                  </a:cubicBezTo>
                  <a:cubicBezTo>
                    <a:pt x="137" y="1048"/>
                    <a:pt x="137" y="1048"/>
                    <a:pt x="137" y="1048"/>
                  </a:cubicBezTo>
                  <a:cubicBezTo>
                    <a:pt x="137" y="1053"/>
                    <a:pt x="137" y="1053"/>
                    <a:pt x="137" y="1053"/>
                  </a:cubicBezTo>
                  <a:lnTo>
                    <a:pt x="112" y="1053"/>
                  </a:lnTo>
                  <a:close/>
                  <a:moveTo>
                    <a:pt x="288" y="1050"/>
                  </a:moveTo>
                  <a:cubicBezTo>
                    <a:pt x="291" y="1050"/>
                    <a:pt x="294" y="1052"/>
                    <a:pt x="296" y="1053"/>
                  </a:cubicBezTo>
                  <a:cubicBezTo>
                    <a:pt x="296" y="1053"/>
                    <a:pt x="296" y="1053"/>
                    <a:pt x="296" y="1053"/>
                  </a:cubicBezTo>
                  <a:cubicBezTo>
                    <a:pt x="296" y="1053"/>
                    <a:pt x="296" y="1053"/>
                    <a:pt x="296" y="1053"/>
                  </a:cubicBezTo>
                  <a:cubicBezTo>
                    <a:pt x="296" y="1053"/>
                    <a:pt x="296" y="1053"/>
                    <a:pt x="296" y="1053"/>
                  </a:cubicBezTo>
                  <a:cubicBezTo>
                    <a:pt x="296" y="1053"/>
                    <a:pt x="296" y="1053"/>
                    <a:pt x="296" y="1053"/>
                  </a:cubicBezTo>
                  <a:cubicBezTo>
                    <a:pt x="296" y="1054"/>
                    <a:pt x="296" y="1054"/>
                    <a:pt x="296" y="1054"/>
                  </a:cubicBezTo>
                  <a:cubicBezTo>
                    <a:pt x="296" y="1054"/>
                    <a:pt x="291" y="1071"/>
                    <a:pt x="291" y="1072"/>
                  </a:cubicBezTo>
                  <a:cubicBezTo>
                    <a:pt x="291" y="1071"/>
                    <a:pt x="291" y="1071"/>
                    <a:pt x="291" y="1071"/>
                  </a:cubicBezTo>
                  <a:cubicBezTo>
                    <a:pt x="291" y="1072"/>
                    <a:pt x="291" y="1072"/>
                    <a:pt x="291"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90" y="1072"/>
                    <a:pt x="290" y="1072"/>
                    <a:pt x="290" y="1072"/>
                  </a:cubicBezTo>
                  <a:cubicBezTo>
                    <a:pt x="289" y="1071"/>
                    <a:pt x="288" y="1071"/>
                    <a:pt x="286" y="1070"/>
                  </a:cubicBezTo>
                  <a:cubicBezTo>
                    <a:pt x="285" y="1069"/>
                    <a:pt x="285" y="1069"/>
                    <a:pt x="284" y="1069"/>
                  </a:cubicBezTo>
                  <a:cubicBezTo>
                    <a:pt x="283" y="1069"/>
                    <a:pt x="281" y="1069"/>
                    <a:pt x="280" y="1069"/>
                  </a:cubicBezTo>
                  <a:cubicBezTo>
                    <a:pt x="279" y="1069"/>
                    <a:pt x="278" y="1069"/>
                    <a:pt x="276" y="1069"/>
                  </a:cubicBezTo>
                  <a:cubicBezTo>
                    <a:pt x="274" y="1069"/>
                    <a:pt x="273" y="1070"/>
                    <a:pt x="271" y="1071"/>
                  </a:cubicBezTo>
                  <a:cubicBezTo>
                    <a:pt x="271" y="1071"/>
                    <a:pt x="271" y="1071"/>
                    <a:pt x="271" y="1071"/>
                  </a:cubicBezTo>
                  <a:cubicBezTo>
                    <a:pt x="271" y="1071"/>
                    <a:pt x="271" y="1071"/>
                    <a:pt x="271" y="1071"/>
                  </a:cubicBezTo>
                  <a:cubicBezTo>
                    <a:pt x="271" y="1071"/>
                    <a:pt x="271" y="1071"/>
                    <a:pt x="271" y="1071"/>
                  </a:cubicBezTo>
                  <a:cubicBezTo>
                    <a:pt x="270" y="1070"/>
                    <a:pt x="270" y="1070"/>
                    <a:pt x="270" y="1070"/>
                  </a:cubicBezTo>
                  <a:cubicBezTo>
                    <a:pt x="270" y="1070"/>
                    <a:pt x="270" y="1070"/>
                    <a:pt x="270" y="1070"/>
                  </a:cubicBezTo>
                  <a:cubicBezTo>
                    <a:pt x="275" y="1052"/>
                    <a:pt x="275" y="1052"/>
                    <a:pt x="275" y="1052"/>
                  </a:cubicBezTo>
                  <a:cubicBezTo>
                    <a:pt x="275" y="1052"/>
                    <a:pt x="275" y="1052"/>
                    <a:pt x="275" y="1052"/>
                  </a:cubicBezTo>
                  <a:cubicBezTo>
                    <a:pt x="275" y="1052"/>
                    <a:pt x="275" y="1052"/>
                    <a:pt x="275" y="1052"/>
                  </a:cubicBezTo>
                  <a:cubicBezTo>
                    <a:pt x="277" y="1051"/>
                    <a:pt x="278" y="1051"/>
                    <a:pt x="279" y="1051"/>
                  </a:cubicBezTo>
                  <a:cubicBezTo>
                    <a:pt x="280" y="1050"/>
                    <a:pt x="281" y="1050"/>
                    <a:pt x="282" y="1050"/>
                  </a:cubicBezTo>
                  <a:cubicBezTo>
                    <a:pt x="283" y="1050"/>
                    <a:pt x="284" y="1050"/>
                    <a:pt x="285" y="1050"/>
                  </a:cubicBezTo>
                  <a:cubicBezTo>
                    <a:pt x="286" y="1050"/>
                    <a:pt x="287" y="1050"/>
                    <a:pt x="288" y="1050"/>
                  </a:cubicBezTo>
                  <a:close/>
                  <a:moveTo>
                    <a:pt x="298" y="1055"/>
                  </a:moveTo>
                  <a:cubicBezTo>
                    <a:pt x="298" y="1055"/>
                    <a:pt x="298" y="1055"/>
                    <a:pt x="298" y="1055"/>
                  </a:cubicBezTo>
                  <a:cubicBezTo>
                    <a:pt x="298" y="1055"/>
                    <a:pt x="298" y="1055"/>
                    <a:pt x="298" y="1055"/>
                  </a:cubicBezTo>
                  <a:cubicBezTo>
                    <a:pt x="300" y="1056"/>
                    <a:pt x="301" y="1056"/>
                    <a:pt x="302" y="1057"/>
                  </a:cubicBezTo>
                  <a:cubicBezTo>
                    <a:pt x="303" y="1058"/>
                    <a:pt x="305" y="1058"/>
                    <a:pt x="306" y="1058"/>
                  </a:cubicBezTo>
                  <a:cubicBezTo>
                    <a:pt x="308" y="1058"/>
                    <a:pt x="310" y="1058"/>
                    <a:pt x="312" y="1058"/>
                  </a:cubicBezTo>
                  <a:cubicBezTo>
                    <a:pt x="313" y="1058"/>
                    <a:pt x="314" y="1058"/>
                    <a:pt x="315" y="1058"/>
                  </a:cubicBezTo>
                  <a:cubicBezTo>
                    <a:pt x="316" y="1057"/>
                    <a:pt x="317" y="1057"/>
                    <a:pt x="319" y="1056"/>
                  </a:cubicBezTo>
                  <a:cubicBezTo>
                    <a:pt x="319" y="1056"/>
                    <a:pt x="319" y="1057"/>
                    <a:pt x="319" y="1057"/>
                  </a:cubicBezTo>
                  <a:cubicBezTo>
                    <a:pt x="319" y="1057"/>
                    <a:pt x="319" y="1057"/>
                    <a:pt x="319" y="1057"/>
                  </a:cubicBezTo>
                  <a:cubicBezTo>
                    <a:pt x="319" y="1057"/>
                    <a:pt x="319" y="1057"/>
                    <a:pt x="319" y="1057"/>
                  </a:cubicBezTo>
                  <a:cubicBezTo>
                    <a:pt x="319" y="1057"/>
                    <a:pt x="319" y="1057"/>
                    <a:pt x="319" y="1057"/>
                  </a:cubicBezTo>
                  <a:cubicBezTo>
                    <a:pt x="319" y="1057"/>
                    <a:pt x="320" y="1057"/>
                    <a:pt x="320" y="1057"/>
                  </a:cubicBezTo>
                  <a:cubicBezTo>
                    <a:pt x="320" y="1057"/>
                    <a:pt x="320" y="1057"/>
                    <a:pt x="320" y="1057"/>
                  </a:cubicBezTo>
                  <a:cubicBezTo>
                    <a:pt x="320" y="1057"/>
                    <a:pt x="320" y="1057"/>
                    <a:pt x="320" y="1057"/>
                  </a:cubicBezTo>
                  <a:cubicBezTo>
                    <a:pt x="320" y="1057"/>
                    <a:pt x="320" y="1057"/>
                    <a:pt x="320" y="1057"/>
                  </a:cubicBezTo>
                  <a:cubicBezTo>
                    <a:pt x="320" y="1057"/>
                    <a:pt x="315" y="1075"/>
                    <a:pt x="315" y="1075"/>
                  </a:cubicBezTo>
                  <a:cubicBezTo>
                    <a:pt x="314" y="1075"/>
                    <a:pt x="314" y="1075"/>
                    <a:pt x="314" y="1075"/>
                  </a:cubicBezTo>
                  <a:cubicBezTo>
                    <a:pt x="314" y="1075"/>
                    <a:pt x="314" y="1075"/>
                    <a:pt x="314" y="1075"/>
                  </a:cubicBezTo>
                  <a:cubicBezTo>
                    <a:pt x="313" y="1076"/>
                    <a:pt x="312" y="1076"/>
                    <a:pt x="311" y="1076"/>
                  </a:cubicBezTo>
                  <a:cubicBezTo>
                    <a:pt x="309" y="1077"/>
                    <a:pt x="308" y="1077"/>
                    <a:pt x="307" y="1077"/>
                  </a:cubicBezTo>
                  <a:cubicBezTo>
                    <a:pt x="306" y="1077"/>
                    <a:pt x="305" y="1077"/>
                    <a:pt x="304" y="1077"/>
                  </a:cubicBezTo>
                  <a:cubicBezTo>
                    <a:pt x="303" y="1077"/>
                    <a:pt x="302" y="1077"/>
                    <a:pt x="301" y="1077"/>
                  </a:cubicBezTo>
                  <a:cubicBezTo>
                    <a:pt x="300" y="1077"/>
                    <a:pt x="300" y="1077"/>
                    <a:pt x="299" y="1077"/>
                  </a:cubicBezTo>
                  <a:cubicBezTo>
                    <a:pt x="298" y="1076"/>
                    <a:pt x="297" y="1076"/>
                    <a:pt x="297" y="1076"/>
                  </a:cubicBezTo>
                  <a:cubicBezTo>
                    <a:pt x="295" y="1075"/>
                    <a:pt x="294" y="1075"/>
                    <a:pt x="293" y="1074"/>
                  </a:cubicBezTo>
                  <a:cubicBezTo>
                    <a:pt x="293" y="1074"/>
                    <a:pt x="292" y="1073"/>
                    <a:pt x="292" y="1073"/>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ubicBezTo>
                    <a:pt x="298" y="1055"/>
                    <a:pt x="298" y="1055"/>
                    <a:pt x="298" y="1055"/>
                  </a:cubicBezTo>
                  <a:close/>
                  <a:moveTo>
                    <a:pt x="305" y="1034"/>
                  </a:moveTo>
                  <a:cubicBezTo>
                    <a:pt x="306" y="1034"/>
                    <a:pt x="307" y="1035"/>
                    <a:pt x="308" y="1036"/>
                  </a:cubicBezTo>
                  <a:cubicBezTo>
                    <a:pt x="310" y="1036"/>
                    <a:pt x="311" y="1037"/>
                    <a:pt x="313" y="1037"/>
                  </a:cubicBezTo>
                  <a:cubicBezTo>
                    <a:pt x="313" y="1037"/>
                    <a:pt x="314" y="1037"/>
                    <a:pt x="315" y="1037"/>
                  </a:cubicBezTo>
                  <a:cubicBezTo>
                    <a:pt x="316" y="1037"/>
                    <a:pt x="317" y="1037"/>
                    <a:pt x="318" y="1037"/>
                  </a:cubicBezTo>
                  <a:cubicBezTo>
                    <a:pt x="319" y="1037"/>
                    <a:pt x="320" y="1036"/>
                    <a:pt x="321" y="1036"/>
                  </a:cubicBezTo>
                  <a:cubicBezTo>
                    <a:pt x="322" y="1036"/>
                    <a:pt x="324" y="1035"/>
                    <a:pt x="325" y="1035"/>
                  </a:cubicBezTo>
                  <a:cubicBezTo>
                    <a:pt x="325" y="1035"/>
                    <a:pt x="325" y="1035"/>
                    <a:pt x="325" y="1035"/>
                  </a:cubicBezTo>
                  <a:cubicBezTo>
                    <a:pt x="325" y="1035"/>
                    <a:pt x="325" y="1035"/>
                    <a:pt x="325" y="1035"/>
                  </a:cubicBezTo>
                  <a:cubicBezTo>
                    <a:pt x="325" y="1035"/>
                    <a:pt x="325" y="1035"/>
                    <a:pt x="325" y="1035"/>
                  </a:cubicBezTo>
                  <a:cubicBezTo>
                    <a:pt x="325" y="1035"/>
                    <a:pt x="326" y="1035"/>
                    <a:pt x="326" y="1035"/>
                  </a:cubicBezTo>
                  <a:cubicBezTo>
                    <a:pt x="326" y="1035"/>
                    <a:pt x="326" y="1035"/>
                    <a:pt x="326" y="1035"/>
                  </a:cubicBezTo>
                  <a:cubicBezTo>
                    <a:pt x="326" y="1035"/>
                    <a:pt x="326" y="1035"/>
                    <a:pt x="326" y="1035"/>
                  </a:cubicBezTo>
                  <a:cubicBezTo>
                    <a:pt x="326" y="1035"/>
                    <a:pt x="321" y="1054"/>
                    <a:pt x="321" y="1054"/>
                  </a:cubicBezTo>
                  <a:cubicBezTo>
                    <a:pt x="321" y="1054"/>
                    <a:pt x="320" y="1054"/>
                    <a:pt x="320" y="1054"/>
                  </a:cubicBezTo>
                  <a:cubicBezTo>
                    <a:pt x="320" y="1054"/>
                    <a:pt x="320" y="1054"/>
                    <a:pt x="320" y="1054"/>
                  </a:cubicBezTo>
                  <a:cubicBezTo>
                    <a:pt x="318" y="1055"/>
                    <a:pt x="316" y="1055"/>
                    <a:pt x="314" y="1056"/>
                  </a:cubicBezTo>
                  <a:cubicBezTo>
                    <a:pt x="313" y="1056"/>
                    <a:pt x="311" y="1056"/>
                    <a:pt x="310" y="1056"/>
                  </a:cubicBezTo>
                  <a:cubicBezTo>
                    <a:pt x="308" y="1056"/>
                    <a:pt x="307" y="1056"/>
                    <a:pt x="306" y="1056"/>
                  </a:cubicBezTo>
                  <a:cubicBezTo>
                    <a:pt x="304" y="1055"/>
                    <a:pt x="302" y="1054"/>
                    <a:pt x="300" y="1053"/>
                  </a:cubicBezTo>
                  <a:cubicBezTo>
                    <a:pt x="300" y="1053"/>
                    <a:pt x="299" y="1053"/>
                    <a:pt x="299" y="1052"/>
                  </a:cubicBezTo>
                  <a:cubicBezTo>
                    <a:pt x="299" y="1052"/>
                    <a:pt x="299" y="1052"/>
                    <a:pt x="299" y="1052"/>
                  </a:cubicBezTo>
                  <a:cubicBezTo>
                    <a:pt x="299" y="1052"/>
                    <a:pt x="299" y="1052"/>
                    <a:pt x="299" y="1052"/>
                  </a:cubicBezTo>
                  <a:cubicBezTo>
                    <a:pt x="299" y="1052"/>
                    <a:pt x="299" y="1052"/>
                    <a:pt x="299" y="1052"/>
                  </a:cubicBezTo>
                  <a:cubicBezTo>
                    <a:pt x="299" y="1052"/>
                    <a:pt x="299" y="1052"/>
                    <a:pt x="299" y="1052"/>
                  </a:cubicBezTo>
                  <a:cubicBezTo>
                    <a:pt x="299" y="1052"/>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4"/>
                    <a:pt x="304" y="1034"/>
                    <a:pt x="304" y="1034"/>
                  </a:cubicBezTo>
                  <a:cubicBezTo>
                    <a:pt x="304" y="1033"/>
                    <a:pt x="304" y="1033"/>
                    <a:pt x="305" y="1034"/>
                  </a:cubicBezTo>
                  <a:close/>
                  <a:moveTo>
                    <a:pt x="292" y="1028"/>
                  </a:moveTo>
                  <a:cubicBezTo>
                    <a:pt x="295" y="1028"/>
                    <a:pt x="297" y="1029"/>
                    <a:pt x="299" y="1030"/>
                  </a:cubicBezTo>
                  <a:cubicBezTo>
                    <a:pt x="299" y="1030"/>
                    <a:pt x="299" y="1030"/>
                    <a:pt x="299" y="1030"/>
                  </a:cubicBezTo>
                  <a:cubicBezTo>
                    <a:pt x="300" y="1030"/>
                    <a:pt x="301" y="1031"/>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2"/>
                    <a:pt x="302" y="1032"/>
                    <a:pt x="302" y="1032"/>
                  </a:cubicBezTo>
                  <a:cubicBezTo>
                    <a:pt x="302" y="1033"/>
                    <a:pt x="302" y="1033"/>
                    <a:pt x="302" y="1033"/>
                  </a:cubicBezTo>
                  <a:cubicBezTo>
                    <a:pt x="300" y="1039"/>
                    <a:pt x="300" y="1039"/>
                    <a:pt x="300" y="1039"/>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7" y="1050"/>
                    <a:pt x="297" y="1050"/>
                    <a:pt x="297"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6" y="1050"/>
                    <a:pt x="296" y="1050"/>
                    <a:pt x="296" y="1050"/>
                  </a:cubicBezTo>
                  <a:cubicBezTo>
                    <a:pt x="295" y="1049"/>
                    <a:pt x="294" y="1049"/>
                    <a:pt x="292" y="1048"/>
                  </a:cubicBezTo>
                  <a:cubicBezTo>
                    <a:pt x="291" y="1048"/>
                    <a:pt x="290" y="1047"/>
                    <a:pt x="288" y="1047"/>
                  </a:cubicBezTo>
                  <a:cubicBezTo>
                    <a:pt x="285" y="1047"/>
                    <a:pt x="281" y="1047"/>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7" y="1049"/>
                    <a:pt x="277" y="1049"/>
                    <a:pt x="277"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76" y="1049"/>
                    <a:pt x="276" y="1049"/>
                    <a:pt x="276" y="1049"/>
                  </a:cubicBezTo>
                  <a:cubicBezTo>
                    <a:pt x="281" y="1032"/>
                    <a:pt x="281" y="1032"/>
                    <a:pt x="281" y="1032"/>
                  </a:cubicBezTo>
                  <a:cubicBezTo>
                    <a:pt x="281" y="1031"/>
                    <a:pt x="281" y="1031"/>
                    <a:pt x="281" y="1031"/>
                  </a:cubicBezTo>
                  <a:cubicBezTo>
                    <a:pt x="281" y="1030"/>
                    <a:pt x="282" y="1030"/>
                    <a:pt x="282" y="1030"/>
                  </a:cubicBezTo>
                  <a:cubicBezTo>
                    <a:pt x="282" y="1030"/>
                    <a:pt x="282" y="1030"/>
                    <a:pt x="282" y="1030"/>
                  </a:cubicBezTo>
                  <a:cubicBezTo>
                    <a:pt x="284" y="1030"/>
                    <a:pt x="286" y="1029"/>
                    <a:pt x="287" y="1029"/>
                  </a:cubicBezTo>
                  <a:cubicBezTo>
                    <a:pt x="289" y="1028"/>
                    <a:pt x="291" y="1028"/>
                    <a:pt x="292" y="1028"/>
                  </a:cubicBezTo>
                  <a:close/>
                  <a:moveTo>
                    <a:pt x="478" y="1033"/>
                  </a:moveTo>
                  <a:cubicBezTo>
                    <a:pt x="469" y="1033"/>
                    <a:pt x="462" y="1040"/>
                    <a:pt x="462" y="1048"/>
                  </a:cubicBezTo>
                  <a:cubicBezTo>
                    <a:pt x="462" y="1052"/>
                    <a:pt x="464" y="1056"/>
                    <a:pt x="467" y="1059"/>
                  </a:cubicBezTo>
                  <a:cubicBezTo>
                    <a:pt x="460" y="1068"/>
                    <a:pt x="460" y="1068"/>
                    <a:pt x="460" y="1068"/>
                  </a:cubicBezTo>
                  <a:cubicBezTo>
                    <a:pt x="463" y="1070"/>
                    <a:pt x="463" y="1070"/>
                    <a:pt x="463" y="1070"/>
                  </a:cubicBezTo>
                  <a:cubicBezTo>
                    <a:pt x="470" y="1061"/>
                    <a:pt x="470" y="1061"/>
                    <a:pt x="470" y="1061"/>
                  </a:cubicBezTo>
                  <a:cubicBezTo>
                    <a:pt x="472" y="1063"/>
                    <a:pt x="475" y="1064"/>
                    <a:pt x="478" y="1064"/>
                  </a:cubicBezTo>
                  <a:cubicBezTo>
                    <a:pt x="486" y="1064"/>
                    <a:pt x="493" y="1057"/>
                    <a:pt x="493" y="1048"/>
                  </a:cubicBezTo>
                  <a:cubicBezTo>
                    <a:pt x="493" y="1040"/>
                    <a:pt x="486" y="1033"/>
                    <a:pt x="478" y="1033"/>
                  </a:cubicBezTo>
                  <a:close/>
                  <a:moveTo>
                    <a:pt x="478" y="1060"/>
                  </a:moveTo>
                  <a:cubicBezTo>
                    <a:pt x="471" y="1060"/>
                    <a:pt x="466" y="1055"/>
                    <a:pt x="466" y="1048"/>
                  </a:cubicBezTo>
                  <a:cubicBezTo>
                    <a:pt x="466" y="1042"/>
                    <a:pt x="471" y="1037"/>
                    <a:pt x="478" y="1037"/>
                  </a:cubicBezTo>
                  <a:cubicBezTo>
                    <a:pt x="484" y="1037"/>
                    <a:pt x="489" y="1042"/>
                    <a:pt x="489" y="1048"/>
                  </a:cubicBezTo>
                  <a:cubicBezTo>
                    <a:pt x="489" y="1055"/>
                    <a:pt x="484" y="1060"/>
                    <a:pt x="478" y="1060"/>
                  </a:cubicBezTo>
                  <a:close/>
                  <a:moveTo>
                    <a:pt x="602" y="1116"/>
                  </a:moveTo>
                  <a:cubicBezTo>
                    <a:pt x="602" y="1139"/>
                    <a:pt x="584" y="1156"/>
                    <a:pt x="562" y="1156"/>
                  </a:cubicBezTo>
                  <a:cubicBezTo>
                    <a:pt x="40" y="1156"/>
                    <a:pt x="40" y="1156"/>
                    <a:pt x="40" y="1156"/>
                  </a:cubicBezTo>
                  <a:cubicBezTo>
                    <a:pt x="18" y="1156"/>
                    <a:pt x="0" y="1139"/>
                    <a:pt x="0" y="1116"/>
                  </a:cubicBezTo>
                  <a:cubicBezTo>
                    <a:pt x="0" y="40"/>
                    <a:pt x="0" y="40"/>
                    <a:pt x="0" y="40"/>
                  </a:cubicBezTo>
                  <a:cubicBezTo>
                    <a:pt x="0" y="18"/>
                    <a:pt x="18" y="0"/>
                    <a:pt x="40" y="0"/>
                  </a:cubicBezTo>
                  <a:cubicBezTo>
                    <a:pt x="562" y="0"/>
                    <a:pt x="562" y="0"/>
                    <a:pt x="562" y="0"/>
                  </a:cubicBezTo>
                  <a:cubicBezTo>
                    <a:pt x="584" y="0"/>
                    <a:pt x="602" y="18"/>
                    <a:pt x="602" y="40"/>
                  </a:cubicBezTo>
                  <a:lnTo>
                    <a:pt x="602" y="1116"/>
                  </a:lnTo>
                  <a:close/>
                  <a:moveTo>
                    <a:pt x="273" y="379"/>
                  </a:moveTo>
                  <a:cubicBezTo>
                    <a:pt x="95" y="379"/>
                    <a:pt x="95" y="379"/>
                    <a:pt x="95" y="379"/>
                  </a:cubicBezTo>
                  <a:cubicBezTo>
                    <a:pt x="95" y="202"/>
                    <a:pt x="95" y="202"/>
                    <a:pt x="95" y="202"/>
                  </a:cubicBezTo>
                  <a:cubicBezTo>
                    <a:pt x="273" y="202"/>
                    <a:pt x="273" y="202"/>
                    <a:pt x="273" y="202"/>
                  </a:cubicBezTo>
                  <a:lnTo>
                    <a:pt x="273" y="379"/>
                  </a:lnTo>
                  <a:close/>
                  <a:moveTo>
                    <a:pt x="95" y="769"/>
                  </a:moveTo>
                  <a:cubicBezTo>
                    <a:pt x="273" y="769"/>
                    <a:pt x="273" y="769"/>
                    <a:pt x="273" y="769"/>
                  </a:cubicBezTo>
                  <a:cubicBezTo>
                    <a:pt x="273" y="911"/>
                    <a:pt x="273" y="911"/>
                    <a:pt x="273" y="911"/>
                  </a:cubicBezTo>
                  <a:cubicBezTo>
                    <a:pt x="95" y="911"/>
                    <a:pt x="95" y="911"/>
                    <a:pt x="95" y="911"/>
                  </a:cubicBezTo>
                  <a:lnTo>
                    <a:pt x="95" y="769"/>
                  </a:lnTo>
                  <a:close/>
                  <a:moveTo>
                    <a:pt x="95" y="581"/>
                  </a:moveTo>
                  <a:cubicBezTo>
                    <a:pt x="462" y="581"/>
                    <a:pt x="462" y="581"/>
                    <a:pt x="462" y="581"/>
                  </a:cubicBezTo>
                  <a:cubicBezTo>
                    <a:pt x="462" y="758"/>
                    <a:pt x="462" y="758"/>
                    <a:pt x="462" y="758"/>
                  </a:cubicBezTo>
                  <a:cubicBezTo>
                    <a:pt x="95" y="758"/>
                    <a:pt x="95" y="758"/>
                    <a:pt x="95" y="758"/>
                  </a:cubicBezTo>
                  <a:lnTo>
                    <a:pt x="95" y="581"/>
                  </a:lnTo>
                  <a:close/>
                  <a:moveTo>
                    <a:pt x="284" y="391"/>
                  </a:moveTo>
                  <a:cubicBezTo>
                    <a:pt x="462" y="391"/>
                    <a:pt x="462" y="391"/>
                    <a:pt x="462" y="391"/>
                  </a:cubicBezTo>
                  <a:cubicBezTo>
                    <a:pt x="462" y="568"/>
                    <a:pt x="462" y="568"/>
                    <a:pt x="462" y="568"/>
                  </a:cubicBezTo>
                  <a:cubicBezTo>
                    <a:pt x="284" y="568"/>
                    <a:pt x="284" y="568"/>
                    <a:pt x="284" y="568"/>
                  </a:cubicBezTo>
                  <a:lnTo>
                    <a:pt x="284" y="391"/>
                  </a:lnTo>
                  <a:close/>
                  <a:moveTo>
                    <a:pt x="273" y="568"/>
                  </a:moveTo>
                  <a:cubicBezTo>
                    <a:pt x="95" y="568"/>
                    <a:pt x="95" y="568"/>
                    <a:pt x="95" y="568"/>
                  </a:cubicBezTo>
                  <a:cubicBezTo>
                    <a:pt x="95" y="391"/>
                    <a:pt x="95" y="391"/>
                    <a:pt x="95" y="391"/>
                  </a:cubicBezTo>
                  <a:cubicBezTo>
                    <a:pt x="273" y="391"/>
                    <a:pt x="273" y="391"/>
                    <a:pt x="273" y="391"/>
                  </a:cubicBezTo>
                  <a:lnTo>
                    <a:pt x="273" y="568"/>
                  </a:lnTo>
                  <a:close/>
                  <a:moveTo>
                    <a:pt x="284" y="769"/>
                  </a:moveTo>
                  <a:cubicBezTo>
                    <a:pt x="462" y="769"/>
                    <a:pt x="462" y="769"/>
                    <a:pt x="462" y="769"/>
                  </a:cubicBezTo>
                  <a:cubicBezTo>
                    <a:pt x="462" y="911"/>
                    <a:pt x="462" y="911"/>
                    <a:pt x="462" y="911"/>
                  </a:cubicBezTo>
                  <a:cubicBezTo>
                    <a:pt x="284" y="911"/>
                    <a:pt x="284" y="911"/>
                    <a:pt x="284" y="911"/>
                  </a:cubicBezTo>
                  <a:lnTo>
                    <a:pt x="284" y="769"/>
                  </a:lnTo>
                  <a:close/>
                  <a:moveTo>
                    <a:pt x="462" y="202"/>
                  </a:moveTo>
                  <a:cubicBezTo>
                    <a:pt x="462" y="379"/>
                    <a:pt x="462" y="379"/>
                    <a:pt x="462" y="379"/>
                  </a:cubicBezTo>
                  <a:cubicBezTo>
                    <a:pt x="284" y="379"/>
                    <a:pt x="284" y="379"/>
                    <a:pt x="284" y="379"/>
                  </a:cubicBezTo>
                  <a:cubicBezTo>
                    <a:pt x="284" y="202"/>
                    <a:pt x="284" y="202"/>
                    <a:pt x="284" y="202"/>
                  </a:cubicBezTo>
                  <a:lnTo>
                    <a:pt x="462" y="202"/>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TextBox 25"/>
            <p:cNvSpPr txBox="1"/>
            <p:nvPr/>
          </p:nvSpPr>
          <p:spPr>
            <a:xfrm>
              <a:off x="10424432" y="6232875"/>
              <a:ext cx="1739066" cy="193899"/>
            </a:xfrm>
            <a:prstGeom prst="rect">
              <a:avLst/>
            </a:prstGeom>
            <a:noFill/>
          </p:spPr>
          <p:txBody>
            <a:bodyPr wrap="none" lIns="0" tIns="0" rIns="0" bIns="0" rtlCol="0">
              <a:spAutoFit/>
            </a:bodyPr>
            <a:lstStyle>
              <a:defPPr>
                <a:defRPr lang="en-US"/>
              </a:defPPr>
              <a:lvl1pPr>
                <a:lnSpc>
                  <a:spcPct val="90000"/>
                </a:lnSpc>
                <a:spcAft>
                  <a:spcPts val="600"/>
                </a:spcAft>
                <a:defRPr sz="1400">
                  <a:gradFill>
                    <a:gsLst>
                      <a:gs pos="2917">
                        <a:schemeClr val="tx2"/>
                      </a:gs>
                      <a:gs pos="30000">
                        <a:schemeClr val="tx2"/>
                      </a:gs>
                    </a:gsLst>
                    <a:lin ang="5400000" scaled="0"/>
                  </a:gradFill>
                  <a:latin typeface="+mn-lt"/>
                </a:defRPr>
              </a:lvl1pPr>
            </a:lstStyle>
            <a:p>
              <a:r>
                <a:rPr lang="en-US" dirty="0">
                  <a:gradFill>
                    <a:gsLst>
                      <a:gs pos="2917">
                        <a:srgbClr val="68217A"/>
                      </a:gs>
                      <a:gs pos="30000">
                        <a:srgbClr val="68217A"/>
                      </a:gs>
                    </a:gsLst>
                    <a:lin ang="5400000" scaled="0"/>
                  </a:gradFill>
                </a:rPr>
                <a:t>Devices to take action</a:t>
              </a:r>
            </a:p>
          </p:txBody>
        </p:sp>
      </p:grpSp>
      <p:cxnSp>
        <p:nvCxnSpPr>
          <p:cNvPr id="92" name="Straight Arrow Connector 91"/>
          <p:cNvCxnSpPr/>
          <p:nvPr/>
        </p:nvCxnSpPr>
        <p:spPr>
          <a:xfrm>
            <a:off x="1438111" y="2531320"/>
            <a:ext cx="4967291" cy="490850"/>
          </a:xfrm>
          <a:prstGeom prst="straightConnector1">
            <a:avLst/>
          </a:prstGeom>
          <a:ln w="25400">
            <a:solidFill>
              <a:srgbClr val="777777"/>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955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with Spark</a:t>
            </a:r>
          </a:p>
        </p:txBody>
      </p:sp>
    </p:spTree>
    <p:extLst>
      <p:ext uri="{BB962C8B-B14F-4D97-AF65-F5344CB8AC3E}">
        <p14:creationId xmlns:p14="http://schemas.microsoft.com/office/powerpoint/2010/main" val="33223739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Recommended Tools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Jupyter Notebooks</a:t>
            </a:r>
          </a:p>
          <a:p>
            <a:pPr marL="757735" lvl="1" indent="-291436">
              <a:buFont typeface="Arial" panose="020B0604020202020204" pitchFamily="34" charset="0"/>
              <a:buChar char="•"/>
            </a:pPr>
            <a:r>
              <a:rPr lang="en-US" sz="2448" dirty="0">
                <a:cs typeface="Segoe UI" panose="020B0502040204020203" pitchFamily="34" charset="0"/>
              </a:rPr>
              <a:t>Easiest way to get started</a:t>
            </a:r>
          </a:p>
          <a:p>
            <a:pPr marL="757735" lvl="1" indent="-291436">
              <a:buFont typeface="Arial" panose="020B0604020202020204" pitchFamily="34" charset="0"/>
              <a:buChar char="•"/>
            </a:pPr>
            <a:r>
              <a:rPr lang="en-US" sz="2448" dirty="0">
                <a:cs typeface="Segoe UI" panose="020B0502040204020203" pitchFamily="34" charset="0"/>
              </a:rPr>
              <a:t>Write Python and Scala code in cells</a:t>
            </a:r>
          </a:p>
          <a:p>
            <a:pPr marL="757735" lvl="1" indent="-291436">
              <a:buFont typeface="Arial" panose="020B0604020202020204" pitchFamily="34" charset="0"/>
              <a:buChar char="•"/>
            </a:pPr>
            <a:r>
              <a:rPr lang="en-US" sz="2448" dirty="0">
                <a:cs typeface="Segoe UI" panose="020B0502040204020203" pitchFamily="34" charset="0"/>
              </a:rPr>
              <a:t>Submits jobs to cluster via Livy API</a:t>
            </a:r>
          </a:p>
          <a:p>
            <a:pPr marL="757735" lvl="1" indent="-291436">
              <a:buFont typeface="Arial" panose="020B0604020202020204" pitchFamily="34" charset="0"/>
              <a:buChar char="•"/>
            </a:pPr>
            <a:r>
              <a:rPr lang="en-US" sz="2448" dirty="0">
                <a:cs typeface="Segoe UI" panose="020B0502040204020203" pitchFamily="34" charset="0"/>
              </a:rPr>
              <a:t>Used for exploratory analysis, not automation</a:t>
            </a:r>
          </a:p>
          <a:p>
            <a:pPr marL="466298" indent="-466298">
              <a:buFont typeface="+mj-lt"/>
              <a:buAutoNum type="arabicPeriod"/>
            </a:pPr>
            <a:r>
              <a:rPr lang="en-US" sz="2448" b="1" dirty="0">
                <a:cs typeface="Segoe UI" panose="020B0502040204020203" pitchFamily="34" charset="0"/>
              </a:rPr>
              <a:t>spark-shell (Scala) and </a:t>
            </a:r>
            <a:r>
              <a:rPr lang="en-US" sz="2448" b="1" dirty="0" err="1">
                <a:cs typeface="Segoe UI" panose="020B0502040204020203" pitchFamily="34" charset="0"/>
              </a:rPr>
              <a:t>pyspark</a:t>
            </a:r>
            <a:r>
              <a:rPr lang="en-US" sz="2448" b="1" dirty="0">
                <a:cs typeface="Segoe UI" panose="020B0502040204020203" pitchFamily="34" charset="0"/>
              </a:rPr>
              <a:t> (Python) via SSH</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Command-line tools for coding Spark via SSH</a:t>
            </a:r>
          </a:p>
          <a:p>
            <a:pPr marL="466298" indent="-466298">
              <a:buFont typeface="+mj-lt"/>
              <a:buAutoNum type="arabicPeriod"/>
            </a:pPr>
            <a:r>
              <a:rPr lang="en-US" sz="2448" b="1" dirty="0">
                <a:cs typeface="Segoe UI" panose="020B0502040204020203" pitchFamily="34" charset="0"/>
              </a:rPr>
              <a:t>IntelliJ IDE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Good support for Scala, trickier for PySpark</a:t>
            </a:r>
          </a:p>
          <a:p>
            <a:pPr marL="757735" lvl="1" indent="-291436">
              <a:buFont typeface="Arial" panose="020B0604020202020204" pitchFamily="34" charset="0"/>
              <a:buChar char="•"/>
            </a:pPr>
            <a:r>
              <a:rPr lang="en-US" sz="2448" dirty="0">
                <a:cs typeface="Segoe UI" panose="020B0502040204020203" pitchFamily="34" charset="0"/>
              </a:rPr>
              <a:t>Can submit Scala jobs to HDInsight</a:t>
            </a:r>
          </a:p>
          <a:p>
            <a:pPr marL="466298" indent="-466298">
              <a:buFont typeface="+mj-lt"/>
              <a:buAutoNum type="arabicPeriod"/>
            </a:pPr>
            <a:r>
              <a:rPr lang="en-US" sz="2448" b="1" dirty="0">
                <a:cs typeface="Segoe UI" panose="020B0502040204020203" pitchFamily="34" charset="0"/>
              </a:rPr>
              <a:t>Eclipse IDE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Support for Scala</a:t>
            </a:r>
          </a:p>
          <a:p>
            <a:pPr marL="757735" lvl="1" indent="-291436">
              <a:buFont typeface="Arial" panose="020B0604020202020204" pitchFamily="34" charset="0"/>
              <a:buChar char="•"/>
            </a:pPr>
            <a:r>
              <a:rPr lang="en-US" sz="2448" dirty="0">
                <a:cs typeface="Segoe UI" panose="020B0502040204020203" pitchFamily="34" charset="0"/>
              </a:rPr>
              <a:t>No support yet for submitting jobs to HDInsight</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4952609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RDDs, </a:t>
            </a:r>
            <a:r>
              <a:rPr lang="en-US" dirty="0" err="1"/>
              <a:t>DataFrames</a:t>
            </a:r>
            <a:r>
              <a:rPr lang="en-US" dirty="0"/>
              <a:t> and Datasets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Resilient Distributed Dataset (RDD)</a:t>
            </a:r>
          </a:p>
          <a:p>
            <a:pPr marL="757735" lvl="1" indent="-291436">
              <a:buFont typeface="Arial" panose="020B0604020202020204" pitchFamily="34" charset="0"/>
              <a:buChar char="•"/>
            </a:pPr>
            <a:r>
              <a:rPr lang="en-US" sz="2448" dirty="0">
                <a:cs typeface="Segoe UI" panose="020B0502040204020203" pitchFamily="34" charset="0"/>
              </a:rPr>
              <a:t>Immutable collection that can be distributed and parallelized</a:t>
            </a:r>
          </a:p>
          <a:p>
            <a:pPr marL="757735" lvl="1" indent="-291436">
              <a:buFont typeface="Arial" panose="020B0604020202020204" pitchFamily="34" charset="0"/>
              <a:buChar char="•"/>
            </a:pPr>
            <a:r>
              <a:rPr lang="en-US" sz="2448" dirty="0">
                <a:cs typeface="Segoe UI" panose="020B0502040204020203" pitchFamily="34" charset="0"/>
              </a:rPr>
              <a:t>No imposed schema</a:t>
            </a:r>
          </a:p>
          <a:p>
            <a:pPr marL="757735" lvl="1" indent="-291436">
              <a:buFont typeface="Arial" panose="020B0604020202020204" pitchFamily="34" charset="0"/>
              <a:buChar char="•"/>
            </a:pPr>
            <a:r>
              <a:rPr lang="en-US" sz="2448" dirty="0">
                <a:cs typeface="Segoe UI" panose="020B0502040204020203" pitchFamily="34" charset="0"/>
              </a:rPr>
              <a:t>Can do Low-level transformations and actions</a:t>
            </a:r>
          </a:p>
          <a:p>
            <a:pPr marL="466298" indent="-466298">
              <a:buFont typeface="+mj-lt"/>
              <a:buAutoNum type="arabicPeriod"/>
            </a:pPr>
            <a:r>
              <a:rPr lang="en-US" sz="2448" b="1" dirty="0" err="1">
                <a:cs typeface="Segoe UI" panose="020B0502040204020203" pitchFamily="34" charset="0"/>
              </a:rPr>
              <a:t>DataFrame</a:t>
            </a:r>
            <a:r>
              <a:rPr lang="en-US" sz="2448" b="1" dirty="0">
                <a:cs typeface="Segoe UI" panose="020B0502040204020203" pitchFamily="34" charset="0"/>
              </a:rPr>
              <a:t> (in Spark 1.3)</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Much more optimized and performant than a RDD</a:t>
            </a:r>
          </a:p>
          <a:p>
            <a:pPr marL="757735" lvl="1" indent="-291436">
              <a:buFont typeface="Arial" panose="020B0604020202020204" pitchFamily="34" charset="0"/>
              <a:buChar char="•"/>
            </a:pPr>
            <a:r>
              <a:rPr lang="en-US" sz="2448" dirty="0">
                <a:cs typeface="Segoe UI" panose="020B0502040204020203" pitchFamily="34" charset="0"/>
              </a:rPr>
              <a:t>Provides a schema on top of the collection of data</a:t>
            </a:r>
          </a:p>
          <a:p>
            <a:pPr marL="757735" lvl="1" indent="-291436">
              <a:buFont typeface="Arial" panose="020B0604020202020204" pitchFamily="34" charset="0"/>
              <a:buChar char="•"/>
            </a:pPr>
            <a:r>
              <a:rPr lang="en-US" sz="2448" dirty="0">
                <a:cs typeface="Segoe UI" panose="020B0502040204020203" pitchFamily="34" charset="0"/>
              </a:rPr>
              <a:t>Organized into named columns</a:t>
            </a:r>
          </a:p>
          <a:p>
            <a:pPr marL="757735" lvl="1" indent="-291436">
              <a:buFont typeface="Arial" panose="020B0604020202020204" pitchFamily="34" charset="0"/>
              <a:buChar char="•"/>
            </a:pPr>
            <a:r>
              <a:rPr lang="en-US" sz="2448" dirty="0">
                <a:cs typeface="Segoe UI" panose="020B0502040204020203" pitchFamily="34" charset="0"/>
              </a:rPr>
              <a:t>Uses less memory than an RDD when cached and faster to process</a:t>
            </a:r>
          </a:p>
          <a:p>
            <a:pPr marL="466298" indent="-466298">
              <a:buFont typeface="+mj-lt"/>
              <a:buAutoNum type="arabicPeriod"/>
            </a:pPr>
            <a:r>
              <a:rPr lang="en-US" sz="2448" b="1" dirty="0">
                <a:cs typeface="Segoe UI" panose="020B0502040204020203" pitchFamily="34" charset="0"/>
              </a:rPr>
              <a:t>Dataset (in Spark 1.6)</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Best of both worlds of RDD and </a:t>
            </a:r>
            <a:r>
              <a:rPr lang="en-US" sz="2448" dirty="0" err="1">
                <a:cs typeface="Segoe UI" panose="020B0502040204020203" pitchFamily="34" charset="0"/>
              </a:rPr>
              <a:t>DataFrame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Offers compile-time errors where RDD/</a:t>
            </a:r>
            <a:r>
              <a:rPr lang="en-US" sz="2448" dirty="0" err="1">
                <a:cs typeface="Segoe UI" panose="020B0502040204020203" pitchFamily="34" charset="0"/>
              </a:rPr>
              <a:t>DataFrames</a:t>
            </a:r>
            <a:r>
              <a:rPr lang="en-US" sz="2448" dirty="0">
                <a:cs typeface="Segoe UI" panose="020B0502040204020203" pitchFamily="34" charset="0"/>
              </a:rPr>
              <a:t> don’t</a:t>
            </a:r>
          </a:p>
          <a:p>
            <a:pPr marL="757735" lvl="1" indent="-291436">
              <a:buFont typeface="Arial" panose="020B0604020202020204" pitchFamily="34" charset="0"/>
              <a:buChar char="•"/>
            </a:pPr>
            <a:r>
              <a:rPr lang="en-US" sz="2448" dirty="0">
                <a:cs typeface="Segoe UI" panose="020B0502040204020203" pitchFamily="34" charset="0"/>
              </a:rPr>
              <a:t>Strongly typed objects</a:t>
            </a: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19832745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Loading Data</a:t>
            </a:r>
          </a:p>
        </p:txBody>
      </p:sp>
      <p:sp>
        <p:nvSpPr>
          <p:cNvPr id="6" name="Rectangle 5"/>
          <p:cNvSpPr/>
          <p:nvPr/>
        </p:nvSpPr>
        <p:spPr bwMode="auto">
          <a:xfrm>
            <a:off x="411682" y="1920633"/>
            <a:ext cx="5709420" cy="453395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1920633"/>
            <a:ext cx="5806239" cy="4044377"/>
          </a:xfrm>
          <a:prstGeom prst="rect">
            <a:avLst/>
          </a:prstGeom>
        </p:spPr>
        <p:txBody>
          <a:bodyPr wrap="square">
            <a:spAutoFit/>
          </a:bodyPr>
          <a:lstStyle/>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pyspark.sql.types</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import *</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pyspark.sql</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import *</a:t>
            </a:r>
          </a:p>
          <a:p>
            <a:pPr>
              <a:lnSpc>
                <a:spcPct val="107000"/>
              </a:lnSpc>
            </a:pP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file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sc.textFile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SampleData</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/inventory.csv")</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schema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inv_date_sk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inv_warehouse_sk</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StringType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StructField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IntegerType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file.map</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(lambda s: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s.split</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600" dirty="0">
                <a:solidFill>
                  <a:schemeClr val="bg1"/>
                </a:solidFill>
              </a:rPr>
              <a:t> .</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filter(lambda s: s[0] != "Date")</a:t>
            </a:r>
          </a:p>
          <a:p>
            <a:pPr>
              <a:lnSpc>
                <a:spcPct val="107000"/>
              </a:lnSpc>
            </a:pP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sqlContext.createDataFrame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schema)</a:t>
            </a:r>
          </a:p>
          <a:p>
            <a:pPr>
              <a:lnSpc>
                <a:spcPct val="107000"/>
              </a:lnSpc>
            </a:pPr>
            <a:r>
              <a:rPr lang="en-US" sz="1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inventoryDF.write.saveAsTable</a:t>
            </a:r>
            <a:r>
              <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a:t>
            </a:r>
          </a:p>
        </p:txBody>
      </p:sp>
      <p:sp>
        <p:nvSpPr>
          <p:cNvPr id="11" name="TextBox 10"/>
          <p:cNvSpPr txBox="1"/>
          <p:nvPr/>
        </p:nvSpPr>
        <p:spPr>
          <a:xfrm>
            <a:off x="207956" y="926746"/>
            <a:ext cx="91253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This loads inventory data into a table in Spark from Blob Storage</a:t>
            </a:r>
          </a:p>
        </p:txBody>
      </p:sp>
      <p:sp>
        <p:nvSpPr>
          <p:cNvPr id="8" name="Rectangle 7"/>
          <p:cNvSpPr/>
          <p:nvPr/>
        </p:nvSpPr>
        <p:spPr bwMode="auto">
          <a:xfrm>
            <a:off x="6330161" y="1922427"/>
            <a:ext cx="5709420" cy="453216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6330160" y="1933184"/>
            <a:ext cx="5806239" cy="4439933"/>
          </a:xfrm>
          <a:prstGeom prst="rect">
            <a:avLst/>
          </a:prstGeom>
        </p:spPr>
        <p:txBody>
          <a:bodyPr wrap="square">
            <a:spAutoFit/>
          </a:bodyPr>
          <a:lstStyle/>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org.apache.hadoop.io.LongWritable</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org.apache.hadoop.io.Text</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org.apache.hadoop.conf.Configuration</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org.apache.hadoop.mapreduce.lib.input.TextInputFormat</a:t>
            </a: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file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sc.textFile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SampleData</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/inventory.csv")</a:t>
            </a: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data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file.map</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(row =&gt;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row.split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(",")).filter(c =&gt; c(0) != "Date")</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case class Inventory(</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inv_date_sk:String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inv_warehouse_sk:String</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inv_quantity_on_hand:Integer</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inventoryRDD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data.map</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 =&gt; Inventory(</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s(0), //date</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s(1), //item</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s(2), //warehouse</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s(3).</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trim.toInt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//quantity</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sqlContext.createDataFrame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inventoryRDD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inventoryDF.write.saveAsTable</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("Inventory")</a:t>
            </a:r>
          </a:p>
        </p:txBody>
      </p:sp>
      <p:sp>
        <p:nvSpPr>
          <p:cNvPr id="10" name="TextBox 9"/>
          <p:cNvSpPr txBox="1"/>
          <p:nvPr/>
        </p:nvSpPr>
        <p:spPr>
          <a:xfrm>
            <a:off x="220496" y="1401880"/>
            <a:ext cx="140384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Python</a:t>
            </a:r>
          </a:p>
        </p:txBody>
      </p:sp>
      <p:sp>
        <p:nvSpPr>
          <p:cNvPr id="12" name="TextBox 11"/>
          <p:cNvSpPr txBox="1"/>
          <p:nvPr/>
        </p:nvSpPr>
        <p:spPr>
          <a:xfrm>
            <a:off x="6160505" y="1392916"/>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Scala</a:t>
            </a:r>
          </a:p>
        </p:txBody>
      </p:sp>
    </p:spTree>
    <p:extLst>
      <p:ext uri="{BB962C8B-B14F-4D97-AF65-F5344CB8AC3E}">
        <p14:creationId xmlns:p14="http://schemas.microsoft.com/office/powerpoint/2010/main" val="2913650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Query Data</a:t>
            </a:r>
          </a:p>
        </p:txBody>
      </p:sp>
      <p:sp>
        <p:nvSpPr>
          <p:cNvPr id="6" name="Rectangle 5"/>
          <p:cNvSpPr/>
          <p:nvPr/>
        </p:nvSpPr>
        <p:spPr bwMode="auto">
          <a:xfrm>
            <a:off x="411682" y="2241502"/>
            <a:ext cx="4506828" cy="29946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264877"/>
            <a:ext cx="4506829" cy="1857368"/>
          </a:xfrm>
          <a:prstGeom prst="rect">
            <a:avLst/>
          </a:prstGeom>
        </p:spPr>
        <p:txBody>
          <a:bodyPr wrap="square">
            <a:spAutoFit/>
          </a:bodyPr>
          <a:lstStyle/>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%%sql</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SELECT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FROM  Inventory</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WHERE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a:t>
            </a: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ORDER BY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LIMIT 100</a:t>
            </a:r>
          </a:p>
        </p:txBody>
      </p:sp>
      <p:sp>
        <p:nvSpPr>
          <p:cNvPr id="11" name="TextBox 10"/>
          <p:cNvSpPr txBox="1"/>
          <p:nvPr/>
        </p:nvSpPr>
        <p:spPr>
          <a:xfrm>
            <a:off x="207956" y="1012807"/>
            <a:ext cx="6528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This selects inventory data from a Spark table</a:t>
            </a:r>
          </a:p>
        </p:txBody>
      </p:sp>
      <p:sp>
        <p:nvSpPr>
          <p:cNvPr id="7" name="Rectangle 6"/>
          <p:cNvSpPr/>
          <p:nvPr/>
        </p:nvSpPr>
        <p:spPr bwMode="auto">
          <a:xfrm>
            <a:off x="5109696" y="2241500"/>
            <a:ext cx="7008509" cy="299464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5109696" y="2327824"/>
            <a:ext cx="7082304" cy="3847079"/>
          </a:xfrm>
          <a:prstGeom prst="rect">
            <a:avLst/>
          </a:prstGeom>
        </p:spPr>
        <p:txBody>
          <a:bodyPr wrap="square">
            <a:spAutoFit/>
          </a:bodyPr>
          <a:lstStyle/>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spark.implicits</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._</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org.apache.spark.sql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._</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sqlContext.sql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("SELECT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FROM Inventory WHERE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 ORDER BY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LIMIT 100")</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sqlDF.show</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 if already loaded</a:t>
            </a:r>
          </a:p>
          <a:p>
            <a:pPr>
              <a:lnSpc>
                <a:spcPct val="107000"/>
              </a:lnSpc>
            </a:pPr>
            <a:endParaRPr lang="en-US" sz="12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newDF</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inventoryDF.select</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inv_item_sk</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.filter($”</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&lt; 5)</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orderBy</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asc</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2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inv_quantity_on_hand</a:t>
            </a: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rPr>
              <a:t>                                            .limit(100)</a:t>
            </a: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20496" y="1623262"/>
            <a:ext cx="2465419"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Jupyter</a:t>
            </a:r>
          </a:p>
        </p:txBody>
      </p:sp>
      <p:sp>
        <p:nvSpPr>
          <p:cNvPr id="10" name="TextBox 9"/>
          <p:cNvSpPr txBox="1"/>
          <p:nvPr/>
        </p:nvSpPr>
        <p:spPr>
          <a:xfrm>
            <a:off x="4957345" y="1681674"/>
            <a:ext cx="2116605"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Scala</a:t>
            </a:r>
          </a:p>
        </p:txBody>
      </p:sp>
    </p:spTree>
    <p:extLst>
      <p:ext uri="{BB962C8B-B14F-4D97-AF65-F5344CB8AC3E}">
        <p14:creationId xmlns:p14="http://schemas.microsoft.com/office/powerpoint/2010/main" val="39165404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Caching</a:t>
            </a:r>
          </a:p>
        </p:txBody>
      </p:sp>
      <p:sp>
        <p:nvSpPr>
          <p:cNvPr id="6" name="Rectangle 5"/>
          <p:cNvSpPr/>
          <p:nvPr/>
        </p:nvSpPr>
        <p:spPr bwMode="auto">
          <a:xfrm>
            <a:off x="393210" y="2350676"/>
            <a:ext cx="4034411" cy="247314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2" y="2426241"/>
            <a:ext cx="3650180" cy="2397579"/>
          </a:xfrm>
          <a:prstGeom prst="rect">
            <a:avLst/>
          </a:prstGeom>
        </p:spPr>
        <p:txBody>
          <a:bodyPr wrap="square">
            <a:spAutoFit/>
          </a:bodyPr>
          <a:lstStyle/>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%%sql</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CACHE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UNCACHE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CACHE LAZY TABLE </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&lt;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i="1"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p>
        </p:txBody>
      </p:sp>
      <p:sp>
        <p:nvSpPr>
          <p:cNvPr id="11" name="TextBox 10"/>
          <p:cNvSpPr txBox="1"/>
          <p:nvPr/>
        </p:nvSpPr>
        <p:spPr>
          <a:xfrm>
            <a:off x="207956" y="1012807"/>
            <a:ext cx="11586548" cy="7940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Spark allows in-memory storage for faster processing.  This is effective when reusing the data multiple times within a workload.  Data can be stored in memory, then overflow to disk, serialized, compressed and replicated.</a:t>
            </a:r>
          </a:p>
        </p:txBody>
      </p:sp>
      <p:sp>
        <p:nvSpPr>
          <p:cNvPr id="7" name="Rectangle 6"/>
          <p:cNvSpPr/>
          <p:nvPr/>
        </p:nvSpPr>
        <p:spPr bwMode="auto">
          <a:xfrm>
            <a:off x="4783756" y="2350677"/>
            <a:ext cx="7010748" cy="40308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17324" y="1703094"/>
            <a:ext cx="2465419"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SQL in Jupyter</a:t>
            </a:r>
          </a:p>
        </p:txBody>
      </p:sp>
      <p:sp>
        <p:nvSpPr>
          <p:cNvPr id="10" name="TextBox 9"/>
          <p:cNvSpPr txBox="1"/>
          <p:nvPr/>
        </p:nvSpPr>
        <p:spPr>
          <a:xfrm>
            <a:off x="4662930" y="1703755"/>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Scala</a:t>
            </a:r>
          </a:p>
        </p:txBody>
      </p:sp>
      <p:sp>
        <p:nvSpPr>
          <p:cNvPr id="12" name="Rectangle 11"/>
          <p:cNvSpPr/>
          <p:nvPr/>
        </p:nvSpPr>
        <p:spPr>
          <a:xfrm>
            <a:off x="4856966" y="2318757"/>
            <a:ext cx="6837730" cy="4373505"/>
          </a:xfrm>
          <a:prstGeom prst="rect">
            <a:avLst/>
          </a:prstGeom>
        </p:spPr>
        <p:txBody>
          <a:bodyPr wrap="square">
            <a:spAutoFit/>
          </a:bodyPr>
          <a:lstStyle/>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sqlContext.cacheTable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sqlContext.uncacheTable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myDataFrame.cache</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myDataFrame.unpersist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Or</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myDataFrame.persist</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StorageLevel.MEMORY_AND_DISK_SER</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46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Partitioning and Setting Table Location</a:t>
            </a:r>
          </a:p>
        </p:txBody>
      </p:sp>
      <p:sp>
        <p:nvSpPr>
          <p:cNvPr id="6" name="Rectangle 5"/>
          <p:cNvSpPr/>
          <p:nvPr/>
        </p:nvSpPr>
        <p:spPr bwMode="auto">
          <a:xfrm>
            <a:off x="411681" y="2013107"/>
            <a:ext cx="11024257" cy="206819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013107"/>
            <a:ext cx="11024257" cy="2068195"/>
          </a:xfrm>
          <a:prstGeom prst="rect">
            <a:avLst/>
          </a:prstGeom>
        </p:spPr>
        <p:txBody>
          <a:bodyPr wrap="square">
            <a:spAutoFit/>
          </a:bodyPr>
          <a:lstStyle/>
          <a:p>
            <a:pPr>
              <a:lnSpc>
                <a:spcPct val="107000"/>
              </a:lnSpc>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myDataFrame.write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.format(“orc”)</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.mode(</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SaveMode.Append</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partitionBy</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ColumnName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saveAsTable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09556" y="4302491"/>
            <a:ext cx="1157092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You can change the location of a saved table instead of a default /hive/warehouse/.</a:t>
            </a:r>
          </a:p>
          <a:p>
            <a:pPr>
              <a:lnSpc>
                <a:spcPct val="90000"/>
              </a:lnSpc>
              <a:spcAft>
                <a:spcPts val="600"/>
              </a:spcAft>
            </a:pPr>
            <a:r>
              <a:rPr lang="en-US" sz="2400" dirty="0">
                <a:gradFill>
                  <a:gsLst>
                    <a:gs pos="2917">
                      <a:schemeClr val="tx1"/>
                    </a:gs>
                    <a:gs pos="30000">
                      <a:schemeClr val="tx1"/>
                    </a:gs>
                  </a:gsLst>
                  <a:lin ang="5400000" scaled="0"/>
                </a:gradFill>
              </a:rPr>
              <a:t>This is useful for different storage accounts or Azure Data Lake Storage (adl://)</a:t>
            </a:r>
          </a:p>
        </p:txBody>
      </p:sp>
      <p:sp>
        <p:nvSpPr>
          <p:cNvPr id="9" name="Rectangle 8"/>
          <p:cNvSpPr/>
          <p:nvPr/>
        </p:nvSpPr>
        <p:spPr bwMode="auto">
          <a:xfrm>
            <a:off x="410075" y="5351477"/>
            <a:ext cx="11024257" cy="1010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a:xfrm>
            <a:off x="410075" y="5351476"/>
            <a:ext cx="11024257" cy="865173"/>
          </a:xfrm>
          <a:prstGeom prst="rect">
            <a:avLst/>
          </a:prstGeom>
        </p:spPr>
        <p:txBody>
          <a:bodyPr wrap="square">
            <a:spAutoFit/>
          </a:bodyPr>
          <a:lstStyle/>
          <a:p>
            <a:pPr>
              <a:lnSpc>
                <a:spcPct val="107000"/>
              </a:lnSpc>
            </a:pP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myDataFrame.write.format</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(“parquet”).options(path=“</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wasb</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MyFolder</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.mode("overwrite").</a:t>
            </a:r>
            <a:r>
              <a:rPr lang="en-US"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saveAsTable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2400" i="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TableName</a:t>
            </a: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207956" y="1297805"/>
            <a:ext cx="691067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To partition a table with Scala from a </a:t>
            </a:r>
            <a:r>
              <a:rPr lang="en-US" sz="2400" dirty="0" err="1">
                <a:gradFill>
                  <a:gsLst>
                    <a:gs pos="2917">
                      <a:schemeClr val="tx1"/>
                    </a:gs>
                    <a:gs pos="30000">
                      <a:schemeClr val="tx1"/>
                    </a:gs>
                  </a:gsLst>
                  <a:lin ang="5400000" scaled="0"/>
                </a:gradFill>
              </a:rPr>
              <a:t>DataFrame</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45395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Tuning Spark</a:t>
            </a:r>
          </a:p>
        </p:txBody>
      </p:sp>
    </p:spTree>
    <p:extLst>
      <p:ext uri="{BB962C8B-B14F-4D97-AF65-F5344CB8AC3E}">
        <p14:creationId xmlns:p14="http://schemas.microsoft.com/office/powerpoint/2010/main" val="33343974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015" y="868363"/>
            <a:ext cx="11542713" cy="900112"/>
          </a:xfrm>
        </p:spPr>
        <p:txBody>
          <a:bodyPr/>
          <a:lstStyle/>
          <a:p>
            <a:r>
              <a:rPr lang="en-US" dirty="0"/>
              <a:t>Agenda</a:t>
            </a:r>
          </a:p>
        </p:txBody>
      </p:sp>
      <p:sp>
        <p:nvSpPr>
          <p:cNvPr id="4" name="Content Placeholder 3"/>
          <p:cNvSpPr>
            <a:spLocks noGrp="1"/>
          </p:cNvSpPr>
          <p:nvPr>
            <p:ph sz="quarter" idx="4294967295"/>
          </p:nvPr>
        </p:nvSpPr>
        <p:spPr>
          <a:xfrm>
            <a:off x="539015" y="1965325"/>
            <a:ext cx="11542713" cy="4124206"/>
          </a:xfrm>
        </p:spPr>
        <p:txBody>
          <a:bodyPr/>
          <a:lstStyle/>
          <a:p>
            <a:r>
              <a:rPr lang="en-US" dirty="0"/>
              <a:t>Spark Overview</a:t>
            </a:r>
          </a:p>
          <a:p>
            <a:r>
              <a:rPr lang="en-US" dirty="0"/>
              <a:t>Benefits</a:t>
            </a:r>
          </a:p>
          <a:p>
            <a:r>
              <a:rPr lang="en-US" dirty="0"/>
              <a:t>When to Use Spark</a:t>
            </a:r>
          </a:p>
          <a:p>
            <a:r>
              <a:rPr lang="en-US" dirty="0"/>
              <a:t>Example Workloads</a:t>
            </a:r>
          </a:p>
          <a:p>
            <a:r>
              <a:rPr lang="en-US" dirty="0"/>
              <a:t>Developing with Spark</a:t>
            </a:r>
          </a:p>
          <a:p>
            <a:r>
              <a:rPr lang="en-US" dirty="0"/>
              <a:t>Tuning Spark</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171763"/>
            <a:ext cx="11542713" cy="900112"/>
          </a:xfrm>
        </p:spPr>
        <p:txBody>
          <a:bodyPr/>
          <a:lstStyle/>
          <a:p>
            <a:r>
              <a:rPr lang="en-US" dirty="0"/>
              <a:t>Tuning Jobs</a:t>
            </a:r>
          </a:p>
        </p:txBody>
      </p:sp>
      <p:sp>
        <p:nvSpPr>
          <p:cNvPr id="6" name="Rectangle 5"/>
          <p:cNvSpPr/>
          <p:nvPr/>
        </p:nvSpPr>
        <p:spPr bwMode="auto">
          <a:xfrm>
            <a:off x="393210" y="2350677"/>
            <a:ext cx="5130136" cy="40070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11681" y="2426241"/>
            <a:ext cx="4982355" cy="3714863"/>
          </a:xfrm>
          <a:prstGeom prst="rect">
            <a:avLst/>
          </a:prstGeom>
        </p:spPr>
        <p:txBody>
          <a:bodyPr wrap="square">
            <a:spAutoFit/>
          </a:bodyPr>
          <a:lstStyle/>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%%configure -f</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"name":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MySparkApp</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driverMemory</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numExecutors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10,</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executorCores</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14,</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executorMemory</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chemeClr val="bg1"/>
                </a:solidFill>
              </a:rPr>
              <a:t>textinputformat.record.delimiter</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dirty="0">
                <a:solidFill>
                  <a:schemeClr val="bg1"/>
                </a:solidFill>
              </a:rPr>
              <a:t>\r\n</a:t>
            </a: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11" name="TextBox 10"/>
          <p:cNvSpPr txBox="1"/>
          <p:nvPr/>
        </p:nvSpPr>
        <p:spPr>
          <a:xfrm>
            <a:off x="207956" y="1012807"/>
            <a:ext cx="111853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Executors, Memory, and Cores – Oh My! A fully utilized 10 node cluster (D13v2):</a:t>
            </a:r>
          </a:p>
        </p:txBody>
      </p:sp>
      <p:sp>
        <p:nvSpPr>
          <p:cNvPr id="7" name="Rectangle 6"/>
          <p:cNvSpPr/>
          <p:nvPr/>
        </p:nvSpPr>
        <p:spPr bwMode="auto">
          <a:xfrm>
            <a:off x="5938982" y="2350677"/>
            <a:ext cx="5855522" cy="400709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5978349" y="2350677"/>
            <a:ext cx="5686845" cy="4000839"/>
          </a:xfrm>
          <a:prstGeom prst="rect">
            <a:avLst/>
          </a:prstGeom>
        </p:spPr>
        <p:txBody>
          <a:bodyPr wrap="square">
            <a:spAutoFit/>
          </a:bodyPr>
          <a:lstStyle/>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org.apache.spark.SparkConf</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org.apache.spark.SparkContext</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import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org.apache.hadoop.conf.Configuration</a:t>
            </a: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object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MySparkObject</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def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main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arg</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Array[String]): Unit =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new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setAppName</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MySparkApp</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spark.driver.memory</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“10g")</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spark.executor.memory</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"22g")</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spark.executor.cores</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"7")</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b="1"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spark.executor.instances</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"20")</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.set("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textinputformat.record.delimiter</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val</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sc</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new </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SparkContext</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r>
              <a:rPr lang="en-US" sz="1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conf</a:t>
            </a: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 The rest of the code goes here</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
        <p:nvSpPr>
          <p:cNvPr id="9" name="TextBox 8"/>
          <p:cNvSpPr txBox="1"/>
          <p:nvPr/>
        </p:nvSpPr>
        <p:spPr>
          <a:xfrm>
            <a:off x="317324" y="1703094"/>
            <a:ext cx="2996398"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Jupyter Notebook</a:t>
            </a:r>
          </a:p>
        </p:txBody>
      </p:sp>
      <p:sp>
        <p:nvSpPr>
          <p:cNvPr id="10" name="TextBox 9"/>
          <p:cNvSpPr txBox="1"/>
          <p:nvPr/>
        </p:nvSpPr>
        <p:spPr>
          <a:xfrm>
            <a:off x="5923841" y="1694130"/>
            <a:ext cx="3496983"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IntelliJ Project (Scala)</a:t>
            </a:r>
          </a:p>
        </p:txBody>
      </p:sp>
    </p:spTree>
    <p:extLst>
      <p:ext uri="{BB962C8B-B14F-4D97-AF65-F5344CB8AC3E}">
        <p14:creationId xmlns:p14="http://schemas.microsoft.com/office/powerpoint/2010/main" val="25321369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Utilization Considerations</a:t>
            </a:r>
          </a:p>
        </p:txBody>
      </p:sp>
      <p:sp>
        <p:nvSpPr>
          <p:cNvPr id="3" name="TextBox 2"/>
          <p:cNvSpPr txBox="1"/>
          <p:nvPr/>
        </p:nvSpPr>
        <p:spPr>
          <a:xfrm>
            <a:off x="343055" y="922140"/>
            <a:ext cx="11451449"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Do I want to use the whole cluster?</a:t>
            </a:r>
          </a:p>
          <a:p>
            <a:pPr marL="757735" lvl="1" indent="-291436">
              <a:buFont typeface="Arial" panose="020B0604020202020204" pitchFamily="34" charset="0"/>
              <a:buChar char="•"/>
            </a:pPr>
            <a:r>
              <a:rPr lang="en-US" sz="2448" dirty="0">
                <a:cs typeface="Segoe UI" panose="020B0502040204020203" pitchFamily="34" charset="0"/>
              </a:rPr>
              <a:t>Depends on who else is using it and what they are doing</a:t>
            </a:r>
          </a:p>
          <a:p>
            <a:pPr marL="757735" lvl="1" indent="-291436">
              <a:buFont typeface="Arial" panose="020B0604020202020204" pitchFamily="34" charset="0"/>
              <a:buChar char="•"/>
            </a:pPr>
            <a:r>
              <a:rPr lang="en-US" sz="2448" dirty="0">
                <a:cs typeface="Segoe UI" panose="020B0502040204020203" pitchFamily="34" charset="0"/>
              </a:rPr>
              <a:t>Do you have data scientists who need resources too in Jupyter and JDBC? </a:t>
            </a:r>
          </a:p>
          <a:p>
            <a:pPr marL="757735" lvl="1" indent="-291436">
              <a:buFont typeface="Arial" panose="020B0604020202020204" pitchFamily="34" charset="0"/>
              <a:buChar char="•"/>
            </a:pPr>
            <a:r>
              <a:rPr lang="en-US" sz="2448" dirty="0">
                <a:cs typeface="Segoe UI" panose="020B0502040204020203" pitchFamily="34" charset="0"/>
              </a:rPr>
              <a:t>What about users hitting the cluster with PowerBI/Tableau/Spotfire?</a:t>
            </a:r>
          </a:p>
          <a:p>
            <a:pPr marL="757735" lvl="1" indent="-291436">
              <a:buFont typeface="Arial" panose="020B0604020202020204" pitchFamily="34" charset="0"/>
              <a:buChar char="•"/>
            </a:pPr>
            <a:r>
              <a:rPr lang="en-US" sz="2448" dirty="0">
                <a:cs typeface="Segoe UI" panose="020B0502040204020203" pitchFamily="34" charset="0"/>
              </a:rPr>
              <a:t>What about Hive or Distcp/MapReduce or Presto/Impala jobs?</a:t>
            </a:r>
          </a:p>
          <a:p>
            <a:pPr marL="466298" indent="-466298">
              <a:buFont typeface="+mj-lt"/>
              <a:buAutoNum type="arabicPeriod"/>
            </a:pPr>
            <a:r>
              <a:rPr lang="en-US" sz="2448" b="1" dirty="0">
                <a:cs typeface="Segoe UI" panose="020B0502040204020203" pitchFamily="34" charset="0"/>
              </a:rPr>
              <a:t>My parents taught me to share, how do I do that?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You can use Queues and assign users/jobs/notebooks to queues</a:t>
            </a:r>
          </a:p>
          <a:p>
            <a:pPr marL="757735" lvl="1" indent="-291436">
              <a:buFont typeface="Arial" panose="020B0604020202020204" pitchFamily="34" charset="0"/>
              <a:buChar char="•"/>
            </a:pPr>
            <a:r>
              <a:rPr lang="en-US" sz="2448" dirty="0">
                <a:cs typeface="Segoe UI" panose="020B0502040204020203" pitchFamily="34" charset="0"/>
              </a:rPr>
              <a:t>Or spin up a cluster per workload type: 1) Batch 2) Streaming 3) Exploratory</a:t>
            </a:r>
          </a:p>
          <a:p>
            <a:pPr marL="466298" indent="-466298">
              <a:buFont typeface="+mj-lt"/>
              <a:buAutoNum type="arabicPeriod"/>
            </a:pPr>
            <a:r>
              <a:rPr lang="en-US" sz="2448" b="1" dirty="0">
                <a:cs typeface="Segoe UI" panose="020B0502040204020203" pitchFamily="34" charset="0"/>
              </a:rPr>
              <a:t>Hurray for Queues! That means I can have 20 people on my 10 node cluster right?</a:t>
            </a:r>
            <a:r>
              <a:rPr lang="en-US" sz="2448" dirty="0">
                <a:cs typeface="Segoe UI" panose="020B0502040204020203" pitchFamily="34" charset="0"/>
              </a:rPr>
              <a:t> </a:t>
            </a:r>
          </a:p>
          <a:p>
            <a:pPr marL="757735" lvl="1" indent="-291436">
              <a:buFont typeface="Arial" panose="020B0604020202020204" pitchFamily="34" charset="0"/>
              <a:buChar char="•"/>
            </a:pPr>
            <a:r>
              <a:rPr lang="en-US" sz="2448" dirty="0">
                <a:cs typeface="Segoe UI" panose="020B0502040204020203" pitchFamily="34" charset="0"/>
              </a:rPr>
              <a:t>Probably not, now you might have more than ½ waiting for resources</a:t>
            </a:r>
          </a:p>
          <a:p>
            <a:pPr marL="757735" lvl="1" indent="-291436">
              <a:buFont typeface="Arial" panose="020B0604020202020204" pitchFamily="34" charset="0"/>
              <a:buChar char="•"/>
            </a:pPr>
            <a:r>
              <a:rPr lang="en-US" sz="2448" dirty="0">
                <a:cs typeface="Segoe UI" panose="020B0502040204020203" pitchFamily="34" charset="0"/>
              </a:rPr>
              <a:t>Benchmark your jobs and do the math for how many nodes you need for your expected response times</a:t>
            </a:r>
          </a:p>
          <a:p>
            <a:pPr marL="757735" lvl="1" indent="-291436">
              <a:buFont typeface="Arial" panose="020B0604020202020204" pitchFamily="34" charset="0"/>
              <a:buChar char="•"/>
            </a:pPr>
            <a:endParaRPr lang="en-US" sz="2448" dirty="0">
              <a:cs typeface="Segoe UI" panose="020B0502040204020203" pitchFamily="34" charset="0"/>
            </a:endParaRP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28148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Tuning Details</a:t>
            </a:r>
          </a:p>
        </p:txBody>
      </p:sp>
      <p:sp>
        <p:nvSpPr>
          <p:cNvPr id="3" name="TextBox 2"/>
          <p:cNvSpPr txBox="1"/>
          <p:nvPr/>
        </p:nvSpPr>
        <p:spPr>
          <a:xfrm>
            <a:off x="343055" y="922140"/>
            <a:ext cx="11848945" cy="8756564"/>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Enable CPU Scheduler (YARN Config)</a:t>
            </a:r>
          </a:p>
          <a:p>
            <a:pPr marL="757735" lvl="1" indent="-291436">
              <a:buFont typeface="Arial" panose="020B0604020202020204" pitchFamily="34" charset="0"/>
              <a:buChar char="•"/>
            </a:pPr>
            <a:r>
              <a:rPr lang="en-US" sz="2448" dirty="0">
                <a:cs typeface="Segoe UI" panose="020B0502040204020203" pitchFamily="34" charset="0"/>
              </a:rPr>
              <a:t>Must be enabled in order to control cores per executor</a:t>
            </a:r>
          </a:p>
          <a:p>
            <a:pPr marL="757735" lvl="1" indent="-291436">
              <a:buFont typeface="Arial" panose="020B0604020202020204" pitchFamily="34" charset="0"/>
              <a:buChar char="•"/>
            </a:pPr>
            <a:r>
              <a:rPr lang="en-US" sz="2448" dirty="0">
                <a:cs typeface="Segoe UI" panose="020B0502040204020203" pitchFamily="34" charset="0"/>
              </a:rPr>
              <a:t>Default is disabled--Enable it but be aware of a</a:t>
            </a:r>
          </a:p>
          <a:p>
            <a:pPr marL="466299" lvl="1"/>
            <a:r>
              <a:rPr lang="en-US" sz="2448" dirty="0">
                <a:cs typeface="Segoe UI" panose="020B0502040204020203" pitchFamily="34" charset="0"/>
              </a:rPr>
              <a:t>   Pre-emption bug in the scheduler</a:t>
            </a:r>
          </a:p>
          <a:p>
            <a:pPr marL="757735" lvl="1" indent="-291436">
              <a:buFont typeface="Arial" panose="020B0604020202020204" pitchFamily="34" charset="0"/>
              <a:buChar char="•"/>
            </a:pPr>
            <a:r>
              <a:rPr lang="en-US" sz="2448" dirty="0">
                <a:cs typeface="Segoe UI" panose="020B0502040204020203" pitchFamily="34" charset="0"/>
              </a:rPr>
              <a:t>Config: </a:t>
            </a:r>
            <a:r>
              <a:rPr lang="en-US" sz="2448" b="1" dirty="0" err="1">
                <a:solidFill>
                  <a:srgbClr val="92D050"/>
                </a:solidFill>
                <a:cs typeface="Segoe UI" panose="020B0502040204020203" pitchFamily="34" charset="0"/>
              </a:rPr>
              <a:t>yarn.scheduler.capacity.resource</a:t>
            </a:r>
            <a:r>
              <a:rPr lang="en-US" sz="2448" b="1" dirty="0">
                <a:solidFill>
                  <a:srgbClr val="92D050"/>
                </a:solidFill>
                <a:cs typeface="Segoe UI" panose="020B0502040204020203" pitchFamily="34" charset="0"/>
              </a:rPr>
              <a:t>-calculator</a:t>
            </a:r>
          </a:p>
          <a:p>
            <a:pPr marL="466299" lvl="1"/>
            <a:r>
              <a:rPr lang="en-US" sz="2448" dirty="0">
                <a:cs typeface="Segoe UI" panose="020B0502040204020203" pitchFamily="34" charset="0"/>
              </a:rPr>
              <a:t>   Value: </a:t>
            </a:r>
            <a:r>
              <a:rPr lang="en-US" sz="2448" b="1" dirty="0" err="1">
                <a:solidFill>
                  <a:srgbClr val="92D050"/>
                </a:solidFill>
                <a:cs typeface="Segoe UI" panose="020B0502040204020203" pitchFamily="34" charset="0"/>
              </a:rPr>
              <a:t>org.apache.hadoop.yarn.util.resource.DefaultResourceCalculator</a:t>
            </a:r>
            <a:endParaRPr lang="en-US" sz="2448" b="1" dirty="0">
              <a:solidFill>
                <a:srgbClr val="92D050"/>
              </a:solidFill>
              <a:cs typeface="Segoe UI" panose="020B0502040204020203" pitchFamily="34" charset="0"/>
            </a:endParaRPr>
          </a:p>
          <a:p>
            <a:pPr marL="466299" lvl="1"/>
            <a:endParaRPr lang="en-US" sz="2448" dirty="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Other Notable Configs</a:t>
            </a:r>
            <a:endParaRPr lang="en-US" sz="2448" dirty="0">
              <a:cs typeface="Segoe UI" panose="020B0502040204020203" pitchFamily="34" charset="0"/>
            </a:endParaRP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spark.yarn.driver.memoryOverhead</a:t>
            </a:r>
            <a:r>
              <a:rPr lang="en-US" sz="2448" dirty="0">
                <a:cs typeface="Segoe UI" panose="020B0502040204020203" pitchFamily="34" charset="0"/>
              </a:rPr>
              <a:t>: Java heap memory on the driver that can be used to help with things like out of memory errors (default 384MB)</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spark.memory.fraction</a:t>
            </a:r>
            <a:r>
              <a:rPr lang="en-US" sz="2448" dirty="0">
                <a:cs typeface="Segoe UI" panose="020B0502040204020203" pitchFamily="34" charset="0"/>
              </a:rPr>
              <a:t>: Fraction of memory used for execution such as shuffles, joins, sorts and aggregations (default 0.6)</a:t>
            </a:r>
          </a:p>
          <a:p>
            <a:pPr marL="757735" lvl="1" indent="-291436">
              <a:buFont typeface="Arial" panose="020B0604020202020204" pitchFamily="34" charset="0"/>
              <a:buChar char="•"/>
            </a:pPr>
            <a:r>
              <a:rPr lang="en-US" sz="2448" b="1" dirty="0" err="1">
                <a:solidFill>
                  <a:srgbClr val="92D050"/>
                </a:solidFill>
                <a:cs typeface="Segoe UI" panose="020B0502040204020203" pitchFamily="34" charset="0"/>
              </a:rPr>
              <a:t>spark.memory.storageFraction</a:t>
            </a:r>
            <a:r>
              <a:rPr lang="en-US" sz="2448" dirty="0">
                <a:cs typeface="Segoe UI" panose="020B0502040204020203" pitchFamily="34" charset="0"/>
              </a:rPr>
              <a:t>: Fraction of memory used where cached storage is immune from being evicted (default 0.5)</a:t>
            </a:r>
          </a:p>
          <a:p>
            <a:pPr marL="757735" lvl="1" indent="-291436">
              <a:buFont typeface="Arial" panose="020B0604020202020204" pitchFamily="34" charset="0"/>
              <a:buChar char="•"/>
            </a:pPr>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pic>
        <p:nvPicPr>
          <p:cNvPr id="2050"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404" y="1610532"/>
            <a:ext cx="28321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9208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025" y="4533945"/>
            <a:ext cx="11240393" cy="683264"/>
          </a:xfrm>
        </p:spPr>
        <p:txBody>
          <a:bodyPr/>
          <a:lstStyle/>
          <a:p>
            <a:r>
              <a:rPr lang="en-US" dirty="0"/>
              <a:t>Tuning and Running Jupyter/IntelliJ Jobs</a:t>
            </a:r>
          </a:p>
        </p:txBody>
      </p:sp>
    </p:spTree>
    <p:extLst>
      <p:ext uri="{BB962C8B-B14F-4D97-AF65-F5344CB8AC3E}">
        <p14:creationId xmlns:p14="http://schemas.microsoft.com/office/powerpoint/2010/main" val="67380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2032" y="627063"/>
            <a:ext cx="11542713" cy="900112"/>
          </a:xfrm>
        </p:spPr>
        <p:txBody>
          <a:bodyPr/>
          <a:lstStyle/>
          <a:p>
            <a:r>
              <a:rPr lang="en-US" dirty="0"/>
              <a:t>Summary</a:t>
            </a:r>
          </a:p>
        </p:txBody>
      </p:sp>
      <p:sp>
        <p:nvSpPr>
          <p:cNvPr id="4" name="Content Placeholder 3"/>
          <p:cNvSpPr>
            <a:spLocks noGrp="1"/>
          </p:cNvSpPr>
          <p:nvPr>
            <p:ph sz="quarter" idx="4294967295"/>
          </p:nvPr>
        </p:nvSpPr>
        <p:spPr>
          <a:xfrm>
            <a:off x="212032" y="1724025"/>
            <a:ext cx="11542713" cy="2794611"/>
          </a:xfrm>
        </p:spPr>
        <p:txBody>
          <a:bodyPr/>
          <a:lstStyle/>
          <a:p>
            <a:r>
              <a:rPr lang="en-US" sz="3200" dirty="0"/>
              <a:t>Spark can handle SQL, streaming, ML and Graph processing</a:t>
            </a:r>
          </a:p>
          <a:p>
            <a:r>
              <a:rPr lang="en-US" sz="3200" dirty="0"/>
              <a:t>Spark can be much faster than regular MapReduce/Hive jobs</a:t>
            </a:r>
          </a:p>
          <a:p>
            <a:r>
              <a:rPr lang="en-US" sz="3200" dirty="0"/>
              <a:t>Spark programming done primarily with Scala &amp; Python</a:t>
            </a:r>
          </a:p>
          <a:p>
            <a:r>
              <a:rPr lang="en-US" sz="3200" dirty="0"/>
              <a:t>Develop using Jupyter Notebooks, IntelliJ, Eclipse and REPLs</a:t>
            </a:r>
          </a:p>
          <a:p>
            <a:r>
              <a:rPr lang="en-US" sz="3200" dirty="0"/>
              <a:t>Tuning Spark is very important for performance</a:t>
            </a:r>
          </a:p>
        </p:txBody>
      </p:sp>
    </p:spTree>
    <p:extLst>
      <p:ext uri="{BB962C8B-B14F-4D97-AF65-F5344CB8AC3E}">
        <p14:creationId xmlns:p14="http://schemas.microsoft.com/office/powerpoint/2010/main" val="343592131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972" y="4114800"/>
            <a:ext cx="11391089" cy="960263"/>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4800" dirty="0"/>
              <a:t>http://bit.ly/TODO</a:t>
            </a:r>
            <a:endParaRPr kumimoji="0" lang="en-US" sz="48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a:endParaRPr>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We value your feedback, please rate this session.</a:t>
            </a:r>
          </a:p>
        </p:txBody>
      </p:sp>
    </p:spTree>
    <p:extLst>
      <p:ext uri="{BB962C8B-B14F-4D97-AF65-F5344CB8AC3E}">
        <p14:creationId xmlns:p14="http://schemas.microsoft.com/office/powerpoint/2010/main" val="4067616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Quick Overview of Spark</a:t>
            </a:r>
          </a:p>
        </p:txBody>
      </p:sp>
    </p:spTree>
    <p:extLst>
      <p:ext uri="{BB962C8B-B14F-4D97-AF65-F5344CB8AC3E}">
        <p14:creationId xmlns:p14="http://schemas.microsoft.com/office/powerpoint/2010/main" val="28285422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4556" y="290513"/>
            <a:ext cx="11542713" cy="900112"/>
          </a:xfrm>
          <a:prstGeom prst="rect">
            <a:avLst/>
          </a:prstGeom>
        </p:spPr>
        <p:txBody>
          <a:bodyPr/>
          <a:lstStyle/>
          <a:p>
            <a:r>
              <a:rPr lang="en-US" dirty="0"/>
              <a:t>Apache Spark</a:t>
            </a:r>
          </a:p>
        </p:txBody>
      </p:sp>
      <p:sp>
        <p:nvSpPr>
          <p:cNvPr id="58" name="TextBox 57"/>
          <p:cNvSpPr txBox="1"/>
          <p:nvPr/>
        </p:nvSpPr>
        <p:spPr>
          <a:xfrm>
            <a:off x="498992" y="2483106"/>
            <a:ext cx="3660455" cy="3018897"/>
          </a:xfrm>
          <a:prstGeom prst="rect">
            <a:avLst/>
          </a:prstGeom>
          <a:noFill/>
        </p:spPr>
        <p:txBody>
          <a:bodyPr wrap="none" lIns="182854" tIns="146284" rIns="182854" bIns="146284" rtlCol="0">
            <a:noAutofit/>
          </a:bodyPr>
          <a:lstStyle/>
          <a:p>
            <a:pPr marL="110475" lvl="1" defTabSz="913618" fontAlgn="base">
              <a:lnSpc>
                <a:spcPct val="90000"/>
              </a:lnSpc>
              <a:spcBef>
                <a:spcPts val="600"/>
              </a:spcBef>
              <a:spcAft>
                <a:spcPts val="600"/>
              </a:spcAft>
              <a:buClr>
                <a:srgbClr val="68217A">
                  <a:lumMod val="50000"/>
                </a:srgbClr>
              </a:buClr>
              <a:defRPr/>
            </a:pPr>
            <a:r>
              <a:rPr lang="en-US" sz="2353" dirty="0">
                <a:ln>
                  <a:solidFill>
                    <a:srgbClr val="FFFFFF">
                      <a:alpha val="0"/>
                    </a:srgbClr>
                  </a:solidFill>
                </a:ln>
                <a:solidFill>
                  <a:srgbClr val="FFFFFF"/>
                </a:solidFill>
                <a:latin typeface="Segoe UI"/>
                <a:ea typeface="Segoe UI" pitchFamily="34" charset="0"/>
                <a:cs typeface="Segoe UI" pitchFamily="34" charset="0"/>
              </a:rPr>
              <a:t>Spark Unifies:</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Batch Processing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Real-time processing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Stream Analytics</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Machine Learning</a:t>
            </a:r>
          </a:p>
          <a:p>
            <a:pPr marL="453317" lvl="1" indent="-342842" defTabSz="913618" fontAlgn="base">
              <a:lnSpc>
                <a:spcPct val="90000"/>
              </a:lnSpc>
              <a:spcBef>
                <a:spcPts val="600"/>
              </a:spcBef>
              <a:spcAft>
                <a:spcPts val="600"/>
              </a:spcAft>
              <a:buClr>
                <a:srgbClr val="68217A">
                  <a:lumMod val="50000"/>
                </a:srgbClr>
              </a:buClr>
              <a:buBlip>
                <a:blip r:embed="rId3"/>
              </a:buBlip>
              <a:defRPr/>
            </a:pPr>
            <a:r>
              <a:rPr lang="en-US" sz="2353" dirty="0">
                <a:ln>
                  <a:solidFill>
                    <a:srgbClr val="FFFFFF">
                      <a:alpha val="0"/>
                    </a:srgbClr>
                  </a:solidFill>
                </a:ln>
                <a:solidFill>
                  <a:srgbClr val="FFFFFF"/>
                </a:solidFill>
                <a:latin typeface="Segoe UI"/>
                <a:ea typeface="Segoe UI" pitchFamily="34" charset="0"/>
                <a:cs typeface="Segoe UI" pitchFamily="34" charset="0"/>
              </a:rPr>
              <a:t>Interactive SQL</a:t>
            </a:r>
          </a:p>
        </p:txBody>
      </p:sp>
      <p:pic>
        <p:nvPicPr>
          <p:cNvPr id="60" name="Picture 59"/>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714557" y="2483106"/>
            <a:ext cx="6638499" cy="3125234"/>
          </a:xfrm>
          <a:prstGeom prst="rect">
            <a:avLst/>
          </a:prstGeom>
        </p:spPr>
      </p:pic>
      <p:sp>
        <p:nvSpPr>
          <p:cNvPr id="61" name="TextBox 60"/>
          <p:cNvSpPr txBox="1"/>
          <p:nvPr/>
        </p:nvSpPr>
        <p:spPr>
          <a:xfrm>
            <a:off x="4714555" y="5646998"/>
            <a:ext cx="3722386" cy="305938"/>
          </a:xfrm>
          <a:prstGeom prst="rect">
            <a:avLst/>
          </a:prstGeom>
          <a:noFill/>
        </p:spPr>
        <p:txBody>
          <a:bodyPr wrap="square" rtlCol="0">
            <a:spAutoFit/>
          </a:bodyPr>
          <a:lstStyle/>
          <a:p>
            <a:pPr defTabSz="914367">
              <a:defRPr/>
            </a:pPr>
            <a:r>
              <a:rPr lang="en-US" sz="1400" dirty="0">
                <a:solidFill>
                  <a:srgbClr val="FFFFFF"/>
                </a:solidFill>
                <a:latin typeface="Segoe UI"/>
              </a:rPr>
              <a:t>https://spark.apache.org</a:t>
            </a:r>
          </a:p>
        </p:txBody>
      </p:sp>
      <p:sp>
        <p:nvSpPr>
          <p:cNvPr id="3" name="TextBox 2"/>
          <p:cNvSpPr txBox="1"/>
          <p:nvPr/>
        </p:nvSpPr>
        <p:spPr>
          <a:xfrm>
            <a:off x="362861" y="1465942"/>
            <a:ext cx="1155899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An unified, open source, parallel, data processing framework for Big Data Analytics</a:t>
            </a:r>
          </a:p>
        </p:txBody>
      </p:sp>
    </p:spTree>
    <p:extLst>
      <p:ext uri="{BB962C8B-B14F-4D97-AF65-F5344CB8AC3E}">
        <p14:creationId xmlns:p14="http://schemas.microsoft.com/office/powerpoint/2010/main" val="48984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a:t>
            </a:r>
          </a:p>
        </p:txBody>
      </p:sp>
    </p:spTree>
    <p:extLst>
      <p:ext uri="{BB962C8B-B14F-4D97-AF65-F5344CB8AC3E}">
        <p14:creationId xmlns:p14="http://schemas.microsoft.com/office/powerpoint/2010/main" val="2494405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Benefits of Spark over Hive</a:t>
            </a:r>
          </a:p>
        </p:txBody>
      </p:sp>
      <p:sp>
        <p:nvSpPr>
          <p:cNvPr id="3" name="TextBox 2"/>
          <p:cNvSpPr txBox="1"/>
          <p:nvPr/>
        </p:nvSpPr>
        <p:spPr>
          <a:xfrm>
            <a:off x="343055" y="1040893"/>
            <a:ext cx="11848945" cy="6661439"/>
          </a:xfrm>
          <a:prstGeom prst="rect">
            <a:avLst/>
          </a:prstGeom>
          <a:noFill/>
        </p:spPr>
        <p:txBody>
          <a:bodyPr wrap="square" rtlCol="0">
            <a:spAutoFit/>
          </a:bodyPr>
          <a:lstStyle/>
          <a:p>
            <a:endParaRPr lang="en-US" sz="2800" b="1" dirty="0">
              <a:latin typeface="Segoe UI" panose="020B0502040204020203" pitchFamily="34" charset="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Single framework for stream ingestion and querying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Faster processing</a:t>
            </a:r>
          </a:p>
          <a:p>
            <a:pPr marL="466298" indent="-466298">
              <a:buFont typeface="+mj-lt"/>
              <a:buAutoNum type="arabicPeriod"/>
            </a:pPr>
            <a:r>
              <a:rPr lang="en-US" sz="2800" b="1" dirty="0">
                <a:cs typeface="Segoe UI" panose="020B0502040204020203" pitchFamily="34" charset="0"/>
              </a:rPr>
              <a:t>In-memory storage for even faster processing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Massively parallel processing (MPP) machine learning</a:t>
            </a:r>
            <a:endParaRPr lang="en-US" sz="2800" dirty="0">
              <a:cs typeface="Segoe UI" panose="020B0502040204020203" pitchFamily="34" charset="0"/>
            </a:endParaRPr>
          </a:p>
          <a:p>
            <a:pPr marL="466298" indent="-466298">
              <a:buFont typeface="+mj-lt"/>
              <a:buAutoNum type="arabicPeriod"/>
            </a:pPr>
            <a:r>
              <a:rPr lang="en-US" sz="2800" b="1" dirty="0">
                <a:cs typeface="Segoe UI" panose="020B0502040204020203" pitchFamily="34" charset="0"/>
              </a:rPr>
              <a:t>Graph processing</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Sits on top of HDFS, Cassandra and others</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Interactive Notebooks (Jupyter and Zeppelin)</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Supports Scala, Python, Java and R</a:t>
            </a:r>
          </a:p>
          <a:p>
            <a:pPr marL="466298" indent="-466298">
              <a:buFont typeface="+mj-lt"/>
              <a:buAutoNum type="arabicPeriod"/>
            </a:pPr>
            <a:r>
              <a:rPr lang="en-US" sz="2800" b="1" dirty="0">
                <a:latin typeface="Segoe UI" panose="020B0502040204020203" pitchFamily="34" charset="0"/>
                <a:cs typeface="Segoe UI" panose="020B0502040204020203" pitchFamily="34" charset="0"/>
              </a:rPr>
              <a:t>Easier to work with UDFs</a:t>
            </a:r>
            <a:endParaRPr lang="en-US" sz="2800"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3895398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Spark</a:t>
            </a:r>
          </a:p>
        </p:txBody>
      </p:sp>
    </p:spTree>
    <p:extLst>
      <p:ext uri="{BB962C8B-B14F-4D97-AF65-F5344CB8AC3E}">
        <p14:creationId xmlns:p14="http://schemas.microsoft.com/office/powerpoint/2010/main" val="40242950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1791" y="290513"/>
            <a:ext cx="11542713" cy="900112"/>
          </a:xfrm>
        </p:spPr>
        <p:txBody>
          <a:bodyPr/>
          <a:lstStyle/>
          <a:p>
            <a:r>
              <a:rPr lang="en-US" dirty="0"/>
              <a:t>Usage Scenarios</a:t>
            </a:r>
          </a:p>
        </p:txBody>
      </p:sp>
      <p:sp>
        <p:nvSpPr>
          <p:cNvPr id="3" name="TextBox 2"/>
          <p:cNvSpPr txBox="1"/>
          <p:nvPr/>
        </p:nvSpPr>
        <p:spPr>
          <a:xfrm>
            <a:off x="343055" y="1088399"/>
            <a:ext cx="11848945" cy="8003153"/>
          </a:xfrm>
          <a:prstGeom prst="rect">
            <a:avLst/>
          </a:prstGeom>
          <a:noFill/>
        </p:spPr>
        <p:txBody>
          <a:bodyPr wrap="square" rtlCol="0">
            <a:spAutoFit/>
          </a:bodyPr>
          <a:lstStyle/>
          <a:p>
            <a:endParaRPr lang="en-US" sz="2448" b="1" dirty="0">
              <a:latin typeface="Segoe UI" panose="020B0502040204020203" pitchFamily="34" charset="0"/>
              <a:cs typeface="Segoe UI" panose="020B0502040204020203" pitchFamily="34" charset="0"/>
            </a:endParaRPr>
          </a:p>
          <a:p>
            <a:pPr marL="466298" indent="-466298">
              <a:buFont typeface="+mj-lt"/>
              <a:buAutoNum type="arabicPeriod"/>
            </a:pPr>
            <a:r>
              <a:rPr lang="en-US" sz="2448" b="1" dirty="0">
                <a:cs typeface="Segoe UI" panose="020B0502040204020203" pitchFamily="34" charset="0"/>
              </a:rPr>
              <a:t>Micro-batch Stream Processing</a:t>
            </a:r>
          </a:p>
          <a:p>
            <a:pPr marL="757735" lvl="1" indent="-291436">
              <a:buFont typeface="Arial" panose="020B0604020202020204" pitchFamily="34" charset="0"/>
              <a:buChar char="•"/>
            </a:pPr>
            <a:r>
              <a:rPr lang="en-US" sz="2448" dirty="0">
                <a:cs typeface="Segoe UI" panose="020B0502040204020203" pitchFamily="34" charset="0"/>
              </a:rPr>
              <a:t>Spark Streaming is used to ingest massive amounts of data in batches</a:t>
            </a:r>
          </a:p>
          <a:p>
            <a:pPr marL="466298" indent="-466298">
              <a:buFont typeface="+mj-lt"/>
              <a:buAutoNum type="arabicPeriod"/>
            </a:pPr>
            <a:r>
              <a:rPr lang="en-US" sz="2448" b="1" dirty="0">
                <a:cs typeface="Segoe UI" panose="020B0502040204020203" pitchFamily="34" charset="0"/>
              </a:rPr>
              <a:t>Query or process large amounts of data as quick as possible</a:t>
            </a:r>
            <a:endParaRPr lang="en-US" sz="2448" dirty="0">
              <a:cs typeface="Segoe UI" panose="020B0502040204020203" pitchFamily="34" charset="0"/>
            </a:endParaRPr>
          </a:p>
          <a:p>
            <a:pPr marL="757735" lvl="1" indent="-291436">
              <a:buFont typeface="Arial" panose="020B0604020202020204" pitchFamily="34" charset="0"/>
              <a:buChar char="•"/>
            </a:pPr>
            <a:r>
              <a:rPr lang="en-US" sz="2448" dirty="0">
                <a:cs typeface="Segoe UI" panose="020B0502040204020203" pitchFamily="34" charset="0"/>
              </a:rPr>
              <a:t>Spark SQL or </a:t>
            </a:r>
            <a:r>
              <a:rPr lang="en-US" sz="2448" dirty="0" err="1">
                <a:cs typeface="Segoe UI" panose="020B0502040204020203" pitchFamily="34" charset="0"/>
              </a:rPr>
              <a:t>HiveQL</a:t>
            </a:r>
            <a:r>
              <a:rPr lang="en-US" sz="2448" dirty="0">
                <a:cs typeface="Segoe UI" panose="020B0502040204020203" pitchFamily="34" charset="0"/>
              </a:rPr>
              <a:t> can query data very quickly</a:t>
            </a:r>
          </a:p>
          <a:p>
            <a:pPr marL="757735" lvl="1" indent="-291436">
              <a:buFont typeface="Arial" panose="020B0604020202020204" pitchFamily="34" charset="0"/>
              <a:buChar char="•"/>
            </a:pPr>
            <a:r>
              <a:rPr lang="en-US" sz="2448" dirty="0">
                <a:cs typeface="Segoe UI" panose="020B0502040204020203" pitchFamily="34" charset="0"/>
              </a:rPr>
              <a:t>RDDs, </a:t>
            </a:r>
            <a:r>
              <a:rPr lang="en-US" sz="2448" dirty="0" err="1">
                <a:cs typeface="Segoe UI" panose="020B0502040204020203" pitchFamily="34" charset="0"/>
              </a:rPr>
              <a:t>DataFrames</a:t>
            </a:r>
            <a:r>
              <a:rPr lang="en-US" sz="2448" dirty="0">
                <a:cs typeface="Segoe UI" panose="020B0502040204020203" pitchFamily="34" charset="0"/>
              </a:rPr>
              <a:t> and Datasets are used to load, query and process data</a:t>
            </a:r>
          </a:p>
          <a:p>
            <a:pPr marL="757735" lvl="1" indent="-291436">
              <a:buFont typeface="Arial" panose="020B0604020202020204" pitchFamily="34" charset="0"/>
              <a:buChar char="•"/>
            </a:pPr>
            <a:r>
              <a:rPr lang="en-US" sz="2448" dirty="0">
                <a:cs typeface="Segoe UI" panose="020B0502040204020203" pitchFamily="34" charset="0"/>
              </a:rPr>
              <a:t>Do this after creating a new table over an existing partition or adding new partitioned data to an existing table</a:t>
            </a:r>
          </a:p>
          <a:p>
            <a:pPr marL="757735" lvl="1" indent="-291436">
              <a:buFont typeface="Arial" panose="020B0604020202020204" pitchFamily="34" charset="0"/>
              <a:buChar char="•"/>
            </a:pPr>
            <a:r>
              <a:rPr lang="en-US" sz="2448" dirty="0">
                <a:cs typeface="Segoe UI" panose="020B0502040204020203" pitchFamily="34" charset="0"/>
              </a:rPr>
              <a:t>Useful for workloads where SQL Server isn’t fast enough or reached limits</a:t>
            </a:r>
          </a:p>
          <a:p>
            <a:pPr marL="466298" indent="-466298">
              <a:buFont typeface="+mj-lt"/>
              <a:buAutoNum type="arabicPeriod"/>
            </a:pPr>
            <a:r>
              <a:rPr lang="en-US" sz="2448" b="1" dirty="0">
                <a:cs typeface="Segoe UI" panose="020B0502040204020203" pitchFamily="34" charset="0"/>
              </a:rPr>
              <a:t>Complex machine learning over large amounts of data</a:t>
            </a:r>
          </a:p>
          <a:p>
            <a:pPr marL="757735" lvl="1" indent="-291436">
              <a:buFont typeface="Arial" panose="020B0604020202020204" pitchFamily="34" charset="0"/>
              <a:buChar char="•"/>
            </a:pPr>
            <a:r>
              <a:rPr lang="en-US" sz="2448" dirty="0">
                <a:cs typeface="Segoe UI" panose="020B0502040204020203" pitchFamily="34" charset="0"/>
              </a:rPr>
              <a:t>Build, train and use machine learning models with MLlib (MPP)</a:t>
            </a:r>
          </a:p>
          <a:p>
            <a:pPr marL="466298" indent="-466298">
              <a:buFont typeface="+mj-lt"/>
              <a:buAutoNum type="arabicPeriod"/>
            </a:pPr>
            <a:r>
              <a:rPr lang="en-US" sz="2448" b="1" dirty="0">
                <a:cs typeface="Segoe UI" panose="020B0502040204020203" pitchFamily="34" charset="0"/>
              </a:rPr>
              <a:t>Process complex relationships</a:t>
            </a:r>
          </a:p>
          <a:p>
            <a:pPr marL="757735" lvl="1" indent="-291436">
              <a:buFont typeface="Arial" panose="020B0604020202020204" pitchFamily="34" charset="0"/>
              <a:buChar char="•"/>
            </a:pPr>
            <a:r>
              <a:rPr lang="en-US" sz="2448" dirty="0" err="1">
                <a:cs typeface="Segoe UI" panose="020B0502040204020203" pitchFamily="34" charset="0"/>
              </a:rPr>
              <a:t>GraphX</a:t>
            </a:r>
            <a:r>
              <a:rPr lang="en-US" sz="2448" dirty="0">
                <a:cs typeface="Segoe UI" panose="020B0502040204020203" pitchFamily="34" charset="0"/>
              </a:rPr>
              <a:t> provides graphing algorithms to build or determine relationships</a:t>
            </a:r>
          </a:p>
          <a:p>
            <a:pPr marL="9099"/>
            <a:endParaRPr lang="en-US" sz="2448" dirty="0">
              <a:cs typeface="Segoe UI" panose="020B0502040204020203" pitchFamily="34" charset="0"/>
            </a:endParaRPr>
          </a:p>
          <a:p>
            <a:pPr lvl="1"/>
            <a:endParaRPr lang="en-US" sz="2448" dirty="0">
              <a:latin typeface="Segoe UI" panose="020B0502040204020203" pitchFamily="34" charset="0"/>
              <a:cs typeface="Segoe UI" panose="020B0502040204020203" pitchFamily="34" charset="0"/>
            </a:endParaRPr>
          </a:p>
          <a:p>
            <a:pPr lvl="2"/>
            <a:endParaRPr lang="en-US" sz="2448" dirty="0">
              <a:latin typeface="Segoe UI" panose="020B0502040204020203" pitchFamily="34" charset="0"/>
              <a:cs typeface="Segoe UI" panose="020B0502040204020203" pitchFamily="34" charset="0"/>
            </a:endParaRPr>
          </a:p>
          <a:p>
            <a:pPr lvl="2"/>
            <a:r>
              <a:rPr lang="en-US" sz="2448" dirty="0">
                <a:latin typeface="Segoe UI" panose="020B0502040204020203" pitchFamily="34" charset="0"/>
                <a:cs typeface="Segoe UI" panose="020B0502040204020203" pitchFamily="34" charset="0"/>
              </a:rPr>
              <a:t>  </a:t>
            </a:r>
          </a:p>
          <a:p>
            <a:pPr marL="757735" lvl="1" indent="-291436">
              <a:buFont typeface="Arial" panose="020B0604020202020204" pitchFamily="34" charset="0"/>
              <a:buChar char="•"/>
            </a:pPr>
            <a:endParaRPr lang="en-US" sz="2448" dirty="0"/>
          </a:p>
          <a:p>
            <a:pPr marL="757735" lvl="1" indent="-291436">
              <a:buFont typeface="Arial" panose="020B0604020202020204" pitchFamily="34" charset="0"/>
              <a:buChar char="•"/>
            </a:pPr>
            <a:endParaRPr lang="en-US" sz="2448" dirty="0"/>
          </a:p>
          <a:p>
            <a:endParaRPr lang="en-US" sz="2448" dirty="0"/>
          </a:p>
          <a:p>
            <a:endParaRPr lang="en-US" sz="2448" dirty="0"/>
          </a:p>
        </p:txBody>
      </p:sp>
    </p:spTree>
    <p:extLst>
      <p:ext uri="{BB962C8B-B14F-4D97-AF65-F5344CB8AC3E}">
        <p14:creationId xmlns:p14="http://schemas.microsoft.com/office/powerpoint/2010/main" val="972821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Workloads</a:t>
            </a:r>
          </a:p>
        </p:txBody>
      </p:sp>
    </p:spTree>
    <p:extLst>
      <p:ext uri="{BB962C8B-B14F-4D97-AF65-F5344CB8AC3E}">
        <p14:creationId xmlns:p14="http://schemas.microsoft.com/office/powerpoint/2010/main" val="3266101002"/>
      </p:ext>
    </p:extLst>
  </p:cSld>
  <p:clrMapOvr>
    <a:masterClrMapping/>
  </p:clrMapOvr>
  <p:transition>
    <p:fade/>
  </p:transition>
</p:sld>
</file>

<file path=ppt/theme/theme1.xml><?xml version="1.0" encoding="utf-8"?>
<a:theme xmlns:a="http://schemas.openxmlformats.org/drawingml/2006/main" name="Windows Azu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ptx" id="{8248C868-1040-4098-9F26-BC32CD366855}" vid="{23B15AE5-7F5E-4AAC-971B-8EBE7FFCA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095C20C530144A9C96D1041AD30822" ma:contentTypeVersion="4" ma:contentTypeDescription="Create a new document." ma:contentTypeScope="" ma:versionID="393512afa3bc828caae15044e89a4141">
  <xsd:schema xmlns:xsd="http://www.w3.org/2001/XMLSchema" xmlns:xs="http://www.w3.org/2001/XMLSchema" xmlns:p="http://schemas.microsoft.com/office/2006/metadata/properties" xmlns:ns2="b69218da-3271-4108-ad43-f1c1bf20199c" targetNamespace="http://schemas.microsoft.com/office/2006/metadata/properties" ma:root="true" ma:fieldsID="950fcdc818c4fcdf1502fea3ef2e51da" ns2:_="">
    <xsd:import namespace="b69218da-3271-4108-ad43-f1c1bf2019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218da-3271-4108-ad43-f1c1bf201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88E73-2BDB-4AC6-BD12-7C6F19D0275E}"/>
</file>

<file path=customXml/itemProps2.xml><?xml version="1.0" encoding="utf-8"?>
<ds:datastoreItem xmlns:ds="http://schemas.openxmlformats.org/officeDocument/2006/customXml" ds:itemID="{89254BEE-C2AB-4E68-AA3E-3E2702671367}">
  <ds:schemaRefs>
    <ds:schemaRef ds:uri="http://schemas.openxmlformats.org/package/2006/metadata/core-properties"/>
    <ds:schemaRef ds:uri="http://schemas.microsoft.com/office/2006/documentManagement/type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19304</TotalTime>
  <Words>1460</Words>
  <Application>Microsoft Office PowerPoint</Application>
  <PresentationFormat>Widescreen</PresentationFormat>
  <Paragraphs>349</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PGothic</vt:lpstr>
      <vt:lpstr>Arial</vt:lpstr>
      <vt:lpstr>Calibri</vt:lpstr>
      <vt:lpstr>Segoe UI</vt:lpstr>
      <vt:lpstr>Segoe UI Light</vt:lpstr>
      <vt:lpstr>Times New Roman</vt:lpstr>
      <vt:lpstr>Windows Azure</vt:lpstr>
      <vt:lpstr>PowerPoint Presentation</vt:lpstr>
      <vt:lpstr>Agenda</vt:lpstr>
      <vt:lpstr>Quick Overview of Spark</vt:lpstr>
      <vt:lpstr>Apache Spark</vt:lpstr>
      <vt:lpstr>Benefits</vt:lpstr>
      <vt:lpstr>Benefits of Spark over Hive</vt:lpstr>
      <vt:lpstr>When to Use Spark</vt:lpstr>
      <vt:lpstr>Usage Scenarios</vt:lpstr>
      <vt:lpstr>Example Workloads</vt:lpstr>
      <vt:lpstr>Batch Processing Workload</vt:lpstr>
      <vt:lpstr>Micro-Batch Processing Workload</vt:lpstr>
      <vt:lpstr>Developing with Spark</vt:lpstr>
      <vt:lpstr>Recommended Tools</vt:lpstr>
      <vt:lpstr>RDDs, DataFrames and Datasets</vt:lpstr>
      <vt:lpstr>Loading Data</vt:lpstr>
      <vt:lpstr>Query Data</vt:lpstr>
      <vt:lpstr>Caching</vt:lpstr>
      <vt:lpstr>Partitioning and Setting Table Location</vt:lpstr>
      <vt:lpstr>Tuning Spark</vt:lpstr>
      <vt:lpstr>Tuning Jobs</vt:lpstr>
      <vt:lpstr>Utilization Considerations</vt:lpstr>
      <vt:lpstr>Tuning Details</vt:lpstr>
      <vt:lpstr>PowerPoint Presentation</vt:lpstr>
      <vt:lpstr>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Evans</dc:creator>
  <cp:lastModifiedBy>Ben Humphrey</cp:lastModifiedBy>
  <cp:revision>302</cp:revision>
  <dcterms:created xsi:type="dcterms:W3CDTF">2015-09-12T18:19:28Z</dcterms:created>
  <dcterms:modified xsi:type="dcterms:W3CDTF">2016-08-26T05:26:59Z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0x01010062095C20C530144A9C96D1041AD30822</vt:lpwstr>
  </property>
</Properties>
</file>