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6"/>
  </p:notesMasterIdLst>
  <p:sldIdLst>
    <p:sldId id="256" r:id="rId2"/>
    <p:sldId id="257" r:id="rId3"/>
    <p:sldId id="258" r:id="rId4"/>
    <p:sldId id="259" r:id="rId5"/>
    <p:sldId id="260" r:id="rId6"/>
    <p:sldId id="269" r:id="rId7"/>
    <p:sldId id="261" r:id="rId8"/>
    <p:sldId id="262" r:id="rId9"/>
    <p:sldId id="263" r:id="rId10"/>
    <p:sldId id="264" r:id="rId11"/>
    <p:sldId id="265" r:id="rId12"/>
    <p:sldId id="266" r:id="rId13"/>
    <p:sldId id="267" r:id="rId14"/>
    <p:sldId id="268" r:id="rId15"/>
  </p:sldIdLst>
  <p:sldSz cx="9144000" cy="5143500" type="screen16x9"/>
  <p:notesSz cx="6858000" cy="9144000"/>
  <p:embeddedFontLst>
    <p:embeddedFont>
      <p:font typeface="Cambria Math" panose="02040503050406030204" pitchFamily="18" charset="0"/>
      <p:regular r:id="rId17"/>
    </p:embeddedFont>
    <p:embeddedFont>
      <p:font typeface="Elephant" panose="02020904090505020303" pitchFamily="18" charset="0"/>
      <p:regular r:id="rId18"/>
      <p:italic r:id="rId19"/>
    </p:embeddedFont>
    <p:embeddedFont>
      <p:font typeface="Gill Sans MT" panose="020B0502020104020203" pitchFamily="34" charset="0"/>
      <p:regular r:id="rId20"/>
      <p:bold r:id="rId21"/>
      <p:italic r:id="rId22"/>
      <p:boldItalic r:id="rId23"/>
    </p:embeddedFont>
    <p:embeddedFont>
      <p:font typeface="Lobster" panose="020B0604020202020204" charset="0"/>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59332d197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59332d197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6d3dbfc5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6d3dbfc5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6d3dbfc5b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6d3dbfc5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6d3dbfc5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6d3dbfc5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6d3dbfc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6d3dbfc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6d3dbfc5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6d3dbfc5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6d3dbfc5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56d3dbfc5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6d3dbfc5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6d3dbfc5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6d3dbfc5b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6d3dbfc5b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6d3dbfc5b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6d3dbfc5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9332d197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9332d197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6d3dbfc5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6d3dbfc5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5/5/2019</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054512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37043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05527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66612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22720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47691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590195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606479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37306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659082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5/5/2019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9169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5/5/2019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998860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C9CAD897-D46E-4AD2-BD9B-49DD3E640873}" type="datetimeFigureOut">
              <a:rPr lang="en-US" smtClean="0"/>
              <a:t>5/5/2019</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254146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98624D31-43A5-475A-80CF-332C9F6DCF35}" type="datetimeFigureOut">
              <a:rPr lang="en-US" smtClean="0"/>
              <a:t>5/5/2019</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100649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53"/>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4" name="Google Shape;54;p13"/>
          <p:cNvSpPr txBox="1">
            <a:spLocks noGrp="1"/>
          </p:cNvSpPr>
          <p:nvPr>
            <p:ph type="ctrTitle"/>
          </p:nvPr>
        </p:nvSpPr>
        <p:spPr>
          <a:xfrm>
            <a:off x="494475" y="1106226"/>
            <a:ext cx="2117940" cy="1401570"/>
          </a:xfrm>
          <a:prstGeom prst="rect">
            <a:avLst/>
          </a:prstGeom>
        </p:spPr>
        <p:txBody>
          <a:bodyPr spcFirstLastPara="1" lIns="91425" tIns="91425" rIns="91425" bIns="91425" anchorCtr="0">
            <a:normAutofit fontScale="90000"/>
          </a:bodyPr>
          <a:lstStyle/>
          <a:p>
            <a:pPr marL="0" lvl="0" indent="0" rtl="0">
              <a:spcBef>
                <a:spcPts val="0"/>
              </a:spcBef>
              <a:spcAft>
                <a:spcPts val="0"/>
              </a:spcAft>
              <a:buNone/>
            </a:pPr>
            <a:r>
              <a:rPr lang="en-IN" sz="1900" dirty="0">
                <a:highlight>
                  <a:srgbClr val="FFFFFF"/>
                </a:highlight>
                <a:latin typeface="Elephant" panose="02020904090505020303" pitchFamily="18" charset="0"/>
              </a:rPr>
              <a:t>Graph based Anomaly detection and description</a:t>
            </a:r>
            <a:endParaRPr lang="en-IN" sz="1900" dirty="0">
              <a:latin typeface="Elephant" panose="02020904090505020303" pitchFamily="18" charset="0"/>
            </a:endParaRPr>
          </a:p>
        </p:txBody>
      </p:sp>
      <p:sp>
        <p:nvSpPr>
          <p:cNvPr id="55" name="Google Shape;55;p13"/>
          <p:cNvSpPr txBox="1">
            <a:spLocks noGrp="1"/>
          </p:cNvSpPr>
          <p:nvPr>
            <p:ph type="subTitle" idx="1"/>
          </p:nvPr>
        </p:nvSpPr>
        <p:spPr>
          <a:xfrm>
            <a:off x="494476" y="2648403"/>
            <a:ext cx="2117939" cy="1207982"/>
          </a:xfrm>
          <a:prstGeom prst="rect">
            <a:avLst/>
          </a:prstGeom>
        </p:spPr>
        <p:txBody>
          <a:bodyPr spcFirstLastPara="1" lIns="91425" tIns="91425" rIns="91425" bIns="91425" anchorCtr="0">
            <a:normAutofit/>
          </a:bodyPr>
          <a:lstStyle/>
          <a:p>
            <a:pPr marL="0" lvl="0" indent="0" rtl="0">
              <a:spcBef>
                <a:spcPts val="0"/>
              </a:spcBef>
              <a:spcAft>
                <a:spcPts val="600"/>
              </a:spcAft>
              <a:buNone/>
            </a:pPr>
            <a:r>
              <a:rPr lang="en-IN" sz="1200" dirty="0">
                <a:latin typeface="Cambria Math" panose="02040503050406030204" pitchFamily="18" charset="0"/>
                <a:ea typeface="Cambria Math" panose="02040503050406030204" pitchFamily="18" charset="0"/>
                <a:cs typeface="Lobster"/>
                <a:sym typeface="Lobster"/>
              </a:rPr>
              <a:t>A project by Gaurav Mahadik and Mandar Phapale</a:t>
            </a:r>
          </a:p>
        </p:txBody>
      </p:sp>
      <p:cxnSp>
        <p:nvCxnSpPr>
          <p:cNvPr id="65" name="Straight Connector 64">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475" y="2646407"/>
            <a:ext cx="2117940"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67" name="Group 66">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84541" y="361628"/>
            <a:ext cx="5670087" cy="3861826"/>
            <a:chOff x="3979389" y="482171"/>
            <a:chExt cx="7560115" cy="5149101"/>
          </a:xfrm>
        </p:grpSpPr>
        <p:sp>
          <p:nvSpPr>
            <p:cNvPr id="68" name="Rectangle 67">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1" name="Rectangle 70">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1615" y="733473"/>
            <a:ext cx="4961686" cy="31015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Google Shape;56;p13"/>
          <p:cNvPicPr preferRelativeResize="0"/>
          <p:nvPr/>
        </p:nvPicPr>
        <p:blipFill>
          <a:blip r:embed="rId3">
            <a:extLst/>
          </a:blip>
          <a:stretch>
            <a:fillRect/>
          </a:stretch>
        </p:blipFill>
        <p:spPr>
          <a:xfrm>
            <a:off x="3660912" y="837258"/>
            <a:ext cx="4317925" cy="2899629"/>
          </a:xfrm>
          <a:prstGeom prst="rect">
            <a:avLst/>
          </a:prstGeom>
          <a:noFill/>
        </p:spPr>
      </p:pic>
      <p:pic>
        <p:nvPicPr>
          <p:cNvPr id="73" name="Picture 72">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75" name="Straight Connector 74">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102"/>
        <p:cNvGrpSpPr/>
        <p:nvPr/>
      </p:nvGrpSpPr>
      <p:grpSpPr>
        <a:xfrm>
          <a:off x="0" y="0"/>
          <a:ext cx="0" cy="0"/>
          <a:chOff x="0" y="0"/>
          <a:chExt cx="0" cy="0"/>
        </a:xfrm>
      </p:grpSpPr>
      <p:sp>
        <p:nvSpPr>
          <p:cNvPr id="110" name="Rectangle 10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2" name="Picture 1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14" name="Straight Connector 1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3" name="Google Shape;103;p21"/>
          <p:cNvSpPr txBox="1">
            <a:spLocks noGrp="1"/>
          </p:cNvSpPr>
          <p:nvPr>
            <p:ph type="title"/>
          </p:nvPr>
        </p:nvSpPr>
        <p:spPr>
          <a:xfrm>
            <a:off x="1088684" y="603389"/>
            <a:ext cx="7202456" cy="786926"/>
          </a:xfrm>
          <a:prstGeom prst="rect">
            <a:avLst/>
          </a:prstGeom>
        </p:spPr>
        <p:txBody>
          <a:bodyPr spcFirstLastPara="1" vert="horz" lIns="91440" tIns="45720" rIns="91440" bIns="45720" rtlCol="0" anchor="t" anchorCtr="0">
            <a:normAutofit/>
          </a:bodyPr>
          <a:lstStyle/>
          <a:p>
            <a:pPr marL="0" lvl="0" indent="0" defTabSz="914400">
              <a:spcAft>
                <a:spcPts val="0"/>
              </a:spcAft>
              <a:buClr>
                <a:schemeClr val="dk1"/>
              </a:buClr>
              <a:buSzPts val="1100"/>
            </a:pPr>
            <a:r>
              <a:rPr lang="en-US" sz="2500"/>
              <a:t>Graph-based Description (Qualitative explanation)</a:t>
            </a:r>
          </a:p>
          <a:p>
            <a:pPr marL="0" lvl="0" indent="0" defTabSz="914400">
              <a:spcAft>
                <a:spcPts val="0"/>
              </a:spcAft>
            </a:pPr>
            <a:endParaRPr lang="en-US" sz="2500"/>
          </a:p>
        </p:txBody>
      </p:sp>
      <p:sp>
        <p:nvSpPr>
          <p:cNvPr id="104" name="Google Shape;104;p21"/>
          <p:cNvSpPr txBox="1"/>
          <p:nvPr/>
        </p:nvSpPr>
        <p:spPr>
          <a:xfrm>
            <a:off x="1088684" y="1511800"/>
            <a:ext cx="4646838" cy="2587960"/>
          </a:xfrm>
          <a:prstGeom prst="rect">
            <a:avLst/>
          </a:prstGeom>
        </p:spPr>
        <p:txBody>
          <a:bodyPr spcFirstLastPara="1" vert="horz" lIns="91440" tIns="45720" rIns="91440" bIns="45720" rtlCol="0" anchor="t" anchorCtr="0">
            <a:normAutofit/>
          </a:bodyPr>
          <a:lstStyle/>
          <a:p>
            <a:pPr marL="228600" lvl="0" defTabSz="914400">
              <a:lnSpc>
                <a:spcPct val="110000"/>
              </a:lnSpc>
              <a:spcBef>
                <a:spcPts val="0"/>
              </a:spcBef>
              <a:spcAft>
                <a:spcPts val="600"/>
              </a:spcAft>
              <a:buClr>
                <a:schemeClr val="accent1"/>
              </a:buClr>
              <a:buSzPct val="100000"/>
            </a:pPr>
            <a:r>
              <a:rPr lang="en-US" sz="1500" dirty="0"/>
              <a:t>1.  Graph Based Analysis :</a:t>
            </a:r>
          </a:p>
          <a:p>
            <a:pPr marL="0" lvl="0" indent="-228600" defTabSz="914400">
              <a:lnSpc>
                <a:spcPct val="110000"/>
              </a:lnSpc>
              <a:spcBef>
                <a:spcPts val="0"/>
              </a:spcBef>
              <a:spcAft>
                <a:spcPts val="600"/>
              </a:spcAft>
              <a:buClr>
                <a:schemeClr val="accent1"/>
              </a:buClr>
              <a:buSzPct val="100000"/>
              <a:buFont typeface="Arial" panose="020B0604020202020204" pitchFamily="34" charset="0"/>
              <a:buChar char="•"/>
            </a:pPr>
            <a:endParaRPr lang="en-US" sz="1500" dirty="0"/>
          </a:p>
          <a:p>
            <a:pPr marL="0" lvl="0" indent="-228600" algn="just" defTabSz="914400">
              <a:lnSpc>
                <a:spcPct val="110000"/>
              </a:lnSpc>
              <a:spcBef>
                <a:spcPts val="0"/>
              </a:spcBef>
              <a:spcAft>
                <a:spcPts val="600"/>
              </a:spcAft>
              <a:buClr>
                <a:schemeClr val="accent1"/>
              </a:buClr>
              <a:buSzPct val="100000"/>
              <a:buFont typeface="Arial" panose="020B0604020202020204" pitchFamily="34" charset="0"/>
              <a:buChar char="•"/>
            </a:pPr>
            <a:r>
              <a:rPr lang="en-US" sz="1500" dirty="0"/>
              <a:t>Some processes would have interaction between different players. Flow analysis of such graphs might show anomalies. On some other use cases such as insurance, stock markets, corporate payment fraud etc., similarities between player’s transactions might suggest anomalous behavior</a:t>
            </a:r>
          </a:p>
          <a:p>
            <a:pPr marL="0" lvl="0" indent="-228600" defTabSz="914400">
              <a:lnSpc>
                <a:spcPct val="110000"/>
              </a:lnSpc>
              <a:spcBef>
                <a:spcPts val="0"/>
              </a:spcBef>
              <a:spcAft>
                <a:spcPts val="600"/>
              </a:spcAft>
              <a:buClr>
                <a:schemeClr val="accent1"/>
              </a:buClr>
              <a:buSzPct val="100000"/>
              <a:buFont typeface="Arial" panose="020B0604020202020204" pitchFamily="34" charset="0"/>
              <a:buChar char="•"/>
            </a:pPr>
            <a:endParaRPr lang="en-US" sz="1500" dirty="0"/>
          </a:p>
          <a:p>
            <a:pPr marL="457200" lvl="0" indent="-228600" defTabSz="914400">
              <a:lnSpc>
                <a:spcPct val="110000"/>
              </a:lnSpc>
              <a:spcBef>
                <a:spcPts val="0"/>
              </a:spcBef>
              <a:spcAft>
                <a:spcPts val="600"/>
              </a:spcAft>
              <a:buClr>
                <a:schemeClr val="accent1"/>
              </a:buClr>
              <a:buSzPct val="100000"/>
              <a:buFont typeface="Arial" panose="020B0604020202020204" pitchFamily="34" charset="0"/>
              <a:buChar char="•"/>
            </a:pPr>
            <a:endParaRPr lang="en-US" sz="1500" dirty="0"/>
          </a:p>
        </p:txBody>
      </p:sp>
      <p:pic>
        <p:nvPicPr>
          <p:cNvPr id="105" name="Google Shape;105;p21"/>
          <p:cNvPicPr preferRelativeResize="0"/>
          <p:nvPr/>
        </p:nvPicPr>
        <p:blipFill>
          <a:blip r:embed="rId4">
            <a:extLst/>
          </a:blip>
          <a:stretch>
            <a:fillRect/>
          </a:stretch>
        </p:blipFill>
        <p:spPr>
          <a:xfrm>
            <a:off x="6096567" y="1968939"/>
            <a:ext cx="2194573" cy="1673682"/>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p:nvPr/>
        </p:nvSpPr>
        <p:spPr>
          <a:xfrm>
            <a:off x="409000" y="632100"/>
            <a:ext cx="5255100" cy="4084800"/>
          </a:xfrm>
          <a:prstGeom prst="rect">
            <a:avLst/>
          </a:prstGeom>
          <a:noFill/>
          <a:ln>
            <a:noFill/>
          </a:ln>
        </p:spPr>
        <p:txBody>
          <a:bodyPr spcFirstLastPara="1" wrap="square" lIns="91425" tIns="91425" rIns="91425" bIns="91425" anchor="t" anchorCtr="0">
            <a:noAutofit/>
          </a:bodyPr>
          <a:lstStyle/>
          <a:p>
            <a:pPr indent="-228600" defTabSz="914400">
              <a:lnSpc>
                <a:spcPct val="110000"/>
              </a:lnSpc>
              <a:spcAft>
                <a:spcPts val="600"/>
              </a:spcAft>
              <a:buClr>
                <a:schemeClr val="accent1"/>
              </a:buClr>
              <a:buSzPct val="100000"/>
              <a:buFont typeface="Arial" panose="020B0604020202020204" pitchFamily="34" charset="0"/>
              <a:buChar char="•"/>
            </a:pPr>
            <a:r>
              <a:rPr lang="en" sz="2400" dirty="0">
                <a:solidFill>
                  <a:schemeClr val="dk1"/>
                </a:solidFill>
              </a:rPr>
              <a:t>2. </a:t>
            </a:r>
            <a:r>
              <a:rPr lang="en" sz="1500" dirty="0"/>
              <a:t>Graph-based Anomaly Detection Applications:</a:t>
            </a:r>
            <a:endParaRPr sz="1500" dirty="0"/>
          </a:p>
          <a:p>
            <a:pPr indent="-228600" defTabSz="914400">
              <a:lnSpc>
                <a:spcPct val="110000"/>
              </a:lnSpc>
              <a:spcAft>
                <a:spcPts val="600"/>
              </a:spcAft>
              <a:buClr>
                <a:schemeClr val="accent1"/>
              </a:buClr>
              <a:buSzPct val="100000"/>
              <a:buFont typeface="Arial" panose="020B0604020202020204" pitchFamily="34" charset="0"/>
              <a:buChar char="•"/>
            </a:pPr>
            <a:endParaRPr sz="1500" dirty="0"/>
          </a:p>
          <a:p>
            <a:pPr indent="-228600" defTabSz="914400">
              <a:lnSpc>
                <a:spcPct val="110000"/>
              </a:lnSpc>
              <a:spcAft>
                <a:spcPts val="600"/>
              </a:spcAft>
              <a:buClr>
                <a:schemeClr val="accent1"/>
              </a:buClr>
              <a:buSzPct val="100000"/>
              <a:buFont typeface="Arial" panose="020B0604020202020204" pitchFamily="34" charset="0"/>
              <a:buChar char="•"/>
            </a:pPr>
            <a:r>
              <a:rPr lang="en" sz="1500" dirty="0"/>
              <a:t>These graph-based applications provide powerful machinery on top of previously used signature-based methods, where few simple measures such as extensive late night activity and long call durations have been taken as indicators for fraudulent behavior.</a:t>
            </a:r>
            <a:endParaRPr sz="1500" dirty="0"/>
          </a:p>
        </p:txBody>
      </p:sp>
      <p:pic>
        <p:nvPicPr>
          <p:cNvPr id="111" name="Google Shape;111;p22"/>
          <p:cNvPicPr preferRelativeResize="0"/>
          <p:nvPr/>
        </p:nvPicPr>
        <p:blipFill>
          <a:blip r:embed="rId3">
            <a:alphaModFix/>
          </a:blip>
          <a:stretch>
            <a:fillRect/>
          </a:stretch>
        </p:blipFill>
        <p:spPr>
          <a:xfrm>
            <a:off x="5825175" y="1790700"/>
            <a:ext cx="3172850" cy="2162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Learnings and Conclusion:</a:t>
            </a:r>
            <a:endParaRPr/>
          </a:p>
        </p:txBody>
      </p:sp>
      <p:sp>
        <p:nvSpPr>
          <p:cNvPr id="117" name="Google Shape;117;p23"/>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Char char="●"/>
            </a:pPr>
            <a:r>
              <a:rPr lang="en" dirty="0"/>
              <a:t>In this post, we discussed anomaly detection, how it is different from machine learning, and then discussed different anomaly detection techniques.</a:t>
            </a:r>
            <a:endParaRPr dirty="0"/>
          </a:p>
          <a:p>
            <a:pPr marL="457200" lvl="0" indent="-342900" algn="just" rtl="0">
              <a:lnSpc>
                <a:spcPct val="150000"/>
              </a:lnSpc>
              <a:spcBef>
                <a:spcPts val="0"/>
              </a:spcBef>
              <a:spcAft>
                <a:spcPts val="0"/>
              </a:spcAft>
              <a:buSzPts val="1800"/>
              <a:buChar char="●"/>
            </a:pPr>
            <a:r>
              <a:rPr lang="en" dirty="0"/>
              <a:t>We categorized anomalies and discussed some of the techniques for detecting them.</a:t>
            </a:r>
            <a:endParaRPr dirty="0"/>
          </a:p>
          <a:p>
            <a:pPr marL="457200" lvl="0" indent="-342900" algn="just" rtl="0">
              <a:lnSpc>
                <a:spcPct val="150000"/>
              </a:lnSpc>
              <a:spcBef>
                <a:spcPts val="0"/>
              </a:spcBef>
              <a:spcAft>
                <a:spcPts val="0"/>
              </a:spcAft>
              <a:buSzPts val="1800"/>
              <a:buChar char="●"/>
            </a:pPr>
            <a:r>
              <a:rPr lang="en" dirty="0"/>
              <a:t>Our aim, however, is not to claim the superiority of graph-based methods overother detection techniques. On the other hand, our goal is to highlight the advantages of graphs, and provide a comprehensive list of available algorithms and tools that exploit graphs to build anomaly detection solutions</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latin typeface="Lobster"/>
                <a:ea typeface="Lobster"/>
                <a:cs typeface="Lobster"/>
                <a:sym typeface="Lobster"/>
              </a:rPr>
              <a:t>Questions ??</a:t>
            </a:r>
            <a:endParaRPr sz="4800">
              <a:latin typeface="Lobster"/>
              <a:ea typeface="Lobster"/>
              <a:cs typeface="Lobster"/>
              <a:sym typeface="Lobst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obster"/>
                <a:ea typeface="Lobster"/>
                <a:cs typeface="Lobster"/>
                <a:sym typeface="Lobster"/>
              </a:rPr>
              <a:t>Thank you..!!!</a:t>
            </a:r>
            <a:endParaRPr>
              <a:latin typeface="Lobster"/>
              <a:ea typeface="Lobster"/>
              <a:cs typeface="Lobster"/>
              <a:sym typeface="Lobs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22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Anomaly Detection?</a:t>
            </a:r>
            <a:endParaRPr/>
          </a:p>
        </p:txBody>
      </p:sp>
      <p:sp>
        <p:nvSpPr>
          <p:cNvPr id="62" name="Google Shape;62;p14"/>
          <p:cNvSpPr txBox="1">
            <a:spLocks noGrp="1"/>
          </p:cNvSpPr>
          <p:nvPr>
            <p:ph type="body" idx="1"/>
          </p:nvPr>
        </p:nvSpPr>
        <p:spPr>
          <a:xfrm>
            <a:off x="278400" y="794625"/>
            <a:ext cx="8587200" cy="40513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Char char="●"/>
            </a:pPr>
            <a:endParaRPr lang="en" dirty="0"/>
          </a:p>
          <a:p>
            <a:pPr marL="457200" lvl="0" indent="-342900" algn="just" rtl="0">
              <a:lnSpc>
                <a:spcPct val="150000"/>
              </a:lnSpc>
              <a:spcBef>
                <a:spcPts val="0"/>
              </a:spcBef>
              <a:spcAft>
                <a:spcPts val="0"/>
              </a:spcAft>
              <a:buSzPts val="1800"/>
              <a:buChar char="●"/>
            </a:pPr>
            <a:r>
              <a:rPr lang="en" dirty="0"/>
              <a:t>In data mining, anomaly detection is the identification of rare items, events or observations which raise suspicions by differing significantly from the majority of the data. </a:t>
            </a:r>
            <a:endParaRPr dirty="0"/>
          </a:p>
          <a:p>
            <a:pPr marL="457200" lvl="0" indent="-342900" algn="just" rtl="0">
              <a:lnSpc>
                <a:spcPct val="150000"/>
              </a:lnSpc>
              <a:spcBef>
                <a:spcPts val="0"/>
              </a:spcBef>
              <a:spcAft>
                <a:spcPts val="0"/>
              </a:spcAft>
              <a:buSzPts val="1800"/>
              <a:buChar char="●"/>
            </a:pPr>
            <a:r>
              <a:rPr lang="en" dirty="0"/>
              <a:t>Typically the anomalous items will translate to some kind of problem such as bank fraud, a structural defect, medical problems or errors in a text. </a:t>
            </a:r>
            <a:endParaRPr dirty="0"/>
          </a:p>
          <a:p>
            <a:pPr marL="457200" lvl="0" indent="-342900" algn="just" rtl="0">
              <a:lnSpc>
                <a:spcPct val="150000"/>
              </a:lnSpc>
              <a:spcBef>
                <a:spcPts val="0"/>
              </a:spcBef>
              <a:spcAft>
                <a:spcPts val="0"/>
              </a:spcAft>
              <a:buSzPts val="1800"/>
              <a:buChar char="●"/>
            </a:pPr>
            <a:r>
              <a:rPr lang="en" dirty="0"/>
              <a:t>Anomalies are also referred to as outliers, novelties, noise, deviations and exceptions.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body" idx="4294967295"/>
          </p:nvPr>
        </p:nvSpPr>
        <p:spPr>
          <a:xfrm>
            <a:off x="0" y="415925"/>
            <a:ext cx="4819650" cy="4287838"/>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Char char="●"/>
            </a:pPr>
            <a:r>
              <a:rPr lang="en" dirty="0"/>
              <a:t>This survey aims to provide a general, comprehensive, and structured overview of the state-of-the-art methods for anomaly detection in data represented as graphs.</a:t>
            </a:r>
            <a:endParaRPr dirty="0"/>
          </a:p>
          <a:p>
            <a:pPr marL="457200" lvl="0" indent="-342900" algn="just" rtl="0">
              <a:lnSpc>
                <a:spcPct val="150000"/>
              </a:lnSpc>
              <a:spcBef>
                <a:spcPts val="0"/>
              </a:spcBef>
              <a:spcAft>
                <a:spcPts val="0"/>
              </a:spcAft>
              <a:buSzPts val="1800"/>
              <a:buChar char="●"/>
            </a:pPr>
            <a:r>
              <a:rPr lang="en" dirty="0"/>
              <a:t>As a key contribution, we give a general framework for the algorithms categorized under various settings: unsupervised vs. (semi-)supervised approaches, for static vs. dynamic graphs, for attributed vs. plain graphs.</a:t>
            </a:r>
            <a:endParaRPr dirty="0"/>
          </a:p>
          <a:p>
            <a:pPr marL="0" lvl="0" indent="0" algn="l" rtl="0">
              <a:spcBef>
                <a:spcPts val="0"/>
              </a:spcBef>
              <a:spcAft>
                <a:spcPts val="1600"/>
              </a:spcAft>
              <a:buNone/>
            </a:pPr>
            <a:endParaRPr dirty="0"/>
          </a:p>
        </p:txBody>
      </p:sp>
      <p:pic>
        <p:nvPicPr>
          <p:cNvPr id="68" name="Google Shape;68;p15"/>
          <p:cNvPicPr preferRelativeResize="0"/>
          <p:nvPr/>
        </p:nvPicPr>
        <p:blipFill>
          <a:blip r:embed="rId3">
            <a:alphaModFix/>
          </a:blip>
          <a:stretch>
            <a:fillRect/>
          </a:stretch>
        </p:blipFill>
        <p:spPr>
          <a:xfrm>
            <a:off x="5552500" y="511825"/>
            <a:ext cx="3061325" cy="4043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73675" y="469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Graphs?</a:t>
            </a:r>
            <a:endParaRPr/>
          </a:p>
        </p:txBody>
      </p:sp>
      <p:sp>
        <p:nvSpPr>
          <p:cNvPr id="74" name="Google Shape;74;p16"/>
          <p:cNvSpPr txBox="1">
            <a:spLocks noGrp="1"/>
          </p:cNvSpPr>
          <p:nvPr>
            <p:ph type="body" idx="1"/>
          </p:nvPr>
        </p:nvSpPr>
        <p:spPr>
          <a:xfrm>
            <a:off x="311700" y="13755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We highlight four main reasons that make graph-based approaches to anomaly detection vital and necessary:</a:t>
            </a:r>
            <a:endParaRPr dirty="0"/>
          </a:p>
          <a:p>
            <a:pPr marL="457200" lvl="0" indent="-342900" algn="l" rtl="0">
              <a:lnSpc>
                <a:spcPct val="150000"/>
              </a:lnSpc>
              <a:spcBef>
                <a:spcPts val="1600"/>
              </a:spcBef>
              <a:spcAft>
                <a:spcPts val="0"/>
              </a:spcAft>
              <a:buSzPts val="1800"/>
              <a:buChar char="●"/>
            </a:pPr>
            <a:r>
              <a:rPr lang="en" dirty="0"/>
              <a:t>Inter-dependent nature of the data</a:t>
            </a:r>
            <a:endParaRPr dirty="0"/>
          </a:p>
          <a:p>
            <a:pPr marL="457200" lvl="0" indent="-342900" algn="l" rtl="0">
              <a:lnSpc>
                <a:spcPct val="150000"/>
              </a:lnSpc>
              <a:spcBef>
                <a:spcPts val="0"/>
              </a:spcBef>
              <a:spcAft>
                <a:spcPts val="0"/>
              </a:spcAft>
              <a:buSzPts val="1800"/>
              <a:buChar char="●"/>
            </a:pPr>
            <a:r>
              <a:rPr lang="en" dirty="0"/>
              <a:t>Powerful representation</a:t>
            </a:r>
            <a:endParaRPr dirty="0"/>
          </a:p>
          <a:p>
            <a:pPr marL="457200" lvl="0" indent="-342900" algn="l" rtl="0">
              <a:lnSpc>
                <a:spcPct val="150000"/>
              </a:lnSpc>
              <a:spcBef>
                <a:spcPts val="0"/>
              </a:spcBef>
              <a:spcAft>
                <a:spcPts val="0"/>
              </a:spcAft>
              <a:buSzPts val="1800"/>
              <a:buChar char="●"/>
            </a:pPr>
            <a:r>
              <a:rPr lang="en" dirty="0"/>
              <a:t>Relational nature of problem domains</a:t>
            </a:r>
            <a:endParaRPr dirty="0"/>
          </a:p>
          <a:p>
            <a:pPr marL="457200" lvl="0" indent="-342900" algn="l" rtl="0">
              <a:lnSpc>
                <a:spcPct val="150000"/>
              </a:lnSpc>
              <a:spcBef>
                <a:spcPts val="0"/>
              </a:spcBef>
              <a:spcAft>
                <a:spcPts val="0"/>
              </a:spcAft>
              <a:buSzPts val="1800"/>
              <a:buChar char="●"/>
            </a:pPr>
            <a:r>
              <a:rPr lang="en" dirty="0"/>
              <a:t>Robust machinery</a:t>
            </a:r>
            <a:endParaRPr dirty="0"/>
          </a:p>
          <a:p>
            <a:pPr marL="0" lvl="0" indent="0" algn="l" rtl="0">
              <a:spcBef>
                <a:spcPts val="16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Shape 78"/>
        <p:cNvGrpSpPr/>
        <p:nvPr/>
      </p:nvGrpSpPr>
      <p:grpSpPr>
        <a:xfrm>
          <a:off x="0" y="0"/>
          <a:ext cx="0" cy="0"/>
          <a:chOff x="0" y="0"/>
          <a:chExt cx="0" cy="0"/>
        </a:xfrm>
      </p:grpSpPr>
      <p:sp>
        <p:nvSpPr>
          <p:cNvPr id="134" name="Rectangle 133">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6" name="Picture 135">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38" name="Straight Connector 137">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2646406"/>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42" name="Rectangle 141">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9" name="Google Shape;79;p17"/>
          <p:cNvSpPr txBox="1">
            <a:spLocks noGrp="1"/>
          </p:cNvSpPr>
          <p:nvPr>
            <p:ph type="title"/>
          </p:nvPr>
        </p:nvSpPr>
        <p:spPr>
          <a:xfrm>
            <a:off x="1473740" y="797442"/>
            <a:ext cx="6817399" cy="2671027"/>
          </a:xfrm>
          <a:prstGeom prst="rect">
            <a:avLst/>
          </a:prstGeom>
        </p:spPr>
        <p:txBody>
          <a:bodyPr spcFirstLastPara="1" vert="horz" lIns="91440" tIns="45720" rIns="91440" bIns="0" rtlCol="0" anchor="b" anchorCtr="0">
            <a:normAutofit fontScale="90000"/>
          </a:bodyPr>
          <a:lstStyle/>
          <a:p>
            <a:pPr marL="114300">
              <a:lnSpc>
                <a:spcPct val="150000"/>
              </a:lnSpc>
              <a:spcBef>
                <a:spcPts val="0"/>
              </a:spcBef>
              <a:buClr>
                <a:schemeClr val="accent1"/>
              </a:buClr>
              <a:buSzPts val="1800"/>
            </a:pPr>
            <a:br>
              <a:rPr lang="en-US" sz="1700" dirty="0"/>
            </a:br>
            <a:br>
              <a:rPr lang="en-US" sz="1700" dirty="0"/>
            </a:br>
            <a:br>
              <a:rPr lang="en-US" sz="1700" dirty="0"/>
            </a:br>
            <a:br>
              <a:rPr lang="en-US" sz="1700" dirty="0"/>
            </a:br>
            <a:br>
              <a:rPr lang="en-US" sz="1700" dirty="0"/>
            </a:br>
            <a:br>
              <a:rPr lang="en-US" sz="1700" dirty="0"/>
            </a:br>
            <a:br>
              <a:rPr lang="en-US" sz="1700" dirty="0"/>
            </a:br>
            <a:br>
              <a:rPr lang="en-US" sz="1700" dirty="0"/>
            </a:br>
            <a:r>
              <a:rPr lang="en-US" sz="1700" cap="none" dirty="0">
                <a:latin typeface="+mn-lt"/>
                <a:ea typeface="+mn-ea"/>
                <a:cs typeface="+mn-cs"/>
              </a:rPr>
              <a:t>ANOMALY DETECTION CHALLENGES:</a:t>
            </a:r>
            <a:br>
              <a:rPr lang="en-US" sz="1700" cap="none" dirty="0">
                <a:latin typeface="+mn-lt"/>
                <a:ea typeface="+mn-ea"/>
                <a:cs typeface="+mn-cs"/>
              </a:rPr>
            </a:br>
            <a:br>
              <a:rPr lang="en-US" sz="1700" cap="none" dirty="0">
                <a:latin typeface="+mn-lt"/>
                <a:ea typeface="+mn-ea"/>
                <a:cs typeface="+mn-cs"/>
              </a:rPr>
            </a:br>
            <a:r>
              <a:rPr lang="en-US" sz="1700" cap="none" dirty="0">
                <a:latin typeface="+mn-lt"/>
                <a:ea typeface="+mn-ea"/>
                <a:cs typeface="+mn-cs"/>
              </a:rPr>
              <a:t>1. Data-specific challenges : </a:t>
            </a:r>
            <a:br>
              <a:rPr lang="en-US" sz="1700" cap="none" dirty="0">
                <a:latin typeface="+mn-lt"/>
                <a:ea typeface="+mn-ea"/>
                <a:cs typeface="+mn-cs"/>
              </a:rPr>
            </a:br>
            <a:br>
              <a:rPr lang="en-US" sz="1700" cap="none" dirty="0">
                <a:latin typeface="+mn-lt"/>
                <a:ea typeface="+mn-ea"/>
                <a:cs typeface="+mn-cs"/>
              </a:rPr>
            </a:br>
            <a:r>
              <a:rPr lang="en-US" sz="1700" cap="none" dirty="0">
                <a:latin typeface="+mn-lt"/>
                <a:ea typeface="+mn-ea"/>
                <a:cs typeface="+mn-cs"/>
              </a:rPr>
              <a:t>The challenges with respect to data are those of working with big data; namely volume, velocity, and variety of massive, streaming, and complex datasets. The same challenges generalize to graph data as well.</a:t>
            </a:r>
            <a:br>
              <a:rPr lang="en-US" sz="1500" cap="none" dirty="0">
                <a:latin typeface="+mn-lt"/>
                <a:ea typeface="+mn-ea"/>
                <a:cs typeface="+mn-cs"/>
              </a:rPr>
            </a:br>
            <a:endParaRPr lang="en-US" sz="1700" dirty="0"/>
          </a:p>
          <a:p>
            <a:pPr marL="0" lvl="0" indent="0" defTabSz="914400">
              <a:spcAft>
                <a:spcPts val="0"/>
              </a:spcAft>
              <a:buClr>
                <a:schemeClr val="dk1"/>
              </a:buClr>
              <a:buSzPts val="1100"/>
            </a:pPr>
            <a:endParaRPr lang="en-US" sz="1700" dirty="0"/>
          </a:p>
          <a:p>
            <a:pPr marL="0" lvl="0" indent="0" defTabSz="914400">
              <a:spcAft>
                <a:spcPts val="0"/>
              </a:spcAft>
            </a:pPr>
            <a:endParaRPr lang="en-US" sz="1700" dirty="0"/>
          </a:p>
        </p:txBody>
      </p:sp>
      <p:cxnSp>
        <p:nvCxnSpPr>
          <p:cNvPr id="146" name="Straight Connector 145">
            <a:extLst>
              <a:ext uri="{FF2B5EF4-FFF2-40B4-BE49-F238E27FC236}">
                <a16:creationId xmlns:a16="http://schemas.microsoft.com/office/drawing/2014/main" id="{7AE5065C-30A9-480A-9E93-74CC149029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32546" y="3551646"/>
            <a:ext cx="6482257"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48" name="Picture 147">
            <a:extLst>
              <a:ext uri="{FF2B5EF4-FFF2-40B4-BE49-F238E27FC236}">
                <a16:creationId xmlns:a16="http://schemas.microsoft.com/office/drawing/2014/main" id="{2F948680-1810-4961-805C-D0C28E7E93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A1498F9-A00F-461E-893A-201084306DB3}"/>
              </a:ext>
            </a:extLst>
          </p:cNvPr>
          <p:cNvSpPr/>
          <p:nvPr/>
        </p:nvSpPr>
        <p:spPr>
          <a:xfrm>
            <a:off x="1594883" y="1045449"/>
            <a:ext cx="6634717" cy="1782860"/>
          </a:xfrm>
          <a:prstGeom prst="rect">
            <a:avLst/>
          </a:prstGeom>
        </p:spPr>
        <p:txBody>
          <a:bodyPr wrap="square">
            <a:spAutoFit/>
          </a:bodyPr>
          <a:lstStyle/>
          <a:p>
            <a:pPr marL="114300" defTabSz="685800">
              <a:lnSpc>
                <a:spcPct val="150000"/>
              </a:lnSpc>
              <a:buClr>
                <a:schemeClr val="accent1"/>
              </a:buClr>
              <a:buSzPts val="1800"/>
            </a:pPr>
            <a:r>
              <a:rPr lang="en-US" sz="1500" dirty="0"/>
              <a:t>2. Problem-specific challenges:</a:t>
            </a:r>
          </a:p>
          <a:p>
            <a:pPr marL="457200" indent="-342900" defTabSz="685800">
              <a:lnSpc>
                <a:spcPct val="150000"/>
              </a:lnSpc>
              <a:buClr>
                <a:schemeClr val="accent1"/>
              </a:buClr>
              <a:buSzPts val="1800"/>
              <a:buFont typeface="Arial" panose="020B0604020202020204" pitchFamily="34" charset="0"/>
              <a:buChar char="●"/>
            </a:pPr>
            <a:endParaRPr lang="en-US" sz="1500" dirty="0"/>
          </a:p>
          <a:p>
            <a:pPr marL="114300" defTabSz="685800">
              <a:lnSpc>
                <a:spcPct val="150000"/>
              </a:lnSpc>
              <a:buClr>
                <a:schemeClr val="accent1"/>
              </a:buClr>
              <a:buSzPts val="1800"/>
            </a:pPr>
            <a:r>
              <a:rPr lang="en-US" sz="1500" dirty="0"/>
              <a:t>The data often comes without any class labels, that is, the ground truth of which data instances are anomalous and non-anomalous does not exist. Importantly, the task of manual labeling is quite challenging given the size of the data.</a:t>
            </a:r>
          </a:p>
        </p:txBody>
      </p:sp>
    </p:spTree>
    <p:extLst>
      <p:ext uri="{BB962C8B-B14F-4D97-AF65-F5344CB8AC3E}">
        <p14:creationId xmlns:p14="http://schemas.microsoft.com/office/powerpoint/2010/main" val="103434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83"/>
        <p:cNvGrpSpPr/>
        <p:nvPr/>
      </p:nvGrpSpPr>
      <p:grpSpPr>
        <a:xfrm>
          <a:off x="0" y="0"/>
          <a:ext cx="0" cy="0"/>
          <a:chOff x="0" y="0"/>
          <a:chExt cx="0" cy="0"/>
        </a:xfrm>
      </p:grpSpPr>
      <p:sp>
        <p:nvSpPr>
          <p:cNvPr id="90" name="Rectangle 8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2" name="Picture 9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94" name="Straight Connector 9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2646406"/>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98" name="Rectangle 9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4" name="Google Shape;84;p18"/>
          <p:cNvSpPr txBox="1">
            <a:spLocks noGrp="1"/>
          </p:cNvSpPr>
          <p:nvPr>
            <p:ph type="title"/>
          </p:nvPr>
        </p:nvSpPr>
        <p:spPr>
          <a:xfrm>
            <a:off x="494475" y="1106226"/>
            <a:ext cx="2117940" cy="1401570"/>
          </a:xfrm>
          <a:prstGeom prst="rect">
            <a:avLst/>
          </a:prstGeom>
        </p:spPr>
        <p:txBody>
          <a:bodyPr spcFirstLastPara="1" vert="horz" lIns="91440" tIns="45720" rIns="91440" bIns="0" rtlCol="0" anchor="b" anchorCtr="0">
            <a:normAutofit/>
          </a:bodyPr>
          <a:lstStyle/>
          <a:p>
            <a:pPr marL="0" lvl="0" indent="0" defTabSz="914400">
              <a:spcAft>
                <a:spcPts val="0"/>
              </a:spcAft>
              <a:buClr>
                <a:schemeClr val="dk1"/>
              </a:buClr>
              <a:buSzPts val="1100"/>
            </a:pPr>
            <a:r>
              <a:rPr lang="en-US" sz="2700"/>
              <a:t>Anomaly Detection Methods</a:t>
            </a:r>
          </a:p>
        </p:txBody>
      </p:sp>
      <p:cxnSp>
        <p:nvCxnSpPr>
          <p:cNvPr id="102" name="Straight Connector 10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475" y="2646407"/>
            <a:ext cx="2117940"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04" name="Group 10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84541" y="361628"/>
            <a:ext cx="5670087" cy="3861826"/>
            <a:chOff x="3979389" y="482171"/>
            <a:chExt cx="7560115" cy="5149101"/>
          </a:xfrm>
        </p:grpSpPr>
        <p:sp>
          <p:nvSpPr>
            <p:cNvPr id="105" name="Rectangle 10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8" name="Rectangle 10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1615" y="733473"/>
            <a:ext cx="4961686" cy="31015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Google Shape;85;p18"/>
          <p:cNvPicPr preferRelativeResize="0"/>
          <p:nvPr/>
        </p:nvPicPr>
        <p:blipFill>
          <a:blip r:embed="rId4">
            <a:extLst/>
          </a:blip>
          <a:stretch>
            <a:fillRect/>
          </a:stretch>
        </p:blipFill>
        <p:spPr>
          <a:xfrm>
            <a:off x="3463780" y="1120806"/>
            <a:ext cx="4712189" cy="2332533"/>
          </a:xfrm>
          <a:prstGeom prst="rect">
            <a:avLst/>
          </a:prstGeom>
          <a:noFill/>
        </p:spPr>
      </p:pic>
      <p:pic>
        <p:nvPicPr>
          <p:cNvPr id="110" name="Picture 10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12" name="Straight Connector 11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89"/>
        <p:cNvGrpSpPr/>
        <p:nvPr/>
      </p:nvGrpSpPr>
      <p:grpSpPr>
        <a:xfrm>
          <a:off x="0" y="0"/>
          <a:ext cx="0" cy="0"/>
          <a:chOff x="0" y="0"/>
          <a:chExt cx="0" cy="0"/>
        </a:xfrm>
      </p:grpSpPr>
      <p:sp>
        <p:nvSpPr>
          <p:cNvPr id="118" name="Rectangle 11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0" name="Picture 11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22" name="Straight Connector 12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0" name="Google Shape;90;p19"/>
          <p:cNvSpPr txBox="1">
            <a:spLocks noGrp="1"/>
          </p:cNvSpPr>
          <p:nvPr>
            <p:ph type="title"/>
          </p:nvPr>
        </p:nvSpPr>
        <p:spPr>
          <a:xfrm>
            <a:off x="1088684" y="603389"/>
            <a:ext cx="7202456" cy="786926"/>
          </a:xfrm>
          <a:prstGeom prst="rect">
            <a:avLst/>
          </a:prstGeom>
        </p:spPr>
        <p:txBody>
          <a:bodyPr spcFirstLastPara="1" vert="horz" lIns="91440" tIns="45720" rIns="91440" bIns="45720" rtlCol="0" anchor="t" anchorCtr="0">
            <a:normAutofit/>
          </a:bodyPr>
          <a:lstStyle/>
          <a:p>
            <a:pPr marL="0" lvl="0" indent="0" defTabSz="914400">
              <a:spcAft>
                <a:spcPts val="0"/>
              </a:spcAft>
              <a:buClr>
                <a:schemeClr val="dk1"/>
              </a:buClr>
              <a:buSzPts val="1100"/>
            </a:pPr>
            <a:r>
              <a:rPr lang="en-US" sz="2500"/>
              <a:t>Graph Based Detection (Quantitative detection)</a:t>
            </a:r>
          </a:p>
        </p:txBody>
      </p:sp>
      <p:sp>
        <p:nvSpPr>
          <p:cNvPr id="91" name="Google Shape;91;p19"/>
          <p:cNvSpPr txBox="1"/>
          <p:nvPr/>
        </p:nvSpPr>
        <p:spPr>
          <a:xfrm>
            <a:off x="1088684" y="1511800"/>
            <a:ext cx="4646838" cy="2587960"/>
          </a:xfrm>
          <a:prstGeom prst="rect">
            <a:avLst/>
          </a:prstGeom>
        </p:spPr>
        <p:txBody>
          <a:bodyPr spcFirstLastPara="1" vert="horz" lIns="91440" tIns="45720" rIns="91440" bIns="45720" rtlCol="0" anchor="t" anchorCtr="0">
            <a:normAutofit/>
          </a:bodyPr>
          <a:lstStyle/>
          <a:p>
            <a:pPr lvl="0" defTabSz="914400">
              <a:lnSpc>
                <a:spcPct val="110000"/>
              </a:lnSpc>
              <a:spcBef>
                <a:spcPts val="0"/>
              </a:spcBef>
              <a:spcAft>
                <a:spcPts val="600"/>
              </a:spcAft>
              <a:buClr>
                <a:schemeClr val="accent1"/>
              </a:buClr>
              <a:buSzPct val="100000"/>
            </a:pPr>
            <a:r>
              <a:rPr lang="en-US" sz="1500" dirty="0"/>
              <a:t>1.  Anomaly Detection in Static Graphs :</a:t>
            </a:r>
          </a:p>
          <a:p>
            <a:pPr marL="0" lvl="0" indent="-228600" defTabSz="914400">
              <a:lnSpc>
                <a:spcPct val="110000"/>
              </a:lnSpc>
              <a:spcBef>
                <a:spcPts val="0"/>
              </a:spcBef>
              <a:spcAft>
                <a:spcPts val="600"/>
              </a:spcAft>
              <a:buClr>
                <a:schemeClr val="accent1"/>
              </a:buClr>
              <a:buSzPct val="100000"/>
              <a:buFont typeface="Arial" panose="020B0604020202020204" pitchFamily="34" charset="0"/>
              <a:buChar char="•"/>
            </a:pPr>
            <a:endParaRPr lang="en-US" sz="1500" dirty="0"/>
          </a:p>
          <a:p>
            <a:pPr marL="0" lvl="0" indent="-228600" algn="just" defTabSz="914400">
              <a:lnSpc>
                <a:spcPct val="110000"/>
              </a:lnSpc>
              <a:spcBef>
                <a:spcPts val="0"/>
              </a:spcBef>
              <a:spcAft>
                <a:spcPts val="600"/>
              </a:spcAft>
              <a:buClr>
                <a:schemeClr val="accent1"/>
              </a:buClr>
              <a:buSzPct val="100000"/>
              <a:buFont typeface="Arial" panose="020B0604020202020204" pitchFamily="34" charset="0"/>
              <a:buChar char="•"/>
            </a:pPr>
            <a:r>
              <a:rPr lang="en-US" sz="1500" dirty="0"/>
              <a:t>Given the snapshot of a (plain or attributed) graph database, we have to find the nodes and/or edges and/or substructures that are “few and different” or deviate significantly from the patterns observed in the graph.</a:t>
            </a:r>
          </a:p>
          <a:p>
            <a:pPr marL="0" lvl="0" indent="-228600" defTabSz="914400">
              <a:lnSpc>
                <a:spcPct val="110000"/>
              </a:lnSpc>
              <a:spcBef>
                <a:spcPts val="0"/>
              </a:spcBef>
              <a:spcAft>
                <a:spcPts val="600"/>
              </a:spcAft>
              <a:buClr>
                <a:schemeClr val="accent1"/>
              </a:buClr>
              <a:buSzPct val="100000"/>
              <a:buFont typeface="Arial" panose="020B0604020202020204" pitchFamily="34" charset="0"/>
              <a:buChar char="•"/>
            </a:pPr>
            <a:endParaRPr lang="en-US" dirty="0"/>
          </a:p>
          <a:p>
            <a:pPr marL="0" lvl="0" indent="-228600" defTabSz="914400">
              <a:lnSpc>
                <a:spcPct val="110000"/>
              </a:lnSpc>
              <a:spcBef>
                <a:spcPts val="0"/>
              </a:spcBef>
              <a:spcAft>
                <a:spcPts val="600"/>
              </a:spcAft>
              <a:buClr>
                <a:schemeClr val="accent1"/>
              </a:buClr>
              <a:buSzPct val="100000"/>
              <a:buFont typeface="Arial" panose="020B0604020202020204" pitchFamily="34" charset="0"/>
              <a:buChar char="•"/>
            </a:pPr>
            <a:endParaRPr lang="en-US" dirty="0"/>
          </a:p>
          <a:p>
            <a:pPr marL="0" lvl="0" indent="-228600" defTabSz="914400">
              <a:lnSpc>
                <a:spcPct val="110000"/>
              </a:lnSpc>
              <a:spcBef>
                <a:spcPts val="0"/>
              </a:spcBef>
              <a:spcAft>
                <a:spcPts val="600"/>
              </a:spcAft>
              <a:buClr>
                <a:schemeClr val="accent1"/>
              </a:buClr>
              <a:buSzPct val="100000"/>
              <a:buFont typeface="Arial" panose="020B0604020202020204" pitchFamily="34" charset="0"/>
              <a:buChar char="•"/>
            </a:pPr>
            <a:endParaRPr lang="en-US" dirty="0"/>
          </a:p>
          <a:p>
            <a:pPr marL="457200" lvl="0" indent="-228600" defTabSz="914400">
              <a:lnSpc>
                <a:spcPct val="110000"/>
              </a:lnSpc>
              <a:spcBef>
                <a:spcPts val="0"/>
              </a:spcBef>
              <a:spcAft>
                <a:spcPts val="600"/>
              </a:spcAft>
              <a:buClr>
                <a:schemeClr val="accent1"/>
              </a:buClr>
              <a:buSzPct val="100000"/>
              <a:buFont typeface="Arial" panose="020B0604020202020204" pitchFamily="34" charset="0"/>
              <a:buChar char="•"/>
            </a:pPr>
            <a:endParaRPr lang="en-US" dirty="0"/>
          </a:p>
          <a:p>
            <a:pPr marL="457200" lvl="0" indent="-228600" defTabSz="914400">
              <a:lnSpc>
                <a:spcPct val="110000"/>
              </a:lnSpc>
              <a:spcBef>
                <a:spcPts val="0"/>
              </a:spcBef>
              <a:spcAft>
                <a:spcPts val="600"/>
              </a:spcAft>
              <a:buClr>
                <a:schemeClr val="accent1"/>
              </a:buClr>
              <a:buSzPct val="100000"/>
              <a:buFont typeface="Arial" panose="020B0604020202020204" pitchFamily="34" charset="0"/>
              <a:buChar char="•"/>
            </a:pPr>
            <a:endParaRPr lang="en-US" dirty="0"/>
          </a:p>
          <a:p>
            <a:pPr marL="0" lvl="0" indent="-228600" defTabSz="914400">
              <a:lnSpc>
                <a:spcPct val="110000"/>
              </a:lnSpc>
              <a:spcBef>
                <a:spcPts val="0"/>
              </a:spcBef>
              <a:spcAft>
                <a:spcPts val="600"/>
              </a:spcAft>
              <a:buClr>
                <a:schemeClr val="accent1"/>
              </a:buClr>
              <a:buSzPct val="100000"/>
              <a:buFont typeface="Arial" panose="020B0604020202020204" pitchFamily="34" charset="0"/>
              <a:buChar char="•"/>
            </a:pPr>
            <a:endParaRPr lang="en-US" dirty="0"/>
          </a:p>
        </p:txBody>
      </p:sp>
      <p:pic>
        <p:nvPicPr>
          <p:cNvPr id="92" name="Google Shape;92;p19"/>
          <p:cNvPicPr preferRelativeResize="0"/>
          <p:nvPr/>
        </p:nvPicPr>
        <p:blipFill>
          <a:blip r:embed="rId4">
            <a:extLst/>
          </a:blip>
          <a:stretch>
            <a:fillRect/>
          </a:stretch>
        </p:blipFill>
        <p:spPr>
          <a:xfrm>
            <a:off x="6096567" y="1899519"/>
            <a:ext cx="2194573" cy="1812521"/>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p:nvPr/>
        </p:nvSpPr>
        <p:spPr>
          <a:xfrm>
            <a:off x="433800" y="805730"/>
            <a:ext cx="5379000" cy="397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2. Anomaly Detection in Dynamic Graphs:</a:t>
            </a:r>
            <a:endParaRPr sz="1500" dirty="0"/>
          </a:p>
          <a:p>
            <a:pPr marL="0" lvl="0" indent="0" algn="l" rtl="0">
              <a:spcBef>
                <a:spcPts val="0"/>
              </a:spcBef>
              <a:spcAft>
                <a:spcPts val="0"/>
              </a:spcAft>
              <a:buNone/>
            </a:pPr>
            <a:endParaRPr sz="1500" dirty="0"/>
          </a:p>
          <a:p>
            <a:pPr marL="0" lvl="0" indent="0" algn="just" rtl="0">
              <a:spcBef>
                <a:spcPts val="0"/>
              </a:spcBef>
              <a:spcAft>
                <a:spcPts val="0"/>
              </a:spcAft>
              <a:buNone/>
            </a:pPr>
            <a:r>
              <a:rPr lang="en" sz="1500" dirty="0"/>
              <a:t>       </a:t>
            </a:r>
            <a:endParaRPr sz="1500" dirty="0"/>
          </a:p>
          <a:p>
            <a:pPr marL="0" lvl="0" indent="0" algn="just" rtl="0">
              <a:lnSpc>
                <a:spcPct val="150000"/>
              </a:lnSpc>
              <a:spcBef>
                <a:spcPts val="0"/>
              </a:spcBef>
              <a:spcAft>
                <a:spcPts val="0"/>
              </a:spcAft>
              <a:buNone/>
            </a:pPr>
            <a:r>
              <a:rPr lang="en" sz="1500" dirty="0"/>
              <a:t>The novelty of each proposed algorithm lies in the “graph summary” it constructs, the distance/similarity function it uses, as well as the way it defines and chooses the threshold to flag an instance as anomaly.</a:t>
            </a:r>
            <a:endParaRPr sz="1500" dirty="0"/>
          </a:p>
        </p:txBody>
      </p:sp>
      <p:pic>
        <p:nvPicPr>
          <p:cNvPr id="98" name="Google Shape;98;p20"/>
          <p:cNvPicPr preferRelativeResize="0"/>
          <p:nvPr/>
        </p:nvPicPr>
        <p:blipFill>
          <a:blip r:embed="rId3">
            <a:alphaModFix/>
          </a:blip>
          <a:stretch>
            <a:fillRect/>
          </a:stretch>
        </p:blipFill>
        <p:spPr>
          <a:xfrm>
            <a:off x="6122625" y="1119150"/>
            <a:ext cx="2763850" cy="3119600"/>
          </a:xfrm>
          <a:prstGeom prst="rect">
            <a:avLst/>
          </a:prstGeom>
          <a:noFill/>
          <a:ln>
            <a:noFill/>
          </a:ln>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3172</TotalTime>
  <Words>552</Words>
  <Application>Microsoft Office PowerPoint</Application>
  <PresentationFormat>On-screen Show (16:9)</PresentationFormat>
  <Paragraphs>45</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Lobster</vt:lpstr>
      <vt:lpstr>Cambria Math</vt:lpstr>
      <vt:lpstr>Gill Sans MT</vt:lpstr>
      <vt:lpstr>Arial</vt:lpstr>
      <vt:lpstr>Elephant</vt:lpstr>
      <vt:lpstr>Gallery</vt:lpstr>
      <vt:lpstr>Graph based Anomaly detection and description</vt:lpstr>
      <vt:lpstr>What is Anomaly Detection?</vt:lpstr>
      <vt:lpstr>PowerPoint Presentation</vt:lpstr>
      <vt:lpstr>Why Graphs?</vt:lpstr>
      <vt:lpstr>        ANOMALY DETECTION CHALLENGES:  1. Data-specific challenges :   The challenges with respect to data are those of working with big data; namely volume, velocity, and variety of massive, streaming, and complex datasets. The same challenges generalize to graph data as well.   </vt:lpstr>
      <vt:lpstr>PowerPoint Presentation</vt:lpstr>
      <vt:lpstr>Anomaly Detection Methods</vt:lpstr>
      <vt:lpstr>Graph Based Detection (Quantitative detection)</vt:lpstr>
      <vt:lpstr>PowerPoint Presentation</vt:lpstr>
      <vt:lpstr>Graph-based Description (Qualitative explanation) </vt:lpstr>
      <vt:lpstr>PowerPoint Presentation</vt:lpstr>
      <vt:lpstr>Learnings and Conclusion:</vt:lpstr>
      <vt:lpstr>Questions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based Anomaly detection and description</dc:title>
  <dc:creator>Phapale, Mandar</dc:creator>
  <cp:lastModifiedBy>Phapale, Mandar</cp:lastModifiedBy>
  <cp:revision>2</cp:revision>
  <dcterms:created xsi:type="dcterms:W3CDTF">2019-05-05T01:52:43Z</dcterms:created>
  <dcterms:modified xsi:type="dcterms:W3CDTF">2019-05-08T02:21:22Z</dcterms:modified>
</cp:coreProperties>
</file>