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0" r:id="rId4"/>
  </p:sldMasterIdLst>
  <p:notesMasterIdLst>
    <p:notesMasterId r:id="rId23"/>
  </p:notesMasterIdLst>
  <p:sldIdLst>
    <p:sldId id="277" r:id="rId5"/>
    <p:sldId id="279" r:id="rId6"/>
    <p:sldId id="298" r:id="rId7"/>
    <p:sldId id="281" r:id="rId8"/>
    <p:sldId id="282" r:id="rId9"/>
    <p:sldId id="304" r:id="rId10"/>
    <p:sldId id="305" r:id="rId11"/>
    <p:sldId id="283" r:id="rId12"/>
    <p:sldId id="302" r:id="rId13"/>
    <p:sldId id="286" r:id="rId14"/>
    <p:sldId id="327" r:id="rId15"/>
    <p:sldId id="314" r:id="rId16"/>
    <p:sldId id="315" r:id="rId17"/>
    <p:sldId id="316" r:id="rId18"/>
    <p:sldId id="320" r:id="rId19"/>
    <p:sldId id="326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DE609-8DB0-44ED-BB70-125451AE5ED7}" v="114" dt="2023-05-01T11:55:58.618"/>
    <p1510:client id="{A83291C4-9EA9-48E2-81B7-748EF4CE4496}" v="10" dt="2023-05-02T08:29:33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J" userId="d799e1f113a7ca81" providerId="LiveId" clId="{A83291C4-9EA9-48E2-81B7-748EF4CE4496}"/>
    <pc:docChg chg="addSld modSld">
      <pc:chgData name="Vinay J" userId="d799e1f113a7ca81" providerId="LiveId" clId="{A83291C4-9EA9-48E2-81B7-748EF4CE4496}" dt="2023-05-02T08:30:20.407" v="271" actId="20577"/>
      <pc:docMkLst>
        <pc:docMk/>
      </pc:docMkLst>
      <pc:sldChg chg="modSp mod">
        <pc:chgData name="Vinay J" userId="d799e1f113a7ca81" providerId="LiveId" clId="{A83291C4-9EA9-48E2-81B7-748EF4CE4496}" dt="2023-05-02T05:35:19.684" v="40" actId="20577"/>
        <pc:sldMkLst>
          <pc:docMk/>
          <pc:sldMk cId="211569851" sldId="279"/>
        </pc:sldMkLst>
        <pc:spChg chg="mod">
          <ac:chgData name="Vinay J" userId="d799e1f113a7ca81" providerId="LiveId" clId="{A83291C4-9EA9-48E2-81B7-748EF4CE4496}" dt="2023-05-02T05:35:19.684" v="40" actId="20577"/>
          <ac:spMkLst>
            <pc:docMk/>
            <pc:sldMk cId="211569851" sldId="279"/>
            <ac:spMk id="3" creationId="{45E01D18-5150-EA9E-7E66-1EBCB87E8500}"/>
          </ac:spMkLst>
        </pc:spChg>
      </pc:sldChg>
      <pc:sldChg chg="modSp mod">
        <pc:chgData name="Vinay J" userId="d799e1f113a7ca81" providerId="LiveId" clId="{A83291C4-9EA9-48E2-81B7-748EF4CE4496}" dt="2023-05-02T08:23:41.460" v="167" actId="20577"/>
        <pc:sldMkLst>
          <pc:docMk/>
          <pc:sldMk cId="2925464408" sldId="281"/>
        </pc:sldMkLst>
        <pc:spChg chg="mod">
          <ac:chgData name="Vinay J" userId="d799e1f113a7ca81" providerId="LiveId" clId="{A83291C4-9EA9-48E2-81B7-748EF4CE4496}" dt="2023-05-02T08:23:41.460" v="167" actId="20577"/>
          <ac:spMkLst>
            <pc:docMk/>
            <pc:sldMk cId="2925464408" sldId="281"/>
            <ac:spMk id="3" creationId="{6ED1A0EA-93C6-8500-B6F4-088ECBB34039}"/>
          </ac:spMkLst>
        </pc:spChg>
      </pc:sldChg>
      <pc:sldChg chg="modSp mod">
        <pc:chgData name="Vinay J" userId="d799e1f113a7ca81" providerId="LiveId" clId="{A83291C4-9EA9-48E2-81B7-748EF4CE4496}" dt="2023-05-02T08:30:20.407" v="271" actId="20577"/>
        <pc:sldMkLst>
          <pc:docMk/>
          <pc:sldMk cId="1664510099" sldId="283"/>
        </pc:sldMkLst>
        <pc:spChg chg="mod">
          <ac:chgData name="Vinay J" userId="d799e1f113a7ca81" providerId="LiveId" clId="{A83291C4-9EA9-48E2-81B7-748EF4CE4496}" dt="2023-05-02T08:30:20.407" v="271" actId="20577"/>
          <ac:spMkLst>
            <pc:docMk/>
            <pc:sldMk cId="1664510099" sldId="283"/>
            <ac:spMk id="5" creationId="{00000000-0000-0000-0000-000000000000}"/>
          </ac:spMkLst>
        </pc:spChg>
      </pc:sldChg>
      <pc:sldChg chg="modSp mod">
        <pc:chgData name="Vinay J" userId="d799e1f113a7ca81" providerId="LiveId" clId="{A83291C4-9EA9-48E2-81B7-748EF4CE4496}" dt="2023-05-02T05:33:51.575" v="24" actId="20577"/>
        <pc:sldMkLst>
          <pc:docMk/>
          <pc:sldMk cId="3062800450" sldId="303"/>
        </pc:sldMkLst>
        <pc:spChg chg="mod">
          <ac:chgData name="Vinay J" userId="d799e1f113a7ca81" providerId="LiveId" clId="{A83291C4-9EA9-48E2-81B7-748EF4CE4496}" dt="2023-05-02T05:33:51.575" v="24" actId="20577"/>
          <ac:spMkLst>
            <pc:docMk/>
            <pc:sldMk cId="3062800450" sldId="303"/>
            <ac:spMk id="2" creationId="{E9DD5FC2-E9A0-1FFE-7644-37FAC9389ACC}"/>
          </ac:spMkLst>
        </pc:spChg>
      </pc:sldChg>
      <pc:sldChg chg="modSp mod">
        <pc:chgData name="Vinay J" userId="d799e1f113a7ca81" providerId="LiveId" clId="{A83291C4-9EA9-48E2-81B7-748EF4CE4496}" dt="2023-05-02T06:37:10.695" v="147" actId="20577"/>
        <pc:sldMkLst>
          <pc:docMk/>
          <pc:sldMk cId="2572684248" sldId="306"/>
        </pc:sldMkLst>
        <pc:spChg chg="mod">
          <ac:chgData name="Vinay J" userId="d799e1f113a7ca81" providerId="LiveId" clId="{A83291C4-9EA9-48E2-81B7-748EF4CE4496}" dt="2023-05-02T06:37:10.695" v="147" actId="20577"/>
          <ac:spMkLst>
            <pc:docMk/>
            <pc:sldMk cId="2572684248" sldId="306"/>
            <ac:spMk id="3" creationId="{376C0F7E-183E-B793-FA0E-D9371E5D0546}"/>
          </ac:spMkLst>
        </pc:spChg>
      </pc:sldChg>
      <pc:sldChg chg="modSp mod">
        <pc:chgData name="Vinay J" userId="d799e1f113a7ca81" providerId="LiveId" clId="{A83291C4-9EA9-48E2-81B7-748EF4CE4496}" dt="2023-05-02T05:33:07.485" v="2" actId="20577"/>
        <pc:sldMkLst>
          <pc:docMk/>
          <pc:sldMk cId="1851130221" sldId="326"/>
        </pc:sldMkLst>
        <pc:spChg chg="mod">
          <ac:chgData name="Vinay J" userId="d799e1f113a7ca81" providerId="LiveId" clId="{A83291C4-9EA9-48E2-81B7-748EF4CE4496}" dt="2023-05-02T05:33:07.485" v="2" actId="20577"/>
          <ac:spMkLst>
            <pc:docMk/>
            <pc:sldMk cId="1851130221" sldId="326"/>
            <ac:spMk id="2" creationId="{28D32F1D-32F2-FA66-3402-0B06FF798F71}"/>
          </ac:spMkLst>
        </pc:spChg>
      </pc:sldChg>
      <pc:sldChg chg="addSp delSp modSp new mod">
        <pc:chgData name="Vinay J" userId="d799e1f113a7ca81" providerId="LiveId" clId="{A83291C4-9EA9-48E2-81B7-748EF4CE4496}" dt="2023-05-02T08:29:33.829" v="208" actId="1035"/>
        <pc:sldMkLst>
          <pc:docMk/>
          <pc:sldMk cId="2513893972" sldId="328"/>
        </pc:sldMkLst>
        <pc:spChg chg="mod">
          <ac:chgData name="Vinay J" userId="d799e1f113a7ca81" providerId="LiveId" clId="{A83291C4-9EA9-48E2-81B7-748EF4CE4496}" dt="2023-05-02T08:28:33.111" v="198" actId="207"/>
          <ac:spMkLst>
            <pc:docMk/>
            <pc:sldMk cId="2513893972" sldId="328"/>
            <ac:spMk id="2" creationId="{B302BBE3-EE48-EF9B-8739-14A4E7695CF0}"/>
          </ac:spMkLst>
        </pc:spChg>
        <pc:spChg chg="del">
          <ac:chgData name="Vinay J" userId="d799e1f113a7ca81" providerId="LiveId" clId="{A83291C4-9EA9-48E2-81B7-748EF4CE4496}" dt="2023-05-02T08:28:38.244" v="199"/>
          <ac:spMkLst>
            <pc:docMk/>
            <pc:sldMk cId="2513893972" sldId="328"/>
            <ac:spMk id="3" creationId="{5C95DE34-C04C-B3D5-83C3-60C7394A97CA}"/>
          </ac:spMkLst>
        </pc:spChg>
        <pc:picChg chg="add mod">
          <ac:chgData name="Vinay J" userId="d799e1f113a7ca81" providerId="LiveId" clId="{A83291C4-9EA9-48E2-81B7-748EF4CE4496}" dt="2023-05-02T08:29:33.829" v="208" actId="1035"/>
          <ac:picMkLst>
            <pc:docMk/>
            <pc:sldMk cId="2513893972" sldId="328"/>
            <ac:picMk id="1026" creationId="{54F6CF6F-27A7-2DEE-F4F7-F08C492218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4152-028B-486A-9CCC-467A5536A7DC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5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631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157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339125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747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98052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6191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F6B6E0-E0F8-4800-BD74-7D33DFE5ED7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82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7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895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2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2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806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5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16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5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DE74-4CAD-4852-95E7-A055FD77942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443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  <p:sldLayoutId id="21474842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.jpg">
            <a:extLst>
              <a:ext uri="{FF2B5EF4-FFF2-40B4-BE49-F238E27FC236}">
                <a16:creationId xmlns:a16="http://schemas.microsoft.com/office/drawing/2014/main" xmlns="" id="{5D834C92-9B06-A3FF-13CD-A625DB468A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4624" y="389439"/>
            <a:ext cx="1062075" cy="621954"/>
          </a:xfrm>
          <a:prstGeom prst="rect">
            <a:avLst/>
          </a:prstGeom>
          <a:ln/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xmlns="" id="{35EBAE30-DC2B-EDDB-BE53-5F4AFA81C0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12454" y="392628"/>
            <a:ext cx="588157" cy="618766"/>
          </a:xfrm>
          <a:prstGeom prst="rect">
            <a:avLst/>
          </a:prstGeom>
          <a:ln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CEC93F5-8E14-8367-1069-CB01CB8E7450}"/>
              </a:ext>
            </a:extLst>
          </p:cNvPr>
          <p:cNvSpPr txBox="1">
            <a:spLocks/>
          </p:cNvSpPr>
          <p:nvPr/>
        </p:nvSpPr>
        <p:spPr>
          <a:xfrm>
            <a:off x="1542527" y="235784"/>
            <a:ext cx="8769927" cy="11188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2000" b="1" cap="none" dirty="0">
                <a:ln w="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CHANNABASAVESHWARA INSTITUTE OF TECHNOLOGY</a:t>
            </a:r>
          </a:p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(Affiliated to VTU, Belagavi &amp; Approved by AICTE, New Delhi)</a:t>
            </a:r>
            <a:b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(NAAC Accredited &amp; ISO 9001:2015 certified institution)</a:t>
            </a:r>
            <a:b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 206 (B H Road), Gubbi, </a:t>
            </a:r>
            <a:r>
              <a:rPr lang="en-US" sz="1400" b="1" cap="none" dirty="0" err="1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Tumkur</a:t>
            </a:r>
            <a:r>
              <a:rPr lang="en-US" sz="1400" b="1" cap="none" dirty="0">
                <a:ln w="13462">
                  <a:noFill/>
                  <a:prstDash val="solid"/>
                </a:ln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- 572216</a:t>
            </a:r>
            <a:endParaRPr lang="en-IN" sz="2000" b="1" cap="none" dirty="0">
              <a:ln w="13462">
                <a:noFill/>
                <a:prstDash val="solid"/>
              </a:ln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4D79AB-CF10-B073-0FA6-8F90A5A47A6E}"/>
              </a:ext>
            </a:extLst>
          </p:cNvPr>
          <p:cNvSpPr txBox="1"/>
          <p:nvPr/>
        </p:nvSpPr>
        <p:spPr>
          <a:xfrm>
            <a:off x="1080655" y="1511515"/>
            <a:ext cx="10030692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Information Science and Engineering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2022-23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EB136A-00A7-1486-6145-793BF7DF3A2F}"/>
              </a:ext>
            </a:extLst>
          </p:cNvPr>
          <p:cNvSpPr txBox="1"/>
          <p:nvPr/>
        </p:nvSpPr>
        <p:spPr>
          <a:xfrm>
            <a:off x="428792" y="2598686"/>
            <a:ext cx="11334415" cy="1489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n/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Presentation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ln/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n/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“TOPIC MODELLING USING NLP”</a:t>
            </a:r>
            <a:endParaRPr lang="en-IN" sz="2400" b="1" dirty="0">
              <a:ln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07B490-E5E4-ECE8-9CE0-A22799303663}"/>
              </a:ext>
            </a:extLst>
          </p:cNvPr>
          <p:cNvSpPr txBox="1"/>
          <p:nvPr/>
        </p:nvSpPr>
        <p:spPr>
          <a:xfrm>
            <a:off x="573172" y="4788568"/>
            <a:ext cx="318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en-IN" sz="18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B N   [1CG19IS003]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MAHESHA R [1CG19IS030]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J         [1CG19IS058]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YASHAS T R [1CG19IS059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0ACD86-B761-5464-CE77-EC4F59C55B69}"/>
              </a:ext>
            </a:extLst>
          </p:cNvPr>
          <p:cNvSpPr txBox="1"/>
          <p:nvPr/>
        </p:nvSpPr>
        <p:spPr>
          <a:xfrm>
            <a:off x="8430126" y="4890980"/>
            <a:ext cx="234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GUIDED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Pradeep 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r>
              <a:rPr lang="en-IN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 </a:t>
            </a:r>
          </a:p>
          <a:p>
            <a:r>
              <a:rPr lang="en-IN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CIT, GUBBI</a:t>
            </a:r>
          </a:p>
        </p:txBody>
      </p:sp>
    </p:spTree>
    <p:extLst>
      <p:ext uri="{BB962C8B-B14F-4D97-AF65-F5344CB8AC3E}">
        <p14:creationId xmlns:p14="http://schemas.microsoft.com/office/powerpoint/2010/main" xmlns="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522BF-B306-B0F7-1776-C4C0215F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" y="685800"/>
            <a:ext cx="10869361" cy="91841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METHODOLOGY:</a:t>
            </a:r>
            <a:endParaRPr lang="en-IN" sz="40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7079A-8C9F-3C40-A907-1145F1A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2125580"/>
            <a:ext cx="11758864" cy="42345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-MEANS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CLUSTERING ALGORITHM:</a:t>
            </a:r>
            <a:endParaRPr lang="en-US" sz="1800" dirty="0">
              <a:solidFill>
                <a:srgbClr val="0D0F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62050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0D0F1A"/>
              </a:buClr>
              <a:buSzPts val="1000"/>
              <a:buNone/>
              <a:tabLst>
                <a:tab pos="342900" algn="l"/>
              </a:tabLs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1.T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</a:t>
            </a:r>
            <a:r>
              <a:rPr lang="en-US" spc="-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is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select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no.</a:t>
            </a:r>
            <a:r>
              <a:rPr lang="en-US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cluster.</a:t>
            </a:r>
            <a:endParaRPr lang="en-IN" spc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62050" lvl="0" indent="0" algn="just">
              <a:lnSpc>
                <a:spcPct val="150000"/>
              </a:lnSpc>
              <a:spcAft>
                <a:spcPts val="0"/>
              </a:spcAft>
              <a:buClr>
                <a:srgbClr val="0D0F1A"/>
              </a:buClr>
              <a:buSzPts val="1000"/>
              <a:buNone/>
              <a:tabLst>
                <a:tab pos="342900" algn="l"/>
              </a:tabLst>
            </a:pP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2.As</a:t>
            </a:r>
            <a:r>
              <a:rPr lang="en-US" spc="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centroids,</a:t>
            </a:r>
            <a:r>
              <a:rPr lang="en-US" spc="3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pc="3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pc="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pc="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</a:t>
            </a:r>
            <a:r>
              <a:rPr lang="en-US" spc="5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</a:t>
            </a:r>
            <a:r>
              <a:rPr lang="en-US" spc="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pc="3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pc="-23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pc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62050" lvl="0" indent="0" algn="just">
              <a:lnSpc>
                <a:spcPct val="150000"/>
              </a:lnSpc>
              <a:spcAft>
                <a:spcPts val="0"/>
              </a:spcAft>
              <a:buClr>
                <a:srgbClr val="0D0F1A"/>
              </a:buClr>
              <a:buSzPts val="1000"/>
              <a:buNone/>
              <a:tabLst>
                <a:tab pos="342900" algn="l"/>
              </a:tabLst>
            </a:pP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3.Allocate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</a:t>
            </a:r>
            <a:r>
              <a:rPr lang="en-US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closest</a:t>
            </a:r>
            <a:r>
              <a:rPr lang="en-US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n-US" spc="-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centroid.</a:t>
            </a:r>
            <a:endParaRPr lang="en-IN" spc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62050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0D0F1A"/>
              </a:buClr>
              <a:buSzPts val="1000"/>
              <a:buNone/>
              <a:tabLst>
                <a:tab pos="342900" algn="l"/>
              </a:tabLst>
            </a:pP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4.Determine</a:t>
            </a:r>
            <a:r>
              <a:rPr lang="en-US" spc="23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</a:t>
            </a:r>
            <a:r>
              <a:rPr lang="en-US" spc="23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23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centroids</a:t>
            </a:r>
            <a:r>
              <a:rPr lang="en-US" spc="2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23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2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newly</a:t>
            </a:r>
            <a:r>
              <a:rPr lang="en-US" spc="2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generated</a:t>
            </a:r>
            <a:r>
              <a:rPr lang="en-US" spc="-23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clusters.</a:t>
            </a:r>
            <a:endParaRPr lang="en-IN" spc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62050" lvl="0" indent="0" algn="just">
              <a:lnSpc>
                <a:spcPct val="150000"/>
              </a:lnSpc>
              <a:spcAft>
                <a:spcPts val="0"/>
              </a:spcAft>
              <a:buClr>
                <a:srgbClr val="0D0F1A"/>
              </a:buClr>
              <a:buSzPts val="1000"/>
              <a:buNone/>
              <a:tabLst>
                <a:tab pos="342900" algn="l"/>
              </a:tabLst>
            </a:pP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5.Repeat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4.</a:t>
            </a:r>
            <a:endParaRPr lang="en-IN" spc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82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Cluster/topic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Cluster/topic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9D086-5D11-25FF-FD75-76C1A75E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CC39F5-0690-ECEB-1B48-AD1D07EF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958" y="2336800"/>
            <a:ext cx="8558463" cy="3598863"/>
          </a:xfrm>
        </p:spPr>
      </p:pic>
    </p:spTree>
    <p:extLst>
      <p:ext uri="{BB962C8B-B14F-4D97-AF65-F5344CB8AC3E}">
        <p14:creationId xmlns:p14="http://schemas.microsoft.com/office/powerpoint/2010/main" xmlns="" val="402156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62199-BAC0-A7E4-DB1F-60C3C042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D17953-9A70-7FBC-B724-567F75B97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42" y="2336800"/>
            <a:ext cx="9143999" cy="3598863"/>
          </a:xfrm>
        </p:spPr>
      </p:pic>
    </p:spTree>
    <p:extLst>
      <p:ext uri="{BB962C8B-B14F-4D97-AF65-F5344CB8AC3E}">
        <p14:creationId xmlns:p14="http://schemas.microsoft.com/office/powerpoint/2010/main" xmlns="" val="17500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0C8AF-3CF2-0C8D-8098-08737232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C714DF-03B9-D59E-7CEA-1312E4322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3" y="2336800"/>
            <a:ext cx="9914021" cy="4039937"/>
          </a:xfrm>
        </p:spPr>
      </p:pic>
    </p:spTree>
    <p:extLst>
      <p:ext uri="{BB962C8B-B14F-4D97-AF65-F5344CB8AC3E}">
        <p14:creationId xmlns:p14="http://schemas.microsoft.com/office/powerpoint/2010/main" xmlns="" val="112253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58EBD-4DBB-145E-BE60-BBB71F8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64EDDF1-B1AC-3DF0-C3EC-F822DA420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4" y="2336800"/>
            <a:ext cx="9705473" cy="4232442"/>
          </a:xfrm>
        </p:spPr>
      </p:pic>
    </p:spTree>
    <p:extLst>
      <p:ext uri="{BB962C8B-B14F-4D97-AF65-F5344CB8AC3E}">
        <p14:creationId xmlns:p14="http://schemas.microsoft.com/office/powerpoint/2010/main" xmlns="" val="224864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32F1D-32F2-FA66-3402-0B06FF79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5252E-D6BE-ABCC-4388-A80EE918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0B3C9E-D5FC-8BAD-358E-A2C38B616E2E}"/>
              </a:ext>
            </a:extLst>
          </p:cNvPr>
          <p:cNvSpPr txBox="1"/>
          <p:nvPr/>
        </p:nvSpPr>
        <p:spPr>
          <a:xfrm>
            <a:off x="228600" y="2155532"/>
            <a:ext cx="12573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62050" algn="just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 models have an important role in computer science for text mining. In Topic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modeling, a topic is a list of words that occur in statistically significant methods.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can be an email, a book chapter, a blog posts, a journal article and any kind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unstructured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cannot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words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text documents for topic modeling. Instead, they suppose that any part of the text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combined by selecting words from probable baskets of words where each basket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corresponds to a topic. The tool goes via this process over and over again until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stays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baskets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topics.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whole, the individual documents, and the relationships between the documents. In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investigated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scholarly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highly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6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LDA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13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B036A-EED3-0037-F415-3510B0A2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715796"/>
            <a:ext cx="6882063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B041B-0C1B-4825-C9F0-B2083421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2462463"/>
            <a:ext cx="11710737" cy="3799442"/>
          </a:xfrm>
        </p:spPr>
        <p:txBody>
          <a:bodyPr>
            <a:normAutofit/>
          </a:bodyPr>
          <a:lstStyle/>
          <a:p>
            <a:pPr marL="137160" indent="0" algn="just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1.Blei, D. M., Ng, A. Y., &amp; Jordan, M. I. (2003). Latent Dirichlet allocation. Journal of Machine Learning Research, 3(Jan), 993–1022.</a:t>
            </a:r>
          </a:p>
          <a:p>
            <a:pPr marL="137160" indent="0" algn="just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Griffiths, T. L., &amp;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Steyvers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(2004). Finding scientific topics. Proceedings of the National Academy of Sciences, 101(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1), 5228–5235.</a:t>
            </a:r>
          </a:p>
          <a:p>
            <a:pPr marL="137160" indent="0" algn="just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Mimno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McCallum, A., &amp; Boyd-Graber, J. (2011). Topic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digital libraries. ACM Transactions on Intelligent Systems and Technology, 2(2), 1–39.</a:t>
            </a:r>
          </a:p>
          <a:p>
            <a:pPr marL="137160" indent="0" algn="just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Newman, D., Asuncion, A., Smyth, P., &amp; Welling, M. (2009). Distributed Algorithms for Topic Models. The Journal of Machine Learning Research, 10, 1801–1828.</a:t>
            </a:r>
          </a:p>
          <a:p>
            <a:pPr marL="137160" indent="0" algn="just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Steyvers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Griffiths, T. (2007). Probabilistic topic models. Handbook of latent semantic analysis, 424–440.</a:t>
            </a:r>
          </a:p>
        </p:txBody>
      </p:sp>
    </p:spTree>
    <p:extLst>
      <p:ext uri="{BB962C8B-B14F-4D97-AF65-F5344CB8AC3E}">
        <p14:creationId xmlns:p14="http://schemas.microsoft.com/office/powerpoint/2010/main" xmlns="" val="371906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5EB78D-18A5-AFE6-F70C-C35C2CEDEFF4}"/>
              </a:ext>
            </a:extLst>
          </p:cNvPr>
          <p:cNvSpPr txBox="1"/>
          <p:nvPr/>
        </p:nvSpPr>
        <p:spPr>
          <a:xfrm>
            <a:off x="3774821" y="2921172"/>
            <a:ext cx="68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xmlns="" val="23309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DEB3D-BBCB-FC34-7DFF-C520A81B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01D18-5150-EA9E-7E66-1EBCB87E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5467"/>
            <a:ext cx="5558589" cy="44659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</a:t>
            </a: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667670"/>
            <a:ext cx="5013158" cy="1201236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solidFill>
                  <a:srgbClr val="FF0000"/>
                </a:solidFill>
                <a:effectLst/>
                <a:latin typeface="+mn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90" y="2245895"/>
            <a:ext cx="11446042" cy="44837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using NLP is a technique that uses algorithms to automatically discover latent topics or themes in a collection of text data.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corpus is a collection of authentic text or audio organized into datasets. 'Authentic' in this case means text written or audio spoken by a native of the language or dialect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natural language processing, Latent Dirichlet Allocation is a generative statistical model that explains a set of observations through unobserved groups, and each group explains why some parts of the data are similar. 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9A8B2-6E59-10BE-49B5-269172EB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4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1A0EA-93C6-8500-B6F4-088ECBB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2667493"/>
            <a:ext cx="11462085" cy="3524004"/>
          </a:xfrm>
        </p:spPr>
        <p:txBody>
          <a:bodyPr>
            <a:normAutofit/>
          </a:bodyPr>
          <a:lstStyle/>
          <a:p>
            <a:pPr marL="13716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algorithm or model that can effectively identify and extract the hidden topics or themes from a large corpus of text data, and represent them in a meaningful ways.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4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44122-A92C-9BFC-0A41-BA1C6C84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" y="874295"/>
            <a:ext cx="3641558" cy="77403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b="1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3A60E-C420-AE56-E2F7-81DF9D05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1" y="2438399"/>
            <a:ext cx="11734799" cy="413084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topics in a document or corpus of documents.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relationships between the topics in a corpus.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information from a corpus of documents by summarizing them.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documents according to their topics.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topics to better organize documents.</a:t>
            </a:r>
          </a:p>
          <a:p>
            <a:pPr algn="just">
              <a:lnSpc>
                <a:spcPct val="10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99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EBB0D-5122-9893-94C0-3B747330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99AB337E-1323-A91B-1E9E-42C916232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254101"/>
              </p:ext>
            </p:extLst>
          </p:nvPr>
        </p:nvGraphicFramePr>
        <p:xfrm>
          <a:off x="296780" y="2072106"/>
          <a:ext cx="1126958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916">
                  <a:extLst>
                    <a:ext uri="{9D8B030D-6E8A-4147-A177-3AD203B41FA5}">
                      <a16:colId xmlns:a16="http://schemas.microsoft.com/office/drawing/2014/main" xmlns="" val="1505758842"/>
                    </a:ext>
                  </a:extLst>
                </a:gridCol>
                <a:gridCol w="2253916">
                  <a:extLst>
                    <a:ext uri="{9D8B030D-6E8A-4147-A177-3AD203B41FA5}">
                      <a16:colId xmlns:a16="http://schemas.microsoft.com/office/drawing/2014/main" xmlns="" val="1560200763"/>
                    </a:ext>
                  </a:extLst>
                </a:gridCol>
                <a:gridCol w="2253916">
                  <a:extLst>
                    <a:ext uri="{9D8B030D-6E8A-4147-A177-3AD203B41FA5}">
                      <a16:colId xmlns:a16="http://schemas.microsoft.com/office/drawing/2014/main" xmlns="" val="772266359"/>
                    </a:ext>
                  </a:extLst>
                </a:gridCol>
                <a:gridCol w="2253916">
                  <a:extLst>
                    <a:ext uri="{9D8B030D-6E8A-4147-A177-3AD203B41FA5}">
                      <a16:colId xmlns:a16="http://schemas.microsoft.com/office/drawing/2014/main" xmlns="" val="2967960500"/>
                    </a:ext>
                  </a:extLst>
                </a:gridCol>
                <a:gridCol w="2253916">
                  <a:extLst>
                    <a:ext uri="{9D8B030D-6E8A-4147-A177-3AD203B41FA5}">
                      <a16:colId xmlns:a16="http://schemas.microsoft.com/office/drawing/2014/main" xmlns="" val="39105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PUBLISHED 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863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Handbook of Topic Models: Algorithms, Applications and Tools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Xu, Zhang and Ma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Handbook of Topic Models provides an authoritative, comprehensive, and up-to-date overview of the field of topic modeling.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31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Mining: A Comprehensive Guide for Practitioners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Guntzer</a:t>
                      </a:r>
                      <a:r>
                        <a:rPr lang="en-US" dirty="0"/>
                        <a:t> et 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Text mining is the process of extracting meaningful information from large amounts of unstructured text.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74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69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CE2C2-53B6-BF64-F110-C0ABC276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6C3E396-99F4-8E5C-A7F1-8E9FD4713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41979712"/>
              </p:ext>
            </p:extLst>
          </p:nvPr>
        </p:nvGraphicFramePr>
        <p:xfrm>
          <a:off x="404687" y="2058755"/>
          <a:ext cx="11382625" cy="440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93">
                  <a:extLst>
                    <a:ext uri="{9D8B030D-6E8A-4147-A177-3AD203B41FA5}">
                      <a16:colId xmlns:a16="http://schemas.microsoft.com/office/drawing/2014/main" xmlns="" val="383936178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xmlns="" val="412480448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2142550468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xmlns="" val="2564465121"/>
                    </a:ext>
                  </a:extLst>
                </a:gridCol>
                <a:gridCol w="3141152">
                  <a:extLst>
                    <a:ext uri="{9D8B030D-6E8A-4147-A177-3AD203B41FA5}">
                      <a16:colId xmlns:a16="http://schemas.microsoft.com/office/drawing/2014/main" xmlns="" val="2755956367"/>
                    </a:ext>
                  </a:extLst>
                </a:gridCol>
              </a:tblGrid>
              <a:tr h="583891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PUBLISHED 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9375470"/>
                  </a:ext>
                </a:extLst>
              </a:tr>
              <a:tr h="1988209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to Information Retrieval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Manning, Raghavan and </a:t>
                      </a:r>
                      <a:r>
                        <a:rPr lang="en-US" dirty="0" err="1"/>
                        <a:t>Schutze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retrieval is the process of finding information from a collection of resources. It is the science of searching for information in documents, databases, and other sources.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038562"/>
                  </a:ext>
                </a:extLst>
              </a:tr>
              <a:tr h="1749625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Mining of Massive Datasets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Mining of Massive Datasets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data mining is a term used to describe the process of extracting valuable and useful patterns from large data sets.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04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08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14528-98EC-AFF6-4876-6AAE5090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685800"/>
            <a:ext cx="5951621" cy="10868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:</a:t>
            </a:r>
            <a:endParaRPr lang="en-IN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77452"/>
            <a:ext cx="11774905" cy="45158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uncover and extract key themes or topics from a given text corpus.</a:t>
            </a:r>
          </a:p>
          <a:p>
            <a:pPr marL="0" indent="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preprocessing the text data by removing noise, such as stopwords, punctuation, and special characters, and performing tokenization to split the text into individual words or phrases. </a:t>
            </a:r>
          </a:p>
          <a:p>
            <a:pPr marL="0" indent="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applying a suitable topic modeling algorithm, such as Latent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latent topics within the text corpus.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5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7986"/>
            <a:ext cx="7539790" cy="97504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3AA46-259C-5DAA-6650-F129619D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60" y="2320831"/>
            <a:ext cx="11511679" cy="44248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1909A0-BAEA-5F86-9DB0-572F71AB74AA}"/>
              </a:ext>
            </a:extLst>
          </p:cNvPr>
          <p:cNvSpPr txBox="1"/>
          <p:nvPr/>
        </p:nvSpPr>
        <p:spPr>
          <a:xfrm flipH="1">
            <a:off x="5002729" y="2508233"/>
            <a:ext cx="1550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DATA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AC95AA-38D8-E852-D36F-29F807BF18F7}"/>
              </a:ext>
            </a:extLst>
          </p:cNvPr>
          <p:cNvSpPr txBox="1"/>
          <p:nvPr/>
        </p:nvSpPr>
        <p:spPr>
          <a:xfrm>
            <a:off x="4283244" y="3187568"/>
            <a:ext cx="33367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TOKENIZATION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STEMMING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1228A1-0690-C0FD-707B-8EA7C837D251}"/>
              </a:ext>
            </a:extLst>
          </p:cNvPr>
          <p:cNvSpPr txBox="1"/>
          <p:nvPr/>
        </p:nvSpPr>
        <p:spPr>
          <a:xfrm>
            <a:off x="3416969" y="3930037"/>
            <a:ext cx="55024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 FREQUENCY-INVERSE DOCUMENT FREQUENCY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7B8279-2D89-3C61-2F5D-A23AF1BFCC84}"/>
              </a:ext>
            </a:extLst>
          </p:cNvPr>
          <p:cNvSpPr txBox="1"/>
          <p:nvPr/>
        </p:nvSpPr>
        <p:spPr>
          <a:xfrm>
            <a:off x="4620127" y="4672506"/>
            <a:ext cx="26629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 CLUSTERING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B501C8-80F0-F59D-F916-FCE2F5E9F70F}"/>
              </a:ext>
            </a:extLst>
          </p:cNvPr>
          <p:cNvSpPr txBox="1"/>
          <p:nvPr/>
        </p:nvSpPr>
        <p:spPr>
          <a:xfrm>
            <a:off x="3416969" y="5523965"/>
            <a:ext cx="55666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MODELLING-LATENT DIRICHIENT ALLOCATION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A61C2F8-0F82-9B54-271E-907AF6384835}"/>
              </a:ext>
            </a:extLst>
          </p:cNvPr>
          <p:cNvCxnSpPr>
            <a:stCxn id="5" idx="2"/>
          </p:cNvCxnSpPr>
          <p:nvPr/>
        </p:nvCxnSpPr>
        <p:spPr>
          <a:xfrm>
            <a:off x="5777964" y="2877565"/>
            <a:ext cx="0" cy="31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7B4A760-59E9-75DA-CA7E-C1A894683190}"/>
              </a:ext>
            </a:extLst>
          </p:cNvPr>
          <p:cNvCxnSpPr/>
          <p:nvPr/>
        </p:nvCxnSpPr>
        <p:spPr>
          <a:xfrm>
            <a:off x="5777964" y="3556900"/>
            <a:ext cx="0" cy="37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F092C7A-4B5B-B0CF-9992-62603E1F2EBC}"/>
              </a:ext>
            </a:extLst>
          </p:cNvPr>
          <p:cNvCxnSpPr/>
          <p:nvPr/>
        </p:nvCxnSpPr>
        <p:spPr>
          <a:xfrm>
            <a:off x="5777964" y="4299369"/>
            <a:ext cx="0" cy="37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69269D7-9305-F778-9C09-51C34DD261CC}"/>
              </a:ext>
            </a:extLst>
          </p:cNvPr>
          <p:cNvCxnSpPr/>
          <p:nvPr/>
        </p:nvCxnSpPr>
        <p:spPr>
          <a:xfrm>
            <a:off x="5777964" y="5041838"/>
            <a:ext cx="0" cy="48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5759</TotalTime>
  <Words>885</Words>
  <Application>Microsoft Office PowerPoint</Application>
  <PresentationFormat>Custom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Berlin</vt:lpstr>
      <vt:lpstr>Slide 1</vt:lpstr>
      <vt:lpstr>CONTENTS:</vt:lpstr>
      <vt:lpstr>INTRODUCTION</vt:lpstr>
      <vt:lpstr>PROBLEM STATEMENT:</vt:lpstr>
      <vt:lpstr>OBJECTIVES:</vt:lpstr>
      <vt:lpstr>LITERATURE SURVEY</vt:lpstr>
      <vt:lpstr>LITERATURE SURVEY</vt:lpstr>
      <vt:lpstr>SCOPE OF THE PROJECT :</vt:lpstr>
      <vt:lpstr>PROJECT METHODOLOGY:</vt:lpstr>
      <vt:lpstr>PROJECT METHODOLOGY:</vt:lpstr>
      <vt:lpstr>RESULTS</vt:lpstr>
      <vt:lpstr>Slide 12</vt:lpstr>
      <vt:lpstr>Slide 13</vt:lpstr>
      <vt:lpstr>Slide 14</vt:lpstr>
      <vt:lpstr>Slide 15</vt:lpstr>
      <vt:lpstr>CONCLUSION:</vt:lpstr>
      <vt:lpstr>REFERENCES: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Admin</cp:lastModifiedBy>
  <cp:revision>36</cp:revision>
  <dcterms:created xsi:type="dcterms:W3CDTF">2022-06-17T15:13:55Z</dcterms:created>
  <dcterms:modified xsi:type="dcterms:W3CDTF">2023-05-24T07:19:25Z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