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</p:sldMasterIdLst>
  <p:notesMasterIdLst>
    <p:notesMasterId r:id="rId44"/>
  </p:notesMasterIdLst>
  <p:sldIdLst>
    <p:sldId id="256" r:id="rId3"/>
    <p:sldId id="309" r:id="rId4"/>
    <p:sldId id="311" r:id="rId5"/>
    <p:sldId id="312" r:id="rId6"/>
    <p:sldId id="313" r:id="rId7"/>
    <p:sldId id="310" r:id="rId8"/>
    <p:sldId id="314" r:id="rId9"/>
    <p:sldId id="315" r:id="rId10"/>
    <p:sldId id="317" r:id="rId11"/>
    <p:sldId id="316" r:id="rId12"/>
    <p:sldId id="318" r:id="rId13"/>
    <p:sldId id="320" r:id="rId14"/>
    <p:sldId id="321" r:id="rId15"/>
    <p:sldId id="325" r:id="rId16"/>
    <p:sldId id="326" r:id="rId17"/>
    <p:sldId id="324" r:id="rId18"/>
    <p:sldId id="319" r:id="rId19"/>
    <p:sldId id="323" r:id="rId20"/>
    <p:sldId id="322" r:id="rId21"/>
    <p:sldId id="328" r:id="rId22"/>
    <p:sldId id="329" r:id="rId23"/>
    <p:sldId id="330" r:id="rId24"/>
    <p:sldId id="331" r:id="rId25"/>
    <p:sldId id="332" r:id="rId26"/>
    <p:sldId id="334" r:id="rId27"/>
    <p:sldId id="336" r:id="rId28"/>
    <p:sldId id="337" r:id="rId29"/>
    <p:sldId id="335" r:id="rId30"/>
    <p:sldId id="338" r:id="rId31"/>
    <p:sldId id="339" r:id="rId32"/>
    <p:sldId id="333" r:id="rId33"/>
    <p:sldId id="340" r:id="rId34"/>
    <p:sldId id="342" r:id="rId35"/>
    <p:sldId id="292" r:id="rId36"/>
    <p:sldId id="343" r:id="rId37"/>
    <p:sldId id="344" r:id="rId38"/>
    <p:sldId id="327" r:id="rId39"/>
    <p:sldId id="345" r:id="rId40"/>
    <p:sldId id="348" r:id="rId41"/>
    <p:sldId id="346" r:id="rId42"/>
    <p:sldId id="347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32" autoAdjust="0"/>
    <p:restoredTop sz="96327"/>
  </p:normalViewPr>
  <p:slideViewPr>
    <p:cSldViewPr snapToGrid="0">
      <p:cViewPr varScale="1">
        <p:scale>
          <a:sx n="160" d="100"/>
          <a:sy n="160" d="100"/>
        </p:scale>
        <p:origin x="296" y="184"/>
      </p:cViewPr>
      <p:guideLst/>
    </p:cSldViewPr>
  </p:slideViewPr>
  <p:outlineViewPr>
    <p:cViewPr>
      <p:scale>
        <a:sx n="33" d="100"/>
        <a:sy n="33" d="100"/>
      </p:scale>
      <p:origin x="0" y="-10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917E97-1ECA-084F-8CE5-B487477A6DBB}" type="datetimeFigureOut">
              <a:rPr lang="en-CN" smtClean="0"/>
              <a:t>1/30/23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BD94C-E36E-4D46-8510-5341CECF78D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888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2692940"/>
            <a:ext cx="105156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/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566399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42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1" y="1545535"/>
            <a:ext cx="83327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本内容版权属</a:t>
            </a:r>
            <a:r>
              <a:rPr lang="zh-CN" altLang="en-US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杭州饥人谷教育科技有限公司</a:t>
            </a: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（简称饥人谷）所有。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任何媒体、网站或个人未经本网协议授权不得转载、链接、转贴，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或以其他方式复制、发布和发表。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已获得饥人谷授权的媒体、网站或个人在使用时须注明「资料来源：饥人谷」 。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对于违反者，饥人谷将依法追究责任。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如果你想要购买本课程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如果你发现有人盗用本课程</a:t>
            </a:r>
            <a:endParaRPr lang="en-US" altLang="zh-CN" sz="1800">
              <a:solidFill>
                <a:srgbClr val="2B457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8200" y="28613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2B457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版权声明</a:t>
            </a:r>
          </a:p>
        </p:txBody>
      </p:sp>
    </p:spTree>
    <p:extLst>
      <p:ext uri="{BB962C8B-B14F-4D97-AF65-F5344CB8AC3E}">
        <p14:creationId xmlns:p14="http://schemas.microsoft.com/office/powerpoint/2010/main" val="250417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 marL="0" indent="0">
              <a:buNone/>
              <a:defRPr lang="zh-CN" altLang="en-US" sz="2000" dirty="0" smtClean="0">
                <a:latin typeface="Consolas" panose="020B0609020204030204" pitchFamily="49" charset="0"/>
              </a:defRPr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1"/>
            <a:r>
              <a:rPr lang="en-US" altLang="zh-CN"/>
              <a:t>print("hi")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2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>
              <a:buSzPct val="100000"/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75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3"/>
          </p:nvPr>
        </p:nvSpPr>
        <p:spPr>
          <a:xfrm>
            <a:off x="0" y="3"/>
            <a:ext cx="12192000" cy="6857999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6750"/>
            <a:ext cx="105156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365000"/>
            <a:ext cx="105156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338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6750"/>
            <a:ext cx="105156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365000"/>
            <a:ext cx="10515600" cy="3416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57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6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37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4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lang="zh-CN" altLang="en-US" dirty="0" smtClean="0"/>
            </a:lvl1pPr>
            <a:lvl2pPr>
              <a:lnSpc>
                <a:spcPct val="100000"/>
              </a:lnSpc>
              <a:defRPr lang="zh-CN" altLang="en-US" dirty="0" smtClean="0"/>
            </a:lvl2pPr>
            <a:lvl3pPr>
              <a:lnSpc>
                <a:spcPct val="100000"/>
              </a:lnSpc>
              <a:defRPr lang="zh-CN" altLang="en-US" dirty="0" smtClean="0"/>
            </a:lvl3pPr>
            <a:lvl4pPr>
              <a:lnSpc>
                <a:spcPct val="100000"/>
              </a:lnSpc>
              <a:defRPr lang="zh-CN" altLang="en-US" dirty="0" smtClean="0"/>
            </a:lvl4pPr>
            <a:lvl5pPr>
              <a:lnSpc>
                <a:spcPct val="100000"/>
              </a:lnSpc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CN" altLang="en-US" dirty="0" smtClean="0"/>
            </a:lvl1pPr>
            <a:lvl2pPr marL="0" indent="0">
              <a:buNone/>
              <a:defRPr lang="zh-CN" altLang="en-US" sz="2000" dirty="0" smtClean="0">
                <a:latin typeface="Consolas" panose="020B0609020204030204" pitchFamily="49" charset="0"/>
              </a:defRPr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1"/>
            <a:r>
              <a:rPr lang="en-US" altLang="zh-CN"/>
              <a:t>print("hi")</a:t>
            </a:r>
            <a:endParaRPr lang="zh-CN" altLang="en-US" dirty="0"/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2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201" y="1545535"/>
            <a:ext cx="833273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本内容版权属</a:t>
            </a:r>
            <a:r>
              <a:rPr lang="zh-CN" altLang="en-US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杭州饥人谷教育科技有限公司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（简称饥人谷）所有。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任何媒体、网站或个人未经本网协议授权不得转载、链接、转贴，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或以其他方式复制、发布和发表。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已获得饥人谷授权的媒体、网站或个人在使用时须注明「资料来源：饥人谷」 。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对于违反者，饥人谷将依法追究责任。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如果你想要购买本课程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  <a:p>
            <a:pPr>
              <a:lnSpc>
                <a:spcPct val="100000"/>
              </a:lnSpc>
            </a:pP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如果你发现有人盗用本课程</a:t>
            </a:r>
            <a:endParaRPr lang="en-US" altLang="zh-CN" sz="1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请微信联系 </a:t>
            </a:r>
            <a:r>
              <a:rPr lang="en-US" altLang="zh-CN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xiedaimala02</a:t>
            </a:r>
            <a:r>
              <a:rPr lang="en-US" altLang="zh-CN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1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xiedaimala03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8200" y="28613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版权声明</a:t>
            </a:r>
          </a:p>
        </p:txBody>
      </p:sp>
    </p:spTree>
    <p:extLst>
      <p:ext uri="{BB962C8B-B14F-4D97-AF65-F5344CB8AC3E}">
        <p14:creationId xmlns:p14="http://schemas.microsoft.com/office/powerpoint/2010/main" val="366928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6750"/>
            <a:ext cx="105156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365000"/>
            <a:ext cx="10515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9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  <a:lvl2pPr marL="0" indent="0" algn="ctr">
              <a:buNone/>
              <a:defRPr/>
            </a:lvl2pPr>
            <a:lvl3pPr marL="0" indent="0" algn="ctr">
              <a:buNone/>
              <a:defRPr/>
            </a:lvl3pPr>
            <a:lvl4pPr marL="0" indent="0" algn="ctr">
              <a:buNone/>
              <a:defRPr/>
            </a:lvl4pPr>
            <a:lvl5pPr marL="0" indent="0" algn="ctr">
              <a:buNone/>
              <a:defRPr/>
            </a:lvl5pPr>
          </a:lstStyle>
          <a:p>
            <a:pPr lvl="0"/>
            <a:r>
              <a:rPr lang="zh-CN" altLang="en-US" dirty="0"/>
              <a:t>背景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636750"/>
            <a:ext cx="10515600" cy="715581"/>
          </a:xfrm>
          <a:prstGeom prst="rect">
            <a:avLst/>
          </a:prstGeom>
        </p:spPr>
        <p:txBody>
          <a:bodyPr anchor="b">
            <a:spAutoFit/>
          </a:bodyPr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365000"/>
            <a:ext cx="10515600" cy="3693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02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4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151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838200" y="2692940"/>
            <a:ext cx="10515600" cy="757130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algn="ctr">
              <a:defRPr sz="4800">
                <a:solidFill>
                  <a:srgbClr val="2B4576"/>
                </a:solidFill>
              </a:defRPr>
            </a:lvl1pPr>
          </a:lstStyle>
          <a:p>
            <a:r>
              <a:rPr lang="zh-CN" altLang="en-US" dirty="0"/>
              <a:t>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38200" y="3509546"/>
            <a:ext cx="10515600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副标题</a:t>
            </a:r>
          </a:p>
        </p:txBody>
      </p:sp>
      <p:sp>
        <p:nvSpPr>
          <p:cNvPr id="7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0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384F88"/>
            </a:gs>
            <a:gs pos="100000">
              <a:srgbClr val="1E2C6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838200" y="1260000"/>
            <a:ext cx="10515600" cy="538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11353799" y="6642000"/>
            <a:ext cx="838199" cy="216000"/>
          </a:xfrm>
          <a:prstGeom prst="rect">
            <a:avLst/>
          </a:prstGeom>
        </p:spPr>
        <p:txBody>
          <a:bodyPr vert="horz" wrap="none" lIns="0" tIns="0" rIns="72000" bIns="36000" rtlCol="0" anchor="b" anchorCtr="0"/>
          <a:lstStyle>
            <a:lvl1pPr algn="r">
              <a:defRPr sz="9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353801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ctr"/>
          <a:lstStyle>
            <a:lvl1pPr algn="r">
              <a:defRPr sz="9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C71211B-FC85-4D01-81F5-233FD27A8BC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FC00A0-87D4-4A61-9BF9-412D314D1DAF}"/>
              </a:ext>
            </a:extLst>
          </p:cNvPr>
          <p:cNvSpPr txBox="1"/>
          <p:nvPr/>
        </p:nvSpPr>
        <p:spPr>
          <a:xfrm>
            <a:off x="5546971" y="6673056"/>
            <a:ext cx="10980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饥人谷</a:t>
            </a:r>
          </a:p>
        </p:txBody>
      </p:sp>
    </p:spTree>
    <p:extLst>
      <p:ext uri="{BB962C8B-B14F-4D97-AF65-F5344CB8AC3E}">
        <p14:creationId xmlns:p14="http://schemas.microsoft.com/office/powerpoint/2010/main" val="48837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9" r:id="rId3"/>
    <p:sldLayoutId id="2147483675" r:id="rId4"/>
    <p:sldLayoutId id="2147483678" r:id="rId5"/>
    <p:sldLayoutId id="2147483677" r:id="rId6"/>
    <p:sldLayoutId id="2147483679" r:id="rId7"/>
    <p:sldLayoutId id="2147483680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-360000" algn="l" defTabSz="685800" rtl="0" eaLnBrk="1" latinLnBrk="0" hangingPunct="1">
        <a:lnSpc>
          <a:spcPct val="100000"/>
        </a:lnSpc>
        <a:spcBef>
          <a:spcPts val="1600"/>
        </a:spcBef>
        <a:buFont typeface="Arial" panose="020B0604020202020204" pitchFamily="34" charset="0"/>
        <a:buChar char="•"/>
        <a:defRPr lang="zh-CN" altLang="en-US" sz="3600" kern="1200" dirty="0" smtClean="0">
          <a:solidFill>
            <a:srgbClr val="FFDE85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-360000" algn="l" defTabSz="685800" rtl="0" eaLnBrk="1" latinLnBrk="0" hangingPunct="1">
        <a:lnSpc>
          <a:spcPct val="100000"/>
        </a:lnSpc>
        <a:spcBef>
          <a:spcPts val="375"/>
        </a:spcBef>
        <a:buSzPct val="100000"/>
        <a:buFont typeface="Wingdings" panose="05000000000000000000" pitchFamily="2" charset="2"/>
        <a:buChar char="ü"/>
        <a:defRPr sz="24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F9FCFF"/>
            </a:gs>
            <a:gs pos="100000">
              <a:srgbClr val="EBF7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标题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838200" y="1261130"/>
            <a:ext cx="10515600" cy="5380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>
          <a:xfrm>
            <a:off x="11353800" y="0"/>
            <a:ext cx="838200" cy="216000"/>
          </a:xfrm>
          <a:prstGeom prst="rect">
            <a:avLst/>
          </a:prstGeom>
        </p:spPr>
        <p:txBody>
          <a:bodyPr vert="horz" wrap="none" lIns="0" tIns="36000" rIns="72000" bIns="0" rtlCol="0" anchor="t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A6B6B8B-E38A-4C92-8797-81FA559B205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>
          <a:xfrm>
            <a:off x="11353800" y="6642000"/>
            <a:ext cx="838200" cy="216000"/>
          </a:xfrm>
          <a:prstGeom prst="rect">
            <a:avLst/>
          </a:prstGeom>
        </p:spPr>
        <p:txBody>
          <a:bodyPr vert="horz" wrap="none" lIns="0" tIns="0" rIns="72000" bIns="3600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4C8E59-2062-4974-9D8C-C0D011B313F2}"/>
              </a:ext>
            </a:extLst>
          </p:cNvPr>
          <p:cNvSpPr txBox="1"/>
          <p:nvPr/>
        </p:nvSpPr>
        <p:spPr>
          <a:xfrm>
            <a:off x="5363962" y="6673056"/>
            <a:ext cx="109805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版权所有 </a:t>
            </a:r>
            <a:r>
              <a:rPr lang="en-US" altLang="zh-CN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lang="zh-CN" altLang="en-US" sz="100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饥人谷</a:t>
            </a:r>
          </a:p>
        </p:txBody>
      </p:sp>
    </p:spTree>
    <p:extLst>
      <p:ext uri="{BB962C8B-B14F-4D97-AF65-F5344CB8AC3E}">
        <p14:creationId xmlns:p14="http://schemas.microsoft.com/office/powerpoint/2010/main" val="95339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90" r:id="rId3"/>
    <p:sldLayoutId id="2147483683" r:id="rId4"/>
    <p:sldLayoutId id="2147483684" r:id="rId5"/>
    <p:sldLayoutId id="2147483685" r:id="rId6"/>
    <p:sldLayoutId id="2147483686" r:id="rId7"/>
    <p:sldLayoutId id="2147483687" r:id="rId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36000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0" indent="-360000" algn="l" defTabSz="685800" rtl="0" eaLnBrk="1" latinLnBrk="0" hangingPunct="1">
        <a:lnSpc>
          <a:spcPct val="100000"/>
        </a:lnSpc>
        <a:spcBef>
          <a:spcPts val="375"/>
        </a:spcBef>
        <a:buSzPct val="50000"/>
        <a:buFont typeface="Wingdings" panose="05000000000000000000" pitchFamily="2" charset="2"/>
        <a:buChar char="ü"/>
        <a:defRPr sz="24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0" indent="-36000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2B457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F816A-4D31-46FA-A25C-E6E973DEB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028142"/>
            <a:ext cx="10515600" cy="1421928"/>
          </a:xfrm>
        </p:spPr>
        <p:txBody>
          <a:bodyPr/>
          <a:lstStyle/>
          <a:p>
            <a:br>
              <a:rPr lang="en-CN" altLang="zh-CN"/>
            </a:br>
            <a:r>
              <a:rPr lang="en-US" altLang="zh-CN" dirty="0"/>
              <a:t>Java</a:t>
            </a:r>
            <a:r>
              <a:rPr lang="zh-CN" altLang="en-US" dirty="0"/>
              <a:t>面向对象 </a:t>
            </a:r>
            <a:r>
              <a:rPr lang="en-US" altLang="zh-CN" dirty="0"/>
              <a:t>101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FB9298-51D4-4A02-B053-F474455D3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饥人谷</a:t>
            </a:r>
            <a:r>
              <a:rPr lang="en-US" altLang="zh-CN" dirty="0"/>
              <a:t>Java</a:t>
            </a:r>
            <a:r>
              <a:rPr lang="zh-CN" altLang="en-US" dirty="0"/>
              <a:t>体系课程</a:t>
            </a:r>
          </a:p>
        </p:txBody>
      </p:sp>
    </p:spTree>
    <p:extLst>
      <p:ext uri="{BB962C8B-B14F-4D97-AF65-F5344CB8AC3E}">
        <p14:creationId xmlns:p14="http://schemas.microsoft.com/office/powerpoint/2010/main" val="355670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1C0AF-48DE-BF9B-4042-A047977A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重载（</a:t>
            </a:r>
            <a:r>
              <a:rPr kumimoji="1" lang="en-US" altLang="zh-CN" dirty="0"/>
              <a:t>Overload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CD54A-58EA-489D-9A01-F103CC39C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只体现在方法上（方法重载和构造器重载）</a:t>
            </a:r>
            <a:endParaRPr kumimoji="1" lang="en-US" altLang="zh-CN" dirty="0"/>
          </a:p>
          <a:p>
            <a:r>
              <a:rPr kumimoji="1" lang="zh-CN" altLang="en-US" dirty="0"/>
              <a:t>方法名字一样，但参数列表不同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重点：只关注参数类型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786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C80AD1-0628-109A-BD5F-3437CD26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常量</a:t>
            </a:r>
            <a:r>
              <a:rPr kumimoji="1" lang="en-US" altLang="zh-CN" dirty="0"/>
              <a:t>Constant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26608-580A-70A3-E909-BACDA96F5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用关键字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来定义一个常量</a:t>
            </a:r>
            <a:endParaRPr kumimoji="1" lang="en-US" altLang="zh-CN" dirty="0"/>
          </a:p>
          <a:p>
            <a:r>
              <a:rPr kumimoji="1" lang="zh-CN" altLang="en-US" dirty="0"/>
              <a:t>常量被初始化后就不能再更改</a:t>
            </a:r>
            <a:endParaRPr kumimoji="1" lang="en-US" altLang="zh-CN" dirty="0"/>
          </a:p>
          <a:p>
            <a:r>
              <a:rPr kumimoji="1" lang="zh-CN" altLang="en-US" dirty="0"/>
              <a:t>常量命名一般用全部大写字母表示</a:t>
            </a:r>
            <a:endParaRPr kumimoji="1" lang="en-US" altLang="zh-CN" dirty="0"/>
          </a:p>
          <a:p>
            <a:r>
              <a:rPr kumimoji="1" lang="zh-CN" altLang="en-US" dirty="0"/>
              <a:t>在类中定义常量一般和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一起使用</a:t>
            </a:r>
          </a:p>
        </p:txBody>
      </p:sp>
    </p:spTree>
    <p:extLst>
      <p:ext uri="{BB962C8B-B14F-4D97-AF65-F5344CB8AC3E}">
        <p14:creationId xmlns:p14="http://schemas.microsoft.com/office/powerpoint/2010/main" val="261021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3F790-EB75-2DF5-59CF-744F5F4E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关键字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3144B4-9F3E-17E0-B54A-8D6ECC76D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static</a:t>
            </a:r>
            <a:r>
              <a:rPr kumimoji="1" lang="zh-CN" altLang="en-US" dirty="0"/>
              <a:t>属性和方法属于类，生命周期和类相同</a:t>
            </a:r>
            <a:endParaRPr kumimoji="1" lang="en-US" altLang="zh-CN" dirty="0"/>
          </a:p>
          <a:p>
            <a:r>
              <a:rPr kumimoji="1" lang="en-US" altLang="zh-CN" dirty="0"/>
              <a:t>static</a:t>
            </a:r>
            <a:r>
              <a:rPr kumimoji="1" lang="zh-CN" altLang="en-US" dirty="0"/>
              <a:t>成员变量只有一份</a:t>
            </a:r>
            <a:endParaRPr kumimoji="1" lang="en-US" altLang="zh-CN" dirty="0"/>
          </a:p>
          <a:p>
            <a:r>
              <a:rPr kumimoji="1" lang="en-US" altLang="zh-CN" dirty="0"/>
              <a:t>static</a:t>
            </a:r>
            <a:r>
              <a:rPr kumimoji="1" lang="zh-CN" altLang="en-US" dirty="0"/>
              <a:t>属性</a:t>
            </a:r>
            <a:r>
              <a:rPr kumimoji="1" lang="en-US" altLang="zh-CN" dirty="0"/>
              <a:t>/</a:t>
            </a:r>
            <a:r>
              <a:rPr kumimoji="1" lang="zh-CN" altLang="en-US" dirty="0"/>
              <a:t>方法可被该类的所有对象实例共享使用</a:t>
            </a:r>
            <a:endParaRPr kumimoji="1" lang="en-US" altLang="zh-CN" dirty="0"/>
          </a:p>
          <a:p>
            <a:r>
              <a:rPr kumimoji="1" lang="en-US" altLang="zh-CN" dirty="0"/>
              <a:t>static</a:t>
            </a:r>
            <a:r>
              <a:rPr kumimoji="1" lang="zh-CN" altLang="en-US" dirty="0"/>
              <a:t>方法不能调用非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方法</a:t>
            </a:r>
            <a:endParaRPr kumimoji="1" lang="en-US" altLang="zh-CN" dirty="0"/>
          </a:p>
          <a:p>
            <a:r>
              <a:rPr kumimoji="1" lang="zh-CN" altLang="en-US" dirty="0"/>
              <a:t>调用方法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属性：</a:t>
            </a:r>
            <a:r>
              <a:rPr kumimoji="1" lang="en-US" altLang="zh-CN" dirty="0" err="1"/>
              <a:t>className.field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方法：</a:t>
            </a:r>
            <a:r>
              <a:rPr kumimoji="1" lang="en-US" altLang="zh-CN" dirty="0" err="1"/>
              <a:t>className.method</a:t>
            </a:r>
            <a:endParaRPr kumimoji="1" lang="en-US" altLang="zh-CN" dirty="0"/>
          </a:p>
          <a:p>
            <a:pPr lvl="1" indent="0">
              <a:buNone/>
            </a:pPr>
            <a:endParaRPr kumimoji="1" lang="en-US" altLang="zh-CN" dirty="0"/>
          </a:p>
          <a:p>
            <a:pPr lvl="1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316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249B0-4FB9-83DE-E015-2AE30F5F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Import</a:t>
            </a:r>
            <a:r>
              <a:rPr kumimoji="1" lang="zh-CN" altLang="en-US" dirty="0"/>
              <a:t>关键字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导入类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7160D-CF9F-9C17-5077-AA22C294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要使用其他包的类，需用</a:t>
            </a:r>
            <a:r>
              <a:rPr kumimoji="1" lang="en-US" altLang="zh-CN" dirty="0"/>
              <a:t>import</a:t>
            </a:r>
          </a:p>
          <a:p>
            <a:r>
              <a:rPr kumimoji="1" lang="en-US" altLang="zh-CN" dirty="0"/>
              <a:t>Java</a:t>
            </a:r>
            <a:r>
              <a:rPr kumimoji="1" lang="zh-CN" altLang="en-US" dirty="0"/>
              <a:t>默认导入</a:t>
            </a:r>
            <a:r>
              <a:rPr kumimoji="1" lang="en-US" altLang="zh-CN" dirty="0" err="1"/>
              <a:t>java.lang</a:t>
            </a:r>
            <a:r>
              <a:rPr kumimoji="1" lang="zh-CN" altLang="en-US" dirty="0"/>
              <a:t>包下的所有类</a:t>
            </a:r>
            <a:endParaRPr kumimoji="1" lang="en-US" altLang="zh-CN" dirty="0"/>
          </a:p>
          <a:p>
            <a:r>
              <a:rPr kumimoji="1" lang="zh-CN" altLang="en-US" dirty="0"/>
              <a:t>难题：在一个类里面要用同名类怎么办？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</a:t>
            </a:r>
            <a:r>
              <a:rPr kumimoji="1" lang="en-US" altLang="zh-CN" dirty="0"/>
              <a:t>package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className</a:t>
            </a:r>
            <a:r>
              <a:rPr kumimoji="1" lang="zh-CN" altLang="en-US" dirty="0"/>
              <a:t>来表示</a:t>
            </a:r>
            <a:endParaRPr kumimoji="1" lang="en-US" altLang="zh-CN" dirty="0"/>
          </a:p>
          <a:p>
            <a:r>
              <a:rPr kumimoji="1" lang="zh-CN" altLang="en-US" dirty="0"/>
              <a:t>如何导入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相关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89490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B681B-0813-A1A0-3413-5200F860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9489"/>
            <a:ext cx="10515600" cy="757130"/>
          </a:xfrm>
        </p:spPr>
        <p:txBody>
          <a:bodyPr/>
          <a:lstStyle/>
          <a:p>
            <a:pPr algn="ctr"/>
            <a:r>
              <a:rPr kumimoji="1" lang="en-US" altLang="zh-CN" dirty="0"/>
              <a:t>Java</a:t>
            </a:r>
            <a:r>
              <a:rPr kumimoji="1" lang="zh-CN" altLang="en-US" dirty="0"/>
              <a:t>访问控制初探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8A406-3FC0-66EE-1C09-A3915D280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3343"/>
            <a:ext cx="10515600" cy="1379833"/>
          </a:xfrm>
        </p:spPr>
        <p:txBody>
          <a:bodyPr>
            <a:normAutofit/>
          </a:bodyPr>
          <a:lstStyle/>
          <a:p>
            <a:pPr indent="0" algn="ctr">
              <a:buNone/>
            </a:pPr>
            <a:r>
              <a:rPr kumimoji="1" lang="zh-CN" altLang="en-US" dirty="0"/>
              <a:t>用途：用于控制不同情况下不同代码的访问权限</a:t>
            </a:r>
            <a:endParaRPr kumimoji="1" lang="en-US" altLang="zh-CN" dirty="0"/>
          </a:p>
          <a:p>
            <a:pPr indent="0">
              <a:buNone/>
            </a:pP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826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26B98-42FB-6888-E569-1B88DBE7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属性</a:t>
            </a:r>
            <a:r>
              <a:rPr kumimoji="1" lang="en-US" altLang="zh-CN" dirty="0"/>
              <a:t>/</a:t>
            </a:r>
            <a:r>
              <a:rPr kumimoji="1" lang="zh-CN" altLang="en-US" dirty="0"/>
              <a:t>方法访问控制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DE062-23E5-BA3C-C1E2-0EE26EB2A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四种访问权限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【</a:t>
            </a:r>
            <a:r>
              <a:rPr kumimoji="1" lang="zh-CN" altLang="en-US" dirty="0"/>
              <a:t>重要</a:t>
            </a:r>
            <a:r>
              <a:rPr kumimoji="1" lang="en-US" altLang="zh-CN" dirty="0"/>
              <a:t>】private</a:t>
            </a:r>
            <a:r>
              <a:rPr kumimoji="1" lang="zh-CN" altLang="en-US" dirty="0"/>
              <a:t>私有访问权限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使用关键字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进行权限控制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使用</a:t>
            </a:r>
            <a:r>
              <a:rPr kumimoji="1" lang="en-US" altLang="zh-CN" dirty="0"/>
              <a:t>private</a:t>
            </a:r>
            <a:r>
              <a:rPr kumimoji="1" lang="zh-CN" altLang="en-US" dirty="0"/>
              <a:t>声明的属性和方法只能在本类中被访问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【</a:t>
            </a:r>
            <a:r>
              <a:rPr kumimoji="1" lang="zh-CN" altLang="en-US" dirty="0"/>
              <a:t>重要</a:t>
            </a:r>
            <a:r>
              <a:rPr kumimoji="1" lang="en-US" altLang="zh-CN" dirty="0"/>
              <a:t>】 public</a:t>
            </a:r>
            <a:r>
              <a:rPr kumimoji="1" lang="zh-CN" altLang="en-US" dirty="0"/>
              <a:t>公共访问权限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使用关键字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进行权限控制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public</a:t>
            </a:r>
            <a:r>
              <a:rPr kumimoji="1" lang="zh-CN" altLang="en-US" dirty="0"/>
              <a:t>权限可以被所有的类访问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default</a:t>
            </a:r>
            <a:r>
              <a:rPr kumimoji="1" lang="zh-CN" altLang="en-US" dirty="0"/>
              <a:t>包访问权限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无关键字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声明属性或方法时，如果没有使用任何的权限声明，则使用</a:t>
            </a:r>
            <a:r>
              <a:rPr kumimoji="1" lang="en-US" altLang="zh-CN" dirty="0"/>
              <a:t>default</a:t>
            </a:r>
            <a:r>
              <a:rPr kumimoji="1" lang="zh-CN" altLang="en-US" dirty="0"/>
              <a:t>权限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默认权限可以本包中的其他类访问，但无法被其他包中的类访问</a:t>
            </a:r>
          </a:p>
          <a:p>
            <a:pPr lvl="1"/>
            <a:r>
              <a:rPr kumimoji="1" lang="en-US" altLang="zh-CN" dirty="0"/>
              <a:t>protected, </a:t>
            </a:r>
            <a:r>
              <a:rPr kumimoji="1" lang="zh-CN" altLang="en-US" dirty="0"/>
              <a:t>继承访问权限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使用关键字</a:t>
            </a:r>
            <a:r>
              <a:rPr kumimoji="1" lang="en-US" altLang="zh-CN" dirty="0"/>
              <a:t>protected</a:t>
            </a:r>
            <a:r>
              <a:rPr kumimoji="1" lang="zh-CN" altLang="en-US" dirty="0"/>
              <a:t>进行权限控制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protected</a:t>
            </a:r>
            <a:r>
              <a:rPr kumimoji="1" lang="zh-CN" altLang="en-US" dirty="0"/>
              <a:t>权限可以被本包中的其他类和其他包中的子类访问</a:t>
            </a:r>
            <a:endParaRPr kumimoji="1" lang="en-US" altLang="zh-CN" dirty="0"/>
          </a:p>
          <a:p>
            <a:pPr lvl="1"/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046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1BD48-3D89-49A0-D904-59890CD31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348" y="3050435"/>
            <a:ext cx="10515600" cy="757130"/>
          </a:xfrm>
        </p:spPr>
        <p:txBody>
          <a:bodyPr/>
          <a:lstStyle/>
          <a:p>
            <a:pPr algn="ctr"/>
            <a:r>
              <a:rPr kumimoji="1" lang="zh-CN" altLang="en-US" dirty="0"/>
              <a:t>简单内存模型</a:t>
            </a:r>
          </a:p>
        </p:txBody>
      </p:sp>
    </p:spTree>
    <p:extLst>
      <p:ext uri="{BB962C8B-B14F-4D97-AF65-F5344CB8AC3E}">
        <p14:creationId xmlns:p14="http://schemas.microsoft.com/office/powerpoint/2010/main" val="1939186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951C7-4653-348C-1C35-5DBE71FD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</p:spPr>
        <p:txBody>
          <a:bodyPr anchor="ctr">
            <a:noAutofit/>
          </a:bodyPr>
          <a:lstStyle/>
          <a:p>
            <a:r>
              <a:rPr kumimoji="1" lang="en" altLang="zh-CN" sz="3600" dirty="0"/>
              <a:t>JVM</a:t>
            </a:r>
            <a:r>
              <a:rPr kumimoji="1" lang="zh-CN" altLang="en-US" sz="3600" dirty="0"/>
              <a:t>运行时内存区域结构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0964BC-F32C-638A-E79C-93F14C109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01" y="1260000"/>
            <a:ext cx="8621710" cy="4461736"/>
          </a:xfrm>
          <a:prstGeom prst="rect">
            <a:avLst/>
          </a:prstGeom>
          <a:noFill/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8A443F-0D19-D92B-C8A6-C0702D9C338F}"/>
              </a:ext>
            </a:extLst>
          </p:cNvPr>
          <p:cNvSpPr txBox="1"/>
          <p:nvPr/>
        </p:nvSpPr>
        <p:spPr>
          <a:xfrm>
            <a:off x="838200" y="5985546"/>
            <a:ext cx="609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http://www.hollischuang.com/archives/2509</a:t>
            </a:r>
          </a:p>
        </p:txBody>
      </p:sp>
    </p:spTree>
    <p:extLst>
      <p:ext uri="{BB962C8B-B14F-4D97-AF65-F5344CB8AC3E}">
        <p14:creationId xmlns:p14="http://schemas.microsoft.com/office/powerpoint/2010/main" val="883620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44447-DA09-CF48-56EF-53FC8A40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0000"/>
            <a:ext cx="10515600" cy="757130"/>
          </a:xfrm>
        </p:spPr>
        <p:txBody>
          <a:bodyPr anchor="ctr">
            <a:normAutofit/>
          </a:bodyPr>
          <a:lstStyle/>
          <a:p>
            <a:r>
              <a:rPr kumimoji="1" lang="zh-CN" altLang="en-US" dirty="0"/>
              <a:t>简单内存模型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AEC42B-62CE-88F6-098F-62F9AB5F1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0714"/>
            <a:ext cx="10425705" cy="45612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08612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A48D0-7A35-7048-CCEC-9D6F7A9B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变量在内存中的存储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80C1F-4A1B-C256-6F97-C6E346C2A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当创建变量时需要在内存中申请空间</a:t>
            </a:r>
            <a:endParaRPr kumimoji="1" lang="en-US" altLang="zh-CN" dirty="0"/>
          </a:p>
          <a:p>
            <a:r>
              <a:rPr kumimoji="1" lang="zh-CN" altLang="en-US" dirty="0"/>
              <a:t>内存系统根据变量类型来分配存储空间，分配的空间只能用于存储该类型的数据</a:t>
            </a:r>
            <a:endParaRPr kumimoji="1" lang="en-US" altLang="zh-CN" dirty="0"/>
          </a:p>
          <a:p>
            <a:r>
              <a:rPr kumimoji="1" lang="zh-CN" altLang="en-US" dirty="0"/>
              <a:t>基本类型：存储在栈区，直接存储值</a:t>
            </a:r>
            <a:endParaRPr kumimoji="1" lang="en-US" altLang="zh-CN" dirty="0"/>
          </a:p>
          <a:p>
            <a:r>
              <a:rPr kumimoji="1" lang="zh-CN" altLang="en-US" dirty="0"/>
              <a:t>引用类型：对象存储在</a:t>
            </a:r>
            <a:r>
              <a:rPr kumimoji="1" lang="en-US" altLang="zh-CN" dirty="0"/>
              <a:t>heap</a:t>
            </a:r>
            <a:r>
              <a:rPr kumimoji="1" lang="zh-CN" altLang="en-US" dirty="0"/>
              <a:t>区，栈区存储真实对象的地址引用</a:t>
            </a:r>
          </a:p>
        </p:txBody>
      </p:sp>
    </p:spTree>
    <p:extLst>
      <p:ext uri="{BB962C8B-B14F-4D97-AF65-F5344CB8AC3E}">
        <p14:creationId xmlns:p14="http://schemas.microsoft.com/office/powerpoint/2010/main" val="20761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8A09B-4723-1892-36E4-1C0C6734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一些要提前说明的事情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18057-A567-209D-4568-437ADDE81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Java</a:t>
            </a:r>
            <a:r>
              <a:rPr kumimoji="1" lang="zh-CN" altLang="en-US" dirty="0"/>
              <a:t>中万物皆对象，这部分知识的掌握非常重要</a:t>
            </a:r>
            <a:endParaRPr kumimoji="1" lang="en-US" altLang="zh-CN" dirty="0"/>
          </a:p>
          <a:p>
            <a:r>
              <a:rPr kumimoji="1" lang="zh-CN" altLang="en-US" dirty="0"/>
              <a:t>面向对象设计是一下子学不会，教不会的，需要不断感悟，不断练习</a:t>
            </a:r>
            <a:endParaRPr kumimoji="1" lang="en-US" altLang="zh-CN" dirty="0"/>
          </a:p>
          <a:p>
            <a:r>
              <a:rPr kumimoji="1" lang="zh-CN" altLang="en-US" dirty="0"/>
              <a:t>设计一下子学不会，但基本概念和基本用法必须要掌握，可以一下子学会</a:t>
            </a:r>
            <a:endParaRPr kumimoji="1" lang="en-US" altLang="zh-CN" dirty="0"/>
          </a:p>
          <a:p>
            <a:r>
              <a:rPr kumimoji="1" lang="zh-CN" altLang="en-US" dirty="0"/>
              <a:t>后续会有面向对象设计进阶内容，不要着急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374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AA595-11A8-4A88-36EF-82C46D2C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0435"/>
            <a:ext cx="10515600" cy="757130"/>
          </a:xfrm>
        </p:spPr>
        <p:txBody>
          <a:bodyPr/>
          <a:lstStyle/>
          <a:p>
            <a:pPr algn="ctr"/>
            <a:r>
              <a:rPr kumimoji="1" lang="zh-CN" altLang="en-US" dirty="0"/>
              <a:t>简单内存模型实战</a:t>
            </a:r>
          </a:p>
        </p:txBody>
      </p:sp>
    </p:spTree>
    <p:extLst>
      <p:ext uri="{BB962C8B-B14F-4D97-AF65-F5344CB8AC3E}">
        <p14:creationId xmlns:p14="http://schemas.microsoft.com/office/powerpoint/2010/main" val="921950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7A3E3-16D8-ADC6-5261-E40FA1E2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再谈</a:t>
            </a:r>
            <a:r>
              <a:rPr kumimoji="1" lang="en-US" altLang="zh-CN" dirty="0"/>
              <a:t>this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8D05D-895E-1A6A-1175-296738744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构造器中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指向正要初始化的对象地址</a:t>
            </a:r>
            <a:endParaRPr kumimoji="1" lang="en-US" altLang="zh-CN" dirty="0"/>
          </a:p>
          <a:p>
            <a:r>
              <a:rPr kumimoji="1" lang="zh-CN" altLang="en-US" dirty="0"/>
              <a:t>普通方法中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指向调用该方法的对象地址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不能用在出现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的地方</a:t>
            </a:r>
            <a:endParaRPr kumimoji="1" lang="en-US" altLang="zh-CN" dirty="0"/>
          </a:p>
          <a:p>
            <a:r>
              <a:rPr kumimoji="1" lang="en-US" altLang="zh-CN" dirty="0"/>
              <a:t>this(): </a:t>
            </a:r>
            <a:r>
              <a:rPr kumimoji="1" lang="zh-CN" altLang="en-US" dirty="0"/>
              <a:t>调用构造方法，必须在第一行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4423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5D89E-3D6D-D896-EA3D-48E42E6E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面向对象技术三大特征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9E0C41-126D-B4D5-9A48-7B8BBB73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继承</a:t>
            </a:r>
            <a:endParaRPr kumimoji="1" lang="en-US" altLang="zh-CN" dirty="0"/>
          </a:p>
          <a:p>
            <a:r>
              <a:rPr kumimoji="1" lang="zh-CN" altLang="en-US" dirty="0"/>
              <a:t>封装</a:t>
            </a:r>
            <a:endParaRPr kumimoji="1" lang="en-US" altLang="zh-CN" dirty="0"/>
          </a:p>
          <a:p>
            <a:r>
              <a:rPr kumimoji="1" lang="zh-CN" altLang="en-US" dirty="0"/>
              <a:t>多态</a:t>
            </a:r>
          </a:p>
        </p:txBody>
      </p:sp>
    </p:spTree>
    <p:extLst>
      <p:ext uri="{BB962C8B-B14F-4D97-AF65-F5344CB8AC3E}">
        <p14:creationId xmlns:p14="http://schemas.microsoft.com/office/powerpoint/2010/main" val="205881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47EE8-44A1-F8B4-07C1-C2467CDA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什么是继承（</a:t>
            </a:r>
            <a:r>
              <a:rPr kumimoji="1" lang="en-US" altLang="zh-CN" dirty="0"/>
              <a:t>inheritance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CEB210-BFAA-4F32-5A0F-25DE96B74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继承提供一种方式，可以根据现存的类创建新的类</a:t>
            </a:r>
            <a:endParaRPr kumimoji="1" lang="en-US" altLang="zh-CN" dirty="0"/>
          </a:p>
          <a:p>
            <a:r>
              <a:rPr kumimoji="1" lang="zh-CN" altLang="en-US" dirty="0"/>
              <a:t>新的类可以继承现有类的所有</a:t>
            </a:r>
            <a:r>
              <a:rPr kumimoji="1" lang="en-US" altLang="zh-CN" dirty="0"/>
              <a:t>non-private</a:t>
            </a:r>
            <a:r>
              <a:rPr kumimoji="1" lang="zh-CN" altLang="en-US" dirty="0"/>
              <a:t>属性和方法</a:t>
            </a:r>
            <a:endParaRPr kumimoji="1" lang="en-US" altLang="zh-CN" dirty="0"/>
          </a:p>
          <a:p>
            <a:r>
              <a:rPr kumimoji="1" lang="en-US" altLang="zh-CN" dirty="0"/>
              <a:t>Java</a:t>
            </a:r>
            <a:r>
              <a:rPr kumimoji="1" lang="zh-CN" altLang="en-US" dirty="0"/>
              <a:t>中利用</a:t>
            </a:r>
            <a:r>
              <a:rPr kumimoji="1" lang="en" altLang="zh-CN" dirty="0"/>
              <a:t>extends</a:t>
            </a:r>
            <a:r>
              <a:rPr kumimoji="1" lang="zh-CN" altLang="en" dirty="0"/>
              <a:t>关键</a:t>
            </a:r>
            <a:r>
              <a:rPr kumimoji="1" lang="zh-CN" altLang="en-US" dirty="0"/>
              <a:t>字实现继承</a:t>
            </a:r>
            <a:endParaRPr kumimoji="1" lang="en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523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221C53-CB91-992E-5A04-D400F3E81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8036"/>
            <a:ext cx="10515600" cy="1421928"/>
          </a:xfrm>
        </p:spPr>
        <p:txBody>
          <a:bodyPr/>
          <a:lstStyle/>
          <a:p>
            <a:pPr algn="ctr"/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V.S HAS A</a:t>
            </a:r>
            <a:br>
              <a:rPr kumimoji="1" lang="en-US" altLang="zh-CN" dirty="0"/>
            </a:br>
            <a:r>
              <a:rPr kumimoji="1" lang="zh-CN" altLang="en-US" dirty="0"/>
              <a:t>对象间如果是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关系就可以使用继承</a:t>
            </a:r>
          </a:p>
        </p:txBody>
      </p:sp>
    </p:spTree>
    <p:extLst>
      <p:ext uri="{BB962C8B-B14F-4D97-AF65-F5344CB8AC3E}">
        <p14:creationId xmlns:p14="http://schemas.microsoft.com/office/powerpoint/2010/main" val="2511329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1D6850-8E71-B328-D857-0232B7DE4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继承相关术语与语法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9F7CA-1295-1CA8-9C93-AB753309C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SuperClass</a:t>
            </a:r>
            <a:r>
              <a:rPr kumimoji="1" lang="zh-CN" altLang="en-US" dirty="0"/>
              <a:t>（</a:t>
            </a:r>
            <a:r>
              <a:rPr kumimoji="1" lang="en-US" altLang="zh-CN" dirty="0"/>
              <a:t>Parent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Class/Base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基类）</a:t>
            </a:r>
            <a:endParaRPr kumimoji="1" lang="en-US" altLang="zh-CN" dirty="0"/>
          </a:p>
          <a:p>
            <a:r>
              <a:rPr kumimoji="1" lang="en-US" altLang="zh-CN" dirty="0" err="1"/>
              <a:t>SubClass</a:t>
            </a:r>
            <a:r>
              <a:rPr kumimoji="1" lang="zh-CN" altLang="en-US" dirty="0"/>
              <a:t>（</a:t>
            </a:r>
            <a:r>
              <a:rPr kumimoji="1" lang="en-US" altLang="zh-CN" dirty="0"/>
              <a:t>Child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Class/Derived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派生类）</a:t>
            </a:r>
            <a:endParaRPr kumimoji="1" lang="en-US" altLang="zh-CN" dirty="0"/>
          </a:p>
          <a:p>
            <a:r>
              <a:rPr kumimoji="1" lang="zh-CN" altLang="en-US" dirty="0"/>
              <a:t>语法：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SubClass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extends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SuperClass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1674790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8F93F-AA25-34AF-3D8F-56362CDA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instanceof</a:t>
            </a:r>
            <a:r>
              <a:rPr kumimoji="1" lang="zh-CN" altLang="en-US" dirty="0"/>
              <a:t>关键字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A3F3E-7AA5-9F19-BA79-22D829E45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用途：判断是否是某个类的实例</a:t>
            </a:r>
            <a:endParaRPr kumimoji="1" lang="en-US" altLang="zh-CN" dirty="0"/>
          </a:p>
          <a:p>
            <a:r>
              <a:rPr kumimoji="1" lang="zh-CN" altLang="en-US" dirty="0"/>
              <a:t>语法：实例 </a:t>
            </a:r>
            <a:r>
              <a:rPr kumimoji="1" lang="en-US" altLang="zh-CN" dirty="0" err="1"/>
              <a:t>instanceof</a:t>
            </a:r>
            <a:r>
              <a:rPr kumimoji="1" lang="zh-CN" altLang="en-US" dirty="0"/>
              <a:t> 类</a:t>
            </a:r>
            <a:endParaRPr kumimoji="1" lang="en-US" altLang="zh-CN" dirty="0"/>
          </a:p>
          <a:p>
            <a:r>
              <a:rPr kumimoji="1" lang="zh-CN" altLang="en-US" dirty="0"/>
              <a:t>返回</a:t>
            </a:r>
            <a:r>
              <a:rPr kumimoji="1" lang="en-US" altLang="zh-CN" dirty="0" err="1"/>
              <a:t>boolean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06536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A9A9E-F90D-7F4C-4C8A-40FDEE5C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super</a:t>
            </a:r>
            <a:r>
              <a:rPr kumimoji="1" lang="zh-CN" altLang="en-US" dirty="0"/>
              <a:t>关键字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5BB68-3291-E596-D429-AF7BC090C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用于在子类中指代父类对象</a:t>
            </a:r>
            <a:endParaRPr kumimoji="1" lang="en-US" altLang="zh-CN" dirty="0"/>
          </a:p>
          <a:p>
            <a:r>
              <a:rPr kumimoji="1" lang="zh-CN" altLang="en-US" dirty="0"/>
              <a:t>用法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访问父类属性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访问父类方法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构造器：在创建子类对象时，会同时创建父类对象（通过隐式调用父类的构造器）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73911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5FC0F-2D4B-44CD-47AC-C0FB8C6E8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方法重写</a:t>
            </a:r>
            <a:r>
              <a:rPr kumimoji="1" lang="en-US" altLang="zh-CN" dirty="0"/>
              <a:t>Override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4C99A2-B022-1C52-10BE-B8C8D013C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Override</a:t>
            </a:r>
            <a:r>
              <a:rPr kumimoji="1" lang="zh-CN" altLang="en-US" dirty="0"/>
              <a:t>：子类重写父类方法</a:t>
            </a:r>
            <a:endParaRPr kumimoji="1" lang="en-US" altLang="zh-CN" dirty="0"/>
          </a:p>
          <a:p>
            <a:r>
              <a:rPr kumimoji="1" lang="zh-CN" altLang="en-US" dirty="0"/>
              <a:t>核心：用自身行为代替父类行为</a:t>
            </a:r>
            <a:endParaRPr kumimoji="1" lang="en-US" altLang="zh-CN" dirty="0"/>
          </a:p>
          <a:p>
            <a:r>
              <a:rPr kumimoji="1" lang="zh-CN" altLang="en-US" dirty="0"/>
              <a:t>如何重写：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方法名，参数列表照抄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返回值类型要和父类一样（或者是</a:t>
            </a:r>
            <a:r>
              <a:rPr kumimoji="1" lang="en-US" altLang="zh-CN" dirty="0" err="1"/>
              <a:t>subType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访问权限可以大于等于父类方法的访问权限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0573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94412-A6D9-51CB-09FD-AA0486A4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protected</a:t>
            </a:r>
            <a:r>
              <a:rPr lang="zh-CN" altLang="en-US" dirty="0"/>
              <a:t>继承访问权限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9622DA-0BE2-BC66-D86C-82CD58FC6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使用关键字</a:t>
            </a:r>
            <a:r>
              <a:rPr lang="en" altLang="zh-CN" dirty="0"/>
              <a:t>protected</a:t>
            </a:r>
            <a:r>
              <a:rPr lang="zh-CN" altLang="en-US" dirty="0"/>
              <a:t>进行权限控制</a:t>
            </a:r>
          </a:p>
          <a:p>
            <a:r>
              <a:rPr lang="en" altLang="zh-CN" dirty="0"/>
              <a:t>protected</a:t>
            </a:r>
            <a:r>
              <a:rPr lang="zh-CN" altLang="en-US" dirty="0"/>
              <a:t>权限可以被本包中的其他类和其他包中的子类访问</a:t>
            </a:r>
          </a:p>
          <a:p>
            <a:pPr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0370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F34D5F-6E44-F8F6-5CD6-5290DE62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面向对象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Oriented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F83E7B-114F-9A31-27C6-00815A8AA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/>
              <a:t>面向对象编程</a:t>
            </a:r>
            <a:r>
              <a:rPr kumimoji="1" lang="en-US" altLang="zh-CN" sz="3200" dirty="0"/>
              <a:t>OOP: Object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Oriented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Programming</a:t>
            </a:r>
          </a:p>
          <a:p>
            <a:r>
              <a:rPr kumimoji="1" lang="zh-CN" altLang="en-US" sz="3200" dirty="0"/>
              <a:t>面向对象设计</a:t>
            </a:r>
            <a:r>
              <a:rPr kumimoji="1" lang="en-US" altLang="zh-CN" sz="3200" dirty="0"/>
              <a:t>OOD: Object Oriented Design</a:t>
            </a:r>
          </a:p>
          <a:p>
            <a:r>
              <a:rPr kumimoji="1" lang="zh-CN" altLang="en-US" sz="3200" dirty="0"/>
              <a:t>面向对象技术</a:t>
            </a:r>
            <a:r>
              <a:rPr kumimoji="1" lang="en-US" altLang="zh-CN" sz="3200" dirty="0"/>
              <a:t>OOT: Object Oriented Technology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5122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7BCC8-2F4E-490D-08A8-514E39C7A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final</a:t>
            </a:r>
            <a:r>
              <a:rPr kumimoji="1" lang="zh-CN" altLang="en-US" dirty="0"/>
              <a:t>关键字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A8E88-142F-8FD0-77F0-B7A9A36FB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修饰变量：变量不可重新赋值</a:t>
            </a:r>
            <a:endParaRPr kumimoji="1" lang="en-US" altLang="zh-CN" dirty="0"/>
          </a:p>
          <a:p>
            <a:r>
              <a:rPr kumimoji="1" lang="zh-CN" altLang="en-US" dirty="0"/>
              <a:t>修饰方法：方法不可被</a:t>
            </a:r>
            <a:r>
              <a:rPr kumimoji="1" lang="en-US" altLang="zh-CN" dirty="0"/>
              <a:t>override</a:t>
            </a:r>
          </a:p>
          <a:p>
            <a:r>
              <a:rPr kumimoji="1" lang="zh-CN" altLang="en-US" dirty="0"/>
              <a:t>修饰类：类不能被继承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14488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C1CEE-B041-EC35-3BA8-F861DA68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深入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A8A2E1-6BB7-AE6C-1B82-E25BEC79B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Object</a:t>
            </a:r>
            <a:r>
              <a:rPr kumimoji="1" lang="zh-CN" altLang="en-US" dirty="0"/>
              <a:t>类是所有类的父类</a:t>
            </a:r>
            <a:endParaRPr kumimoji="1" lang="en-US" altLang="zh-CN" dirty="0"/>
          </a:p>
          <a:p>
            <a:r>
              <a:rPr kumimoji="1" lang="en-US" altLang="zh-CN" dirty="0"/>
              <a:t>Object</a:t>
            </a:r>
            <a:r>
              <a:rPr kumimoji="1" lang="zh-CN" altLang="en-US" dirty="0"/>
              <a:t>类的属性</a:t>
            </a:r>
            <a:r>
              <a:rPr kumimoji="1" lang="en-US" altLang="zh-CN" dirty="0"/>
              <a:t>/</a:t>
            </a:r>
            <a:r>
              <a:rPr kumimoji="1" lang="zh-CN" altLang="en-US" dirty="0"/>
              <a:t>方法可被所有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对象使用</a:t>
            </a:r>
          </a:p>
          <a:p>
            <a:r>
              <a:rPr kumimoji="1" lang="zh-CN" altLang="en-US" dirty="0"/>
              <a:t>没有写</a:t>
            </a:r>
            <a:r>
              <a:rPr kumimoji="1" lang="en-US" altLang="zh-CN" dirty="0"/>
              <a:t>extends</a:t>
            </a:r>
            <a:r>
              <a:rPr kumimoji="1" lang="zh-CN" altLang="en-US" dirty="0"/>
              <a:t>默认继承</a:t>
            </a:r>
            <a:r>
              <a:rPr kumimoji="1" lang="en-US" altLang="zh-CN" dirty="0"/>
              <a:t>Object</a:t>
            </a:r>
          </a:p>
          <a:p>
            <a:r>
              <a:rPr kumimoji="1" lang="zh-CN" altLang="en-US" dirty="0"/>
              <a:t>两个核心方法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toString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equals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6485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C0CC7-1F37-75F8-C392-731DD137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封装（</a:t>
            </a:r>
            <a:r>
              <a:rPr kumimoji="1" lang="en-US" altLang="zh-CN" dirty="0"/>
              <a:t>encapsulation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C2E9F7-DB09-F3DA-1C8B-70F6D7AF1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数据隐藏</a:t>
            </a:r>
            <a:r>
              <a:rPr lang="zh-CN" altLang="en-US" dirty="0"/>
              <a:t>：</a:t>
            </a:r>
            <a:r>
              <a:rPr lang="zh-CN" altLang="zh-CN" dirty="0"/>
              <a:t>隐藏类的内部工作原理，并简单地提供一个接口，外部世界可以通过该接口与类进行交互，而不知道内部发生了什么</a:t>
            </a:r>
            <a:endParaRPr lang="en-US" altLang="zh-CN" dirty="0"/>
          </a:p>
          <a:p>
            <a:r>
              <a:rPr lang="zh-CN" altLang="zh-CN" dirty="0"/>
              <a:t>OOP 中的封装是指将数据和操作该数据的方法绑定在一个单元（类）中</a:t>
            </a:r>
            <a:endParaRPr lang="en-US" altLang="zh-CN" dirty="0"/>
          </a:p>
          <a:p>
            <a:r>
              <a:rPr kumimoji="1" lang="zh-CN" altLang="en-US" dirty="0"/>
              <a:t>好处：好维护，好修改，好限制</a:t>
            </a:r>
          </a:p>
        </p:txBody>
      </p:sp>
    </p:spTree>
    <p:extLst>
      <p:ext uri="{BB962C8B-B14F-4D97-AF65-F5344CB8AC3E}">
        <p14:creationId xmlns:p14="http://schemas.microsoft.com/office/powerpoint/2010/main" val="17404713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5FF8E-3379-FA7E-C925-06FD0F27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多态（</a:t>
            </a:r>
            <a:r>
              <a:rPr kumimoji="1" lang="en" altLang="zh-CN" dirty="0"/>
              <a:t>polymorphism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3B756-5C0C-1742-B9C7-2E933B2F5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poly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  </a:t>
            </a:r>
            <a:r>
              <a:rPr kumimoji="1" lang="en-US" altLang="zh-CN" dirty="0"/>
              <a:t>morph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forms</a:t>
            </a:r>
          </a:p>
          <a:p>
            <a:r>
              <a:rPr kumimoji="1" lang="zh-CN" altLang="en-US" dirty="0"/>
              <a:t>为不同数据类型的实体提供统一的接口，或使用一个单一的符号来表示多个不同的类型</a:t>
            </a:r>
            <a:endParaRPr kumimoji="1" lang="en-US" altLang="zh-CN" dirty="0"/>
          </a:p>
          <a:p>
            <a:r>
              <a:rPr kumimoji="1" lang="zh-CN" altLang="en-US" dirty="0"/>
              <a:t>记忆例子：正方形，圆形，三角形，六边形都是平面图形，都可以计算面积，但是它们有不同的面积计算公式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810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8114-74E8-F84A-A27E-E414EA47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修饰符 </a:t>
            </a:r>
            <a:r>
              <a:rPr lang="en-US" altLang="zh-CN" dirty="0"/>
              <a:t>–</a:t>
            </a:r>
            <a:r>
              <a:rPr lang="zh-CN" altLang="en-US" dirty="0"/>
              <a:t> 非</a:t>
            </a:r>
            <a:r>
              <a:rPr lang="en-CN" dirty="0"/>
              <a:t>访问修饰符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13BD-F14F-AC4D-8D75-ACF501BF1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static</a:t>
            </a:r>
            <a:r>
              <a:rPr lang="zh-CN" altLang="en-US" dirty="0"/>
              <a:t>：用来修饰类方法和类变量</a:t>
            </a:r>
          </a:p>
          <a:p>
            <a:r>
              <a:rPr lang="en-US" altLang="en-US" dirty="0"/>
              <a:t>final</a:t>
            </a:r>
            <a:r>
              <a:rPr lang="zh-CN" altLang="en-US" dirty="0"/>
              <a:t>：用于完成类，方法和变量。</a:t>
            </a:r>
            <a:r>
              <a:rPr lang="en-US" altLang="zh-CN" dirty="0"/>
              <a:t>Final</a:t>
            </a:r>
            <a:r>
              <a:rPr lang="zh-CN" altLang="en-US" dirty="0"/>
              <a:t>修饰的类不能继承，修饰的方法不能被继承类重写，</a:t>
            </a:r>
            <a:r>
              <a:rPr lang="en-US" altLang="zh-CN" dirty="0"/>
              <a:t>final</a:t>
            </a:r>
            <a:r>
              <a:rPr lang="zh-CN" altLang="en-US" dirty="0"/>
              <a:t>修饰的变量是常量，不可修改</a:t>
            </a:r>
          </a:p>
          <a:p>
            <a:r>
              <a:rPr lang="en-US" altLang="en-US" dirty="0"/>
              <a:t>abstract</a:t>
            </a:r>
            <a:r>
              <a:rPr lang="zh-CN" altLang="en-US" dirty="0"/>
              <a:t>：用于创建抽象类和抽象方法</a:t>
            </a:r>
          </a:p>
          <a:p>
            <a:r>
              <a:rPr lang="en-US" altLang="en-US" dirty="0"/>
              <a:t>synchronized</a:t>
            </a:r>
            <a:r>
              <a:rPr lang="en-US" altLang="zh-CN" dirty="0"/>
              <a:t>/</a:t>
            </a:r>
            <a:r>
              <a:rPr lang="en-US" altLang="en-US" dirty="0"/>
              <a:t>volatile</a:t>
            </a:r>
            <a:r>
              <a:rPr lang="zh-CN" altLang="en-US" dirty="0"/>
              <a:t>：用于线程</a:t>
            </a:r>
          </a:p>
          <a:p>
            <a:r>
              <a:rPr lang="en-US" altLang="en-US" dirty="0"/>
              <a:t>transient</a:t>
            </a:r>
            <a:r>
              <a:rPr lang="zh-CN" altLang="en-US" dirty="0"/>
              <a:t>：表明属性不需要序列化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29542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BE86A-7362-5E09-15A7-7A0C05E5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对象转型（</a:t>
            </a:r>
            <a:r>
              <a:rPr kumimoji="1" lang="en-US" altLang="zh-CN" dirty="0"/>
              <a:t>Cast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408D2-8BFB-0CE1-85DB-34FA682AC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向上转型：</a:t>
            </a:r>
            <a:r>
              <a:rPr kumimoji="1" lang="en-US" altLang="zh-CN" dirty="0"/>
              <a:t> Sub Class -&gt; Super Class</a:t>
            </a:r>
          </a:p>
          <a:p>
            <a:r>
              <a:rPr kumimoji="1" lang="zh-CN" altLang="en-US" dirty="0"/>
              <a:t>向下转型：</a:t>
            </a:r>
            <a:r>
              <a:rPr kumimoji="1" lang="en-US" altLang="zh-CN" dirty="0"/>
              <a:t>Super Class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 Sub Class</a:t>
            </a:r>
          </a:p>
          <a:p>
            <a:r>
              <a:rPr kumimoji="1" lang="zh-CN" altLang="en-US" dirty="0"/>
              <a:t>向上转型是自动的，向下转型是强制的</a:t>
            </a:r>
            <a:endParaRPr kumimoji="1" lang="en-US" altLang="zh-CN" dirty="0"/>
          </a:p>
          <a:p>
            <a:r>
              <a:rPr kumimoji="1" lang="zh-CN" altLang="en-US" dirty="0"/>
              <a:t>并不是所有的转型都能成功</a:t>
            </a:r>
          </a:p>
        </p:txBody>
      </p:sp>
    </p:spTree>
    <p:extLst>
      <p:ext uri="{BB962C8B-B14F-4D97-AF65-F5344CB8AC3E}">
        <p14:creationId xmlns:p14="http://schemas.microsoft.com/office/powerpoint/2010/main" val="4134035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3EED8-E806-70B6-45CB-D9F833FB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抽象（</a:t>
            </a:r>
            <a:r>
              <a:rPr kumimoji="1" lang="en-US" altLang="zh-CN" dirty="0"/>
              <a:t>Abstraction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7DDD8-E949-0B2D-9358-CC47229E8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抽象：从众多的事物中抽取出共同的、本质性的特征，而舍弃其非本质的特征的过程</a:t>
            </a:r>
            <a:endParaRPr kumimoji="1" lang="en-US" altLang="zh-CN" dirty="0"/>
          </a:p>
          <a:p>
            <a:r>
              <a:rPr lang="zh-CN" altLang="zh-CN" dirty="0"/>
              <a:t>面向对象编程中的抽象</a:t>
            </a:r>
            <a:r>
              <a:rPr lang="zh-CN" altLang="en-US" dirty="0"/>
              <a:t>：</a:t>
            </a:r>
            <a:r>
              <a:rPr lang="zh-CN" altLang="zh-CN" dirty="0"/>
              <a:t>只向用户展示对象的本质特征，隐藏内部细节以降低复杂性</a:t>
            </a:r>
            <a:endParaRPr kumimoji="1" lang="en-US" altLang="zh-CN" dirty="0"/>
          </a:p>
          <a:p>
            <a:r>
              <a:rPr kumimoji="1" lang="zh-CN" altLang="en-US" dirty="0"/>
              <a:t>抽象举例：对不同平面图形求面积</a:t>
            </a:r>
            <a:endParaRPr kumimoji="1" lang="en-US" altLang="zh-CN" dirty="0"/>
          </a:p>
          <a:p>
            <a:r>
              <a:rPr lang="zh-CN" altLang="zh-CN" dirty="0"/>
              <a:t>只需要知道“一个对象做什么？”而不是“它是怎么做到的？</a:t>
            </a:r>
            <a:endParaRPr lang="en-US" altLang="zh-CN" dirty="0"/>
          </a:p>
          <a:p>
            <a:r>
              <a:rPr kumimoji="1" lang="zh-CN" altLang="en-US" dirty="0"/>
              <a:t>实现方式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抽象方法</a:t>
            </a:r>
            <a:r>
              <a:rPr kumimoji="1" lang="en-US" altLang="zh-CN" dirty="0"/>
              <a:t>/</a:t>
            </a:r>
            <a:r>
              <a:rPr kumimoji="1" lang="zh-CN" altLang="en-US" dirty="0"/>
              <a:t>抽象类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4287136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E142E-E2E5-B802-9E9C-31DB1DC3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抽象方法和抽象类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33FFC-EF05-984F-5F82-4C17025E6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抽象方法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修饰的方法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没有方法体，只有方法签名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抽象方法不能定义成</a:t>
            </a:r>
            <a:r>
              <a:rPr kumimoji="1" lang="en-US" altLang="zh-CN"/>
              <a:t>private</a:t>
            </a:r>
            <a:endParaRPr kumimoji="1" lang="en-US" altLang="zh-CN" dirty="0"/>
          </a:p>
          <a:p>
            <a:r>
              <a:rPr kumimoji="1" lang="zh-CN" altLang="en-US" dirty="0"/>
              <a:t>抽象方法定义语法</a:t>
            </a:r>
            <a:endParaRPr kumimoji="1" lang="en-US" altLang="zh-CN" dirty="0"/>
          </a:p>
          <a:p>
            <a:pPr lvl="1"/>
            <a:r>
              <a:rPr kumimoji="1" lang="zh-CN" altLang="en" dirty="0"/>
              <a:t>修饰</a:t>
            </a:r>
            <a:r>
              <a:rPr kumimoji="1" lang="zh-CN" altLang="en-US" dirty="0"/>
              <a:t>符 </a:t>
            </a:r>
            <a:r>
              <a:rPr kumimoji="1" lang="en" altLang="zh-CN" dirty="0"/>
              <a:t>abstract </a:t>
            </a:r>
            <a:r>
              <a:rPr kumimoji="1" lang="zh-CN" altLang="en" dirty="0"/>
              <a:t>返回值</a:t>
            </a:r>
            <a:r>
              <a:rPr kumimoji="1" lang="zh-CN" altLang="en-US" dirty="0"/>
              <a:t> 方法名</a:t>
            </a:r>
            <a:r>
              <a:rPr kumimoji="1" lang="en" altLang="zh-CN" dirty="0"/>
              <a:t>(</a:t>
            </a:r>
            <a:r>
              <a:rPr kumimoji="1" lang="zh-CN" altLang="en" dirty="0"/>
              <a:t>参数</a:t>
            </a:r>
            <a:r>
              <a:rPr kumimoji="1" lang="zh-CN" altLang="en-US" dirty="0"/>
              <a:t>列表）</a:t>
            </a:r>
            <a:r>
              <a:rPr kumimoji="1" lang="en-US" altLang="zh-CN" dirty="0"/>
              <a:t>;</a:t>
            </a:r>
            <a:endParaRPr kumimoji="1" lang="en" altLang="zh-CN" dirty="0"/>
          </a:p>
          <a:p>
            <a:r>
              <a:rPr kumimoji="1" lang="zh-CN" altLang="en-US" dirty="0"/>
              <a:t>抽象类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</a:t>
            </a:r>
            <a:r>
              <a:rPr kumimoji="1" lang="en-US" altLang="zh-CN" dirty="0"/>
              <a:t>abstract</a:t>
            </a:r>
            <a:r>
              <a:rPr kumimoji="1" lang="zh-CN" altLang="en-US" dirty="0"/>
              <a:t>修饰的类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抽象类不能实例化，要用的话只能继承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继承抽象类的子类必须实现父抽象类中的全部抽象方法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非抽象方法可以在抽象类中实现</a:t>
            </a:r>
            <a:endParaRPr kumimoji="1" lang="en-US" altLang="zh-CN" dirty="0"/>
          </a:p>
          <a:p>
            <a:r>
              <a:rPr kumimoji="1" lang="zh-CN" altLang="en-US" dirty="0"/>
              <a:t>抽象类定义语法</a:t>
            </a:r>
            <a:endParaRPr kumimoji="1" lang="en-US" altLang="zh-CN" dirty="0"/>
          </a:p>
          <a:p>
            <a:pPr lvl="1"/>
            <a:r>
              <a:rPr kumimoji="1" lang="en" altLang="zh-CN" dirty="0"/>
              <a:t>abstract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r>
              <a:rPr kumimoji="1" lang="zh-CN" altLang="en-US" dirty="0"/>
              <a:t> 类名 </a:t>
            </a:r>
            <a:r>
              <a:rPr kumimoji="1" lang="en-US" altLang="zh-CN" dirty="0"/>
              <a:t>{}</a:t>
            </a:r>
            <a:endParaRPr kumimoji="1" lang="en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155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579E0-4E46-DF69-1BC7-3B451F5AE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接口</a:t>
            </a:r>
            <a:r>
              <a:rPr kumimoji="1" lang="en-US" altLang="zh-CN" dirty="0"/>
              <a:t>Interface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D1DEC-3D19-BA33-055F-842595EB4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/>
              <a:t>接口是一组合约规范，</a:t>
            </a:r>
            <a:r>
              <a:rPr lang="zh-CN" altLang="zh-CN" dirty="0"/>
              <a:t>可用于实现 100% 抽象</a:t>
            </a:r>
            <a:r>
              <a:rPr lang="zh-CN" altLang="en-US" dirty="0"/>
              <a:t>，</a:t>
            </a:r>
            <a:r>
              <a:rPr kumimoji="1" lang="zh-CN" altLang="en-US" dirty="0"/>
              <a:t>实现类必须遵守</a:t>
            </a:r>
            <a:endParaRPr kumimoji="1" lang="en-US" altLang="zh-CN" dirty="0"/>
          </a:p>
          <a:p>
            <a:r>
              <a:rPr lang="zh-CN" altLang="zh-CN" dirty="0"/>
              <a:t>接口就像类一样，指定类必须实现的行为</a:t>
            </a:r>
            <a:endParaRPr lang="en-US" altLang="zh-CN" dirty="0"/>
          </a:p>
          <a:p>
            <a:r>
              <a:rPr lang="zh-CN" altLang="en-US" dirty="0"/>
              <a:t>两个关键字：</a:t>
            </a:r>
            <a:r>
              <a:rPr lang="en-US" altLang="zh-CN" dirty="0"/>
              <a:t>interface/implements</a:t>
            </a:r>
          </a:p>
          <a:p>
            <a:r>
              <a:rPr kumimoji="1" lang="zh-CN" altLang="en-US" dirty="0"/>
              <a:t>在</a:t>
            </a:r>
            <a:r>
              <a:rPr kumimoji="1" lang="en-US" altLang="zh-CN" dirty="0"/>
              <a:t>JDK</a:t>
            </a:r>
            <a:r>
              <a:rPr kumimoji="1" lang="zh-CN" altLang="en-US" dirty="0"/>
              <a:t> </a:t>
            </a:r>
            <a:r>
              <a:rPr kumimoji="1" lang="en-US" altLang="zh-CN" dirty="0"/>
              <a:t>1.8</a:t>
            </a:r>
            <a:r>
              <a:rPr kumimoji="1" lang="zh-CN" altLang="en-US" dirty="0"/>
              <a:t>之前接口中只有静态常量和抽象方法，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8</a:t>
            </a:r>
            <a:r>
              <a:rPr kumimoji="1" lang="zh-CN" altLang="en-US" dirty="0"/>
              <a:t>开始接口中可以有默认方法和静态方法</a:t>
            </a:r>
            <a:endParaRPr kumimoji="1" lang="en-US" altLang="zh-CN" dirty="0"/>
          </a:p>
          <a:p>
            <a:r>
              <a:rPr kumimoji="1" lang="zh-CN" altLang="en-US" dirty="0"/>
              <a:t>接口中的字段只能是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final</a:t>
            </a:r>
            <a:r>
              <a:rPr kumimoji="1" lang="zh-CN" altLang="en-US" dirty="0"/>
              <a:t>，接口中的方法为</a:t>
            </a:r>
            <a:r>
              <a:rPr kumimoji="1" lang="en-US" altLang="zh-CN" dirty="0"/>
              <a:t>public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</a:t>
            </a:r>
          </a:p>
          <a:p>
            <a:r>
              <a:rPr kumimoji="1" lang="zh-CN" altLang="en-US" dirty="0"/>
              <a:t>一个类只能</a:t>
            </a:r>
            <a:r>
              <a:rPr kumimoji="1" lang="en-US" altLang="zh-CN" dirty="0"/>
              <a:t>extends</a:t>
            </a:r>
            <a:r>
              <a:rPr kumimoji="1" lang="zh-CN" altLang="en-US" dirty="0"/>
              <a:t>一个类，但可以</a:t>
            </a:r>
            <a:r>
              <a:rPr kumimoji="1" lang="en-US" altLang="zh-CN" dirty="0"/>
              <a:t>implements</a:t>
            </a:r>
            <a:r>
              <a:rPr kumimoji="1" lang="zh-CN" altLang="en-US" dirty="0"/>
              <a:t>多个接口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indent="0">
              <a:buNone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6578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A0C93-1736-B47C-E119-0DD12522A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变量的分类与作用域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3CF38-EF73-1D1A-DA96-51FA4E57B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" dirty="0"/>
              <a:t>变量</a:t>
            </a:r>
            <a:r>
              <a:rPr kumimoji="1" lang="zh-CN" altLang="en-US" dirty="0"/>
              <a:t>分类</a:t>
            </a:r>
            <a:endParaRPr kumimoji="1" lang="en-US" altLang="zh-CN" dirty="0"/>
          </a:p>
          <a:p>
            <a:pPr lvl="1"/>
            <a:r>
              <a:rPr kumimoji="1" lang="en" altLang="zh-CN" dirty="0"/>
              <a:t>Class Variables (Static Fields)</a:t>
            </a:r>
            <a:r>
              <a:rPr kumimoji="1" lang="zh-CN" altLang="en" dirty="0"/>
              <a:t>类</a:t>
            </a:r>
            <a:r>
              <a:rPr kumimoji="1" lang="zh-CN" altLang="en-US" dirty="0"/>
              <a:t>变量</a:t>
            </a:r>
            <a:endParaRPr kumimoji="1" lang="en" altLang="zh-CN" dirty="0"/>
          </a:p>
          <a:p>
            <a:pPr lvl="1"/>
            <a:r>
              <a:rPr kumimoji="1" lang="en" altLang="zh-CN" dirty="0"/>
              <a:t>Instance Variables (Non-Static Fields) </a:t>
            </a:r>
            <a:r>
              <a:rPr kumimoji="1" lang="zh-CN" altLang="en" dirty="0"/>
              <a:t>实例</a:t>
            </a:r>
            <a:r>
              <a:rPr kumimoji="1" lang="zh-CN" altLang="en-US" dirty="0"/>
              <a:t>变量</a:t>
            </a:r>
            <a:endParaRPr kumimoji="1" lang="en" altLang="zh-CN" dirty="0"/>
          </a:p>
          <a:p>
            <a:pPr lvl="1"/>
            <a:r>
              <a:rPr kumimoji="1" lang="en" altLang="zh-CN" dirty="0"/>
              <a:t>Local Variables</a:t>
            </a:r>
            <a:r>
              <a:rPr kumimoji="1" lang="zh-CN" altLang="en" dirty="0"/>
              <a:t>局部</a:t>
            </a:r>
            <a:r>
              <a:rPr kumimoji="1" lang="zh-CN" altLang="en-US" dirty="0"/>
              <a:t>变量（</a:t>
            </a:r>
            <a:r>
              <a:rPr lang="zh-CN" altLang="zh-CN" dirty="0"/>
              <a:t>局部变量仅对声明它们的方法可见</a:t>
            </a:r>
            <a:endParaRPr lang="en-US" altLang="zh-CN" dirty="0"/>
          </a:p>
          <a:p>
            <a:pPr lvl="1"/>
            <a:r>
              <a:rPr kumimoji="1" lang="en" altLang="zh-CN" dirty="0"/>
              <a:t>Parameters</a:t>
            </a:r>
            <a:r>
              <a:rPr kumimoji="1" lang="zh-CN" altLang="en-US" dirty="0"/>
              <a:t>方法</a:t>
            </a:r>
            <a:r>
              <a:rPr kumimoji="1" lang="zh-CN" altLang="en" dirty="0"/>
              <a:t>参数</a:t>
            </a:r>
            <a:endParaRPr kumimoji="1" lang="en-US" altLang="zh-CN" dirty="0"/>
          </a:p>
          <a:p>
            <a:r>
              <a:rPr kumimoji="1" lang="zh-CN" altLang="en-US" dirty="0"/>
              <a:t>变量的作用域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459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749D3-A983-618A-82AB-BF943FDD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50435"/>
            <a:ext cx="10515600" cy="757130"/>
          </a:xfrm>
        </p:spPr>
        <p:txBody>
          <a:bodyPr/>
          <a:lstStyle/>
          <a:p>
            <a:pPr algn="ctr"/>
            <a:r>
              <a:rPr kumimoji="1" lang="zh-CN" altLang="en-US" dirty="0"/>
              <a:t>面向对象基础概念速学</a:t>
            </a:r>
          </a:p>
        </p:txBody>
      </p:sp>
    </p:spTree>
    <p:extLst>
      <p:ext uri="{BB962C8B-B14F-4D97-AF65-F5344CB8AC3E}">
        <p14:creationId xmlns:p14="http://schemas.microsoft.com/office/powerpoint/2010/main" val="4063878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B9F03-8576-1AA4-0182-CF40306A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内部类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90EC9-F536-8217-AF71-25A38127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目的：更加细粒度的封装</a:t>
            </a:r>
            <a:endParaRPr kumimoji="1" lang="en-US" altLang="zh-CN" dirty="0"/>
          </a:p>
          <a:p>
            <a:r>
              <a:rPr kumimoji="1" lang="zh-CN" altLang="en-US" dirty="0"/>
              <a:t>非静态内部类可以使用外部类的成员方法</a:t>
            </a:r>
            <a:r>
              <a:rPr kumimoji="1" lang="en-US" altLang="zh-CN" dirty="0"/>
              <a:t>/</a:t>
            </a:r>
            <a:r>
              <a:rPr kumimoji="1" lang="zh-CN" altLang="en-US" dirty="0"/>
              <a:t>属性</a:t>
            </a:r>
            <a:endParaRPr kumimoji="1" lang="en-US" altLang="zh-CN" dirty="0"/>
          </a:p>
          <a:p>
            <a:r>
              <a:rPr kumimoji="1" lang="zh-CN" altLang="en-US" dirty="0"/>
              <a:t>静态内部类无法直接使用外部类的成员方法</a:t>
            </a:r>
            <a:r>
              <a:rPr kumimoji="1" lang="en-US" altLang="zh-CN" dirty="0"/>
              <a:t>/</a:t>
            </a:r>
            <a:r>
              <a:rPr kumimoji="1" lang="zh-CN" altLang="en-US" dirty="0"/>
              <a:t>属性</a:t>
            </a:r>
            <a:endParaRPr kumimoji="1" lang="en-US" altLang="zh-CN" dirty="0"/>
          </a:p>
          <a:p>
            <a:r>
              <a:rPr kumimoji="1" lang="zh-CN" altLang="en-US" dirty="0"/>
              <a:t>分类：非静态内部类</a:t>
            </a:r>
            <a:r>
              <a:rPr kumimoji="1" lang="en-US" altLang="zh-CN" dirty="0"/>
              <a:t>/</a:t>
            </a:r>
            <a:r>
              <a:rPr kumimoji="1" lang="zh-CN" altLang="en-US" dirty="0"/>
              <a:t>静态内部类</a:t>
            </a:r>
            <a:r>
              <a:rPr kumimoji="1" lang="en-US" altLang="zh-CN" dirty="0"/>
              <a:t>/</a:t>
            </a:r>
            <a:r>
              <a:rPr kumimoji="1" lang="zh-CN" altLang="en-US" dirty="0"/>
              <a:t>匿名内部类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5533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E322C-391B-DEE3-1817-59B9FDF8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匿名内部类（</a:t>
            </a:r>
            <a:r>
              <a:rPr kumimoji="1" lang="en" altLang="zh-CN" dirty="0"/>
              <a:t> Anonymous</a:t>
            </a:r>
            <a:r>
              <a:rPr kumimoji="1" lang="zh-CN" altLang="en-US" dirty="0"/>
              <a:t> </a:t>
            </a:r>
            <a:r>
              <a:rPr kumimoji="1" lang="en-US" altLang="zh-CN"/>
              <a:t>Class</a:t>
            </a:r>
            <a:r>
              <a:rPr kumimoji="1" lang="zh-CN" altLang="en-US"/>
              <a:t>）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7635BB-69D2-FEEC-48FF-3554C6E88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没有名字的类，内部类的简化写法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-apple-system"/>
              </a:rPr>
              <a:t>本质：继承该类或者实现接口的子类匿名对象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用途：当某些方法用抽象类，或者接口作为参数，该方法仅调用一次，可以使用匿名内部类简化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5914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C6C88-7A3D-6A18-7396-5CE667A7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937"/>
            <a:ext cx="10515600" cy="2751522"/>
          </a:xfrm>
        </p:spPr>
        <p:txBody>
          <a:bodyPr/>
          <a:lstStyle/>
          <a:p>
            <a:r>
              <a:rPr kumimoji="1" lang="zh-CN" altLang="en-US" dirty="0"/>
              <a:t>我理解的编程本质：</a:t>
            </a:r>
            <a:br>
              <a:rPr kumimoji="1" lang="en-US" altLang="zh-CN" dirty="0"/>
            </a:br>
            <a:br>
              <a:rPr kumimoji="1" lang="en-US" altLang="zh-CN" dirty="0"/>
            </a:br>
            <a:r>
              <a:rPr kumimoji="1" lang="zh-CN" altLang="en-US" dirty="0"/>
              <a:t>对现实世界内容抽象建模</a:t>
            </a:r>
            <a:br>
              <a:rPr kumimoji="1" lang="en-US" altLang="zh-CN" dirty="0"/>
            </a:br>
            <a:r>
              <a:rPr kumimoji="1" lang="zh-CN" altLang="en-US" dirty="0"/>
              <a:t>用程序来表达构建</a:t>
            </a:r>
          </a:p>
        </p:txBody>
      </p:sp>
    </p:spTree>
    <p:extLst>
      <p:ext uri="{BB962C8B-B14F-4D97-AF65-F5344CB8AC3E}">
        <p14:creationId xmlns:p14="http://schemas.microsoft.com/office/powerpoint/2010/main" val="257474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D1AA1-A05D-A181-447C-6285F1A1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个重要概念：什么是对象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B99E1-CD54-4E8A-66E8-AC54FCB41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真实世界对象的两大共同特征：状态和行为</a:t>
            </a:r>
            <a:endParaRPr kumimoji="1" lang="en-US" altLang="zh-CN" dirty="0"/>
          </a:p>
          <a:p>
            <a:r>
              <a:rPr kumimoji="1" lang="zh-CN" altLang="en-US" dirty="0"/>
              <a:t>观察你身边真实世界的物体（对象），问自己两个问题：</a:t>
            </a:r>
            <a:endParaRPr kumimoji="1" lang="en-US" altLang="zh-CN" dirty="0"/>
          </a:p>
          <a:p>
            <a:pPr lvl="1"/>
            <a:r>
              <a:rPr lang="zh-CN" altLang="zh-CN" dirty="0"/>
              <a:t>这个</a:t>
            </a:r>
            <a:r>
              <a:rPr lang="zh-CN" altLang="en-US" dirty="0"/>
              <a:t>对象</a:t>
            </a:r>
            <a:r>
              <a:rPr lang="zh-CN" altLang="zh-CN" dirty="0"/>
              <a:t>可能处于什么状态</a:t>
            </a:r>
            <a:endParaRPr lang="en-US" altLang="zh-CN" dirty="0"/>
          </a:p>
          <a:p>
            <a:pPr lvl="1"/>
            <a:r>
              <a:rPr lang="zh-CN" altLang="zh-CN" dirty="0"/>
              <a:t>这个对象可以执行什么可能的行为</a:t>
            </a:r>
            <a:endParaRPr lang="en-US" altLang="zh-CN" dirty="0"/>
          </a:p>
          <a:p>
            <a:pPr lvl="1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kumimoji="1" lang="zh-CN" altLang="en-US" sz="3600" dirty="0">
                <a:solidFill>
                  <a:srgbClr val="FFDE85"/>
                </a:solidFill>
              </a:rPr>
              <a:t>编程中的对象与真实世界一样</a:t>
            </a:r>
            <a:endParaRPr kumimoji="1" lang="en-US" altLang="zh-CN" sz="3600" dirty="0">
              <a:solidFill>
                <a:srgbClr val="FFDE85"/>
              </a:solidFill>
            </a:endParaRPr>
          </a:p>
          <a:p>
            <a:pPr lvl="1"/>
            <a:r>
              <a:rPr lang="zh-CN" altLang="zh-CN" dirty="0"/>
              <a:t>状态</a:t>
            </a:r>
            <a:r>
              <a:rPr lang="zh-CN" altLang="en-US" dirty="0"/>
              <a:t>：用变量表示存储</a:t>
            </a:r>
            <a:endParaRPr lang="en-US" altLang="zh-CN" dirty="0"/>
          </a:p>
          <a:p>
            <a:pPr lvl="1"/>
            <a:r>
              <a:rPr lang="zh-CN" altLang="zh-CN" dirty="0"/>
              <a:t>行为</a:t>
            </a:r>
            <a:r>
              <a:rPr lang="zh-CN" altLang="en-US" dirty="0"/>
              <a:t>：用方法公开表达行为</a:t>
            </a:r>
            <a:endParaRPr lang="en-US" altLang="zh-CN" dirty="0"/>
          </a:p>
          <a:p>
            <a:pPr lvl="1">
              <a:spcBef>
                <a:spcPts val="1600"/>
              </a:spcBef>
              <a:buFont typeface="Arial" panose="020B0604020202020204" pitchFamily="34" charset="0"/>
              <a:buChar char="•"/>
            </a:pPr>
            <a:endParaRPr kumimoji="1" lang="en-US" altLang="zh-CN" sz="3200" dirty="0">
              <a:solidFill>
                <a:srgbClr val="FFDE85"/>
              </a:solidFill>
            </a:endParaRPr>
          </a:p>
          <a:p>
            <a:pPr lvl="4" indent="0">
              <a:spcBef>
                <a:spcPts val="1600"/>
              </a:spcBef>
              <a:buNone/>
            </a:pPr>
            <a:endParaRPr kumimoji="1" lang="en-US" altLang="zh-CN" sz="3000" dirty="0">
              <a:solidFill>
                <a:srgbClr val="FFDE8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C7DAF-7FA6-D390-74FD-BC837BD9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什么是类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952F7-2889-0A92-9264-01538473C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类是创建单个对象的蓝图（</a:t>
            </a:r>
            <a:r>
              <a:rPr kumimoji="1" lang="en-US" altLang="zh-CN" dirty="0"/>
              <a:t>blueprint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说人话：类是用来造对象的</a:t>
            </a:r>
            <a:endParaRPr kumimoji="1" lang="en-US" altLang="zh-CN" dirty="0"/>
          </a:p>
          <a:p>
            <a:r>
              <a:rPr kumimoji="1" lang="zh-CN" altLang="en-US" dirty="0"/>
              <a:t>用类的好处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OOP</a:t>
            </a:r>
            <a:r>
              <a:rPr kumimoji="1" lang="zh-CN" altLang="en-US" dirty="0"/>
              <a:t>最基本构建模块，不同组件不同类，好划分，好维护，好更改</a:t>
            </a:r>
            <a:endParaRPr kumimoji="1" lang="en-US" altLang="zh-CN" dirty="0"/>
          </a:p>
          <a:p>
            <a:r>
              <a:rPr kumimoji="1" lang="zh-CN" altLang="en-US" dirty="0"/>
              <a:t>如何写一个类</a:t>
            </a:r>
            <a:endParaRPr kumimoji="1" lang="en-US" altLang="zh-CN" dirty="0"/>
          </a:p>
          <a:p>
            <a:pPr lvl="1"/>
            <a:r>
              <a:rPr lang="zh-CN" altLang="en-US" dirty="0"/>
              <a:t>类的名字</a:t>
            </a:r>
            <a:endParaRPr lang="en-US" altLang="zh-CN" dirty="0"/>
          </a:p>
          <a:p>
            <a:pPr lvl="1"/>
            <a:r>
              <a:rPr lang="zh-CN" altLang="zh-CN" dirty="0"/>
              <a:t>状态</a:t>
            </a:r>
            <a:r>
              <a:rPr lang="zh-CN" altLang="en-US" dirty="0"/>
              <a:t>：用变量表示存储</a:t>
            </a:r>
            <a:endParaRPr lang="en-US" altLang="zh-CN" dirty="0"/>
          </a:p>
          <a:p>
            <a:pPr lvl="1"/>
            <a:r>
              <a:rPr lang="zh-CN" altLang="zh-CN" dirty="0"/>
              <a:t>行为</a:t>
            </a:r>
            <a:r>
              <a:rPr lang="zh-CN" altLang="en-US" dirty="0"/>
              <a:t>：用方法公开表达行为</a:t>
            </a:r>
            <a:endParaRPr lang="en-US" altLang="zh-CN" dirty="0"/>
          </a:p>
          <a:p>
            <a:pPr lvl="1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719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453BB-23DD-22A6-0EDC-4E6A9884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构造器</a:t>
            </a:r>
            <a:r>
              <a:rPr kumimoji="1" lang="en-US" altLang="zh-CN" dirty="0"/>
              <a:t>/</a:t>
            </a:r>
            <a:r>
              <a:rPr kumimoji="1" lang="zh-CN" altLang="en-US" dirty="0"/>
              <a:t>构造函数（</a:t>
            </a:r>
            <a:r>
              <a:rPr kumimoji="1" lang="en-US" altLang="zh-CN" dirty="0"/>
              <a:t>Constructor</a:t>
            </a:r>
            <a:r>
              <a:rPr kumimoji="1"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526928-5BB6-09A1-EF5C-DE06CD1F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一个类至少有一个构造器，可以有多个构造器</a:t>
            </a:r>
            <a:endParaRPr kumimoji="1" lang="en-US" altLang="zh-CN" dirty="0"/>
          </a:p>
          <a:p>
            <a:r>
              <a:rPr kumimoji="1" lang="zh-CN" altLang="en-US" dirty="0"/>
              <a:t>名字必须和类名完全一样</a:t>
            </a:r>
            <a:endParaRPr kumimoji="1" lang="en-US" altLang="zh-CN" dirty="0"/>
          </a:p>
          <a:p>
            <a:r>
              <a:rPr kumimoji="1" lang="zh-CN" altLang="en-US" dirty="0"/>
              <a:t>可视为特殊方法，没有返回值</a:t>
            </a:r>
            <a:endParaRPr kumimoji="1" lang="en-US" altLang="zh-CN" dirty="0"/>
          </a:p>
          <a:p>
            <a:r>
              <a:rPr kumimoji="1" lang="zh-CN" altLang="en-US" dirty="0"/>
              <a:t>如果没有定义任何构造器，该类会自动生成一个默认无参构造器</a:t>
            </a:r>
            <a:endParaRPr kumimoji="1" lang="en-US" altLang="zh-CN" dirty="0"/>
          </a:p>
          <a:p>
            <a:r>
              <a:rPr kumimoji="1" lang="zh-CN" altLang="en-US" dirty="0"/>
              <a:t>无参构造器 </a:t>
            </a:r>
            <a:r>
              <a:rPr kumimoji="1" lang="en-US" altLang="zh-CN" dirty="0"/>
              <a:t>V.S </a:t>
            </a:r>
            <a:r>
              <a:rPr kumimoji="1" lang="zh-CN" altLang="en-US" dirty="0"/>
              <a:t>有参数的构造器</a:t>
            </a:r>
            <a:endParaRPr kumimoji="1" lang="en-US" altLang="zh-CN" dirty="0"/>
          </a:p>
          <a:p>
            <a:r>
              <a:rPr kumimoji="1" lang="zh-CN" altLang="en-US" dirty="0"/>
              <a:t>如果一个类定义了构造器并且这些构造器都有参数，那么不会生成默认无参构造器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437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CBFAD-2906-6E4D-48E5-9870494D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包</a:t>
            </a:r>
            <a:r>
              <a:rPr kumimoji="1" lang="en-US" altLang="zh-CN" dirty="0"/>
              <a:t>Package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CAF6D-C5DB-7830-B151-F00C03D6C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命名空间（本质：文件夹）</a:t>
            </a:r>
            <a:endParaRPr kumimoji="1" lang="en-US" altLang="zh-CN" dirty="0"/>
          </a:p>
          <a:p>
            <a:r>
              <a:rPr kumimoji="1" lang="zh-CN" altLang="en-US" dirty="0"/>
              <a:t>把功能相似或相关的类或接口组织在同一个包中</a:t>
            </a:r>
            <a:endParaRPr kumimoji="1" lang="en-US" altLang="zh-CN" dirty="0"/>
          </a:p>
          <a:p>
            <a:r>
              <a:rPr kumimoji="1" lang="zh-CN" altLang="en-US" dirty="0"/>
              <a:t>在不同的包里可以用一样的名字</a:t>
            </a:r>
            <a:endParaRPr kumimoji="1" lang="en-US" altLang="zh-CN" dirty="0"/>
          </a:p>
          <a:p>
            <a:r>
              <a:rPr kumimoji="1" lang="zh-CN" altLang="en-US" dirty="0"/>
              <a:t>包有访问权限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510758"/>
      </p:ext>
    </p:extLst>
  </p:cSld>
  <p:clrMapOvr>
    <a:masterClrMapping/>
  </p:clrMapOvr>
</p:sld>
</file>

<file path=ppt/theme/theme1.xml><?xml version="1.0" encoding="utf-8"?>
<a:theme xmlns:a="http://schemas.openxmlformats.org/drawingml/2006/main" name="饥人谷2020">
  <a:themeElements>
    <a:clrScheme name="自定义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00"/>
      </a:hlink>
      <a:folHlink>
        <a:srgbClr val="FFFF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饥人谷2020" id="{9EA43CC4-F49E-4AFB-A232-7BBA7D9D7755}" vid="{63A6EB6F-AC6E-43AB-B8C5-02C8C8D42495}"/>
    </a:ext>
  </a:extLst>
</a:theme>
</file>

<file path=ppt/theme/theme2.xml><?xml version="1.0" encoding="utf-8"?>
<a:theme xmlns:a="http://schemas.openxmlformats.org/drawingml/2006/main" name="饥人谷2019浅色主题​​">
  <a:themeElements>
    <a:clrScheme name="自定义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0000"/>
      </a:hlink>
      <a:folHlink>
        <a:srgbClr val="FF00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avaScript 入门.pptx" id="{B812C777-9E68-4F43-B758-EBA532ADB484}" vid="{D326234F-4341-4D06-8CC1-2D740558C2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饥人谷2020</Template>
  <TotalTime>46380</TotalTime>
  <Words>1848</Words>
  <Application>Microsoft Macintosh PowerPoint</Application>
  <PresentationFormat>宽屏</PresentationFormat>
  <Paragraphs>209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-apple-system</vt:lpstr>
      <vt:lpstr>等线</vt:lpstr>
      <vt:lpstr>思源黑体</vt:lpstr>
      <vt:lpstr>微软雅黑</vt:lpstr>
      <vt:lpstr>Arial</vt:lpstr>
      <vt:lpstr>Calibri</vt:lpstr>
      <vt:lpstr>Consolas</vt:lpstr>
      <vt:lpstr>Wingdings</vt:lpstr>
      <vt:lpstr>饥人谷2020</vt:lpstr>
      <vt:lpstr>饥人谷2019浅色主题​​</vt:lpstr>
      <vt:lpstr> Java面向对象 101</vt:lpstr>
      <vt:lpstr>一些要提前说明的事情</vt:lpstr>
      <vt:lpstr>面向对象 Object Oriented</vt:lpstr>
      <vt:lpstr>面向对象基础概念速学</vt:lpstr>
      <vt:lpstr>我理解的编程本质：  对现实世界内容抽象建模 用程序来表达构建</vt:lpstr>
      <vt:lpstr>第1个重要概念：什么是对象</vt:lpstr>
      <vt:lpstr>什么是类</vt:lpstr>
      <vt:lpstr>构造器/构造函数（Constructor）</vt:lpstr>
      <vt:lpstr>包Package</vt:lpstr>
      <vt:lpstr>重载（Overload）</vt:lpstr>
      <vt:lpstr>常量Constant</vt:lpstr>
      <vt:lpstr>static关键字</vt:lpstr>
      <vt:lpstr>Import关键字 – 导入类</vt:lpstr>
      <vt:lpstr>Java访问控制初探</vt:lpstr>
      <vt:lpstr>属性/方法访问控制</vt:lpstr>
      <vt:lpstr>简单内存模型</vt:lpstr>
      <vt:lpstr>JVM运行时内存区域结构</vt:lpstr>
      <vt:lpstr>简单内存模型</vt:lpstr>
      <vt:lpstr>变量在内存中的存储</vt:lpstr>
      <vt:lpstr>简单内存模型实战</vt:lpstr>
      <vt:lpstr>再谈this</vt:lpstr>
      <vt:lpstr>面向对象技术三大特征</vt:lpstr>
      <vt:lpstr>什么是继承（inheritance）</vt:lpstr>
      <vt:lpstr>IS A V.S HAS A 对象间如果是IS A关系就可以使用继承</vt:lpstr>
      <vt:lpstr>继承相关术语与语法</vt:lpstr>
      <vt:lpstr>instanceof关键字</vt:lpstr>
      <vt:lpstr>super关键字</vt:lpstr>
      <vt:lpstr>方法重写Override</vt:lpstr>
      <vt:lpstr>protected继承访问权限</vt:lpstr>
      <vt:lpstr>final关键字</vt:lpstr>
      <vt:lpstr>深入Object类</vt:lpstr>
      <vt:lpstr>封装（encapsulation）</vt:lpstr>
      <vt:lpstr>多态（polymorphism）</vt:lpstr>
      <vt:lpstr>修饰符 – 非访问修饰符</vt:lpstr>
      <vt:lpstr>对象转型（Cast）</vt:lpstr>
      <vt:lpstr>抽象（Abstraction）</vt:lpstr>
      <vt:lpstr>抽象方法和抽象类</vt:lpstr>
      <vt:lpstr>接口Interface</vt:lpstr>
      <vt:lpstr>变量的分类与作用域</vt:lpstr>
      <vt:lpstr>内部类</vt:lpstr>
      <vt:lpstr>匿名内部类（ Anonymous Class）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蓝色PPT</dc:title>
  <dc:creator>方 方</dc:creator>
  <cp:lastModifiedBy>C8160</cp:lastModifiedBy>
  <cp:revision>180</cp:revision>
  <dcterms:created xsi:type="dcterms:W3CDTF">2021-12-14T08:53:33Z</dcterms:created>
  <dcterms:modified xsi:type="dcterms:W3CDTF">2023-01-30T16:10:48Z</dcterms:modified>
</cp:coreProperties>
</file>