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sldIdLst>
    <p:sldId id="285" r:id="rId3"/>
    <p:sldId id="286" r:id="rId4"/>
    <p:sldId id="256" r:id="rId5"/>
    <p:sldId id="257" r:id="rId6"/>
    <p:sldId id="280" r:id="rId7"/>
    <p:sldId id="279" r:id="rId8"/>
    <p:sldId id="264" r:id="rId9"/>
    <p:sldId id="265" r:id="rId10"/>
    <p:sldId id="281" r:id="rId11"/>
    <p:sldId id="282" r:id="rId12"/>
    <p:sldId id="283" r:id="rId13"/>
    <p:sldId id="258" r:id="rId14"/>
    <p:sldId id="269" r:id="rId15"/>
    <p:sldId id="259" r:id="rId16"/>
    <p:sldId id="284" r:id="rId17"/>
    <p:sldId id="261" r:id="rId18"/>
    <p:sldId id="266" r:id="rId19"/>
    <p:sldId id="268" r:id="rId20"/>
    <p:sldId id="270" r:id="rId21"/>
    <p:sldId id="263" r:id="rId22"/>
    <p:sldId id="26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2692940"/>
            <a:ext cx="105156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566399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2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1" y="1545535"/>
            <a:ext cx="83327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本内容版权属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杭州饥人谷教育科技有限公司</a:t>
            </a: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（简称饥人谷）所有。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任何媒体、网站或个人未经本网协议授权不得转载、链接、转贴，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或以其他方式复制、发布和发表。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已获得饥人谷授权的媒体、网站或个人在使用时须注明「资料来源：饥人谷」 。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对于违反者，饥人谷将依法追究责任。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如果你想要购买本课程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如果你发现有人盗用本课程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8200" y="28613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版权声明</a:t>
            </a:r>
          </a:p>
        </p:txBody>
      </p:sp>
    </p:spTree>
    <p:extLst>
      <p:ext uri="{BB962C8B-B14F-4D97-AF65-F5344CB8AC3E}">
        <p14:creationId xmlns:p14="http://schemas.microsoft.com/office/powerpoint/2010/main" val="250417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 marL="0" indent="0">
              <a:buNone/>
              <a:defRPr lang="zh-CN" altLang="en-US" sz="2000" dirty="0" smtClean="0">
                <a:latin typeface="Consolas" panose="020B0609020204030204" pitchFamily="49" charset="0"/>
              </a:defRPr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1"/>
            <a:r>
              <a:rPr lang="en-US" altLang="zh-CN"/>
              <a:t>print("hi")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>
              <a:buSzPct val="100000"/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75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3"/>
          </p:nvPr>
        </p:nvSpPr>
        <p:spPr>
          <a:xfrm>
            <a:off x="0" y="3"/>
            <a:ext cx="12192000" cy="6857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6750"/>
            <a:ext cx="105156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365000"/>
            <a:ext cx="105156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38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6750"/>
            <a:ext cx="105156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365000"/>
            <a:ext cx="105156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7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3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lang="zh-CN" altLang="en-US" dirty="0" smtClean="0"/>
            </a:lvl1pPr>
            <a:lvl2pPr>
              <a:lnSpc>
                <a:spcPct val="100000"/>
              </a:lnSpc>
              <a:defRPr lang="zh-CN" altLang="en-US" dirty="0" smtClean="0"/>
            </a:lvl2pPr>
            <a:lvl3pPr>
              <a:lnSpc>
                <a:spcPct val="100000"/>
              </a:lnSpc>
              <a:defRPr lang="zh-CN" altLang="en-US" dirty="0" smtClean="0"/>
            </a:lvl3pPr>
            <a:lvl4pPr>
              <a:lnSpc>
                <a:spcPct val="100000"/>
              </a:lnSpc>
              <a:defRPr lang="zh-CN" altLang="en-US" dirty="0" smtClean="0"/>
            </a:lvl4pPr>
            <a:lvl5pPr>
              <a:lnSpc>
                <a:spcPct val="100000"/>
              </a:lnSpc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 marL="0" indent="0">
              <a:buNone/>
              <a:defRPr lang="zh-CN" altLang="en-US" sz="2000" dirty="0" smtClean="0">
                <a:latin typeface="Consolas" panose="020B0609020204030204" pitchFamily="49" charset="0"/>
              </a:defRPr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1"/>
            <a:r>
              <a:rPr lang="en-US" altLang="zh-CN"/>
              <a:t>print("hi")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1" y="1545535"/>
            <a:ext cx="83327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本内容版权属</a:t>
            </a:r>
            <a:r>
              <a:rPr lang="zh-CN" altLang="en-US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杭州饥人谷教育科技有限公司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（简称饥人谷）所有。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任何媒体、网站或个人未经本网协议授权不得转载、链接、转贴，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或以其他方式复制、发布和发表。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已获得饥人谷授权的媒体、网站或个人在使用时须注明「资料来源：饥人谷」 。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对于违反者，饥人谷将依法追究责任。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如果你想要购买本课程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如果你发现有人盗用本课程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8200" y="28613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版权声明</a:t>
            </a:r>
          </a:p>
        </p:txBody>
      </p:sp>
    </p:spTree>
    <p:extLst>
      <p:ext uri="{BB962C8B-B14F-4D97-AF65-F5344CB8AC3E}">
        <p14:creationId xmlns:p14="http://schemas.microsoft.com/office/powerpoint/2010/main" val="366928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6750"/>
            <a:ext cx="105156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365000"/>
            <a:ext cx="10515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9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zh-CN" altLang="en-US" dirty="0"/>
              <a:t>背景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6750"/>
            <a:ext cx="105156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365000"/>
            <a:ext cx="10515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2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4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5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2692940"/>
            <a:ext cx="105156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>
                <a:solidFill>
                  <a:srgbClr val="2B4576"/>
                </a:soli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509546"/>
            <a:ext cx="105156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7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84F88"/>
            </a:gs>
            <a:gs pos="100000">
              <a:srgbClr val="1E2C6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FC00A0-87D4-4A61-9BF9-412D314D1DAF}"/>
              </a:ext>
            </a:extLst>
          </p:cNvPr>
          <p:cNvSpPr txBox="1"/>
          <p:nvPr/>
        </p:nvSpPr>
        <p:spPr>
          <a:xfrm>
            <a:off x="5363962" y="6673056"/>
            <a:ext cx="10980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饥人谷</a:t>
            </a:r>
          </a:p>
        </p:txBody>
      </p:sp>
    </p:spTree>
    <p:extLst>
      <p:ext uri="{BB962C8B-B14F-4D97-AF65-F5344CB8AC3E}">
        <p14:creationId xmlns:p14="http://schemas.microsoft.com/office/powerpoint/2010/main" val="48837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9" r:id="rId3"/>
    <p:sldLayoutId id="2147483675" r:id="rId4"/>
    <p:sldLayoutId id="2147483678" r:id="rId5"/>
    <p:sldLayoutId id="2147483677" r:id="rId6"/>
    <p:sldLayoutId id="2147483679" r:id="rId7"/>
    <p:sldLayoutId id="2147483680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-360000" algn="l" defTabSz="685800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Char char="•"/>
        <a:defRPr lang="zh-CN" altLang="en-US" sz="3600" kern="1200" dirty="0" smtClean="0">
          <a:solidFill>
            <a:srgbClr val="FFDE85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-360000" algn="l" defTabSz="685800" rtl="0" eaLnBrk="1" latinLnBrk="0" hangingPunct="1">
        <a:lnSpc>
          <a:spcPct val="100000"/>
        </a:lnSpc>
        <a:spcBef>
          <a:spcPts val="375"/>
        </a:spcBef>
        <a:buSzPct val="100000"/>
        <a:buFont typeface="Wingdings" panose="05000000000000000000" pitchFamily="2" charset="2"/>
        <a:buChar char="ü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F9FCFF"/>
            </a:gs>
            <a:gs pos="100000">
              <a:srgbClr val="EBF7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838200" y="1261130"/>
            <a:ext cx="10515600" cy="5380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4C8E59-2062-4974-9D8C-C0D011B313F2}"/>
              </a:ext>
            </a:extLst>
          </p:cNvPr>
          <p:cNvSpPr txBox="1"/>
          <p:nvPr/>
        </p:nvSpPr>
        <p:spPr>
          <a:xfrm>
            <a:off x="5363962" y="6673056"/>
            <a:ext cx="10980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饥人谷</a:t>
            </a:r>
          </a:p>
        </p:txBody>
      </p:sp>
    </p:spTree>
    <p:extLst>
      <p:ext uri="{BB962C8B-B14F-4D97-AF65-F5344CB8AC3E}">
        <p14:creationId xmlns:p14="http://schemas.microsoft.com/office/powerpoint/2010/main" val="95339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90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36000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-360000" algn="l" defTabSz="685800" rtl="0" eaLnBrk="1" latinLnBrk="0" hangingPunct="1">
        <a:lnSpc>
          <a:spcPct val="100000"/>
        </a:lnSpc>
        <a:spcBef>
          <a:spcPts val="375"/>
        </a:spcBef>
        <a:buSzPct val="50000"/>
        <a:buFont typeface="Wingdings" panose="05000000000000000000" pitchFamily="2" charset="2"/>
        <a:buChar char="ü"/>
        <a:defRPr sz="24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xiedaimala.com/courses/bea4fe2a-9daa-4636-bcff-7dc16602a59b/random/4c81864d5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FA3D5-5436-4F2F-A1E1-5C9E3305B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057099"/>
            <a:ext cx="10515600" cy="757130"/>
          </a:xfrm>
        </p:spPr>
        <p:txBody>
          <a:bodyPr/>
          <a:lstStyle/>
          <a:p>
            <a:r>
              <a:rPr lang="en-US" altLang="zh-CN"/>
              <a:t>Webpack </a:t>
            </a:r>
            <a:r>
              <a:rPr lang="zh-CN" altLang="en-US"/>
              <a:t>专精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6187AB-EC71-4754-823C-1A9B70C25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30558"/>
            <a:ext cx="10515600" cy="1610697"/>
          </a:xfrm>
        </p:spPr>
        <p:txBody>
          <a:bodyPr/>
          <a:lstStyle/>
          <a:p>
            <a:r>
              <a:rPr lang="zh-CN" altLang="en-US"/>
              <a:t>定位：前端高级课程不适合新人</a:t>
            </a:r>
            <a:endParaRPr lang="en-US" altLang="zh-CN"/>
          </a:p>
          <a:p>
            <a:r>
              <a:rPr lang="zh-CN" altLang="en-US"/>
              <a:t>内容：</a:t>
            </a:r>
            <a:r>
              <a:rPr lang="en-US" altLang="zh-CN"/>
              <a:t>webpack </a:t>
            </a:r>
            <a:r>
              <a:rPr lang="zh-CN" altLang="en-US"/>
              <a:t>原理、周边</a:t>
            </a:r>
            <a:endParaRPr lang="en-US" altLang="zh-CN"/>
          </a:p>
          <a:p>
            <a:r>
              <a:rPr lang="zh-CN" altLang="en-US"/>
              <a:t>特点：少量代码，大量思考</a:t>
            </a:r>
          </a:p>
        </p:txBody>
      </p:sp>
    </p:spTree>
    <p:extLst>
      <p:ext uri="{BB962C8B-B14F-4D97-AF65-F5344CB8AC3E}">
        <p14:creationId xmlns:p14="http://schemas.microsoft.com/office/powerpoint/2010/main" val="277560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3F3555-77E3-4202-B757-1999B059C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不对，代码不应该是单独的文件吗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761DF1A-4051-4B1C-A536-EC9E66A3B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我们来改造一下代码</a:t>
            </a:r>
          </a:p>
        </p:txBody>
      </p:sp>
    </p:spTree>
    <p:extLst>
      <p:ext uri="{BB962C8B-B14F-4D97-AF65-F5344CB8AC3E}">
        <p14:creationId xmlns:p14="http://schemas.microsoft.com/office/powerpoint/2010/main" val="354139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1C5B6-E6EA-40DD-B81D-FDC30E9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file_to_es5.ts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0FDB7-83E8-48AC-9B07-ED8AB90C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代码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代码已经移到 </a:t>
            </a:r>
            <a:r>
              <a:rPr lang="en-US" altLang="zh-CN"/>
              <a:t>test.js </a:t>
            </a:r>
            <a:r>
              <a:rPr lang="zh-CN" altLang="en-US"/>
              <a:t>文件里了</a:t>
            </a:r>
            <a:endParaRPr lang="en-US" altLang="zh-CN"/>
          </a:p>
          <a:p>
            <a:pPr lvl="1"/>
            <a:r>
              <a:rPr lang="zh-CN" altLang="en-US"/>
              <a:t>运行 </a:t>
            </a:r>
            <a:r>
              <a:rPr lang="en-US" altLang="zh-CN"/>
              <a:t>node -r ts-node/register file_to_es5.ts</a:t>
            </a:r>
          </a:p>
          <a:p>
            <a:pPr lvl="1"/>
            <a:r>
              <a:rPr lang="zh-CN" altLang="en-US"/>
              <a:t>就会得到 </a:t>
            </a:r>
            <a:r>
              <a:rPr lang="en-US" altLang="zh-CN"/>
              <a:t>test.es5.js </a:t>
            </a:r>
            <a:r>
              <a:rPr lang="zh-CN" altLang="en-US"/>
              <a:t>文件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如果你想知道如何把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./test.js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改为任意文件，可以购买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《</a:t>
            </a:r>
            <a:r>
              <a:rPr lang="en-US" altLang="zh-CN">
                <a:solidFill>
                  <a:srgbClr val="FFFF00"/>
                </a:solidFill>
                <a:hlinkClick r:id="rId2"/>
              </a:rPr>
              <a:t>Node.js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hlinkClick r:id="rId2"/>
              </a:rPr>
              <a:t>全解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6C3CC3-F7A9-4C57-AA68-2EF709B15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1470"/>
            <a:ext cx="8115359" cy="189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2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A329C1-F220-432C-A1DE-939D522D4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除了转换 </a:t>
            </a:r>
            <a:r>
              <a:rPr lang="en-US" altLang="zh-CN"/>
              <a:t>JS </a:t>
            </a:r>
            <a:r>
              <a:rPr lang="zh-CN" altLang="en-US"/>
              <a:t>语法，还能做啥？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91641F1-6BD2-460D-9993-4857683C5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我们来分析 </a:t>
            </a:r>
            <a:r>
              <a:rPr lang="en-US" altLang="zh-CN"/>
              <a:t>JS </a:t>
            </a:r>
            <a:r>
              <a:rPr lang="zh-CN" altLang="en-US"/>
              <a:t>文件的</a:t>
            </a:r>
            <a:r>
              <a:rPr lang="zh-CN" altLang="en-US">
                <a:solidFill>
                  <a:srgbClr val="FF0000"/>
                </a:solidFill>
              </a:rPr>
              <a:t>依赖关系</a:t>
            </a:r>
          </a:p>
        </p:txBody>
      </p:sp>
    </p:spTree>
    <p:extLst>
      <p:ext uri="{BB962C8B-B14F-4D97-AF65-F5344CB8AC3E}">
        <p14:creationId xmlns:p14="http://schemas.microsoft.com/office/powerpoint/2010/main" val="3896406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594C6EA-5ED3-4D7E-A24C-40E6BCAE5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692940"/>
            <a:ext cx="10515600" cy="757130"/>
          </a:xfrm>
        </p:spPr>
        <p:txBody>
          <a:bodyPr/>
          <a:lstStyle/>
          <a:p>
            <a:r>
              <a:rPr lang="zh-CN" altLang="en-US"/>
              <a:t>请打开 </a:t>
            </a:r>
            <a:r>
              <a:rPr lang="en-US" altLang="zh-CN"/>
              <a:t>deps_1.ts </a:t>
            </a:r>
            <a:r>
              <a:rPr lang="zh-CN" altLang="en-US"/>
              <a:t>和 </a:t>
            </a:r>
            <a:r>
              <a:rPr lang="en-US" altLang="zh-CN"/>
              <a:t>project_1 </a:t>
            </a:r>
            <a:r>
              <a:rPr lang="zh-CN" altLang="en-US"/>
              <a:t>目录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DB62CD1-ECA4-4C18-9305-4E5191CF3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66399"/>
            <a:ext cx="10515600" cy="1036181"/>
          </a:xfrm>
        </p:spPr>
        <p:txBody>
          <a:bodyPr/>
          <a:lstStyle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链接在课程简介中获取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/>
              <a:t>代码使用方法：看懂代码后直接复制，尽量不要自己手打代码，容易出错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170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B04E5-1576-44EE-A4F1-233EB971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project_1 </a:t>
            </a:r>
            <a:r>
              <a:rPr lang="zh-CN" altLang="en-US"/>
              <a:t>有三个 </a:t>
            </a:r>
            <a:r>
              <a:rPr lang="en-US" altLang="zh-CN"/>
              <a:t>JS </a:t>
            </a:r>
            <a:r>
              <a:rPr lang="zh-CN" altLang="en-US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2E6A9-CC96-4C69-B9C8-1A154490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>
                <a:latin typeface="Consolas" panose="020B0609020204030204" pitchFamily="49" charset="0"/>
              </a:rPr>
              <a:t>project_1/index.js</a:t>
            </a:r>
          </a:p>
          <a:p>
            <a:pPr lvl="1"/>
            <a:endParaRPr lang="en-US" altLang="zh-CN">
              <a:latin typeface="Consolas" panose="020B0609020204030204" pitchFamily="49" charset="0"/>
            </a:endParaRPr>
          </a:p>
          <a:p>
            <a:pPr lvl="1"/>
            <a:endParaRPr lang="en-US" altLang="zh-CN">
              <a:latin typeface="Consolas" panose="020B0609020204030204" pitchFamily="49" charset="0"/>
            </a:endParaRPr>
          </a:p>
          <a:p>
            <a:pPr lvl="1"/>
            <a:r>
              <a:rPr lang="en-US" altLang="zh-CN">
                <a:latin typeface="Consolas" panose="020B0609020204030204" pitchFamily="49" charset="0"/>
              </a:rPr>
              <a:t>project_1/a.js</a:t>
            </a:r>
          </a:p>
          <a:p>
            <a:pPr lvl="1"/>
            <a:endParaRPr lang="en-US" altLang="zh-CN">
              <a:latin typeface="Consolas" panose="020B0609020204030204" pitchFamily="49" charset="0"/>
            </a:endParaRPr>
          </a:p>
          <a:p>
            <a:pPr lvl="1"/>
            <a:endParaRPr lang="en-US" altLang="zh-CN">
              <a:latin typeface="Consolas" panose="020B0609020204030204" pitchFamily="49" charset="0"/>
            </a:endParaRPr>
          </a:p>
          <a:p>
            <a:pPr lvl="1"/>
            <a:endParaRPr lang="en-US" altLang="zh-CN">
              <a:latin typeface="Consolas" panose="020B0609020204030204" pitchFamily="49" charset="0"/>
            </a:endParaRPr>
          </a:p>
          <a:p>
            <a:pPr lvl="1"/>
            <a:r>
              <a:rPr lang="en-US" altLang="zh-CN">
                <a:latin typeface="Consolas" panose="020B0609020204030204" pitchFamily="49" charset="0"/>
              </a:rPr>
              <a:t>project_1/b.js</a:t>
            </a:r>
          </a:p>
          <a:p>
            <a:pPr lvl="1"/>
            <a:endParaRPr lang="en-US" altLang="zh-CN">
              <a:latin typeface="Consolas" panose="020B0609020204030204" pitchFamily="49" charset="0"/>
            </a:endParaRPr>
          </a:p>
          <a:p>
            <a:pPr lvl="1"/>
            <a:endParaRPr lang="en-US" altLang="zh-CN">
              <a:latin typeface="Consolas" panose="020B0609020204030204" pitchFamily="49" charset="0"/>
            </a:endParaRPr>
          </a:p>
          <a:p>
            <a:pPr lvl="1"/>
            <a:endParaRPr lang="en-US" altLang="zh-CN"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zh-CN" altLang="en-US">
                <a:latin typeface="Consolas" panose="020B0609020204030204" pitchFamily="49" charset="0"/>
              </a:rPr>
              <a:t>依赖关系是 </a:t>
            </a:r>
            <a:r>
              <a:rPr lang="en-US" altLang="zh-CN">
                <a:solidFill>
                  <a:srgbClr val="FFFF00"/>
                </a:solidFill>
                <a:latin typeface="Consolas" panose="020B0609020204030204" pitchFamily="49" charset="0"/>
              </a:rPr>
              <a:t>index -&gt;</a:t>
            </a:r>
            <a:r>
              <a:rPr lang="zh-CN" altLang="en-US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FFFF00"/>
                </a:solidFill>
                <a:latin typeface="Consolas" panose="020B0609020204030204" pitchFamily="49" charset="0"/>
              </a:rPr>
              <a:t>a,b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633F02-3C03-47F4-9C89-96363FDBA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9906"/>
            <a:ext cx="4724435" cy="8905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EA0A8B3-7F18-4F8C-983A-A9E7AD718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6220"/>
            <a:ext cx="2743220" cy="12382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9D86FBC-E0F5-4065-9476-442C615AB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52231"/>
            <a:ext cx="2781320" cy="120015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B163A75-BD59-4155-82BB-309E1A6DF795}"/>
              </a:ext>
            </a:extLst>
          </p:cNvPr>
          <p:cNvSpPr txBox="1"/>
          <p:nvPr/>
        </p:nvSpPr>
        <p:spPr>
          <a:xfrm>
            <a:off x="5791605" y="1260000"/>
            <a:ext cx="5095912" cy="4175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-36000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运行代码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1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node -r ts-node/register deps_1.ts</a:t>
            </a:r>
          </a:p>
          <a:p>
            <a:pPr marL="0" marR="0" lvl="1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0" marR="0" lvl="1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lang="en-US" altLang="zh-CN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0" marR="0" lvl="1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0" marR="0" lvl="1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lang="en-US" altLang="zh-CN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0" marR="0" lvl="1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0" marR="0" lvl="1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lang="en-US" altLang="zh-CN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0" marR="0" lvl="1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0" lvl="1" indent="-360000" defTabSz="685800">
              <a:spcBef>
                <a:spcPts val="375"/>
              </a:spcBef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sz="2400">
                <a:solidFill>
                  <a:prstClr val="white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调试代码</a:t>
            </a:r>
            <a:endParaRPr lang="en-US" altLang="zh-CN" sz="2400">
              <a:solidFill>
                <a:prstClr val="white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lvl="1" defTabSz="685800">
              <a:spcBef>
                <a:spcPts val="375"/>
              </a:spcBef>
              <a:buSzPct val="100000"/>
              <a:defRPr/>
            </a:pPr>
            <a:r>
              <a:rPr lang="zh-CN" altLang="en-US" sz="2400">
                <a:solidFill>
                  <a:prstClr val="white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试着把每个 </a:t>
            </a:r>
            <a:r>
              <a:rPr lang="en-US" altLang="zh-CN" sz="2400">
                <a:solidFill>
                  <a:prstClr val="white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path.node </a:t>
            </a:r>
            <a:r>
              <a:rPr lang="zh-CN" altLang="en-US" sz="2400">
                <a:solidFill>
                  <a:prstClr val="white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查看一下</a:t>
            </a:r>
            <a:endParaRPr lang="en-US" altLang="zh-CN" sz="2400">
              <a:solidFill>
                <a:prstClr val="white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571B7A1-2C0E-4937-9768-926CB9E6C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605" y="2152173"/>
            <a:ext cx="4791110" cy="230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80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B3D9D-FE3E-4251-92F8-3EDE605D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71A50-7053-408B-912B-42C1847C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步骤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调用 </a:t>
            </a:r>
            <a:r>
              <a:rPr lang="en-US" altLang="zh-CN"/>
              <a:t>collectCodeAndDeps('index.js')</a:t>
            </a:r>
            <a:r>
              <a:rPr lang="zh-CN" altLang="en-US"/>
              <a:t>，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代码中会有更多细节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先把 </a:t>
            </a:r>
            <a:r>
              <a:rPr lang="en-US" altLang="zh-CN"/>
              <a:t>depRelation['index.js'] </a:t>
            </a:r>
            <a:r>
              <a:rPr lang="zh-CN" altLang="en-US"/>
              <a:t>初始化为 </a:t>
            </a:r>
            <a:r>
              <a:rPr lang="en-US" altLang="zh-CN"/>
              <a:t>{ deps: [], code: 'index.js</a:t>
            </a:r>
            <a:r>
              <a:rPr lang="zh-CN" altLang="en-US"/>
              <a:t>的源码</a:t>
            </a:r>
            <a:r>
              <a:rPr lang="en-US" altLang="zh-CN"/>
              <a:t>' }</a:t>
            </a:r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然后把 </a:t>
            </a:r>
            <a:r>
              <a:rPr lang="en-US" altLang="zh-CN"/>
              <a:t>index.js </a:t>
            </a:r>
            <a:r>
              <a:rPr lang="zh-CN" altLang="en-US"/>
              <a:t>源码 </a:t>
            </a:r>
            <a:r>
              <a:rPr lang="en-US" altLang="zh-CN"/>
              <a:t>code </a:t>
            </a:r>
            <a:r>
              <a:rPr lang="zh-CN" altLang="en-US"/>
              <a:t>变成 </a:t>
            </a:r>
            <a:r>
              <a:rPr lang="en-US" altLang="zh-CN"/>
              <a:t>ast</a:t>
            </a:r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遍历 </a:t>
            </a:r>
            <a:r>
              <a:rPr lang="en-US" altLang="zh-CN"/>
              <a:t>ast</a:t>
            </a:r>
            <a:r>
              <a:rPr lang="zh-CN" altLang="en-US"/>
              <a:t>，看看 </a:t>
            </a:r>
            <a:r>
              <a:rPr lang="en-US" altLang="zh-CN"/>
              <a:t>import </a:t>
            </a:r>
            <a:r>
              <a:rPr lang="zh-CN" altLang="en-US"/>
              <a:t>了哪些依赖，假设依赖了 </a:t>
            </a:r>
            <a:r>
              <a:rPr lang="en-US" altLang="zh-CN"/>
              <a:t>a.js </a:t>
            </a:r>
            <a:r>
              <a:rPr lang="zh-CN" altLang="en-US"/>
              <a:t>和 </a:t>
            </a:r>
            <a:r>
              <a:rPr lang="en-US" altLang="zh-CN"/>
              <a:t>b.js</a:t>
            </a:r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把 </a:t>
            </a:r>
            <a:r>
              <a:rPr lang="en-US" altLang="zh-CN"/>
              <a:t>a.js </a:t>
            </a:r>
            <a:r>
              <a:rPr lang="zh-CN" altLang="en-US"/>
              <a:t>和 </a:t>
            </a:r>
            <a:r>
              <a:rPr lang="en-US" altLang="zh-CN"/>
              <a:t>b.js </a:t>
            </a:r>
            <a:r>
              <a:rPr lang="zh-CN" altLang="en-US"/>
              <a:t>写到 </a:t>
            </a:r>
            <a:r>
              <a:rPr lang="en-US" altLang="zh-CN"/>
              <a:t>depRelation['index.js'].deps </a:t>
            </a:r>
            <a:r>
              <a:rPr lang="zh-CN" altLang="en-US"/>
              <a:t>里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最终得到的 </a:t>
            </a:r>
            <a:r>
              <a:rPr lang="en-US" altLang="zh-CN"/>
              <a:t>depRelation </a:t>
            </a:r>
            <a:r>
              <a:rPr lang="zh-CN" altLang="en-US"/>
              <a:t>就收集了 </a:t>
            </a:r>
            <a:r>
              <a:rPr lang="en-US" altLang="zh-CN"/>
              <a:t>index.js </a:t>
            </a:r>
            <a:r>
              <a:rPr lang="zh-CN" altLang="en-US"/>
              <a:t>的依赖，简单吧</a:t>
            </a:r>
            <a:r>
              <a:rPr lang="en-US" altLang="zh-CN"/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B544ED-D44A-441A-B4E7-AE6B890B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51" y="4469883"/>
            <a:ext cx="4652997" cy="189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35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7BE74E-2CA2-4E39-93AC-11E09C552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启发：用哈希表</a:t>
            </a:r>
            <a:r>
              <a:rPr lang="en-US" altLang="zh-CN"/>
              <a:t>*</a:t>
            </a:r>
            <a:r>
              <a:rPr lang="zh-CN" altLang="en-US"/>
              <a:t>来存储文件依赖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26EFCA0-8233-4CE5-83CC-A9875FF7B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66399"/>
            <a:ext cx="10515600" cy="1036181"/>
          </a:xfrm>
        </p:spPr>
        <p:txBody>
          <a:bodyPr/>
          <a:lstStyle/>
          <a:p>
            <a:r>
              <a:rPr lang="zh-CN" altLang="en-US"/>
              <a:t>*哈希表是数据结构中的术语，在 </a:t>
            </a:r>
            <a:r>
              <a:rPr lang="en-US" altLang="zh-CN"/>
              <a:t>JS </a:t>
            </a:r>
            <a:r>
              <a:rPr lang="zh-CN" altLang="en-US"/>
              <a:t>中一个对象就可以看作一个哈希表</a:t>
            </a:r>
            <a:endParaRPr lang="en-US" altLang="zh-CN"/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这是计数排序的基本操作</a:t>
            </a:r>
          </a:p>
        </p:txBody>
      </p:sp>
    </p:spTree>
    <p:extLst>
      <p:ext uri="{BB962C8B-B14F-4D97-AF65-F5344CB8AC3E}">
        <p14:creationId xmlns:p14="http://schemas.microsoft.com/office/powerpoint/2010/main" val="3131434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3CA45-CFC9-444C-84CD-21904603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升级：依赖的依赖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07A3E-AC8A-4231-9A60-3CD59E15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0000"/>
            <a:ext cx="10861275" cy="5382000"/>
          </a:xfrm>
        </p:spPr>
        <p:txBody>
          <a:bodyPr>
            <a:normAutofit/>
          </a:bodyPr>
          <a:lstStyle/>
          <a:p>
            <a:r>
              <a:rPr lang="zh-CN" altLang="en-US">
                <a:latin typeface="Consolas" panose="020B0609020204030204" pitchFamily="49" charset="0"/>
              </a:rPr>
              <a:t>三层依赖关系</a:t>
            </a:r>
            <a:endParaRPr lang="en-US" altLang="zh-CN">
              <a:latin typeface="Consolas" panose="020B0609020204030204" pitchFamily="49" charset="0"/>
            </a:endParaRPr>
          </a:p>
          <a:p>
            <a:pPr lvl="1"/>
            <a:r>
              <a:rPr lang="en-US" altLang="zh-CN">
                <a:latin typeface="Consolas" panose="020B0609020204030204" pitchFamily="49" charset="0"/>
              </a:rPr>
              <a:t>index -&gt; a -&gt; dir/a2 -&gt; dir/dir_in_dir/a3</a:t>
            </a:r>
          </a:p>
          <a:p>
            <a:pPr lvl="1"/>
            <a:r>
              <a:rPr lang="en-US" altLang="zh-CN">
                <a:latin typeface="Consolas" panose="020B0609020204030204" pitchFamily="49" charset="0"/>
              </a:rPr>
              <a:t>index -&gt; b -&gt; dir/b2 -&gt; dir/dir_in_dir/b3</a:t>
            </a:r>
          </a:p>
          <a:p>
            <a:pPr lvl="1"/>
            <a:r>
              <a:rPr lang="zh-CN" altLang="en-US">
                <a:latin typeface="Consolas" panose="020B0609020204030204" pitchFamily="49" charset="0"/>
              </a:rPr>
              <a:t>文件我已经创建好了，放在 </a:t>
            </a:r>
            <a:r>
              <a:rPr lang="en-US" altLang="zh-CN">
                <a:latin typeface="Consolas" panose="020B0609020204030204" pitchFamily="49" charset="0"/>
              </a:rPr>
              <a:t>project_2 </a:t>
            </a:r>
            <a:r>
              <a:rPr lang="zh-CN" altLang="en-US">
                <a:latin typeface="Consolas" panose="020B0609020204030204" pitchFamily="49" charset="0"/>
              </a:rPr>
              <a:t>目录里了</a:t>
            </a:r>
            <a:endParaRPr lang="en-US" altLang="zh-CN">
              <a:latin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</a:rPr>
              <a:t>思路</a:t>
            </a:r>
            <a:endParaRPr lang="en-US" altLang="zh-CN">
              <a:latin typeface="Consolas" panose="020B0609020204030204" pitchFamily="49" charset="0"/>
            </a:endParaRPr>
          </a:p>
          <a:p>
            <a:pPr lvl="1"/>
            <a:r>
              <a:rPr lang="en-US" altLang="zh-CN" sz="2000">
                <a:latin typeface="Consolas" panose="020B0609020204030204" pitchFamily="49" charset="0"/>
              </a:rPr>
              <a:t>collectCodeAndDeps </a:t>
            </a:r>
            <a:r>
              <a:rPr lang="zh-CN" altLang="en-US" sz="2000">
                <a:latin typeface="Consolas" panose="020B0609020204030204" pitchFamily="49" charset="0"/>
              </a:rPr>
              <a:t>太长了，缩写为 </a:t>
            </a:r>
            <a:r>
              <a:rPr lang="en-US" altLang="zh-CN" sz="2000">
                <a:latin typeface="Consolas" panose="020B0609020204030204" pitchFamily="49" charset="0"/>
              </a:rPr>
              <a:t>collect</a:t>
            </a:r>
          </a:p>
          <a:p>
            <a:pPr lvl="1"/>
            <a:r>
              <a:rPr lang="zh-CN" altLang="en-US" sz="2000">
                <a:latin typeface="Consolas" panose="020B0609020204030204" pitchFamily="49" charset="0"/>
              </a:rPr>
              <a:t>调用 </a:t>
            </a:r>
            <a:r>
              <a:rPr lang="en-US" altLang="zh-CN" sz="2000">
                <a:solidFill>
                  <a:srgbClr val="92D050"/>
                </a:solidFill>
                <a:latin typeface="Consolas" panose="020B0609020204030204" pitchFamily="49" charset="0"/>
              </a:rPr>
              <a:t>collect('index.js')</a:t>
            </a:r>
          </a:p>
          <a:p>
            <a:pPr lvl="1"/>
            <a:r>
              <a:rPr lang="zh-CN" altLang="en-US" sz="2000">
                <a:latin typeface="Consolas" panose="020B0609020204030204" pitchFamily="49" charset="0"/>
              </a:rPr>
              <a:t>发现依赖 </a:t>
            </a:r>
            <a:r>
              <a:rPr lang="en-US" altLang="zh-CN" sz="2000">
                <a:latin typeface="Consolas" panose="020B0609020204030204" pitchFamily="49" charset="0"/>
              </a:rPr>
              <a:t>'./a.js' </a:t>
            </a:r>
            <a:r>
              <a:rPr lang="zh-CN" altLang="en-US" sz="2000">
                <a:latin typeface="Consolas" panose="020B0609020204030204" pitchFamily="49" charset="0"/>
              </a:rPr>
              <a:t>于是调用 </a:t>
            </a:r>
            <a:r>
              <a:rPr lang="en-US" altLang="zh-CN" sz="2000">
                <a:solidFill>
                  <a:srgbClr val="92D050"/>
                </a:solidFill>
                <a:latin typeface="Consolas" panose="020B0609020204030204" pitchFamily="49" charset="0"/>
              </a:rPr>
              <a:t>collect('a.js')</a:t>
            </a:r>
          </a:p>
          <a:p>
            <a:pPr lvl="1"/>
            <a:r>
              <a:rPr lang="zh-CN" altLang="en-US" sz="2000">
                <a:latin typeface="Consolas" panose="020B0609020204030204" pitchFamily="49" charset="0"/>
              </a:rPr>
              <a:t>发现依赖 </a:t>
            </a:r>
            <a:r>
              <a:rPr lang="en-US" altLang="zh-CN" sz="2000">
                <a:latin typeface="Consolas" panose="020B0609020204030204" pitchFamily="49" charset="0"/>
              </a:rPr>
              <a:t>'./dir/a2.js' </a:t>
            </a:r>
            <a:r>
              <a:rPr lang="zh-CN" altLang="en-US" sz="2000">
                <a:latin typeface="Consolas" panose="020B0609020204030204" pitchFamily="49" charset="0"/>
              </a:rPr>
              <a:t>于是调用 </a:t>
            </a:r>
            <a:r>
              <a:rPr lang="en-US" altLang="zh-CN" sz="2000">
                <a:solidFill>
                  <a:srgbClr val="92D050"/>
                </a:solidFill>
                <a:latin typeface="Consolas" panose="020B0609020204030204" pitchFamily="49" charset="0"/>
              </a:rPr>
              <a:t>collect('dir/a2.js')</a:t>
            </a:r>
          </a:p>
          <a:p>
            <a:pPr lvl="1"/>
            <a:r>
              <a:rPr lang="zh-CN" altLang="en-US" sz="2000">
                <a:latin typeface="Consolas" panose="020B0609020204030204" pitchFamily="49" charset="0"/>
              </a:rPr>
              <a:t>发现依赖</a:t>
            </a:r>
            <a:r>
              <a:rPr lang="en-US" altLang="zh-CN" sz="2000">
                <a:latin typeface="Consolas" panose="020B0609020204030204" pitchFamily="49" charset="0"/>
              </a:rPr>
              <a:t> './dir_in_dir/a3.js' </a:t>
            </a:r>
            <a:r>
              <a:rPr lang="zh-CN" altLang="en-US" sz="2000">
                <a:latin typeface="Consolas" panose="020B0609020204030204" pitchFamily="49" charset="0"/>
              </a:rPr>
              <a:t>于是调用 </a:t>
            </a:r>
            <a:r>
              <a:rPr lang="en-US" altLang="zh-CN" sz="2000">
                <a:solidFill>
                  <a:srgbClr val="92D050"/>
                </a:solidFill>
                <a:latin typeface="Consolas" panose="020B0609020204030204" pitchFamily="49" charset="0"/>
              </a:rPr>
              <a:t>collect('dir/dir_in_dir/a3.js')</a:t>
            </a:r>
          </a:p>
          <a:p>
            <a:pPr lvl="1"/>
            <a:r>
              <a:rPr lang="zh-CN" altLang="en-US" sz="2000">
                <a:latin typeface="Consolas" panose="020B0609020204030204" pitchFamily="49" charset="0"/>
              </a:rPr>
              <a:t>没有更多依赖了，</a:t>
            </a:r>
            <a:r>
              <a:rPr lang="en-US" altLang="zh-CN" sz="2000">
                <a:latin typeface="Consolas" panose="020B0609020204030204" pitchFamily="49" charset="0"/>
              </a:rPr>
              <a:t>a.js </a:t>
            </a:r>
            <a:r>
              <a:rPr lang="zh-CN" altLang="en-US" sz="2000">
                <a:latin typeface="Consolas" panose="020B0609020204030204" pitchFamily="49" charset="0"/>
              </a:rPr>
              <a:t>这条线结束，发现下一个依赖 </a:t>
            </a:r>
            <a:r>
              <a:rPr lang="en-US" altLang="zh-CN" sz="2000">
                <a:latin typeface="Consolas" panose="020B0609020204030204" pitchFamily="49" charset="0"/>
              </a:rPr>
              <a:t>'./b.js'</a:t>
            </a:r>
          </a:p>
          <a:p>
            <a:pPr lvl="1"/>
            <a:r>
              <a:rPr lang="zh-CN" altLang="en-US" sz="2000">
                <a:latin typeface="Consolas" panose="020B0609020204030204" pitchFamily="49" charset="0"/>
              </a:rPr>
              <a:t>以此类推，其实就是递归</a:t>
            </a:r>
            <a:endParaRPr lang="en-US" altLang="zh-CN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32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C0E81-2BD7-42B0-B147-C4408096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给 </a:t>
            </a:r>
            <a:r>
              <a:rPr lang="en-US" altLang="zh-CN"/>
              <a:t>collect </a:t>
            </a:r>
            <a:r>
              <a:rPr lang="zh-CN" altLang="en-US"/>
              <a:t>加递归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83726D60-F4BD-4B38-88E5-B5CED51CD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17130"/>
            <a:ext cx="9189091" cy="5381625"/>
          </a:xfr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1DD16D1-62C5-4FB6-A886-71701805E1D4}"/>
              </a:ext>
            </a:extLst>
          </p:cNvPr>
          <p:cNvSpPr/>
          <p:nvPr/>
        </p:nvSpPr>
        <p:spPr>
          <a:xfrm>
            <a:off x="2164709" y="5104895"/>
            <a:ext cx="4039105" cy="484451"/>
          </a:xfrm>
          <a:prstGeom prst="rect">
            <a:avLst/>
          </a:prstGeom>
          <a:solidFill>
            <a:srgbClr val="FFFF00">
              <a:alpha val="1411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F7ED42-29F4-48B5-8484-DA1DB2F9801E}"/>
              </a:ext>
            </a:extLst>
          </p:cNvPr>
          <p:cNvSpPr txBox="1"/>
          <p:nvPr/>
        </p:nvSpPr>
        <p:spPr>
          <a:xfrm>
            <a:off x="6857799" y="5127681"/>
            <a:ext cx="4570482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只加了一行代码就达到了目的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这主要是因为我之前的代码规划得好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能理解就理解，理解不了就别睡觉接着理解</a:t>
            </a:r>
          </a:p>
        </p:txBody>
      </p:sp>
      <p:sp>
        <p:nvSpPr>
          <p:cNvPr id="14" name="箭头: 左 13">
            <a:extLst>
              <a:ext uri="{FF2B5EF4-FFF2-40B4-BE49-F238E27FC236}">
                <a16:creationId xmlns:a16="http://schemas.microsoft.com/office/drawing/2014/main" id="{7F1A8BE5-D3C3-4171-A00A-EBDD23752FA1}"/>
              </a:ext>
            </a:extLst>
          </p:cNvPr>
          <p:cNvSpPr/>
          <p:nvPr/>
        </p:nvSpPr>
        <p:spPr>
          <a:xfrm>
            <a:off x="6361237" y="5192701"/>
            <a:ext cx="496562" cy="308837"/>
          </a:xfrm>
          <a:prstGeom prst="lef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2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E7613-5031-43CD-8527-E6FF6CF7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运行代码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4CF59-B5BE-4C25-BD44-271C6EF23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altLang="zh-CN"/>
              <a:t>node -r ts-node/register deps_2.ts</a:t>
            </a:r>
          </a:p>
          <a:p>
            <a:pPr lvl="1"/>
            <a:endParaRPr lang="pt-BR" altLang="zh-CN"/>
          </a:p>
          <a:p>
            <a:pPr lvl="1"/>
            <a:endParaRPr lang="pt-BR" altLang="zh-CN"/>
          </a:p>
          <a:p>
            <a:pPr lvl="1"/>
            <a:endParaRPr lang="pt-BR" altLang="zh-CN"/>
          </a:p>
          <a:p>
            <a:pPr lvl="1"/>
            <a:endParaRPr lang="pt-BR" altLang="zh-CN"/>
          </a:p>
          <a:p>
            <a:pPr lvl="1"/>
            <a:endParaRPr lang="pt-BR" altLang="zh-CN"/>
          </a:p>
          <a:p>
            <a:pPr lvl="1"/>
            <a:endParaRPr lang="pt-BR" altLang="zh-CN"/>
          </a:p>
          <a:p>
            <a:pPr lvl="1"/>
            <a:endParaRPr lang="pt-BR" altLang="zh-CN"/>
          </a:p>
          <a:p>
            <a:pPr lvl="1"/>
            <a:endParaRPr lang="pt-BR" altLang="zh-CN"/>
          </a:p>
          <a:p>
            <a:pPr lvl="1"/>
            <a:endParaRPr lang="pt-BR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4894A4B-43D8-4742-9148-D1136F452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7469"/>
            <a:ext cx="9299210" cy="32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3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55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7BE74E-2CA2-4E39-93AC-11E09C552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用递归</a:t>
            </a:r>
            <a:r>
              <a:rPr lang="en-US" altLang="zh-CN"/>
              <a:t>*</a:t>
            </a:r>
            <a:r>
              <a:rPr lang="zh-CN" altLang="en-US"/>
              <a:t>来获取嵌套依赖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26EFCA0-8233-4CE5-83CC-A9875FF7B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完整代码在 </a:t>
            </a:r>
            <a:r>
              <a:rPr lang="en-US" altLang="zh-CN"/>
              <a:t>deps_2.ts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C40111-9DE4-4D0C-A082-19097AB6EEF0}"/>
              </a:ext>
            </a:extLst>
          </p:cNvPr>
          <p:cNvSpPr txBox="1"/>
          <p:nvPr/>
        </p:nvSpPr>
        <p:spPr>
          <a:xfrm>
            <a:off x="2461832" y="6061685"/>
            <a:ext cx="807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*递归存在</a:t>
            </a:r>
            <a:r>
              <a:rPr lang="en-US" altLang="zh-CN">
                <a:solidFill>
                  <a:srgbClr val="FF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call stack </a:t>
            </a:r>
            <a:r>
              <a:rPr lang="zh-CN" altLang="en-US">
                <a:solidFill>
                  <a:srgbClr val="FF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溢出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的风险，比如嵌套层数超过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20000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时，程序直接报错</a:t>
            </a:r>
          </a:p>
        </p:txBody>
      </p:sp>
    </p:spTree>
    <p:extLst>
      <p:ext uri="{BB962C8B-B14F-4D97-AF65-F5344CB8AC3E}">
        <p14:creationId xmlns:p14="http://schemas.microsoft.com/office/powerpoint/2010/main" val="4015557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5CDE8-084E-4828-9041-9A718AB3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再复杂一点：循环依赖</a:t>
            </a:r>
          </a:p>
        </p:txBody>
      </p:sp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CAD6CACE-EA7F-4368-B7B2-EF17F8B37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依赖关系（</a:t>
            </a:r>
            <a:r>
              <a:rPr lang="en-US" altLang="zh-CN"/>
              <a:t>project_3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index -&gt; a -&gt; b</a:t>
            </a:r>
          </a:p>
          <a:p>
            <a:pPr lvl="1"/>
            <a:r>
              <a:rPr lang="en-US" altLang="zh-CN"/>
              <a:t>index -&gt; b -&gt; a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 indent="0">
              <a:buNone/>
            </a:pPr>
            <a:endParaRPr lang="en-US" altLang="zh-CN"/>
          </a:p>
          <a:p>
            <a:r>
              <a:rPr lang="zh-CN" altLang="en-US"/>
              <a:t>求值</a:t>
            </a:r>
            <a:endParaRPr lang="en-US" altLang="zh-CN"/>
          </a:p>
          <a:p>
            <a:pPr lvl="1"/>
            <a:r>
              <a:rPr lang="en-US" altLang="zh-CN"/>
              <a:t>a.value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b.value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1</a:t>
            </a:r>
          </a:p>
          <a:p>
            <a:pPr lvl="1"/>
            <a:r>
              <a:rPr lang="en-US" altLang="zh-CN"/>
              <a:t>b.value = a.value + 1</a:t>
            </a:r>
          </a:p>
          <a:p>
            <a:pPr lvl="1"/>
            <a:r>
              <a:rPr lang="zh-CN" altLang="en-US"/>
              <a:t>神经病</a:t>
            </a:r>
            <a:r>
              <a:rPr lang="en-US" altLang="zh-CN"/>
              <a:t>……</a:t>
            </a:r>
          </a:p>
          <a:p>
            <a:pPr lvl="1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6A1D5F3F-FD2E-4070-AB05-BD3CC8E6D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8641"/>
            <a:ext cx="3971954" cy="171927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A5ECE51-56E6-44A4-A80D-D1E89931D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777" y="2708641"/>
            <a:ext cx="3914804" cy="17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54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25AE7-63D0-453C-A251-BCF836FA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运行代码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4A0BC-49A8-4CA3-A71A-CB6F695B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altLang="zh-CN"/>
              <a:t>node -r ts-node/register deps_3.ts</a:t>
            </a:r>
          </a:p>
          <a:p>
            <a:pPr lvl="1" indent="0">
              <a:buNone/>
            </a:pPr>
            <a:r>
              <a:rPr lang="zh-CN" altLang="en-US"/>
              <a:t>报错：调用栈 溢出了</a:t>
            </a:r>
            <a:endParaRPr lang="en-US" altLang="zh-CN"/>
          </a:p>
          <a:p>
            <a:pPr lvl="1" indent="0">
              <a:buNone/>
            </a:pPr>
            <a:r>
              <a:rPr lang="zh-CN" altLang="en-US"/>
              <a:t>为什么：分析过程 </a:t>
            </a:r>
            <a:r>
              <a:rPr lang="en-US" altLang="zh-CN"/>
              <a:t>a -&gt; b -&gt; a -&gt; b -&gt; a -&gt; b -&gt; ... </a:t>
            </a:r>
            <a:r>
              <a:rPr lang="zh-CN" altLang="en-US"/>
              <a:t>把调用栈撑满了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6DC247-275F-44EA-9B62-EC4825415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5597"/>
            <a:ext cx="10001323" cy="376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09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0CCA783-B0C5-44E3-AE2E-B71D75CA5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你的意思是「不能循环依赖」吗？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844E5AC-8087-40D5-BDEA-4F0CA1639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并不是这样，我们需要一些小技巧</a:t>
            </a:r>
          </a:p>
        </p:txBody>
      </p:sp>
    </p:spTree>
    <p:extLst>
      <p:ext uri="{BB962C8B-B14F-4D97-AF65-F5344CB8AC3E}">
        <p14:creationId xmlns:p14="http://schemas.microsoft.com/office/powerpoint/2010/main" val="3105801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40EAE-6710-48CF-ADD0-BA694B1A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避免重复进入同一个文件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FE351-63FE-4821-B883-6E1C616E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1364"/>
            <a:ext cx="10952110" cy="3450636"/>
          </a:xfrm>
        </p:spPr>
        <p:txBody>
          <a:bodyPr/>
          <a:lstStyle/>
          <a:p>
            <a:r>
              <a:rPr lang="zh-CN" altLang="en-US"/>
              <a:t>思路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FF00"/>
                </a:solidFill>
              </a:rPr>
              <a:t>一旦发现这个 </a:t>
            </a:r>
            <a:r>
              <a:rPr lang="en-US" altLang="zh-CN">
                <a:solidFill>
                  <a:srgbClr val="FFFF00"/>
                </a:solidFill>
              </a:rPr>
              <a:t>key </a:t>
            </a:r>
            <a:r>
              <a:rPr lang="zh-CN" altLang="en-US">
                <a:solidFill>
                  <a:srgbClr val="FFFF00"/>
                </a:solidFill>
              </a:rPr>
              <a:t>已经在 </a:t>
            </a:r>
            <a:r>
              <a:rPr lang="en-US" altLang="zh-CN">
                <a:solidFill>
                  <a:srgbClr val="FFFF00"/>
                </a:solidFill>
              </a:rPr>
              <a:t>keys </a:t>
            </a:r>
            <a:r>
              <a:rPr lang="zh-CN" altLang="en-US">
                <a:solidFill>
                  <a:srgbClr val="FFFF00"/>
                </a:solidFill>
              </a:rPr>
              <a:t>里了，就 </a:t>
            </a:r>
            <a:r>
              <a:rPr lang="en-US" altLang="zh-CN">
                <a:solidFill>
                  <a:srgbClr val="FFFF00"/>
                </a:solidFill>
              </a:rPr>
              <a:t>return</a:t>
            </a:r>
          </a:p>
          <a:p>
            <a:pPr lvl="1"/>
            <a:r>
              <a:rPr lang="zh-CN" altLang="en-US"/>
              <a:t>这样分析过程就不是 </a:t>
            </a:r>
            <a:r>
              <a:rPr lang="en-US" altLang="zh-CN"/>
              <a:t>a -&gt; b -&gt; a -&gt; b -&gt; ... </a:t>
            </a:r>
            <a:r>
              <a:rPr lang="zh-CN" altLang="en-US"/>
              <a:t>而是 </a:t>
            </a:r>
            <a:r>
              <a:rPr lang="en-US" altLang="zh-CN"/>
              <a:t>a -&gt; b -&gt; return</a:t>
            </a:r>
          </a:p>
          <a:p>
            <a:pPr lvl="1"/>
            <a:r>
              <a:rPr lang="zh-CN" altLang="en-US"/>
              <a:t>注意我们只需要</a:t>
            </a:r>
            <a:r>
              <a:rPr lang="zh-CN" altLang="en-US">
                <a:solidFill>
                  <a:srgbClr val="FFFF00"/>
                </a:solidFill>
              </a:rPr>
              <a:t>分析依赖</a:t>
            </a:r>
            <a:r>
              <a:rPr lang="zh-CN" altLang="en-US"/>
              <a:t>，不需要</a:t>
            </a:r>
            <a:r>
              <a:rPr lang="zh-CN" altLang="en-US">
                <a:solidFill>
                  <a:srgbClr val="FFFF00"/>
                </a:solidFill>
              </a:rPr>
              <a:t>执行代码</a:t>
            </a:r>
            <a:r>
              <a:rPr lang="zh-CN" altLang="en-US"/>
              <a:t>，所以这样是可行的</a:t>
            </a:r>
            <a:endParaRPr lang="en-US" altLang="zh-CN"/>
          </a:p>
          <a:p>
            <a:pPr lvl="1"/>
            <a:r>
              <a:rPr lang="zh-CN" altLang="en-US"/>
              <a:t>由于我们的分析不需要执行代码，所以叫做</a:t>
            </a:r>
            <a:r>
              <a:rPr lang="zh-CN" altLang="en-US">
                <a:solidFill>
                  <a:srgbClr val="FFFF00"/>
                </a:solidFill>
              </a:rPr>
              <a:t>静态分析</a:t>
            </a:r>
            <a:endParaRPr lang="en-US" altLang="zh-CN">
              <a:solidFill>
                <a:srgbClr val="FFFF00"/>
              </a:solidFill>
            </a:endParaRPr>
          </a:p>
          <a:p>
            <a:pPr lvl="1"/>
            <a:r>
              <a:rPr lang="zh-CN" altLang="en-US"/>
              <a:t>但如果我们</a:t>
            </a:r>
            <a:r>
              <a:rPr lang="zh-CN" altLang="en-US">
                <a:solidFill>
                  <a:srgbClr val="FF0000"/>
                </a:solidFill>
              </a:rPr>
              <a:t>执行代码</a:t>
            </a:r>
            <a:r>
              <a:rPr lang="zh-CN" altLang="en-US"/>
              <a:t>，就会发现还是出现了循环</a:t>
            </a: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7F33E0-D093-4489-A7A5-F787DA8E2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3171"/>
            <a:ext cx="7477180" cy="18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84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11FEF-B025-44E8-88A0-AA77F859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 </a:t>
            </a:r>
            <a:r>
              <a:rPr lang="en-US" altLang="zh-CN"/>
              <a:t>index.js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325C4-F625-4F61-9863-315739368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0000"/>
            <a:ext cx="10903665" cy="5382000"/>
          </a:xfrm>
        </p:spPr>
        <p:txBody>
          <a:bodyPr/>
          <a:lstStyle/>
          <a:p>
            <a:pPr lvl="1"/>
            <a:r>
              <a:rPr lang="en-US" altLang="zh-CN"/>
              <a:t>node project_4/index.js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发现报错：不能在 </a:t>
            </a:r>
            <a:r>
              <a:rPr lang="en-US" altLang="zh-CN"/>
              <a:t>'a' </a:t>
            </a:r>
            <a:r>
              <a:rPr lang="zh-CN" altLang="en-US"/>
              <a:t>初始化之前访问 </a:t>
            </a:r>
            <a:r>
              <a:rPr lang="en-US" altLang="zh-CN"/>
              <a:t>a</a:t>
            </a:r>
          </a:p>
          <a:p>
            <a:pPr lvl="1"/>
            <a:r>
              <a:rPr lang="zh-CN" altLang="en-US"/>
              <a:t>原因：执行过程 </a:t>
            </a:r>
            <a:r>
              <a:rPr lang="en-US" altLang="zh-CN"/>
              <a:t>a -&gt; b -&gt; a </a:t>
            </a:r>
            <a:r>
              <a:rPr lang="zh-CN" altLang="en-US"/>
              <a:t>此处报错，因为 </a:t>
            </a:r>
            <a:r>
              <a:rPr lang="en-US" altLang="zh-CN"/>
              <a:t>node </a:t>
            </a:r>
            <a:r>
              <a:rPr lang="zh-CN" altLang="en-US"/>
              <a:t>发现计算 </a:t>
            </a:r>
            <a:r>
              <a:rPr lang="en-US" altLang="zh-CN"/>
              <a:t>a </a:t>
            </a:r>
            <a:r>
              <a:rPr lang="zh-CN" altLang="en-US"/>
              <a:t>的时候又要计算 </a:t>
            </a:r>
            <a:r>
              <a:rPr lang="en-US" altLang="zh-CN"/>
              <a:t>a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EEE2BA-EACC-46B1-A22B-AAA9789E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9623"/>
            <a:ext cx="7743882" cy="209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87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97715-8DCB-44BE-AFE3-B376D9C6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0657B-36C3-427A-A3F1-319A2B2EB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模块间可以循环依赖</a:t>
            </a:r>
            <a:endParaRPr lang="en-US" altLang="zh-CN"/>
          </a:p>
          <a:p>
            <a:pPr lvl="1"/>
            <a:r>
              <a:rPr lang="en-US" altLang="zh-CN"/>
              <a:t>a </a:t>
            </a:r>
            <a:r>
              <a:rPr lang="zh-CN" altLang="en-US"/>
              <a:t>依赖 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b </a:t>
            </a:r>
            <a:r>
              <a:rPr lang="zh-CN" altLang="en-US"/>
              <a:t>依赖 </a:t>
            </a:r>
            <a:r>
              <a:rPr lang="en-US" altLang="zh-CN"/>
              <a:t>a</a:t>
            </a:r>
          </a:p>
          <a:p>
            <a:pPr lvl="1"/>
            <a:r>
              <a:rPr lang="en-US" altLang="zh-CN"/>
              <a:t>a </a:t>
            </a:r>
            <a:r>
              <a:rPr lang="zh-CN" altLang="en-US"/>
              <a:t>依赖 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b </a:t>
            </a:r>
            <a:r>
              <a:rPr lang="zh-CN" altLang="en-US"/>
              <a:t>依赖 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c </a:t>
            </a:r>
            <a:r>
              <a:rPr lang="zh-CN" altLang="en-US"/>
              <a:t>依赖 </a:t>
            </a:r>
            <a:r>
              <a:rPr lang="en-US" altLang="zh-CN"/>
              <a:t>a</a:t>
            </a:r>
          </a:p>
          <a:p>
            <a:r>
              <a:rPr lang="zh-CN" altLang="en-US"/>
              <a:t>但不能有逻辑漏洞</a:t>
            </a:r>
            <a:endParaRPr lang="en-US" altLang="zh-CN"/>
          </a:p>
          <a:p>
            <a:pPr lvl="1"/>
            <a:r>
              <a:rPr lang="en-US" altLang="zh-CN"/>
              <a:t>a.value = b.value + 1</a:t>
            </a:r>
          </a:p>
          <a:p>
            <a:pPr lvl="1"/>
            <a:r>
              <a:rPr lang="en-US" altLang="zh-CN"/>
              <a:t>b.value = a.value + 1</a:t>
            </a:r>
          </a:p>
          <a:p>
            <a:pPr lvl="1"/>
            <a:r>
              <a:rPr lang="zh-CN" altLang="en-US"/>
              <a:t>神经病</a:t>
            </a:r>
            <a:r>
              <a:rPr lang="en-US" altLang="zh-CN"/>
              <a:t>……</a:t>
            </a:r>
          </a:p>
          <a:p>
            <a:r>
              <a:rPr lang="zh-CN" altLang="en-US"/>
              <a:t>那你能不能写出一个没有逻辑漏洞的循环依赖</a:t>
            </a:r>
            <a:endParaRPr lang="en-US" altLang="zh-CN"/>
          </a:p>
          <a:p>
            <a:pPr lvl="1"/>
            <a:r>
              <a:rPr lang="zh-CN" altLang="en-US"/>
              <a:t>当然可以，见下页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395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E0C66-FCBC-4343-8F5B-C16A8A3C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合法的循环依赖（没有逻辑漏洞）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445DA-968F-46BC-B4EA-922C1B08C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>
                <a:latin typeface="Consolas" panose="020B0609020204030204" pitchFamily="49" charset="0"/>
              </a:rPr>
              <a:t>project_5/index.js            </a:t>
            </a:r>
            <a:r>
              <a:rPr lang="zh-CN" altLang="en-US">
                <a:latin typeface="Consolas" panose="020B0609020204030204" pitchFamily="49" charset="0"/>
              </a:rPr>
              <a:t>运行 </a:t>
            </a:r>
            <a:r>
              <a:rPr lang="en-US" altLang="zh-CN">
                <a:latin typeface="Consolas" panose="020B0609020204030204" pitchFamily="49" charset="0"/>
              </a:rPr>
              <a:t>index.js</a:t>
            </a:r>
          </a:p>
          <a:p>
            <a:pPr lvl="1"/>
            <a:endParaRPr lang="en-US" altLang="zh-CN">
              <a:latin typeface="Consolas" panose="020B0609020204030204" pitchFamily="49" charset="0"/>
            </a:endParaRPr>
          </a:p>
          <a:p>
            <a:pPr lvl="1"/>
            <a:endParaRPr lang="en-US" altLang="zh-CN">
              <a:latin typeface="Consolas" panose="020B0609020204030204" pitchFamily="49" charset="0"/>
            </a:endParaRPr>
          </a:p>
          <a:p>
            <a:pPr lvl="1"/>
            <a:endParaRPr lang="en-US" altLang="zh-CN">
              <a:latin typeface="Consolas" panose="020B0609020204030204" pitchFamily="49" charset="0"/>
            </a:endParaRPr>
          </a:p>
          <a:p>
            <a:pPr lvl="1"/>
            <a:endParaRPr lang="en-US" altLang="zh-CN">
              <a:latin typeface="Consolas" panose="020B0609020204030204" pitchFamily="49" charset="0"/>
            </a:endParaRPr>
          </a:p>
          <a:p>
            <a:pPr lvl="1"/>
            <a:r>
              <a:rPr lang="en-US" altLang="zh-CN">
                <a:latin typeface="Consolas" panose="020B0609020204030204" pitchFamily="49" charset="0"/>
              </a:rPr>
              <a:t>project_5/a.js                </a:t>
            </a:r>
            <a:r>
              <a:rPr lang="en-US" altLang="zh-CN"/>
              <a:t>project_5/b.js</a:t>
            </a:r>
            <a:r>
              <a:rPr lang="en-US" altLang="zh-CN">
                <a:latin typeface="Consolas" panose="020B0609020204030204" pitchFamily="49" charset="0"/>
              </a:rPr>
              <a:t>            </a:t>
            </a:r>
          </a:p>
          <a:p>
            <a:pPr lvl="1"/>
            <a:endParaRPr lang="en-US" altLang="zh-CN">
              <a:latin typeface="Consolas" panose="020B0609020204030204" pitchFamily="49" charset="0"/>
            </a:endParaRPr>
          </a:p>
          <a:p>
            <a:pPr lvl="1"/>
            <a:endParaRPr lang="en-US" altLang="zh-CN">
              <a:latin typeface="Consolas" panose="020B0609020204030204" pitchFamily="49" charset="0"/>
            </a:endParaRPr>
          </a:p>
          <a:p>
            <a:pPr lvl="1"/>
            <a:endParaRPr lang="en-US" altLang="zh-CN">
              <a:latin typeface="Consolas" panose="020B0609020204030204" pitchFamily="49" charset="0"/>
            </a:endParaRPr>
          </a:p>
          <a:p>
            <a:pPr lvl="1"/>
            <a:endParaRPr lang="en-US" altLang="zh-CN"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00746A-B013-462C-904E-834CC169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3338"/>
            <a:ext cx="3962429" cy="14335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FB6414-0607-49CB-8AB8-8BF10EDF8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8837"/>
            <a:ext cx="5096005" cy="16838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F3656F-3629-4E97-A2C5-98F69C4D5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797" y="3838837"/>
            <a:ext cx="5096003" cy="16913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C2633B-07D8-4304-9002-6B6540A6E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797" y="1743338"/>
            <a:ext cx="5164262" cy="119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17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D1CAED-F3BA-4A1F-B2CF-F47E40B26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028142"/>
            <a:ext cx="10515600" cy="1421928"/>
          </a:xfrm>
        </p:spPr>
        <p:txBody>
          <a:bodyPr/>
          <a:lstStyle/>
          <a:p>
            <a:r>
              <a:rPr lang="zh-CN" altLang="en-US">
                <a:solidFill>
                  <a:srgbClr val="FFFF00"/>
                </a:solidFill>
              </a:rPr>
              <a:t>有的</a:t>
            </a:r>
            <a:r>
              <a:rPr lang="zh-CN" altLang="en-US"/>
              <a:t>循环依赖</a:t>
            </a:r>
            <a:r>
              <a:rPr lang="zh-CN" altLang="en-US">
                <a:solidFill>
                  <a:srgbClr val="FF0000"/>
                </a:solidFill>
              </a:rPr>
              <a:t>有</a:t>
            </a:r>
            <a:r>
              <a:rPr lang="zh-CN" altLang="en-US"/>
              <a:t>问题</a:t>
            </a:r>
            <a:br>
              <a:rPr lang="en-US" altLang="zh-CN"/>
            </a:br>
            <a:r>
              <a:rPr lang="zh-CN" altLang="en-US">
                <a:solidFill>
                  <a:srgbClr val="FFFF00"/>
                </a:solidFill>
              </a:rPr>
              <a:t>有的</a:t>
            </a:r>
            <a:r>
              <a:rPr lang="zh-CN" altLang="en-US"/>
              <a:t>循环依赖</a:t>
            </a:r>
            <a:r>
              <a:rPr lang="zh-CN" altLang="en-US">
                <a:solidFill>
                  <a:srgbClr val="92D050"/>
                </a:solidFill>
              </a:rPr>
              <a:t>冇</a:t>
            </a:r>
            <a:r>
              <a:rPr lang="zh-CN" altLang="en-US"/>
              <a:t>问题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0C161E9-C7DD-4133-80EC-B4F8235A8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所以最好别用循环依赖，以防万一</a:t>
            </a:r>
          </a:p>
        </p:txBody>
      </p:sp>
    </p:spTree>
    <p:extLst>
      <p:ext uri="{BB962C8B-B14F-4D97-AF65-F5344CB8AC3E}">
        <p14:creationId xmlns:p14="http://schemas.microsoft.com/office/powerpoint/2010/main" val="2620563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9924-B504-4302-AB0C-45827D4F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A10DD-81F8-4F71-A0E6-A0F631459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5465710" cy="5382000"/>
          </a:xfrm>
        </p:spPr>
        <p:txBody>
          <a:bodyPr/>
          <a:lstStyle/>
          <a:p>
            <a:r>
              <a:rPr lang="en-US" altLang="zh-CN"/>
              <a:t>AST </a:t>
            </a:r>
            <a:r>
              <a:rPr lang="zh-CN" altLang="en-US"/>
              <a:t>相关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en-US" altLang="zh-CN"/>
              <a:t>parse: </a:t>
            </a:r>
            <a:r>
              <a:rPr lang="zh-CN" altLang="en-US"/>
              <a:t>把代码 </a:t>
            </a:r>
            <a:r>
              <a:rPr lang="en-US" altLang="zh-CN"/>
              <a:t>code </a:t>
            </a:r>
            <a:r>
              <a:rPr lang="zh-CN" altLang="en-US"/>
              <a:t>变成 </a:t>
            </a:r>
            <a:r>
              <a:rPr lang="en-US" altLang="zh-CN"/>
              <a:t>AST</a:t>
            </a:r>
          </a:p>
          <a:p>
            <a:pPr marL="97200" lvl="1" indent="-457200">
              <a:buFont typeface="+mj-lt"/>
              <a:buAutoNum type="arabicPeriod"/>
            </a:pPr>
            <a:r>
              <a:rPr lang="en-US" altLang="zh-CN"/>
              <a:t>traverse: </a:t>
            </a:r>
            <a:r>
              <a:rPr lang="zh-CN" altLang="en-US"/>
              <a:t>遍历 </a:t>
            </a:r>
            <a:r>
              <a:rPr lang="en-US" altLang="zh-CN"/>
              <a:t>AST </a:t>
            </a:r>
            <a:r>
              <a:rPr lang="zh-CN" altLang="en-US"/>
              <a:t>进行修改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en-US" altLang="zh-CN"/>
              <a:t>generate: </a:t>
            </a:r>
            <a:r>
              <a:rPr lang="zh-CN" altLang="en-US"/>
              <a:t>把 </a:t>
            </a:r>
            <a:r>
              <a:rPr lang="en-US" altLang="zh-CN"/>
              <a:t>AST </a:t>
            </a:r>
            <a:r>
              <a:rPr lang="zh-CN" altLang="en-US"/>
              <a:t>变成代码 </a:t>
            </a:r>
            <a:r>
              <a:rPr lang="en-US" altLang="zh-CN"/>
              <a:t>code2</a:t>
            </a:r>
          </a:p>
          <a:p>
            <a:pPr marL="342900" indent="-342900"/>
            <a:r>
              <a:rPr lang="zh-CN" altLang="en-US"/>
              <a:t>工具</a:t>
            </a:r>
            <a:endParaRPr lang="en-US" altLang="zh-CN"/>
          </a:p>
          <a:p>
            <a:pPr marL="342900" lvl="1" indent="-342900"/>
            <a:r>
              <a:rPr lang="en-US" altLang="zh-CN"/>
              <a:t>babel </a:t>
            </a:r>
            <a:r>
              <a:rPr lang="zh-CN" altLang="en-US"/>
              <a:t>可以把高级代码翻译为 </a:t>
            </a:r>
            <a:r>
              <a:rPr lang="en-US" altLang="zh-CN"/>
              <a:t>ES5</a:t>
            </a:r>
          </a:p>
          <a:p>
            <a:pPr marL="342900" lvl="1" indent="-342900"/>
            <a:r>
              <a:rPr lang="en-US" altLang="zh-CN"/>
              <a:t>@babel/parser</a:t>
            </a:r>
          </a:p>
          <a:p>
            <a:pPr marL="342900" lvl="1" indent="-342900"/>
            <a:r>
              <a:rPr lang="en-US" altLang="zh-CN"/>
              <a:t>@babel/traverse</a:t>
            </a:r>
          </a:p>
          <a:p>
            <a:pPr marL="342900" lvl="1" indent="-342900"/>
            <a:r>
              <a:rPr lang="en-US" altLang="zh-CN"/>
              <a:t>@babel/generator</a:t>
            </a:r>
          </a:p>
          <a:p>
            <a:pPr marL="342900" lvl="1" indent="-342900"/>
            <a:r>
              <a:rPr lang="en-US" altLang="zh-CN"/>
              <a:t>@babel/core </a:t>
            </a:r>
            <a:r>
              <a:rPr lang="zh-CN" altLang="en-US"/>
              <a:t>包含前三者</a:t>
            </a:r>
            <a:endParaRPr lang="en-US" altLang="zh-CN"/>
          </a:p>
          <a:p>
            <a:pPr marL="342900" lvl="1" indent="-342900"/>
            <a:r>
              <a:rPr lang="en-US" altLang="zh-CN"/>
              <a:t>@babel/preset-env </a:t>
            </a:r>
            <a:r>
              <a:rPr lang="zh-CN" altLang="en-US"/>
              <a:t>内置很多规则</a:t>
            </a:r>
            <a:endParaRPr lang="en-US" altLang="zh-CN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7BDD295-BECC-4F22-AA68-224077F7CC77}"/>
              </a:ext>
            </a:extLst>
          </p:cNvPr>
          <p:cNvSpPr txBox="1">
            <a:spLocks/>
          </p:cNvSpPr>
          <p:nvPr/>
        </p:nvSpPr>
        <p:spPr>
          <a:xfrm>
            <a:off x="6386670" y="1260000"/>
            <a:ext cx="5465710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3600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lang="zh-CN" altLang="en-US" sz="3600" kern="1200" dirty="0" smtClean="0">
                <a:solidFill>
                  <a:srgbClr val="FFDE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SzPct val="100000"/>
              <a:buFont typeface="Wingdings" panose="05000000000000000000" pitchFamily="2" charset="2"/>
              <a:buChar char="ü"/>
              <a:defRPr lang="zh-CN" altLang="en-US" sz="24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-3600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代码技巧</a:t>
            </a:r>
            <a:endParaRPr lang="en-US" altLang="zh-CN"/>
          </a:p>
          <a:p>
            <a:pPr lvl="1"/>
            <a:r>
              <a:rPr lang="zh-CN" altLang="en-US"/>
              <a:t>使用哈希表来存储数据</a:t>
            </a:r>
            <a:endParaRPr lang="en-US" altLang="zh-CN"/>
          </a:p>
          <a:p>
            <a:pPr lvl="1"/>
            <a:r>
              <a:rPr lang="zh-CN" altLang="en-US"/>
              <a:t>通过检测 </a:t>
            </a:r>
            <a:r>
              <a:rPr lang="en-US" altLang="zh-CN"/>
              <a:t>key </a:t>
            </a:r>
            <a:r>
              <a:rPr lang="zh-CN" altLang="en-US"/>
              <a:t>来避免重复</a:t>
            </a:r>
            <a:endParaRPr lang="en-US" altLang="zh-CN"/>
          </a:p>
          <a:p>
            <a:r>
              <a:rPr lang="zh-CN" altLang="en-US"/>
              <a:t>循环依赖</a:t>
            </a:r>
            <a:endParaRPr lang="en-US" altLang="zh-CN"/>
          </a:p>
          <a:p>
            <a:pPr lvl="1"/>
            <a:r>
              <a:rPr lang="zh-CN" altLang="en-US"/>
              <a:t>有的循环依赖可以正常执行</a:t>
            </a:r>
            <a:endParaRPr lang="en-US" altLang="zh-CN"/>
          </a:p>
          <a:p>
            <a:pPr lvl="1"/>
            <a:r>
              <a:rPr lang="zh-CN" altLang="en-US"/>
              <a:t>有的循环依赖不可以</a:t>
            </a:r>
            <a:endParaRPr lang="en-US" altLang="zh-CN"/>
          </a:p>
          <a:p>
            <a:pPr lvl="1"/>
            <a:r>
              <a:rPr lang="zh-CN" altLang="en-US"/>
              <a:t>但都可以做静态分析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16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BB3EC-E601-4AB1-AE7E-A2A4101DC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692940"/>
            <a:ext cx="10515600" cy="757130"/>
          </a:xfrm>
        </p:spPr>
        <p:txBody>
          <a:bodyPr/>
          <a:lstStyle/>
          <a:p>
            <a:r>
              <a:rPr lang="en-US" altLang="zh-CN"/>
              <a:t>《AST</a:t>
            </a:r>
            <a:r>
              <a:rPr lang="zh-CN" altLang="en-US"/>
              <a:t>、</a:t>
            </a:r>
            <a:r>
              <a:rPr lang="en-US" altLang="zh-CN"/>
              <a:t>Babel</a:t>
            </a:r>
            <a:r>
              <a:rPr lang="zh-CN" altLang="en-US"/>
              <a:t>、依赖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B1E5CD-5637-4BF5-BFD6-DE2F8D074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《Webpack </a:t>
            </a:r>
            <a:r>
              <a:rPr lang="zh-CN" altLang="en-US"/>
              <a:t>专精</a:t>
            </a:r>
            <a:r>
              <a:rPr lang="en-US" altLang="zh-CN"/>
              <a:t>》</a:t>
            </a:r>
            <a:r>
              <a:rPr lang="zh-CN" altLang="en-US"/>
              <a:t>系列课程第一课</a:t>
            </a:r>
          </a:p>
        </p:txBody>
      </p:sp>
    </p:spTree>
    <p:extLst>
      <p:ext uri="{BB962C8B-B14F-4D97-AF65-F5344CB8AC3E}">
        <p14:creationId xmlns:p14="http://schemas.microsoft.com/office/powerpoint/2010/main" val="403400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B219E25D-42E7-40E3-89B2-CF487327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先从 </a:t>
            </a:r>
            <a:r>
              <a:rPr lang="en-US" altLang="zh-CN"/>
              <a:t>Babel </a:t>
            </a:r>
            <a:r>
              <a:rPr lang="zh-CN" altLang="en-US"/>
              <a:t>说起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3D60D88-E3A4-4AE8-8900-D5C356EF3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9720"/>
            <a:ext cx="10964222" cy="5467804"/>
          </a:xfrm>
        </p:spPr>
        <p:txBody>
          <a:bodyPr>
            <a:noAutofit/>
          </a:bodyPr>
          <a:lstStyle/>
          <a:p>
            <a:r>
              <a:rPr lang="en-US" altLang="zh-CN"/>
              <a:t>babel </a:t>
            </a:r>
            <a:r>
              <a:rPr lang="zh-CN" altLang="en-US"/>
              <a:t>的原理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en-US" altLang="zh-CN"/>
              <a:t>parse: </a:t>
            </a:r>
            <a:r>
              <a:rPr lang="zh-CN" altLang="en-US"/>
              <a:t>把代码 </a:t>
            </a:r>
            <a:r>
              <a:rPr lang="en-US" altLang="zh-CN"/>
              <a:t>code </a:t>
            </a:r>
            <a:r>
              <a:rPr lang="zh-CN" altLang="en-US"/>
              <a:t>变成 </a:t>
            </a:r>
            <a:r>
              <a:rPr lang="en-US" altLang="zh-CN"/>
              <a:t>AST</a:t>
            </a:r>
          </a:p>
          <a:p>
            <a:pPr marL="97200" lvl="1" indent="-457200">
              <a:buFont typeface="+mj-lt"/>
              <a:buAutoNum type="arabicPeriod"/>
            </a:pPr>
            <a:r>
              <a:rPr lang="en-US" altLang="zh-CN"/>
              <a:t>traverse: </a:t>
            </a:r>
            <a:r>
              <a:rPr lang="zh-CN" altLang="en-US"/>
              <a:t>遍历 </a:t>
            </a:r>
            <a:r>
              <a:rPr lang="en-US" altLang="zh-CN"/>
              <a:t>AST </a:t>
            </a:r>
            <a:r>
              <a:rPr lang="zh-CN" altLang="en-US"/>
              <a:t>进行修改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en-US" altLang="zh-CN"/>
              <a:t>generate: </a:t>
            </a:r>
            <a:r>
              <a:rPr lang="zh-CN" altLang="en-US"/>
              <a:t>把 </a:t>
            </a:r>
            <a:r>
              <a:rPr lang="en-US" altLang="zh-CN"/>
              <a:t>AST </a:t>
            </a:r>
            <a:r>
              <a:rPr lang="zh-CN" altLang="en-US"/>
              <a:t>变成代码 </a:t>
            </a:r>
            <a:r>
              <a:rPr lang="en-US" altLang="zh-CN"/>
              <a:t>code2</a:t>
            </a:r>
          </a:p>
          <a:p>
            <a:pPr lvl="1" indent="0">
              <a:buNone/>
            </a:pPr>
            <a:r>
              <a:rPr lang="zh-CN" altLang="en-US"/>
              <a:t>即</a:t>
            </a:r>
            <a:r>
              <a:rPr lang="zh-CN" altLang="en-US">
                <a:latin typeface="Consolas" panose="020B0609020204030204" pitchFamily="49" charset="0"/>
              </a:rPr>
              <a:t> </a:t>
            </a:r>
            <a:r>
              <a:rPr lang="en-US" altLang="zh-CN">
                <a:latin typeface="Consolas" panose="020B0609020204030204" pitchFamily="49" charset="0"/>
              </a:rPr>
              <a:t>code --(1)-&gt; ast --(2)-&gt; ast2 --(3)-&gt; code2</a:t>
            </a:r>
          </a:p>
          <a:p>
            <a:r>
              <a:rPr lang="zh-CN" altLang="en-US"/>
              <a:t>示例：手动把 </a:t>
            </a:r>
            <a:r>
              <a:rPr lang="en-US" altLang="zh-CN"/>
              <a:t>let </a:t>
            </a:r>
            <a:r>
              <a:rPr lang="zh-CN" altLang="en-US"/>
              <a:t>变成 </a:t>
            </a:r>
            <a:r>
              <a:rPr lang="en-US" altLang="zh-CN"/>
              <a:t>var</a:t>
            </a:r>
          </a:p>
          <a:p>
            <a:pPr lvl="1"/>
            <a:r>
              <a:rPr lang="zh-CN" altLang="en-US"/>
              <a:t>代码见 </a:t>
            </a:r>
            <a:r>
              <a:rPr lang="en-US" altLang="zh-CN"/>
              <a:t>let_to_var.ts</a:t>
            </a:r>
            <a:r>
              <a:rPr lang="zh-CN" altLang="en-US"/>
              <a:t>，将 </a:t>
            </a:r>
            <a:r>
              <a:rPr lang="en-US" altLang="zh-CN"/>
              <a:t>code </a:t>
            </a:r>
            <a:r>
              <a:rPr lang="zh-CN" altLang="en-US"/>
              <a:t>中的 </a:t>
            </a:r>
            <a:r>
              <a:rPr lang="en-US" altLang="zh-CN"/>
              <a:t>let </a:t>
            </a:r>
            <a:r>
              <a:rPr lang="zh-CN" altLang="en-US"/>
              <a:t>全部变成 </a:t>
            </a:r>
            <a:r>
              <a:rPr lang="en-US" altLang="zh-CN"/>
              <a:t>var</a:t>
            </a:r>
          </a:p>
          <a:p>
            <a:r>
              <a:rPr lang="zh-CN" altLang="en-US"/>
              <a:t>为什么必须要用 </a:t>
            </a:r>
            <a:r>
              <a:rPr lang="en-US" altLang="zh-CN"/>
              <a:t>AST</a:t>
            </a:r>
          </a:p>
          <a:p>
            <a:pPr lvl="1"/>
            <a:r>
              <a:rPr lang="zh-CN" altLang="en-US"/>
              <a:t>你</a:t>
            </a:r>
            <a:r>
              <a:rPr lang="zh-CN" altLang="en-US">
                <a:solidFill>
                  <a:srgbClr val="FFFF00"/>
                </a:solidFill>
              </a:rPr>
              <a:t>很难用正则表达式</a:t>
            </a:r>
            <a:r>
              <a:rPr lang="zh-CN" altLang="en-US"/>
              <a:t>来替换，正则很容易把 </a:t>
            </a:r>
            <a:r>
              <a:rPr lang="en-US" altLang="zh-CN"/>
              <a:t>let a = '</a:t>
            </a:r>
            <a:r>
              <a:rPr lang="en-US" altLang="zh-CN">
                <a:solidFill>
                  <a:srgbClr val="92D050"/>
                </a:solidFill>
              </a:rPr>
              <a:t>let</a:t>
            </a:r>
            <a:r>
              <a:rPr lang="en-US" altLang="zh-CN"/>
              <a:t>' </a:t>
            </a:r>
            <a:r>
              <a:rPr lang="zh-CN" altLang="en-US"/>
              <a:t>变成 </a:t>
            </a:r>
            <a:r>
              <a:rPr lang="en-US" altLang="zh-CN"/>
              <a:t>var a = '</a:t>
            </a:r>
            <a:r>
              <a:rPr lang="en-US" altLang="zh-CN">
                <a:solidFill>
                  <a:srgbClr val="FF0000"/>
                </a:solidFill>
              </a:rPr>
              <a:t>var</a:t>
            </a:r>
            <a:r>
              <a:rPr lang="en-US" altLang="zh-CN"/>
              <a:t>'</a:t>
            </a:r>
          </a:p>
          <a:p>
            <a:pPr lvl="1"/>
            <a:r>
              <a:rPr lang="zh-CN" altLang="en-US"/>
              <a:t>你需要识别每个单词的意思，才能做到只修改用于声明变量的 </a:t>
            </a:r>
            <a:r>
              <a:rPr lang="en-US" altLang="zh-CN"/>
              <a:t>let</a:t>
            </a:r>
          </a:p>
          <a:p>
            <a:pPr lvl="1"/>
            <a:r>
              <a:rPr lang="zh-CN" altLang="en-US"/>
              <a:t>而  </a:t>
            </a:r>
            <a:r>
              <a:rPr lang="en-US" altLang="zh-CN"/>
              <a:t>AST </a:t>
            </a:r>
            <a:r>
              <a:rPr lang="zh-CN" altLang="en-US"/>
              <a:t>能明确地告诉你每个 </a:t>
            </a:r>
            <a:r>
              <a:rPr lang="en-US" altLang="zh-CN"/>
              <a:t>let </a:t>
            </a:r>
            <a:r>
              <a:rPr lang="zh-CN" altLang="en-US"/>
              <a:t>的意思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58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E9E18-5BDA-4D00-A3FB-1692568D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let_to_var.ts</a:t>
            </a:r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3CD7358-A9A3-4644-8B9E-91A6CDFB5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5240"/>
            <a:ext cx="9727054" cy="5127393"/>
          </a:xfrm>
        </p:spPr>
      </p:pic>
    </p:spTree>
    <p:extLst>
      <p:ext uri="{BB962C8B-B14F-4D97-AF65-F5344CB8AC3E}">
        <p14:creationId xmlns:p14="http://schemas.microsoft.com/office/powerpoint/2010/main" val="220463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E60F6-5F1B-40A9-8ABA-C91743A3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运行 </a:t>
            </a:r>
            <a:r>
              <a:rPr lang="en-US" altLang="zh-CN"/>
              <a:t>let_to_var.ts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E820C-F633-4C09-A7D0-EC2E132D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1248836" cy="5382000"/>
          </a:xfrm>
        </p:spPr>
        <p:txBody>
          <a:bodyPr/>
          <a:lstStyle/>
          <a:p>
            <a:pPr lvl="1"/>
            <a:r>
              <a:rPr lang="en-US" altLang="zh-CN"/>
              <a:t>node -r ts-node/register let_to_var.ts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如果你想用 </a:t>
            </a:r>
            <a:r>
              <a:rPr lang="en-US" altLang="zh-CN"/>
              <a:t>Chrome </a:t>
            </a:r>
            <a:r>
              <a:rPr lang="zh-CN" altLang="en-US"/>
              <a:t>查看 </a:t>
            </a:r>
            <a:r>
              <a:rPr lang="en-US" altLang="zh-CN"/>
              <a:t>AST</a:t>
            </a:r>
            <a:r>
              <a:rPr lang="zh-CN" altLang="en-US"/>
              <a:t>，可以添加 </a:t>
            </a:r>
            <a:r>
              <a:rPr lang="en-US" altLang="zh-CN"/>
              <a:t>--inspect-brk </a:t>
            </a:r>
            <a:r>
              <a:rPr lang="zh-CN" altLang="en-US"/>
              <a:t>选项，见视频演示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96211A-04DC-46BA-B655-4ED156F4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192"/>
            <a:ext cx="8453413" cy="128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4E2F20F-A42C-4BDD-B752-3E10B99F3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能不能自动把代码转为 </a:t>
            </a:r>
            <a:r>
              <a:rPr lang="en-US" altLang="zh-CN"/>
              <a:t>ES5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FF548F3-7E95-4691-A058-507484FF0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可以，使用 </a:t>
            </a:r>
            <a:r>
              <a:rPr lang="en-US" altLang="zh-CN"/>
              <a:t>@babel/core </a:t>
            </a:r>
            <a:r>
              <a:rPr lang="zh-CN" altLang="en-US"/>
              <a:t>和 </a:t>
            </a:r>
            <a:r>
              <a:rPr lang="en-US" altLang="zh-CN"/>
              <a:t>@babel/preset-env </a:t>
            </a:r>
            <a:r>
              <a:rPr lang="zh-CN" altLang="en-US"/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242692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B52ED-74C2-423B-90BB-2559972D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to_es5.ts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02A58-48F6-40A7-B32E-7C2731DD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 indent="0">
              <a:buNone/>
            </a:pPr>
            <a:endParaRPr lang="en-US" altLang="zh-CN"/>
          </a:p>
          <a:p>
            <a:r>
              <a:rPr lang="zh-CN" altLang="en-US"/>
              <a:t>重点</a:t>
            </a:r>
            <a:endParaRPr lang="en-US" altLang="zh-CN"/>
          </a:p>
          <a:p>
            <a:pPr lvl="1"/>
            <a:r>
              <a:rPr lang="en-US" altLang="zh-CN"/>
              <a:t>babel.transformFromAstSync </a:t>
            </a:r>
            <a:r>
              <a:rPr lang="zh-CN" altLang="en-US"/>
              <a:t>可以把 </a:t>
            </a:r>
            <a:r>
              <a:rPr lang="en-US" altLang="zh-CN"/>
              <a:t>ast </a:t>
            </a:r>
            <a:r>
              <a:rPr lang="zh-CN" altLang="en-US"/>
              <a:t>变成 </a:t>
            </a:r>
            <a:r>
              <a:rPr lang="en-US" altLang="zh-CN"/>
              <a:t>code2</a:t>
            </a:r>
          </a:p>
          <a:p>
            <a:pPr lvl="1"/>
            <a:r>
              <a:rPr lang="zh-CN" altLang="en-US"/>
              <a:t>如果图方便，可以用 </a:t>
            </a:r>
            <a:r>
              <a:rPr lang="en-US" altLang="zh-CN"/>
              <a:t>babel.transformSync </a:t>
            </a:r>
            <a:r>
              <a:rPr lang="zh-CN" altLang="en-US"/>
              <a:t>直接把 </a:t>
            </a:r>
            <a:r>
              <a:rPr lang="en-US" altLang="zh-CN"/>
              <a:t>code </a:t>
            </a:r>
            <a:r>
              <a:rPr lang="zh-CN" altLang="en-US"/>
              <a:t>变成 </a:t>
            </a:r>
            <a:r>
              <a:rPr lang="en-US" altLang="zh-CN"/>
              <a:t>code2</a:t>
            </a:r>
          </a:p>
          <a:p>
            <a:pPr lvl="1"/>
            <a:r>
              <a:rPr lang="en-US" altLang="zh-CN"/>
              <a:t>@babel/preset-env </a:t>
            </a:r>
            <a:r>
              <a:rPr lang="zh-CN" altLang="en-US"/>
              <a:t>内置了很多转换规则</a:t>
            </a:r>
            <a:endParaRPr lang="en-US" altLang="zh-CN"/>
          </a:p>
          <a:p>
            <a:r>
              <a:rPr lang="zh-CN" altLang="en-US"/>
              <a:t>运行</a:t>
            </a:r>
            <a:endParaRPr lang="en-US" altLang="zh-CN"/>
          </a:p>
          <a:p>
            <a:pPr lvl="1"/>
            <a:r>
              <a:rPr lang="en-US" altLang="zh-CN"/>
              <a:t>node -r ts-node/register to_es5.ts</a:t>
            </a:r>
          </a:p>
          <a:p>
            <a:pPr lvl="1"/>
            <a:r>
              <a:rPr lang="zh-CN" altLang="en-US"/>
              <a:t>结果与 </a:t>
            </a:r>
            <a:r>
              <a:rPr lang="en-US" altLang="zh-CN"/>
              <a:t>let_to_es5.ts </a:t>
            </a:r>
            <a:r>
              <a:rPr lang="zh-CN" altLang="en-US"/>
              <a:t>差不多，还会把所有高级语法转为 </a:t>
            </a:r>
            <a:r>
              <a:rPr lang="en-US" altLang="zh-CN"/>
              <a:t>ES5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667C1B-009D-43DA-B524-8F23710BE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0000"/>
            <a:ext cx="8053446" cy="18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3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F41C8-4F45-4197-820A-821F8476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运行 </a:t>
            </a:r>
            <a:r>
              <a:rPr lang="en-US" altLang="zh-CN"/>
              <a:t>to_es5.ts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85CC0-329C-4B9A-B19C-0819BC857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运行</a:t>
            </a:r>
            <a:endParaRPr lang="en-US" altLang="zh-CN"/>
          </a:p>
          <a:p>
            <a:pPr lvl="1"/>
            <a:r>
              <a:rPr lang="en-US" altLang="zh-CN"/>
              <a:t>node -r ts-node/register to_es5.ts</a:t>
            </a:r>
          </a:p>
          <a:p>
            <a:pPr lvl="1"/>
            <a:r>
              <a:rPr lang="zh-CN" altLang="en-US"/>
              <a:t>结果与 </a:t>
            </a:r>
            <a:r>
              <a:rPr lang="en-US" altLang="zh-CN"/>
              <a:t>let_to_es5.ts </a:t>
            </a:r>
            <a:r>
              <a:rPr lang="zh-CN" altLang="en-US"/>
              <a:t>差不多，还会把所有高级语法转为 </a:t>
            </a:r>
            <a:r>
              <a:rPr lang="en-US" altLang="zh-CN"/>
              <a:t>ES5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00BD9F-8BB6-41CC-80AB-CFC215A9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5535"/>
            <a:ext cx="6524996" cy="223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16608"/>
      </p:ext>
    </p:extLst>
  </p:cSld>
  <p:clrMapOvr>
    <a:masterClrMapping/>
  </p:clrMapOvr>
</p:sld>
</file>

<file path=ppt/theme/theme1.xml><?xml version="1.0" encoding="utf-8"?>
<a:theme xmlns:a="http://schemas.openxmlformats.org/drawingml/2006/main" name="饥人谷2020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00"/>
      </a:hlink>
      <a:folHlink>
        <a:srgbClr val="FFFF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饥人谷2020" id="{1B068D0E-6207-44DA-B94D-E365E41BE825}" vid="{03C44707-E500-4C3D-B8DF-19E9146A2F29}"/>
    </a:ext>
  </a:extLst>
</a:theme>
</file>

<file path=ppt/theme/theme2.xml><?xml version="1.0" encoding="utf-8"?>
<a:theme xmlns:a="http://schemas.openxmlformats.org/drawingml/2006/main" name="饥人谷2019浅色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0000"/>
      </a:hlink>
      <a:folHlink>
        <a:srgbClr val="FF00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vaScript 入门.pptx" id="{B812C777-9E68-4F43-B758-EBA532ADB484}" vid="{D326234F-4341-4D06-8CC1-2D740558C2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饥人谷2020</Template>
  <TotalTime>3024</TotalTime>
  <Words>1370</Words>
  <Application>Microsoft Office PowerPoint</Application>
  <PresentationFormat>宽屏</PresentationFormat>
  <Paragraphs>206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思源黑体</vt:lpstr>
      <vt:lpstr>微软雅黑</vt:lpstr>
      <vt:lpstr>Arial</vt:lpstr>
      <vt:lpstr>Consolas</vt:lpstr>
      <vt:lpstr>Wingdings</vt:lpstr>
      <vt:lpstr>饥人谷2020</vt:lpstr>
      <vt:lpstr>饥人谷2019浅色主题​​</vt:lpstr>
      <vt:lpstr>Webpack 专精</vt:lpstr>
      <vt:lpstr>PowerPoint 演示文稿</vt:lpstr>
      <vt:lpstr>《AST、Babel、依赖》</vt:lpstr>
      <vt:lpstr>先从 Babel 说起</vt:lpstr>
      <vt:lpstr>let_to_var.ts</vt:lpstr>
      <vt:lpstr>运行 let_to_var.ts</vt:lpstr>
      <vt:lpstr>能不能自动把代码转为 ES5</vt:lpstr>
      <vt:lpstr>to_es5.ts</vt:lpstr>
      <vt:lpstr>运行 to_es5.ts</vt:lpstr>
      <vt:lpstr>不对，代码不应该是单独的文件吗</vt:lpstr>
      <vt:lpstr>file_to_es5.ts</vt:lpstr>
      <vt:lpstr>除了转换 JS 语法，还能做啥？</vt:lpstr>
      <vt:lpstr>请打开 deps_1.ts 和 project_1 目录</vt:lpstr>
      <vt:lpstr>project_1 有三个 JS 文件</vt:lpstr>
      <vt:lpstr>代码思路</vt:lpstr>
      <vt:lpstr>启发：用哈希表*来存储文件依赖</vt:lpstr>
      <vt:lpstr>升级：依赖的依赖</vt:lpstr>
      <vt:lpstr>给 collect 加递归</vt:lpstr>
      <vt:lpstr>运行代码</vt:lpstr>
      <vt:lpstr>用递归*来获取嵌套依赖</vt:lpstr>
      <vt:lpstr>再复杂一点：循环依赖</vt:lpstr>
      <vt:lpstr>运行代码</vt:lpstr>
      <vt:lpstr>你的意思是「不能循环依赖」吗？</vt:lpstr>
      <vt:lpstr>避免重复进入同一个文件</vt:lpstr>
      <vt:lpstr>执行 index.js</vt:lpstr>
      <vt:lpstr>结论</vt:lpstr>
      <vt:lpstr>合法的循环依赖（没有逻辑漏洞）</vt:lpstr>
      <vt:lpstr>有的循环依赖有问题 有的循环依赖冇问题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 核心概念</dc:title>
  <dc:creator>方 方</dc:creator>
  <cp:lastModifiedBy>方 方</cp:lastModifiedBy>
  <cp:revision>293</cp:revision>
  <dcterms:created xsi:type="dcterms:W3CDTF">2020-11-04T03:55:10Z</dcterms:created>
  <dcterms:modified xsi:type="dcterms:W3CDTF">2020-11-09T17:43:34Z</dcterms:modified>
</cp:coreProperties>
</file>