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6" r:id="rId3"/>
    <p:sldId id="286" r:id="rId4"/>
    <p:sldId id="278" r:id="rId5"/>
    <p:sldId id="287" r:id="rId6"/>
    <p:sldId id="295" r:id="rId7"/>
    <p:sldId id="290" r:id="rId8"/>
    <p:sldId id="288" r:id="rId9"/>
    <p:sldId id="289" r:id="rId10"/>
    <p:sldId id="306" r:id="rId11"/>
    <p:sldId id="318" r:id="rId12"/>
    <p:sldId id="319" r:id="rId13"/>
    <p:sldId id="320" r:id="rId14"/>
    <p:sldId id="312" r:id="rId15"/>
    <p:sldId id="314" r:id="rId16"/>
    <p:sldId id="315" r:id="rId17"/>
    <p:sldId id="313" r:id="rId18"/>
    <p:sldId id="329" r:id="rId19"/>
    <p:sldId id="317" r:id="rId20"/>
    <p:sldId id="330" r:id="rId21"/>
    <p:sldId id="331" r:id="rId22"/>
    <p:sldId id="332" r:id="rId23"/>
    <p:sldId id="333" r:id="rId24"/>
    <p:sldId id="334" r:id="rId25"/>
    <p:sldId id="307" r:id="rId26"/>
    <p:sldId id="335" r:id="rId27"/>
    <p:sldId id="337" r:id="rId28"/>
    <p:sldId id="336" r:id="rId29"/>
    <p:sldId id="339" r:id="rId30"/>
    <p:sldId id="33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663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2504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buSzPct val="100000"/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zh-CN" altLang="en-US" dirty="0" smtClean="0"/>
            </a:lvl1pPr>
            <a:lvl2pPr>
              <a:lnSpc>
                <a:spcPct val="100000"/>
              </a:lnSpc>
              <a:defRPr lang="zh-CN" altLang="en-US" dirty="0" smtClean="0"/>
            </a:lvl2pPr>
            <a:lvl3pPr>
              <a:lnSpc>
                <a:spcPct val="100000"/>
              </a:lnSpc>
              <a:defRPr lang="zh-CN" altLang="en-US" dirty="0" smtClean="0"/>
            </a:lvl3pPr>
            <a:lvl4pPr>
              <a:lnSpc>
                <a:spcPct val="100000"/>
              </a:lnSpc>
              <a:defRPr lang="zh-CN" altLang="en-US" dirty="0" smtClean="0"/>
            </a:lvl4pPr>
            <a:lvl5pPr>
              <a:lnSpc>
                <a:spcPct val="100000"/>
              </a:lnSpc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>
                <a:solidFill>
                  <a:srgbClr val="2B4576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09546"/>
            <a:ext cx="105156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C00A0-87D4-4A61-9BF9-412D314D1DAF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9" r:id="rId3"/>
    <p:sldLayoutId id="2147483675" r:id="rId4"/>
    <p:sldLayoutId id="2147483678" r:id="rId5"/>
    <p:sldLayoutId id="2147483677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10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1130"/>
            <a:ext cx="105156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C8E59-2062-4974-9D8C-C0D011B313F2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953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bel/babel/blob/e498bee10f0123bb208baa228ce6417542a2c3c4/packages/babel-helper-module-transforms/src/index.js#L2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BB3EC-E601-4AB1-AE7E-A2A4101DC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核心原理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1E5CD-5637-4BF5-BFD6-DE2F8D074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《Webpack </a:t>
            </a:r>
            <a:r>
              <a:rPr lang="zh-CN" altLang="en-US"/>
              <a:t>专精</a:t>
            </a:r>
            <a:r>
              <a:rPr lang="en-US" altLang="zh-CN"/>
              <a:t>》</a:t>
            </a:r>
            <a:r>
              <a:rPr lang="zh-CN" altLang="en-US"/>
              <a:t>系列课程第二课</a:t>
            </a:r>
          </a:p>
        </p:txBody>
      </p:sp>
    </p:spTree>
    <p:extLst>
      <p:ext uri="{BB962C8B-B14F-4D97-AF65-F5344CB8AC3E}">
        <p14:creationId xmlns:p14="http://schemas.microsoft.com/office/powerpoint/2010/main" val="403400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E07C-B3DA-4069-94D7-7E9C3680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a.js </a:t>
            </a:r>
            <a:r>
              <a:rPr lang="zh-CN" altLang="en-US"/>
              <a:t>变成 </a:t>
            </a:r>
            <a:r>
              <a:rPr lang="en-US" altLang="zh-CN"/>
              <a:t>ES5 </a:t>
            </a:r>
            <a:r>
              <a:rPr lang="zh-CN" altLang="en-US"/>
              <a:t>之后的代码详解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F838B-DE37-475C-954A-17843108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altLang="zh-CN" sz="2000">
                <a:solidFill>
                  <a:schemeClr val="accent3"/>
                </a:solidFill>
                <a:latin typeface="Consolas" panose="020B0609020204030204" pitchFamily="49" charset="0"/>
              </a:rPr>
              <a:t>"use strict";</a:t>
            </a:r>
          </a:p>
          <a:p>
            <a:pPr lvl="1" indent="0">
              <a:buNone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Object.defineProperty(exports, "__esModule", {value: true}); // 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疑惑 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 indent="0">
              <a:buNone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exports["default"] = void 0;                                 // 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疑惑 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var _b = _interopRequireDefault(require("./b.js"));          // </a:t>
            </a:r>
            <a:r>
              <a:rPr lang="zh-CN" altLang="en-US" sz="2000">
                <a:solidFill>
                  <a:srgbClr val="FFFF00"/>
                </a:solidFill>
                <a:latin typeface="Consolas" panose="020B0609020204030204" pitchFamily="49" charset="0"/>
              </a:rPr>
              <a:t>细节 </a:t>
            </a: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</a:p>
          <a:p>
            <a:pPr lvl="1" indent="0">
              <a:buNone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function _interopRequireDefault(obj) {                       </a:t>
            </a: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>
                <a:solidFill>
                  <a:srgbClr val="FFFF00"/>
                </a:solidFill>
                <a:latin typeface="Consolas" panose="020B0609020204030204" pitchFamily="49" charset="0"/>
              </a:rPr>
              <a:t>细节 </a:t>
            </a: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return obj &amp;&amp; obj.__esModule ? obj : { "default": obj };   </a:t>
            </a: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>
                <a:solidFill>
                  <a:srgbClr val="FFFF00"/>
                </a:solidFill>
                <a:latin typeface="Consolas" panose="020B0609020204030204" pitchFamily="49" charset="0"/>
              </a:rPr>
              <a:t>细节 </a:t>
            </a: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var a = {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  value: 'a',  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  getB: function getB() {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    return _b["default"].value + ' from a.js';               //</a:t>
            </a:r>
            <a:r>
              <a:rPr lang="zh-CN" altLang="en-US" sz="2000">
                <a:solidFill>
                  <a:srgbClr val="FFFF00"/>
                </a:solidFill>
                <a:latin typeface="Consolas" panose="020B0609020204030204" pitchFamily="49" charset="0"/>
              </a:rPr>
              <a:t> 细节 </a:t>
            </a: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  }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</a:rPr>
              <a:t>};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var _default = a;                                            //</a:t>
            </a:r>
            <a:r>
              <a:rPr lang="zh-CN" altLang="en-US" sz="2000">
                <a:solidFill>
                  <a:srgbClr val="00B0F0"/>
                </a:solidFill>
                <a:latin typeface="Consolas" panose="020B0609020204030204" pitchFamily="49" charset="0"/>
              </a:rPr>
              <a:t> 细节 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exports["default"] = _default;                               //</a:t>
            </a:r>
            <a:r>
              <a:rPr lang="zh-CN" altLang="en-US" sz="2000">
                <a:solidFill>
                  <a:srgbClr val="00B0F0"/>
                </a:solidFill>
                <a:latin typeface="Consolas" panose="020B0609020204030204" pitchFamily="49" charset="0"/>
              </a:rPr>
              <a:t> 细节 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45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F31D-EF9E-40F6-B381-C1D35793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疑惑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3A350-6E2A-41A6-ADA2-27C670C1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0897609" cy="5382000"/>
          </a:xfrm>
        </p:spPr>
        <p:txBody>
          <a:bodyPr/>
          <a:lstStyle/>
          <a:p>
            <a:pPr lvl="1" indent="0">
              <a:buNone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Object.defineProperty(exports, "__esModule", {value: true});</a:t>
            </a:r>
          </a:p>
          <a:p>
            <a:pPr lvl="1" indent="0">
              <a:buNone/>
            </a:pPr>
            <a:r>
              <a:rPr lang="zh-CN" altLang="en-US"/>
              <a:t>这是在做啥？</a:t>
            </a:r>
            <a:endParaRPr lang="en-US" altLang="zh-CN"/>
          </a:p>
          <a:p>
            <a:pPr marL="342900" indent="-342900"/>
            <a:r>
              <a:rPr lang="zh-CN" altLang="en-US"/>
              <a:t>解惑</a:t>
            </a:r>
            <a:endParaRPr lang="en-US" altLang="zh-CN"/>
          </a:p>
          <a:p>
            <a:pPr marL="342900" lvl="1" indent="-342900"/>
            <a:r>
              <a:rPr lang="zh-CN" altLang="en-US"/>
              <a:t>给当前模块添加 </a:t>
            </a:r>
            <a:r>
              <a:rPr lang="en-US" altLang="zh-CN"/>
              <a:t>__esModule: true </a:t>
            </a:r>
            <a:r>
              <a:rPr lang="zh-CN" altLang="en-US"/>
              <a:t>属性，方便跟 </a:t>
            </a:r>
            <a:r>
              <a:rPr lang="en-US" altLang="zh-CN"/>
              <a:t>CommonJS </a:t>
            </a:r>
            <a:r>
              <a:rPr lang="zh-CN" altLang="en-US"/>
              <a:t>模块区分开</a:t>
            </a:r>
            <a:endParaRPr lang="en-US" altLang="zh-CN"/>
          </a:p>
          <a:p>
            <a:pPr marL="342900" lvl="1" indent="-342900"/>
            <a:r>
              <a:rPr lang="zh-CN" altLang="en-US"/>
              <a:t>那为什么不直接用 </a:t>
            </a:r>
            <a:r>
              <a:rPr lang="en-US" altLang="zh-CN"/>
              <a:t>exports.__esModule = true </a:t>
            </a:r>
            <a:r>
              <a:rPr lang="zh-CN" altLang="en-US"/>
              <a:t>非要装个逼？</a:t>
            </a:r>
            <a:endParaRPr lang="en-US" altLang="zh-CN"/>
          </a:p>
          <a:p>
            <a:pPr marL="342900" lvl="1" indent="-342900"/>
            <a:r>
              <a:rPr lang="zh-CN" altLang="en-US"/>
              <a:t>我看了下</a:t>
            </a:r>
            <a:r>
              <a:rPr lang="zh-CN" altLang="en-US">
                <a:hlinkClick r:id="rId2"/>
              </a:rPr>
              <a:t>源码</a:t>
            </a:r>
            <a:r>
              <a:rPr lang="zh-CN" altLang="en-US"/>
              <a:t>，发现是可以通过选项来切换的</a:t>
            </a:r>
            <a:endParaRPr lang="en-US" altLang="zh-CN"/>
          </a:p>
          <a:p>
            <a:pPr marL="342900" lvl="1" indent="-342900"/>
            <a:r>
              <a:rPr lang="zh-CN" altLang="en-US"/>
              <a:t>所以两种区别不大，上面写法功能更强，</a:t>
            </a:r>
            <a:r>
              <a:rPr lang="en-US" altLang="zh-CN"/>
              <a:t>exports.__esModule </a:t>
            </a:r>
            <a:r>
              <a:rPr lang="zh-CN" altLang="en-US"/>
              <a:t>兼容性更好</a:t>
            </a:r>
          </a:p>
        </p:txBody>
      </p:sp>
    </p:spTree>
    <p:extLst>
      <p:ext uri="{BB962C8B-B14F-4D97-AF65-F5344CB8AC3E}">
        <p14:creationId xmlns:p14="http://schemas.microsoft.com/office/powerpoint/2010/main" val="259594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F31D-EF9E-40F6-B381-C1D35793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疑惑 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3A350-6E2A-41A6-ADA2-27C670C1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1085335" cy="5382000"/>
          </a:xfrm>
        </p:spPr>
        <p:txBody>
          <a:bodyPr/>
          <a:lstStyle/>
          <a:p>
            <a:pPr lvl="1" indent="0">
              <a:buNone/>
            </a:pPr>
            <a:r>
              <a:rPr lang="en-US" altLang="zh-CN" sz="2400">
                <a:solidFill>
                  <a:srgbClr val="FFFF00"/>
                </a:solidFill>
                <a:latin typeface="Consolas" panose="020B0609020204030204" pitchFamily="49" charset="0"/>
              </a:rPr>
              <a:t>exports["default"] = void 0;</a:t>
            </a:r>
          </a:p>
          <a:p>
            <a:pPr lvl="1" indent="0">
              <a:buNone/>
            </a:pPr>
            <a:r>
              <a:rPr lang="zh-CN" altLang="en-US"/>
              <a:t>这是在做啥？</a:t>
            </a:r>
            <a:endParaRPr lang="en-US" altLang="zh-CN"/>
          </a:p>
          <a:p>
            <a:pPr marL="342900" indent="-342900"/>
            <a:r>
              <a:rPr lang="zh-CN" altLang="en-US"/>
              <a:t>解惑</a:t>
            </a:r>
            <a:endParaRPr lang="en-US" altLang="zh-CN"/>
          </a:p>
          <a:p>
            <a:pPr marL="342900" lvl="1" indent="-342900"/>
            <a:r>
              <a:rPr lang="en-US" altLang="zh-CN"/>
              <a:t>void</a:t>
            </a:r>
            <a:r>
              <a:rPr lang="zh-CN" altLang="en-US"/>
              <a:t> </a:t>
            </a:r>
            <a:r>
              <a:rPr lang="en-US" altLang="zh-CN"/>
              <a:t>0</a:t>
            </a:r>
            <a:r>
              <a:rPr lang="zh-CN" altLang="en-US"/>
              <a:t> 等价于 </a:t>
            </a:r>
            <a:r>
              <a:rPr lang="en-US" altLang="zh-CN"/>
              <a:t>undefined</a:t>
            </a:r>
            <a:r>
              <a:rPr lang="zh-CN" altLang="en-US"/>
              <a:t>，老 </a:t>
            </a:r>
            <a:r>
              <a:rPr lang="en-US" altLang="zh-CN"/>
              <a:t>JSer </a:t>
            </a:r>
            <a:r>
              <a:rPr lang="zh-CN" altLang="en-US"/>
              <a:t>的常见过时技巧</a:t>
            </a:r>
            <a:endParaRPr lang="en-US" altLang="zh-CN"/>
          </a:p>
          <a:p>
            <a:pPr marL="342900" lvl="1" indent="-342900"/>
            <a:r>
              <a:rPr lang="zh-CN" altLang="en-US"/>
              <a:t>这句话是为了强制清空 </a:t>
            </a:r>
            <a:r>
              <a:rPr lang="en-US" altLang="zh-CN"/>
              <a:t>exports['default'] </a:t>
            </a:r>
            <a:r>
              <a:rPr lang="zh-CN" altLang="en-US"/>
              <a:t>的值</a:t>
            </a:r>
            <a:endParaRPr lang="en-US" altLang="zh-CN"/>
          </a:p>
          <a:p>
            <a:pPr marL="342900" lvl="1" indent="-342900"/>
            <a:r>
              <a:rPr lang="zh-CN" altLang="en-US"/>
              <a:t>为什么要清空？我也不知道，我感觉没有必要，可能有些特殊情况我没想到吧</a:t>
            </a:r>
          </a:p>
        </p:txBody>
      </p:sp>
    </p:spTree>
    <p:extLst>
      <p:ext uri="{BB962C8B-B14F-4D97-AF65-F5344CB8AC3E}">
        <p14:creationId xmlns:p14="http://schemas.microsoft.com/office/powerpoint/2010/main" val="291938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00C64-9817-4299-80A6-146CBDA5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转译的细节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AF41D-0DAE-4321-A1EE-C9189470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1121668" cy="5382000"/>
          </a:xfrm>
        </p:spPr>
        <p:txBody>
          <a:bodyPr/>
          <a:lstStyle/>
          <a:p>
            <a:pPr lvl="1" indent="0">
              <a:buNone/>
            </a:pPr>
            <a:r>
              <a:rPr lang="en-US" altLang="zh-CN"/>
              <a:t>import b from './b.js' </a:t>
            </a:r>
            <a:r>
              <a:rPr lang="zh-CN" altLang="en-US"/>
              <a:t>变成了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olidFill>
                  <a:srgbClr val="FFFF00"/>
                </a:solidFill>
              </a:rPr>
              <a:t>var _b = _interopRequireDefault(require("./b.js"))</a:t>
            </a:r>
          </a:p>
          <a:p>
            <a:pPr lvl="1" indent="0">
              <a:buNone/>
            </a:pPr>
            <a:r>
              <a:rPr lang="en-US" altLang="zh-CN"/>
              <a:t>b.value </a:t>
            </a:r>
            <a:r>
              <a:rPr lang="zh-CN" altLang="en-US"/>
              <a:t>变成了 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olidFill>
                  <a:srgbClr val="FFFF00"/>
                </a:solidFill>
              </a:rPr>
              <a:t>_b['default'].value</a:t>
            </a:r>
          </a:p>
          <a:p>
            <a:r>
              <a:rPr lang="zh-CN" altLang="en-US"/>
              <a:t>解释 </a:t>
            </a:r>
            <a:r>
              <a:rPr lang="en-US" altLang="zh-CN"/>
              <a:t>_interopRequireDefault(module)</a:t>
            </a:r>
          </a:p>
          <a:p>
            <a:pPr lvl="1"/>
            <a:r>
              <a:rPr lang="en-US" altLang="zh-CN"/>
              <a:t>_ </a:t>
            </a:r>
            <a:r>
              <a:rPr lang="zh-CN" altLang="en-US"/>
              <a:t>下划线前缀是为了避免与其他变量重名</a:t>
            </a:r>
            <a:endParaRPr lang="en-US" altLang="zh-CN"/>
          </a:p>
          <a:p>
            <a:pPr lvl="1"/>
            <a:r>
              <a:rPr lang="zh-CN" altLang="en-US"/>
              <a:t>该函数的意图是给模块添加 </a:t>
            </a:r>
            <a:r>
              <a:rPr lang="en-US" altLang="zh-CN"/>
              <a:t>'default'</a:t>
            </a:r>
          </a:p>
          <a:p>
            <a:pPr lvl="1"/>
            <a:r>
              <a:rPr lang="zh-CN" altLang="en-US"/>
              <a:t>为什么要加 </a:t>
            </a:r>
            <a:r>
              <a:rPr lang="en-US" altLang="zh-CN"/>
              <a:t>default</a:t>
            </a:r>
            <a:r>
              <a:rPr lang="zh-CN" altLang="en-US"/>
              <a:t>：</a:t>
            </a:r>
            <a:r>
              <a:rPr lang="en-US" altLang="zh-CN"/>
              <a:t>CommonJS </a:t>
            </a:r>
            <a:r>
              <a:rPr lang="zh-CN" altLang="en-US"/>
              <a:t>模块没有默认导出，加上方便兼容</a:t>
            </a:r>
            <a:endParaRPr lang="en-US" altLang="zh-CN"/>
          </a:p>
          <a:p>
            <a:pPr lvl="1"/>
            <a:r>
              <a:rPr lang="zh-CN" altLang="en-US"/>
              <a:t>内部实现：</a:t>
            </a:r>
            <a:r>
              <a:rPr lang="en-US" altLang="zh-CN"/>
              <a:t>return m &amp;&amp; m.__esModule ? m : { "default": m }</a:t>
            </a:r>
          </a:p>
          <a:p>
            <a:pPr lvl="1"/>
            <a:r>
              <a:rPr lang="zh-CN" altLang="en-US"/>
              <a:t>其他 </a:t>
            </a:r>
            <a:r>
              <a:rPr lang="en-US" altLang="zh-CN"/>
              <a:t>_interop </a:t>
            </a:r>
            <a:r>
              <a:rPr lang="zh-CN" altLang="en-US"/>
              <a:t>开头的函数大多都是为了兼容旧代码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56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00C64-9817-4299-80A6-146CBDA5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转译的细节 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AF41D-0DAE-4321-A1EE-C9189470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1121668" cy="5382000"/>
          </a:xfrm>
        </p:spPr>
        <p:txBody>
          <a:bodyPr/>
          <a:lstStyle/>
          <a:p>
            <a:pPr lvl="1" indent="0">
              <a:buNone/>
            </a:pPr>
            <a:r>
              <a:rPr lang="en-US" altLang="zh-CN"/>
              <a:t>export default a </a:t>
            </a:r>
            <a:r>
              <a:rPr lang="zh-CN" altLang="en-US"/>
              <a:t>变成了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olidFill>
                  <a:srgbClr val="FFFF00"/>
                </a:solidFill>
              </a:rPr>
              <a:t>var _default = a; exports["default"] = _default;</a:t>
            </a:r>
          </a:p>
          <a:p>
            <a:pPr lvl="1" indent="0">
              <a:buNone/>
            </a:pPr>
            <a:r>
              <a:rPr lang="zh-CN" altLang="en-US">
                <a:solidFill>
                  <a:srgbClr val="FFFF00"/>
                </a:solidFill>
              </a:rPr>
              <a:t>简化一下就是 </a:t>
            </a:r>
            <a:r>
              <a:rPr lang="en-US" altLang="zh-CN">
                <a:solidFill>
                  <a:srgbClr val="FFFF00"/>
                </a:solidFill>
              </a:rPr>
              <a:t>exports["default"] = a</a:t>
            </a:r>
          </a:p>
          <a:p>
            <a:pPr lvl="1" indent="0">
              <a:buNone/>
            </a:pPr>
            <a:endParaRPr lang="en-US" altLang="zh-CN">
              <a:solidFill>
                <a:srgbClr val="FFFF00"/>
              </a:solidFill>
            </a:endParaRPr>
          </a:p>
          <a:p>
            <a:pPr lvl="1" indent="0">
              <a:buNone/>
            </a:pPr>
            <a:r>
              <a:rPr lang="en-US" altLang="zh-CN"/>
              <a:t>const x = 'x'; export {x} </a:t>
            </a:r>
            <a:r>
              <a:rPr lang="zh-CN" altLang="en-US"/>
              <a:t>会变成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olidFill>
                  <a:srgbClr val="FFFF00"/>
                </a:solidFill>
              </a:rPr>
              <a:t>var x = 'x'; exports.x = x</a:t>
            </a:r>
          </a:p>
          <a:p>
            <a:r>
              <a:rPr lang="zh-CN" altLang="en-US"/>
              <a:t>解释</a:t>
            </a:r>
            <a:endParaRPr lang="en-US" altLang="zh-CN"/>
          </a:p>
          <a:p>
            <a:pPr lvl="1"/>
            <a:r>
              <a:rPr lang="zh-CN" altLang="en-US"/>
              <a:t>这个 </a:t>
            </a:r>
            <a:r>
              <a:rPr lang="en-US" altLang="zh-CN"/>
              <a:t>_default </a:t>
            </a:r>
            <a:r>
              <a:rPr lang="zh-CN" altLang="en-US"/>
              <a:t>中间变量有什么意义我也没看出来，也许后面有用</a:t>
            </a:r>
            <a:endParaRPr lang="en-US" altLang="zh-CN"/>
          </a:p>
          <a:p>
            <a:pPr lvl="1"/>
            <a:r>
              <a:rPr lang="zh-CN" altLang="en-US"/>
              <a:t>其他部分都挺好理解的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62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F12C05-37EC-42DA-94A8-54C7D36A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8079"/>
            <a:ext cx="10515600" cy="1481991"/>
          </a:xfrm>
        </p:spPr>
        <p:txBody>
          <a:bodyPr/>
          <a:lstStyle/>
          <a:p>
            <a:r>
              <a:rPr lang="en-US" altLang="zh-CN"/>
              <a:t>import </a:t>
            </a:r>
            <a:r>
              <a:rPr lang="zh-CN" altLang="en-US"/>
              <a:t>关键字会变成 </a:t>
            </a:r>
            <a:r>
              <a:rPr lang="en-US" altLang="zh-CN"/>
              <a:t>require </a:t>
            </a:r>
            <a:r>
              <a:rPr lang="zh-CN" altLang="en-US"/>
              <a:t>函数</a:t>
            </a:r>
            <a:br>
              <a:rPr lang="en-US" altLang="zh-CN"/>
            </a:br>
            <a:r>
              <a:rPr lang="en-US" altLang="zh-CN"/>
              <a:t>export </a:t>
            </a:r>
            <a:r>
              <a:rPr lang="zh-CN" altLang="en-US"/>
              <a:t>关键字会变成 </a:t>
            </a:r>
            <a:r>
              <a:rPr lang="en-US" altLang="zh-CN"/>
              <a:t>exports </a:t>
            </a:r>
            <a:r>
              <a:rPr lang="zh-CN" altLang="en-US"/>
              <a:t>对象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C9F8A57-F606-4C1C-A11D-337AF1A3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1036181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本质：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ESModule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语法变成了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CommonJS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规则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但目前我们不知道 </a:t>
            </a:r>
            <a:r>
              <a:rPr lang="en-US" altLang="zh-CN"/>
              <a:t>require </a:t>
            </a:r>
            <a:r>
              <a:rPr lang="zh-CN" altLang="en-US"/>
              <a:t>函数怎么写，先不管，</a:t>
            </a:r>
            <a:r>
              <a:rPr lang="zh-CN" altLang="en-US">
                <a:solidFill>
                  <a:srgbClr val="FFC000"/>
                </a:solidFill>
              </a:rPr>
              <a:t>假设 </a:t>
            </a:r>
            <a:r>
              <a:rPr lang="en-US" altLang="zh-CN">
                <a:solidFill>
                  <a:srgbClr val="FFC000"/>
                </a:solidFill>
              </a:rPr>
              <a:t>require </a:t>
            </a:r>
            <a:r>
              <a:rPr lang="zh-CN" altLang="en-US">
                <a:solidFill>
                  <a:srgbClr val="FFC000"/>
                </a:solidFill>
              </a:rPr>
              <a:t>已经写好了</a:t>
            </a:r>
            <a:endParaRPr lang="en-US" altLang="zh-CN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8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275764-D1F7-4BB1-AAE1-28581CF5C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平稳的兼容策略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65F4869-CD58-4144-A865-706B9BB51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461665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把关键字转译为普通代码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rgbClr val="FFFF00"/>
                </a:solidFill>
              </a:rPr>
              <a:t>并把所有文件打包成一个</a:t>
            </a:r>
            <a:endParaRPr lang="en-US" altLang="zh-C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6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05AA306-4E53-4129-B277-3523172A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zh-CN" altLang="en-US"/>
              <a:t>打包成一个什么样的文件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1831F70-E589-45EB-B9E3-2BDBB7BA0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肯定</a:t>
            </a:r>
            <a:r>
              <a:rPr lang="zh-CN" altLang="en-US">
                <a:solidFill>
                  <a:srgbClr val="FFFF00"/>
                </a:solidFill>
              </a:rPr>
              <a:t>包含</a:t>
            </a:r>
            <a:r>
              <a:rPr lang="zh-CN" altLang="en-US">
                <a:solidFill>
                  <a:schemeClr val="bg1"/>
                </a:solidFill>
              </a:rPr>
              <a:t>了所有模块，然后能</a:t>
            </a:r>
            <a:r>
              <a:rPr lang="zh-CN" altLang="en-US">
                <a:solidFill>
                  <a:srgbClr val="FFFF00"/>
                </a:solidFill>
              </a:rPr>
              <a:t>执行</a:t>
            </a:r>
            <a:r>
              <a:rPr lang="zh-CN" altLang="en-US">
                <a:solidFill>
                  <a:schemeClr val="bg1"/>
                </a:solidFill>
              </a:rPr>
              <a:t>所有模块</a:t>
            </a:r>
          </a:p>
        </p:txBody>
      </p:sp>
    </p:spTree>
    <p:extLst>
      <p:ext uri="{BB962C8B-B14F-4D97-AF65-F5344CB8AC3E}">
        <p14:creationId xmlns:p14="http://schemas.microsoft.com/office/powerpoint/2010/main" val="259304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D0984-62C2-4F30-8F3F-5E01F511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</p:spPr>
        <p:txBody>
          <a:bodyPr/>
          <a:lstStyle/>
          <a:p>
            <a:r>
              <a:rPr lang="zh-CN" altLang="en-US"/>
              <a:t>打包成一个什么样的文件？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13620-6FA6-4AE4-9F0E-CE10E27C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8256"/>
            <a:ext cx="10427023" cy="5435342"/>
          </a:xfrm>
        </p:spPr>
        <p:txBody>
          <a:bodyPr wrap="square">
            <a:normAutofit fontScale="92500"/>
          </a:bodyPr>
          <a:lstStyle/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var 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depRelation</a:t>
            </a:r>
            <a:r>
              <a:rPr lang="en-US" altLang="zh-CN">
                <a:latin typeface="Consolas" panose="020B0609020204030204" pitchFamily="49" charset="0"/>
              </a:rPr>
              <a:t> = [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: 'index.js',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deps</a:t>
            </a:r>
            <a:r>
              <a:rPr lang="en-US" altLang="zh-CN">
                <a:latin typeface="Consolas" panose="020B0609020204030204" pitchFamily="49" charset="0"/>
              </a:rPr>
              <a:t>: ['a.js', 'b.js'],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>
                <a:latin typeface="Consolas" panose="020B0609020204030204" pitchFamily="49" charset="0"/>
              </a:rPr>
              <a:t>: function...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: 'a.js',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deps</a:t>
            </a:r>
            <a:r>
              <a:rPr lang="en-US" altLang="zh-CN">
                <a:latin typeface="Consolas" panose="020B0609020204030204" pitchFamily="49" charset="0"/>
              </a:rPr>
              <a:t>: ['b.js'],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>
                <a:latin typeface="Consolas" panose="020B0609020204030204" pitchFamily="49" charset="0"/>
              </a:rPr>
              <a:t>: function...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: 'b.js',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deps</a:t>
            </a:r>
            <a:r>
              <a:rPr lang="en-US" altLang="zh-CN">
                <a:latin typeface="Consolas" panose="020B0609020204030204" pitchFamily="49" charset="0"/>
              </a:rPr>
              <a:t>: ['a.js'],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>
                <a:latin typeface="Consolas" panose="020B0609020204030204" pitchFamily="49" charset="0"/>
              </a:rPr>
              <a:t>: function... 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]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为什么把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depRelation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从对象改为数组？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因为数组的第一项就是入口，而对象没有第一项的概念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depRelation</a:t>
            </a:r>
            <a:r>
              <a:rPr lang="en-US" altLang="zh-CN">
                <a:latin typeface="Consolas" panose="020B0609020204030204" pitchFamily="49" charset="0"/>
              </a:rPr>
              <a:t>[0].key)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执行入口文件</a:t>
            </a:r>
            <a:endParaRPr lang="en-US" altLang="zh-CN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function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){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var item = 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depRelation</a:t>
            </a:r>
            <a:r>
              <a:rPr lang="en-US" altLang="zh-CN">
                <a:latin typeface="Consolas" panose="020B0609020204030204" pitchFamily="49" charset="0"/>
              </a:rPr>
              <a:t>.find(i =&gt; i.key === key)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item.code(???)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执行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item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的代码，因此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code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最好是个函数，方便执行</a:t>
            </a:r>
            <a:endParaRPr lang="en-US" altLang="zh-CN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但是目前还不知道要传什么参数给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code </a:t>
            </a:r>
          </a:p>
          <a:p>
            <a:pPr lvl="1" indent="0">
              <a:buNone/>
            </a:pP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 代码待完善</a:t>
            </a:r>
            <a:endParaRPr lang="en-US" altLang="zh-CN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2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E539E-7897-4F0D-B1EA-AC4364D6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现在有三个问题还没解决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58151-EA2B-4933-A4C0-71F52C2E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待解决</a:t>
            </a:r>
            <a:endParaRPr lang="en-US" altLang="zh-CN"/>
          </a:p>
          <a:p>
            <a:pPr marL="457200" lvl="1" indent="-457200">
              <a:buFont typeface="+mj-lt"/>
              <a:buAutoNum type="arabicPeriod"/>
            </a:pPr>
            <a:r>
              <a:rPr lang="en-US" altLang="zh-CN"/>
              <a:t>depRelation </a:t>
            </a:r>
            <a:r>
              <a:rPr lang="zh-CN" altLang="en-US"/>
              <a:t>是对象，需要变成一个数组</a:t>
            </a:r>
            <a:endParaRPr lang="en-US" altLang="zh-CN"/>
          </a:p>
          <a:p>
            <a:pPr marL="457200" lvl="1" indent="-457200">
              <a:buFont typeface="+mj-lt"/>
              <a:buAutoNum type="arabicPeriod"/>
            </a:pPr>
            <a:r>
              <a:rPr lang="en-US" altLang="zh-CN"/>
              <a:t>code</a:t>
            </a:r>
            <a:r>
              <a:rPr lang="zh-CN" altLang="en-US"/>
              <a:t> 是字符串，需要变成一个函数</a:t>
            </a:r>
            <a:endParaRPr lang="en-US" altLang="zh-CN"/>
          </a:p>
          <a:p>
            <a:pPr marL="457200" lvl="1" indent="-457200">
              <a:buFont typeface="+mj-lt"/>
              <a:buAutoNum type="arabicPeriod"/>
            </a:pPr>
            <a:r>
              <a:rPr lang="en-US" altLang="zh-CN"/>
              <a:t>execute </a:t>
            </a:r>
            <a:r>
              <a:rPr lang="zh-CN" altLang="en-US"/>
              <a:t>函数待完善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4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07DE-DE5C-4424-82A3-2AD575CF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 </a:t>
            </a:r>
            <a:r>
              <a:rPr lang="en-US" altLang="zh-CN"/>
              <a:t>depRelation </a:t>
            </a:r>
            <a:r>
              <a:rPr lang="zh-CN" altLang="en-US"/>
              <a:t>改为一个数组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51357-5100-405A-885A-8618F98F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代码在 </a:t>
            </a:r>
            <a:r>
              <a:rPr lang="en-US" altLang="zh-CN"/>
              <a:t>bundler_2.ts</a:t>
            </a:r>
          </a:p>
          <a:p>
            <a:pPr lvl="1" indent="0">
              <a:buNone/>
            </a:pPr>
            <a:r>
              <a:rPr lang="fr-FR" altLang="zh-CN">
                <a:solidFill>
                  <a:srgbClr val="92D050"/>
                </a:solidFill>
                <a:latin typeface="Consolas" panose="020B0609020204030204" pitchFamily="49" charset="0"/>
              </a:rPr>
              <a:t>depRelation[key] = { deps: [], code: es5Code }</a:t>
            </a:r>
            <a:endParaRPr lang="en-US" altLang="zh-CN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zh-CN" altLang="en-US"/>
              <a:t>改为了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const item = { key, deps: [], code: es5Code }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depRelation.push(item)</a:t>
            </a:r>
          </a:p>
          <a:p>
            <a:pPr lvl="1" indent="0">
              <a:buNone/>
            </a:pPr>
            <a:r>
              <a:rPr lang="zh-CN" altLang="en-US"/>
              <a:t>想知道所有的改动？把 </a:t>
            </a:r>
            <a:r>
              <a:rPr lang="en-US" altLang="zh-CN"/>
              <a:t>bundler_1.ts </a:t>
            </a:r>
            <a:r>
              <a:rPr lang="zh-CN" altLang="en-US"/>
              <a:t>与 </a:t>
            </a:r>
            <a:r>
              <a:rPr lang="en-US" altLang="zh-CN"/>
              <a:t>bundler_2.ts </a:t>
            </a:r>
            <a:r>
              <a:rPr lang="zh-CN" altLang="en-US"/>
              <a:t>对比即可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5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09CB3-FBC7-4EB3-92D2-8E712171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 </a:t>
            </a:r>
            <a:r>
              <a:rPr lang="en-US" altLang="zh-CN"/>
              <a:t>code </a:t>
            </a:r>
            <a:r>
              <a:rPr lang="zh-CN" altLang="en-US"/>
              <a:t>由字符串改为函数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3F2CB-AED1-4B9A-886A-874A547F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999"/>
            <a:ext cx="10515600" cy="5183717"/>
          </a:xfrm>
        </p:spPr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code </a:t>
            </a:r>
            <a:r>
              <a:rPr lang="zh-CN" altLang="en-US"/>
              <a:t>字符串外面包一个 </a:t>
            </a:r>
            <a:r>
              <a:rPr lang="en-US" altLang="zh-CN"/>
              <a:t>function(require, module, exports){</a:t>
            </a:r>
            <a:r>
              <a:rPr lang="zh-CN" altLang="en-US"/>
              <a:t> </a:t>
            </a:r>
            <a:r>
              <a:rPr lang="en-US" altLang="zh-CN"/>
              <a:t>...</a:t>
            </a:r>
            <a:r>
              <a:rPr lang="zh-CN" altLang="en-US"/>
              <a:t> </a:t>
            </a:r>
            <a:r>
              <a:rPr lang="en-US" altLang="zh-CN"/>
              <a:t>} *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把 </a:t>
            </a:r>
            <a:r>
              <a:rPr lang="en-US" altLang="zh-CN"/>
              <a:t>code </a:t>
            </a:r>
            <a:r>
              <a:rPr lang="zh-CN" altLang="en-US"/>
              <a:t>写到文件里，引号不会出现在文件中</a:t>
            </a:r>
            <a:endParaRPr lang="en-US" altLang="zh-CN"/>
          </a:p>
          <a:p>
            <a:r>
              <a:rPr lang="zh-CN" altLang="en-US"/>
              <a:t>举例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code = `</a:t>
            </a:r>
          </a:p>
          <a:p>
            <a:pPr lvl="1" indent="0">
              <a:buNone/>
            </a:pPr>
            <a:r>
              <a:rPr lang="en-US" altLang="zh-CN"/>
              <a:t>  var b = require('./b.js')</a:t>
            </a:r>
          </a:p>
          <a:p>
            <a:pPr lvl="1" indent="0">
              <a:buNone/>
            </a:pPr>
            <a:r>
              <a:rPr lang="en-US" altLang="zh-CN"/>
              <a:t>  exports.default = 'a'</a:t>
            </a:r>
          </a:p>
          <a:p>
            <a:pPr lvl="1" indent="0">
              <a:buNone/>
            </a:pPr>
            <a:r>
              <a:rPr lang="en-US" altLang="zh-CN"/>
              <a:t>`</a:t>
            </a:r>
          </a:p>
          <a:p>
            <a:pPr lvl="1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BB3E10-860C-4C5B-B434-7B9CC300B337}"/>
              </a:ext>
            </a:extLst>
          </p:cNvPr>
          <p:cNvSpPr txBox="1"/>
          <p:nvPr/>
        </p:nvSpPr>
        <p:spPr>
          <a:xfrm>
            <a:off x="4814225" y="3132274"/>
            <a:ext cx="7163809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code2 = `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function(require, module, exports){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${code}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}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`</a:t>
            </a:r>
            <a:r>
              <a:rPr lang="en-US" altLang="zh-CN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注意此时 </a:t>
            </a:r>
            <a:r>
              <a:rPr lang="en-US" altLang="zh-CN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code2 </a:t>
            </a:r>
            <a:r>
              <a:rPr lang="zh-CN" altLang="en-US" sz="24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还是字符串</a:t>
            </a:r>
            <a:endParaRPr lang="en-US" altLang="zh-CN" sz="24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lang="en-US" altLang="zh-CN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然后把 </a:t>
            </a:r>
            <a:r>
              <a:rPr lang="en-US" altLang="zh-CN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`{code: ${code2}}` 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写入最终文件里</a:t>
            </a:r>
            <a:endParaRPr lang="en-US" altLang="zh-CN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最终文件里的 </a:t>
            </a:r>
            <a:r>
              <a:rPr lang="en-US" altLang="zh-CN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就是函数了</a:t>
            </a:r>
            <a:endParaRPr lang="en-US" altLang="zh-CN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5438F-044A-4685-B91D-B8F0718C872B}"/>
              </a:ext>
            </a:extLst>
          </p:cNvPr>
          <p:cNvSpPr txBox="1"/>
          <p:nvPr/>
        </p:nvSpPr>
        <p:spPr>
          <a:xfrm>
            <a:off x="838200" y="6018029"/>
            <a:ext cx="799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*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注：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require, module, exports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这三个参数是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CommonJS 2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规范规定的</a:t>
            </a:r>
            <a:endParaRPr lang="en-US" altLang="zh-CN">
              <a:solidFill>
                <a:schemeClr val="accent3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 学完本课之后，再回头看才能理解这三个参数的含义（其实没必要理解）</a:t>
            </a:r>
          </a:p>
        </p:txBody>
      </p:sp>
    </p:spTree>
    <p:extLst>
      <p:ext uri="{BB962C8B-B14F-4D97-AF65-F5344CB8AC3E}">
        <p14:creationId xmlns:p14="http://schemas.microsoft.com/office/powerpoint/2010/main" val="90991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565D97A-0F0A-4B7D-ADFE-293DC9C6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 </a:t>
            </a:r>
            <a:r>
              <a:rPr lang="en-US" altLang="zh-CN"/>
              <a:t>execute </a:t>
            </a:r>
            <a:r>
              <a:rPr lang="zh-CN" altLang="en-US"/>
              <a:t>函数（主体思路）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3F2CB-AED1-4B9A-886A-874A547F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const modules = {} // modules </a:t>
            </a:r>
            <a:r>
              <a:rPr lang="zh-CN" altLang="en-US">
                <a:latin typeface="Consolas" panose="020B0609020204030204" pitchFamily="49" charset="0"/>
              </a:rPr>
              <a:t>用于缓存所有模块</a:t>
            </a:r>
            <a:br>
              <a:rPr lang="en-US" altLang="zh-CN">
                <a:latin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</a:rPr>
              <a:t>function 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>
                <a:latin typeface="Consolas" panose="020B0609020204030204" pitchFamily="49" charset="0"/>
              </a:rPr>
              <a:t>(key) {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if (modules[key]) { return modules[key] }</a:t>
            </a:r>
            <a:endParaRPr lang="zh-CN" altLang="en-US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zh-CN" altLang="en-US">
                <a:latin typeface="Consolas" panose="020B0609020204030204" pitchFamily="49" charset="0"/>
              </a:rPr>
              <a:t>  </a:t>
            </a:r>
            <a:r>
              <a:rPr lang="en-US" altLang="zh-CN">
                <a:latin typeface="Consolas" panose="020B0609020204030204" pitchFamily="49" charset="0"/>
              </a:rPr>
              <a:t>var item = depRelation.find(i =&gt; i.key === key)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var require</a:t>
            </a:r>
            <a:r>
              <a:rPr lang="en-US" altLang="zh-CN">
                <a:latin typeface="Consolas" panose="020B0609020204030204" pitchFamily="49" charset="0"/>
              </a:rPr>
              <a:t> = (path) =&gt; 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return 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>
                <a:latin typeface="Consolas" panose="020B0609020204030204" pitchFamily="49" charset="0"/>
              </a:rPr>
              <a:t>(pathToKey(path))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modules[key]</a:t>
            </a:r>
            <a:r>
              <a:rPr lang="en-US" altLang="zh-CN">
                <a:latin typeface="Consolas" panose="020B0609020204030204" pitchFamily="49" charset="0"/>
              </a:rPr>
              <a:t> = { __esModule: true } // modules['a.js']</a:t>
            </a:r>
            <a:endParaRPr lang="zh-CN" altLang="en-US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zh-CN" altLang="en-US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var module = { exports: modules[key] }</a:t>
            </a:r>
            <a:endParaRPr lang="zh-CN" altLang="en-US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zh-CN" altLang="en-US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item.code(require, module,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module.exports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return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modules.exports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29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9977C4-558B-4C38-9FBD-2219753D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最终文件主要内容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17925-054E-4017-82E9-36ADA1CD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1012666" cy="5382000"/>
          </a:xfrm>
        </p:spPr>
        <p:txBody>
          <a:bodyPr>
            <a:normAutofit lnSpcReduction="10000"/>
          </a:bodyPr>
          <a:lstStyle/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var 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depRelation</a:t>
            </a:r>
            <a:r>
              <a:rPr lang="en-US" altLang="zh-CN">
                <a:latin typeface="Consolas" panose="020B0609020204030204" pitchFamily="49" charset="0"/>
              </a:rPr>
              <a:t> = [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: 'index.js',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deps</a:t>
            </a:r>
            <a:r>
              <a:rPr lang="en-US" altLang="zh-CN">
                <a:latin typeface="Consolas" panose="020B0609020204030204" pitchFamily="49" charset="0"/>
              </a:rPr>
              <a:t>: ['a.js', 'b.js'],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>
                <a:latin typeface="Consolas" panose="020B0609020204030204" pitchFamily="49" charset="0"/>
              </a:rPr>
              <a:t>: function...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: 'a.js',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deps</a:t>
            </a:r>
            <a:r>
              <a:rPr lang="en-US" altLang="zh-CN">
                <a:latin typeface="Consolas" panose="020B0609020204030204" pitchFamily="49" charset="0"/>
              </a:rPr>
              <a:t>: ['b.js'],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>
                <a:latin typeface="Consolas" panose="020B0609020204030204" pitchFamily="49" charset="0"/>
              </a:rPr>
              <a:t>: function...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: 'b.js',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deps</a:t>
            </a:r>
            <a:r>
              <a:rPr lang="en-US" altLang="zh-CN">
                <a:latin typeface="Consolas" panose="020B0609020204030204" pitchFamily="49" charset="0"/>
              </a:rPr>
              <a:t>: ['a.js'],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>
                <a:latin typeface="Consolas" panose="020B0609020204030204" pitchFamily="49" charset="0"/>
              </a:rPr>
              <a:t>: function... 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]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var modules = {}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// modules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用于缓存所有模块</a:t>
            </a:r>
            <a:endParaRPr lang="en-US" altLang="zh-CN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depRelation</a:t>
            </a:r>
            <a:r>
              <a:rPr lang="en-US" altLang="zh-CN">
                <a:latin typeface="Consolas" panose="020B0609020204030204" pitchFamily="49" charset="0"/>
              </a:rPr>
              <a:t>[0].key)</a:t>
            </a:r>
            <a:endParaRPr lang="en-US" altLang="zh-CN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function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>
                <a:latin typeface="Consolas" panose="020B0609020204030204" pitchFamily="49" charset="0"/>
              </a:rPr>
              <a:t>){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var require = ...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var module = ...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item.code(require, module, module.exports)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...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// </a:t>
            </a:r>
            <a:r>
              <a:rPr lang="zh-CN" altLang="en-US">
                <a:latin typeface="Consolas" panose="020B0609020204030204" pitchFamily="49" charset="0"/>
              </a:rPr>
              <a:t>详见 </a:t>
            </a:r>
            <a:r>
              <a:rPr lang="en-US" altLang="zh-CN">
                <a:latin typeface="Consolas" panose="020B0609020204030204" pitchFamily="49" charset="0"/>
              </a:rPr>
              <a:t>dist.js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04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05AA306-4E53-4129-B277-3523172A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zh-CN" altLang="en-US"/>
              <a:t>但，怎么得到最终文件呢？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1831F70-E589-45EB-B9E3-2BDBB7BA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2185214"/>
          </a:xfrm>
        </p:spPr>
        <p:txBody>
          <a:bodyPr/>
          <a:lstStyle/>
          <a:p>
            <a:r>
              <a:rPr lang="zh-CN" altLang="en-US"/>
              <a:t>答案很简单：拼凑出字符串，然后写入文件</a:t>
            </a:r>
            <a:endParaRPr lang="en-US" altLang="zh-CN"/>
          </a:p>
          <a:p>
            <a:r>
              <a:rPr lang="en-US" altLang="zh-CN"/>
              <a:t>var dist = ""; </a:t>
            </a:r>
          </a:p>
          <a:p>
            <a:r>
              <a:rPr lang="en-US" altLang="zh-CN"/>
              <a:t>dist += content; </a:t>
            </a:r>
          </a:p>
          <a:p>
            <a:r>
              <a:rPr lang="en-US" altLang="zh-CN"/>
              <a:t>writeFileSync('dist.js', dist)</a:t>
            </a:r>
            <a:endParaRPr lang="zh-CN" altLang="en-US"/>
          </a:p>
        </p:txBody>
      </p:sp>
      <p:sp>
        <p:nvSpPr>
          <p:cNvPr id="4" name="副标题 6">
            <a:extLst>
              <a:ext uri="{FF2B5EF4-FFF2-40B4-BE49-F238E27FC236}">
                <a16:creationId xmlns:a16="http://schemas.microsoft.com/office/drawing/2014/main" id="{5BE205CF-C58A-44EF-B853-1EA9A620C789}"/>
              </a:ext>
            </a:extLst>
          </p:cNvPr>
          <p:cNvSpPr txBox="1">
            <a:spLocks/>
          </p:cNvSpPr>
          <p:nvPr/>
        </p:nvSpPr>
        <p:spPr>
          <a:xfrm>
            <a:off x="838200" y="2117915"/>
            <a:ext cx="105156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lang="zh-CN" altLang="en-US" sz="2400" kern="120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None/>
              <a:defRPr sz="15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虽然我们已经知道了最终文件的主要内容</a:t>
            </a:r>
          </a:p>
        </p:txBody>
      </p:sp>
    </p:spTree>
    <p:extLst>
      <p:ext uri="{BB962C8B-B14F-4D97-AF65-F5344CB8AC3E}">
        <p14:creationId xmlns:p14="http://schemas.microsoft.com/office/powerpoint/2010/main" val="3305710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24F46-87B1-4625-B3B0-6E10D6BA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自动创建最终文件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A73D-4809-452D-B095-85056FD4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见 </a:t>
            </a:r>
            <a:r>
              <a:rPr lang="en-US" altLang="zh-CN"/>
              <a:t>bundler_3.ts</a:t>
            </a:r>
          </a:p>
          <a:p>
            <a:pPr lvl="1"/>
            <a:r>
              <a:rPr lang="zh-CN" altLang="en-US"/>
              <a:t>核心代码：</a:t>
            </a:r>
            <a:r>
              <a:rPr lang="en-US" altLang="zh-CN"/>
              <a:t> </a:t>
            </a:r>
            <a:r>
              <a:rPr lang="en-US" altLang="zh-CN">
                <a:latin typeface="Consolas" panose="020B0609020204030204" pitchFamily="49" charset="0"/>
              </a:rPr>
              <a:t>writeFileSync('dist_2.js', generateCode())</a:t>
            </a:r>
          </a:p>
          <a:p>
            <a:r>
              <a:rPr lang="zh-CN" altLang="en-US">
                <a:latin typeface="Consolas" panose="020B0609020204030204" pitchFamily="49" charset="0"/>
              </a:rPr>
              <a:t>运行 </a:t>
            </a:r>
            <a:r>
              <a:rPr lang="en-US" altLang="zh-CN">
                <a:latin typeface="Consolas" panose="020B0609020204030204" pitchFamily="49" charset="0"/>
              </a:rPr>
              <a:t>bundler_3.ts</a:t>
            </a: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得到新文件 </a:t>
            </a:r>
            <a:r>
              <a:rPr lang="en-US" altLang="zh-CN">
                <a:latin typeface="Consolas" panose="020B0609020204030204" pitchFamily="49" charset="0"/>
              </a:rPr>
              <a:t>dist_2.js</a:t>
            </a:r>
            <a:r>
              <a:rPr lang="zh-CN" altLang="en-US">
                <a:latin typeface="Consolas" panose="020B0609020204030204" pitchFamily="49" charset="0"/>
              </a:rPr>
              <a:t>，与 </a:t>
            </a:r>
            <a:r>
              <a:rPr lang="en-US" altLang="zh-CN">
                <a:latin typeface="Consolas" panose="020B0609020204030204" pitchFamily="49" charset="0"/>
              </a:rPr>
              <a:t>dist.js </a:t>
            </a:r>
            <a:r>
              <a:rPr lang="zh-CN" altLang="en-US">
                <a:latin typeface="Consolas" panose="020B0609020204030204" pitchFamily="49" charset="0"/>
              </a:rPr>
              <a:t>相差无几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运行 </a:t>
            </a:r>
            <a:r>
              <a:rPr lang="en-US" altLang="zh-CN">
                <a:latin typeface="Consolas" panose="020B0609020204030204" pitchFamily="49" charset="0"/>
              </a:rPr>
              <a:t>dist_2.js</a:t>
            </a:r>
          </a:p>
          <a:p>
            <a:pPr lvl="1"/>
            <a:endParaRPr lang="en-US" altLang="zh-CN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84823-CFF4-4468-A962-FCFEC40B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5370"/>
            <a:ext cx="9479657" cy="1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6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A31682-0329-494D-9B20-72330D749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尝试修改 </a:t>
            </a:r>
            <a:r>
              <a:rPr lang="en-US" altLang="zh-CN"/>
              <a:t>project </a:t>
            </a:r>
            <a:r>
              <a:rPr lang="zh-CN" altLang="en-US"/>
              <a:t>里的文件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BB5411F-AA1B-4841-B4AE-CEB357B8E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然后用 </a:t>
            </a:r>
            <a:r>
              <a:rPr lang="en-US" altLang="zh-CN"/>
              <a:t>bundler_3.ts </a:t>
            </a:r>
            <a:r>
              <a:rPr lang="zh-CN" altLang="en-US"/>
              <a:t>重新打包成 </a:t>
            </a:r>
            <a:r>
              <a:rPr lang="en-US" altLang="zh-CN"/>
              <a:t>dist_2.js</a:t>
            </a:r>
            <a:r>
              <a:rPr lang="zh-CN" altLang="en-US"/>
              <a:t>，并运行 </a:t>
            </a:r>
            <a:r>
              <a:rPr lang="en-US" altLang="zh-CN"/>
              <a:t>dist_2.js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8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E9DCCB-7F3A-4AD5-BEED-BAC726FF1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bundler_3.ts </a:t>
            </a:r>
            <a:r>
              <a:rPr lang="zh-CN" altLang="en-US"/>
              <a:t>就是一个简易打包器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D72438C-01A2-45B5-8D48-10268BB96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也就是 </a:t>
            </a:r>
            <a:r>
              <a:rPr lang="en-US" altLang="zh-CN"/>
              <a:t>webpack </a:t>
            </a:r>
            <a:r>
              <a:rPr lang="zh-CN" altLang="en-US"/>
              <a:t>的核心内容，试着理解 </a:t>
            </a:r>
            <a:r>
              <a:rPr lang="en-US" altLang="zh-CN"/>
              <a:t>bundler_3.ts </a:t>
            </a:r>
            <a:r>
              <a:rPr lang="zh-CN" altLang="en-US"/>
              <a:t>吧</a:t>
            </a:r>
          </a:p>
        </p:txBody>
      </p:sp>
    </p:spTree>
    <p:extLst>
      <p:ext uri="{BB962C8B-B14F-4D97-AF65-F5344CB8AC3E}">
        <p14:creationId xmlns:p14="http://schemas.microsoft.com/office/powerpoint/2010/main" val="268662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DD192-84E9-4C2C-8216-CACEAE8E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目前还存在的问题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06EE6-8A9A-45D4-BD8A-360FF821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问题列表</a:t>
            </a:r>
            <a:endParaRPr lang="en-US" altLang="zh-CN"/>
          </a:p>
          <a:p>
            <a:pPr lvl="1"/>
            <a:r>
              <a:rPr lang="zh-CN" altLang="en-US"/>
              <a:t>生成的代码中有多个重复的 </a:t>
            </a:r>
            <a:r>
              <a:rPr lang="en-US" altLang="zh-CN"/>
              <a:t> _interopXXX 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只能引入和运行 </a:t>
            </a:r>
            <a:r>
              <a:rPr lang="en-US" altLang="zh-CN"/>
              <a:t>JS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/>
              <a:t>只能理解 </a:t>
            </a:r>
            <a:r>
              <a:rPr lang="en-US" altLang="zh-CN"/>
              <a:t>import</a:t>
            </a:r>
            <a:r>
              <a:rPr lang="zh-CN" altLang="en-US"/>
              <a:t>，无法理解 </a:t>
            </a:r>
            <a:r>
              <a:rPr lang="en-US" altLang="zh-CN"/>
              <a:t>require</a:t>
            </a:r>
          </a:p>
          <a:p>
            <a:pPr lvl="1"/>
            <a:r>
              <a:rPr lang="zh-CN" altLang="en-US"/>
              <a:t>不支持插件</a:t>
            </a:r>
            <a:endParaRPr lang="en-US" altLang="zh-CN"/>
          </a:p>
          <a:p>
            <a:pPr lvl="1"/>
            <a:r>
              <a:rPr lang="zh-CN" altLang="en-US"/>
              <a:t>不支持配置入口文件和 </a:t>
            </a:r>
            <a:r>
              <a:rPr lang="en-US" altLang="zh-CN"/>
              <a:t>dist </a:t>
            </a:r>
            <a:r>
              <a:rPr lang="zh-CN" altLang="en-US"/>
              <a:t>文件名</a:t>
            </a:r>
            <a:endParaRPr lang="en-US" altLang="zh-CN"/>
          </a:p>
          <a:p>
            <a:r>
              <a:rPr lang="zh-CN" altLang="en-US"/>
              <a:t>后面的课程慢慢解决</a:t>
            </a:r>
            <a:endParaRPr lang="en-US" altLang="zh-CN"/>
          </a:p>
          <a:p>
            <a:pPr lvl="1"/>
            <a:r>
              <a:rPr lang="zh-CN" altLang="en-US"/>
              <a:t>不一定全都要解决，内容太多，简化后再理解</a:t>
            </a:r>
          </a:p>
        </p:txBody>
      </p:sp>
    </p:spTree>
    <p:extLst>
      <p:ext uri="{BB962C8B-B14F-4D97-AF65-F5344CB8AC3E}">
        <p14:creationId xmlns:p14="http://schemas.microsoft.com/office/powerpoint/2010/main" val="61216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4D1D7A-3830-4709-99D3-840B8E80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这节课学会了 </a:t>
            </a:r>
            <a:r>
              <a:rPr lang="en-US" altLang="zh-CN"/>
              <a:t>webpack </a:t>
            </a:r>
            <a:r>
              <a:rPr lang="zh-CN" altLang="en-US"/>
              <a:t>核心原理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E61B1-31E8-4D72-A98F-08614090A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下节课再见</a:t>
            </a:r>
          </a:p>
        </p:txBody>
      </p:sp>
    </p:spTree>
    <p:extLst>
      <p:ext uri="{BB962C8B-B14F-4D97-AF65-F5344CB8AC3E}">
        <p14:creationId xmlns:p14="http://schemas.microsoft.com/office/powerpoint/2010/main" val="317517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9924-B504-4302-AB0C-45827D4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回顾上节课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A10DD-81F8-4F71-A0E6-A0F63145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5465710" cy="5382000"/>
          </a:xfrm>
        </p:spPr>
        <p:txBody>
          <a:bodyPr/>
          <a:lstStyle/>
          <a:p>
            <a:r>
              <a:rPr lang="en-US" altLang="zh-CN"/>
              <a:t>AST </a:t>
            </a:r>
            <a:r>
              <a:rPr lang="zh-CN" altLang="en-US"/>
              <a:t>相关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parse: </a:t>
            </a:r>
            <a:r>
              <a:rPr lang="zh-CN" altLang="en-US"/>
              <a:t>把代码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AST</a:t>
            </a:r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traverse: </a:t>
            </a:r>
            <a:r>
              <a:rPr lang="zh-CN" altLang="en-US"/>
              <a:t>遍历 </a:t>
            </a:r>
            <a:r>
              <a:rPr lang="en-US" altLang="zh-CN"/>
              <a:t>AST </a:t>
            </a:r>
            <a:r>
              <a:rPr lang="zh-CN" altLang="en-US"/>
              <a:t>进行修改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generate: </a:t>
            </a:r>
            <a:r>
              <a:rPr lang="zh-CN" altLang="en-US"/>
              <a:t>把 </a:t>
            </a:r>
            <a:r>
              <a:rPr lang="en-US" altLang="zh-CN"/>
              <a:t>AST </a:t>
            </a:r>
            <a:r>
              <a:rPr lang="zh-CN" altLang="en-US"/>
              <a:t>变成代码 </a:t>
            </a:r>
            <a:r>
              <a:rPr lang="en-US" altLang="zh-CN"/>
              <a:t>code2</a:t>
            </a:r>
          </a:p>
          <a:p>
            <a:r>
              <a:rPr lang="zh-CN" altLang="en-US"/>
              <a:t>代码技巧</a:t>
            </a:r>
            <a:endParaRPr lang="en-US" altLang="zh-CN"/>
          </a:p>
          <a:p>
            <a:pPr lvl="1"/>
            <a:r>
              <a:rPr lang="zh-CN" altLang="en-US"/>
              <a:t>使用哈希表来存储数据</a:t>
            </a:r>
            <a:endParaRPr lang="en-US" altLang="zh-CN"/>
          </a:p>
          <a:p>
            <a:pPr lvl="1"/>
            <a:r>
              <a:rPr lang="zh-CN" altLang="en-US"/>
              <a:t>通过检测 </a:t>
            </a:r>
            <a:r>
              <a:rPr lang="en-US" altLang="zh-CN"/>
              <a:t>key </a:t>
            </a:r>
            <a:r>
              <a:rPr lang="zh-CN" altLang="en-US"/>
              <a:t>来避免重复</a:t>
            </a: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BDD295-BECC-4F22-AA68-224077F7CC77}"/>
              </a:ext>
            </a:extLst>
          </p:cNvPr>
          <p:cNvSpPr txBox="1">
            <a:spLocks/>
          </p:cNvSpPr>
          <p:nvPr/>
        </p:nvSpPr>
        <p:spPr>
          <a:xfrm>
            <a:off x="6386670" y="1260000"/>
            <a:ext cx="546571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2487C11-703B-4526-A9D4-483B3ECD6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打包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932855E-A2EA-444E-A549-CEEF5B0DC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英文 </a:t>
            </a:r>
            <a:r>
              <a:rPr lang="en-US" altLang="zh-CN"/>
              <a:t>bundle*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5E81D8-7BEC-454E-AE6B-93DD970BFD4D}"/>
              </a:ext>
            </a:extLst>
          </p:cNvPr>
          <p:cNvSpPr txBox="1"/>
          <p:nvPr/>
        </p:nvSpPr>
        <p:spPr>
          <a:xfrm>
            <a:off x="3798736" y="5916349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*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bundle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是打包，那么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bundle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r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就是打包器</a:t>
            </a:r>
          </a:p>
        </p:txBody>
      </p:sp>
    </p:spTree>
    <p:extLst>
      <p:ext uri="{BB962C8B-B14F-4D97-AF65-F5344CB8AC3E}">
        <p14:creationId xmlns:p14="http://schemas.microsoft.com/office/powerpoint/2010/main" val="41243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A13131-D75A-402D-BDDA-017A489B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zh-CN" altLang="en-US"/>
              <a:t>本节课至少要看两遍才能懂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ADE44C-D2F8-4359-B294-C677677B6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有很多细节需要你</a:t>
            </a:r>
            <a:r>
              <a:rPr lang="zh-CN" altLang="en-US">
                <a:solidFill>
                  <a:srgbClr val="FF3300"/>
                </a:solidFill>
              </a:rPr>
              <a:t>先看完所有代码再回头理解</a:t>
            </a:r>
            <a:r>
              <a:rPr lang="zh-CN" altLang="en-US"/>
              <a:t>，才能看懂</a:t>
            </a:r>
          </a:p>
        </p:txBody>
      </p:sp>
    </p:spTree>
    <p:extLst>
      <p:ext uri="{BB962C8B-B14F-4D97-AF65-F5344CB8AC3E}">
        <p14:creationId xmlns:p14="http://schemas.microsoft.com/office/powerpoint/2010/main" val="311126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3E02A-2A45-47BB-898C-38601F4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现有代码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EC684-A960-494E-9D57-BE7CEDA5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index.js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很遗憾，这三个文件不能运行</a:t>
            </a:r>
            <a:endParaRPr lang="en-US" altLang="zh-CN"/>
          </a:p>
          <a:p>
            <a:pPr lvl="1"/>
            <a:r>
              <a:rPr lang="zh-CN" altLang="en-US"/>
              <a:t>因为浏览器</a:t>
            </a:r>
            <a:r>
              <a:rPr lang="zh-CN" altLang="en-US">
                <a:solidFill>
                  <a:srgbClr val="FFFF00"/>
                </a:solidFill>
              </a:rPr>
              <a:t>不支持直接运行</a:t>
            </a:r>
            <a:r>
              <a:rPr lang="zh-CN" altLang="en-US"/>
              <a:t>带有 </a:t>
            </a:r>
            <a:r>
              <a:rPr lang="en-US" altLang="zh-CN"/>
              <a:t>import </a:t>
            </a:r>
            <a:r>
              <a:rPr lang="zh-CN" altLang="en-US"/>
              <a:t>和 </a:t>
            </a:r>
            <a:r>
              <a:rPr lang="en-US" altLang="zh-CN"/>
              <a:t>export </a:t>
            </a:r>
            <a:r>
              <a:rPr lang="zh-CN" altLang="en-US"/>
              <a:t>关键字的代码</a:t>
            </a:r>
            <a:endParaRPr lang="en-US" altLang="zh-CN"/>
          </a:p>
          <a:p>
            <a:pPr lvl="1"/>
            <a:r>
              <a:rPr lang="zh-CN" altLang="en-US"/>
              <a:t>代码在课程简介里提供，见 </a:t>
            </a:r>
            <a:r>
              <a:rPr lang="en-US" altLang="zh-CN"/>
              <a:t>project_1 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92904C-FCB8-47E9-A83E-E8DE09FC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9123"/>
            <a:ext cx="4176743" cy="1438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955E7D-A10D-42F6-B602-F874956D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51" y="920493"/>
            <a:ext cx="5538828" cy="18335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2E778C-ADFA-4C0B-93B9-E01AE091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476" y="3085156"/>
            <a:ext cx="5519778" cy="184310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5CAFDA0-3F92-4C6C-9E01-7C02EC8D848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71836" y="1837281"/>
            <a:ext cx="1207115" cy="30989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48F9D2-7DA3-4BA3-9B7B-8B701CC3E05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34126" y="2478266"/>
            <a:ext cx="1154350" cy="15284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8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02B26-D1F4-4F88-A73D-9D46AC45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怎样才能运行 </a:t>
            </a:r>
            <a:r>
              <a:rPr lang="en-US" altLang="zh-CN"/>
              <a:t>import / export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06FA3-F391-4497-AD07-A0219A3C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883462" cy="5382000"/>
          </a:xfrm>
        </p:spPr>
        <p:txBody>
          <a:bodyPr/>
          <a:lstStyle/>
          <a:p>
            <a:r>
              <a:rPr lang="zh-CN" altLang="en-US"/>
              <a:t>不同浏览器功能不同</a:t>
            </a:r>
            <a:endParaRPr lang="en-US" altLang="zh-CN"/>
          </a:p>
          <a:p>
            <a:pPr lvl="1"/>
            <a:r>
              <a:rPr lang="zh-CN" altLang="en-US"/>
              <a:t>现代浏览器可以通过 </a:t>
            </a:r>
            <a:r>
              <a:rPr lang="en-US" altLang="zh-CN"/>
              <a:t>&lt;script type=module&gt; </a:t>
            </a:r>
            <a:r>
              <a:rPr lang="zh-CN" altLang="en-US"/>
              <a:t>来支持 </a:t>
            </a:r>
            <a:r>
              <a:rPr lang="en-US" altLang="zh-CN"/>
              <a:t>import export</a:t>
            </a:r>
          </a:p>
          <a:p>
            <a:pPr lvl="1"/>
            <a:r>
              <a:rPr lang="en-US" altLang="zh-CN"/>
              <a:t>IE 8~15 </a:t>
            </a:r>
            <a:r>
              <a:rPr lang="zh-CN" altLang="en-US"/>
              <a:t>不支持 </a:t>
            </a:r>
            <a:r>
              <a:rPr lang="en-US" altLang="zh-CN"/>
              <a:t>import export</a:t>
            </a:r>
            <a:r>
              <a:rPr lang="zh-CN" altLang="en-US"/>
              <a:t>，所以不可能运行</a:t>
            </a:r>
            <a:endParaRPr lang="en-US" altLang="zh-CN"/>
          </a:p>
          <a:p>
            <a:r>
              <a:rPr lang="zh-CN" altLang="en-US"/>
              <a:t>兼容策略</a:t>
            </a:r>
            <a:endParaRPr lang="en-US" altLang="zh-CN"/>
          </a:p>
          <a:p>
            <a:pPr lvl="1"/>
            <a:r>
              <a:rPr lang="zh-CN" altLang="en-US"/>
              <a:t>激进的兼容策略：把代码全放在 </a:t>
            </a:r>
            <a:r>
              <a:rPr lang="en-US" altLang="zh-CN"/>
              <a:t>&lt;script type=module&gt; </a:t>
            </a:r>
            <a:r>
              <a:rPr lang="zh-CN" altLang="en-US"/>
              <a:t>里</a:t>
            </a:r>
            <a:endParaRPr lang="en-US" altLang="zh-CN"/>
          </a:p>
          <a:p>
            <a:pPr lvl="1"/>
            <a:r>
              <a:rPr lang="zh-CN" altLang="en-US"/>
              <a:t>缺点：不被 </a:t>
            </a:r>
            <a:r>
              <a:rPr lang="en-US" altLang="zh-CN"/>
              <a:t>IE 8~15 </a:t>
            </a:r>
            <a:r>
              <a:rPr lang="zh-CN" altLang="en-US"/>
              <a:t>支持；而且会导致</a:t>
            </a:r>
            <a:r>
              <a:rPr lang="zh-CN" altLang="en-US">
                <a:solidFill>
                  <a:srgbClr val="FFFF00"/>
                </a:solidFill>
              </a:rPr>
              <a:t>文件请求过多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平稳的兼容策略</a:t>
            </a:r>
            <a:r>
              <a:rPr lang="zh-CN" altLang="en-US"/>
              <a:t>：把关键字转译为普通代码，并把所有文件打包成一个文件</a:t>
            </a:r>
            <a:endParaRPr lang="en-US" altLang="zh-CN"/>
          </a:p>
          <a:p>
            <a:pPr lvl="1"/>
            <a:r>
              <a:rPr lang="zh-CN" altLang="en-US"/>
              <a:t>缺点：需要写复杂的代码来完成这件事情，我们这节课要研究的就是这个</a:t>
            </a:r>
          </a:p>
        </p:txBody>
      </p:sp>
    </p:spTree>
    <p:extLst>
      <p:ext uri="{BB962C8B-B14F-4D97-AF65-F5344CB8AC3E}">
        <p14:creationId xmlns:p14="http://schemas.microsoft.com/office/powerpoint/2010/main" val="301011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F12C05-37EC-42DA-94A8-54C7D36A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28142"/>
            <a:ext cx="10515600" cy="1421928"/>
          </a:xfrm>
        </p:spPr>
        <p:txBody>
          <a:bodyPr/>
          <a:lstStyle/>
          <a:p>
            <a:r>
              <a:rPr lang="zh-CN" altLang="en-US"/>
              <a:t>解决第一个问题</a:t>
            </a:r>
            <a:br>
              <a:rPr lang="en-US" altLang="zh-CN"/>
            </a:br>
            <a:r>
              <a:rPr lang="zh-CN" altLang="en-US"/>
              <a:t>怎么把 </a:t>
            </a:r>
            <a:r>
              <a:rPr lang="en-US" altLang="zh-CN"/>
              <a:t>import / export </a:t>
            </a:r>
            <a:r>
              <a:rPr lang="zh-CN" altLang="en-US"/>
              <a:t>转成函数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C9F8A57-F606-4C1C-A11D-337AF1A3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1072213"/>
          </a:xfrm>
        </p:spPr>
        <p:txBody>
          <a:bodyPr/>
          <a:lstStyle/>
          <a:p>
            <a:r>
              <a:rPr lang="en-US" altLang="zh-CN"/>
              <a:t>@babel/core </a:t>
            </a:r>
            <a:r>
              <a:rPr lang="zh-CN" altLang="en-US"/>
              <a:t>已经帮我们做了</a:t>
            </a:r>
            <a:endParaRPr lang="en-US" altLang="zh-CN"/>
          </a:p>
          <a:p>
            <a:r>
              <a:rPr lang="zh-CN" altLang="en-US"/>
              <a:t>转换代码见 </a:t>
            </a:r>
            <a:r>
              <a:rPr lang="en-US" altLang="zh-CN"/>
              <a:t>bundler_1.ts</a:t>
            </a:r>
          </a:p>
        </p:txBody>
      </p:sp>
    </p:spTree>
    <p:extLst>
      <p:ext uri="{BB962C8B-B14F-4D97-AF65-F5344CB8AC3E}">
        <p14:creationId xmlns:p14="http://schemas.microsoft.com/office/powerpoint/2010/main" val="1932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A56457C-E810-4F87-9D16-332F11F0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0000"/>
            <a:ext cx="6929488" cy="537690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6428EB-E878-4F8F-8E46-8860626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 </a:t>
            </a:r>
            <a:r>
              <a:rPr lang="en-US" altLang="zh-CN"/>
              <a:t>bundler_1.ts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3378E-54D3-487E-BB28-609BB3A3D1B8}"/>
              </a:ext>
            </a:extLst>
          </p:cNvPr>
          <p:cNvSpPr/>
          <p:nvPr/>
        </p:nvSpPr>
        <p:spPr>
          <a:xfrm>
            <a:off x="1259569" y="3369806"/>
            <a:ext cx="6073798" cy="227238"/>
          </a:xfrm>
          <a:prstGeom prst="rect">
            <a:avLst/>
          </a:prstGeom>
          <a:solidFill>
            <a:srgbClr val="ED7D31">
              <a:alpha val="27843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6E5B70-2051-4802-96DD-1617336F920E}"/>
              </a:ext>
            </a:extLst>
          </p:cNvPr>
          <p:cNvSpPr/>
          <p:nvPr/>
        </p:nvSpPr>
        <p:spPr>
          <a:xfrm>
            <a:off x="1327191" y="5706850"/>
            <a:ext cx="4553834" cy="475947"/>
          </a:xfrm>
          <a:prstGeom prst="rect">
            <a:avLst/>
          </a:prstGeom>
          <a:solidFill>
            <a:srgbClr val="ED7D31">
              <a:alpha val="27843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57809F9-EC36-4FDF-86F2-2013F3E7143C}"/>
              </a:ext>
            </a:extLst>
          </p:cNvPr>
          <p:cNvSpPr txBox="1">
            <a:spLocks/>
          </p:cNvSpPr>
          <p:nvPr/>
        </p:nvSpPr>
        <p:spPr>
          <a:xfrm>
            <a:off x="7767688" y="1260000"/>
            <a:ext cx="4424312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a.js </a:t>
            </a:r>
            <a:r>
              <a:rPr lang="zh-CN" altLang="en-US"/>
              <a:t>的变化</a:t>
            </a:r>
            <a:endParaRPr lang="en-US" altLang="zh-CN"/>
          </a:p>
          <a:p>
            <a:pPr lvl="1"/>
            <a:r>
              <a:rPr lang="en-US" altLang="zh-CN"/>
              <a:t>import </a:t>
            </a:r>
            <a:r>
              <a:rPr lang="zh-CN" altLang="en-US"/>
              <a:t>关键字不见了</a:t>
            </a:r>
            <a:endParaRPr lang="en-US" altLang="zh-CN"/>
          </a:p>
          <a:p>
            <a:pPr lvl="1"/>
            <a:r>
              <a:rPr lang="zh-CN" altLang="en-US"/>
              <a:t>变成了 </a:t>
            </a:r>
            <a:r>
              <a:rPr lang="en-US" altLang="zh-CN"/>
              <a:t>require()</a:t>
            </a:r>
          </a:p>
          <a:p>
            <a:pPr lvl="1"/>
            <a:r>
              <a:rPr lang="en-US" altLang="zh-CN"/>
              <a:t>export </a:t>
            </a:r>
            <a:r>
              <a:rPr lang="zh-CN" altLang="en-US"/>
              <a:t>关键字不见了</a:t>
            </a:r>
            <a:endParaRPr lang="en-US" altLang="zh-CN"/>
          </a:p>
          <a:p>
            <a:pPr lvl="1"/>
            <a:r>
              <a:rPr lang="zh-CN" altLang="en-US"/>
              <a:t>变成了 </a:t>
            </a:r>
            <a:r>
              <a:rPr lang="en-US" altLang="zh-CN"/>
              <a:t>exports['default']</a:t>
            </a:r>
          </a:p>
          <a:p>
            <a:r>
              <a:rPr lang="zh-CN" altLang="en-US"/>
              <a:t>伏笔</a:t>
            </a:r>
            <a:endParaRPr lang="en-US" altLang="zh-CN"/>
          </a:p>
          <a:p>
            <a:pPr lvl="1"/>
            <a:r>
              <a:rPr lang="zh-CN" altLang="en-US"/>
              <a:t>注意这里的 </a:t>
            </a:r>
            <a:r>
              <a:rPr lang="en-US" altLang="zh-CN">
                <a:solidFill>
                  <a:srgbClr val="FFFF00"/>
                </a:solidFill>
              </a:rPr>
              <a:t>code </a:t>
            </a:r>
            <a:r>
              <a:rPr lang="zh-CN" altLang="en-US">
                <a:solidFill>
                  <a:srgbClr val="FFFF00"/>
                </a:solidFill>
              </a:rPr>
              <a:t>是字符串</a:t>
            </a:r>
            <a:endParaRPr lang="en-US" altLang="zh-CN">
              <a:solidFill>
                <a:srgbClr val="FFFF00"/>
              </a:solidFill>
            </a:endParaRPr>
          </a:p>
          <a:p>
            <a:pPr lvl="1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16095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20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20" id="{1B068D0E-6207-44DA-B94D-E365E41BE825}" vid="{03C44707-E500-4C3D-B8DF-19E9146A2F29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FF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饥人谷2020</Template>
  <TotalTime>6562</TotalTime>
  <Words>1755</Words>
  <Application>Microsoft Office PowerPoint</Application>
  <PresentationFormat>宽屏</PresentationFormat>
  <Paragraphs>204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思源黑体</vt:lpstr>
      <vt:lpstr>微软雅黑</vt:lpstr>
      <vt:lpstr>Arial</vt:lpstr>
      <vt:lpstr>Consolas</vt:lpstr>
      <vt:lpstr>Wingdings</vt:lpstr>
      <vt:lpstr>饥人谷2020</vt:lpstr>
      <vt:lpstr>饥人谷2019浅色主题​​</vt:lpstr>
      <vt:lpstr>Webpack 核心原理</vt:lpstr>
      <vt:lpstr>PowerPoint 演示文稿</vt:lpstr>
      <vt:lpstr>回顾上节课</vt:lpstr>
      <vt:lpstr>打包</vt:lpstr>
      <vt:lpstr>本节课至少要看两遍才能懂</vt:lpstr>
      <vt:lpstr>现有代码</vt:lpstr>
      <vt:lpstr>怎样才能运行 import / export</vt:lpstr>
      <vt:lpstr>解决第一个问题 怎么把 import / export 转成函数</vt:lpstr>
      <vt:lpstr>运行 bundler_1.ts</vt:lpstr>
      <vt:lpstr>a.js 变成 ES5 之后的代码详解</vt:lpstr>
      <vt:lpstr>疑惑 1</vt:lpstr>
      <vt:lpstr>疑惑 2</vt:lpstr>
      <vt:lpstr>转译的细节 1</vt:lpstr>
      <vt:lpstr>转译的细节 2</vt:lpstr>
      <vt:lpstr>import 关键字会变成 require 函数 export 关键字会变成 exports 对象</vt:lpstr>
      <vt:lpstr>平稳的兼容策略</vt:lpstr>
      <vt:lpstr>打包成一个什么样的文件</vt:lpstr>
      <vt:lpstr>打包成一个什么样的文件？</vt:lpstr>
      <vt:lpstr>现在有三个问题还没解决</vt:lpstr>
      <vt:lpstr>把 depRelation 改为一个数组</vt:lpstr>
      <vt:lpstr>把 code 由字符串改为函数</vt:lpstr>
      <vt:lpstr>完善 execute 函数（主体思路）</vt:lpstr>
      <vt:lpstr>最终文件主要内容</vt:lpstr>
      <vt:lpstr>但，怎么得到最终文件呢？</vt:lpstr>
      <vt:lpstr>自动创建最终文件</vt:lpstr>
      <vt:lpstr>尝试修改 project 里的文件</vt:lpstr>
      <vt:lpstr>bundler_3.ts 就是一个简易打包器</vt:lpstr>
      <vt:lpstr>目前还存在的问题</vt:lpstr>
      <vt:lpstr>这节课学会了 webpack 核心原理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 核心概念</dc:title>
  <dc:creator>方 方</dc:creator>
  <cp:lastModifiedBy>方 方</cp:lastModifiedBy>
  <cp:revision>837</cp:revision>
  <dcterms:created xsi:type="dcterms:W3CDTF">2020-11-04T03:55:10Z</dcterms:created>
  <dcterms:modified xsi:type="dcterms:W3CDTF">2020-11-16T18:17:13Z</dcterms:modified>
</cp:coreProperties>
</file>