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1" r:id="rId2"/>
  </p:sldMasterIdLst>
  <p:notesMasterIdLst>
    <p:notesMasterId r:id="rId31"/>
  </p:notesMasterIdLst>
  <p:sldIdLst>
    <p:sldId id="256" r:id="rId3"/>
    <p:sldId id="286" r:id="rId4"/>
    <p:sldId id="278" r:id="rId5"/>
    <p:sldId id="361" r:id="rId6"/>
    <p:sldId id="360" r:id="rId7"/>
    <p:sldId id="295" r:id="rId8"/>
    <p:sldId id="340" r:id="rId9"/>
    <p:sldId id="362" r:id="rId10"/>
    <p:sldId id="341" r:id="rId11"/>
    <p:sldId id="342" r:id="rId12"/>
    <p:sldId id="363" r:id="rId13"/>
    <p:sldId id="344" r:id="rId14"/>
    <p:sldId id="345" r:id="rId15"/>
    <p:sldId id="346" r:id="rId16"/>
    <p:sldId id="366" r:id="rId17"/>
    <p:sldId id="348" r:id="rId18"/>
    <p:sldId id="349" r:id="rId19"/>
    <p:sldId id="365" r:id="rId20"/>
    <p:sldId id="364" r:id="rId21"/>
    <p:sldId id="347" r:id="rId22"/>
    <p:sldId id="351" r:id="rId23"/>
    <p:sldId id="367" r:id="rId24"/>
    <p:sldId id="354" r:id="rId25"/>
    <p:sldId id="355" r:id="rId26"/>
    <p:sldId id="356" r:id="rId27"/>
    <p:sldId id="352" r:id="rId28"/>
    <p:sldId id="357" r:id="rId29"/>
    <p:sldId id="358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3300"/>
    <a:srgbClr val="FF0000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15" autoAdjust="0"/>
    <p:restoredTop sz="94660" autoAdjust="0"/>
  </p:normalViewPr>
  <p:slideViewPr>
    <p:cSldViewPr snapToGrid="0">
      <p:cViewPr varScale="1">
        <p:scale>
          <a:sx n="79" d="100"/>
          <a:sy n="79" d="100"/>
        </p:scale>
        <p:origin x="75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38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66081-3D03-4E39-A994-FB7330673B1E}" type="datetimeFigureOut">
              <a:rPr lang="zh-CN" altLang="en-US" smtClean="0"/>
              <a:t>2020-12-02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98BD3-944B-4813-8297-8A7D105CA9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418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98BD3-944B-4813-8297-8A7D105CA97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834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838200" y="2692940"/>
            <a:ext cx="10515600" cy="757130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algn="ctr">
              <a:defRPr sz="4800"/>
            </a:lvl1pPr>
          </a:lstStyle>
          <a:p>
            <a:r>
              <a:rPr lang="zh-CN" altLang="en-US" dirty="0"/>
              <a:t>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838200" y="3566399"/>
            <a:ext cx="10515600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副标题</a:t>
            </a:r>
          </a:p>
        </p:txBody>
      </p:sp>
      <p:sp>
        <p:nvSpPr>
          <p:cNvPr id="7" name="页脚占位符 9"/>
          <p:cNvSpPr>
            <a:spLocks noGrp="1"/>
          </p:cNvSpPr>
          <p:nvPr>
            <p:ph type="ftr" sz="quarter" idx="3"/>
          </p:nvPr>
        </p:nvSpPr>
        <p:spPr>
          <a:xfrm>
            <a:off x="11353799" y="6642000"/>
            <a:ext cx="83819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1353801" y="0"/>
            <a:ext cx="83820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426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8201" y="1545535"/>
            <a:ext cx="833273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1800">
                <a:solidFill>
                  <a:srgbClr val="2B45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本内容版权属</a:t>
            </a:r>
            <a:r>
              <a:rPr lang="zh-CN" altLang="en-US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杭州饥人谷教育科技有限公司</a:t>
            </a:r>
            <a:r>
              <a:rPr lang="zh-CN" altLang="en-US" sz="1800">
                <a:solidFill>
                  <a:srgbClr val="2B45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（简称饥人谷）所有。</a:t>
            </a:r>
            <a:endParaRPr lang="en-US" altLang="zh-CN" sz="1800">
              <a:solidFill>
                <a:srgbClr val="2B45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endParaRPr lang="en-US" altLang="zh-CN" sz="1800">
              <a:solidFill>
                <a:srgbClr val="2B45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>
                <a:solidFill>
                  <a:srgbClr val="2B45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任何媒体、网站或个人未经本网协议授权不得转载、链接、转贴，</a:t>
            </a:r>
            <a:endParaRPr lang="en-US" altLang="zh-CN" sz="1800">
              <a:solidFill>
                <a:srgbClr val="2B45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>
                <a:solidFill>
                  <a:srgbClr val="2B45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或以其他方式复制、发布和发表。</a:t>
            </a:r>
            <a:endParaRPr lang="en-US" altLang="zh-CN" sz="1800">
              <a:solidFill>
                <a:srgbClr val="2B45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endParaRPr lang="en-US" altLang="zh-CN" sz="1800">
              <a:solidFill>
                <a:srgbClr val="2B45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>
                <a:solidFill>
                  <a:srgbClr val="2B45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已获得饥人谷授权的媒体、网站或个人在使用时须注明「资料来源：饥人谷」 。</a:t>
            </a:r>
            <a:endParaRPr lang="en-US" altLang="zh-CN" sz="1800">
              <a:solidFill>
                <a:srgbClr val="2B45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endParaRPr lang="en-US" altLang="zh-CN" sz="1800">
              <a:solidFill>
                <a:srgbClr val="2B45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>
                <a:solidFill>
                  <a:srgbClr val="2B45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对于违反者，饥人谷将依法追究责任。</a:t>
            </a:r>
            <a:endParaRPr lang="en-US" altLang="zh-CN" sz="1800">
              <a:solidFill>
                <a:srgbClr val="2B45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endParaRPr lang="en-US" altLang="zh-CN" sz="1800">
              <a:solidFill>
                <a:srgbClr val="2B45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>
                <a:solidFill>
                  <a:srgbClr val="2B45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如果你想要购买本课程</a:t>
            </a:r>
            <a:endParaRPr lang="en-US" altLang="zh-CN" sz="1800">
              <a:solidFill>
                <a:srgbClr val="2B45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>
                <a:solidFill>
                  <a:srgbClr val="2B45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请微信联系 </a:t>
            </a:r>
            <a:r>
              <a:rPr lang="en-US" altLang="zh-CN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xiedaimala02</a:t>
            </a:r>
            <a:r>
              <a:rPr lang="en-US" altLang="zh-CN" sz="1800">
                <a:solidFill>
                  <a:srgbClr val="2B45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>
                <a:solidFill>
                  <a:srgbClr val="2B45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xiedaimala03</a:t>
            </a:r>
          </a:p>
          <a:p>
            <a:pPr>
              <a:lnSpc>
                <a:spcPct val="100000"/>
              </a:lnSpc>
            </a:pPr>
            <a:endParaRPr lang="en-US" altLang="zh-CN" sz="1800">
              <a:solidFill>
                <a:srgbClr val="2B45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>
                <a:solidFill>
                  <a:srgbClr val="2B45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如果你发现有人盗用本课程</a:t>
            </a:r>
            <a:endParaRPr lang="en-US" altLang="zh-CN" sz="1800">
              <a:solidFill>
                <a:srgbClr val="2B45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>
                <a:solidFill>
                  <a:srgbClr val="2B45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请微信联系 </a:t>
            </a:r>
            <a:r>
              <a:rPr lang="en-US" altLang="zh-CN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xiedaimala02</a:t>
            </a:r>
            <a:r>
              <a:rPr lang="en-US" altLang="zh-CN" sz="1800">
                <a:solidFill>
                  <a:srgbClr val="2B45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>
                <a:solidFill>
                  <a:srgbClr val="2B45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xiedaimala03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38200" y="286134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>
                <a:solidFill>
                  <a:srgbClr val="2B45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版权声明</a:t>
            </a:r>
          </a:p>
        </p:txBody>
      </p:sp>
    </p:spTree>
    <p:extLst>
      <p:ext uri="{BB962C8B-B14F-4D97-AF65-F5344CB8AC3E}">
        <p14:creationId xmlns:p14="http://schemas.microsoft.com/office/powerpoint/2010/main" val="2504178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360000"/>
            <a:ext cx="10515600" cy="7571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260000"/>
            <a:ext cx="10515600" cy="538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zh-CN" altLang="en-US" dirty="0" smtClean="0"/>
            </a:lvl1pPr>
            <a:lvl2pPr marL="0" indent="0">
              <a:buNone/>
              <a:defRPr lang="zh-CN" altLang="en-US" sz="2000" dirty="0" smtClean="0">
                <a:latin typeface="Consolas" panose="020B0609020204030204" pitchFamily="49" charset="0"/>
              </a:defRPr>
            </a:lvl2pPr>
            <a:lvl3pPr>
              <a:defRPr lang="zh-CN" altLang="en-US" dirty="0" smtClean="0"/>
            </a:lvl3pPr>
            <a:lvl4pPr>
              <a:defRPr lang="zh-CN" altLang="en-US" dirty="0" smtClean="0"/>
            </a:lvl4pPr>
            <a:lvl5pPr>
              <a:defRPr lang="zh-CN" altLang="en-US" dirty="0"/>
            </a:lvl5pPr>
          </a:lstStyle>
          <a:p>
            <a:pPr lvl="1"/>
            <a:r>
              <a:rPr lang="en-US" altLang="zh-CN"/>
              <a:t>print("hi")</a:t>
            </a:r>
            <a:endParaRPr lang="zh-CN" altLang="en-US" dirty="0"/>
          </a:p>
        </p:txBody>
      </p:sp>
      <p:sp>
        <p:nvSpPr>
          <p:cNvPr id="7" name="页脚占位符 9"/>
          <p:cNvSpPr>
            <a:spLocks noGrp="1"/>
          </p:cNvSpPr>
          <p:nvPr>
            <p:ph type="ftr" sz="quarter" idx="3"/>
          </p:nvPr>
        </p:nvSpPr>
        <p:spPr>
          <a:xfrm>
            <a:off x="11353799" y="6642000"/>
            <a:ext cx="83819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1353801" y="0"/>
            <a:ext cx="83820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21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0000"/>
            <a:ext cx="10515600" cy="7571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60000"/>
            <a:ext cx="10515600" cy="538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zh-CN" altLang="en-US" dirty="0" smtClean="0"/>
            </a:lvl1pPr>
            <a:lvl2pPr>
              <a:buSzPct val="100000"/>
              <a:defRPr lang="zh-CN" altLang="en-US" dirty="0" smtClean="0"/>
            </a:lvl2pPr>
            <a:lvl3pPr>
              <a:defRPr lang="zh-CN" altLang="en-US" dirty="0" smtClean="0"/>
            </a:lvl3pPr>
            <a:lvl4pPr>
              <a:defRPr lang="zh-CN" altLang="en-US" dirty="0" smtClean="0"/>
            </a:lvl4pPr>
            <a:lvl5pPr>
              <a:defRPr lang="zh-CN" altLang="en-US" dirty="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9" name="灯片编号占位符 10"/>
          <p:cNvSpPr>
            <a:spLocks noGrp="1"/>
          </p:cNvSpPr>
          <p:nvPr>
            <p:ph type="sldNum" sz="quarter" idx="4"/>
          </p:nvPr>
        </p:nvSpPr>
        <p:spPr>
          <a:xfrm>
            <a:off x="11353800" y="0"/>
            <a:ext cx="838200" cy="216000"/>
          </a:xfrm>
          <a:prstGeom prst="rect">
            <a:avLst/>
          </a:prstGeom>
        </p:spPr>
        <p:txBody>
          <a:bodyPr vert="horz" wrap="none" lIns="0" tIns="36000" rIns="72000" bIns="0" rtlCol="0" anchor="t" anchorCtr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AA6B6B8B-E38A-4C92-8797-81FA559B2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1"/>
          <p:cNvSpPr>
            <a:spLocks noGrp="1"/>
          </p:cNvSpPr>
          <p:nvPr>
            <p:ph type="ftr" sz="quarter" idx="3"/>
          </p:nvPr>
        </p:nvSpPr>
        <p:spPr>
          <a:xfrm>
            <a:off x="11353800" y="6642000"/>
            <a:ext cx="838200" cy="216000"/>
          </a:xfrm>
          <a:prstGeom prst="rect">
            <a:avLst/>
          </a:prstGeom>
        </p:spPr>
        <p:txBody>
          <a:bodyPr vert="horz" wrap="none" lIns="0" tIns="0" rIns="72000" bIns="3600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175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/>
          <p:cNvSpPr>
            <a:spLocks noGrp="1"/>
          </p:cNvSpPr>
          <p:nvPr>
            <p:ph idx="13"/>
          </p:nvPr>
        </p:nvSpPr>
        <p:spPr>
          <a:xfrm>
            <a:off x="0" y="3"/>
            <a:ext cx="12192000" cy="6857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3636750"/>
            <a:ext cx="10515600" cy="715581"/>
          </a:xfrm>
          <a:prstGeom prst="rect">
            <a:avLst/>
          </a:prstGeom>
        </p:spPr>
        <p:txBody>
          <a:bodyPr anchor="b">
            <a:spAutoFit/>
          </a:bodyPr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365000"/>
            <a:ext cx="10515600" cy="3416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灯片编号占位符 10"/>
          <p:cNvSpPr>
            <a:spLocks noGrp="1"/>
          </p:cNvSpPr>
          <p:nvPr>
            <p:ph type="sldNum" sz="quarter" idx="4"/>
          </p:nvPr>
        </p:nvSpPr>
        <p:spPr>
          <a:xfrm>
            <a:off x="11353800" y="0"/>
            <a:ext cx="838200" cy="216000"/>
          </a:xfrm>
          <a:prstGeom prst="rect">
            <a:avLst/>
          </a:prstGeom>
        </p:spPr>
        <p:txBody>
          <a:bodyPr vert="horz" wrap="none" lIns="0" tIns="36000" rIns="72000" bIns="0" rtlCol="0" anchor="t" anchorCtr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AA6B6B8B-E38A-4C92-8797-81FA559B2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页脚占位符 1"/>
          <p:cNvSpPr>
            <a:spLocks noGrp="1"/>
          </p:cNvSpPr>
          <p:nvPr>
            <p:ph type="ftr" sz="quarter" idx="3"/>
          </p:nvPr>
        </p:nvSpPr>
        <p:spPr>
          <a:xfrm>
            <a:off x="11353800" y="6642000"/>
            <a:ext cx="838200" cy="216000"/>
          </a:xfrm>
          <a:prstGeom prst="rect">
            <a:avLst/>
          </a:prstGeom>
        </p:spPr>
        <p:txBody>
          <a:bodyPr vert="horz" wrap="none" lIns="0" tIns="0" rIns="72000" bIns="3600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338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3636750"/>
            <a:ext cx="10515600" cy="715581"/>
          </a:xfrm>
          <a:prstGeom prst="rect">
            <a:avLst/>
          </a:prstGeom>
        </p:spPr>
        <p:txBody>
          <a:bodyPr anchor="b">
            <a:spAutoFit/>
          </a:bodyPr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365000"/>
            <a:ext cx="10515600" cy="3416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灯片编号占位符 10"/>
          <p:cNvSpPr>
            <a:spLocks noGrp="1"/>
          </p:cNvSpPr>
          <p:nvPr>
            <p:ph type="sldNum" sz="quarter" idx="4"/>
          </p:nvPr>
        </p:nvSpPr>
        <p:spPr>
          <a:xfrm>
            <a:off x="11353800" y="0"/>
            <a:ext cx="838200" cy="216000"/>
          </a:xfrm>
          <a:prstGeom prst="rect">
            <a:avLst/>
          </a:prstGeom>
        </p:spPr>
        <p:txBody>
          <a:bodyPr vert="horz" wrap="none" lIns="0" tIns="36000" rIns="72000" bIns="0" rtlCol="0" anchor="t" anchorCtr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AA6B6B8B-E38A-4C92-8797-81FA559B2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1"/>
          <p:cNvSpPr>
            <a:spLocks noGrp="1"/>
          </p:cNvSpPr>
          <p:nvPr>
            <p:ph type="ftr" sz="quarter" idx="3"/>
          </p:nvPr>
        </p:nvSpPr>
        <p:spPr>
          <a:xfrm>
            <a:off x="11353800" y="6642000"/>
            <a:ext cx="838200" cy="216000"/>
          </a:xfrm>
          <a:prstGeom prst="rect">
            <a:avLst/>
          </a:prstGeom>
        </p:spPr>
        <p:txBody>
          <a:bodyPr vert="horz" wrap="none" lIns="0" tIns="0" rIns="72000" bIns="3600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570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0000"/>
            <a:ext cx="10515600" cy="7571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灯片编号占位符 10"/>
          <p:cNvSpPr>
            <a:spLocks noGrp="1"/>
          </p:cNvSpPr>
          <p:nvPr>
            <p:ph type="sldNum" sz="quarter" idx="4"/>
          </p:nvPr>
        </p:nvSpPr>
        <p:spPr>
          <a:xfrm>
            <a:off x="11353800" y="0"/>
            <a:ext cx="838200" cy="216000"/>
          </a:xfrm>
          <a:prstGeom prst="rect">
            <a:avLst/>
          </a:prstGeom>
        </p:spPr>
        <p:txBody>
          <a:bodyPr vert="horz" wrap="none" lIns="0" tIns="36000" rIns="72000" bIns="0" rtlCol="0" anchor="t" anchorCtr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AA6B6B8B-E38A-4C92-8797-81FA559B2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页脚占位符 1"/>
          <p:cNvSpPr>
            <a:spLocks noGrp="1"/>
          </p:cNvSpPr>
          <p:nvPr>
            <p:ph type="ftr" sz="quarter" idx="3"/>
          </p:nvPr>
        </p:nvSpPr>
        <p:spPr>
          <a:xfrm>
            <a:off x="11353800" y="6642000"/>
            <a:ext cx="838200" cy="216000"/>
          </a:xfrm>
          <a:prstGeom prst="rect">
            <a:avLst/>
          </a:prstGeom>
        </p:spPr>
        <p:txBody>
          <a:bodyPr vert="horz" wrap="none" lIns="0" tIns="0" rIns="72000" bIns="3600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7373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0"/>
          <p:cNvSpPr>
            <a:spLocks noGrp="1"/>
          </p:cNvSpPr>
          <p:nvPr>
            <p:ph type="sldNum" sz="quarter" idx="4"/>
          </p:nvPr>
        </p:nvSpPr>
        <p:spPr>
          <a:xfrm>
            <a:off x="11353800" y="0"/>
            <a:ext cx="838200" cy="216000"/>
          </a:xfrm>
          <a:prstGeom prst="rect">
            <a:avLst/>
          </a:prstGeom>
        </p:spPr>
        <p:txBody>
          <a:bodyPr vert="horz" wrap="none" lIns="0" tIns="36000" rIns="72000" bIns="0" rtlCol="0" anchor="t" anchorCtr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AA6B6B8B-E38A-4C92-8797-81FA559B2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页脚占位符 1"/>
          <p:cNvSpPr>
            <a:spLocks noGrp="1"/>
          </p:cNvSpPr>
          <p:nvPr>
            <p:ph type="ftr" sz="quarter" idx="3"/>
          </p:nvPr>
        </p:nvSpPr>
        <p:spPr>
          <a:xfrm>
            <a:off x="11353800" y="6642000"/>
            <a:ext cx="838200" cy="216000"/>
          </a:xfrm>
          <a:prstGeom prst="rect">
            <a:avLst/>
          </a:prstGeom>
        </p:spPr>
        <p:txBody>
          <a:bodyPr vert="horz" wrap="none" lIns="0" tIns="0" rIns="72000" bIns="3600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41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0000"/>
            <a:ext cx="10515600" cy="7571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60000"/>
            <a:ext cx="10515600" cy="538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lang="zh-CN" altLang="en-US" dirty="0" smtClean="0"/>
            </a:lvl1pPr>
            <a:lvl2pPr>
              <a:lnSpc>
                <a:spcPct val="100000"/>
              </a:lnSpc>
              <a:defRPr lang="zh-CN" altLang="en-US" dirty="0" smtClean="0"/>
            </a:lvl2pPr>
            <a:lvl3pPr>
              <a:lnSpc>
                <a:spcPct val="100000"/>
              </a:lnSpc>
              <a:defRPr lang="zh-CN" altLang="en-US" dirty="0" smtClean="0"/>
            </a:lvl3pPr>
            <a:lvl4pPr>
              <a:lnSpc>
                <a:spcPct val="100000"/>
              </a:lnSpc>
              <a:defRPr lang="zh-CN" altLang="en-US" dirty="0" smtClean="0"/>
            </a:lvl4pPr>
            <a:lvl5pPr>
              <a:lnSpc>
                <a:spcPct val="100000"/>
              </a:lnSpc>
              <a:defRPr lang="zh-CN" altLang="en-US" dirty="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7" name="页脚占位符 9"/>
          <p:cNvSpPr>
            <a:spLocks noGrp="1"/>
          </p:cNvSpPr>
          <p:nvPr>
            <p:ph type="ftr" sz="quarter" idx="3"/>
          </p:nvPr>
        </p:nvSpPr>
        <p:spPr>
          <a:xfrm>
            <a:off x="11353799" y="6642000"/>
            <a:ext cx="83819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1353801" y="0"/>
            <a:ext cx="83820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4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360000"/>
            <a:ext cx="10515600" cy="7571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260000"/>
            <a:ext cx="10515600" cy="538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zh-CN" altLang="en-US" dirty="0" smtClean="0"/>
            </a:lvl1pPr>
            <a:lvl2pPr marL="0" indent="0">
              <a:buNone/>
              <a:defRPr lang="zh-CN" altLang="en-US" sz="2000" dirty="0" smtClean="0">
                <a:latin typeface="Consolas" panose="020B0609020204030204" pitchFamily="49" charset="0"/>
              </a:defRPr>
            </a:lvl2pPr>
            <a:lvl3pPr>
              <a:defRPr lang="zh-CN" altLang="en-US" dirty="0" smtClean="0"/>
            </a:lvl3pPr>
            <a:lvl4pPr>
              <a:defRPr lang="zh-CN" altLang="en-US" dirty="0" smtClean="0"/>
            </a:lvl4pPr>
            <a:lvl5pPr>
              <a:defRPr lang="zh-CN" altLang="en-US" dirty="0"/>
            </a:lvl5pPr>
          </a:lstStyle>
          <a:p>
            <a:pPr lvl="1"/>
            <a:r>
              <a:rPr lang="en-US" altLang="zh-CN"/>
              <a:t>print("hi")</a:t>
            </a:r>
            <a:endParaRPr lang="zh-CN" altLang="en-US" dirty="0"/>
          </a:p>
        </p:txBody>
      </p:sp>
      <p:sp>
        <p:nvSpPr>
          <p:cNvPr id="7" name="页脚占位符 9"/>
          <p:cNvSpPr>
            <a:spLocks noGrp="1"/>
          </p:cNvSpPr>
          <p:nvPr>
            <p:ph type="ftr" sz="quarter" idx="3"/>
          </p:nvPr>
        </p:nvSpPr>
        <p:spPr>
          <a:xfrm>
            <a:off x="11353799" y="6642000"/>
            <a:ext cx="83819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1353801" y="0"/>
            <a:ext cx="83820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22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8201" y="1545535"/>
            <a:ext cx="833273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本内容版权属</a:t>
            </a:r>
            <a:r>
              <a:rPr lang="zh-CN" altLang="en-US" sz="18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杭州饥人谷教育科技有限公司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（简称饥人谷）所有。</a:t>
            </a:r>
            <a:endParaRPr lang="en-US" altLang="zh-CN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endParaRPr lang="en-US" altLang="zh-CN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任何媒体、网站或个人未经本网协议授权不得转载、链接、转贴，</a:t>
            </a:r>
            <a:endParaRPr lang="en-US" altLang="zh-CN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或以其他方式复制、发布和发表。</a:t>
            </a:r>
            <a:endParaRPr lang="en-US" altLang="zh-CN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endParaRPr lang="en-US" altLang="zh-CN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已获得饥人谷授权的媒体、网站或个人在使用时须注明「资料来源：饥人谷」 。</a:t>
            </a:r>
            <a:endParaRPr lang="en-US" altLang="zh-CN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endParaRPr lang="en-US" altLang="zh-CN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对于违反者，饥人谷将依法追究责任。</a:t>
            </a:r>
            <a:endParaRPr lang="en-US" altLang="zh-CN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endParaRPr lang="en-US" altLang="zh-CN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如果你想要购买本课程</a:t>
            </a:r>
            <a:endParaRPr lang="en-US" altLang="zh-CN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请微信联系 </a:t>
            </a:r>
            <a:r>
              <a:rPr lang="en-US" altLang="zh-CN" sz="18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xiedaimala02</a:t>
            </a:r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sz="18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xiedaimala03</a:t>
            </a:r>
          </a:p>
          <a:p>
            <a:pPr>
              <a:lnSpc>
                <a:spcPct val="100000"/>
              </a:lnSpc>
            </a:pPr>
            <a:endParaRPr lang="en-US" altLang="zh-CN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如果你发现有人盗用本课程</a:t>
            </a:r>
            <a:endParaRPr lang="en-US" altLang="zh-CN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请微信联系 </a:t>
            </a:r>
            <a:r>
              <a:rPr lang="en-US" altLang="zh-CN" sz="18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xiedaimala02</a:t>
            </a:r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sz="18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xiedaimala03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38200" y="286134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版权声明</a:t>
            </a:r>
          </a:p>
        </p:txBody>
      </p:sp>
    </p:spTree>
    <p:extLst>
      <p:ext uri="{BB962C8B-B14F-4D97-AF65-F5344CB8AC3E}">
        <p14:creationId xmlns:p14="http://schemas.microsoft.com/office/powerpoint/2010/main" val="3669282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3636750"/>
            <a:ext cx="10515600" cy="715581"/>
          </a:xfrm>
          <a:prstGeom prst="rect">
            <a:avLst/>
          </a:prstGeom>
        </p:spPr>
        <p:txBody>
          <a:bodyPr anchor="b">
            <a:spAutoFit/>
          </a:bodyPr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365000"/>
            <a:ext cx="10515600" cy="3693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页脚占位符 9"/>
          <p:cNvSpPr>
            <a:spLocks noGrp="1"/>
          </p:cNvSpPr>
          <p:nvPr>
            <p:ph type="ftr" sz="quarter" idx="3"/>
          </p:nvPr>
        </p:nvSpPr>
        <p:spPr>
          <a:xfrm>
            <a:off x="11353799" y="6642000"/>
            <a:ext cx="83819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1353801" y="0"/>
            <a:ext cx="83820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595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  <a:lvl2pPr marL="0" indent="0" algn="ctr">
              <a:buNone/>
              <a:defRPr/>
            </a:lvl2pPr>
            <a:lvl3pPr marL="0" indent="0" algn="ctr">
              <a:buNone/>
              <a:defRPr/>
            </a:lvl3pPr>
            <a:lvl4pPr marL="0" indent="0" algn="ctr">
              <a:buNone/>
              <a:defRPr/>
            </a:lvl4pPr>
            <a:lvl5pPr marL="0" indent="0" algn="ctr">
              <a:buNone/>
              <a:defRPr/>
            </a:lvl5pPr>
          </a:lstStyle>
          <a:p>
            <a:pPr lvl="0"/>
            <a:r>
              <a:rPr lang="zh-CN" altLang="en-US" dirty="0"/>
              <a:t>背景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3636750"/>
            <a:ext cx="10515600" cy="715581"/>
          </a:xfrm>
          <a:prstGeom prst="rect">
            <a:avLst/>
          </a:prstGeom>
        </p:spPr>
        <p:txBody>
          <a:bodyPr anchor="b">
            <a:spAutoFit/>
          </a:bodyPr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365000"/>
            <a:ext cx="10515600" cy="3693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页脚占位符 9"/>
          <p:cNvSpPr>
            <a:spLocks noGrp="1"/>
          </p:cNvSpPr>
          <p:nvPr>
            <p:ph type="ftr" sz="quarter" idx="3"/>
          </p:nvPr>
        </p:nvSpPr>
        <p:spPr>
          <a:xfrm>
            <a:off x="11353799" y="6642000"/>
            <a:ext cx="83819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1353801" y="0"/>
            <a:ext cx="83820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023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0000"/>
            <a:ext cx="10515600" cy="7571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页脚占位符 9"/>
          <p:cNvSpPr>
            <a:spLocks noGrp="1"/>
          </p:cNvSpPr>
          <p:nvPr>
            <p:ph type="ftr" sz="quarter" idx="3"/>
          </p:nvPr>
        </p:nvSpPr>
        <p:spPr>
          <a:xfrm>
            <a:off x="11353799" y="6642000"/>
            <a:ext cx="83819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1353801" y="0"/>
            <a:ext cx="83820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044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9"/>
          <p:cNvSpPr>
            <a:spLocks noGrp="1"/>
          </p:cNvSpPr>
          <p:nvPr>
            <p:ph type="ftr" sz="quarter" idx="3"/>
          </p:nvPr>
        </p:nvSpPr>
        <p:spPr>
          <a:xfrm>
            <a:off x="11353799" y="6642000"/>
            <a:ext cx="83819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1353801" y="0"/>
            <a:ext cx="83820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151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838200" y="2692940"/>
            <a:ext cx="10515600" cy="757130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algn="ctr">
              <a:defRPr sz="4800">
                <a:solidFill>
                  <a:srgbClr val="2B4576"/>
                </a:solidFill>
              </a:defRPr>
            </a:lvl1pPr>
          </a:lstStyle>
          <a:p>
            <a:r>
              <a:rPr lang="zh-CN" altLang="en-US" dirty="0"/>
              <a:t>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838200" y="3509546"/>
            <a:ext cx="1051560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副标题</a:t>
            </a:r>
          </a:p>
        </p:txBody>
      </p:sp>
      <p:sp>
        <p:nvSpPr>
          <p:cNvPr id="7" name="灯片编号占位符 10"/>
          <p:cNvSpPr>
            <a:spLocks noGrp="1"/>
          </p:cNvSpPr>
          <p:nvPr>
            <p:ph type="sldNum" sz="quarter" idx="4"/>
          </p:nvPr>
        </p:nvSpPr>
        <p:spPr>
          <a:xfrm>
            <a:off x="11353800" y="0"/>
            <a:ext cx="838200" cy="216000"/>
          </a:xfrm>
          <a:prstGeom prst="rect">
            <a:avLst/>
          </a:prstGeom>
        </p:spPr>
        <p:txBody>
          <a:bodyPr vert="horz" wrap="none" lIns="0" tIns="36000" rIns="72000" bIns="0" rtlCol="0" anchor="t" anchorCtr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AA6B6B8B-E38A-4C92-8797-81FA559B2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页脚占位符 1"/>
          <p:cNvSpPr>
            <a:spLocks noGrp="1"/>
          </p:cNvSpPr>
          <p:nvPr>
            <p:ph type="ftr" sz="quarter" idx="3"/>
          </p:nvPr>
        </p:nvSpPr>
        <p:spPr>
          <a:xfrm>
            <a:off x="11353800" y="6642000"/>
            <a:ext cx="838200" cy="216000"/>
          </a:xfrm>
          <a:prstGeom prst="rect">
            <a:avLst/>
          </a:prstGeom>
        </p:spPr>
        <p:txBody>
          <a:bodyPr vert="horz" wrap="none" lIns="0" tIns="0" rIns="72000" bIns="3600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006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84F88"/>
            </a:gs>
            <a:gs pos="100000">
              <a:srgbClr val="1E2C6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6"/>
          <p:cNvSpPr>
            <a:spLocks noGrp="1"/>
          </p:cNvSpPr>
          <p:nvPr>
            <p:ph type="title"/>
          </p:nvPr>
        </p:nvSpPr>
        <p:spPr>
          <a:xfrm>
            <a:off x="838200" y="360000"/>
            <a:ext cx="10515600" cy="757130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zh-CN" altLang="en-US" dirty="0"/>
              <a:t>标题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838200" y="1260000"/>
            <a:ext cx="10515600" cy="538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11353799" y="6642000"/>
            <a:ext cx="83819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1353801" y="0"/>
            <a:ext cx="83820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FFC00A0-87D4-4A61-9BF9-412D314D1DAF}"/>
              </a:ext>
            </a:extLst>
          </p:cNvPr>
          <p:cNvSpPr txBox="1"/>
          <p:nvPr/>
        </p:nvSpPr>
        <p:spPr>
          <a:xfrm>
            <a:off x="5363962" y="6673056"/>
            <a:ext cx="109805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0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版权所有 </a:t>
            </a:r>
            <a:r>
              <a:rPr lang="en-US" altLang="zh-CN" sz="10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lang="zh-CN" altLang="en-US" sz="10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饥人谷</a:t>
            </a:r>
          </a:p>
        </p:txBody>
      </p:sp>
    </p:spTree>
    <p:extLst>
      <p:ext uri="{BB962C8B-B14F-4D97-AF65-F5344CB8AC3E}">
        <p14:creationId xmlns:p14="http://schemas.microsoft.com/office/powerpoint/2010/main" val="488370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9" r:id="rId3"/>
    <p:sldLayoutId id="2147483675" r:id="rId4"/>
    <p:sldLayoutId id="2147483678" r:id="rId5"/>
    <p:sldLayoutId id="2147483677" r:id="rId6"/>
    <p:sldLayoutId id="2147483679" r:id="rId7"/>
    <p:sldLayoutId id="2147483680" r:id="rId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 indent="-360000" algn="l" defTabSz="685800" rtl="0" eaLnBrk="1" latinLnBrk="0" hangingPunct="1">
        <a:lnSpc>
          <a:spcPct val="100000"/>
        </a:lnSpc>
        <a:spcBef>
          <a:spcPts val="1600"/>
        </a:spcBef>
        <a:buFont typeface="Arial" panose="020B0604020202020204" pitchFamily="34" charset="0"/>
        <a:buChar char="•"/>
        <a:defRPr lang="zh-CN" altLang="en-US" sz="3600" kern="1200" dirty="0" smtClean="0">
          <a:solidFill>
            <a:srgbClr val="FFDE85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0" indent="-360000" algn="l" defTabSz="685800" rtl="0" eaLnBrk="1" latinLnBrk="0" hangingPunct="1">
        <a:lnSpc>
          <a:spcPct val="100000"/>
        </a:lnSpc>
        <a:spcBef>
          <a:spcPts val="375"/>
        </a:spcBef>
        <a:buSzPct val="100000"/>
        <a:buFont typeface="Wingdings" panose="05000000000000000000" pitchFamily="2" charset="2"/>
        <a:buChar char="ü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0" indent="-36000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0" indent="-36000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0" indent="-36000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F9FCFF"/>
            </a:gs>
            <a:gs pos="100000">
              <a:srgbClr val="EBF7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6"/>
          <p:cNvSpPr>
            <a:spLocks noGrp="1"/>
          </p:cNvSpPr>
          <p:nvPr>
            <p:ph type="title"/>
          </p:nvPr>
        </p:nvSpPr>
        <p:spPr>
          <a:xfrm>
            <a:off x="838200" y="360000"/>
            <a:ext cx="10515600" cy="757130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zh-CN" altLang="en-US" dirty="0"/>
              <a:t>标题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838200" y="1261130"/>
            <a:ext cx="10515600" cy="5380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4"/>
          </p:nvPr>
        </p:nvSpPr>
        <p:spPr>
          <a:xfrm>
            <a:off x="11353800" y="0"/>
            <a:ext cx="838200" cy="216000"/>
          </a:xfrm>
          <a:prstGeom prst="rect">
            <a:avLst/>
          </a:prstGeom>
        </p:spPr>
        <p:txBody>
          <a:bodyPr vert="horz" wrap="none" lIns="0" tIns="36000" rIns="72000" bIns="0" rtlCol="0" anchor="t" anchorCtr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A6B6B8B-E38A-4C92-8797-81FA559B20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>
          <a:xfrm>
            <a:off x="11353800" y="6642000"/>
            <a:ext cx="838200" cy="216000"/>
          </a:xfrm>
          <a:prstGeom prst="rect">
            <a:avLst/>
          </a:prstGeom>
        </p:spPr>
        <p:txBody>
          <a:bodyPr vert="horz" wrap="none" lIns="0" tIns="0" rIns="72000" bIns="3600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4C8E59-2062-4974-9D8C-C0D011B313F2}"/>
              </a:ext>
            </a:extLst>
          </p:cNvPr>
          <p:cNvSpPr txBox="1"/>
          <p:nvPr/>
        </p:nvSpPr>
        <p:spPr>
          <a:xfrm>
            <a:off x="5363962" y="6673056"/>
            <a:ext cx="109805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0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版权所有 </a:t>
            </a:r>
            <a:r>
              <a:rPr lang="en-US" altLang="zh-CN" sz="10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lang="zh-CN" altLang="en-US" sz="10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饥人谷</a:t>
            </a:r>
          </a:p>
        </p:txBody>
      </p:sp>
    </p:spTree>
    <p:extLst>
      <p:ext uri="{BB962C8B-B14F-4D97-AF65-F5344CB8AC3E}">
        <p14:creationId xmlns:p14="http://schemas.microsoft.com/office/powerpoint/2010/main" val="953395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8" r:id="rId2"/>
    <p:sldLayoutId id="2147483690" r:id="rId3"/>
    <p:sldLayoutId id="2147483683" r:id="rId4"/>
    <p:sldLayoutId id="2147483684" r:id="rId5"/>
    <p:sldLayoutId id="2147483685" r:id="rId6"/>
    <p:sldLayoutId id="2147483686" r:id="rId7"/>
    <p:sldLayoutId id="2147483687" r:id="rId8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rgbClr val="2B4576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71450" indent="-36000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rgbClr val="2B4576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0" indent="-360000" algn="l" defTabSz="685800" rtl="0" eaLnBrk="1" latinLnBrk="0" hangingPunct="1">
        <a:lnSpc>
          <a:spcPct val="100000"/>
        </a:lnSpc>
        <a:spcBef>
          <a:spcPts val="375"/>
        </a:spcBef>
        <a:buSzPct val="50000"/>
        <a:buFont typeface="Wingdings" panose="05000000000000000000" pitchFamily="2" charset="2"/>
        <a:buChar char="ü"/>
        <a:defRPr sz="2400" kern="1200">
          <a:solidFill>
            <a:srgbClr val="2B4576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0" indent="-36000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rgbClr val="2B4576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0" indent="-36000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rgbClr val="2B4576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0" indent="-36000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rgbClr val="2B4576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xiedaimala.com/courses/8757eca2-d1b0-4149-b196-4681670ea275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ebpack-contrib/less-loader/blob/master/src/index.js#L43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ebpack-contrib/awesome-webpack#loaders" TargetMode="External"/><Relationship Id="rId2" Type="http://schemas.openxmlformats.org/officeDocument/2006/relationships/hyperlink" Target="https://webpack.js.org/loaders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dejs/node-v0.x-archive/issues/8221" TargetMode="External"/><Relationship Id="rId2" Type="http://schemas.openxmlformats.org/officeDocument/2006/relationships/hyperlink" Target="https://github.com/webpack-contrib/raw-loader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ebpack-contrib/css-loader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ebpack.js.org/contribute/writing-a-loader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FBB3EC-E601-4AB1-AE7E-A2A4101DC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692940"/>
            <a:ext cx="10515600" cy="757130"/>
          </a:xfrm>
        </p:spPr>
        <p:txBody>
          <a:bodyPr/>
          <a:lstStyle/>
          <a:p>
            <a:r>
              <a:rPr lang="en-US" altLang="zh-CN"/>
              <a:t>Webpack loader </a:t>
            </a:r>
            <a:r>
              <a:rPr lang="zh-CN" altLang="en-US"/>
              <a:t>原理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B1E5CD-5637-4BF5-BFD6-DE2F8D0740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en-US" altLang="zh-CN">
                <a:hlinkClick r:id="rId3"/>
              </a:rPr>
              <a:t>Webpack </a:t>
            </a:r>
            <a:r>
              <a:rPr lang="zh-CN" altLang="en-US">
                <a:hlinkClick r:id="rId3"/>
              </a:rPr>
              <a:t>专精</a:t>
            </a:r>
            <a:r>
              <a:rPr lang="en-US" altLang="zh-CN"/>
              <a:t>》</a:t>
            </a:r>
            <a:r>
              <a:rPr lang="zh-CN" altLang="en-US"/>
              <a:t>系列课程第三课</a:t>
            </a:r>
          </a:p>
        </p:txBody>
      </p:sp>
    </p:spTree>
    <p:extLst>
      <p:ext uri="{BB962C8B-B14F-4D97-AF65-F5344CB8AC3E}">
        <p14:creationId xmlns:p14="http://schemas.microsoft.com/office/powerpoint/2010/main" val="4034009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40A849-6C37-418F-8087-DCFBE8319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核心代码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1173BD-47C7-4329-8779-486FE54FA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16185"/>
            <a:ext cx="10515600" cy="525814"/>
          </a:xfrm>
        </p:spPr>
        <p:txBody>
          <a:bodyPr>
            <a:normAutofit/>
          </a:bodyPr>
          <a:lstStyle/>
          <a:p>
            <a:pPr lvl="1" indent="0">
              <a:buNone/>
            </a:pPr>
            <a:r>
              <a:rPr lang="zh-CN" altLang="en-US"/>
              <a:t>对比 </a:t>
            </a:r>
            <a:r>
              <a:rPr lang="en-US" altLang="zh-CN"/>
              <a:t>bundler_css.ts </a:t>
            </a:r>
            <a:r>
              <a:rPr lang="zh-CN" altLang="en-US"/>
              <a:t>和 </a:t>
            </a:r>
            <a:r>
              <a:rPr lang="en-US" altLang="zh-CN"/>
              <a:t>bundler_1.ts </a:t>
            </a:r>
            <a:r>
              <a:rPr lang="zh-CN" altLang="en-US"/>
              <a:t>可以查看所有改动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F03367F-218C-4C3E-BBA1-13B7EA8BD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20750"/>
            <a:ext cx="8277286" cy="494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564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2ACF490-CF64-47DB-95D4-059E230471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把刚才的代码优化成 </a:t>
            </a:r>
            <a:r>
              <a:rPr lang="en-US" altLang="zh-CN"/>
              <a:t>css-loader</a:t>
            </a:r>
            <a:endParaRPr lang="zh-CN" altLang="en-US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D9D64007-3F30-4525-970C-9102988615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代码还是很简单</a:t>
            </a:r>
          </a:p>
        </p:txBody>
      </p:sp>
    </p:spTree>
    <p:extLst>
      <p:ext uri="{BB962C8B-B14F-4D97-AF65-F5344CB8AC3E}">
        <p14:creationId xmlns:p14="http://schemas.microsoft.com/office/powerpoint/2010/main" val="3187881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5BB067-83B3-4179-8310-EBACF04AA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loader </a:t>
            </a:r>
            <a:r>
              <a:rPr lang="zh-CN" altLang="en-US"/>
              <a:t>长什么样子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6AA0B1-1461-4F56-90DE-6D69887E2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000"/>
            <a:ext cx="11018722" cy="5598000"/>
          </a:xfrm>
        </p:spPr>
        <p:txBody>
          <a:bodyPr>
            <a:normAutofit/>
          </a:bodyPr>
          <a:lstStyle/>
          <a:p>
            <a:r>
              <a:rPr lang="zh-CN" altLang="en-US" sz="3200"/>
              <a:t>一个 </a:t>
            </a:r>
            <a:r>
              <a:rPr lang="en-US" altLang="zh-CN" sz="3200"/>
              <a:t>loader </a:t>
            </a:r>
            <a:r>
              <a:rPr lang="zh-CN" altLang="en-US" sz="3200"/>
              <a:t>可以是一个普通函数</a:t>
            </a:r>
            <a:endParaRPr lang="en-US" altLang="zh-CN" sz="3200"/>
          </a:p>
          <a:p>
            <a:pPr lvl="1" indent="0">
              <a:buNone/>
            </a:pPr>
            <a:r>
              <a:rPr lang="en-US" altLang="zh-CN">
                <a:latin typeface="Consolas" panose="020B0609020204030204" pitchFamily="49" charset="0"/>
              </a:rPr>
              <a:t>function transform(code){</a:t>
            </a:r>
          </a:p>
          <a:p>
            <a:pPr lvl="1" indent="0">
              <a:buNone/>
            </a:pPr>
            <a:r>
              <a:rPr lang="en-US" altLang="zh-CN">
                <a:latin typeface="Consolas" panose="020B0609020204030204" pitchFamily="49" charset="0"/>
              </a:rPr>
              <a:t>  const code2 = doSomething(code)</a:t>
            </a:r>
          </a:p>
          <a:p>
            <a:pPr lvl="1" indent="0">
              <a:buNone/>
            </a:pPr>
            <a:r>
              <a:rPr lang="en-US" altLang="zh-CN">
                <a:latin typeface="Consolas" panose="020B0609020204030204" pitchFamily="49" charset="0"/>
              </a:rPr>
              <a:t>  return code2</a:t>
            </a:r>
          </a:p>
          <a:p>
            <a:pPr lvl="1" indent="0">
              <a:buNone/>
            </a:pPr>
            <a:r>
              <a:rPr lang="en-US" altLang="zh-CN">
                <a:latin typeface="Consolas" panose="020B0609020204030204" pitchFamily="49" charset="0"/>
              </a:rPr>
              <a:t>}</a:t>
            </a:r>
          </a:p>
          <a:p>
            <a:pPr lvl="1" indent="0">
              <a:buNone/>
            </a:pPr>
            <a:r>
              <a:rPr lang="en-US" altLang="zh-CN">
                <a:latin typeface="Consolas" panose="020B0609020204030204" pitchFamily="49" charset="0"/>
              </a:rPr>
              <a:t>module.exports = transform </a:t>
            </a:r>
            <a:r>
              <a:rPr lang="en-US" altLang="zh-CN">
                <a:solidFill>
                  <a:schemeClr val="accent3"/>
                </a:solidFill>
                <a:latin typeface="Consolas" panose="020B0609020204030204" pitchFamily="49" charset="0"/>
              </a:rPr>
              <a:t>// </a:t>
            </a:r>
            <a:r>
              <a:rPr lang="zh-CN" altLang="en-US">
                <a:solidFill>
                  <a:schemeClr val="accent3"/>
                </a:solidFill>
                <a:latin typeface="Consolas" panose="020B0609020204030204" pitchFamily="49" charset="0"/>
              </a:rPr>
              <a:t>用 </a:t>
            </a:r>
            <a:r>
              <a:rPr lang="en-US" altLang="zh-CN">
                <a:solidFill>
                  <a:schemeClr val="accent3"/>
                </a:solidFill>
                <a:latin typeface="Consolas" panose="020B0609020204030204" pitchFamily="49" charset="0"/>
              </a:rPr>
              <a:t>module </a:t>
            </a:r>
            <a:r>
              <a:rPr lang="zh-CN" altLang="en-US">
                <a:solidFill>
                  <a:schemeClr val="accent3"/>
                </a:solidFill>
                <a:latin typeface="Consolas" panose="020B0609020204030204" pitchFamily="49" charset="0"/>
              </a:rPr>
              <a:t>是为了兼容 </a:t>
            </a:r>
            <a:r>
              <a:rPr lang="en-US" altLang="zh-CN">
                <a:solidFill>
                  <a:schemeClr val="accent3"/>
                </a:solidFill>
                <a:latin typeface="Consolas" panose="020B0609020204030204" pitchFamily="49" charset="0"/>
              </a:rPr>
              <a:t>Node.js</a:t>
            </a:r>
          </a:p>
          <a:p>
            <a:r>
              <a:rPr lang="zh-CN" altLang="en-US" sz="3200"/>
              <a:t>一个 </a:t>
            </a:r>
            <a:r>
              <a:rPr lang="en-US" altLang="zh-CN" sz="3200"/>
              <a:t>loader </a:t>
            </a:r>
            <a:r>
              <a:rPr lang="zh-CN" altLang="en-US" sz="3200"/>
              <a:t>也可以是一个异步函数</a:t>
            </a:r>
            <a:endParaRPr lang="en-US" altLang="zh-CN" sz="3200"/>
          </a:p>
          <a:p>
            <a:pPr lvl="1" indent="0">
              <a:buNone/>
            </a:pPr>
            <a:r>
              <a:rPr lang="en-US" altLang="zh-CN">
                <a:solidFill>
                  <a:srgbClr val="FFFF00"/>
                </a:solidFill>
                <a:latin typeface="Consolas" panose="020B0609020204030204" pitchFamily="49" charset="0"/>
              </a:rPr>
              <a:t>async</a:t>
            </a:r>
            <a:r>
              <a:rPr lang="en-US" altLang="zh-CN">
                <a:latin typeface="Consolas" panose="020B0609020204030204" pitchFamily="49" charset="0"/>
              </a:rPr>
              <a:t> function transform(code){</a:t>
            </a:r>
          </a:p>
          <a:p>
            <a:pPr lvl="1" indent="0">
              <a:buNone/>
            </a:pPr>
            <a:r>
              <a:rPr lang="en-US" altLang="zh-CN">
                <a:latin typeface="Consolas" panose="020B0609020204030204" pitchFamily="49" charset="0"/>
              </a:rPr>
              <a:t>  const code2 = </a:t>
            </a:r>
            <a:r>
              <a:rPr lang="en-US" altLang="zh-CN">
                <a:solidFill>
                  <a:srgbClr val="FFFF00"/>
                </a:solidFill>
                <a:latin typeface="Consolas" panose="020B0609020204030204" pitchFamily="49" charset="0"/>
              </a:rPr>
              <a:t>await</a:t>
            </a:r>
            <a:r>
              <a:rPr lang="en-US" altLang="zh-CN">
                <a:latin typeface="Consolas" panose="020B0609020204030204" pitchFamily="49" charset="0"/>
              </a:rPr>
              <a:t> doSomething(code)</a:t>
            </a:r>
          </a:p>
          <a:p>
            <a:pPr lvl="1" indent="0">
              <a:buNone/>
            </a:pPr>
            <a:r>
              <a:rPr lang="en-US" altLang="zh-CN">
                <a:latin typeface="Consolas" panose="020B0609020204030204" pitchFamily="49" charset="0"/>
              </a:rPr>
              <a:t>  return code2</a:t>
            </a:r>
          </a:p>
          <a:p>
            <a:pPr lvl="1" indent="0">
              <a:buNone/>
            </a:pPr>
            <a:r>
              <a:rPr lang="en-US" altLang="zh-CN">
                <a:latin typeface="Consolas" panose="020B0609020204030204" pitchFamily="49" charset="0"/>
              </a:rPr>
              <a:t>}</a:t>
            </a:r>
          </a:p>
          <a:p>
            <a:pPr lvl="1" indent="0">
              <a:buNone/>
            </a:pPr>
            <a:r>
              <a:rPr lang="en-US" altLang="zh-CN">
                <a:latin typeface="Consolas" panose="020B0609020204030204" pitchFamily="49" charset="0"/>
              </a:rPr>
              <a:t>module.exports = transform </a:t>
            </a:r>
            <a:r>
              <a:rPr lang="en-US" altLang="zh-CN">
                <a:solidFill>
                  <a:schemeClr val="accent3"/>
                </a:solidFill>
                <a:latin typeface="Consolas" panose="020B0609020204030204" pitchFamily="49" charset="0"/>
              </a:rPr>
              <a:t>// </a:t>
            </a:r>
            <a:r>
              <a:rPr lang="zh-CN" altLang="en-US">
                <a:solidFill>
                  <a:schemeClr val="accent3"/>
                </a:solidFill>
                <a:latin typeface="Consolas" panose="020B0609020204030204" pitchFamily="49" charset="0"/>
              </a:rPr>
              <a:t>旧版本 </a:t>
            </a:r>
            <a:r>
              <a:rPr lang="en-US" altLang="zh-CN">
                <a:solidFill>
                  <a:schemeClr val="accent3"/>
                </a:solidFill>
                <a:latin typeface="Consolas" panose="020B0609020204030204" pitchFamily="49" charset="0"/>
              </a:rPr>
              <a:t>Node.js </a:t>
            </a:r>
            <a:r>
              <a:rPr lang="zh-CN" altLang="en-US">
                <a:solidFill>
                  <a:schemeClr val="accent3"/>
                </a:solidFill>
                <a:latin typeface="Consolas" panose="020B0609020204030204" pitchFamily="49" charset="0"/>
              </a:rPr>
              <a:t>不支持 </a:t>
            </a:r>
            <a:r>
              <a:rPr lang="en-US" altLang="zh-CN">
                <a:solidFill>
                  <a:schemeClr val="accent3"/>
                </a:solidFill>
                <a:latin typeface="Consolas" panose="020B0609020204030204" pitchFamily="49" charset="0"/>
              </a:rPr>
              <a:t>export </a:t>
            </a:r>
            <a:r>
              <a:rPr lang="zh-CN" altLang="en-US">
                <a:solidFill>
                  <a:schemeClr val="accent3"/>
                </a:solidFill>
                <a:latin typeface="Consolas" panose="020B0609020204030204" pitchFamily="49" charset="0"/>
              </a:rPr>
              <a:t>关键字</a:t>
            </a:r>
            <a:endParaRPr lang="en-US" altLang="zh-CN">
              <a:solidFill>
                <a:schemeClr val="accent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007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40B30-BAF3-4BA2-8817-7FCE2E8C6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核心代码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DD0EED-8717-45DA-AAC1-0468A1C62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r>
              <a:rPr lang="zh-CN" altLang="en-US"/>
              <a:t>为什么用 </a:t>
            </a:r>
            <a:r>
              <a:rPr lang="en-US" altLang="zh-CN"/>
              <a:t>require </a:t>
            </a:r>
            <a:r>
              <a:rPr lang="zh-CN" altLang="en-US"/>
              <a:t>不用 </a:t>
            </a:r>
            <a:r>
              <a:rPr lang="en-US" altLang="zh-CN"/>
              <a:t>import</a:t>
            </a:r>
          </a:p>
          <a:p>
            <a:pPr lvl="1"/>
            <a:r>
              <a:rPr lang="zh-CN" altLang="en-US"/>
              <a:t>主要是为了方便动态加载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6D68EA2-1A46-4AF7-B5F0-F91559A5F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10816"/>
            <a:ext cx="9559264" cy="211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97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3FB966-F757-4186-A778-BC7EA4A7CC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CSS loader</a:t>
            </a:r>
            <a:endParaRPr lang="zh-CN" altLang="en-US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4D3517C2-B2AB-4B0D-9817-8E6FCCA84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66399"/>
            <a:ext cx="10515600" cy="461665"/>
          </a:xfrm>
        </p:spPr>
        <p:txBody>
          <a:bodyPr/>
          <a:lstStyle/>
          <a:p>
            <a:r>
              <a:rPr lang="zh-CN" altLang="en-US"/>
              <a:t>搞定！开始优化！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4016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4AE4BC2-E186-4499-A0B2-2A96373700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不浮于表面，是 </a:t>
            </a:r>
            <a:r>
              <a:rPr lang="en-US" altLang="zh-CN"/>
              <a:t>P6 </a:t>
            </a:r>
            <a:r>
              <a:rPr lang="zh-CN" altLang="en-US"/>
              <a:t>的觉悟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E2CECC9A-23BE-474F-ABCA-FF7B61CDCE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如果你知道的东西跟别人差不多，你很难进大公司</a:t>
            </a:r>
          </a:p>
        </p:txBody>
      </p:sp>
    </p:spTree>
    <p:extLst>
      <p:ext uri="{BB962C8B-B14F-4D97-AF65-F5344CB8AC3E}">
        <p14:creationId xmlns:p14="http://schemas.microsoft.com/office/powerpoint/2010/main" val="2434375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B0AF6424-08CA-4227-982A-ABBCC65F9A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833041"/>
            <a:ext cx="10515600" cy="757130"/>
          </a:xfrm>
        </p:spPr>
        <p:txBody>
          <a:bodyPr/>
          <a:lstStyle/>
          <a:p>
            <a:r>
              <a:rPr lang="zh-CN" altLang="en-US"/>
              <a:t>单一职责原则</a:t>
            </a:r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D971B921-30AC-4A8A-9686-581DDB137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706500"/>
            <a:ext cx="10515600" cy="2185214"/>
          </a:xfrm>
        </p:spPr>
        <p:txBody>
          <a:bodyPr/>
          <a:lstStyle/>
          <a:p>
            <a:r>
              <a:rPr lang="en-US" altLang="zh-CN"/>
              <a:t>webpack </a:t>
            </a:r>
            <a:r>
              <a:rPr lang="zh-CN" altLang="en-US"/>
              <a:t>里每个 </a:t>
            </a:r>
            <a:r>
              <a:rPr lang="en-US" altLang="zh-CN"/>
              <a:t>loader </a:t>
            </a:r>
            <a:r>
              <a:rPr lang="zh-CN" altLang="en-US"/>
              <a:t>只做一件事</a:t>
            </a:r>
            <a:endParaRPr lang="en-US" altLang="zh-CN"/>
          </a:p>
          <a:p>
            <a:r>
              <a:rPr lang="zh-CN" altLang="en-US">
                <a:solidFill>
                  <a:schemeClr val="bg1"/>
                </a:solidFill>
              </a:rPr>
              <a:t>目前我们的 </a:t>
            </a:r>
            <a:r>
              <a:rPr lang="en-US" altLang="zh-CN">
                <a:solidFill>
                  <a:schemeClr val="bg1"/>
                </a:solidFill>
              </a:rPr>
              <a:t>css-loader </a:t>
            </a:r>
            <a:r>
              <a:rPr lang="zh-CN" altLang="en-US">
                <a:solidFill>
                  <a:schemeClr val="bg1"/>
                </a:solidFill>
              </a:rPr>
              <a:t>做了两件事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一是把 </a:t>
            </a:r>
            <a:r>
              <a:rPr lang="en-US" altLang="zh-CN">
                <a:solidFill>
                  <a:schemeClr val="bg1"/>
                </a:solidFill>
              </a:rPr>
              <a:t>CSS </a:t>
            </a:r>
            <a:r>
              <a:rPr lang="zh-CN" altLang="en-US">
                <a:solidFill>
                  <a:schemeClr val="bg1"/>
                </a:solidFill>
              </a:rPr>
              <a:t>变为 </a:t>
            </a:r>
            <a:r>
              <a:rPr lang="en-US" altLang="zh-CN">
                <a:solidFill>
                  <a:schemeClr val="bg1"/>
                </a:solidFill>
              </a:rPr>
              <a:t>JS </a:t>
            </a:r>
            <a:r>
              <a:rPr lang="zh-CN" altLang="en-US">
                <a:solidFill>
                  <a:schemeClr val="bg1"/>
                </a:solidFill>
              </a:rPr>
              <a:t>字符串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二是把 </a:t>
            </a:r>
            <a:r>
              <a:rPr lang="en-US" altLang="zh-CN">
                <a:solidFill>
                  <a:schemeClr val="bg1"/>
                </a:solidFill>
              </a:rPr>
              <a:t>JS </a:t>
            </a:r>
            <a:r>
              <a:rPr lang="zh-CN" altLang="en-US">
                <a:solidFill>
                  <a:schemeClr val="bg1"/>
                </a:solidFill>
              </a:rPr>
              <a:t>字符串放到</a:t>
            </a:r>
            <a:r>
              <a:rPr lang="en-US" altLang="zh-CN">
                <a:solidFill>
                  <a:schemeClr val="bg1"/>
                </a:solidFill>
              </a:rPr>
              <a:t> style </a:t>
            </a:r>
            <a:r>
              <a:rPr lang="zh-CN" altLang="en-US">
                <a:solidFill>
                  <a:schemeClr val="bg1"/>
                </a:solidFill>
              </a:rPr>
              <a:t>标签里</a:t>
            </a:r>
          </a:p>
        </p:txBody>
      </p:sp>
    </p:spTree>
    <p:extLst>
      <p:ext uri="{BB962C8B-B14F-4D97-AF65-F5344CB8AC3E}">
        <p14:creationId xmlns:p14="http://schemas.microsoft.com/office/powerpoint/2010/main" val="758446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C6B34A-AE1C-4C9A-B115-358A319F7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单一职责原则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0A4CD-2031-4B8A-9949-C2183076E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loaders_2/css-loader.js</a:t>
            </a:r>
          </a:p>
          <a:p>
            <a:pPr lvl="1"/>
            <a:r>
              <a:rPr lang="zh-CN" altLang="en-US"/>
              <a:t>专门用来把 </a:t>
            </a:r>
            <a:r>
              <a:rPr lang="en-US" altLang="zh-CN"/>
              <a:t>CSS </a:t>
            </a:r>
            <a:r>
              <a:rPr lang="zh-CN" altLang="en-US"/>
              <a:t>变成 </a:t>
            </a:r>
            <a:r>
              <a:rPr lang="en-US" altLang="zh-CN"/>
              <a:t>JS</a:t>
            </a:r>
            <a:r>
              <a:rPr lang="zh-CN" altLang="en-US"/>
              <a:t>，见我提供的代码</a:t>
            </a:r>
            <a:endParaRPr lang="en-US" altLang="zh-CN"/>
          </a:p>
          <a:p>
            <a:r>
              <a:rPr lang="en-US" altLang="zh-CN"/>
              <a:t>loaders_2/style-loader.js</a:t>
            </a:r>
          </a:p>
          <a:p>
            <a:pPr lvl="1"/>
            <a:r>
              <a:rPr lang="zh-CN" altLang="en-US"/>
              <a:t>专门用来创建 </a:t>
            </a:r>
            <a:r>
              <a:rPr lang="en-US" altLang="zh-CN"/>
              <a:t>style </a:t>
            </a:r>
            <a:r>
              <a:rPr lang="zh-CN" altLang="en-US"/>
              <a:t>标签，见我提供的代码</a:t>
            </a:r>
            <a:endParaRPr lang="en-US" altLang="zh-CN"/>
          </a:p>
          <a:p>
            <a:r>
              <a:rPr lang="da-DK" altLang="zh-CN"/>
              <a:t>bundler_css_loader_2.ts</a:t>
            </a:r>
          </a:p>
          <a:p>
            <a:pPr lvl="1"/>
            <a:endParaRPr lang="da-DK" altLang="zh-CN"/>
          </a:p>
          <a:p>
            <a:pPr lvl="1"/>
            <a:endParaRPr lang="da-DK" altLang="zh-CN"/>
          </a:p>
          <a:p>
            <a:pPr lvl="1"/>
            <a:endParaRPr lang="da-DK" altLang="zh-CN"/>
          </a:p>
          <a:p>
            <a:pPr lvl="1"/>
            <a:endParaRPr lang="da-DK" altLang="zh-CN"/>
          </a:p>
          <a:p>
            <a:pPr lvl="1"/>
            <a:r>
              <a:rPr lang="zh-CN" altLang="en-US"/>
              <a:t>为什么这样写出错了呢？如何修正？</a:t>
            </a:r>
            <a:r>
              <a:rPr lang="en-US" altLang="zh-CN"/>
              <a:t>Webpack </a:t>
            </a:r>
            <a:r>
              <a:rPr lang="zh-CN" altLang="en-US"/>
              <a:t>是怎么做的？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43657D6-D7E8-402E-A961-2F0F660DA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69275"/>
            <a:ext cx="10963263" cy="164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79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C9EDF1-487C-45E2-A03B-28711CCFA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我的代码错在呢？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CAA699-653E-4277-ACBA-47BACAE06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60000"/>
            <a:ext cx="11073223" cy="5382000"/>
          </a:xfrm>
        </p:spPr>
        <p:txBody>
          <a:bodyPr/>
          <a:lstStyle/>
          <a:p>
            <a:r>
              <a:rPr lang="en-US" altLang="zh-CN"/>
              <a:t>style-loader </a:t>
            </a:r>
            <a:r>
              <a:rPr lang="zh-CN" altLang="en-US"/>
              <a:t>不是转译</a:t>
            </a:r>
            <a:endParaRPr lang="en-US" altLang="zh-CN"/>
          </a:p>
          <a:p>
            <a:pPr lvl="1"/>
            <a:r>
              <a:rPr lang="en-US" altLang="zh-CN"/>
              <a:t>sass-loader</a:t>
            </a:r>
            <a:r>
              <a:rPr lang="zh-CN" altLang="en-US"/>
              <a:t>、</a:t>
            </a:r>
            <a:r>
              <a:rPr lang="en-US" altLang="zh-CN"/>
              <a:t>less-loader </a:t>
            </a:r>
            <a:r>
              <a:rPr lang="zh-CN" altLang="en-US"/>
              <a:t>这些 </a:t>
            </a:r>
            <a:r>
              <a:rPr lang="en-US" altLang="zh-CN"/>
              <a:t>loader </a:t>
            </a:r>
            <a:r>
              <a:rPr lang="zh-CN" altLang="en-US"/>
              <a:t>是把代码从一种语言转译为另一种</a:t>
            </a:r>
            <a:endParaRPr lang="en-US" altLang="zh-CN"/>
          </a:p>
          <a:p>
            <a:pPr lvl="1"/>
            <a:r>
              <a:rPr lang="zh-CN" altLang="en-US"/>
              <a:t>因此将这样的 </a:t>
            </a:r>
            <a:r>
              <a:rPr lang="en-US" altLang="zh-CN"/>
              <a:t>loader</a:t>
            </a:r>
            <a:r>
              <a:rPr lang="zh-CN" altLang="en-US"/>
              <a:t> 连接起来不会出问题</a:t>
            </a:r>
            <a:endParaRPr lang="en-US" altLang="zh-CN"/>
          </a:p>
          <a:p>
            <a:pPr lvl="1"/>
            <a:r>
              <a:rPr lang="zh-CN" altLang="en-US"/>
              <a:t>但 </a:t>
            </a:r>
            <a:r>
              <a:rPr lang="en-US" altLang="zh-CN"/>
              <a:t>style-loader </a:t>
            </a:r>
            <a:r>
              <a:rPr lang="zh-CN" altLang="en-US"/>
              <a:t>是在插入代码，不是转译，所以需要寻找插入时机和插入位置</a:t>
            </a:r>
            <a:endParaRPr lang="en-US" altLang="zh-CN"/>
          </a:p>
          <a:p>
            <a:pPr lvl="1"/>
            <a:r>
              <a:rPr lang="zh-CN" altLang="en-US"/>
              <a:t>插入代码的时机应该是在获取到 </a:t>
            </a:r>
            <a:r>
              <a:rPr lang="en-US" altLang="zh-CN"/>
              <a:t>css-loader </a:t>
            </a:r>
            <a:r>
              <a:rPr lang="zh-CN" altLang="en-US"/>
              <a:t>的结果之后</a:t>
            </a:r>
            <a:endParaRPr lang="en-US" altLang="zh-CN"/>
          </a:p>
          <a:p>
            <a:pPr lvl="1"/>
            <a:r>
              <a:rPr lang="zh-CN" altLang="en-US"/>
              <a:t>插入代码的位置应该是在就代码的下面</a:t>
            </a:r>
            <a:endParaRPr lang="en-US" altLang="zh-CN"/>
          </a:p>
          <a:p>
            <a:r>
              <a:rPr lang="en-US" altLang="zh-CN"/>
              <a:t>Webpack </a:t>
            </a:r>
            <a:r>
              <a:rPr lang="zh-CN" altLang="en-US"/>
              <a:t>官方 </a:t>
            </a:r>
            <a:r>
              <a:rPr lang="en-US" altLang="zh-CN"/>
              <a:t>style-loader </a:t>
            </a:r>
            <a:r>
              <a:rPr lang="zh-CN" altLang="en-US"/>
              <a:t>的思路</a:t>
            </a:r>
            <a:endParaRPr lang="en-US" altLang="zh-CN"/>
          </a:p>
          <a:p>
            <a:pPr lvl="1"/>
            <a:r>
              <a:rPr lang="en-US" altLang="zh-CN"/>
              <a:t>style-loader </a:t>
            </a:r>
            <a:r>
              <a:rPr lang="zh-CN" altLang="en-US"/>
              <a:t>在 </a:t>
            </a:r>
            <a:r>
              <a:rPr lang="en-US" altLang="zh-CN"/>
              <a:t>pitch </a:t>
            </a:r>
            <a:r>
              <a:rPr lang="zh-CN" altLang="en-US"/>
              <a:t>钩子里通过 </a:t>
            </a:r>
            <a:r>
              <a:rPr lang="en-US" altLang="zh-CN"/>
              <a:t>css-loader </a:t>
            </a:r>
            <a:r>
              <a:rPr lang="zh-CN" altLang="en-US"/>
              <a:t>来 </a:t>
            </a:r>
            <a:r>
              <a:rPr lang="en-US" altLang="zh-CN"/>
              <a:t>require </a:t>
            </a:r>
            <a:r>
              <a:rPr lang="zh-CN" altLang="en-US"/>
              <a:t>文件内容</a:t>
            </a:r>
            <a:endParaRPr lang="en-US" altLang="zh-CN"/>
          </a:p>
          <a:p>
            <a:pPr lvl="1"/>
            <a:r>
              <a:rPr lang="zh-CN" altLang="en-US"/>
              <a:t>然后在文件内容后面添加 </a:t>
            </a:r>
            <a:r>
              <a:rPr lang="en-US" altLang="zh-CN"/>
              <a:t>injectStylesIntoStyleTag(content, ...) </a:t>
            </a:r>
            <a:r>
              <a:rPr lang="zh-CN" altLang="en-US"/>
              <a:t>代码</a:t>
            </a:r>
            <a:endParaRPr lang="en-US" altLang="zh-CN"/>
          </a:p>
          <a:p>
            <a:pPr lvl="1"/>
            <a:r>
              <a:rPr lang="zh-CN" altLang="en-US"/>
              <a:t>我可以告诉你核心代码在哪，并说出大概思路</a:t>
            </a:r>
            <a:endParaRPr lang="en-US" altLang="zh-CN"/>
          </a:p>
          <a:p>
            <a:pPr lvl="1"/>
            <a:r>
              <a:rPr lang="zh-CN" altLang="en-US"/>
              <a:t>想深入了解需要自己调试代码（下节课讲怎么调试）</a:t>
            </a:r>
            <a:endParaRPr lang="en-US" altLang="zh-CN"/>
          </a:p>
          <a:p>
            <a:pPr lvl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8998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01F545F-6447-4690-8192-E8001D498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学习源码的正确思路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2E7FF41-806E-469C-BFD5-B32917687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不推荐这么做</a:t>
            </a:r>
            <a:endParaRPr lang="en-US" altLang="zh-CN"/>
          </a:p>
          <a:p>
            <a:pPr lvl="1"/>
            <a:r>
              <a:rPr lang="zh-CN" altLang="en-US"/>
              <a:t>直接看源码</a:t>
            </a:r>
            <a:endParaRPr lang="en-US" altLang="zh-CN"/>
          </a:p>
          <a:p>
            <a:r>
              <a:rPr lang="zh-CN" altLang="en-US"/>
              <a:t>应该这么做</a:t>
            </a:r>
            <a:endParaRPr lang="en-US" altLang="zh-CN"/>
          </a:p>
          <a:p>
            <a:pPr lvl="1"/>
            <a:r>
              <a:rPr lang="zh-CN" altLang="en-US"/>
              <a:t>不看源码，大胆假设</a:t>
            </a:r>
            <a:endParaRPr lang="en-US" altLang="zh-CN"/>
          </a:p>
          <a:p>
            <a:pPr lvl="1"/>
            <a:r>
              <a:rPr lang="zh-CN" altLang="en-US"/>
              <a:t>遇到问题，小心求证</a:t>
            </a:r>
            <a:endParaRPr lang="en-US" altLang="zh-CN"/>
          </a:p>
          <a:p>
            <a:pPr lvl="1"/>
            <a:r>
              <a:rPr lang="zh-CN" altLang="en-US"/>
              <a:t>带着问题看源码是（我认为）唯一正确的方式</a:t>
            </a:r>
            <a:endParaRPr lang="en-US" altLang="zh-CN"/>
          </a:p>
          <a:p>
            <a:r>
              <a:rPr lang="zh-CN" altLang="en-US"/>
              <a:t>一定要自己先想一次</a:t>
            </a:r>
            <a:endParaRPr lang="en-US" altLang="zh-CN"/>
          </a:p>
          <a:p>
            <a:pPr lvl="1"/>
            <a:r>
              <a:rPr lang="zh-CN" altLang="en-US"/>
              <a:t>当你的思路无法满足需求的时候，去看别人的实现</a:t>
            </a:r>
            <a:endParaRPr lang="en-US" altLang="zh-CN"/>
          </a:p>
          <a:p>
            <a:pPr lvl="1"/>
            <a:r>
              <a:rPr lang="zh-CN" altLang="en-US"/>
              <a:t>看懂了，你就成长了</a:t>
            </a:r>
          </a:p>
        </p:txBody>
      </p:sp>
    </p:spTree>
    <p:extLst>
      <p:ext uri="{BB962C8B-B14F-4D97-AF65-F5344CB8AC3E}">
        <p14:creationId xmlns:p14="http://schemas.microsoft.com/office/powerpoint/2010/main" val="588970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655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B910FE-69FB-478E-8A07-2BFA0DF33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举一反三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015639-6501-4CF3-A199-9BD8F7141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000"/>
            <a:ext cx="6177455" cy="5382000"/>
          </a:xfrm>
        </p:spPr>
        <p:txBody>
          <a:bodyPr>
            <a:normAutofit/>
          </a:bodyPr>
          <a:lstStyle/>
          <a:p>
            <a:r>
              <a:rPr lang="zh-CN" altLang="en-US"/>
              <a:t>加载 </a:t>
            </a:r>
            <a:r>
              <a:rPr lang="en-US" altLang="zh-CN"/>
              <a:t>.scss </a:t>
            </a:r>
            <a:r>
              <a:rPr lang="zh-CN" altLang="en-US"/>
              <a:t>文件</a:t>
            </a:r>
            <a:endParaRPr lang="en-US" altLang="zh-CN"/>
          </a:p>
          <a:p>
            <a:pPr lvl="1"/>
            <a:r>
              <a:rPr lang="zh-CN" altLang="en-US"/>
              <a:t>写个 </a:t>
            </a:r>
            <a:r>
              <a:rPr lang="en-US" altLang="zh-CN"/>
              <a:t>sass-loader </a:t>
            </a:r>
            <a:r>
              <a:rPr lang="zh-CN" altLang="en-US"/>
              <a:t>把 </a:t>
            </a:r>
            <a:r>
              <a:rPr lang="en-US" altLang="zh-CN"/>
              <a:t>SCSS </a:t>
            </a:r>
            <a:r>
              <a:rPr lang="zh-CN" altLang="en-US"/>
              <a:t>文件转为 </a:t>
            </a:r>
            <a:r>
              <a:rPr lang="en-US" altLang="zh-CN"/>
              <a:t>CSS</a:t>
            </a:r>
          </a:p>
          <a:p>
            <a:pPr lvl="1"/>
            <a:r>
              <a:rPr lang="zh-CN" altLang="en-US"/>
              <a:t>再交给 </a:t>
            </a:r>
            <a:r>
              <a:rPr lang="en-US" altLang="zh-CN"/>
              <a:t>css-loader </a:t>
            </a:r>
            <a:r>
              <a:rPr lang="zh-CN" altLang="en-US"/>
              <a:t>转为 </a:t>
            </a:r>
            <a:r>
              <a:rPr lang="en-US" altLang="zh-CN"/>
              <a:t>JS</a:t>
            </a:r>
          </a:p>
          <a:p>
            <a:pPr lvl="1"/>
            <a:r>
              <a:rPr lang="zh-CN" altLang="en-US"/>
              <a:t>最后用 </a:t>
            </a:r>
            <a:r>
              <a:rPr lang="en-US" altLang="zh-CN"/>
              <a:t>style-loader </a:t>
            </a:r>
            <a:r>
              <a:rPr lang="zh-CN" altLang="en-US"/>
              <a:t>创建 </a:t>
            </a:r>
            <a:r>
              <a:rPr lang="en-US" altLang="zh-CN"/>
              <a:t>style </a:t>
            </a:r>
            <a:r>
              <a:rPr lang="zh-CN" altLang="en-US"/>
              <a:t>标签</a:t>
            </a:r>
            <a:endParaRPr lang="en-US" altLang="zh-CN"/>
          </a:p>
          <a:p>
            <a:r>
              <a:rPr lang="zh-CN" altLang="en-US"/>
              <a:t>加载 </a:t>
            </a:r>
            <a:r>
              <a:rPr lang="en-US" altLang="zh-CN"/>
              <a:t>.less </a:t>
            </a:r>
            <a:r>
              <a:rPr lang="zh-CN" altLang="en-US"/>
              <a:t>文件</a:t>
            </a:r>
            <a:endParaRPr lang="en-US" altLang="zh-CN"/>
          </a:p>
          <a:p>
            <a:pPr lvl="1"/>
            <a:r>
              <a:rPr lang="zh-CN" altLang="en-US">
                <a:hlinkClick r:id="rId2"/>
              </a:rPr>
              <a:t>写个 </a:t>
            </a:r>
            <a:r>
              <a:rPr lang="en-US" altLang="zh-CN">
                <a:hlinkClick r:id="rId2"/>
              </a:rPr>
              <a:t>less-loader</a:t>
            </a:r>
            <a:r>
              <a:rPr lang="en-US" altLang="zh-CN"/>
              <a:t> </a:t>
            </a:r>
            <a:r>
              <a:rPr lang="zh-CN" altLang="en-US"/>
              <a:t>把 </a:t>
            </a:r>
            <a:r>
              <a:rPr lang="en-US" altLang="zh-CN"/>
              <a:t>LESS </a:t>
            </a:r>
            <a:r>
              <a:rPr lang="zh-CN" altLang="en-US"/>
              <a:t>文件转为 </a:t>
            </a:r>
            <a:r>
              <a:rPr lang="en-US" altLang="zh-CN"/>
              <a:t>CSS</a:t>
            </a:r>
          </a:p>
          <a:p>
            <a:pPr lvl="1"/>
            <a:r>
              <a:rPr lang="zh-CN" altLang="en-US"/>
              <a:t>再交给 </a:t>
            </a:r>
            <a:r>
              <a:rPr lang="en-US" altLang="zh-CN"/>
              <a:t>css-loader </a:t>
            </a:r>
            <a:r>
              <a:rPr lang="zh-CN" altLang="en-US"/>
              <a:t>转为 </a:t>
            </a:r>
            <a:r>
              <a:rPr lang="en-US" altLang="zh-CN"/>
              <a:t>JS</a:t>
            </a:r>
          </a:p>
          <a:p>
            <a:pPr lvl="1"/>
            <a:r>
              <a:rPr lang="zh-CN" altLang="en-US"/>
              <a:t>最后用 </a:t>
            </a:r>
            <a:r>
              <a:rPr lang="en-US" altLang="zh-CN"/>
              <a:t>style-loader </a:t>
            </a:r>
            <a:r>
              <a:rPr lang="zh-CN" altLang="en-US"/>
              <a:t>创建 </a:t>
            </a:r>
            <a:r>
              <a:rPr lang="en-US" altLang="zh-CN"/>
              <a:t>style </a:t>
            </a:r>
            <a:r>
              <a:rPr lang="zh-CN" altLang="en-US"/>
              <a:t>标签</a:t>
            </a:r>
            <a:endParaRPr lang="en-US" altLang="zh-CN"/>
          </a:p>
          <a:p>
            <a:r>
              <a:rPr lang="zh-CN" altLang="en-US"/>
              <a:t>加载 </a:t>
            </a:r>
            <a:r>
              <a:rPr lang="en-US" altLang="zh-CN"/>
              <a:t>.styl </a:t>
            </a:r>
            <a:r>
              <a:rPr lang="zh-CN" altLang="en-US"/>
              <a:t>文件</a:t>
            </a:r>
            <a:endParaRPr lang="en-US" altLang="zh-CN"/>
          </a:p>
          <a:p>
            <a:pPr lvl="1"/>
            <a:r>
              <a:rPr lang="zh-CN" altLang="en-US"/>
              <a:t>我就不赘述了</a:t>
            </a:r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17B6D086-7D82-4933-9302-6A7A87CF8154}"/>
              </a:ext>
            </a:extLst>
          </p:cNvPr>
          <p:cNvSpPr txBox="1">
            <a:spLocks/>
          </p:cNvSpPr>
          <p:nvPr/>
        </p:nvSpPr>
        <p:spPr>
          <a:xfrm>
            <a:off x="7206156" y="1214535"/>
            <a:ext cx="4767754" cy="538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360000" algn="l" defTabSz="685800" rtl="0" eaLnBrk="1" latinLnBrk="0" hangingPunct="1">
              <a:lnSpc>
                <a:spcPct val="10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lang="zh-CN" altLang="en-US" sz="3600" kern="1200" dirty="0" smtClean="0">
                <a:solidFill>
                  <a:srgbClr val="FFDE8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-36000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SzPct val="100000"/>
              <a:buFont typeface="Wingdings" panose="05000000000000000000" pitchFamily="2" charset="2"/>
              <a:buChar char="ü"/>
              <a:defRPr lang="zh-CN" altLang="en-US" sz="24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0" indent="-36000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20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0" indent="-36000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0" indent="-36000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加载 </a:t>
            </a:r>
            <a:r>
              <a:rPr lang="en-US" altLang="zh-CN"/>
              <a:t>.ts </a:t>
            </a:r>
            <a:r>
              <a:rPr lang="zh-CN" altLang="en-US"/>
              <a:t>文件</a:t>
            </a:r>
            <a:endParaRPr lang="en-US" altLang="zh-CN"/>
          </a:p>
          <a:p>
            <a:pPr lvl="1"/>
            <a:r>
              <a:rPr lang="en-US" altLang="zh-CN"/>
              <a:t>awesome-typescript-loader</a:t>
            </a:r>
          </a:p>
          <a:p>
            <a:pPr lvl="1"/>
            <a:r>
              <a:rPr lang="zh-CN" altLang="en-US"/>
              <a:t>或者 </a:t>
            </a:r>
            <a:r>
              <a:rPr lang="en-US" altLang="zh-CN"/>
              <a:t>ts-loader</a:t>
            </a:r>
          </a:p>
          <a:p>
            <a:r>
              <a:rPr lang="zh-CN" altLang="en-US"/>
              <a:t>加载 </a:t>
            </a:r>
            <a:r>
              <a:rPr lang="en-US" altLang="zh-CN"/>
              <a:t>.md </a:t>
            </a:r>
            <a:r>
              <a:rPr lang="zh-CN" altLang="en-US"/>
              <a:t>文件</a:t>
            </a:r>
            <a:endParaRPr lang="en-US" altLang="zh-CN"/>
          </a:p>
          <a:p>
            <a:pPr lvl="1"/>
            <a:r>
              <a:rPr lang="en-US" altLang="zh-CN"/>
              <a:t>markdown-loader</a:t>
            </a:r>
          </a:p>
          <a:p>
            <a:r>
              <a:rPr lang="zh-CN" altLang="en-US"/>
              <a:t>加载 </a:t>
            </a:r>
            <a:r>
              <a:rPr lang="en-US" altLang="zh-CN"/>
              <a:t>.html </a:t>
            </a:r>
            <a:r>
              <a:rPr lang="zh-CN" altLang="en-US"/>
              <a:t>文件</a:t>
            </a:r>
            <a:endParaRPr lang="en-US" altLang="zh-CN"/>
          </a:p>
          <a:p>
            <a:pPr lvl="1"/>
            <a:r>
              <a:rPr lang="en-US" altLang="zh-CN"/>
              <a:t>html-loader</a:t>
            </a:r>
          </a:p>
          <a:p>
            <a:r>
              <a:rPr lang="zh-CN" altLang="en-US"/>
              <a:t>加载 </a:t>
            </a:r>
            <a:r>
              <a:rPr lang="en-US" altLang="zh-CN"/>
              <a:t>.txt </a:t>
            </a:r>
            <a:r>
              <a:rPr lang="zh-CN" altLang="en-US"/>
              <a:t>文件</a:t>
            </a:r>
            <a:endParaRPr lang="en-US" altLang="zh-CN"/>
          </a:p>
          <a:p>
            <a:pPr lvl="1"/>
            <a:r>
              <a:rPr lang="en-US" altLang="zh-CN"/>
              <a:t>raw-loader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627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B910FE-69FB-478E-8A07-2BFA0DF33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举一反三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015639-6501-4CF3-A199-9BD8F7141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000"/>
            <a:ext cx="9661634" cy="5382000"/>
          </a:xfrm>
        </p:spPr>
        <p:txBody>
          <a:bodyPr>
            <a:normAutofit/>
          </a:bodyPr>
          <a:lstStyle/>
          <a:p>
            <a:r>
              <a:rPr lang="zh-CN" altLang="en-US"/>
              <a:t>加载 </a:t>
            </a:r>
            <a:r>
              <a:rPr lang="en-US" altLang="zh-CN"/>
              <a:t>.vue </a:t>
            </a:r>
            <a:r>
              <a:rPr lang="zh-CN" altLang="en-US"/>
              <a:t>文件</a:t>
            </a:r>
            <a:endParaRPr lang="en-US" altLang="zh-CN"/>
          </a:p>
          <a:p>
            <a:pPr lvl="1"/>
            <a:r>
              <a:rPr lang="en-US" altLang="zh-CN"/>
              <a:t>vue-loader</a:t>
            </a:r>
          </a:p>
          <a:p>
            <a:r>
              <a:rPr lang="en-US" altLang="zh-CN"/>
              <a:t>webpack </a:t>
            </a:r>
            <a:r>
              <a:rPr lang="zh-CN" altLang="en-US"/>
              <a:t>到底有多少个 </a:t>
            </a:r>
            <a:r>
              <a:rPr lang="en-US" altLang="zh-CN"/>
              <a:t>loader</a:t>
            </a:r>
          </a:p>
          <a:p>
            <a:pPr lvl="1"/>
            <a:r>
              <a:rPr lang="zh-CN" altLang="en-US"/>
              <a:t>这里有官方整理的</a:t>
            </a:r>
            <a:r>
              <a:rPr lang="zh-CN" altLang="en-US">
                <a:hlinkClick r:id="rId2"/>
              </a:rPr>
              <a:t>推荐列表</a:t>
            </a:r>
            <a:endParaRPr lang="en-US" altLang="zh-CN"/>
          </a:p>
          <a:p>
            <a:pPr lvl="1"/>
            <a:r>
              <a:rPr lang="zh-CN" altLang="en-US"/>
              <a:t>这里有社区整理的</a:t>
            </a:r>
            <a:r>
              <a:rPr lang="zh-CN" altLang="en-US">
                <a:hlinkClick r:id="rId3"/>
              </a:rPr>
              <a:t>推荐列表</a:t>
            </a:r>
            <a:endParaRPr lang="en-US" altLang="zh-CN"/>
          </a:p>
          <a:p>
            <a:r>
              <a:rPr lang="zh-CN" altLang="en-US"/>
              <a:t>思考题</a:t>
            </a:r>
            <a:endParaRPr lang="en-US" altLang="zh-CN"/>
          </a:p>
          <a:p>
            <a:pPr lvl="1"/>
            <a:r>
              <a:rPr lang="en-US" altLang="zh-CN"/>
              <a:t>import logo from './images/logo.png';</a:t>
            </a:r>
          </a:p>
          <a:p>
            <a:pPr lvl="1"/>
            <a:r>
              <a:rPr lang="en-US" altLang="zh-CN"/>
              <a:t>React: &lt;img src={logo} /&gt; </a:t>
            </a:r>
          </a:p>
          <a:p>
            <a:pPr lvl="1"/>
            <a:r>
              <a:rPr lang="zh-CN" altLang="en-US"/>
              <a:t>这个要用什么 </a:t>
            </a:r>
            <a:r>
              <a:rPr lang="en-US" altLang="zh-CN"/>
              <a:t>loader</a:t>
            </a:r>
            <a:r>
              <a:rPr lang="zh-CN" altLang="en-US"/>
              <a:t>，其工作原理是什么？至少有两种思路</a:t>
            </a:r>
            <a:endParaRPr lang="en-US" altLang="zh-CN"/>
          </a:p>
          <a:p>
            <a:pPr lvl="1"/>
            <a:r>
              <a:rPr lang="zh-CN" altLang="en-US"/>
              <a:t>请自行思考，我不提供答案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5531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9644746-7F0B-4815-9C74-D476E97F64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面试官：你看过哪些 </a:t>
            </a:r>
            <a:r>
              <a:rPr lang="en-US" altLang="zh-CN"/>
              <a:t>loader </a:t>
            </a:r>
            <a:r>
              <a:rPr lang="zh-CN" altLang="en-US"/>
              <a:t>的源码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5A0F7705-8546-4D83-84A3-D016753793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你总得准备几个吧</a:t>
            </a:r>
          </a:p>
        </p:txBody>
      </p:sp>
    </p:spTree>
    <p:extLst>
      <p:ext uri="{BB962C8B-B14F-4D97-AF65-F5344CB8AC3E}">
        <p14:creationId xmlns:p14="http://schemas.microsoft.com/office/powerpoint/2010/main" val="7679421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69E5A5-8405-432A-B589-8C0CD1509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源码赏析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780F4D-9521-41AF-B52C-5F5DA3E34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hlinkClick r:id="rId2"/>
              </a:rPr>
              <a:t>raw-loader</a:t>
            </a:r>
            <a:endParaRPr lang="en-US" altLang="zh-CN"/>
          </a:p>
          <a:p>
            <a:pPr lvl="1"/>
            <a:r>
              <a:rPr lang="zh-CN" altLang="en-US"/>
              <a:t>打开 </a:t>
            </a:r>
            <a:r>
              <a:rPr lang="en-US" altLang="zh-CN"/>
              <a:t>src/index.js</a:t>
            </a:r>
          </a:p>
          <a:p>
            <a:pPr lvl="1"/>
            <a:r>
              <a:rPr lang="zh-CN" altLang="en-US"/>
              <a:t>技巧</a:t>
            </a:r>
            <a:r>
              <a:rPr lang="en-US" altLang="zh-CN"/>
              <a:t>1</a:t>
            </a:r>
            <a:r>
              <a:rPr lang="zh-CN" altLang="en-US"/>
              <a:t>：看得懂的就看，看不懂的就猜</a:t>
            </a:r>
            <a:endParaRPr lang="en-US" altLang="zh-CN"/>
          </a:p>
          <a:p>
            <a:r>
              <a:rPr lang="zh-CN" altLang="en-US"/>
              <a:t>总结</a:t>
            </a:r>
            <a:endParaRPr lang="en-US" altLang="zh-CN"/>
          </a:p>
          <a:p>
            <a:pPr lvl="1"/>
            <a:r>
              <a:rPr lang="en-US" altLang="zh-CN"/>
              <a:t>webpack </a:t>
            </a:r>
            <a:r>
              <a:rPr lang="zh-CN" altLang="en-US"/>
              <a:t>提供 </a:t>
            </a:r>
            <a:r>
              <a:rPr lang="en-US" altLang="zh-CN"/>
              <a:t>loader-utils </a:t>
            </a:r>
            <a:r>
              <a:rPr lang="zh-CN" altLang="en-US"/>
              <a:t>和 </a:t>
            </a:r>
            <a:r>
              <a:rPr lang="en-US" altLang="zh-CN"/>
              <a:t>schema-utils </a:t>
            </a:r>
            <a:r>
              <a:rPr lang="zh-CN" altLang="en-US"/>
              <a:t>作为辅助工具</a:t>
            </a:r>
            <a:endParaRPr lang="en-US" altLang="zh-CN"/>
          </a:p>
          <a:p>
            <a:pPr lvl="1"/>
            <a:r>
              <a:rPr lang="en-US" altLang="zh-CN"/>
              <a:t>webpack </a:t>
            </a:r>
            <a:r>
              <a:rPr lang="zh-CN" altLang="en-US"/>
              <a:t>通过 </a:t>
            </a:r>
            <a:r>
              <a:rPr lang="en-US" altLang="zh-CN"/>
              <a:t>this </a:t>
            </a:r>
            <a:r>
              <a:rPr lang="zh-CN" altLang="en-US"/>
              <a:t>来传递上下文</a:t>
            </a:r>
            <a:endParaRPr lang="en-US" altLang="zh-CN"/>
          </a:p>
          <a:p>
            <a:pPr lvl="1"/>
            <a:r>
              <a:rPr lang="en-US" altLang="zh-CN"/>
              <a:t>getOptions(this) </a:t>
            </a:r>
            <a:r>
              <a:rPr lang="zh-CN" altLang="en-US"/>
              <a:t>可以获取 </a:t>
            </a:r>
            <a:r>
              <a:rPr lang="en-US" altLang="zh-CN"/>
              <a:t>options</a:t>
            </a:r>
          </a:p>
          <a:p>
            <a:pPr lvl="1"/>
            <a:r>
              <a:rPr lang="en-US" altLang="zh-CN"/>
              <a:t>validate </a:t>
            </a:r>
            <a:r>
              <a:rPr lang="zh-CN" altLang="en-US"/>
              <a:t>可以验证 </a:t>
            </a:r>
            <a:r>
              <a:rPr lang="en-US" altLang="zh-CN"/>
              <a:t>options </a:t>
            </a:r>
            <a:r>
              <a:rPr lang="zh-CN" altLang="en-US"/>
              <a:t>是否合法</a:t>
            </a:r>
            <a:endParaRPr lang="en-US" altLang="zh-CN"/>
          </a:p>
          <a:p>
            <a:pPr lvl="1"/>
            <a:r>
              <a:rPr lang="en-US" altLang="zh-CN">
                <a:hlinkClick r:id="rId3"/>
              </a:rPr>
              <a:t>JSON </a:t>
            </a:r>
            <a:r>
              <a:rPr lang="zh-CN" altLang="en-US">
                <a:hlinkClick r:id="rId3"/>
              </a:rPr>
              <a:t>的 </a:t>
            </a:r>
            <a:r>
              <a:rPr lang="en-US" altLang="zh-CN">
                <a:hlinkClick r:id="rId3"/>
              </a:rPr>
              <a:t>2028 </a:t>
            </a:r>
            <a:r>
              <a:rPr lang="zh-CN" altLang="en-US">
                <a:hlinkClick r:id="rId3"/>
              </a:rPr>
              <a:t>和 </a:t>
            </a:r>
            <a:r>
              <a:rPr lang="en-US" altLang="zh-CN">
                <a:hlinkClick r:id="rId3"/>
              </a:rPr>
              <a:t>2029 </a:t>
            </a:r>
            <a:r>
              <a:rPr lang="zh-CN" altLang="en-US">
                <a:hlinkClick r:id="rId3"/>
              </a:rPr>
              <a:t>问题</a:t>
            </a:r>
            <a:r>
              <a:rPr lang="zh-CN" altLang="en-US"/>
              <a:t>（意外收获）</a:t>
            </a:r>
            <a:endParaRPr lang="en-US" altLang="zh-CN"/>
          </a:p>
          <a:p>
            <a:pPr lvl="1"/>
            <a:r>
              <a:rPr lang="zh-CN" altLang="en-US"/>
              <a:t>这就是我不推荐看源码的原因：非核心知识太多了，</a:t>
            </a:r>
            <a:r>
              <a:rPr lang="zh-CN" altLang="en-US">
                <a:solidFill>
                  <a:srgbClr val="FFFF00"/>
                </a:solidFill>
              </a:rPr>
              <a:t>浪费时间</a:t>
            </a:r>
          </a:p>
        </p:txBody>
      </p:sp>
    </p:spTree>
    <p:extLst>
      <p:ext uri="{BB962C8B-B14F-4D97-AF65-F5344CB8AC3E}">
        <p14:creationId xmlns:p14="http://schemas.microsoft.com/office/powerpoint/2010/main" val="13753789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69E5A5-8405-432A-B589-8C0CD1509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源码赏析</a:t>
            </a: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780F4D-9521-41AF-B52C-5F5DA3E34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hlinkClick r:id="rId2"/>
              </a:rPr>
              <a:t>css-loader</a:t>
            </a:r>
            <a:endParaRPr lang="en-US" altLang="zh-CN"/>
          </a:p>
          <a:p>
            <a:pPr lvl="1"/>
            <a:r>
              <a:rPr lang="zh-CN" altLang="en-US"/>
              <a:t>打开 </a:t>
            </a:r>
            <a:r>
              <a:rPr lang="en-US" altLang="zh-CN"/>
              <a:t>src/index.js</a:t>
            </a:r>
          </a:p>
          <a:p>
            <a:pPr lvl="1"/>
            <a:r>
              <a:rPr lang="zh-CN" altLang="en-US"/>
              <a:t>技巧 </a:t>
            </a:r>
            <a:r>
              <a:rPr lang="en-US" altLang="zh-CN"/>
              <a:t>2</a:t>
            </a:r>
            <a:r>
              <a:rPr lang="zh-CN" altLang="en-US"/>
              <a:t>：无关内容直接跳过，找核心内容</a:t>
            </a:r>
            <a:endParaRPr lang="en-US" altLang="zh-CN"/>
          </a:p>
          <a:p>
            <a:r>
              <a:rPr lang="zh-CN" altLang="en-US"/>
              <a:t>总结</a:t>
            </a:r>
            <a:endParaRPr lang="en-US" altLang="zh-CN"/>
          </a:p>
          <a:p>
            <a:pPr lvl="1"/>
            <a:r>
              <a:rPr lang="zh-CN" altLang="en-US"/>
              <a:t>判断能不能跳过某段代码，需要经验</a:t>
            </a:r>
            <a:endParaRPr lang="en-US" altLang="zh-CN"/>
          </a:p>
          <a:p>
            <a:pPr lvl="1"/>
            <a:r>
              <a:rPr lang="en-US" altLang="zh-CN"/>
              <a:t>this.async() </a:t>
            </a:r>
            <a:r>
              <a:rPr lang="zh-CN" altLang="en-US"/>
              <a:t>用于获取回调</a:t>
            </a:r>
            <a:endParaRPr lang="en-US" altLang="zh-CN"/>
          </a:p>
          <a:p>
            <a:pPr lvl="1"/>
            <a:r>
              <a:rPr lang="zh-CN" altLang="en-US"/>
              <a:t>善用 </a:t>
            </a:r>
            <a:r>
              <a:rPr lang="en-US" altLang="zh-CN"/>
              <a:t>GitHub </a:t>
            </a:r>
            <a:r>
              <a:rPr lang="zh-CN" altLang="en-US"/>
              <a:t>的代码跳转功能，善用 </a:t>
            </a:r>
            <a:r>
              <a:rPr lang="en-US" altLang="zh-CN"/>
              <a:t>ctrl+F</a:t>
            </a:r>
          </a:p>
          <a:p>
            <a:pPr lvl="1"/>
            <a:r>
              <a:rPr lang="zh-CN" altLang="en-US"/>
              <a:t>核心内容只占 </a:t>
            </a:r>
            <a:r>
              <a:rPr lang="en-US" altLang="zh-CN"/>
              <a:t>1/10 </a:t>
            </a:r>
            <a:r>
              <a:rPr lang="zh-CN" altLang="en-US"/>
              <a:t>都不到，大部分内容都是插件和细节</a:t>
            </a:r>
            <a:endParaRPr lang="en-US" altLang="zh-CN"/>
          </a:p>
          <a:p>
            <a:pPr lvl="1"/>
            <a:r>
              <a:rPr lang="zh-CN" altLang="en-US"/>
              <a:t>这就是我不推荐看源码的原因：</a:t>
            </a:r>
            <a:r>
              <a:rPr lang="zh-CN" altLang="en-US">
                <a:solidFill>
                  <a:srgbClr val="FFFF00"/>
                </a:solidFill>
              </a:rPr>
              <a:t>你很难看出脉络</a:t>
            </a:r>
          </a:p>
        </p:txBody>
      </p:sp>
    </p:spTree>
    <p:extLst>
      <p:ext uri="{BB962C8B-B14F-4D97-AF65-F5344CB8AC3E}">
        <p14:creationId xmlns:p14="http://schemas.microsoft.com/office/powerpoint/2010/main" val="6726334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3C9FB4-84FE-4A7F-8A5F-532F8E460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如何自己写一个 </a:t>
            </a:r>
            <a:r>
              <a:rPr lang="en-US" altLang="zh-CN"/>
              <a:t>webpack loader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63826D-273D-4E5E-9334-488257F45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步骤</a:t>
            </a:r>
            <a:endParaRPr lang="en-US" altLang="zh-CN"/>
          </a:p>
          <a:p>
            <a:pPr marL="97200" lvl="1" indent="-457200">
              <a:buFont typeface="+mj-lt"/>
              <a:buAutoNum type="arabicPeriod"/>
            </a:pPr>
            <a:r>
              <a:rPr lang="zh-CN" altLang="en-US"/>
              <a:t>按照</a:t>
            </a:r>
            <a:r>
              <a:rPr lang="zh-CN" altLang="en-US">
                <a:hlinkClick r:id="rId2"/>
              </a:rPr>
              <a:t>文档</a:t>
            </a:r>
            <a:r>
              <a:rPr lang="zh-CN" altLang="en-US"/>
              <a:t>初始化一个项目</a:t>
            </a:r>
            <a:endParaRPr lang="en-US" altLang="zh-CN"/>
          </a:p>
          <a:p>
            <a:pPr marL="97200" lvl="1" indent="-457200">
              <a:buFont typeface="+mj-lt"/>
              <a:buAutoNum type="arabicPeriod"/>
            </a:pPr>
            <a:r>
              <a:rPr lang="zh-CN" altLang="en-US"/>
              <a:t>看别人怎么写的</a:t>
            </a:r>
            <a:endParaRPr lang="en-US" altLang="zh-CN"/>
          </a:p>
          <a:p>
            <a:pPr marL="97200" lvl="1" indent="-457200">
              <a:buFont typeface="+mj-lt"/>
              <a:buAutoNum type="arabicPeriod"/>
            </a:pPr>
            <a:r>
              <a:rPr lang="zh-CN" altLang="en-US"/>
              <a:t>复制过来</a:t>
            </a:r>
            <a:endParaRPr lang="en-US" altLang="zh-CN"/>
          </a:p>
          <a:p>
            <a:pPr marL="97200" lvl="1" indent="-457200">
              <a:buFont typeface="+mj-lt"/>
              <a:buAutoNum type="arabicPeriod"/>
            </a:pPr>
            <a:r>
              <a:rPr lang="zh-CN" altLang="en-US"/>
              <a:t>改一改，有问题就翻</a:t>
            </a:r>
            <a:r>
              <a:rPr lang="zh-CN" altLang="en-US">
                <a:hlinkClick r:id="rId2"/>
              </a:rPr>
              <a:t>自定义插件</a:t>
            </a:r>
            <a:r>
              <a:rPr lang="zh-CN" altLang="en-US"/>
              <a:t>文档</a:t>
            </a:r>
            <a:endParaRPr lang="en-US" altLang="zh-CN"/>
          </a:p>
          <a:p>
            <a:pPr marL="97200" lvl="1" indent="-457200">
              <a:buFont typeface="+mj-lt"/>
              <a:buAutoNum type="arabicPeriod"/>
            </a:pPr>
            <a:r>
              <a:rPr lang="zh-CN" altLang="en-US"/>
              <a:t>测试（文档里有示例，也可以抄别人的思路）</a:t>
            </a:r>
            <a:endParaRPr lang="en-US" altLang="zh-CN"/>
          </a:p>
          <a:p>
            <a:pPr marL="97200" lvl="1" indent="-457200">
              <a:buFont typeface="+mj-lt"/>
              <a:buAutoNum type="arabicPeriod"/>
            </a:pPr>
            <a:r>
              <a:rPr lang="zh-CN" altLang="en-US"/>
              <a:t>发布到 </a:t>
            </a:r>
            <a:r>
              <a:rPr lang="en-US" altLang="zh-CN"/>
              <a:t>npm</a:t>
            </a:r>
          </a:p>
          <a:p>
            <a:pPr marL="97200" lvl="1" indent="-457200">
              <a:buFont typeface="+mj-lt"/>
              <a:buAutoNum type="arabicPeriod"/>
            </a:pPr>
            <a:r>
              <a:rPr lang="zh-CN" altLang="en-US"/>
              <a:t>在项目里使用它 </a:t>
            </a:r>
            <a:r>
              <a:rPr lang="en-US" altLang="zh-CN"/>
              <a:t>markdown-loader</a:t>
            </a:r>
          </a:p>
          <a:p>
            <a:pPr marL="97200" lvl="1" indent="-457200">
              <a:buFont typeface="+mj-lt"/>
              <a:buAutoNum type="arabicPeriod"/>
            </a:pPr>
            <a:endParaRPr lang="en-US" altLang="zh-CN"/>
          </a:p>
          <a:p>
            <a:pPr lvl="1" indent="0">
              <a:buNone/>
            </a:pPr>
            <a:r>
              <a:rPr lang="zh-CN" altLang="en-US"/>
              <a:t>这是留给大家的作业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16719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3DF75A-99E1-45A0-A3B0-F28503B51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面试题</a:t>
            </a:r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65CD22-5934-4BE0-A1DE-467ABCE36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Webpack </a:t>
            </a:r>
            <a:r>
              <a:rPr lang="zh-CN" altLang="en-US"/>
              <a:t>的 </a:t>
            </a:r>
            <a:r>
              <a:rPr lang="en-US" altLang="zh-CN"/>
              <a:t>loader </a:t>
            </a:r>
            <a:r>
              <a:rPr lang="zh-CN" altLang="en-US"/>
              <a:t>是什么？</a:t>
            </a:r>
            <a:endParaRPr lang="en-US" altLang="zh-CN"/>
          </a:p>
          <a:p>
            <a:pPr lvl="1"/>
            <a:r>
              <a:rPr lang="en-US" altLang="zh-CN"/>
              <a:t>webpack </a:t>
            </a:r>
            <a:r>
              <a:rPr lang="zh-CN" altLang="en-US"/>
              <a:t>自带的打包器只能支持 </a:t>
            </a:r>
            <a:r>
              <a:rPr lang="en-US" altLang="zh-CN"/>
              <a:t>JS </a:t>
            </a:r>
            <a:r>
              <a:rPr lang="zh-CN" altLang="en-US"/>
              <a:t>文件</a:t>
            </a:r>
            <a:endParaRPr lang="en-US" altLang="zh-CN"/>
          </a:p>
          <a:p>
            <a:pPr lvl="1"/>
            <a:r>
              <a:rPr lang="zh-CN" altLang="en-US"/>
              <a:t>当我们想要加载 </a:t>
            </a:r>
            <a:r>
              <a:rPr lang="en-US" altLang="zh-CN"/>
              <a:t>css/less/scss/stylus/ts/md </a:t>
            </a:r>
            <a:r>
              <a:rPr lang="zh-CN" altLang="en-US"/>
              <a:t>文件时，就需要用 </a:t>
            </a:r>
            <a:r>
              <a:rPr lang="en-US" altLang="zh-CN"/>
              <a:t>loader</a:t>
            </a:r>
          </a:p>
          <a:p>
            <a:pPr lvl="1"/>
            <a:r>
              <a:rPr lang="en-US" altLang="zh-CN"/>
              <a:t>loader </a:t>
            </a:r>
            <a:r>
              <a:rPr lang="zh-CN" altLang="en-US"/>
              <a:t>的原理就是把文件内容包装成能运行的 </a:t>
            </a:r>
            <a:r>
              <a:rPr lang="en-US" altLang="zh-CN"/>
              <a:t>JS</a:t>
            </a:r>
          </a:p>
          <a:p>
            <a:pPr lvl="1"/>
            <a:r>
              <a:rPr lang="zh-CN" altLang="en-US"/>
              <a:t>比如</a:t>
            </a:r>
            <a:endParaRPr lang="en-US" altLang="zh-CN"/>
          </a:p>
          <a:p>
            <a:pPr lvl="1"/>
            <a:r>
              <a:rPr lang="zh-CN" altLang="en-US"/>
              <a:t>加载 </a:t>
            </a:r>
            <a:r>
              <a:rPr lang="en-US" altLang="zh-CN"/>
              <a:t>css </a:t>
            </a:r>
            <a:r>
              <a:rPr lang="zh-CN" altLang="en-US"/>
              <a:t>需要用到 </a:t>
            </a:r>
            <a:r>
              <a:rPr lang="en-US" altLang="zh-CN"/>
              <a:t>style-loader </a:t>
            </a:r>
            <a:r>
              <a:rPr lang="zh-CN" altLang="en-US"/>
              <a:t>和 </a:t>
            </a:r>
            <a:r>
              <a:rPr lang="en-US" altLang="zh-CN"/>
              <a:t>css-loader</a:t>
            </a:r>
          </a:p>
          <a:p>
            <a:pPr lvl="1"/>
            <a:r>
              <a:rPr lang="en-US" altLang="zh-CN"/>
              <a:t>css-loader </a:t>
            </a:r>
            <a:r>
              <a:rPr lang="zh-CN" altLang="en-US"/>
              <a:t>把代码从 </a:t>
            </a:r>
            <a:r>
              <a:rPr lang="en-US" altLang="zh-CN"/>
              <a:t>CSS </a:t>
            </a:r>
            <a:r>
              <a:rPr lang="zh-CN" altLang="en-US"/>
              <a:t>代码变成 </a:t>
            </a:r>
            <a:r>
              <a:rPr lang="en-US" altLang="zh-CN"/>
              <a:t>export default str </a:t>
            </a:r>
            <a:r>
              <a:rPr lang="zh-CN" altLang="en-US"/>
              <a:t>形式的 </a:t>
            </a:r>
            <a:r>
              <a:rPr lang="en-US" altLang="zh-CN"/>
              <a:t>JS </a:t>
            </a:r>
            <a:r>
              <a:rPr lang="zh-CN" altLang="en-US"/>
              <a:t>代码</a:t>
            </a:r>
            <a:endParaRPr lang="en-US" altLang="zh-CN"/>
          </a:p>
          <a:p>
            <a:pPr lvl="1"/>
            <a:r>
              <a:rPr lang="en-US" altLang="zh-CN"/>
              <a:t>style-loader </a:t>
            </a:r>
            <a:r>
              <a:rPr lang="zh-CN" altLang="en-US"/>
              <a:t>把代码挂载到 </a:t>
            </a:r>
            <a:r>
              <a:rPr lang="en-US" altLang="zh-CN"/>
              <a:t>head </a:t>
            </a:r>
            <a:r>
              <a:rPr lang="zh-CN" altLang="en-US"/>
              <a:t>里的 </a:t>
            </a:r>
            <a:r>
              <a:rPr lang="en-US" altLang="zh-CN"/>
              <a:t>style </a:t>
            </a:r>
            <a:r>
              <a:rPr lang="zh-CN" altLang="en-US"/>
              <a:t>标签里</a:t>
            </a:r>
            <a:endParaRPr lang="en-US" altLang="zh-CN"/>
          </a:p>
          <a:p>
            <a:pPr lvl="1"/>
            <a:r>
              <a:rPr lang="zh-CN" altLang="en-US"/>
              <a:t>这里可以深入讲一下  </a:t>
            </a:r>
            <a:r>
              <a:rPr lang="en-US" altLang="zh-CN"/>
              <a:t>style-loader </a:t>
            </a:r>
            <a:r>
              <a:rPr lang="zh-CN" altLang="en-US"/>
              <a:t>用到了 </a:t>
            </a:r>
            <a:r>
              <a:rPr lang="en-US" altLang="zh-CN"/>
              <a:t>pitch </a:t>
            </a:r>
            <a:r>
              <a:rPr lang="zh-CN" altLang="en-US"/>
              <a:t>钩子和 </a:t>
            </a:r>
            <a:r>
              <a:rPr lang="en-US" altLang="zh-CN"/>
              <a:t>request </a:t>
            </a:r>
            <a:r>
              <a:rPr lang="zh-CN" altLang="en-US"/>
              <a:t>对象</a:t>
            </a:r>
            <a:endParaRPr lang="en-US" altLang="zh-CN"/>
          </a:p>
          <a:p>
            <a:pPr lvl="1"/>
            <a:r>
              <a:rPr lang="zh-CN" altLang="en-US"/>
              <a:t>回答完毕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36696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3DF75A-99E1-45A0-A3B0-F28503B51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面试题</a:t>
            </a:r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65CD22-5934-4BE0-A1DE-467ABCE36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Webpack </a:t>
            </a:r>
            <a:r>
              <a:rPr lang="zh-CN" altLang="en-US"/>
              <a:t>的 </a:t>
            </a:r>
            <a:r>
              <a:rPr lang="en-US" altLang="zh-CN"/>
              <a:t>loader </a:t>
            </a:r>
            <a:r>
              <a:rPr lang="zh-CN" altLang="en-US"/>
              <a:t>是什么？</a:t>
            </a:r>
            <a:endParaRPr lang="en-US" altLang="zh-CN"/>
          </a:p>
          <a:p>
            <a:pPr lvl="1"/>
            <a:r>
              <a:rPr lang="zh-CN" altLang="en-US"/>
              <a:t>我写过一个简单的 </a:t>
            </a:r>
            <a:r>
              <a:rPr lang="en-US" altLang="zh-CN"/>
              <a:t>loader </a:t>
            </a:r>
            <a:r>
              <a:rPr lang="zh-CN" altLang="en-US"/>
              <a:t>放在 </a:t>
            </a:r>
            <a:r>
              <a:rPr lang="en-US" altLang="zh-CN"/>
              <a:t>GitHub </a:t>
            </a:r>
            <a:r>
              <a:rPr lang="zh-CN" altLang="en-US"/>
              <a:t>上了，你可以看一下</a:t>
            </a:r>
            <a:endParaRPr lang="en-US" altLang="zh-CN"/>
          </a:p>
          <a:p>
            <a:pPr lvl="1"/>
            <a:r>
              <a:rPr lang="zh-CN" altLang="en-US"/>
              <a:t>如果面试官要问原理，就把代码思路说一遍</a:t>
            </a:r>
            <a:endParaRPr lang="en-US" altLang="zh-CN"/>
          </a:p>
          <a:p>
            <a:pPr lvl="1"/>
            <a:r>
              <a:rPr lang="zh-CN" altLang="en-US"/>
              <a:t>然后说说我的 </a:t>
            </a:r>
            <a:r>
              <a:rPr lang="en-US" altLang="zh-CN"/>
              <a:t>loader </a:t>
            </a:r>
            <a:r>
              <a:rPr lang="zh-CN" altLang="en-US"/>
              <a:t>和 </a:t>
            </a:r>
            <a:r>
              <a:rPr lang="en-US" altLang="zh-CN"/>
              <a:t>webpack </a:t>
            </a:r>
            <a:r>
              <a:rPr lang="zh-CN" altLang="en-US"/>
              <a:t>推荐的 </a:t>
            </a:r>
            <a:r>
              <a:rPr lang="en-US" altLang="zh-CN"/>
              <a:t>loader </a:t>
            </a:r>
            <a:r>
              <a:rPr lang="zh-CN" altLang="en-US"/>
              <a:t>区别在哪里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1652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4CC21359-54AA-44D7-8549-4087CE5E5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Webpack loader</a:t>
            </a:r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E576F002-693E-4F2A-84FD-04E2591F79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搞定，下节课讲源码</a:t>
            </a:r>
          </a:p>
        </p:txBody>
      </p:sp>
    </p:spTree>
    <p:extLst>
      <p:ext uri="{BB962C8B-B14F-4D97-AF65-F5344CB8AC3E}">
        <p14:creationId xmlns:p14="http://schemas.microsoft.com/office/powerpoint/2010/main" val="2455823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29924-B504-4302-AB0C-45827D4F1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回顾上两节课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1A10DD-81F8-4F71-A0E6-A0F631459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000"/>
            <a:ext cx="5465710" cy="5382000"/>
          </a:xfrm>
        </p:spPr>
        <p:txBody>
          <a:bodyPr/>
          <a:lstStyle/>
          <a:p>
            <a:r>
              <a:rPr lang="en-US" altLang="zh-CN"/>
              <a:t>AST </a:t>
            </a:r>
            <a:r>
              <a:rPr lang="zh-CN" altLang="en-US"/>
              <a:t>相关</a:t>
            </a:r>
            <a:endParaRPr lang="en-US" altLang="zh-CN"/>
          </a:p>
          <a:p>
            <a:pPr marL="97200" lvl="1" indent="-457200">
              <a:buFont typeface="+mj-lt"/>
              <a:buAutoNum type="arabicPeriod"/>
            </a:pPr>
            <a:r>
              <a:rPr lang="en-US" altLang="zh-CN"/>
              <a:t>parse: </a:t>
            </a:r>
            <a:r>
              <a:rPr lang="zh-CN" altLang="en-US"/>
              <a:t>把代码 </a:t>
            </a:r>
            <a:r>
              <a:rPr lang="en-US" altLang="zh-CN"/>
              <a:t>code </a:t>
            </a:r>
            <a:r>
              <a:rPr lang="zh-CN" altLang="en-US"/>
              <a:t>变成 </a:t>
            </a:r>
            <a:r>
              <a:rPr lang="en-US" altLang="zh-CN"/>
              <a:t>AST</a:t>
            </a:r>
          </a:p>
          <a:p>
            <a:pPr marL="97200" lvl="1" indent="-457200">
              <a:buFont typeface="+mj-lt"/>
              <a:buAutoNum type="arabicPeriod"/>
            </a:pPr>
            <a:r>
              <a:rPr lang="en-US" altLang="zh-CN"/>
              <a:t>traverse: </a:t>
            </a:r>
            <a:r>
              <a:rPr lang="zh-CN" altLang="en-US"/>
              <a:t>遍历 </a:t>
            </a:r>
            <a:r>
              <a:rPr lang="en-US" altLang="zh-CN"/>
              <a:t>AST </a:t>
            </a:r>
            <a:r>
              <a:rPr lang="zh-CN" altLang="en-US"/>
              <a:t>进行修改</a:t>
            </a:r>
            <a:endParaRPr lang="en-US" altLang="zh-CN"/>
          </a:p>
          <a:p>
            <a:pPr marL="97200" lvl="1" indent="-457200">
              <a:buFont typeface="+mj-lt"/>
              <a:buAutoNum type="arabicPeriod"/>
            </a:pPr>
            <a:r>
              <a:rPr lang="en-US" altLang="zh-CN"/>
              <a:t>generate: </a:t>
            </a:r>
            <a:r>
              <a:rPr lang="zh-CN" altLang="en-US"/>
              <a:t>把 </a:t>
            </a:r>
            <a:r>
              <a:rPr lang="en-US" altLang="zh-CN"/>
              <a:t>AST </a:t>
            </a:r>
            <a:r>
              <a:rPr lang="zh-CN" altLang="en-US"/>
              <a:t>变成代码 </a:t>
            </a:r>
            <a:r>
              <a:rPr lang="en-US" altLang="zh-CN"/>
              <a:t>code2</a:t>
            </a:r>
          </a:p>
          <a:p>
            <a:r>
              <a:rPr lang="zh-CN" altLang="en-US"/>
              <a:t>代码技巧</a:t>
            </a:r>
            <a:endParaRPr lang="en-US" altLang="zh-CN"/>
          </a:p>
          <a:p>
            <a:pPr lvl="1"/>
            <a:r>
              <a:rPr lang="zh-CN" altLang="en-US"/>
              <a:t>使用哈希表来存储数据</a:t>
            </a:r>
            <a:endParaRPr lang="en-US" altLang="zh-CN"/>
          </a:p>
          <a:p>
            <a:pPr lvl="1"/>
            <a:r>
              <a:rPr lang="zh-CN" altLang="en-US"/>
              <a:t>通过检测 </a:t>
            </a:r>
            <a:r>
              <a:rPr lang="en-US" altLang="zh-CN"/>
              <a:t>key </a:t>
            </a:r>
            <a:r>
              <a:rPr lang="zh-CN" altLang="en-US"/>
              <a:t>来避免重复</a:t>
            </a:r>
            <a:endParaRPr lang="en-US" altLang="zh-CN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97BDD295-BECC-4F22-AA68-224077F7CC77}"/>
              </a:ext>
            </a:extLst>
          </p:cNvPr>
          <p:cNvSpPr txBox="1">
            <a:spLocks/>
          </p:cNvSpPr>
          <p:nvPr/>
        </p:nvSpPr>
        <p:spPr>
          <a:xfrm>
            <a:off x="6386670" y="1260000"/>
            <a:ext cx="5465710" cy="538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360000" algn="l" defTabSz="685800" rtl="0" eaLnBrk="1" latinLnBrk="0" hangingPunct="1">
              <a:lnSpc>
                <a:spcPct val="10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lang="zh-CN" altLang="en-US" sz="3600" kern="1200" dirty="0" smtClean="0">
                <a:solidFill>
                  <a:srgbClr val="FFDE8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-36000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SzPct val="100000"/>
              <a:buFont typeface="Wingdings" panose="05000000000000000000" pitchFamily="2" charset="2"/>
              <a:buChar char="ü"/>
              <a:defRPr lang="zh-CN" altLang="en-US" sz="24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0" indent="-36000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20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0" indent="-36000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0" indent="-36000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D5EA5E2-BD29-4A5C-A744-CF8DE7175A91}"/>
              </a:ext>
            </a:extLst>
          </p:cNvPr>
          <p:cNvSpPr txBox="1">
            <a:spLocks/>
          </p:cNvSpPr>
          <p:nvPr/>
        </p:nvSpPr>
        <p:spPr>
          <a:xfrm>
            <a:off x="6303910" y="1260000"/>
            <a:ext cx="5465710" cy="538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360000" algn="l" defTabSz="685800" rtl="0" eaLnBrk="1" latinLnBrk="0" hangingPunct="1">
              <a:lnSpc>
                <a:spcPct val="10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lang="zh-CN" altLang="en-US" sz="3600" kern="1200" dirty="0" smtClean="0">
                <a:solidFill>
                  <a:srgbClr val="FFDE8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-36000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SzPct val="100000"/>
              <a:buFont typeface="Wingdings" panose="05000000000000000000" pitchFamily="2" charset="2"/>
              <a:buChar char="ü"/>
              <a:defRPr lang="zh-CN" altLang="en-US" sz="24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0" indent="-36000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20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0" indent="-36000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0" indent="-36000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打包</a:t>
            </a:r>
          </a:p>
          <a:p>
            <a:pPr lvl="1"/>
            <a:r>
              <a:rPr lang="zh-CN" altLang="en-US"/>
              <a:t>把 </a:t>
            </a:r>
            <a:r>
              <a:rPr lang="en-US" altLang="zh-CN"/>
              <a:t>ES 6 </a:t>
            </a:r>
            <a:r>
              <a:rPr lang="zh-CN" altLang="en-US"/>
              <a:t>代码转译为 </a:t>
            </a:r>
            <a:r>
              <a:rPr lang="en-US" altLang="zh-CN"/>
              <a:t>ES 5 </a:t>
            </a:r>
            <a:r>
              <a:rPr lang="zh-CN" altLang="en-US"/>
              <a:t>版本</a:t>
            </a:r>
          </a:p>
          <a:p>
            <a:pPr lvl="1"/>
            <a:r>
              <a:rPr lang="zh-CN" altLang="en-US"/>
              <a:t>把所有代码合并到一个文件里</a:t>
            </a:r>
            <a:endParaRPr lang="en-US" altLang="zh-CN"/>
          </a:p>
          <a:p>
            <a:r>
              <a:rPr lang="zh-CN" altLang="en-US"/>
              <a:t>成果</a:t>
            </a:r>
            <a:endParaRPr lang="en-US" altLang="zh-CN"/>
          </a:p>
          <a:p>
            <a:pPr lvl="1"/>
            <a:r>
              <a:rPr lang="zh-CN" altLang="en-US"/>
              <a:t>做出了一个简易打包器</a:t>
            </a:r>
          </a:p>
        </p:txBody>
      </p:sp>
    </p:spTree>
    <p:extLst>
      <p:ext uri="{BB962C8B-B14F-4D97-AF65-F5344CB8AC3E}">
        <p14:creationId xmlns:p14="http://schemas.microsoft.com/office/powerpoint/2010/main" val="3718166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3B3B67-CFD8-467E-8D13-F4E2B9D1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演示打包器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0C4F5C-466D-4F30-9A80-5BD8F8540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初始代码（从课程简介里下载）</a:t>
            </a:r>
            <a:endParaRPr lang="en-US" altLang="zh-CN"/>
          </a:p>
          <a:p>
            <a:pPr marL="97200" lvl="1" indent="-457200">
              <a:buFont typeface="+mj-lt"/>
              <a:buAutoNum type="arabicPeriod"/>
            </a:pPr>
            <a:r>
              <a:rPr lang="en-US" altLang="zh-CN">
                <a:solidFill>
                  <a:srgbClr val="FFFF00"/>
                </a:solidFill>
              </a:rPr>
              <a:t>project_1</a:t>
            </a:r>
            <a:r>
              <a:rPr lang="en-US" altLang="zh-CN"/>
              <a:t> </a:t>
            </a:r>
            <a:r>
              <a:rPr lang="zh-CN" altLang="en-US"/>
              <a:t>目录，里面有需要打包的 </a:t>
            </a:r>
            <a:r>
              <a:rPr lang="en-US" altLang="zh-CN"/>
              <a:t>index.js / a.js / b.js</a:t>
            </a:r>
          </a:p>
          <a:p>
            <a:pPr marL="97200" lvl="1" indent="-457200">
              <a:buFont typeface="+mj-lt"/>
              <a:buAutoNum type="arabicPeriod"/>
            </a:pPr>
            <a:r>
              <a:rPr lang="en-US" altLang="zh-CN">
                <a:solidFill>
                  <a:srgbClr val="FFFF00"/>
                </a:solidFill>
              </a:rPr>
              <a:t>bundler_1.ts</a:t>
            </a:r>
            <a:r>
              <a:rPr lang="en-US" altLang="zh-CN"/>
              <a:t> </a:t>
            </a:r>
            <a:r>
              <a:rPr lang="zh-CN" altLang="en-US"/>
              <a:t>文件，上节课写出来的打包器（稍微做了些优化）</a:t>
            </a:r>
            <a:endParaRPr lang="en-US" altLang="zh-CN"/>
          </a:p>
          <a:p>
            <a:r>
              <a:rPr lang="zh-CN" altLang="en-US"/>
              <a:t>用法</a:t>
            </a:r>
            <a:endParaRPr lang="en-US" altLang="zh-CN"/>
          </a:p>
          <a:p>
            <a:pPr marL="97200" lvl="1" indent="-457200">
              <a:buFont typeface="+mj-lt"/>
              <a:buAutoNum type="arabicPeriod"/>
            </a:pPr>
            <a:r>
              <a:rPr lang="zh-CN" altLang="en-US"/>
              <a:t>先运行 </a:t>
            </a:r>
            <a:r>
              <a:rPr lang="en-US" altLang="zh-CN"/>
              <a:t>yarn </a:t>
            </a:r>
            <a:r>
              <a:rPr lang="zh-CN" altLang="en-US"/>
              <a:t>或 </a:t>
            </a:r>
            <a:r>
              <a:rPr lang="en-US" altLang="zh-CN"/>
              <a:t>npm i </a:t>
            </a:r>
            <a:r>
              <a:rPr lang="zh-CN" altLang="en-US"/>
              <a:t>安装依赖</a:t>
            </a:r>
            <a:endParaRPr lang="en-US" altLang="zh-CN"/>
          </a:p>
          <a:p>
            <a:pPr marL="97200" lvl="1" indent="-457200">
              <a:buFont typeface="+mj-lt"/>
              <a:buAutoNum type="arabicPeriod"/>
            </a:pPr>
            <a:r>
              <a:rPr lang="zh-CN" altLang="en-US"/>
              <a:t>再运行 </a:t>
            </a:r>
            <a:r>
              <a:rPr lang="da-DK" altLang="zh-CN"/>
              <a:t>bundler_1.ts </a:t>
            </a:r>
            <a:r>
              <a:rPr lang="zh-CN" altLang="en-US"/>
              <a:t>把 </a:t>
            </a:r>
            <a:r>
              <a:rPr lang="en-US" altLang="zh-CN"/>
              <a:t>index.js </a:t>
            </a:r>
            <a:r>
              <a:rPr lang="zh-CN" altLang="en-US"/>
              <a:t>打包为 </a:t>
            </a:r>
            <a:r>
              <a:rPr lang="en-US" altLang="zh-CN"/>
              <a:t>dist/bundle.js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282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F8B9E43-9BB9-4CB2-8E50-759AA2D921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但这个打包器居然不能加载 </a:t>
            </a:r>
            <a:r>
              <a:rPr lang="en-US" altLang="zh-CN"/>
              <a:t>CSS</a:t>
            </a:r>
            <a:endParaRPr lang="zh-CN" altLang="en-US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FDB0E7BA-0C1B-4318-856E-0518C88D6B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什么破烂玩意！</a:t>
            </a:r>
          </a:p>
        </p:txBody>
      </p:sp>
    </p:spTree>
    <p:extLst>
      <p:ext uri="{BB962C8B-B14F-4D97-AF65-F5344CB8AC3E}">
        <p14:creationId xmlns:p14="http://schemas.microsoft.com/office/powerpoint/2010/main" val="2843100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FA13131-D75A-402D-BDDA-017A489BE0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692940"/>
            <a:ext cx="10515600" cy="757130"/>
          </a:xfrm>
        </p:spPr>
        <p:txBody>
          <a:bodyPr/>
          <a:lstStyle/>
          <a:p>
            <a:r>
              <a:rPr lang="zh-CN" altLang="en-US"/>
              <a:t>如何加载 </a:t>
            </a:r>
            <a:r>
              <a:rPr lang="en-US" altLang="zh-CN"/>
              <a:t>CSS</a:t>
            </a:r>
            <a:endParaRPr lang="zh-CN" altLang="en-US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01ADE44C-D2F8-4359-B294-C677677B66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这节课要解决的问题</a:t>
            </a:r>
          </a:p>
        </p:txBody>
      </p:sp>
    </p:spTree>
    <p:extLst>
      <p:ext uri="{BB962C8B-B14F-4D97-AF65-F5344CB8AC3E}">
        <p14:creationId xmlns:p14="http://schemas.microsoft.com/office/powerpoint/2010/main" val="3111262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6A38D-5544-4A39-954E-FE7218AD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CC8B76-F0AA-4E6B-8F30-33B01AFC3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三段式逻辑</a:t>
            </a:r>
            <a:endParaRPr lang="en-US" altLang="zh-CN"/>
          </a:p>
          <a:p>
            <a:pPr marL="97200" lvl="1" indent="-457200">
              <a:buFont typeface="+mj-lt"/>
              <a:buAutoNum type="arabicPeriod"/>
            </a:pPr>
            <a:r>
              <a:rPr lang="zh-CN" altLang="en-US"/>
              <a:t>我们的 </a:t>
            </a:r>
            <a:r>
              <a:rPr lang="en-US" altLang="zh-CN"/>
              <a:t>bundler</a:t>
            </a:r>
            <a:r>
              <a:rPr lang="zh-CN" altLang="en-US"/>
              <a:t> 只能加载 </a:t>
            </a:r>
            <a:r>
              <a:rPr lang="en-US" altLang="zh-CN"/>
              <a:t>JS</a:t>
            </a:r>
          </a:p>
          <a:p>
            <a:pPr marL="97200" lvl="1" indent="-457200">
              <a:buFont typeface="+mj-lt"/>
              <a:buAutoNum type="arabicPeriod"/>
            </a:pPr>
            <a:r>
              <a:rPr lang="zh-CN" altLang="en-US"/>
              <a:t>我们想要加载 </a:t>
            </a:r>
            <a:r>
              <a:rPr lang="en-US" altLang="zh-CN"/>
              <a:t>CSS</a:t>
            </a:r>
          </a:p>
          <a:p>
            <a:pPr lvl="1"/>
            <a:r>
              <a:rPr lang="zh-CN" altLang="en-US"/>
              <a:t>如果我们能把 </a:t>
            </a:r>
            <a:r>
              <a:rPr lang="en-US" altLang="zh-CN"/>
              <a:t>CSS </a:t>
            </a:r>
            <a:r>
              <a:rPr lang="zh-CN" altLang="en-US"/>
              <a:t>变成 </a:t>
            </a:r>
            <a:r>
              <a:rPr lang="en-US" altLang="zh-CN"/>
              <a:t>JS</a:t>
            </a:r>
            <a:r>
              <a:rPr lang="zh-CN" altLang="en-US"/>
              <a:t>，那么就可以加载 </a:t>
            </a:r>
            <a:r>
              <a:rPr lang="en-US" altLang="zh-CN"/>
              <a:t>CSS </a:t>
            </a:r>
            <a:r>
              <a:rPr lang="zh-CN" altLang="en-US"/>
              <a:t>了</a:t>
            </a:r>
            <a:endParaRPr lang="en-US" altLang="zh-CN"/>
          </a:p>
          <a:p>
            <a:r>
              <a:rPr lang="zh-CN" altLang="en-US"/>
              <a:t>怎么把 </a:t>
            </a:r>
            <a:r>
              <a:rPr lang="en-US" altLang="zh-CN"/>
              <a:t>CSS </a:t>
            </a:r>
            <a:r>
              <a:rPr lang="zh-CN" altLang="en-US"/>
              <a:t>变成 </a:t>
            </a:r>
            <a:r>
              <a:rPr lang="en-US" altLang="zh-CN"/>
              <a:t>JS</a:t>
            </a:r>
          </a:p>
          <a:p>
            <a:pPr lvl="1"/>
            <a:r>
              <a:rPr lang="zh-CN" altLang="en-US"/>
              <a:t>看我代码，简单到爆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0417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56AAB10-1F20-4AC2-8E78-6A42C6B76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我有问题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ADB3F1A-EA2B-4740-B601-0A0117EC2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000"/>
            <a:ext cx="10515600" cy="5552583"/>
          </a:xfrm>
        </p:spPr>
        <p:txBody>
          <a:bodyPr>
            <a:normAutofit/>
          </a:bodyPr>
          <a:lstStyle/>
          <a:p>
            <a:r>
              <a:rPr lang="zh-CN" altLang="en-US"/>
              <a:t>提问</a:t>
            </a:r>
            <a:endParaRPr lang="en-US" altLang="zh-CN"/>
          </a:p>
          <a:p>
            <a:pPr lvl="1"/>
            <a:r>
              <a:rPr lang="zh-CN" altLang="en-US"/>
              <a:t>你把 </a:t>
            </a:r>
            <a:r>
              <a:rPr lang="en-US" altLang="zh-CN"/>
              <a:t>body {color: red} </a:t>
            </a:r>
            <a:r>
              <a:rPr lang="zh-CN" altLang="en-US"/>
              <a:t>变成</a:t>
            </a:r>
            <a:endParaRPr lang="en-US" altLang="zh-CN"/>
          </a:p>
          <a:p>
            <a:pPr lvl="1"/>
            <a:r>
              <a:rPr lang="en-US" altLang="zh-CN"/>
              <a:t>const str = "body {color: red}"; export default str</a:t>
            </a:r>
          </a:p>
          <a:p>
            <a:pPr lvl="1"/>
            <a:r>
              <a:rPr lang="zh-CN" altLang="en-US"/>
              <a:t>有什么 </a:t>
            </a:r>
            <a:r>
              <a:rPr lang="en-US" altLang="zh-CN"/>
              <a:t>X </a:t>
            </a:r>
            <a:r>
              <a:rPr lang="zh-CN" altLang="en-US"/>
              <a:t>用？</a:t>
            </a:r>
            <a:r>
              <a:rPr lang="en-US" altLang="zh-CN"/>
              <a:t>body </a:t>
            </a:r>
            <a:r>
              <a:rPr lang="zh-CN" altLang="en-US"/>
              <a:t>里的文字并不会变红啊</a:t>
            </a:r>
            <a:endParaRPr lang="en-US" altLang="zh-CN"/>
          </a:p>
          <a:p>
            <a:r>
              <a:rPr lang="zh-CN" altLang="en-US"/>
              <a:t>回答</a:t>
            </a:r>
            <a:endParaRPr lang="en-US" altLang="zh-CN"/>
          </a:p>
          <a:p>
            <a:pPr lvl="1"/>
            <a:r>
              <a:rPr lang="zh-CN" altLang="en-US"/>
              <a:t>别急，再加一个骚操作即可让 </a:t>
            </a:r>
            <a:r>
              <a:rPr lang="en-US" altLang="zh-CN"/>
              <a:t>CSS </a:t>
            </a:r>
            <a:r>
              <a:rPr lang="zh-CN" altLang="en-US"/>
              <a:t>生效</a:t>
            </a:r>
            <a:endParaRPr lang="en-US" altLang="zh-CN"/>
          </a:p>
          <a:p>
            <a:r>
              <a:rPr lang="zh-CN" altLang="en-US"/>
              <a:t>提问</a:t>
            </a:r>
            <a:endParaRPr lang="en-US" altLang="zh-CN"/>
          </a:p>
          <a:p>
            <a:pPr lvl="1"/>
            <a:r>
              <a:rPr lang="zh-CN" altLang="en-US"/>
              <a:t>怎么证明这段代码能让 </a:t>
            </a:r>
            <a:r>
              <a:rPr lang="en-US" altLang="zh-CN"/>
              <a:t>CSS </a:t>
            </a:r>
            <a:r>
              <a:rPr lang="zh-CN" altLang="en-US"/>
              <a:t>生效呢？</a:t>
            </a:r>
            <a:endParaRPr lang="en-US" altLang="zh-CN"/>
          </a:p>
          <a:p>
            <a:r>
              <a:rPr lang="zh-CN" altLang="en-US"/>
              <a:t>回答</a:t>
            </a:r>
            <a:endParaRPr lang="en-US" altLang="zh-CN"/>
          </a:p>
          <a:p>
            <a:pPr lvl="1"/>
            <a:r>
              <a:rPr lang="zh-CN" altLang="en-US"/>
              <a:t>搞个页面试试不就知道了</a:t>
            </a:r>
          </a:p>
        </p:txBody>
      </p:sp>
    </p:spTree>
    <p:extLst>
      <p:ext uri="{BB962C8B-B14F-4D97-AF65-F5344CB8AC3E}">
        <p14:creationId xmlns:p14="http://schemas.microsoft.com/office/powerpoint/2010/main" val="1427019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1FC762-AF8A-4AC9-AFF5-7B6FCBCA5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解决过程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D870E1-DB1D-4628-B111-5ED7ACA1A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60000"/>
            <a:ext cx="11121669" cy="5382000"/>
          </a:xfrm>
        </p:spPr>
        <p:txBody>
          <a:bodyPr/>
          <a:lstStyle/>
          <a:p>
            <a:r>
              <a:rPr lang="zh-CN" altLang="en-US"/>
              <a:t>创建代码 </a:t>
            </a:r>
            <a:endParaRPr lang="en-US" altLang="zh-CN"/>
          </a:p>
          <a:p>
            <a:pPr marL="97200" lvl="1" indent="-457200">
              <a:buFont typeface="+mj-lt"/>
              <a:buAutoNum type="arabicPeriod"/>
            </a:pPr>
            <a:r>
              <a:rPr lang="en-US" altLang="zh-CN">
                <a:solidFill>
                  <a:srgbClr val="FFFF00"/>
                </a:solidFill>
              </a:rPr>
              <a:t>project_1</a:t>
            </a:r>
            <a:r>
              <a:rPr lang="en-US" altLang="zh-CN"/>
              <a:t> </a:t>
            </a:r>
            <a:r>
              <a:rPr lang="zh-CN" altLang="en-US"/>
              <a:t>目录复制为 </a:t>
            </a:r>
            <a:r>
              <a:rPr lang="en-US" altLang="zh-CN"/>
              <a:t>project_css</a:t>
            </a:r>
          </a:p>
          <a:p>
            <a:pPr marL="97200" lvl="1" indent="-457200">
              <a:buFont typeface="+mj-lt"/>
              <a:buAutoNum type="arabicPeriod"/>
            </a:pPr>
            <a:r>
              <a:rPr lang="en-US" altLang="zh-CN">
                <a:solidFill>
                  <a:srgbClr val="FFFF00"/>
                </a:solidFill>
              </a:rPr>
              <a:t>bundler_1.ts</a:t>
            </a:r>
            <a:r>
              <a:rPr lang="en-US" altLang="zh-CN"/>
              <a:t> </a:t>
            </a:r>
            <a:r>
              <a:rPr lang="zh-CN" altLang="en-US"/>
              <a:t>复制为 </a:t>
            </a:r>
            <a:r>
              <a:rPr lang="en-US" altLang="zh-CN"/>
              <a:t>bundler_css.ts</a:t>
            </a:r>
          </a:p>
          <a:p>
            <a:pPr marL="342900" indent="-342900"/>
            <a:r>
              <a:rPr lang="zh-CN" altLang="en-US"/>
              <a:t>动手实践</a:t>
            </a:r>
            <a:endParaRPr lang="en-US" altLang="zh-CN"/>
          </a:p>
          <a:p>
            <a:pPr marL="457200" lvl="1" indent="-457200">
              <a:buFont typeface="+mj-lt"/>
              <a:buAutoNum type="arabicPeriod"/>
            </a:pPr>
            <a:r>
              <a:rPr lang="zh-CN" altLang="en-US"/>
              <a:t>改一下 </a:t>
            </a:r>
            <a:r>
              <a:rPr lang="en-US" altLang="zh-CN"/>
              <a:t>bundler_css.ts</a:t>
            </a:r>
          </a:p>
          <a:p>
            <a:pPr marL="457200" lvl="1" indent="-457200">
              <a:buFont typeface="+mj-lt"/>
              <a:buAutoNum type="arabicPeriod"/>
            </a:pPr>
            <a:r>
              <a:rPr lang="zh-CN" altLang="en-US"/>
              <a:t>改一下 </a:t>
            </a:r>
            <a:r>
              <a:rPr lang="en-US" altLang="zh-CN"/>
              <a:t>project_css </a:t>
            </a:r>
            <a:r>
              <a:rPr lang="zh-CN" altLang="en-US"/>
              <a:t>让 </a:t>
            </a:r>
            <a:r>
              <a:rPr lang="en-US" altLang="zh-CN"/>
              <a:t>index.js </a:t>
            </a:r>
            <a:r>
              <a:rPr lang="zh-CN" altLang="en-US"/>
              <a:t>加载一个 </a:t>
            </a:r>
            <a:r>
              <a:rPr lang="en-US" altLang="zh-CN"/>
              <a:t>CSS </a:t>
            </a:r>
            <a:r>
              <a:rPr lang="zh-CN" altLang="en-US"/>
              <a:t>文件</a:t>
            </a:r>
            <a:endParaRPr lang="en-US" altLang="zh-CN"/>
          </a:p>
          <a:p>
            <a:pPr marL="457200" lvl="1" indent="-457200">
              <a:buFont typeface="+mj-lt"/>
              <a:buAutoNum type="arabicPeriod"/>
            </a:pPr>
            <a:r>
              <a:rPr lang="zh-CN" altLang="en-US"/>
              <a:t>创建 </a:t>
            </a:r>
            <a:r>
              <a:rPr lang="en-US" altLang="zh-CN"/>
              <a:t>index.html </a:t>
            </a:r>
            <a:r>
              <a:rPr lang="zh-CN" altLang="en-US"/>
              <a:t>测试 </a:t>
            </a:r>
            <a:r>
              <a:rPr lang="en-US" altLang="zh-CN"/>
              <a:t>CSS </a:t>
            </a:r>
            <a:r>
              <a:rPr lang="zh-CN" altLang="en-US"/>
              <a:t>是否生效</a:t>
            </a:r>
          </a:p>
        </p:txBody>
      </p:sp>
    </p:spTree>
    <p:extLst>
      <p:ext uri="{BB962C8B-B14F-4D97-AF65-F5344CB8AC3E}">
        <p14:creationId xmlns:p14="http://schemas.microsoft.com/office/powerpoint/2010/main" val="165484018"/>
      </p:ext>
    </p:extLst>
  </p:cSld>
  <p:clrMapOvr>
    <a:masterClrMapping/>
  </p:clrMapOvr>
</p:sld>
</file>

<file path=ppt/theme/theme1.xml><?xml version="1.0" encoding="utf-8"?>
<a:theme xmlns:a="http://schemas.openxmlformats.org/drawingml/2006/main" name="饥人谷2020">
  <a:themeElements>
    <a:clrScheme name="自定义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00"/>
      </a:hlink>
      <a:folHlink>
        <a:srgbClr val="FFFF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饥人谷2020" id="{1B068D0E-6207-44DA-B94D-E365E41BE825}" vid="{03C44707-E500-4C3D-B8DF-19E9146A2F29}"/>
    </a:ext>
  </a:extLst>
</a:theme>
</file>

<file path=ppt/theme/theme2.xml><?xml version="1.0" encoding="utf-8"?>
<a:theme xmlns:a="http://schemas.openxmlformats.org/drawingml/2006/main" name="饥人谷2019浅色主题​​">
  <a:themeElements>
    <a:clrScheme name="自定义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0000"/>
      </a:hlink>
      <a:folHlink>
        <a:srgbClr val="FF00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avaScript 入门.pptx" id="{B812C777-9E68-4F43-B758-EBA532ADB484}" vid="{D326234F-4341-4D06-8CC1-2D740558C2CC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饥人谷2020</Template>
  <TotalTime>9791</TotalTime>
  <Words>1371</Words>
  <Application>Microsoft Office PowerPoint</Application>
  <PresentationFormat>宽屏</PresentationFormat>
  <Paragraphs>205</Paragraphs>
  <Slides>28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等线</vt:lpstr>
      <vt:lpstr>思源黑体</vt:lpstr>
      <vt:lpstr>微软雅黑</vt:lpstr>
      <vt:lpstr>Arial</vt:lpstr>
      <vt:lpstr>Consolas</vt:lpstr>
      <vt:lpstr>Wingdings</vt:lpstr>
      <vt:lpstr>饥人谷2020</vt:lpstr>
      <vt:lpstr>饥人谷2019浅色主题​​</vt:lpstr>
      <vt:lpstr>Webpack loader 原理</vt:lpstr>
      <vt:lpstr>PowerPoint 演示文稿</vt:lpstr>
      <vt:lpstr>回顾上两节课</vt:lpstr>
      <vt:lpstr>演示打包器</vt:lpstr>
      <vt:lpstr>但这个打包器居然不能加载 CSS</vt:lpstr>
      <vt:lpstr>如何加载 CSS</vt:lpstr>
      <vt:lpstr>思路</vt:lpstr>
      <vt:lpstr>我有问题</vt:lpstr>
      <vt:lpstr>解决过程</vt:lpstr>
      <vt:lpstr>核心代码</vt:lpstr>
      <vt:lpstr>把刚才的代码优化成 css-loader</vt:lpstr>
      <vt:lpstr>loader 长什么样子</vt:lpstr>
      <vt:lpstr>核心代码</vt:lpstr>
      <vt:lpstr>CSS loader</vt:lpstr>
      <vt:lpstr>不浮于表面，是 P6 的觉悟</vt:lpstr>
      <vt:lpstr>单一职责原则</vt:lpstr>
      <vt:lpstr>单一职责原则</vt:lpstr>
      <vt:lpstr>我的代码错在呢？</vt:lpstr>
      <vt:lpstr>学习源码的正确思路</vt:lpstr>
      <vt:lpstr>举一反三</vt:lpstr>
      <vt:lpstr>举一反三</vt:lpstr>
      <vt:lpstr>面试官：你看过哪些 loader 的源码</vt:lpstr>
      <vt:lpstr>源码赏析</vt:lpstr>
      <vt:lpstr>源码赏析2</vt:lpstr>
      <vt:lpstr>如何自己写一个 webpack loader</vt:lpstr>
      <vt:lpstr>面试题 </vt:lpstr>
      <vt:lpstr>面试题 </vt:lpstr>
      <vt:lpstr>Webpack loader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Webpack 核心概念</dc:title>
  <dc:creator>方 方</dc:creator>
  <cp:lastModifiedBy>方 方</cp:lastModifiedBy>
  <cp:revision>1096</cp:revision>
  <dcterms:created xsi:type="dcterms:W3CDTF">2020-11-04T03:55:10Z</dcterms:created>
  <dcterms:modified xsi:type="dcterms:W3CDTF">2020-12-02T18:52:44Z</dcterms:modified>
</cp:coreProperties>
</file>