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1664" userDrawn="1">
          <p15:clr>
            <a:srgbClr val="A4A3A4"/>
          </p15:clr>
        </p15:guide>
        <p15:guide id="4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1686" y="126"/>
      </p:cViewPr>
      <p:guideLst>
        <p:guide orient="horz" pos="2880"/>
        <p:guide pos="2160"/>
        <p:guide orient="horz" pos="1664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A6A6A6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/>
              <a:t>COPYRIGHTⓒ2015</a:t>
            </a:r>
            <a:r>
              <a:rPr spc="204" dirty="0"/>
              <a:t> </a:t>
            </a:r>
            <a:r>
              <a:rPr dirty="0"/>
              <a:t>지노베이션C&amp;G</a:t>
            </a:r>
            <a:r>
              <a:rPr spc="229" dirty="0"/>
              <a:t> </a:t>
            </a:r>
            <a:r>
              <a:rPr dirty="0"/>
              <a:t>ALL</a:t>
            </a:r>
            <a:r>
              <a:rPr spc="295" dirty="0"/>
              <a:t> </a:t>
            </a:r>
            <a:r>
              <a:rPr dirty="0"/>
              <a:t>RIGHTS</a:t>
            </a:r>
            <a:r>
              <a:rPr spc="204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EBEBE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A6A6A6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/>
              <a:t>COPYRIGHTⓒ2015</a:t>
            </a:r>
            <a:r>
              <a:rPr spc="204" dirty="0"/>
              <a:t> </a:t>
            </a:r>
            <a:r>
              <a:rPr dirty="0"/>
              <a:t>지노베이션C&amp;G</a:t>
            </a:r>
            <a:r>
              <a:rPr spc="229" dirty="0"/>
              <a:t> </a:t>
            </a:r>
            <a:r>
              <a:rPr dirty="0"/>
              <a:t>ALL</a:t>
            </a:r>
            <a:r>
              <a:rPr spc="295" dirty="0"/>
              <a:t> </a:t>
            </a:r>
            <a:r>
              <a:rPr dirty="0"/>
              <a:t>RIGHTS</a:t>
            </a:r>
            <a:r>
              <a:rPr spc="204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EBEBE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81650" y="0"/>
            <a:ext cx="4324350" cy="228600"/>
          </a:xfrm>
          <a:custGeom>
            <a:avLst/>
            <a:gdLst/>
            <a:ahLst/>
            <a:cxnLst/>
            <a:rect l="l" t="t" r="r" b="b"/>
            <a:pathLst>
              <a:path w="4324350" h="228600">
                <a:moveTo>
                  <a:pt x="4324350" y="0"/>
                </a:moveTo>
                <a:lnTo>
                  <a:pt x="0" y="0"/>
                </a:lnTo>
                <a:lnTo>
                  <a:pt x="301878" y="228600"/>
                </a:lnTo>
                <a:lnTo>
                  <a:pt x="4324350" y="228600"/>
                </a:lnTo>
                <a:lnTo>
                  <a:pt x="4324350" y="0"/>
                </a:lnTo>
                <a:close/>
              </a:path>
            </a:pathLst>
          </a:custGeom>
          <a:solidFill>
            <a:srgbClr val="04A3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1925" y="190500"/>
            <a:ext cx="295275" cy="361950"/>
          </a:xfrm>
          <a:custGeom>
            <a:avLst/>
            <a:gdLst/>
            <a:ahLst/>
            <a:cxnLst/>
            <a:rect l="l" t="t" r="r" b="b"/>
            <a:pathLst>
              <a:path w="295275" h="361950">
                <a:moveTo>
                  <a:pt x="295275" y="0"/>
                </a:moveTo>
                <a:lnTo>
                  <a:pt x="0" y="0"/>
                </a:lnTo>
                <a:lnTo>
                  <a:pt x="0" y="361950"/>
                </a:lnTo>
                <a:lnTo>
                  <a:pt x="295275" y="361950"/>
                </a:lnTo>
                <a:lnTo>
                  <a:pt x="2952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335904" y="1081674"/>
            <a:ext cx="3569334" cy="433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A6A6A6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/>
              <a:t>COPYRIGHTⓒ2015</a:t>
            </a:r>
            <a:r>
              <a:rPr spc="204" dirty="0"/>
              <a:t> </a:t>
            </a:r>
            <a:r>
              <a:rPr dirty="0"/>
              <a:t>지노베이션C&amp;G</a:t>
            </a:r>
            <a:r>
              <a:rPr spc="229" dirty="0"/>
              <a:t> </a:t>
            </a:r>
            <a:r>
              <a:rPr dirty="0"/>
              <a:t>ALL</a:t>
            </a:r>
            <a:r>
              <a:rPr spc="295" dirty="0"/>
              <a:t> </a:t>
            </a:r>
            <a:r>
              <a:rPr dirty="0"/>
              <a:t>RIGHTS</a:t>
            </a:r>
            <a:r>
              <a:rPr spc="204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EBEBE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A6A6A6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/>
              <a:t>COPYRIGHTⓒ2015</a:t>
            </a:r>
            <a:r>
              <a:rPr spc="204" dirty="0"/>
              <a:t> </a:t>
            </a:r>
            <a:r>
              <a:rPr dirty="0"/>
              <a:t>지노베이션C&amp;G</a:t>
            </a:r>
            <a:r>
              <a:rPr spc="229" dirty="0"/>
              <a:t> </a:t>
            </a:r>
            <a:r>
              <a:rPr dirty="0"/>
              <a:t>ALL</a:t>
            </a:r>
            <a:r>
              <a:rPr spc="295" dirty="0"/>
              <a:t> </a:t>
            </a:r>
            <a:r>
              <a:rPr dirty="0"/>
              <a:t>RIGHTS</a:t>
            </a:r>
            <a:r>
              <a:rPr spc="204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EBEBE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A6A6A6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/>
              <a:t>COPYRIGHTⓒ2015</a:t>
            </a:r>
            <a:r>
              <a:rPr spc="204" dirty="0"/>
              <a:t> </a:t>
            </a:r>
            <a:r>
              <a:rPr dirty="0"/>
              <a:t>지노베이션C&amp;G</a:t>
            </a:r>
            <a:r>
              <a:rPr spc="229" dirty="0"/>
              <a:t> </a:t>
            </a:r>
            <a:r>
              <a:rPr dirty="0"/>
              <a:t>ALL</a:t>
            </a:r>
            <a:r>
              <a:rPr spc="295" dirty="0"/>
              <a:t> </a:t>
            </a:r>
            <a:r>
              <a:rPr dirty="0"/>
              <a:t>RIGHTS</a:t>
            </a:r>
            <a:r>
              <a:rPr spc="204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BEBEBE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1925" y="190500"/>
            <a:ext cx="295275" cy="361950"/>
          </a:xfrm>
          <a:custGeom>
            <a:avLst/>
            <a:gdLst/>
            <a:ahLst/>
            <a:cxnLst/>
            <a:rect l="l" t="t" r="r" b="b"/>
            <a:pathLst>
              <a:path w="295275" h="361950">
                <a:moveTo>
                  <a:pt x="295275" y="0"/>
                </a:moveTo>
                <a:lnTo>
                  <a:pt x="0" y="0"/>
                </a:lnTo>
                <a:lnTo>
                  <a:pt x="0" y="361950"/>
                </a:lnTo>
                <a:lnTo>
                  <a:pt x="295275" y="361950"/>
                </a:lnTo>
                <a:lnTo>
                  <a:pt x="2952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581650" y="0"/>
            <a:ext cx="4324350" cy="228600"/>
          </a:xfrm>
          <a:custGeom>
            <a:avLst/>
            <a:gdLst/>
            <a:ahLst/>
            <a:cxnLst/>
            <a:rect l="l" t="t" r="r" b="b"/>
            <a:pathLst>
              <a:path w="4324350" h="228600">
                <a:moveTo>
                  <a:pt x="4324350" y="0"/>
                </a:moveTo>
                <a:lnTo>
                  <a:pt x="0" y="0"/>
                </a:lnTo>
                <a:lnTo>
                  <a:pt x="301878" y="228600"/>
                </a:lnTo>
                <a:lnTo>
                  <a:pt x="4324350" y="228600"/>
                </a:lnTo>
                <a:lnTo>
                  <a:pt x="4324350" y="0"/>
                </a:lnTo>
                <a:close/>
              </a:path>
            </a:pathLst>
          </a:custGeom>
          <a:solidFill>
            <a:srgbClr val="04A3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050" y="240030"/>
            <a:ext cx="520700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E7E7E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9370" y="2623947"/>
            <a:ext cx="7894320" cy="331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A6A6A6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/>
              <a:t>COPYRIGHTⓒ2015</a:t>
            </a:r>
            <a:r>
              <a:rPr spc="204" dirty="0"/>
              <a:t> </a:t>
            </a:r>
            <a:r>
              <a:rPr dirty="0"/>
              <a:t>지노베이션C&amp;G</a:t>
            </a:r>
            <a:r>
              <a:rPr spc="229" dirty="0"/>
              <a:t> </a:t>
            </a:r>
            <a:r>
              <a:rPr dirty="0"/>
              <a:t>ALL</a:t>
            </a:r>
            <a:r>
              <a:rPr spc="295" dirty="0"/>
              <a:t> </a:t>
            </a:r>
            <a:r>
              <a:rPr dirty="0"/>
              <a:t>RIGHTS</a:t>
            </a:r>
            <a:r>
              <a:rPr spc="204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9440" y="6606930"/>
            <a:ext cx="222250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BEBEBE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png"/><Relationship Id="rId7" Type="http://schemas.openxmlformats.org/officeDocument/2006/relationships/image" Target="../media/image41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jpg"/><Relationship Id="rId11" Type="http://schemas.openxmlformats.org/officeDocument/2006/relationships/image" Target="../media/image45.jpg"/><Relationship Id="rId5" Type="http://schemas.openxmlformats.org/officeDocument/2006/relationships/image" Target="../media/image39.jpg"/><Relationship Id="rId10" Type="http://schemas.openxmlformats.org/officeDocument/2006/relationships/image" Target="../media/image44.jpg"/><Relationship Id="rId4" Type="http://schemas.openxmlformats.org/officeDocument/2006/relationships/image" Target="../media/image38.jpg"/><Relationship Id="rId9" Type="http://schemas.openxmlformats.org/officeDocument/2006/relationships/image" Target="../media/image4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15350" y="0"/>
            <a:ext cx="828675" cy="1076325"/>
            <a:chOff x="8515350" y="0"/>
            <a:chExt cx="828675" cy="1076325"/>
          </a:xfrm>
        </p:grpSpPr>
        <p:sp>
          <p:nvSpPr>
            <p:cNvPr id="3" name="object 3"/>
            <p:cNvSpPr/>
            <p:nvPr/>
          </p:nvSpPr>
          <p:spPr>
            <a:xfrm>
              <a:off x="8515350" y="0"/>
              <a:ext cx="828675" cy="104775"/>
            </a:xfrm>
            <a:custGeom>
              <a:avLst/>
              <a:gdLst/>
              <a:ahLst/>
              <a:cxnLst/>
              <a:rect l="l" t="t" r="r" b="b"/>
              <a:pathLst>
                <a:path w="828675" h="104775">
                  <a:moveTo>
                    <a:pt x="828675" y="0"/>
                  </a:moveTo>
                  <a:lnTo>
                    <a:pt x="0" y="0"/>
                  </a:lnTo>
                  <a:lnTo>
                    <a:pt x="0" y="104775"/>
                  </a:lnTo>
                  <a:lnTo>
                    <a:pt x="828675" y="104775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15350" y="104775"/>
              <a:ext cx="828675" cy="971550"/>
            </a:xfrm>
            <a:custGeom>
              <a:avLst/>
              <a:gdLst/>
              <a:ahLst/>
              <a:cxnLst/>
              <a:rect l="l" t="t" r="r" b="b"/>
              <a:pathLst>
                <a:path w="828675" h="971550">
                  <a:moveTo>
                    <a:pt x="828675" y="0"/>
                  </a:moveTo>
                  <a:lnTo>
                    <a:pt x="0" y="0"/>
                  </a:lnTo>
                  <a:lnTo>
                    <a:pt x="0" y="839977"/>
                  </a:lnTo>
                  <a:lnTo>
                    <a:pt x="7042" y="881556"/>
                  </a:lnTo>
                  <a:lnTo>
                    <a:pt x="26655" y="917673"/>
                  </a:lnTo>
                  <a:lnTo>
                    <a:pt x="56564" y="946158"/>
                  </a:lnTo>
                  <a:lnTo>
                    <a:pt x="94496" y="964840"/>
                  </a:lnTo>
                  <a:lnTo>
                    <a:pt x="138175" y="971550"/>
                  </a:lnTo>
                  <a:lnTo>
                    <a:pt x="828675" y="971550"/>
                  </a:lnTo>
                  <a:lnTo>
                    <a:pt x="82867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353175" y="2924175"/>
            <a:ext cx="1466850" cy="1504950"/>
          </a:xfrm>
          <a:custGeom>
            <a:avLst/>
            <a:gdLst/>
            <a:ahLst/>
            <a:cxnLst/>
            <a:rect l="l" t="t" r="r" b="b"/>
            <a:pathLst>
              <a:path w="1466850" h="1504950">
                <a:moveTo>
                  <a:pt x="1466850" y="0"/>
                </a:moveTo>
                <a:lnTo>
                  <a:pt x="1348231" y="5969"/>
                </a:lnTo>
                <a:lnTo>
                  <a:pt x="1301121" y="11526"/>
                </a:lnTo>
                <a:lnTo>
                  <a:pt x="1254466" y="18529"/>
                </a:lnTo>
                <a:lnTo>
                  <a:pt x="1208291" y="26956"/>
                </a:lnTo>
                <a:lnTo>
                  <a:pt x="1162618" y="36784"/>
                </a:lnTo>
                <a:lnTo>
                  <a:pt x="1117471" y="47989"/>
                </a:lnTo>
                <a:lnTo>
                  <a:pt x="1072871" y="60548"/>
                </a:lnTo>
                <a:lnTo>
                  <a:pt x="1028844" y="74439"/>
                </a:lnTo>
                <a:lnTo>
                  <a:pt x="985411" y="89637"/>
                </a:lnTo>
                <a:lnTo>
                  <a:pt x="942595" y="106121"/>
                </a:lnTo>
                <a:lnTo>
                  <a:pt x="900420" y="123866"/>
                </a:lnTo>
                <a:lnTo>
                  <a:pt x="858909" y="142850"/>
                </a:lnTo>
                <a:lnTo>
                  <a:pt x="818084" y="163050"/>
                </a:lnTo>
                <a:lnTo>
                  <a:pt x="777969" y="184442"/>
                </a:lnTo>
                <a:lnTo>
                  <a:pt x="738586" y="207003"/>
                </a:lnTo>
                <a:lnTo>
                  <a:pt x="699960" y="230711"/>
                </a:lnTo>
                <a:lnTo>
                  <a:pt x="662112" y="255542"/>
                </a:lnTo>
                <a:lnTo>
                  <a:pt x="625065" y="281474"/>
                </a:lnTo>
                <a:lnTo>
                  <a:pt x="588844" y="308482"/>
                </a:lnTo>
                <a:lnTo>
                  <a:pt x="553471" y="336544"/>
                </a:lnTo>
                <a:lnTo>
                  <a:pt x="518968" y="365637"/>
                </a:lnTo>
                <a:lnTo>
                  <a:pt x="485360" y="395737"/>
                </a:lnTo>
                <a:lnTo>
                  <a:pt x="452668" y="426823"/>
                </a:lnTo>
                <a:lnTo>
                  <a:pt x="420916" y="458869"/>
                </a:lnTo>
                <a:lnTo>
                  <a:pt x="390128" y="491855"/>
                </a:lnTo>
                <a:lnTo>
                  <a:pt x="360325" y="525755"/>
                </a:lnTo>
                <a:lnTo>
                  <a:pt x="331532" y="560548"/>
                </a:lnTo>
                <a:lnTo>
                  <a:pt x="303770" y="596209"/>
                </a:lnTo>
                <a:lnTo>
                  <a:pt x="277064" y="632717"/>
                </a:lnTo>
                <a:lnTo>
                  <a:pt x="251436" y="670048"/>
                </a:lnTo>
                <a:lnTo>
                  <a:pt x="226910" y="708178"/>
                </a:lnTo>
                <a:lnTo>
                  <a:pt x="203507" y="747085"/>
                </a:lnTo>
                <a:lnTo>
                  <a:pt x="181252" y="786746"/>
                </a:lnTo>
                <a:lnTo>
                  <a:pt x="160167" y="827137"/>
                </a:lnTo>
                <a:lnTo>
                  <a:pt x="140276" y="868235"/>
                </a:lnTo>
                <a:lnTo>
                  <a:pt x="121601" y="910018"/>
                </a:lnTo>
                <a:lnTo>
                  <a:pt x="104165" y="952462"/>
                </a:lnTo>
                <a:lnTo>
                  <a:pt x="87992" y="995544"/>
                </a:lnTo>
                <a:lnTo>
                  <a:pt x="73105" y="1039241"/>
                </a:lnTo>
                <a:lnTo>
                  <a:pt x="59526" y="1083529"/>
                </a:lnTo>
                <a:lnTo>
                  <a:pt x="47278" y="1128387"/>
                </a:lnTo>
                <a:lnTo>
                  <a:pt x="36385" y="1173790"/>
                </a:lnTo>
                <a:lnTo>
                  <a:pt x="26870" y="1219716"/>
                </a:lnTo>
                <a:lnTo>
                  <a:pt x="18756" y="1266141"/>
                </a:lnTo>
                <a:lnTo>
                  <a:pt x="12065" y="1313042"/>
                </a:lnTo>
                <a:lnTo>
                  <a:pt x="6821" y="1360397"/>
                </a:lnTo>
                <a:lnTo>
                  <a:pt x="3047" y="1408182"/>
                </a:lnTo>
                <a:lnTo>
                  <a:pt x="765" y="1456374"/>
                </a:lnTo>
                <a:lnTo>
                  <a:pt x="0" y="1504950"/>
                </a:lnTo>
                <a:lnTo>
                  <a:pt x="838200" y="1504950"/>
                </a:lnTo>
                <a:lnTo>
                  <a:pt x="840067" y="1454621"/>
                </a:lnTo>
                <a:lnTo>
                  <a:pt x="845582" y="1405310"/>
                </a:lnTo>
                <a:lnTo>
                  <a:pt x="854611" y="1357152"/>
                </a:lnTo>
                <a:lnTo>
                  <a:pt x="867020" y="1310281"/>
                </a:lnTo>
                <a:lnTo>
                  <a:pt x="882675" y="1264830"/>
                </a:lnTo>
                <a:lnTo>
                  <a:pt x="901444" y="1220933"/>
                </a:lnTo>
                <a:lnTo>
                  <a:pt x="923193" y="1178724"/>
                </a:lnTo>
                <a:lnTo>
                  <a:pt x="947788" y="1138338"/>
                </a:lnTo>
                <a:lnTo>
                  <a:pt x="975097" y="1099908"/>
                </a:lnTo>
                <a:lnTo>
                  <a:pt x="1004984" y="1063568"/>
                </a:lnTo>
                <a:lnTo>
                  <a:pt x="1037319" y="1029452"/>
                </a:lnTo>
                <a:lnTo>
                  <a:pt x="1071965" y="997695"/>
                </a:lnTo>
                <a:lnTo>
                  <a:pt x="1108792" y="968430"/>
                </a:lnTo>
                <a:lnTo>
                  <a:pt x="1147664" y="941791"/>
                </a:lnTo>
                <a:lnTo>
                  <a:pt x="1188448" y="917912"/>
                </a:lnTo>
                <a:lnTo>
                  <a:pt x="1231012" y="896927"/>
                </a:lnTo>
                <a:lnTo>
                  <a:pt x="1275222" y="878970"/>
                </a:lnTo>
                <a:lnTo>
                  <a:pt x="1320943" y="864176"/>
                </a:lnTo>
                <a:lnTo>
                  <a:pt x="1368044" y="852677"/>
                </a:lnTo>
                <a:lnTo>
                  <a:pt x="1466850" y="842772"/>
                </a:lnTo>
                <a:lnTo>
                  <a:pt x="1466850" y="0"/>
                </a:lnTo>
                <a:close/>
              </a:path>
            </a:pathLst>
          </a:custGeom>
          <a:solidFill>
            <a:srgbClr val="04A3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76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4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57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00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3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6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5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68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811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954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97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335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478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21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764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907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050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288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431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574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717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860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098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241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384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527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670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813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052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195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338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8481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9624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862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005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3148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4291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434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672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815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958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101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1244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2387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625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768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911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7054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8197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436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0579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1722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865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008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246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389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7532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8675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9818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961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2199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342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4485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628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6771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009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9152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0295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438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581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837247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963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6106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7249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8392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95350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773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1916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3059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94202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9534525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6583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7726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98869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152525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0" y="2250"/>
                </a:lnTo>
                <a:lnTo>
                  <a:pt x="8367" y="8381"/>
                </a:lnTo>
                <a:lnTo>
                  <a:pt x="2244" y="17466"/>
                </a:lnTo>
                <a:lnTo>
                  <a:pt x="0" y="28575"/>
                </a:lnTo>
                <a:lnTo>
                  <a:pt x="2244" y="39683"/>
                </a:lnTo>
                <a:lnTo>
                  <a:pt x="8367" y="48768"/>
                </a:lnTo>
                <a:lnTo>
                  <a:pt x="17450" y="54899"/>
                </a:lnTo>
                <a:lnTo>
                  <a:pt x="28575" y="57150"/>
                </a:lnTo>
                <a:lnTo>
                  <a:pt x="39699" y="54899"/>
                </a:lnTo>
                <a:lnTo>
                  <a:pt x="48782" y="48768"/>
                </a:lnTo>
                <a:lnTo>
                  <a:pt x="54905" y="39683"/>
                </a:lnTo>
                <a:lnTo>
                  <a:pt x="57150" y="28575"/>
                </a:lnTo>
                <a:lnTo>
                  <a:pt x="54905" y="17466"/>
                </a:lnTo>
                <a:lnTo>
                  <a:pt x="48782" y="8381"/>
                </a:lnTo>
                <a:lnTo>
                  <a:pt x="39699" y="2250"/>
                </a:lnTo>
                <a:lnTo>
                  <a:pt x="28575" y="0"/>
                </a:lnTo>
                <a:close/>
              </a:path>
            </a:pathLst>
          </a:custGeom>
          <a:solidFill>
            <a:srgbClr val="04A3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2900" y="5657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50" y="2244"/>
                </a:lnTo>
                <a:lnTo>
                  <a:pt x="8367" y="8367"/>
                </a:lnTo>
                <a:lnTo>
                  <a:pt x="2244" y="17450"/>
                </a:lnTo>
                <a:lnTo>
                  <a:pt x="0" y="28575"/>
                </a:lnTo>
                <a:lnTo>
                  <a:pt x="2244" y="39699"/>
                </a:lnTo>
                <a:lnTo>
                  <a:pt x="8367" y="48782"/>
                </a:lnTo>
                <a:lnTo>
                  <a:pt x="17450" y="54905"/>
                </a:lnTo>
                <a:lnTo>
                  <a:pt x="28575" y="57150"/>
                </a:lnTo>
                <a:lnTo>
                  <a:pt x="39699" y="54905"/>
                </a:lnTo>
                <a:lnTo>
                  <a:pt x="48782" y="48782"/>
                </a:lnTo>
                <a:lnTo>
                  <a:pt x="54905" y="39699"/>
                </a:lnTo>
                <a:lnTo>
                  <a:pt x="57150" y="28575"/>
                </a:lnTo>
                <a:lnTo>
                  <a:pt x="54905" y="17450"/>
                </a:lnTo>
                <a:lnTo>
                  <a:pt x="48782" y="8367"/>
                </a:lnTo>
                <a:lnTo>
                  <a:pt x="39699" y="2244"/>
                </a:lnTo>
                <a:lnTo>
                  <a:pt x="28575" y="0"/>
                </a:lnTo>
                <a:close/>
              </a:path>
            </a:pathLst>
          </a:custGeom>
          <a:solidFill>
            <a:srgbClr val="09B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428875" y="52101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66" y="2250"/>
                </a:lnTo>
                <a:lnTo>
                  <a:pt x="8381" y="8381"/>
                </a:lnTo>
                <a:lnTo>
                  <a:pt x="2250" y="17466"/>
                </a:lnTo>
                <a:lnTo>
                  <a:pt x="0" y="28575"/>
                </a:lnTo>
                <a:lnTo>
                  <a:pt x="2250" y="39683"/>
                </a:lnTo>
                <a:lnTo>
                  <a:pt x="8381" y="48768"/>
                </a:lnTo>
                <a:lnTo>
                  <a:pt x="17466" y="54899"/>
                </a:lnTo>
                <a:lnTo>
                  <a:pt x="28575" y="57150"/>
                </a:lnTo>
                <a:lnTo>
                  <a:pt x="39683" y="54899"/>
                </a:lnTo>
                <a:lnTo>
                  <a:pt x="48768" y="48767"/>
                </a:lnTo>
                <a:lnTo>
                  <a:pt x="54899" y="39683"/>
                </a:lnTo>
                <a:lnTo>
                  <a:pt x="57150" y="28575"/>
                </a:lnTo>
                <a:lnTo>
                  <a:pt x="54899" y="17466"/>
                </a:lnTo>
                <a:lnTo>
                  <a:pt x="48768" y="8381"/>
                </a:lnTo>
                <a:lnTo>
                  <a:pt x="39683" y="2250"/>
                </a:lnTo>
                <a:lnTo>
                  <a:pt x="28575" y="0"/>
                </a:lnTo>
                <a:close/>
              </a:path>
            </a:pathLst>
          </a:custGeom>
          <a:solidFill>
            <a:srgbClr val="04A3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590925" y="45434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66" y="2250"/>
                </a:lnTo>
                <a:lnTo>
                  <a:pt x="8382" y="8381"/>
                </a:lnTo>
                <a:lnTo>
                  <a:pt x="2250" y="17466"/>
                </a:lnTo>
                <a:lnTo>
                  <a:pt x="0" y="28575"/>
                </a:lnTo>
                <a:lnTo>
                  <a:pt x="2250" y="39683"/>
                </a:lnTo>
                <a:lnTo>
                  <a:pt x="8382" y="48768"/>
                </a:lnTo>
                <a:lnTo>
                  <a:pt x="17466" y="54899"/>
                </a:lnTo>
                <a:lnTo>
                  <a:pt x="28575" y="57150"/>
                </a:lnTo>
                <a:lnTo>
                  <a:pt x="39683" y="54899"/>
                </a:lnTo>
                <a:lnTo>
                  <a:pt x="48767" y="48768"/>
                </a:lnTo>
                <a:lnTo>
                  <a:pt x="54899" y="39683"/>
                </a:lnTo>
                <a:lnTo>
                  <a:pt x="57150" y="28575"/>
                </a:lnTo>
                <a:lnTo>
                  <a:pt x="54899" y="17466"/>
                </a:lnTo>
                <a:lnTo>
                  <a:pt x="48767" y="8381"/>
                </a:lnTo>
                <a:lnTo>
                  <a:pt x="39683" y="2250"/>
                </a:lnTo>
                <a:lnTo>
                  <a:pt x="28575" y="0"/>
                </a:lnTo>
                <a:close/>
              </a:path>
            </a:pathLst>
          </a:custGeom>
          <a:solidFill>
            <a:srgbClr val="09B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638675" y="57626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66" y="2244"/>
                </a:lnTo>
                <a:lnTo>
                  <a:pt x="8382" y="8367"/>
                </a:lnTo>
                <a:lnTo>
                  <a:pt x="2250" y="17450"/>
                </a:lnTo>
                <a:lnTo>
                  <a:pt x="0" y="28575"/>
                </a:lnTo>
                <a:lnTo>
                  <a:pt x="2250" y="39699"/>
                </a:lnTo>
                <a:lnTo>
                  <a:pt x="8382" y="48782"/>
                </a:lnTo>
                <a:lnTo>
                  <a:pt x="17466" y="54905"/>
                </a:lnTo>
                <a:lnTo>
                  <a:pt x="28575" y="57150"/>
                </a:lnTo>
                <a:lnTo>
                  <a:pt x="39683" y="54905"/>
                </a:lnTo>
                <a:lnTo>
                  <a:pt x="48767" y="48782"/>
                </a:lnTo>
                <a:lnTo>
                  <a:pt x="54899" y="39699"/>
                </a:lnTo>
                <a:lnTo>
                  <a:pt x="57150" y="28575"/>
                </a:lnTo>
                <a:lnTo>
                  <a:pt x="54899" y="17450"/>
                </a:lnTo>
                <a:lnTo>
                  <a:pt x="48767" y="8367"/>
                </a:lnTo>
                <a:lnTo>
                  <a:pt x="39683" y="2244"/>
                </a:lnTo>
                <a:lnTo>
                  <a:pt x="28575" y="0"/>
                </a:lnTo>
                <a:close/>
              </a:path>
            </a:pathLst>
          </a:custGeom>
          <a:solidFill>
            <a:srgbClr val="04A3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91200" y="4981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66" y="2250"/>
                </a:lnTo>
                <a:lnTo>
                  <a:pt x="8382" y="8381"/>
                </a:lnTo>
                <a:lnTo>
                  <a:pt x="2250" y="17466"/>
                </a:lnTo>
                <a:lnTo>
                  <a:pt x="0" y="28575"/>
                </a:lnTo>
                <a:lnTo>
                  <a:pt x="2250" y="39683"/>
                </a:lnTo>
                <a:lnTo>
                  <a:pt x="8382" y="48768"/>
                </a:lnTo>
                <a:lnTo>
                  <a:pt x="17466" y="54899"/>
                </a:lnTo>
                <a:lnTo>
                  <a:pt x="28575" y="57150"/>
                </a:lnTo>
                <a:lnTo>
                  <a:pt x="39683" y="54899"/>
                </a:lnTo>
                <a:lnTo>
                  <a:pt x="48767" y="48768"/>
                </a:lnTo>
                <a:lnTo>
                  <a:pt x="54899" y="39683"/>
                </a:lnTo>
                <a:lnTo>
                  <a:pt x="57150" y="28575"/>
                </a:lnTo>
                <a:lnTo>
                  <a:pt x="54899" y="17466"/>
                </a:lnTo>
                <a:lnTo>
                  <a:pt x="48767" y="8381"/>
                </a:lnTo>
                <a:lnTo>
                  <a:pt x="39683" y="2250"/>
                </a:lnTo>
                <a:lnTo>
                  <a:pt x="28575" y="0"/>
                </a:lnTo>
                <a:close/>
              </a:path>
            </a:pathLst>
          </a:custGeom>
          <a:solidFill>
            <a:srgbClr val="09B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91375" y="52101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28575" y="0"/>
                </a:moveTo>
                <a:lnTo>
                  <a:pt x="17466" y="2250"/>
                </a:lnTo>
                <a:lnTo>
                  <a:pt x="8381" y="8381"/>
                </a:lnTo>
                <a:lnTo>
                  <a:pt x="2250" y="17466"/>
                </a:lnTo>
                <a:lnTo>
                  <a:pt x="0" y="28575"/>
                </a:lnTo>
                <a:lnTo>
                  <a:pt x="2250" y="39683"/>
                </a:lnTo>
                <a:lnTo>
                  <a:pt x="8381" y="48768"/>
                </a:lnTo>
                <a:lnTo>
                  <a:pt x="17466" y="54899"/>
                </a:lnTo>
                <a:lnTo>
                  <a:pt x="28575" y="57150"/>
                </a:lnTo>
                <a:lnTo>
                  <a:pt x="39683" y="54899"/>
                </a:lnTo>
                <a:lnTo>
                  <a:pt x="48768" y="48767"/>
                </a:lnTo>
                <a:lnTo>
                  <a:pt x="54899" y="39683"/>
                </a:lnTo>
                <a:lnTo>
                  <a:pt x="57150" y="28575"/>
                </a:lnTo>
                <a:lnTo>
                  <a:pt x="54899" y="17466"/>
                </a:lnTo>
                <a:lnTo>
                  <a:pt x="48768" y="8381"/>
                </a:lnTo>
                <a:lnTo>
                  <a:pt x="39683" y="2250"/>
                </a:lnTo>
                <a:lnTo>
                  <a:pt x="28575" y="0"/>
                </a:lnTo>
                <a:close/>
              </a:path>
            </a:pathLst>
          </a:custGeom>
          <a:solidFill>
            <a:srgbClr val="04A3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90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1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33350" y="4457700"/>
            <a:ext cx="0" cy="1490980"/>
          </a:xfrm>
          <a:custGeom>
            <a:avLst/>
            <a:gdLst/>
            <a:ahLst/>
            <a:cxnLst/>
            <a:rect l="l" t="t" r="r" b="b"/>
            <a:pathLst>
              <a:path h="1490979">
                <a:moveTo>
                  <a:pt x="0" y="0"/>
                </a:moveTo>
                <a:lnTo>
                  <a:pt x="0" y="1490675"/>
                </a:lnTo>
              </a:path>
            </a:pathLst>
          </a:custGeom>
          <a:ln w="57150">
            <a:solidFill>
              <a:srgbClr val="F1F1F1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820025" y="4429125"/>
            <a:ext cx="1543050" cy="1504950"/>
          </a:xfrm>
          <a:custGeom>
            <a:avLst/>
            <a:gdLst/>
            <a:ahLst/>
            <a:cxnLst/>
            <a:rect l="l" t="t" r="r" b="b"/>
            <a:pathLst>
              <a:path w="1543050" h="1504950">
                <a:moveTo>
                  <a:pt x="1543050" y="0"/>
                </a:moveTo>
                <a:lnTo>
                  <a:pt x="701421" y="0"/>
                </a:lnTo>
                <a:lnTo>
                  <a:pt x="699747" y="47493"/>
                </a:lnTo>
                <a:lnTo>
                  <a:pt x="694804" y="94084"/>
                </a:lnTo>
                <a:lnTo>
                  <a:pt x="686701" y="139661"/>
                </a:lnTo>
                <a:lnTo>
                  <a:pt x="675554" y="184111"/>
                </a:lnTo>
                <a:lnTo>
                  <a:pt x="661474" y="227322"/>
                </a:lnTo>
                <a:lnTo>
                  <a:pt x="644574" y="269181"/>
                </a:lnTo>
                <a:lnTo>
                  <a:pt x="624966" y="309576"/>
                </a:lnTo>
                <a:lnTo>
                  <a:pt x="602764" y="348394"/>
                </a:lnTo>
                <a:lnTo>
                  <a:pt x="578080" y="385523"/>
                </a:lnTo>
                <a:lnTo>
                  <a:pt x="551028" y="420850"/>
                </a:lnTo>
                <a:lnTo>
                  <a:pt x="521719" y="454263"/>
                </a:lnTo>
                <a:lnTo>
                  <a:pt x="490266" y="485650"/>
                </a:lnTo>
                <a:lnTo>
                  <a:pt x="456783" y="514897"/>
                </a:lnTo>
                <a:lnTo>
                  <a:pt x="421381" y="541893"/>
                </a:lnTo>
                <a:lnTo>
                  <a:pt x="384174" y="566524"/>
                </a:lnTo>
                <a:lnTo>
                  <a:pt x="345274" y="588679"/>
                </a:lnTo>
                <a:lnTo>
                  <a:pt x="304795" y="608245"/>
                </a:lnTo>
                <a:lnTo>
                  <a:pt x="262848" y="625110"/>
                </a:lnTo>
                <a:lnTo>
                  <a:pt x="219547" y="639160"/>
                </a:lnTo>
                <a:lnTo>
                  <a:pt x="175004" y="650284"/>
                </a:lnTo>
                <a:lnTo>
                  <a:pt x="129332" y="658369"/>
                </a:lnTo>
                <a:lnTo>
                  <a:pt x="82643" y="663302"/>
                </a:lnTo>
                <a:lnTo>
                  <a:pt x="35051" y="664972"/>
                </a:lnTo>
                <a:lnTo>
                  <a:pt x="0" y="661416"/>
                </a:lnTo>
                <a:lnTo>
                  <a:pt x="0" y="1503184"/>
                </a:lnTo>
                <a:lnTo>
                  <a:pt x="35051" y="1504950"/>
                </a:lnTo>
                <a:lnTo>
                  <a:pt x="82923" y="1504206"/>
                </a:lnTo>
                <a:lnTo>
                  <a:pt x="130422" y="1501989"/>
                </a:lnTo>
                <a:lnTo>
                  <a:pt x="177527" y="1498321"/>
                </a:lnTo>
                <a:lnTo>
                  <a:pt x="224216" y="1493225"/>
                </a:lnTo>
                <a:lnTo>
                  <a:pt x="270466" y="1486721"/>
                </a:lnTo>
                <a:lnTo>
                  <a:pt x="316256" y="1478833"/>
                </a:lnTo>
                <a:lnTo>
                  <a:pt x="361564" y="1469582"/>
                </a:lnTo>
                <a:lnTo>
                  <a:pt x="406367" y="1458990"/>
                </a:lnTo>
                <a:lnTo>
                  <a:pt x="450644" y="1447080"/>
                </a:lnTo>
                <a:lnTo>
                  <a:pt x="494371" y="1433872"/>
                </a:lnTo>
                <a:lnTo>
                  <a:pt x="537528" y="1419390"/>
                </a:lnTo>
                <a:lnTo>
                  <a:pt x="580092" y="1403656"/>
                </a:lnTo>
                <a:lnTo>
                  <a:pt x="622042" y="1386691"/>
                </a:lnTo>
                <a:lnTo>
                  <a:pt x="663354" y="1368517"/>
                </a:lnTo>
                <a:lnTo>
                  <a:pt x="704007" y="1349157"/>
                </a:lnTo>
                <a:lnTo>
                  <a:pt x="743979" y="1328632"/>
                </a:lnTo>
                <a:lnTo>
                  <a:pt x="783247" y="1306964"/>
                </a:lnTo>
                <a:lnTo>
                  <a:pt x="821790" y="1284176"/>
                </a:lnTo>
                <a:lnTo>
                  <a:pt x="859586" y="1260290"/>
                </a:lnTo>
                <a:lnTo>
                  <a:pt x="896613" y="1235327"/>
                </a:lnTo>
                <a:lnTo>
                  <a:pt x="932847" y="1209310"/>
                </a:lnTo>
                <a:lnTo>
                  <a:pt x="968269" y="1182261"/>
                </a:lnTo>
                <a:lnTo>
                  <a:pt x="1002854" y="1154201"/>
                </a:lnTo>
                <a:lnTo>
                  <a:pt x="1036582" y="1125153"/>
                </a:lnTo>
                <a:lnTo>
                  <a:pt x="1069429" y="1095139"/>
                </a:lnTo>
                <a:lnTo>
                  <a:pt x="1101375" y="1064180"/>
                </a:lnTo>
                <a:lnTo>
                  <a:pt x="1132397" y="1032299"/>
                </a:lnTo>
                <a:lnTo>
                  <a:pt x="1162473" y="999518"/>
                </a:lnTo>
                <a:lnTo>
                  <a:pt x="1191580" y="965859"/>
                </a:lnTo>
                <a:lnTo>
                  <a:pt x="1219697" y="931344"/>
                </a:lnTo>
                <a:lnTo>
                  <a:pt x="1246802" y="895995"/>
                </a:lnTo>
                <a:lnTo>
                  <a:pt x="1272872" y="859833"/>
                </a:lnTo>
                <a:lnTo>
                  <a:pt x="1297886" y="822882"/>
                </a:lnTo>
                <a:lnTo>
                  <a:pt x="1321822" y="785163"/>
                </a:lnTo>
                <a:lnTo>
                  <a:pt x="1344656" y="746697"/>
                </a:lnTo>
                <a:lnTo>
                  <a:pt x="1366368" y="707508"/>
                </a:lnTo>
                <a:lnTo>
                  <a:pt x="1386935" y="667617"/>
                </a:lnTo>
                <a:lnTo>
                  <a:pt x="1406335" y="627046"/>
                </a:lnTo>
                <a:lnTo>
                  <a:pt x="1424547" y="585817"/>
                </a:lnTo>
                <a:lnTo>
                  <a:pt x="1441547" y="543952"/>
                </a:lnTo>
                <a:lnTo>
                  <a:pt x="1457314" y="501473"/>
                </a:lnTo>
                <a:lnTo>
                  <a:pt x="1471826" y="458403"/>
                </a:lnTo>
                <a:lnTo>
                  <a:pt x="1485060" y="414763"/>
                </a:lnTo>
                <a:lnTo>
                  <a:pt x="1496995" y="370575"/>
                </a:lnTo>
                <a:lnTo>
                  <a:pt x="1507609" y="325862"/>
                </a:lnTo>
                <a:lnTo>
                  <a:pt x="1516879" y="280645"/>
                </a:lnTo>
                <a:lnTo>
                  <a:pt x="1524784" y="234946"/>
                </a:lnTo>
                <a:lnTo>
                  <a:pt x="1531300" y="188788"/>
                </a:lnTo>
                <a:lnTo>
                  <a:pt x="1536408" y="142192"/>
                </a:lnTo>
                <a:lnTo>
                  <a:pt x="1540083" y="95181"/>
                </a:lnTo>
                <a:lnTo>
                  <a:pt x="1542304" y="47776"/>
                </a:lnTo>
                <a:lnTo>
                  <a:pt x="1543050" y="0"/>
                </a:lnTo>
                <a:close/>
              </a:path>
            </a:pathLst>
          </a:custGeom>
          <a:solidFill>
            <a:srgbClr val="09B3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495617" y="2664523"/>
            <a:ext cx="6149975" cy="887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3200" spc="-6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3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3200" spc="-7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3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무상</a:t>
            </a:r>
            <a:r>
              <a:rPr sz="3200" spc="-7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진단ㆍ컨설팅</a:t>
            </a:r>
            <a:endParaRPr sz="3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400" dirty="0">
                <a:solidFill>
                  <a:srgbClr val="4471C4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기업</a:t>
            </a:r>
            <a:r>
              <a:rPr sz="2400" spc="-5" dirty="0">
                <a:solidFill>
                  <a:srgbClr val="4471C4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471C4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2400" spc="5" dirty="0">
                <a:solidFill>
                  <a:srgbClr val="4471C4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471C4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 ㆍ</a:t>
            </a:r>
            <a:r>
              <a:rPr sz="2400" spc="-5" dirty="0">
                <a:solidFill>
                  <a:srgbClr val="4471C4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400" dirty="0">
                <a:solidFill>
                  <a:srgbClr val="4471C4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진단</a:t>
            </a:r>
            <a:r>
              <a:rPr sz="2400" spc="-5" dirty="0">
                <a:solidFill>
                  <a:srgbClr val="4471C4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400" spc="-25" dirty="0">
                <a:solidFill>
                  <a:srgbClr val="4471C4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보고서</a:t>
            </a:r>
            <a:endParaRPr sz="2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627109" y="115887"/>
            <a:ext cx="62674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5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VISION</a:t>
            </a:r>
            <a:endParaRPr sz="15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title"/>
          </p:nvPr>
        </p:nvSpPr>
        <p:spPr>
          <a:xfrm>
            <a:off x="8562085" y="307022"/>
            <a:ext cx="7505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8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2025</a:t>
            </a:r>
            <a:endParaRPr sz="275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562085" y="612203"/>
            <a:ext cx="75057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8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2026</a:t>
            </a:r>
            <a:endParaRPr sz="27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104" name="object 10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0"/>
            <a:ext cx="723900" cy="857250"/>
          </a:xfrm>
          <a:prstGeom prst="rect">
            <a:avLst/>
          </a:prstGeom>
        </p:spPr>
      </p:pic>
      <p:sp>
        <p:nvSpPr>
          <p:cNvPr id="105" name="object 105"/>
          <p:cNvSpPr txBox="1"/>
          <p:nvPr/>
        </p:nvSpPr>
        <p:spPr>
          <a:xfrm>
            <a:off x="1447844" y="313372"/>
            <a:ext cx="292735" cy="3505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65"/>
              </a:spcBef>
            </a:pPr>
            <a:r>
              <a:rPr sz="1100" spc="-75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특허 등록</a:t>
            </a:r>
            <a:endParaRPr sz="11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106" name="object 10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8825" y="0"/>
            <a:ext cx="723900" cy="857250"/>
          </a:xfrm>
          <a:prstGeom prst="rect">
            <a:avLst/>
          </a:prstGeom>
        </p:spPr>
      </p:pic>
      <p:pic>
        <p:nvPicPr>
          <p:cNvPr id="107" name="object 10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8450" y="0"/>
            <a:ext cx="723900" cy="857250"/>
          </a:xfrm>
          <a:prstGeom prst="rect">
            <a:avLst/>
          </a:prstGeom>
        </p:spPr>
      </p:pic>
      <p:sp>
        <p:nvSpPr>
          <p:cNvPr id="108" name="object 108"/>
          <p:cNvSpPr txBox="1"/>
          <p:nvPr/>
        </p:nvSpPr>
        <p:spPr>
          <a:xfrm>
            <a:off x="2132461" y="314007"/>
            <a:ext cx="1379855" cy="34988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42875" marR="5080" indent="-130810">
              <a:lnSpc>
                <a:spcPts val="1200"/>
              </a:lnSpc>
              <a:spcBef>
                <a:spcPts val="265"/>
              </a:spcBef>
              <a:tabLst>
                <a:tab pos="831850" algn="l"/>
                <a:tab pos="963294" algn="l"/>
              </a:tabLst>
            </a:pPr>
            <a:r>
              <a:rPr sz="1100" spc="-2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벤처기업</a:t>
            </a:r>
            <a:r>
              <a:rPr sz="110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	</a:t>
            </a:r>
            <a:r>
              <a:rPr sz="1100" spc="-65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우수기술 </a:t>
            </a:r>
            <a:r>
              <a:rPr sz="1100" spc="-35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인증</a:t>
            </a:r>
            <a:r>
              <a:rPr sz="110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		</a:t>
            </a:r>
            <a:r>
              <a:rPr sz="1100" spc="-25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인증</a:t>
            </a:r>
            <a:endParaRPr sz="11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109" name="object 10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0"/>
            <a:ext cx="723900" cy="857250"/>
          </a:xfrm>
          <a:prstGeom prst="rect">
            <a:avLst/>
          </a:prstGeom>
        </p:spPr>
      </p:pic>
      <p:sp>
        <p:nvSpPr>
          <p:cNvPr id="110" name="object 110"/>
          <p:cNvSpPr txBox="1"/>
          <p:nvPr/>
        </p:nvSpPr>
        <p:spPr>
          <a:xfrm>
            <a:off x="3757172" y="313372"/>
            <a:ext cx="559435" cy="3505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7314">
              <a:lnSpc>
                <a:spcPts val="1260"/>
              </a:lnSpc>
              <a:spcBef>
                <a:spcPts val="125"/>
              </a:spcBef>
            </a:pPr>
            <a:r>
              <a:rPr sz="1100" spc="-2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400억</a:t>
            </a:r>
            <a:endParaRPr sz="11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700">
              <a:lnSpc>
                <a:spcPts val="1260"/>
              </a:lnSpc>
            </a:pPr>
            <a:r>
              <a:rPr sz="1100" spc="-45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절감달성</a:t>
            </a:r>
            <a:endParaRPr sz="11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111" name="object 1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677" y="6234772"/>
            <a:ext cx="1085319" cy="215870"/>
          </a:xfrm>
          <a:prstGeom prst="rect">
            <a:avLst/>
          </a:prstGeom>
        </p:spPr>
      </p:pic>
      <p:sp>
        <p:nvSpPr>
          <p:cNvPr id="112" name="object 112"/>
          <p:cNvSpPr txBox="1"/>
          <p:nvPr/>
        </p:nvSpPr>
        <p:spPr>
          <a:xfrm>
            <a:off x="8597645" y="6640512"/>
            <a:ext cx="59245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50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Since</a:t>
            </a:r>
            <a:r>
              <a:rPr sz="950" b="1" spc="-85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b="1" spc="-20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2015</a:t>
            </a:r>
            <a:endParaRPr sz="9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119" name="그림 118">
            <a:extLst>
              <a:ext uri="{FF2B5EF4-FFF2-40B4-BE49-F238E27FC236}">
                <a16:creationId xmlns:a16="http://schemas.microsoft.com/office/drawing/2014/main" id="{D6449837-86E1-304D-657C-5F7AF5EDE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6225805"/>
            <a:ext cx="1200150" cy="2436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1650" y="0"/>
            <a:ext cx="4324350" cy="228600"/>
          </a:xfrm>
          <a:custGeom>
            <a:avLst/>
            <a:gdLst/>
            <a:ahLst/>
            <a:cxnLst/>
            <a:rect l="l" t="t" r="r" b="b"/>
            <a:pathLst>
              <a:path w="4324350" h="228600">
                <a:moveTo>
                  <a:pt x="4324350" y="0"/>
                </a:moveTo>
                <a:lnTo>
                  <a:pt x="0" y="0"/>
                </a:lnTo>
                <a:lnTo>
                  <a:pt x="301878" y="228600"/>
                </a:lnTo>
                <a:lnTo>
                  <a:pt x="4324350" y="228600"/>
                </a:lnTo>
                <a:lnTo>
                  <a:pt x="4324350" y="0"/>
                </a:lnTo>
                <a:close/>
              </a:path>
            </a:pathLst>
          </a:custGeom>
          <a:solidFill>
            <a:srgbClr val="04A3DF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" y="190500"/>
            <a:ext cx="295275" cy="361950"/>
          </a:xfrm>
          <a:custGeom>
            <a:avLst/>
            <a:gdLst/>
            <a:ahLst/>
            <a:cxnLst/>
            <a:rect l="l" t="t" r="r" b="b"/>
            <a:pathLst>
              <a:path w="295275" h="361950">
                <a:moveTo>
                  <a:pt x="295275" y="0"/>
                </a:moveTo>
                <a:lnTo>
                  <a:pt x="0" y="0"/>
                </a:lnTo>
                <a:lnTo>
                  <a:pt x="0" y="361950"/>
                </a:lnTo>
                <a:lnTo>
                  <a:pt x="295275" y="361950"/>
                </a:lnTo>
                <a:lnTo>
                  <a:pt x="29527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2027" y="348109"/>
            <a:ext cx="7952740" cy="106553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60"/>
              </a:spcBef>
            </a:pPr>
            <a:r>
              <a:rPr sz="18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 절감 </a:t>
            </a:r>
            <a:r>
              <a:rPr sz="18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사례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0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전기절감</a:t>
            </a:r>
            <a:r>
              <a:rPr sz="20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0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2000" spc="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0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누적</a:t>
            </a:r>
            <a:r>
              <a:rPr sz="2000" spc="-3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0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계약</a:t>
            </a:r>
            <a:r>
              <a:rPr sz="2000" spc="-3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75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1,700개</a:t>
            </a:r>
            <a:r>
              <a:rPr sz="2750" spc="8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75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업체</a:t>
            </a:r>
            <a:r>
              <a:rPr sz="2750" spc="-19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0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달성!(2025년 3월</a:t>
            </a:r>
            <a:r>
              <a:rPr sz="20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기준)</a:t>
            </a:r>
            <a:endParaRPr sz="20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9489440" y="6606930"/>
            <a:ext cx="2222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10</a:t>
            </a:fld>
            <a:endParaRPr spc="-25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D0BC8EC-1D0D-D5C7-FB2F-5FCD6FC19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5" y="1533148"/>
            <a:ext cx="8729430" cy="4890648"/>
          </a:xfrm>
          <a:prstGeom prst="rect">
            <a:avLst/>
          </a:prstGeom>
        </p:spPr>
      </p:pic>
      <p:sp>
        <p:nvSpPr>
          <p:cNvPr id="20" name="object 20">
            <a:extLst>
              <a:ext uri="{FF2B5EF4-FFF2-40B4-BE49-F238E27FC236}">
                <a16:creationId xmlns:a16="http://schemas.microsoft.com/office/drawing/2014/main" id="{4E0065FE-DB80-BC39-95EE-8EA11C95DF8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82536"/>
            <a:ext cx="20186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lang="en-US" sz="18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기업</a:t>
            </a:r>
            <a:r>
              <a:rPr sz="18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연혁</a:t>
            </a:r>
            <a:endParaRPr sz="18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07</a:t>
            </a:r>
          </a:p>
        </p:txBody>
      </p:sp>
      <p:sp>
        <p:nvSpPr>
          <p:cNvPr id="4" name="object 4"/>
          <p:cNvSpPr/>
          <p:nvPr/>
        </p:nvSpPr>
        <p:spPr>
          <a:xfrm>
            <a:off x="904875" y="1752600"/>
            <a:ext cx="1171575" cy="257175"/>
          </a:xfrm>
          <a:custGeom>
            <a:avLst/>
            <a:gdLst/>
            <a:ahLst/>
            <a:cxnLst/>
            <a:rect l="l" t="t" r="r" b="b"/>
            <a:pathLst>
              <a:path w="1171575" h="257175">
                <a:moveTo>
                  <a:pt x="931926" y="0"/>
                </a:moveTo>
                <a:lnTo>
                  <a:pt x="0" y="0"/>
                </a:lnTo>
                <a:lnTo>
                  <a:pt x="0" y="257175"/>
                </a:lnTo>
                <a:lnTo>
                  <a:pt x="1171575" y="257175"/>
                </a:lnTo>
                <a:lnTo>
                  <a:pt x="9319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4875" y="2352675"/>
            <a:ext cx="1171575" cy="247650"/>
          </a:xfrm>
          <a:custGeom>
            <a:avLst/>
            <a:gdLst/>
            <a:ahLst/>
            <a:cxnLst/>
            <a:rect l="l" t="t" r="r" b="b"/>
            <a:pathLst>
              <a:path w="1171575" h="247650">
                <a:moveTo>
                  <a:pt x="931926" y="0"/>
                </a:moveTo>
                <a:lnTo>
                  <a:pt x="0" y="0"/>
                </a:lnTo>
                <a:lnTo>
                  <a:pt x="0" y="247650"/>
                </a:lnTo>
                <a:lnTo>
                  <a:pt x="1171575" y="247650"/>
                </a:lnTo>
                <a:lnTo>
                  <a:pt x="9319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04875" y="2943225"/>
            <a:ext cx="1171575" cy="257175"/>
          </a:xfrm>
          <a:custGeom>
            <a:avLst/>
            <a:gdLst/>
            <a:ahLst/>
            <a:cxnLst/>
            <a:rect l="l" t="t" r="r" b="b"/>
            <a:pathLst>
              <a:path w="1171575" h="257175">
                <a:moveTo>
                  <a:pt x="931926" y="0"/>
                </a:moveTo>
                <a:lnTo>
                  <a:pt x="0" y="0"/>
                </a:lnTo>
                <a:lnTo>
                  <a:pt x="0" y="257175"/>
                </a:lnTo>
                <a:lnTo>
                  <a:pt x="1171575" y="257175"/>
                </a:lnTo>
                <a:lnTo>
                  <a:pt x="9319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4875" y="3543300"/>
            <a:ext cx="1171575" cy="247650"/>
          </a:xfrm>
          <a:custGeom>
            <a:avLst/>
            <a:gdLst/>
            <a:ahLst/>
            <a:cxnLst/>
            <a:rect l="l" t="t" r="r" b="b"/>
            <a:pathLst>
              <a:path w="1171575" h="247650">
                <a:moveTo>
                  <a:pt x="931926" y="0"/>
                </a:moveTo>
                <a:lnTo>
                  <a:pt x="0" y="0"/>
                </a:lnTo>
                <a:lnTo>
                  <a:pt x="0" y="247650"/>
                </a:lnTo>
                <a:lnTo>
                  <a:pt x="1171575" y="247650"/>
                </a:lnTo>
                <a:lnTo>
                  <a:pt x="9319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4875" y="4362450"/>
            <a:ext cx="1171575" cy="247650"/>
          </a:xfrm>
          <a:custGeom>
            <a:avLst/>
            <a:gdLst/>
            <a:ahLst/>
            <a:cxnLst/>
            <a:rect l="l" t="t" r="r" b="b"/>
            <a:pathLst>
              <a:path w="1171575" h="247650">
                <a:moveTo>
                  <a:pt x="931926" y="0"/>
                </a:moveTo>
                <a:lnTo>
                  <a:pt x="0" y="0"/>
                </a:lnTo>
                <a:lnTo>
                  <a:pt x="0" y="247650"/>
                </a:lnTo>
                <a:lnTo>
                  <a:pt x="1171575" y="247650"/>
                </a:lnTo>
                <a:lnTo>
                  <a:pt x="9319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4875" y="1162050"/>
            <a:ext cx="1171575" cy="257175"/>
          </a:xfrm>
          <a:custGeom>
            <a:avLst/>
            <a:gdLst/>
            <a:ahLst/>
            <a:cxnLst/>
            <a:rect l="l" t="t" r="r" b="b"/>
            <a:pathLst>
              <a:path w="1171575" h="257175">
                <a:moveTo>
                  <a:pt x="931926" y="0"/>
                </a:moveTo>
                <a:lnTo>
                  <a:pt x="0" y="0"/>
                </a:lnTo>
                <a:lnTo>
                  <a:pt x="0" y="257175"/>
                </a:lnTo>
                <a:lnTo>
                  <a:pt x="1171575" y="257175"/>
                </a:lnTo>
                <a:lnTo>
                  <a:pt x="9319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491" y="1078586"/>
            <a:ext cx="3352165" cy="59055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755"/>
              </a:spcBef>
            </a:pPr>
            <a:r>
              <a:rPr sz="1550" spc="-2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2015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490"/>
              </a:spcBef>
              <a:buChar char="•"/>
              <a:tabLst>
                <a:tab pos="125095" algn="l"/>
              </a:tabLst>
            </a:pP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지노베이션</a:t>
            </a:r>
            <a:r>
              <a:rPr sz="1200" spc="-7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경남지사</a:t>
            </a:r>
            <a:r>
              <a:rPr sz="12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설립</a:t>
            </a:r>
            <a:r>
              <a:rPr sz="1200" spc="-8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</a:t>
            </a:r>
            <a:r>
              <a:rPr sz="1200" spc="-25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진형용</a:t>
            </a:r>
            <a:r>
              <a:rPr lang="en-US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지사장</a:t>
            </a:r>
            <a:r>
              <a:rPr lang="en-US" altLang="ko-KR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)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492" y="1660219"/>
            <a:ext cx="3569334" cy="59311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25"/>
              </a:spcBef>
            </a:pPr>
            <a:r>
              <a:rPr sz="1550" spc="-2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2018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540"/>
              </a:spcBef>
              <a:buChar char="•"/>
              <a:tabLst>
                <a:tab pos="125095" algn="l"/>
              </a:tabLst>
            </a:pP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㈜지노베이션C&amp;G</a:t>
            </a:r>
            <a:r>
              <a:rPr sz="1200" spc="-7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대표이사</a:t>
            </a:r>
            <a:r>
              <a:rPr sz="12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취임</a:t>
            </a:r>
            <a:r>
              <a:rPr sz="12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en-US" altLang="ko-KR"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</a:t>
            </a:r>
            <a:r>
              <a:rPr lang="ko-KR" altLang="en-US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진형용 대표이사</a:t>
            </a:r>
            <a:r>
              <a:rPr lang="en-US" altLang="ko-KR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)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492" y="2256825"/>
            <a:ext cx="3494070" cy="58798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25"/>
              </a:spcBef>
            </a:pPr>
            <a:r>
              <a:rPr sz="1550" spc="-2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2020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ts val="1435"/>
              </a:lnSpc>
              <a:spcBef>
                <a:spcPts val="540"/>
              </a:spcBef>
              <a:buChar char="•"/>
              <a:tabLst>
                <a:tab pos="1250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진주</a:t>
            </a:r>
            <a:r>
              <a:rPr sz="1200" spc="-9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정촌산단</a:t>
            </a:r>
            <a:r>
              <a:rPr sz="1200" spc="-5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협회</a:t>
            </a:r>
            <a:r>
              <a:rPr sz="1200" spc="-9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200" spc="-5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200" spc="-9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200" spc="-3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MOU</a:t>
            </a:r>
            <a:r>
              <a:rPr lang="en-US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체결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2491" y="2853417"/>
            <a:ext cx="4414865" cy="593752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30"/>
              </a:spcBef>
            </a:pPr>
            <a:r>
              <a:rPr sz="1550" spc="-2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2021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540"/>
              </a:spcBef>
              <a:buChar char="•"/>
              <a:tabLst>
                <a:tab pos="125095" algn="l"/>
              </a:tabLst>
            </a:pP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우수기술기업</a:t>
            </a:r>
            <a:r>
              <a:rPr sz="1200" spc="-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인증</a:t>
            </a:r>
            <a:r>
              <a:rPr sz="1200" spc="-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(㈜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나이스디앤비</a:t>
            </a:r>
            <a:r>
              <a:rPr sz="12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: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200" spc="-5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공급단가</a:t>
            </a:r>
            <a:r>
              <a:rPr lang="en-US"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 기술</a:t>
            </a:r>
            <a:r>
              <a:rPr lang="en-US" altLang="ko-KR"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)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492" y="3450693"/>
            <a:ext cx="4152694" cy="2760371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825"/>
              </a:spcBef>
            </a:pPr>
            <a:r>
              <a:rPr sz="1550" spc="-2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2022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540"/>
              </a:spcBef>
              <a:buChar char="•"/>
              <a:tabLst>
                <a:tab pos="1250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진주</a:t>
            </a:r>
            <a:r>
              <a:rPr sz="1200" spc="-9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상공회의소</a:t>
            </a:r>
            <a:r>
              <a:rPr sz="1200" spc="-6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</a:t>
            </a:r>
            <a:r>
              <a:rPr sz="1200" spc="-8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요금</a:t>
            </a:r>
            <a:r>
              <a:rPr sz="1200" spc="-8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200" spc="-8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200" spc="-3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MOU</a:t>
            </a:r>
            <a:r>
              <a:rPr sz="1200" spc="-3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체결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285"/>
              </a:spcBef>
              <a:buChar char="•"/>
              <a:tabLst>
                <a:tab pos="1250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 절감</a:t>
            </a:r>
            <a:r>
              <a:rPr sz="1200" spc="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200" spc="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계약</a:t>
            </a:r>
            <a:r>
              <a:rPr sz="1200" spc="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1,000개</a:t>
            </a:r>
            <a:r>
              <a:rPr sz="1200" spc="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社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달성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03505">
              <a:lnSpc>
                <a:spcPct val="100000"/>
              </a:lnSpc>
              <a:spcBef>
                <a:spcPts val="895"/>
              </a:spcBef>
            </a:pPr>
            <a:r>
              <a:rPr sz="1550" spc="-20" dirty="0">
                <a:solidFill>
                  <a:srgbClr val="FFFFFF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2023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ts val="1435"/>
              </a:lnSpc>
              <a:spcBef>
                <a:spcPts val="540"/>
              </a:spcBef>
              <a:buChar char="•"/>
              <a:tabLst>
                <a:tab pos="125095" algn="l"/>
              </a:tabLst>
            </a:pP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환경시설관리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㈜(</a:t>
            </a: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SK계열사</a:t>
            </a:r>
            <a:r>
              <a:rPr sz="1200" spc="-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)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200" spc="-5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200" spc="-9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200" spc="-3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MOU</a:t>
            </a:r>
            <a:r>
              <a:rPr lang="en-US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체결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285"/>
              </a:spcBef>
              <a:buChar char="•"/>
              <a:tabLst>
                <a:tab pos="125095" algn="l"/>
              </a:tabLst>
            </a:pPr>
            <a:r>
              <a:rPr sz="1200" spc="-3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경남매일신문</a:t>
            </a:r>
            <a:r>
              <a:rPr sz="12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㈜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중소기업</a:t>
            </a:r>
            <a:r>
              <a:rPr sz="1200" spc="-6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경쟁력</a:t>
            </a:r>
            <a:r>
              <a:rPr sz="1200" spc="-4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강화</a:t>
            </a:r>
            <a:r>
              <a:rPr sz="1200" spc="-9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MOU</a:t>
            </a:r>
            <a:r>
              <a:rPr sz="12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체결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290"/>
              </a:spcBef>
              <a:buChar char="•"/>
              <a:tabLst>
                <a:tab pos="1250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국내</a:t>
            </a:r>
            <a:r>
              <a:rPr sz="1200" spc="-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최초!</a:t>
            </a:r>
            <a:r>
              <a:rPr sz="1200" spc="-6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전기절감</a:t>
            </a:r>
            <a:r>
              <a:rPr sz="1200" spc="-6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200" spc="-3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등록(벤처기업</a:t>
            </a:r>
            <a:r>
              <a:rPr sz="1200" spc="-6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인증</a:t>
            </a:r>
            <a:r>
              <a:rPr sz="1200" spc="-8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확인)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360"/>
              </a:spcBef>
              <a:buChar char="•"/>
              <a:tabLst>
                <a:tab pos="1250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특허</a:t>
            </a:r>
            <a:r>
              <a:rPr sz="1200" spc="-5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제10-</a:t>
            </a: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2570098호 </a:t>
            </a:r>
            <a:r>
              <a:rPr sz="1200" spc="-3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등록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285"/>
              </a:spcBef>
              <a:buChar char="•"/>
              <a:tabLst>
                <a:tab pos="1250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특허</a:t>
            </a:r>
            <a:r>
              <a:rPr sz="12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3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제10-</a:t>
            </a: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2570089호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3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등록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ts val="1435"/>
              </a:lnSpc>
              <a:spcBef>
                <a:spcPts val="290"/>
              </a:spcBef>
              <a:buChar char="•"/>
              <a:tabLst>
                <a:tab pos="125095" algn="l"/>
              </a:tabLst>
            </a:pP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대구대학교</a:t>
            </a:r>
            <a:r>
              <a:rPr sz="1200" spc="-9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산학협력단</a:t>
            </a:r>
            <a:r>
              <a:rPr sz="1200" spc="-8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가족회사</a:t>
            </a:r>
            <a:r>
              <a:rPr sz="1200" spc="-6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200" spc="-6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200" spc="-9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lang="en-US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MOU</a:t>
            </a:r>
            <a:r>
              <a:rPr sz="1200" spc="-9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체결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5095" indent="-112395">
              <a:lnSpc>
                <a:spcPct val="100000"/>
              </a:lnSpc>
              <a:spcBef>
                <a:spcPts val="285"/>
              </a:spcBef>
              <a:buChar char="•"/>
              <a:tabLst>
                <a:tab pos="1250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 절감</a:t>
            </a:r>
            <a:r>
              <a:rPr sz="1200" spc="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200" spc="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계약</a:t>
            </a:r>
            <a:r>
              <a:rPr sz="1200" spc="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1,400개</a:t>
            </a:r>
            <a:r>
              <a:rPr lang="en-US"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달성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72100" y="1171575"/>
            <a:ext cx="1162050" cy="247650"/>
          </a:xfrm>
          <a:custGeom>
            <a:avLst/>
            <a:gdLst/>
            <a:ahLst/>
            <a:cxnLst/>
            <a:rect l="l" t="t" r="r" b="b"/>
            <a:pathLst>
              <a:path w="1162050" h="247650">
                <a:moveTo>
                  <a:pt x="924305" y="0"/>
                </a:moveTo>
                <a:lnTo>
                  <a:pt x="0" y="0"/>
                </a:lnTo>
                <a:lnTo>
                  <a:pt x="0" y="247650"/>
                </a:lnTo>
                <a:lnTo>
                  <a:pt x="1162050" y="247650"/>
                </a:lnTo>
                <a:lnTo>
                  <a:pt x="92430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2100" y="3409950"/>
            <a:ext cx="1162050" cy="257175"/>
          </a:xfrm>
          <a:custGeom>
            <a:avLst/>
            <a:gdLst/>
            <a:ahLst/>
            <a:cxnLst/>
            <a:rect l="l" t="t" r="r" b="b"/>
            <a:pathLst>
              <a:path w="1162050" h="257175">
                <a:moveTo>
                  <a:pt x="924305" y="0"/>
                </a:moveTo>
                <a:lnTo>
                  <a:pt x="0" y="0"/>
                </a:lnTo>
                <a:lnTo>
                  <a:pt x="0" y="257175"/>
                </a:lnTo>
                <a:lnTo>
                  <a:pt x="1162050" y="257175"/>
                </a:lnTo>
                <a:lnTo>
                  <a:pt x="92430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sz="half" idx="3"/>
          </p:nvPr>
        </p:nvSpPr>
        <p:spPr>
          <a:xfrm>
            <a:off x="5335904" y="1081674"/>
            <a:ext cx="4570096" cy="146129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755"/>
              </a:spcBef>
            </a:pPr>
            <a:r>
              <a:rPr spc="-20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2024</a:t>
            </a:r>
          </a:p>
          <a:p>
            <a:pPr marL="150495" indent="-112395">
              <a:lnSpc>
                <a:spcPts val="1435"/>
              </a:lnSpc>
              <a:spcBef>
                <a:spcPts val="484"/>
              </a:spcBef>
              <a:buChar char="•"/>
              <a:tabLst>
                <a:tab pos="150495" algn="l"/>
              </a:tabLst>
            </a:pPr>
            <a:r>
              <a:rPr sz="1200" spc="-3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부산정관에너지</a:t>
            </a:r>
            <a:r>
              <a:rPr sz="1200" spc="-1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㈜(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SK</a:t>
            </a:r>
            <a:r>
              <a:rPr sz="1200" spc="-5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E&amp;S</a:t>
            </a:r>
            <a:r>
              <a:rPr sz="12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)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전기절감</a:t>
            </a:r>
            <a:r>
              <a:rPr sz="1200" spc="-7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컨설팅</a:t>
            </a:r>
            <a:r>
              <a:rPr sz="12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25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MOU체결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38100" marR="196850" indent="112395">
              <a:lnSpc>
                <a:spcPts val="1430"/>
              </a:lnSpc>
              <a:spcBef>
                <a:spcPts val="345"/>
              </a:spcBef>
              <a:buChar char="•"/>
              <a:tabLst>
                <a:tab pos="1504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국립창원대학교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산학협력단</a:t>
            </a:r>
            <a:r>
              <a:rPr sz="1200" spc="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가족회사 </a:t>
            </a: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전기요금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절감</a:t>
            </a:r>
            <a:r>
              <a:rPr sz="1200" spc="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25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컨설팅</a:t>
            </a:r>
            <a:r>
              <a:rPr lang="en-US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MOU</a:t>
            </a:r>
            <a:r>
              <a:rPr sz="1200" spc="-1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체결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38100" marR="196850" indent="112395">
              <a:lnSpc>
                <a:spcPts val="1430"/>
              </a:lnSpc>
              <a:spcBef>
                <a:spcPts val="345"/>
              </a:spcBef>
              <a:buChar char="•"/>
              <a:tabLst>
                <a:tab pos="1504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순천제일대학교</a:t>
            </a:r>
            <a:r>
              <a:rPr sz="1200" spc="-1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산학협력단 가족회사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전기요금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절감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25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컨설팅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MOU</a:t>
            </a:r>
            <a:r>
              <a:rPr sz="1200" spc="-1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체결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150495" indent="-112395">
              <a:lnSpc>
                <a:spcPct val="100000"/>
              </a:lnSpc>
              <a:spcBef>
                <a:spcPts val="285"/>
              </a:spcBef>
              <a:buChar char="•"/>
              <a:tabLst>
                <a:tab pos="150495" algn="l"/>
              </a:tabLst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부산시기계공업협동조합</a:t>
            </a:r>
            <a:r>
              <a:rPr sz="1200" spc="21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전기요금</a:t>
            </a:r>
            <a:r>
              <a:rPr sz="1200" spc="-9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절감</a:t>
            </a:r>
            <a:r>
              <a:rPr sz="1200" spc="-10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25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컨설팅</a:t>
            </a:r>
            <a:r>
              <a:rPr sz="12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MOU</a:t>
            </a:r>
            <a:r>
              <a:rPr sz="1200" spc="-9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체</a:t>
            </a:r>
            <a:r>
              <a:rPr lang="ko-KR" altLang="en-US" sz="12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결</a:t>
            </a:r>
            <a:endParaRPr lang="en-US" altLang="ko-KR" sz="1200" spc="-25" dirty="0">
              <a:solidFill>
                <a:srgbClr val="404040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150495" indent="-112395">
              <a:lnSpc>
                <a:spcPct val="100000"/>
              </a:lnSpc>
              <a:spcBef>
                <a:spcPts val="285"/>
              </a:spcBef>
              <a:buChar char="•"/>
              <a:tabLst>
                <a:tab pos="150495" algn="l"/>
              </a:tabLst>
            </a:pPr>
            <a:r>
              <a:rPr lang="ko-KR" altLang="en-US" sz="12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전기요금 절감 컨설팅 계약 </a:t>
            </a:r>
            <a:r>
              <a:rPr lang="en-US" altLang="ko-KR" sz="12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1,600</a:t>
            </a:r>
            <a:r>
              <a:rPr lang="ko-KR" altLang="en-US" sz="12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개 달성</a:t>
            </a:r>
            <a:endParaRPr sz="1200" dirty="0">
              <a:solidFill>
                <a:srgbClr val="FF0000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9489440" y="6606930"/>
            <a:ext cx="2222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11</a:t>
            </a:fld>
            <a:endParaRPr spc="-25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04883F8F-3A71-9E16-737B-760060DD12FD}"/>
              </a:ext>
            </a:extLst>
          </p:cNvPr>
          <p:cNvSpPr txBox="1">
            <a:spLocks/>
          </p:cNvSpPr>
          <p:nvPr/>
        </p:nvSpPr>
        <p:spPr>
          <a:xfrm>
            <a:off x="5335904" y="3326110"/>
            <a:ext cx="4570096" cy="128304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>
            <a:lvl1pPr marL="0">
              <a:defRPr sz="1550" b="0" i="0">
                <a:solidFill>
                  <a:schemeClr val="bg1"/>
                </a:solidFill>
                <a:latin typeface="맑은 고딕"/>
                <a:ea typeface="+mn-ea"/>
                <a:cs typeface="맑은 고딕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129539">
              <a:spcBef>
                <a:spcPts val="755"/>
              </a:spcBef>
              <a:buClr>
                <a:srgbClr val="FF0000"/>
              </a:buClr>
              <a:buSzPct val="77419"/>
              <a:tabLst>
                <a:tab pos="129539" algn="l"/>
              </a:tabLst>
            </a:pPr>
            <a:r>
              <a:rPr lang="en-US" altLang="ko-KR" spc="-20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2025</a:t>
            </a:r>
            <a:endParaRPr lang="ko-KR" altLang="en-US" spc="-2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150495" indent="-112395">
              <a:lnSpc>
                <a:spcPct val="100000"/>
              </a:lnSpc>
              <a:spcBef>
                <a:spcPts val="290"/>
              </a:spcBef>
              <a:buChar char="•"/>
              <a:tabLst>
                <a:tab pos="150495" algn="l"/>
              </a:tabLst>
            </a:pPr>
            <a:r>
              <a:rPr lang="ko-KR" altLang="en-US" sz="11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달전성북</a:t>
            </a:r>
            <a:r>
              <a:rPr lang="en-US" altLang="ko-KR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1</a:t>
            </a:r>
            <a:r>
              <a:rPr lang="ko-KR" altLang="en-US" sz="1100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서차남산상업공단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전기요금</a:t>
            </a:r>
            <a:r>
              <a:rPr lang="ko-KR" altLang="en-US" sz="11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절감</a:t>
            </a:r>
            <a:r>
              <a:rPr lang="ko-KR" altLang="en-US" sz="11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컨설팅</a:t>
            </a:r>
            <a:r>
              <a:rPr lang="ko-KR" altLang="en-US" sz="11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en-US" altLang="ko-KR" sz="11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MOU </a:t>
            </a:r>
            <a:r>
              <a:rPr lang="ko-KR" altLang="en-US" sz="11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체결</a:t>
            </a:r>
            <a:endParaRPr lang="en-US" altLang="ko-KR" sz="1100" dirty="0">
              <a:solidFill>
                <a:srgbClr val="404040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150495" indent="-112395">
              <a:lnSpc>
                <a:spcPct val="100000"/>
              </a:lnSpc>
              <a:spcBef>
                <a:spcPts val="290"/>
              </a:spcBef>
              <a:buChar char="•"/>
              <a:tabLst>
                <a:tab pos="150495" algn="l"/>
              </a:tabLst>
            </a:pP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목포</a:t>
            </a:r>
            <a:r>
              <a:rPr lang="ko-KR" altLang="en-US" sz="1100" spc="-7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상공회의소</a:t>
            </a:r>
            <a:r>
              <a:rPr lang="ko-KR" altLang="en-US" sz="1100" spc="-6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전기요금</a:t>
            </a:r>
            <a:r>
              <a:rPr lang="ko-KR" altLang="en-US" sz="11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절감</a:t>
            </a:r>
            <a:r>
              <a:rPr lang="ko-KR" altLang="en-US" sz="11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컨설팅</a:t>
            </a:r>
            <a:r>
              <a:rPr lang="ko-KR" altLang="en-US" sz="11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en-US" altLang="ko-KR" sz="11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MOU </a:t>
            </a:r>
            <a:r>
              <a:rPr lang="ko-KR" altLang="en-US" sz="11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체결</a:t>
            </a:r>
            <a:endParaRPr lang="ko-KR" altLang="en-US" sz="110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150495" indent="-112395">
              <a:lnSpc>
                <a:spcPts val="1430"/>
              </a:lnSpc>
              <a:buChar char="•"/>
              <a:tabLst>
                <a:tab pos="150495" algn="l"/>
              </a:tabLst>
            </a:pPr>
            <a:r>
              <a:rPr lang="ko-KR" altLang="en-US" sz="11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대구성서산업단지관리공단</a:t>
            </a:r>
            <a:r>
              <a:rPr lang="ko-KR" altLang="en-US" sz="1100" spc="-4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전기요금</a:t>
            </a:r>
            <a:r>
              <a:rPr lang="ko-KR" altLang="en-US" sz="1100" spc="1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절감</a:t>
            </a:r>
            <a:r>
              <a:rPr lang="ko-KR" altLang="en-US" sz="1100" spc="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spc="-25" dirty="0" err="1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</a:t>
            </a:r>
            <a:r>
              <a:rPr lang="ko-KR" altLang="en-US" sz="11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en-US" altLang="ko-KR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MOU</a:t>
            </a:r>
            <a:r>
              <a:rPr lang="ko-KR" altLang="en-US" sz="11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체결</a:t>
            </a:r>
            <a:endParaRPr lang="ko-KR" altLang="en-US" sz="110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150495" indent="-112395">
              <a:lnSpc>
                <a:spcPts val="1425"/>
              </a:lnSpc>
              <a:buChar char="•"/>
              <a:tabLst>
                <a:tab pos="150495" algn="l"/>
              </a:tabLst>
            </a:pPr>
            <a:r>
              <a:rPr lang="ko-KR" altLang="en-US" sz="11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군수산업연합회</a:t>
            </a:r>
            <a:r>
              <a:rPr lang="ko-KR" altLang="en-US" sz="1100" spc="-4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전기요금</a:t>
            </a:r>
            <a:r>
              <a:rPr lang="ko-KR" altLang="en-US" sz="11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절감</a:t>
            </a:r>
            <a:r>
              <a:rPr lang="ko-KR" altLang="en-US" sz="11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컨설팅</a:t>
            </a:r>
            <a:r>
              <a:rPr lang="ko-KR" altLang="en-US" sz="11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en-US" altLang="ko-KR" sz="11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MOU</a:t>
            </a:r>
            <a:r>
              <a:rPr lang="ko-KR" altLang="en-US" sz="1100" spc="-1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체결</a:t>
            </a:r>
            <a:endParaRPr lang="ko-KR" altLang="en-US" sz="110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  <a:p>
            <a:pPr marL="150495" indent="-112395">
              <a:lnSpc>
                <a:spcPts val="1435"/>
              </a:lnSpc>
              <a:buChar char="•"/>
              <a:tabLst>
                <a:tab pos="150495" algn="l"/>
              </a:tabLst>
            </a:pPr>
            <a:r>
              <a:rPr lang="ko-KR" altLang="en-US" sz="11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전기요금 절감</a:t>
            </a:r>
            <a:r>
              <a:rPr lang="ko-KR" altLang="en-US" sz="1100" spc="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컨설팅</a:t>
            </a:r>
            <a:r>
              <a:rPr lang="ko-KR" altLang="en-US" sz="1100" spc="1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ko-KR" altLang="en-US" sz="11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계약</a:t>
            </a:r>
            <a:r>
              <a:rPr lang="ko-KR" altLang="en-US" sz="1100" spc="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lang="en-US" altLang="ko-KR" sz="11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1,700</a:t>
            </a:r>
            <a:r>
              <a:rPr lang="ko-KR" altLang="en-US" sz="11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개</a:t>
            </a:r>
            <a:r>
              <a:rPr lang="ko-KR" altLang="en-US" sz="11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社 </a:t>
            </a:r>
            <a:r>
              <a:rPr lang="ko-KR" altLang="en-US" sz="11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달성</a:t>
            </a:r>
            <a:endParaRPr lang="ko-KR" altLang="en-US" sz="120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5FDC7A28-EFFF-2115-1DAF-FCDDAE20F1B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15607"/>
            <a:ext cx="3176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특허</a:t>
            </a:r>
            <a:r>
              <a:rPr sz="1800" b="1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출원</a:t>
            </a:r>
            <a:r>
              <a:rPr sz="1800" b="1" spc="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및</a:t>
            </a:r>
            <a:r>
              <a:rPr sz="1800" b="1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인증서</a:t>
            </a:r>
            <a:r>
              <a:rPr sz="1800" b="1" spc="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보유</a:t>
            </a:r>
            <a:r>
              <a:rPr sz="1800" b="1" spc="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현황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305488" y="809561"/>
            <a:ext cx="1895475" cy="2638425"/>
            <a:chOff x="5305488" y="809561"/>
            <a:chExt cx="1895475" cy="26384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4950" y="819149"/>
              <a:ext cx="1876425" cy="2619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10251" y="814323"/>
              <a:ext cx="1885950" cy="2628900"/>
            </a:xfrm>
            <a:custGeom>
              <a:avLst/>
              <a:gdLst/>
              <a:ahLst/>
              <a:cxnLst/>
              <a:rect l="l" t="t" r="r" b="b"/>
              <a:pathLst>
                <a:path w="1885950" h="2628900">
                  <a:moveTo>
                    <a:pt x="0" y="2628900"/>
                  </a:moveTo>
                  <a:lnTo>
                    <a:pt x="1885950" y="2628900"/>
                  </a:lnTo>
                  <a:lnTo>
                    <a:pt x="1885950" y="0"/>
                  </a:lnTo>
                  <a:lnTo>
                    <a:pt x="0" y="0"/>
                  </a:lnTo>
                  <a:lnTo>
                    <a:pt x="0" y="26289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315263" y="809561"/>
            <a:ext cx="1895475" cy="2638425"/>
            <a:chOff x="7315263" y="809561"/>
            <a:chExt cx="1895475" cy="26384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4725" y="819149"/>
              <a:ext cx="1876425" cy="26193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320026" y="814323"/>
              <a:ext cx="1885950" cy="2628900"/>
            </a:xfrm>
            <a:custGeom>
              <a:avLst/>
              <a:gdLst/>
              <a:ahLst/>
              <a:cxnLst/>
              <a:rect l="l" t="t" r="r" b="b"/>
              <a:pathLst>
                <a:path w="1885950" h="2628900">
                  <a:moveTo>
                    <a:pt x="0" y="2628900"/>
                  </a:moveTo>
                  <a:lnTo>
                    <a:pt x="1885950" y="2628900"/>
                  </a:lnTo>
                  <a:lnTo>
                    <a:pt x="1885950" y="0"/>
                  </a:lnTo>
                  <a:lnTo>
                    <a:pt x="0" y="0"/>
                  </a:lnTo>
                  <a:lnTo>
                    <a:pt x="0" y="26289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05488" y="3771900"/>
            <a:ext cx="1895475" cy="2638425"/>
            <a:chOff x="5305488" y="3771900"/>
            <a:chExt cx="1895475" cy="263842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4950" y="3781425"/>
              <a:ext cx="1876425" cy="26193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10251" y="3776662"/>
              <a:ext cx="1885950" cy="2628900"/>
            </a:xfrm>
            <a:custGeom>
              <a:avLst/>
              <a:gdLst/>
              <a:ahLst/>
              <a:cxnLst/>
              <a:rect l="l" t="t" r="r" b="b"/>
              <a:pathLst>
                <a:path w="1885950" h="2628900">
                  <a:moveTo>
                    <a:pt x="0" y="2628900"/>
                  </a:moveTo>
                  <a:lnTo>
                    <a:pt x="1885950" y="2628900"/>
                  </a:lnTo>
                  <a:lnTo>
                    <a:pt x="1885950" y="0"/>
                  </a:lnTo>
                  <a:lnTo>
                    <a:pt x="0" y="0"/>
                  </a:lnTo>
                  <a:lnTo>
                    <a:pt x="0" y="262890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15263" y="3771900"/>
            <a:ext cx="1895475" cy="2647950"/>
            <a:chOff x="7315263" y="3771900"/>
            <a:chExt cx="1895475" cy="264795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4725" y="3781425"/>
              <a:ext cx="1876425" cy="2628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20026" y="3776662"/>
              <a:ext cx="1885950" cy="2638425"/>
            </a:xfrm>
            <a:custGeom>
              <a:avLst/>
              <a:gdLst/>
              <a:ahLst/>
              <a:cxnLst/>
              <a:rect l="l" t="t" r="r" b="b"/>
              <a:pathLst>
                <a:path w="1885950" h="2638425">
                  <a:moveTo>
                    <a:pt x="0" y="2638425"/>
                  </a:moveTo>
                  <a:lnTo>
                    <a:pt x="1885950" y="2638425"/>
                  </a:lnTo>
                  <a:lnTo>
                    <a:pt x="1885950" y="0"/>
                  </a:lnTo>
                  <a:lnTo>
                    <a:pt x="0" y="0"/>
                  </a:lnTo>
                  <a:lnTo>
                    <a:pt x="0" y="2638425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37529" y="3472497"/>
            <a:ext cx="125412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특허</a:t>
            </a:r>
            <a:r>
              <a:rPr sz="950" spc="1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</a:t>
            </a:r>
            <a:r>
              <a:rPr sz="950" spc="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10-2570098호</a:t>
            </a:r>
            <a:endParaRPr sz="9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52384" y="3472497"/>
            <a:ext cx="125412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특허</a:t>
            </a:r>
            <a:r>
              <a:rPr sz="950" spc="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</a:t>
            </a:r>
            <a:r>
              <a:rPr sz="950" spc="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10-2570089호</a:t>
            </a:r>
            <a:endParaRPr sz="9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13451" y="6452234"/>
            <a:ext cx="150177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상표등록</a:t>
            </a:r>
            <a:r>
              <a:rPr sz="950" spc="4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</a:t>
            </a:r>
            <a:r>
              <a:rPr sz="950" spc="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40-2123688호</a:t>
            </a:r>
            <a:endParaRPr sz="9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28559" y="6452234"/>
            <a:ext cx="1501775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상표등록</a:t>
            </a:r>
            <a:r>
              <a:rPr sz="950" spc="4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</a:t>
            </a:r>
            <a:r>
              <a:rPr sz="950" spc="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40-2123686호</a:t>
            </a:r>
            <a:endParaRPr sz="9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9150" y="2828925"/>
            <a:ext cx="2038350" cy="274320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2962338" y="2819336"/>
            <a:ext cx="2057400" cy="2743200"/>
            <a:chOff x="2962338" y="2819336"/>
            <a:chExt cx="2057400" cy="274320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1800" y="2828924"/>
              <a:ext cx="2038350" cy="27241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67101" y="2824098"/>
              <a:ext cx="2047875" cy="2733675"/>
            </a:xfrm>
            <a:custGeom>
              <a:avLst/>
              <a:gdLst/>
              <a:ahLst/>
              <a:cxnLst/>
              <a:rect l="l" t="t" r="r" b="b"/>
              <a:pathLst>
                <a:path w="2047875" h="2733675">
                  <a:moveTo>
                    <a:pt x="0" y="2733675"/>
                  </a:moveTo>
                  <a:lnTo>
                    <a:pt x="2047875" y="2733675"/>
                  </a:lnTo>
                  <a:lnTo>
                    <a:pt x="2047875" y="0"/>
                  </a:lnTo>
                  <a:lnTo>
                    <a:pt x="0" y="0"/>
                  </a:lnTo>
                  <a:lnTo>
                    <a:pt x="0" y="2733675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59205" y="2237676"/>
            <a:ext cx="3334385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64945" marR="5080" indent="-1452880">
              <a:lnSpc>
                <a:spcPct val="102899"/>
              </a:lnSpc>
              <a:spcBef>
                <a:spcPts val="75"/>
              </a:spcBef>
            </a:pPr>
            <a:r>
              <a:rPr sz="14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국내</a:t>
            </a:r>
            <a:r>
              <a:rPr sz="1400" spc="-1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최초,</a:t>
            </a:r>
            <a:r>
              <a:rPr sz="1400" spc="-8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전기절감</a:t>
            </a:r>
            <a:r>
              <a:rPr sz="1400" spc="-9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400" spc="-1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부문</a:t>
            </a:r>
            <a:r>
              <a:rPr sz="1400" spc="-8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벤처기업 </a:t>
            </a:r>
            <a:r>
              <a:rPr sz="14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인증!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25933" y="1616465"/>
            <a:ext cx="2180761" cy="431409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9489440" y="6606930"/>
            <a:ext cx="2222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12</a:t>
            </a:fld>
            <a:endParaRPr spc="-25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E0ED5665-9E6C-4C66-26E1-22B09E936BF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15607"/>
            <a:ext cx="2099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업무</a:t>
            </a:r>
            <a:r>
              <a:rPr sz="1800" b="1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협약</a:t>
            </a:r>
            <a:r>
              <a:rPr sz="1800" b="1" spc="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체결 </a:t>
            </a:r>
            <a:r>
              <a:rPr sz="1800" b="1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현황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09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2300" y="1133475"/>
            <a:ext cx="1590675" cy="2047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48275" y="1133475"/>
            <a:ext cx="1495425" cy="2047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9000" y="1133475"/>
            <a:ext cx="1600200" cy="2047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750" y="1123950"/>
            <a:ext cx="1628775" cy="20859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62672" y="3236531"/>
            <a:ext cx="16129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부산벤처기업협회</a:t>
            </a:r>
            <a:r>
              <a:rPr sz="1100" spc="-4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spc="-25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회원증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34409" y="3225544"/>
            <a:ext cx="909319" cy="3670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59690" algn="r">
              <a:lnSpc>
                <a:spcPct val="100000"/>
              </a:lnSpc>
              <a:spcBef>
                <a:spcPts val="215"/>
              </a:spcBef>
            </a:pPr>
            <a:r>
              <a:rPr sz="110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업무협약서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(냉동</a:t>
            </a:r>
            <a:r>
              <a:rPr sz="950" spc="95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냉장수협)</a:t>
            </a:r>
            <a:endParaRPr sz="9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7175" y="3236531"/>
            <a:ext cx="1508125" cy="335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업무협약서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(정촌산업단지협의회 </a:t>
            </a:r>
            <a:r>
              <a:rPr sz="900" spc="-2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사무국)</a:t>
            </a:r>
            <a:endParaRPr sz="9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83881" y="3236531"/>
            <a:ext cx="896619" cy="3352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0325" algn="ctr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업무협약서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90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(진주상공회의소)</a:t>
            </a:r>
            <a:endParaRPr sz="9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0119" y="6025197"/>
            <a:ext cx="89598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419" algn="ctr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업무협약서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(경남매일신문</a:t>
            </a:r>
            <a:r>
              <a:rPr sz="900" spc="-25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㈜)</a:t>
            </a:r>
            <a:endParaRPr sz="9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8525" y="3819525"/>
            <a:ext cx="1657350" cy="210502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57879" y="6025197"/>
            <a:ext cx="21355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업무협약서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(SK에코플랜트</a:t>
            </a:r>
            <a:r>
              <a:rPr sz="900" spc="-5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0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자회사</a:t>
            </a:r>
            <a:r>
              <a:rPr sz="900" spc="-5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0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환경관리주식회사)</a:t>
            </a:r>
            <a:endParaRPr sz="9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38825" y="3800475"/>
            <a:ext cx="3000375" cy="21240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791959" y="6025197"/>
            <a:ext cx="127952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25"/>
              </a:spcBef>
            </a:pPr>
            <a:r>
              <a:rPr sz="110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업무협약서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(대구대학교</a:t>
            </a:r>
            <a:r>
              <a:rPr sz="900" spc="-10" dirty="0">
                <a:solidFill>
                  <a:srgbClr val="57575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산학협력단)</a:t>
            </a:r>
            <a:endParaRPr sz="9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76325" y="3819525"/>
            <a:ext cx="1590675" cy="2105025"/>
            <a:chOff x="1076325" y="3819525"/>
            <a:chExt cx="1590675" cy="210502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6325" y="3819525"/>
              <a:ext cx="1590675" cy="21050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123950" y="3895725"/>
              <a:ext cx="1495425" cy="47625"/>
            </a:xfrm>
            <a:custGeom>
              <a:avLst/>
              <a:gdLst/>
              <a:ahLst/>
              <a:cxnLst/>
              <a:rect l="l" t="t" r="r" b="b"/>
              <a:pathLst>
                <a:path w="1495425" h="47625">
                  <a:moveTo>
                    <a:pt x="14954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495425" y="47625"/>
                  </a:lnTo>
                  <a:lnTo>
                    <a:pt x="1495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9489440" y="6606930"/>
            <a:ext cx="2222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13</a:t>
            </a:fld>
            <a:endParaRPr spc="-25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22" name="object 20">
            <a:extLst>
              <a:ext uri="{FF2B5EF4-FFF2-40B4-BE49-F238E27FC236}">
                <a16:creationId xmlns:a16="http://schemas.microsoft.com/office/drawing/2014/main" id="{6D9C3D10-191C-92D0-15CB-07E95337DE3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15607"/>
            <a:ext cx="17900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미디어 보도 </a:t>
            </a:r>
            <a:r>
              <a:rPr sz="1800" b="1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자료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050" y="240030"/>
            <a:ext cx="5207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25" dirty="0">
                <a:solidFill>
                  <a:srgbClr val="7E7E7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10</a:t>
            </a:r>
            <a:endParaRPr sz="36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37" y="1236599"/>
            <a:ext cx="3851275" cy="2327275"/>
            <a:chOff x="7937" y="1236599"/>
            <a:chExt cx="3851275" cy="23272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150" y="1361971"/>
              <a:ext cx="1759928" cy="19360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" y="1333500"/>
              <a:ext cx="1847850" cy="19716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287" y="1242949"/>
              <a:ext cx="3838575" cy="2314575"/>
            </a:xfrm>
            <a:custGeom>
              <a:avLst/>
              <a:gdLst/>
              <a:ahLst/>
              <a:cxnLst/>
              <a:rect l="l" t="t" r="r" b="b"/>
              <a:pathLst>
                <a:path w="3838575" h="2314575">
                  <a:moveTo>
                    <a:pt x="0" y="2314575"/>
                  </a:moveTo>
                  <a:lnTo>
                    <a:pt x="3838575" y="2314575"/>
                  </a:lnTo>
                  <a:lnTo>
                    <a:pt x="3838575" y="0"/>
                  </a:lnTo>
                  <a:lnTo>
                    <a:pt x="0" y="0"/>
                  </a:lnTo>
                  <a:lnTo>
                    <a:pt x="0" y="2314575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951351" y="1236599"/>
            <a:ext cx="3860800" cy="2336800"/>
            <a:chOff x="3951351" y="1236599"/>
            <a:chExt cx="3860800" cy="23368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1603" y="1238250"/>
              <a:ext cx="2934844" cy="22383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57701" y="1242949"/>
              <a:ext cx="3848100" cy="2324100"/>
            </a:xfrm>
            <a:custGeom>
              <a:avLst/>
              <a:gdLst/>
              <a:ahLst/>
              <a:cxnLst/>
              <a:rect l="l" t="t" r="r" b="b"/>
              <a:pathLst>
                <a:path w="3848100" h="2324100">
                  <a:moveTo>
                    <a:pt x="0" y="2324100"/>
                  </a:moveTo>
                  <a:lnTo>
                    <a:pt x="3848100" y="2324100"/>
                  </a:lnTo>
                  <a:lnTo>
                    <a:pt x="3848100" y="0"/>
                  </a:lnTo>
                  <a:lnTo>
                    <a:pt x="0" y="0"/>
                  </a:lnTo>
                  <a:lnTo>
                    <a:pt x="0" y="232410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894701" y="1236599"/>
            <a:ext cx="1993900" cy="3127375"/>
            <a:chOff x="7894701" y="1236599"/>
            <a:chExt cx="1993900" cy="312737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048" y="1309551"/>
              <a:ext cx="1921353" cy="3192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0525" y="1581150"/>
              <a:ext cx="1771650" cy="27146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901051" y="1242949"/>
              <a:ext cx="1981200" cy="3114675"/>
            </a:xfrm>
            <a:custGeom>
              <a:avLst/>
              <a:gdLst/>
              <a:ahLst/>
              <a:cxnLst/>
              <a:rect l="l" t="t" r="r" b="b"/>
              <a:pathLst>
                <a:path w="1981200" h="3114675">
                  <a:moveTo>
                    <a:pt x="0" y="3114675"/>
                  </a:moveTo>
                  <a:lnTo>
                    <a:pt x="1981200" y="3114675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3114675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894701" y="4437062"/>
            <a:ext cx="1993900" cy="1574800"/>
            <a:chOff x="7894701" y="4437062"/>
            <a:chExt cx="1993900" cy="157480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34325" y="4476750"/>
              <a:ext cx="1933575" cy="14294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901051" y="4443412"/>
              <a:ext cx="1981200" cy="1562100"/>
            </a:xfrm>
            <a:custGeom>
              <a:avLst/>
              <a:gdLst/>
              <a:ahLst/>
              <a:cxnLst/>
              <a:rect l="l" t="t" r="r" b="b"/>
              <a:pathLst>
                <a:path w="1981200" h="1562100">
                  <a:moveTo>
                    <a:pt x="0" y="1562100"/>
                  </a:moveTo>
                  <a:lnTo>
                    <a:pt x="1981200" y="1562100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156210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7937" y="3656012"/>
            <a:ext cx="1889125" cy="2355850"/>
            <a:chOff x="7937" y="3656012"/>
            <a:chExt cx="1889125" cy="235585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625" y="3714750"/>
              <a:ext cx="1828800" cy="20821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287" y="3662362"/>
              <a:ext cx="1876425" cy="2343150"/>
            </a:xfrm>
            <a:custGeom>
              <a:avLst/>
              <a:gdLst/>
              <a:ahLst/>
              <a:cxnLst/>
              <a:rect l="l" t="t" r="r" b="b"/>
              <a:pathLst>
                <a:path w="1876425" h="2343150">
                  <a:moveTo>
                    <a:pt x="0" y="2343150"/>
                  </a:moveTo>
                  <a:lnTo>
                    <a:pt x="1876425" y="2343150"/>
                  </a:lnTo>
                  <a:lnTo>
                    <a:pt x="1876425" y="0"/>
                  </a:lnTo>
                  <a:lnTo>
                    <a:pt x="0" y="0"/>
                  </a:lnTo>
                  <a:lnTo>
                    <a:pt x="0" y="234315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894451" y="3656012"/>
            <a:ext cx="1908175" cy="2355850"/>
            <a:chOff x="5894451" y="3656012"/>
            <a:chExt cx="1908175" cy="2355850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24550" y="3752850"/>
              <a:ext cx="1857748" cy="20097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900801" y="3662362"/>
              <a:ext cx="1895475" cy="2343150"/>
            </a:xfrm>
            <a:custGeom>
              <a:avLst/>
              <a:gdLst/>
              <a:ahLst/>
              <a:cxnLst/>
              <a:rect l="l" t="t" r="r" b="b"/>
              <a:pathLst>
                <a:path w="1895475" h="2343150">
                  <a:moveTo>
                    <a:pt x="0" y="2343150"/>
                  </a:moveTo>
                  <a:lnTo>
                    <a:pt x="1895475" y="2343150"/>
                  </a:lnTo>
                  <a:lnTo>
                    <a:pt x="1895475" y="0"/>
                  </a:lnTo>
                  <a:lnTo>
                    <a:pt x="0" y="0"/>
                  </a:lnTo>
                  <a:lnTo>
                    <a:pt x="0" y="234315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932301" y="3656012"/>
            <a:ext cx="1898650" cy="2355850"/>
            <a:chOff x="3932301" y="3656012"/>
            <a:chExt cx="1898650" cy="235585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81450" y="3724275"/>
              <a:ext cx="1781175" cy="21717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938651" y="3662362"/>
              <a:ext cx="1885950" cy="2343150"/>
            </a:xfrm>
            <a:custGeom>
              <a:avLst/>
              <a:gdLst/>
              <a:ahLst/>
              <a:cxnLst/>
              <a:rect l="l" t="t" r="r" b="b"/>
              <a:pathLst>
                <a:path w="1885950" h="2343150">
                  <a:moveTo>
                    <a:pt x="0" y="2343150"/>
                  </a:moveTo>
                  <a:lnTo>
                    <a:pt x="1885950" y="2343150"/>
                  </a:lnTo>
                  <a:lnTo>
                    <a:pt x="1885950" y="0"/>
                  </a:lnTo>
                  <a:lnTo>
                    <a:pt x="0" y="0"/>
                  </a:lnTo>
                  <a:lnTo>
                    <a:pt x="0" y="234315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960626" y="3656012"/>
            <a:ext cx="1908175" cy="2355850"/>
            <a:chOff x="1960626" y="3656012"/>
            <a:chExt cx="1908175" cy="2355850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09775" y="3714750"/>
              <a:ext cx="1829554" cy="20097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966976" y="3662362"/>
              <a:ext cx="1895475" cy="2343150"/>
            </a:xfrm>
            <a:custGeom>
              <a:avLst/>
              <a:gdLst/>
              <a:ahLst/>
              <a:cxnLst/>
              <a:rect l="l" t="t" r="r" b="b"/>
              <a:pathLst>
                <a:path w="1895475" h="2343150">
                  <a:moveTo>
                    <a:pt x="0" y="2343150"/>
                  </a:moveTo>
                  <a:lnTo>
                    <a:pt x="1895475" y="2343150"/>
                  </a:lnTo>
                  <a:lnTo>
                    <a:pt x="1895475" y="0"/>
                  </a:lnTo>
                  <a:lnTo>
                    <a:pt x="0" y="0"/>
                  </a:lnTo>
                  <a:lnTo>
                    <a:pt x="0" y="2343150"/>
                  </a:lnTo>
                  <a:close/>
                </a:path>
              </a:pathLst>
            </a:custGeom>
            <a:ln w="1270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xfrm>
            <a:off x="9489440" y="6606930"/>
            <a:ext cx="2222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5"/>
              </a:spcBef>
            </a:pPr>
            <a:fld id="{81D60167-4931-47E6-BA6A-407CBD079E47}" type="slidenum"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14</a:t>
            </a:fld>
            <a:endParaRPr spc="-25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49B8FEEF-B9EC-2306-F7E2-4C7401A8066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67231" y="6228067"/>
            <a:ext cx="9510169" cy="361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0"/>
              </a:spcBef>
            </a:pP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본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제안서는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정보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제공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목적으로만</a:t>
            </a:r>
            <a:r>
              <a:rPr sz="700" spc="7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작성되었으며</a:t>
            </a:r>
            <a:r>
              <a:rPr sz="700" spc="8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법적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구속력이</a:t>
            </a:r>
            <a:r>
              <a:rPr sz="700" spc="8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있는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계약을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구성하지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않습니다</a:t>
            </a:r>
            <a:r>
              <a:rPr sz="700" spc="4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.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본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문서에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포함된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모든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정보는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정확성을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기하기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위해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노력하였으나</a:t>
            </a:r>
            <a:r>
              <a:rPr sz="700" spc="4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,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특정</a:t>
            </a:r>
            <a:r>
              <a:rPr sz="700" spc="8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spc="-2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목적에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대한</a:t>
            </a:r>
            <a:r>
              <a:rPr sz="700" spc="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완전성</a:t>
            </a:r>
            <a:r>
              <a:rPr sz="700" spc="1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,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정확성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또는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신뢰성에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대해</a:t>
            </a:r>
            <a:r>
              <a:rPr sz="700" spc="2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 err="1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보장하지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lang="en-US"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 err="1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않습니다</a:t>
            </a:r>
            <a:r>
              <a:rPr sz="700" spc="1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. </a:t>
            </a:r>
            <a:endParaRPr lang="en-US" sz="700" spc="10" dirty="0">
              <a:solidFill>
                <a:srgbClr val="0074BB"/>
              </a:solidFill>
              <a:latin typeface="HG꼬딕씨_Pro 60g" panose="02020603020101020101" pitchFamily="18" charset="-127"/>
              <a:ea typeface="HG꼬딕씨_Pro 60g" panose="02020603020101020101" pitchFamily="18" charset="-127"/>
              <a:cs typeface="맑은 고딕"/>
            </a:endParaRPr>
          </a:p>
          <a:p>
            <a:pPr marL="12700" marR="5080" algn="just">
              <a:lnSpc>
                <a:spcPct val="99700"/>
              </a:lnSpc>
              <a:spcBef>
                <a:spcPts val="100"/>
              </a:spcBef>
            </a:pP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본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제안서의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내용</a:t>
            </a:r>
            <a:r>
              <a:rPr sz="700" spc="2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및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서비스는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사전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통지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없이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변경될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수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있으며</a:t>
            </a:r>
            <a:r>
              <a:rPr sz="700" spc="1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,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최종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계약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시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조건</a:t>
            </a:r>
            <a:r>
              <a:rPr sz="700" spc="1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및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세부사항이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달라질</a:t>
            </a:r>
            <a:r>
              <a:rPr sz="700" spc="2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수</a:t>
            </a:r>
            <a:r>
              <a:rPr sz="700" spc="2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spc="-1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있습니다.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본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제안서의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어떠한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부분도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무단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복제,</a:t>
            </a:r>
            <a:r>
              <a:rPr sz="700" spc="11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배포,</a:t>
            </a:r>
            <a:r>
              <a:rPr sz="700" spc="11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공개될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수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없으며</a:t>
            </a:r>
            <a:r>
              <a:rPr sz="700" spc="5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,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제3자에게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전송하는</a:t>
            </a:r>
            <a:r>
              <a:rPr sz="700" spc="1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것은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금지됩니다</a:t>
            </a:r>
            <a:r>
              <a:rPr sz="700" spc="5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. </a:t>
            </a:r>
            <a:endParaRPr lang="en-US" sz="700" spc="50" dirty="0">
              <a:solidFill>
                <a:srgbClr val="0074BB"/>
              </a:solidFill>
              <a:latin typeface="HG꼬딕씨_Pro 60g" panose="02020603020101020101" pitchFamily="18" charset="-127"/>
              <a:ea typeface="HG꼬딕씨_Pro 60g" panose="02020603020101020101" pitchFamily="18" charset="-127"/>
              <a:cs typeface="맑은 고딕"/>
            </a:endParaRPr>
          </a:p>
          <a:p>
            <a:pPr marL="12700" marR="5080" algn="just">
              <a:lnSpc>
                <a:spcPct val="99700"/>
              </a:lnSpc>
              <a:spcBef>
                <a:spcPts val="100"/>
              </a:spcBef>
            </a:pP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본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문서에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포함된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자료에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대한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저작권은</a:t>
            </a:r>
            <a:r>
              <a:rPr sz="700" spc="5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㈜</a:t>
            </a:r>
            <a:r>
              <a:rPr sz="700" dirty="0" err="1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지노베이션C&amp;G</a:t>
            </a:r>
            <a:r>
              <a:rPr lang="en-US"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&amp; </a:t>
            </a:r>
            <a:r>
              <a:rPr lang="ko-KR" altLang="en-US" sz="700" dirty="0" err="1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따스한놈들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에</a:t>
            </a:r>
            <a:r>
              <a:rPr sz="700" spc="10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있으며</a:t>
            </a:r>
            <a:r>
              <a:rPr sz="700" spc="5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, </a:t>
            </a:r>
            <a:r>
              <a:rPr sz="700" spc="-2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무단 </a:t>
            </a:r>
            <a:r>
              <a:rPr sz="70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사용을</a:t>
            </a:r>
            <a:r>
              <a:rPr sz="700" spc="-5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700" spc="-10" dirty="0">
                <a:solidFill>
                  <a:srgbClr val="0074BB"/>
                </a:solidFill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금합니다.</a:t>
            </a:r>
            <a:endParaRPr sz="700" dirty="0">
              <a:latin typeface="HG꼬딕씨_Pro 60g" panose="02020603020101020101" pitchFamily="18" charset="-127"/>
              <a:ea typeface="HG꼬딕씨_Pro 60g" panose="02020603020101020101" pitchFamily="18" charset="-127"/>
              <a:cs typeface="맑은 고딕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19087" y="1490725"/>
            <a:ext cx="5069840" cy="0"/>
          </a:xfrm>
          <a:custGeom>
            <a:avLst/>
            <a:gdLst/>
            <a:ahLst/>
            <a:cxnLst/>
            <a:rect l="l" t="t" r="r" b="b"/>
            <a:pathLst>
              <a:path w="5069840">
                <a:moveTo>
                  <a:pt x="0" y="0"/>
                </a:moveTo>
                <a:lnTo>
                  <a:pt x="5069649" y="0"/>
                </a:lnTo>
              </a:path>
            </a:pathLst>
          </a:custGeom>
          <a:ln w="6350">
            <a:solidFill>
              <a:srgbClr val="0074BB"/>
            </a:solidFill>
          </a:ln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115" name="object 12">
            <a:extLst>
              <a:ext uri="{FF2B5EF4-FFF2-40B4-BE49-F238E27FC236}">
                <a16:creationId xmlns:a16="http://schemas.microsoft.com/office/drawing/2014/main" id="{762AF43E-E684-92B7-3352-AC9A853C1D21}"/>
              </a:ext>
            </a:extLst>
          </p:cNvPr>
          <p:cNvSpPr txBox="1"/>
          <p:nvPr/>
        </p:nvSpPr>
        <p:spPr>
          <a:xfrm>
            <a:off x="3434935" y="4256603"/>
            <a:ext cx="103568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감사합니다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16" name="object 41">
            <a:extLst>
              <a:ext uri="{FF2B5EF4-FFF2-40B4-BE49-F238E27FC236}">
                <a16:creationId xmlns:a16="http://schemas.microsoft.com/office/drawing/2014/main" id="{C3EE0543-1722-09AC-6686-E97453557350}"/>
              </a:ext>
            </a:extLst>
          </p:cNvPr>
          <p:cNvSpPr txBox="1"/>
          <p:nvPr/>
        </p:nvSpPr>
        <p:spPr>
          <a:xfrm>
            <a:off x="340042" y="578802"/>
            <a:ext cx="4928870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중소기업</a:t>
            </a:r>
            <a:r>
              <a:rPr sz="1550" spc="13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550" spc="13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절감을</a:t>
            </a:r>
            <a:r>
              <a:rPr sz="1550" spc="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위한</a:t>
            </a:r>
            <a:r>
              <a:rPr sz="1550" spc="16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스마트한</a:t>
            </a:r>
            <a:r>
              <a:rPr sz="1550" spc="13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파트너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17" name="object 64">
            <a:extLst>
              <a:ext uri="{FF2B5EF4-FFF2-40B4-BE49-F238E27FC236}">
                <a16:creationId xmlns:a16="http://schemas.microsoft.com/office/drawing/2014/main" id="{265ABFBF-3010-4F89-1D4C-51C03E2AA1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0042" y="817562"/>
            <a:ext cx="5584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저희 지노베이션C&amp;G가 함께 </a:t>
            </a:r>
            <a:r>
              <a:rPr sz="2400" spc="-10" dirty="0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하겠습니다</a:t>
            </a:r>
            <a:endParaRPr sz="240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124" name="object 6">
            <a:extLst>
              <a:ext uri="{FF2B5EF4-FFF2-40B4-BE49-F238E27FC236}">
                <a16:creationId xmlns:a16="http://schemas.microsoft.com/office/drawing/2014/main" id="{9F5D2869-96E3-B118-0E81-3C55E8F6A530}"/>
              </a:ext>
            </a:extLst>
          </p:cNvPr>
          <p:cNvSpPr txBox="1"/>
          <p:nvPr/>
        </p:nvSpPr>
        <p:spPr>
          <a:xfrm>
            <a:off x="3397788" y="2324044"/>
            <a:ext cx="13557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Contact</a:t>
            </a:r>
            <a:r>
              <a:rPr sz="1800" spc="-3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Info.</a:t>
            </a:r>
            <a:endParaRPr sz="18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25" name="object 12">
            <a:extLst>
              <a:ext uri="{FF2B5EF4-FFF2-40B4-BE49-F238E27FC236}">
                <a16:creationId xmlns:a16="http://schemas.microsoft.com/office/drawing/2014/main" id="{982220C8-F530-C2C5-5A0D-4563930ABDE3}"/>
              </a:ext>
            </a:extLst>
          </p:cNvPr>
          <p:cNvSpPr txBox="1"/>
          <p:nvPr/>
        </p:nvSpPr>
        <p:spPr>
          <a:xfrm>
            <a:off x="3434935" y="3246287"/>
            <a:ext cx="3986465" cy="58285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주소</a:t>
            </a:r>
            <a:r>
              <a:rPr lang="en-US" altLang="ko-KR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: </a:t>
            </a: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서울시 금천구 가산디지털</a:t>
            </a:r>
            <a:r>
              <a:rPr lang="en-US" altLang="ko-KR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</a:t>
            </a: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로 </a:t>
            </a:r>
            <a:r>
              <a:rPr lang="en-US" altLang="ko-KR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169-23 </a:t>
            </a:r>
            <a:r>
              <a:rPr lang="ko-KR" altLang="en-US" sz="1200" spc="-1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모비우스타워</a:t>
            </a: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en-US" altLang="ko-KR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10</a:t>
            </a: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층</a:t>
            </a:r>
            <a:b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</a:b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전화 </a:t>
            </a:r>
            <a:r>
              <a:rPr lang="en-US" altLang="ko-KR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: 1666-3247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이메일</a:t>
            </a:r>
            <a:r>
              <a:rPr lang="en-US" altLang="ko-KR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:  charles@warmguys.com</a:t>
            </a:r>
          </a:p>
        </p:txBody>
      </p:sp>
      <p:sp>
        <p:nvSpPr>
          <p:cNvPr id="126" name="object 12">
            <a:extLst>
              <a:ext uri="{FF2B5EF4-FFF2-40B4-BE49-F238E27FC236}">
                <a16:creationId xmlns:a16="http://schemas.microsoft.com/office/drawing/2014/main" id="{96DF3C4A-CFCA-8345-328A-D0535367EF9D}"/>
              </a:ext>
            </a:extLst>
          </p:cNvPr>
          <p:cNvSpPr txBox="1"/>
          <p:nvPr/>
        </p:nvSpPr>
        <p:spPr>
          <a:xfrm>
            <a:off x="3434935" y="2920172"/>
            <a:ext cx="3986465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㈜</a:t>
            </a:r>
            <a:r>
              <a:rPr lang="ko-KR" altLang="en-US" sz="1200" spc="-1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따스한놈들</a:t>
            </a: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en-US" altLang="ko-KR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</a:t>
            </a:r>
            <a:r>
              <a:rPr lang="ko-KR" alt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총괄영업대행사</a:t>
            </a:r>
            <a:r>
              <a:rPr lang="en-US" altLang="ko-KR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1650" y="0"/>
            <a:ext cx="4324350" cy="228600"/>
          </a:xfrm>
          <a:custGeom>
            <a:avLst/>
            <a:gdLst/>
            <a:ahLst/>
            <a:cxnLst/>
            <a:rect l="l" t="t" r="r" b="b"/>
            <a:pathLst>
              <a:path w="4324350" h="228600">
                <a:moveTo>
                  <a:pt x="4324350" y="0"/>
                </a:moveTo>
                <a:lnTo>
                  <a:pt x="0" y="0"/>
                </a:lnTo>
                <a:lnTo>
                  <a:pt x="301878" y="228600"/>
                </a:lnTo>
                <a:lnTo>
                  <a:pt x="4324350" y="228600"/>
                </a:lnTo>
                <a:lnTo>
                  <a:pt x="4324350" y="0"/>
                </a:lnTo>
                <a:close/>
              </a:path>
            </a:pathLst>
          </a:custGeom>
          <a:solidFill>
            <a:srgbClr val="04A3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40763" y="2964116"/>
            <a:ext cx="1710689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개</a:t>
            </a:r>
            <a:r>
              <a:rPr sz="5400" b="1" spc="5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5400" b="1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요</a:t>
            </a:r>
            <a:endParaRPr sz="5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953000" cy="6858000"/>
          </a:xfrm>
          <a:custGeom>
            <a:avLst/>
            <a:gdLst/>
            <a:ahLst/>
            <a:cxnLst/>
            <a:rect l="l" t="t" r="r" b="b"/>
            <a:pathLst>
              <a:path w="4953000" h="6858000">
                <a:moveTo>
                  <a:pt x="4953000" y="0"/>
                </a:moveTo>
                <a:lnTo>
                  <a:pt x="0" y="0"/>
                </a:lnTo>
                <a:lnTo>
                  <a:pt x="0" y="6858000"/>
                </a:lnTo>
                <a:lnTo>
                  <a:pt x="4953000" y="6858000"/>
                </a:lnTo>
                <a:lnTo>
                  <a:pt x="4953000" y="0"/>
                </a:lnTo>
                <a:close/>
              </a:path>
            </a:pathLst>
          </a:custGeom>
          <a:solidFill>
            <a:srgbClr val="A6A6A6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71770" y="2160206"/>
            <a:ext cx="405384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전기요금</a:t>
            </a:r>
            <a:r>
              <a:rPr sz="2000" b="1" spc="-35" dirty="0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절감</a:t>
            </a:r>
            <a:r>
              <a:rPr sz="2000" b="1" spc="-50" dirty="0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컨설팅</a:t>
            </a:r>
            <a:r>
              <a:rPr sz="2000" b="1" spc="10" dirty="0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(Consulting)</a:t>
            </a:r>
            <a:endParaRPr sz="2000" dirty="0"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3350" y="2703766"/>
            <a:ext cx="4324350" cy="236333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40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기업내</a:t>
            </a: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전기사용의</a:t>
            </a:r>
            <a:r>
              <a:rPr sz="14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각종</a:t>
            </a:r>
            <a:r>
              <a:rPr sz="1400" spc="-1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현황을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파악하여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최적화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된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계약관계(요금제도)로</a:t>
            </a:r>
            <a:r>
              <a:rPr sz="14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변경해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드리는</a:t>
            </a:r>
            <a:r>
              <a:rPr sz="14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b="1" u="sng" spc="-20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전기사용</a:t>
            </a:r>
            <a:r>
              <a:rPr sz="1400" b="1" spc="-20" dirty="0">
                <a:solidFill>
                  <a:srgbClr val="538235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b="1" u="sng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합리화</a:t>
            </a:r>
            <a:r>
              <a:rPr sz="1400" b="1" u="sng" spc="85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b="1" u="sng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사업</a:t>
            </a:r>
            <a:r>
              <a:rPr sz="1400" b="1" spc="140" dirty="0">
                <a:solidFill>
                  <a:srgbClr val="538235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입니다.</a:t>
            </a:r>
            <a:endParaRPr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700" marR="313055">
              <a:lnSpc>
                <a:spcPct val="105000"/>
              </a:lnSpc>
              <a:spcBef>
                <a:spcPts val="1355"/>
              </a:spcBef>
            </a:pPr>
            <a:r>
              <a:rPr sz="1400" b="1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한국전력</a:t>
            </a:r>
            <a:r>
              <a:rPr sz="1400" b="1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내에는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중소기업을</a:t>
            </a:r>
            <a:r>
              <a:rPr sz="1400" spc="-1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위하여</a:t>
            </a:r>
            <a:r>
              <a:rPr sz="14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b="1" u="sng" spc="-20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여러가지</a:t>
            </a:r>
            <a:r>
              <a:rPr sz="1400" b="1" spc="-20" dirty="0">
                <a:solidFill>
                  <a:srgbClr val="538235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b="1" u="sng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제도와</a:t>
            </a:r>
            <a:r>
              <a:rPr sz="1400" b="1" u="sng" spc="155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b="1" u="sng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지원사업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이</a:t>
            </a:r>
            <a:r>
              <a:rPr sz="1400" spc="1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있습니다.</a:t>
            </a:r>
            <a:endParaRPr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700" marR="252729">
              <a:lnSpc>
                <a:spcPct val="100000"/>
              </a:lnSpc>
              <a:spcBef>
                <a:spcPts val="1795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하지만</a:t>
            </a: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한전약관</a:t>
            </a:r>
            <a:r>
              <a:rPr sz="14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해석이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어렵고,</a:t>
            </a:r>
            <a:r>
              <a:rPr sz="1400" spc="-1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정보의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부재가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심하여</a:t>
            </a:r>
            <a:r>
              <a:rPr sz="1400" spc="-1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많은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혜택을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놓치고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있습니다.</a:t>
            </a:r>
            <a:endParaRPr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9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700" marR="361950">
              <a:lnSpc>
                <a:spcPct val="100000"/>
              </a:lnSpc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하여</a:t>
            </a: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당사는</a:t>
            </a:r>
            <a:r>
              <a:rPr sz="14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중소기업에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합리적인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전기사용을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위하여</a:t>
            </a:r>
            <a:r>
              <a:rPr sz="1400" spc="-1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컨설팅을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제공</a:t>
            </a:r>
            <a:r>
              <a:rPr sz="14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해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드리고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있습니다.</a:t>
            </a:r>
            <a:endParaRPr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97645" y="6640512"/>
            <a:ext cx="592455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spc="-50" dirty="0">
                <a:solidFill>
                  <a:srgbClr val="BEBEBE"/>
                </a:solidFill>
                <a:latin typeface="맑은 고딕"/>
                <a:cs typeface="맑은 고딕"/>
              </a:rPr>
              <a:t>Since</a:t>
            </a:r>
            <a:r>
              <a:rPr sz="950" b="1" spc="-85" dirty="0">
                <a:solidFill>
                  <a:srgbClr val="BEBEBE"/>
                </a:solidFill>
                <a:latin typeface="맑은 고딕"/>
                <a:cs typeface="맑은 고딕"/>
              </a:rPr>
              <a:t> </a:t>
            </a:r>
            <a:r>
              <a:rPr sz="950" b="1" spc="-20" dirty="0">
                <a:solidFill>
                  <a:srgbClr val="BEBEBE"/>
                </a:solidFill>
                <a:latin typeface="맑은 고딕"/>
                <a:cs typeface="맑은 고딕"/>
              </a:rPr>
              <a:t>2015</a:t>
            </a:r>
            <a:endParaRPr sz="95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4840" y="6619557"/>
            <a:ext cx="1714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BEBEBE"/>
                </a:solidFill>
                <a:latin typeface="맑은 고딕"/>
                <a:cs typeface="맑은 고딕"/>
              </a:rPr>
              <a:t>02</a:t>
            </a:r>
            <a:endParaRPr sz="11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82536"/>
            <a:ext cx="17900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 주요 </a:t>
            </a:r>
            <a:r>
              <a:rPr sz="1800" b="1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업무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01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028950"/>
            <a:ext cx="9906000" cy="1619250"/>
          </a:xfrm>
          <a:custGeom>
            <a:avLst/>
            <a:gdLst/>
            <a:ahLst/>
            <a:cxnLst/>
            <a:rect l="l" t="t" r="r" b="b"/>
            <a:pathLst>
              <a:path w="9906000" h="1619250">
                <a:moveTo>
                  <a:pt x="9906000" y="0"/>
                </a:moveTo>
                <a:lnTo>
                  <a:pt x="0" y="0"/>
                </a:lnTo>
                <a:lnTo>
                  <a:pt x="0" y="1619250"/>
                </a:lnTo>
                <a:lnTo>
                  <a:pt x="9906000" y="1619250"/>
                </a:lnTo>
                <a:lnTo>
                  <a:pt x="9906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5354" y="1952497"/>
            <a:ext cx="1990725" cy="200025"/>
          </a:xfrm>
          <a:custGeom>
            <a:avLst/>
            <a:gdLst/>
            <a:ahLst/>
            <a:cxnLst/>
            <a:rect l="l" t="t" r="r" b="b"/>
            <a:pathLst>
              <a:path w="1990725" h="200025">
                <a:moveTo>
                  <a:pt x="457187" y="0"/>
                </a:moveTo>
                <a:lnTo>
                  <a:pt x="0" y="0"/>
                </a:lnTo>
                <a:lnTo>
                  <a:pt x="0" y="200025"/>
                </a:lnTo>
                <a:lnTo>
                  <a:pt x="457187" y="200025"/>
                </a:lnTo>
                <a:lnTo>
                  <a:pt x="457187" y="0"/>
                </a:lnTo>
                <a:close/>
              </a:path>
              <a:path w="1990725" h="200025">
                <a:moveTo>
                  <a:pt x="1990725" y="0"/>
                </a:moveTo>
                <a:lnTo>
                  <a:pt x="1990725" y="0"/>
                </a:lnTo>
                <a:lnTo>
                  <a:pt x="457200" y="0"/>
                </a:lnTo>
                <a:lnTo>
                  <a:pt x="457200" y="200025"/>
                </a:lnTo>
                <a:lnTo>
                  <a:pt x="1990725" y="200025"/>
                </a:lnTo>
                <a:lnTo>
                  <a:pt x="19907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5354" y="2209672"/>
            <a:ext cx="1838325" cy="200025"/>
          </a:xfrm>
          <a:custGeom>
            <a:avLst/>
            <a:gdLst/>
            <a:ahLst/>
            <a:cxnLst/>
            <a:rect l="l" t="t" r="r" b="b"/>
            <a:pathLst>
              <a:path w="1838325" h="200025">
                <a:moveTo>
                  <a:pt x="304787" y="0"/>
                </a:moveTo>
                <a:lnTo>
                  <a:pt x="0" y="0"/>
                </a:lnTo>
                <a:lnTo>
                  <a:pt x="0" y="200025"/>
                </a:lnTo>
                <a:lnTo>
                  <a:pt x="304787" y="200025"/>
                </a:lnTo>
                <a:lnTo>
                  <a:pt x="304787" y="0"/>
                </a:lnTo>
                <a:close/>
              </a:path>
              <a:path w="1838325" h="200025">
                <a:moveTo>
                  <a:pt x="1838312" y="0"/>
                </a:moveTo>
                <a:lnTo>
                  <a:pt x="1838312" y="0"/>
                </a:lnTo>
                <a:lnTo>
                  <a:pt x="304800" y="0"/>
                </a:lnTo>
                <a:lnTo>
                  <a:pt x="304800" y="200025"/>
                </a:lnTo>
                <a:lnTo>
                  <a:pt x="1838312" y="200025"/>
                </a:lnTo>
                <a:lnTo>
                  <a:pt x="18383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5974" y="1083881"/>
            <a:ext cx="3335020" cy="8293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‘전기요금</a:t>
            </a:r>
            <a:r>
              <a:rPr sz="1550" spc="1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550" spc="15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컨설팅’이란?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0650" indent="-107950">
              <a:lnSpc>
                <a:spcPct val="100000"/>
              </a:lnSpc>
              <a:spcBef>
                <a:spcPts val="894"/>
              </a:spcBef>
              <a:buFont typeface="Wingdings"/>
              <a:buChar char=""/>
              <a:tabLst>
                <a:tab pos="120650" algn="l"/>
              </a:tabLst>
            </a:pP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전기요금으로</a:t>
            </a:r>
            <a:r>
              <a:rPr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지출되는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각종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현황을 파악, </a:t>
            </a:r>
            <a:r>
              <a:rPr sz="12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0650" indent="-107950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120650" algn="l"/>
              </a:tabLst>
            </a:pP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비용 절감방안이 제시된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 리포트를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제공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5974" y="1961896"/>
            <a:ext cx="42062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120650" algn="l"/>
              </a:tabLst>
            </a:pP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고객이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비용을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지불하지 않고,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공사완료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이후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절감금액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확인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5974" y="2219325"/>
            <a:ext cx="43795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Wingdings"/>
              <a:buChar char=""/>
              <a:tabLst>
                <a:tab pos="120650" algn="l"/>
              </a:tabLst>
            </a:pP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 금액으로 비용을 지불하는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분야에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특화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된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23924" y="2400553"/>
            <a:ext cx="15074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 절감 </a:t>
            </a:r>
            <a:r>
              <a:rPr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9778" y="2658109"/>
            <a:ext cx="2912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※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절감액이 나오지 않으면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비용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받지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않음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11900" y="1083881"/>
            <a:ext cx="3060700" cy="1521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550" spc="13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절감효과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0650" indent="-108585">
              <a:lnSpc>
                <a:spcPct val="100000"/>
              </a:lnSpc>
              <a:spcBef>
                <a:spcPts val="894"/>
              </a:spcBef>
              <a:buFont typeface="Wingdings"/>
              <a:buChar char=""/>
              <a:tabLst>
                <a:tab pos="121285" algn="l"/>
              </a:tabLst>
            </a:pP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단기간에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비용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효과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실현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0650" indent="-108585">
              <a:lnSpc>
                <a:spcPts val="1430"/>
              </a:lnSpc>
              <a:spcBef>
                <a:spcPts val="665"/>
              </a:spcBef>
              <a:buFont typeface="Wingdings"/>
              <a:buChar char=""/>
              <a:tabLst>
                <a:tab pos="121285" algn="l"/>
                <a:tab pos="1013460" algn="l"/>
                <a:tab pos="1449070" algn="l"/>
              </a:tabLst>
            </a:pPr>
            <a:r>
              <a:rPr sz="1200" spc="-1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비용절감을</a:t>
            </a:r>
            <a:r>
              <a:rPr lang="en-US"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통한</a:t>
            </a:r>
            <a:r>
              <a:rPr lang="en-US"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기업가치</a:t>
            </a:r>
            <a:r>
              <a:rPr lang="en-US" sz="12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상승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56210" marR="457834" indent="-108585">
              <a:lnSpc>
                <a:spcPts val="1430"/>
              </a:lnSpc>
              <a:spcBef>
                <a:spcPts val="645"/>
              </a:spcBef>
              <a:buChar char="-"/>
              <a:tabLst>
                <a:tab pos="156845" algn="l"/>
              </a:tabLst>
            </a:pP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효과적인</a:t>
            </a:r>
            <a:r>
              <a:rPr sz="1200" spc="114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비용</a:t>
            </a:r>
            <a:r>
              <a:rPr sz="1200" spc="1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지출</a:t>
            </a:r>
            <a:r>
              <a:rPr sz="1200" spc="1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계획</a:t>
            </a:r>
            <a:r>
              <a:rPr sz="1200" spc="1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spc="-5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수 립</a:t>
            </a:r>
            <a:endParaRPr sz="1200" dirty="0">
              <a:latin typeface="HG꼬딕씨_Pro 60g" panose="02020603020101020101" pitchFamily="18" charset="-127"/>
              <a:ea typeface="HG꼬딕씨_Pro 60g" panose="02020603020101020101" pitchFamily="18" charset="-127"/>
              <a:cs typeface="맑은 고딕"/>
            </a:endParaRPr>
          </a:p>
          <a:p>
            <a:pPr marL="156210" indent="-108585">
              <a:lnSpc>
                <a:spcPct val="100000"/>
              </a:lnSpc>
              <a:spcBef>
                <a:spcPts val="235"/>
              </a:spcBef>
              <a:buChar char="-"/>
              <a:tabLst>
                <a:tab pos="156845" algn="l"/>
              </a:tabLst>
            </a:pP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불합리한</a:t>
            </a:r>
            <a:r>
              <a:rPr sz="1200" spc="-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비용</a:t>
            </a:r>
            <a:r>
              <a:rPr sz="1200" spc="-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지출구조</a:t>
            </a:r>
            <a:r>
              <a:rPr sz="1200" spc="-5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spc="-25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개선</a:t>
            </a:r>
            <a:endParaRPr sz="1200" dirty="0">
              <a:latin typeface="HG꼬딕씨_Pro 60g" panose="02020603020101020101" pitchFamily="18" charset="-127"/>
              <a:ea typeface="HG꼬딕씨_Pro 60g" panose="02020603020101020101" pitchFamily="18" charset="-127"/>
              <a:cs typeface="맑은 고딕"/>
            </a:endParaRPr>
          </a:p>
          <a:p>
            <a:pPr marL="156210" marR="5080" indent="-108585">
              <a:lnSpc>
                <a:spcPts val="1430"/>
              </a:lnSpc>
              <a:spcBef>
                <a:spcPts val="420"/>
              </a:spcBef>
              <a:buChar char="-"/>
              <a:tabLst>
                <a:tab pos="156845" algn="l"/>
              </a:tabLst>
            </a:pP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자체</a:t>
            </a:r>
            <a:r>
              <a:rPr sz="1200" spc="4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비용</a:t>
            </a:r>
            <a:r>
              <a:rPr sz="1200" spc="4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절감</a:t>
            </a:r>
            <a:r>
              <a:rPr sz="1200" spc="4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실천노력에</a:t>
            </a:r>
            <a:r>
              <a:rPr sz="1200" spc="4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spc="-25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대한 검증</a:t>
            </a:r>
            <a:endParaRPr sz="1200" dirty="0">
              <a:latin typeface="HG꼬딕씨_Pro 60g" panose="02020603020101020101" pitchFamily="18" charset="-127"/>
              <a:ea typeface="HG꼬딕씨_Pro 60g" panose="02020603020101020101" pitchFamily="18" charset="-127"/>
              <a:cs typeface="맑은 고딕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14703" y="3128742"/>
            <a:ext cx="7436232" cy="13394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DF371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550" spc="114" dirty="0">
                <a:solidFill>
                  <a:srgbClr val="DF371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dirty="0">
                <a:solidFill>
                  <a:srgbClr val="DF371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550" spc="145" dirty="0">
                <a:solidFill>
                  <a:srgbClr val="DF371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spc="-35" dirty="0">
                <a:solidFill>
                  <a:srgbClr val="DF3717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방법</a:t>
            </a:r>
            <a:endParaRPr sz="15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75895" indent="-161925">
              <a:lnSpc>
                <a:spcPct val="100000"/>
              </a:lnSpc>
              <a:spcBef>
                <a:spcPts val="895"/>
              </a:spcBef>
              <a:buClr>
                <a:srgbClr val="000000"/>
              </a:buClr>
              <a:buFont typeface="Wingdings"/>
              <a:buChar char=""/>
              <a:tabLst>
                <a:tab pos="175895" algn="l"/>
              </a:tabLst>
            </a:pP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한전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약관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에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의해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전기사용패턴을</a:t>
            </a:r>
            <a:r>
              <a:rPr sz="1200" spc="-1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분석하여 절감방안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제시</a:t>
            </a:r>
            <a:r>
              <a:rPr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(각종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현황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파악</a:t>
            </a:r>
            <a:r>
              <a:rPr sz="12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후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절감방안 </a:t>
            </a:r>
            <a:r>
              <a:rPr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제시)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1920">
              <a:lnSpc>
                <a:spcPct val="100000"/>
              </a:lnSpc>
              <a:spcBef>
                <a:spcPts val="390"/>
              </a:spcBef>
            </a:pP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-</a:t>
            </a:r>
            <a:r>
              <a:rPr sz="1200" spc="5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기본료</a:t>
            </a:r>
            <a:r>
              <a:rPr sz="1200" spc="15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:</a:t>
            </a:r>
            <a:r>
              <a:rPr sz="1200" spc="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최대</a:t>
            </a:r>
            <a:r>
              <a:rPr sz="1200" spc="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55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33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.3%</a:t>
            </a:r>
            <a:r>
              <a:rPr sz="1200" spc="5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절감</a:t>
            </a:r>
            <a:r>
              <a:rPr sz="1200" spc="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,</a:t>
            </a:r>
            <a:r>
              <a:rPr sz="1200" spc="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사용요금</a:t>
            </a:r>
            <a:r>
              <a:rPr sz="1200" spc="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:</a:t>
            </a:r>
            <a:r>
              <a:rPr sz="1200" spc="15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최대</a:t>
            </a:r>
            <a:r>
              <a:rPr sz="1200" spc="1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55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30</a:t>
            </a:r>
            <a:r>
              <a:rPr sz="1200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.7%</a:t>
            </a:r>
            <a:r>
              <a:rPr sz="1200" spc="5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 </a:t>
            </a:r>
            <a:r>
              <a:rPr sz="1200" spc="-25" dirty="0">
                <a:latin typeface="HG꼬딕씨_Pro 60g" panose="02020603020101020101" pitchFamily="18" charset="-127"/>
                <a:ea typeface="HG꼬딕씨_Pro 60g" panose="02020603020101020101" pitchFamily="18" charset="-127"/>
                <a:cs typeface="맑은 고딕"/>
              </a:rPr>
              <a:t>절감</a:t>
            </a:r>
            <a:endParaRPr sz="1200" dirty="0">
              <a:latin typeface="HG꼬딕씨_Pro 60g" panose="02020603020101020101" pitchFamily="18" charset="-127"/>
              <a:ea typeface="HG꼬딕씨_Pro 60g" panose="02020603020101020101" pitchFamily="18" charset="-127"/>
              <a:cs typeface="맑은 고딕"/>
            </a:endParaRPr>
          </a:p>
          <a:p>
            <a:pPr marL="175895" indent="-161925">
              <a:lnSpc>
                <a:spcPct val="100000"/>
              </a:lnSpc>
              <a:spcBef>
                <a:spcPts val="590"/>
              </a:spcBef>
              <a:buFont typeface="Wingdings"/>
              <a:buChar char=""/>
              <a:tabLst>
                <a:tab pos="175895" algn="l"/>
              </a:tabLst>
            </a:pP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요금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감면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사례로</a:t>
            </a:r>
            <a:r>
              <a:rPr sz="12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사회복지시설,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장애인복지법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, 노인복지법, 관광호텔 , 중소기업지원법</a:t>
            </a:r>
            <a:r>
              <a:rPr sz="12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등 </a:t>
            </a:r>
            <a:r>
              <a:rPr sz="1200" spc="-25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최대</a:t>
            </a:r>
            <a:r>
              <a:rPr lang="en-US"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5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31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.4%</a:t>
            </a:r>
            <a:r>
              <a:rPr sz="1200" spc="3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할인을</a:t>
            </a:r>
            <a:r>
              <a:rPr sz="1200" spc="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받음.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229870">
              <a:lnSpc>
                <a:spcPts val="1435"/>
              </a:lnSpc>
            </a:pP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따라서,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중소기업도 절감될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수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있는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방안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제시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48805" y="6185534"/>
            <a:ext cx="80518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400" spc="-3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방법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10288" y="5410263"/>
            <a:ext cx="1133475" cy="590550"/>
            <a:chOff x="5610288" y="5410263"/>
            <a:chExt cx="1133475" cy="590550"/>
          </a:xfrm>
        </p:grpSpPr>
        <p:sp>
          <p:nvSpPr>
            <p:cNvPr id="16" name="object 16"/>
            <p:cNvSpPr/>
            <p:nvPr/>
          </p:nvSpPr>
          <p:spPr>
            <a:xfrm>
              <a:off x="5624576" y="5424551"/>
              <a:ext cx="1104900" cy="561975"/>
            </a:xfrm>
            <a:custGeom>
              <a:avLst/>
              <a:gdLst/>
              <a:ahLst/>
              <a:cxnLst/>
              <a:rect l="l" t="t" r="r" b="b"/>
              <a:pathLst>
                <a:path w="1104900" h="561975">
                  <a:moveTo>
                    <a:pt x="823849" y="0"/>
                  </a:moveTo>
                  <a:lnTo>
                    <a:pt x="0" y="0"/>
                  </a:lnTo>
                  <a:lnTo>
                    <a:pt x="0" y="561911"/>
                  </a:lnTo>
                  <a:lnTo>
                    <a:pt x="823849" y="561911"/>
                  </a:lnTo>
                  <a:lnTo>
                    <a:pt x="1104900" y="280924"/>
                  </a:lnTo>
                  <a:lnTo>
                    <a:pt x="82384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624576" y="5424551"/>
              <a:ext cx="1104900" cy="561975"/>
            </a:xfrm>
            <a:custGeom>
              <a:avLst/>
              <a:gdLst/>
              <a:ahLst/>
              <a:cxnLst/>
              <a:rect l="l" t="t" r="r" b="b"/>
              <a:pathLst>
                <a:path w="1104900" h="561975">
                  <a:moveTo>
                    <a:pt x="0" y="0"/>
                  </a:moveTo>
                  <a:lnTo>
                    <a:pt x="823849" y="0"/>
                  </a:lnTo>
                  <a:lnTo>
                    <a:pt x="1104900" y="280924"/>
                  </a:lnTo>
                  <a:lnTo>
                    <a:pt x="823849" y="561911"/>
                  </a:lnTo>
                  <a:lnTo>
                    <a:pt x="0" y="56191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91834" y="5514657"/>
            <a:ext cx="63500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-20" dirty="0">
                <a:solidFill>
                  <a:srgbClr val="58585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한전약관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ts val="1435"/>
              </a:lnSpc>
            </a:pPr>
            <a:r>
              <a:rPr sz="1200" spc="-25" dirty="0">
                <a:solidFill>
                  <a:srgbClr val="58585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검토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772338" y="5410263"/>
            <a:ext cx="1133475" cy="590550"/>
            <a:chOff x="6772338" y="5410263"/>
            <a:chExt cx="1133475" cy="590550"/>
          </a:xfrm>
        </p:grpSpPr>
        <p:sp>
          <p:nvSpPr>
            <p:cNvPr id="20" name="object 20"/>
            <p:cNvSpPr/>
            <p:nvPr/>
          </p:nvSpPr>
          <p:spPr>
            <a:xfrm>
              <a:off x="6786626" y="5424551"/>
              <a:ext cx="1104900" cy="561975"/>
            </a:xfrm>
            <a:custGeom>
              <a:avLst/>
              <a:gdLst/>
              <a:ahLst/>
              <a:cxnLst/>
              <a:rect l="l" t="t" r="r" b="b"/>
              <a:pathLst>
                <a:path w="1104900" h="561975">
                  <a:moveTo>
                    <a:pt x="823849" y="0"/>
                  </a:moveTo>
                  <a:lnTo>
                    <a:pt x="0" y="0"/>
                  </a:lnTo>
                  <a:lnTo>
                    <a:pt x="0" y="561911"/>
                  </a:lnTo>
                  <a:lnTo>
                    <a:pt x="823849" y="561911"/>
                  </a:lnTo>
                  <a:lnTo>
                    <a:pt x="1104900" y="280924"/>
                  </a:lnTo>
                  <a:lnTo>
                    <a:pt x="82384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786626" y="5424551"/>
              <a:ext cx="1104900" cy="561975"/>
            </a:xfrm>
            <a:custGeom>
              <a:avLst/>
              <a:gdLst/>
              <a:ahLst/>
              <a:cxnLst/>
              <a:rect l="l" t="t" r="r" b="b"/>
              <a:pathLst>
                <a:path w="1104900" h="561975">
                  <a:moveTo>
                    <a:pt x="0" y="0"/>
                  </a:moveTo>
                  <a:lnTo>
                    <a:pt x="823849" y="0"/>
                  </a:lnTo>
                  <a:lnTo>
                    <a:pt x="1104900" y="280924"/>
                  </a:lnTo>
                  <a:lnTo>
                    <a:pt x="823849" y="561911"/>
                  </a:lnTo>
                  <a:lnTo>
                    <a:pt x="0" y="56191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953250" y="5514657"/>
            <a:ext cx="63500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-20" dirty="0">
                <a:solidFill>
                  <a:srgbClr val="58585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사용패턴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635" algn="ctr">
              <a:lnSpc>
                <a:spcPts val="1435"/>
              </a:lnSpc>
            </a:pPr>
            <a:r>
              <a:rPr sz="1200" spc="-25" dirty="0">
                <a:solidFill>
                  <a:srgbClr val="58585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934388" y="5410263"/>
            <a:ext cx="1133475" cy="590550"/>
            <a:chOff x="7934388" y="5410263"/>
            <a:chExt cx="1133475" cy="590550"/>
          </a:xfrm>
        </p:grpSpPr>
        <p:sp>
          <p:nvSpPr>
            <p:cNvPr id="24" name="object 24"/>
            <p:cNvSpPr/>
            <p:nvPr/>
          </p:nvSpPr>
          <p:spPr>
            <a:xfrm>
              <a:off x="7948676" y="5424551"/>
              <a:ext cx="1104900" cy="561975"/>
            </a:xfrm>
            <a:custGeom>
              <a:avLst/>
              <a:gdLst/>
              <a:ahLst/>
              <a:cxnLst/>
              <a:rect l="l" t="t" r="r" b="b"/>
              <a:pathLst>
                <a:path w="1104900" h="561975">
                  <a:moveTo>
                    <a:pt x="823849" y="0"/>
                  </a:moveTo>
                  <a:lnTo>
                    <a:pt x="0" y="0"/>
                  </a:lnTo>
                  <a:lnTo>
                    <a:pt x="0" y="561911"/>
                  </a:lnTo>
                  <a:lnTo>
                    <a:pt x="823849" y="561911"/>
                  </a:lnTo>
                  <a:lnTo>
                    <a:pt x="1104900" y="280924"/>
                  </a:lnTo>
                  <a:lnTo>
                    <a:pt x="82384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948676" y="5424551"/>
              <a:ext cx="1104900" cy="561975"/>
            </a:xfrm>
            <a:custGeom>
              <a:avLst/>
              <a:gdLst/>
              <a:ahLst/>
              <a:cxnLst/>
              <a:rect l="l" t="t" r="r" b="b"/>
              <a:pathLst>
                <a:path w="1104900" h="561975">
                  <a:moveTo>
                    <a:pt x="0" y="0"/>
                  </a:moveTo>
                  <a:lnTo>
                    <a:pt x="823849" y="0"/>
                  </a:lnTo>
                  <a:lnTo>
                    <a:pt x="1104900" y="280924"/>
                  </a:lnTo>
                  <a:lnTo>
                    <a:pt x="823849" y="561911"/>
                  </a:lnTo>
                  <a:lnTo>
                    <a:pt x="0" y="56191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14665" y="5514657"/>
            <a:ext cx="63627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-20" dirty="0">
                <a:solidFill>
                  <a:srgbClr val="58585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절감방안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ts val="1435"/>
              </a:lnSpc>
            </a:pPr>
            <a:r>
              <a:rPr sz="1200" spc="-25" dirty="0">
                <a:solidFill>
                  <a:srgbClr val="585858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제시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644" y="1085850"/>
            <a:ext cx="267890" cy="2667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2666" y="1085850"/>
            <a:ext cx="276820" cy="2667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250" y="3130330"/>
            <a:ext cx="285750" cy="276225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9989" y="5167145"/>
            <a:ext cx="500235" cy="51927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24275" y="5162550"/>
            <a:ext cx="914400" cy="523875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3960495" y="5744845"/>
            <a:ext cx="482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고객사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38325" y="5674105"/>
            <a:ext cx="1751330" cy="7543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200"/>
              </a:spcBef>
            </a:pPr>
            <a:r>
              <a:rPr sz="1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1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비용</a:t>
            </a:r>
            <a:r>
              <a:rPr sz="11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확인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8255" algn="ctr">
              <a:lnSpc>
                <a:spcPct val="100000"/>
              </a:lnSpc>
              <a:spcBef>
                <a:spcPts val="110"/>
              </a:spcBef>
            </a:pPr>
            <a:r>
              <a:rPr sz="1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&amp;</a:t>
            </a:r>
            <a:r>
              <a:rPr sz="1100" spc="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금액</a:t>
            </a:r>
            <a:r>
              <a:rPr sz="11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지불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400" spc="-3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400" spc="-6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76730" y="5000490"/>
            <a:ext cx="2008758" cy="1878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535" marR="5080" indent="-204470" algn="ctr">
              <a:lnSpc>
                <a:spcPct val="108200"/>
              </a:lnSpc>
              <a:spcBef>
                <a:spcPts val="95"/>
              </a:spcBef>
            </a:pPr>
            <a:r>
              <a:rPr sz="1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현황</a:t>
            </a:r>
            <a:r>
              <a:rPr sz="1100" spc="-3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파악,</a:t>
            </a:r>
            <a:r>
              <a:rPr sz="1100" spc="1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</a:t>
            </a:r>
            <a:r>
              <a:rPr sz="1100" spc="-3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및 </a:t>
            </a:r>
            <a:r>
              <a:rPr sz="1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레포트</a:t>
            </a:r>
            <a:r>
              <a:rPr sz="11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제공</a:t>
            </a:r>
            <a:endParaRPr sz="11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981200" y="5324475"/>
            <a:ext cx="1598295" cy="85725"/>
          </a:xfrm>
          <a:custGeom>
            <a:avLst/>
            <a:gdLst/>
            <a:ahLst/>
            <a:cxnLst/>
            <a:rect l="l" t="t" r="r" b="b"/>
            <a:pathLst>
              <a:path w="1598295" h="85725">
                <a:moveTo>
                  <a:pt x="22225" y="28575"/>
                </a:moveTo>
                <a:lnTo>
                  <a:pt x="6350" y="28575"/>
                </a:lnTo>
                <a:lnTo>
                  <a:pt x="0" y="34925"/>
                </a:lnTo>
                <a:lnTo>
                  <a:pt x="0" y="50800"/>
                </a:lnTo>
                <a:lnTo>
                  <a:pt x="6350" y="57150"/>
                </a:lnTo>
                <a:lnTo>
                  <a:pt x="22225" y="57150"/>
                </a:lnTo>
                <a:lnTo>
                  <a:pt x="28575" y="50800"/>
                </a:lnTo>
                <a:lnTo>
                  <a:pt x="28575" y="34925"/>
                </a:lnTo>
                <a:lnTo>
                  <a:pt x="22225" y="28575"/>
                </a:lnTo>
                <a:close/>
              </a:path>
              <a:path w="1598295" h="85725">
                <a:moveTo>
                  <a:pt x="79375" y="28575"/>
                </a:moveTo>
                <a:lnTo>
                  <a:pt x="63626" y="28575"/>
                </a:lnTo>
                <a:lnTo>
                  <a:pt x="57150" y="34925"/>
                </a:lnTo>
                <a:lnTo>
                  <a:pt x="57150" y="50800"/>
                </a:lnTo>
                <a:lnTo>
                  <a:pt x="63626" y="57150"/>
                </a:lnTo>
                <a:lnTo>
                  <a:pt x="79375" y="57150"/>
                </a:lnTo>
                <a:lnTo>
                  <a:pt x="85725" y="50800"/>
                </a:lnTo>
                <a:lnTo>
                  <a:pt x="85725" y="34925"/>
                </a:lnTo>
                <a:lnTo>
                  <a:pt x="79375" y="28575"/>
                </a:lnTo>
                <a:close/>
              </a:path>
              <a:path w="1598295" h="85725">
                <a:moveTo>
                  <a:pt x="136525" y="28575"/>
                </a:moveTo>
                <a:lnTo>
                  <a:pt x="120776" y="28575"/>
                </a:lnTo>
                <a:lnTo>
                  <a:pt x="114300" y="34925"/>
                </a:lnTo>
                <a:lnTo>
                  <a:pt x="114300" y="50800"/>
                </a:lnTo>
                <a:lnTo>
                  <a:pt x="120776" y="57150"/>
                </a:lnTo>
                <a:lnTo>
                  <a:pt x="136525" y="57150"/>
                </a:lnTo>
                <a:lnTo>
                  <a:pt x="143001" y="50800"/>
                </a:lnTo>
                <a:lnTo>
                  <a:pt x="143001" y="34925"/>
                </a:lnTo>
                <a:lnTo>
                  <a:pt x="136525" y="28575"/>
                </a:lnTo>
                <a:close/>
              </a:path>
              <a:path w="1598295" h="85725">
                <a:moveTo>
                  <a:pt x="193801" y="28575"/>
                </a:moveTo>
                <a:lnTo>
                  <a:pt x="177926" y="28575"/>
                </a:lnTo>
                <a:lnTo>
                  <a:pt x="171576" y="34925"/>
                </a:lnTo>
                <a:lnTo>
                  <a:pt x="171576" y="50800"/>
                </a:lnTo>
                <a:lnTo>
                  <a:pt x="177926" y="57150"/>
                </a:lnTo>
                <a:lnTo>
                  <a:pt x="193801" y="57150"/>
                </a:lnTo>
                <a:lnTo>
                  <a:pt x="200151" y="50800"/>
                </a:lnTo>
                <a:lnTo>
                  <a:pt x="200151" y="34925"/>
                </a:lnTo>
                <a:lnTo>
                  <a:pt x="193801" y="28575"/>
                </a:lnTo>
                <a:close/>
              </a:path>
              <a:path w="1598295" h="85725">
                <a:moveTo>
                  <a:pt x="250951" y="28575"/>
                </a:moveTo>
                <a:lnTo>
                  <a:pt x="235076" y="28575"/>
                </a:lnTo>
                <a:lnTo>
                  <a:pt x="228726" y="34925"/>
                </a:lnTo>
                <a:lnTo>
                  <a:pt x="228726" y="50800"/>
                </a:lnTo>
                <a:lnTo>
                  <a:pt x="235076" y="57150"/>
                </a:lnTo>
                <a:lnTo>
                  <a:pt x="250951" y="57150"/>
                </a:lnTo>
                <a:lnTo>
                  <a:pt x="257301" y="50800"/>
                </a:lnTo>
                <a:lnTo>
                  <a:pt x="257301" y="34925"/>
                </a:lnTo>
                <a:lnTo>
                  <a:pt x="250951" y="28575"/>
                </a:lnTo>
                <a:close/>
              </a:path>
              <a:path w="1598295" h="85725">
                <a:moveTo>
                  <a:pt x="308101" y="28575"/>
                </a:moveTo>
                <a:lnTo>
                  <a:pt x="292226" y="28575"/>
                </a:lnTo>
                <a:lnTo>
                  <a:pt x="285876" y="34925"/>
                </a:lnTo>
                <a:lnTo>
                  <a:pt x="285876" y="50800"/>
                </a:lnTo>
                <a:lnTo>
                  <a:pt x="292226" y="57150"/>
                </a:lnTo>
                <a:lnTo>
                  <a:pt x="308101" y="57150"/>
                </a:lnTo>
                <a:lnTo>
                  <a:pt x="314451" y="50800"/>
                </a:lnTo>
                <a:lnTo>
                  <a:pt x="314451" y="34925"/>
                </a:lnTo>
                <a:lnTo>
                  <a:pt x="308101" y="28575"/>
                </a:lnTo>
                <a:close/>
              </a:path>
              <a:path w="1598295" h="85725">
                <a:moveTo>
                  <a:pt x="365251" y="28575"/>
                </a:moveTo>
                <a:lnTo>
                  <a:pt x="349504" y="28575"/>
                </a:lnTo>
                <a:lnTo>
                  <a:pt x="343026" y="34925"/>
                </a:lnTo>
                <a:lnTo>
                  <a:pt x="343026" y="50800"/>
                </a:lnTo>
                <a:lnTo>
                  <a:pt x="349504" y="57150"/>
                </a:lnTo>
                <a:lnTo>
                  <a:pt x="365251" y="57150"/>
                </a:lnTo>
                <a:lnTo>
                  <a:pt x="371729" y="50800"/>
                </a:lnTo>
                <a:lnTo>
                  <a:pt x="371729" y="34925"/>
                </a:lnTo>
                <a:lnTo>
                  <a:pt x="365251" y="28575"/>
                </a:lnTo>
                <a:close/>
              </a:path>
              <a:path w="1598295" h="85725">
                <a:moveTo>
                  <a:pt x="422401" y="28575"/>
                </a:moveTo>
                <a:lnTo>
                  <a:pt x="406654" y="28575"/>
                </a:lnTo>
                <a:lnTo>
                  <a:pt x="400304" y="34925"/>
                </a:lnTo>
                <a:lnTo>
                  <a:pt x="400304" y="50800"/>
                </a:lnTo>
                <a:lnTo>
                  <a:pt x="406654" y="57150"/>
                </a:lnTo>
                <a:lnTo>
                  <a:pt x="422401" y="57150"/>
                </a:lnTo>
                <a:lnTo>
                  <a:pt x="428879" y="50800"/>
                </a:lnTo>
                <a:lnTo>
                  <a:pt x="428879" y="34925"/>
                </a:lnTo>
                <a:lnTo>
                  <a:pt x="422401" y="28575"/>
                </a:lnTo>
                <a:close/>
              </a:path>
              <a:path w="1598295" h="85725">
                <a:moveTo>
                  <a:pt x="479679" y="28575"/>
                </a:moveTo>
                <a:lnTo>
                  <a:pt x="463804" y="28575"/>
                </a:lnTo>
                <a:lnTo>
                  <a:pt x="457454" y="34925"/>
                </a:lnTo>
                <a:lnTo>
                  <a:pt x="457454" y="50800"/>
                </a:lnTo>
                <a:lnTo>
                  <a:pt x="463804" y="57150"/>
                </a:lnTo>
                <a:lnTo>
                  <a:pt x="479679" y="57150"/>
                </a:lnTo>
                <a:lnTo>
                  <a:pt x="486029" y="50800"/>
                </a:lnTo>
                <a:lnTo>
                  <a:pt x="486029" y="34925"/>
                </a:lnTo>
                <a:lnTo>
                  <a:pt x="479679" y="28575"/>
                </a:lnTo>
                <a:close/>
              </a:path>
              <a:path w="1598295" h="85725">
                <a:moveTo>
                  <a:pt x="536829" y="28575"/>
                </a:moveTo>
                <a:lnTo>
                  <a:pt x="520954" y="28575"/>
                </a:lnTo>
                <a:lnTo>
                  <a:pt x="514604" y="34925"/>
                </a:lnTo>
                <a:lnTo>
                  <a:pt x="514604" y="50800"/>
                </a:lnTo>
                <a:lnTo>
                  <a:pt x="520954" y="57150"/>
                </a:lnTo>
                <a:lnTo>
                  <a:pt x="536829" y="57150"/>
                </a:lnTo>
                <a:lnTo>
                  <a:pt x="543179" y="50800"/>
                </a:lnTo>
                <a:lnTo>
                  <a:pt x="543179" y="34925"/>
                </a:lnTo>
                <a:lnTo>
                  <a:pt x="536829" y="28575"/>
                </a:lnTo>
                <a:close/>
              </a:path>
              <a:path w="1598295" h="85725">
                <a:moveTo>
                  <a:pt x="593979" y="28575"/>
                </a:moveTo>
                <a:lnTo>
                  <a:pt x="578231" y="28575"/>
                </a:lnTo>
                <a:lnTo>
                  <a:pt x="571754" y="34925"/>
                </a:lnTo>
                <a:lnTo>
                  <a:pt x="571754" y="50800"/>
                </a:lnTo>
                <a:lnTo>
                  <a:pt x="578231" y="57150"/>
                </a:lnTo>
                <a:lnTo>
                  <a:pt x="593979" y="57150"/>
                </a:lnTo>
                <a:lnTo>
                  <a:pt x="600329" y="50800"/>
                </a:lnTo>
                <a:lnTo>
                  <a:pt x="600329" y="34925"/>
                </a:lnTo>
                <a:lnTo>
                  <a:pt x="593979" y="28575"/>
                </a:lnTo>
                <a:close/>
              </a:path>
              <a:path w="1598295" h="85725">
                <a:moveTo>
                  <a:pt x="651129" y="28575"/>
                </a:moveTo>
                <a:lnTo>
                  <a:pt x="635381" y="28575"/>
                </a:lnTo>
                <a:lnTo>
                  <a:pt x="628904" y="34925"/>
                </a:lnTo>
                <a:lnTo>
                  <a:pt x="628904" y="50800"/>
                </a:lnTo>
                <a:lnTo>
                  <a:pt x="635381" y="57150"/>
                </a:lnTo>
                <a:lnTo>
                  <a:pt x="651129" y="57150"/>
                </a:lnTo>
                <a:lnTo>
                  <a:pt x="657606" y="50800"/>
                </a:lnTo>
                <a:lnTo>
                  <a:pt x="657606" y="34925"/>
                </a:lnTo>
                <a:lnTo>
                  <a:pt x="651129" y="28575"/>
                </a:lnTo>
                <a:close/>
              </a:path>
              <a:path w="1598295" h="85725">
                <a:moveTo>
                  <a:pt x="708406" y="28575"/>
                </a:moveTo>
                <a:lnTo>
                  <a:pt x="692531" y="28575"/>
                </a:lnTo>
                <a:lnTo>
                  <a:pt x="686181" y="34925"/>
                </a:lnTo>
                <a:lnTo>
                  <a:pt x="686181" y="50800"/>
                </a:lnTo>
                <a:lnTo>
                  <a:pt x="692531" y="57150"/>
                </a:lnTo>
                <a:lnTo>
                  <a:pt x="708406" y="57150"/>
                </a:lnTo>
                <a:lnTo>
                  <a:pt x="714756" y="50800"/>
                </a:lnTo>
                <a:lnTo>
                  <a:pt x="714756" y="34925"/>
                </a:lnTo>
                <a:lnTo>
                  <a:pt x="708406" y="28575"/>
                </a:lnTo>
                <a:close/>
              </a:path>
              <a:path w="1598295" h="85725">
                <a:moveTo>
                  <a:pt x="765556" y="28575"/>
                </a:moveTo>
                <a:lnTo>
                  <a:pt x="749681" y="28575"/>
                </a:lnTo>
                <a:lnTo>
                  <a:pt x="743331" y="34925"/>
                </a:lnTo>
                <a:lnTo>
                  <a:pt x="743331" y="50800"/>
                </a:lnTo>
                <a:lnTo>
                  <a:pt x="749681" y="57150"/>
                </a:lnTo>
                <a:lnTo>
                  <a:pt x="765556" y="57150"/>
                </a:lnTo>
                <a:lnTo>
                  <a:pt x="771906" y="50800"/>
                </a:lnTo>
                <a:lnTo>
                  <a:pt x="771906" y="34925"/>
                </a:lnTo>
                <a:lnTo>
                  <a:pt x="765556" y="28575"/>
                </a:lnTo>
                <a:close/>
              </a:path>
              <a:path w="1598295" h="85725">
                <a:moveTo>
                  <a:pt x="822706" y="28575"/>
                </a:moveTo>
                <a:lnTo>
                  <a:pt x="806957" y="28575"/>
                </a:lnTo>
                <a:lnTo>
                  <a:pt x="800481" y="34925"/>
                </a:lnTo>
                <a:lnTo>
                  <a:pt x="800481" y="50800"/>
                </a:lnTo>
                <a:lnTo>
                  <a:pt x="806957" y="57150"/>
                </a:lnTo>
                <a:lnTo>
                  <a:pt x="822706" y="57150"/>
                </a:lnTo>
                <a:lnTo>
                  <a:pt x="829056" y="50800"/>
                </a:lnTo>
                <a:lnTo>
                  <a:pt x="829056" y="34925"/>
                </a:lnTo>
                <a:lnTo>
                  <a:pt x="822706" y="28575"/>
                </a:lnTo>
                <a:close/>
              </a:path>
              <a:path w="1598295" h="85725">
                <a:moveTo>
                  <a:pt x="879856" y="28575"/>
                </a:moveTo>
                <a:lnTo>
                  <a:pt x="864107" y="28575"/>
                </a:lnTo>
                <a:lnTo>
                  <a:pt x="857631" y="34925"/>
                </a:lnTo>
                <a:lnTo>
                  <a:pt x="857631" y="50800"/>
                </a:lnTo>
                <a:lnTo>
                  <a:pt x="864107" y="57150"/>
                </a:lnTo>
                <a:lnTo>
                  <a:pt x="879856" y="57150"/>
                </a:lnTo>
                <a:lnTo>
                  <a:pt x="886332" y="50800"/>
                </a:lnTo>
                <a:lnTo>
                  <a:pt x="886332" y="34925"/>
                </a:lnTo>
                <a:lnTo>
                  <a:pt x="879856" y="28575"/>
                </a:lnTo>
                <a:close/>
              </a:path>
              <a:path w="1598295" h="85725">
                <a:moveTo>
                  <a:pt x="937006" y="28575"/>
                </a:moveTo>
                <a:lnTo>
                  <a:pt x="921257" y="28575"/>
                </a:lnTo>
                <a:lnTo>
                  <a:pt x="914907" y="34925"/>
                </a:lnTo>
                <a:lnTo>
                  <a:pt x="914907" y="50800"/>
                </a:lnTo>
                <a:lnTo>
                  <a:pt x="921257" y="57150"/>
                </a:lnTo>
                <a:lnTo>
                  <a:pt x="937006" y="57150"/>
                </a:lnTo>
                <a:lnTo>
                  <a:pt x="943482" y="50800"/>
                </a:lnTo>
                <a:lnTo>
                  <a:pt x="943482" y="34925"/>
                </a:lnTo>
                <a:lnTo>
                  <a:pt x="937006" y="28575"/>
                </a:lnTo>
                <a:close/>
              </a:path>
              <a:path w="1598295" h="85725">
                <a:moveTo>
                  <a:pt x="994282" y="28575"/>
                </a:moveTo>
                <a:lnTo>
                  <a:pt x="978407" y="28575"/>
                </a:lnTo>
                <a:lnTo>
                  <a:pt x="972057" y="34925"/>
                </a:lnTo>
                <a:lnTo>
                  <a:pt x="972057" y="50800"/>
                </a:lnTo>
                <a:lnTo>
                  <a:pt x="978407" y="57150"/>
                </a:lnTo>
                <a:lnTo>
                  <a:pt x="994282" y="57150"/>
                </a:lnTo>
                <a:lnTo>
                  <a:pt x="1000632" y="50800"/>
                </a:lnTo>
                <a:lnTo>
                  <a:pt x="1000632" y="34925"/>
                </a:lnTo>
                <a:lnTo>
                  <a:pt x="994282" y="28575"/>
                </a:lnTo>
                <a:close/>
              </a:path>
              <a:path w="1598295" h="85725">
                <a:moveTo>
                  <a:pt x="1051433" y="28575"/>
                </a:moveTo>
                <a:lnTo>
                  <a:pt x="1035557" y="28575"/>
                </a:lnTo>
                <a:lnTo>
                  <a:pt x="1029207" y="34925"/>
                </a:lnTo>
                <a:lnTo>
                  <a:pt x="1029207" y="50800"/>
                </a:lnTo>
                <a:lnTo>
                  <a:pt x="1035557" y="57150"/>
                </a:lnTo>
                <a:lnTo>
                  <a:pt x="1051433" y="57150"/>
                </a:lnTo>
                <a:lnTo>
                  <a:pt x="1057783" y="50800"/>
                </a:lnTo>
                <a:lnTo>
                  <a:pt x="1057783" y="34925"/>
                </a:lnTo>
                <a:lnTo>
                  <a:pt x="1051433" y="28575"/>
                </a:lnTo>
                <a:close/>
              </a:path>
              <a:path w="1598295" h="85725">
                <a:moveTo>
                  <a:pt x="1108583" y="28575"/>
                </a:moveTo>
                <a:lnTo>
                  <a:pt x="1092835" y="28575"/>
                </a:lnTo>
                <a:lnTo>
                  <a:pt x="1086358" y="34925"/>
                </a:lnTo>
                <a:lnTo>
                  <a:pt x="1086358" y="50800"/>
                </a:lnTo>
                <a:lnTo>
                  <a:pt x="1092835" y="57150"/>
                </a:lnTo>
                <a:lnTo>
                  <a:pt x="1108583" y="57150"/>
                </a:lnTo>
                <a:lnTo>
                  <a:pt x="1114933" y="50800"/>
                </a:lnTo>
                <a:lnTo>
                  <a:pt x="1114933" y="34925"/>
                </a:lnTo>
                <a:lnTo>
                  <a:pt x="1108583" y="28575"/>
                </a:lnTo>
                <a:close/>
              </a:path>
              <a:path w="1598295" h="85725">
                <a:moveTo>
                  <a:pt x="1165733" y="28575"/>
                </a:moveTo>
                <a:lnTo>
                  <a:pt x="1149985" y="28575"/>
                </a:lnTo>
                <a:lnTo>
                  <a:pt x="1143508" y="34925"/>
                </a:lnTo>
                <a:lnTo>
                  <a:pt x="1143508" y="50800"/>
                </a:lnTo>
                <a:lnTo>
                  <a:pt x="1149985" y="57150"/>
                </a:lnTo>
                <a:lnTo>
                  <a:pt x="1165733" y="57150"/>
                </a:lnTo>
                <a:lnTo>
                  <a:pt x="1172210" y="50800"/>
                </a:lnTo>
                <a:lnTo>
                  <a:pt x="1172210" y="34925"/>
                </a:lnTo>
                <a:lnTo>
                  <a:pt x="1165733" y="28575"/>
                </a:lnTo>
                <a:close/>
              </a:path>
              <a:path w="1598295" h="85725">
                <a:moveTo>
                  <a:pt x="1223010" y="28575"/>
                </a:moveTo>
                <a:lnTo>
                  <a:pt x="1207135" y="28575"/>
                </a:lnTo>
                <a:lnTo>
                  <a:pt x="1200785" y="34925"/>
                </a:lnTo>
                <a:lnTo>
                  <a:pt x="1200785" y="50800"/>
                </a:lnTo>
                <a:lnTo>
                  <a:pt x="1207135" y="57150"/>
                </a:lnTo>
                <a:lnTo>
                  <a:pt x="1223010" y="57150"/>
                </a:lnTo>
                <a:lnTo>
                  <a:pt x="1229360" y="50800"/>
                </a:lnTo>
                <a:lnTo>
                  <a:pt x="1229360" y="34925"/>
                </a:lnTo>
                <a:lnTo>
                  <a:pt x="1223010" y="28575"/>
                </a:lnTo>
                <a:close/>
              </a:path>
              <a:path w="1598295" h="85725">
                <a:moveTo>
                  <a:pt x="1280160" y="28575"/>
                </a:moveTo>
                <a:lnTo>
                  <a:pt x="1264285" y="28575"/>
                </a:lnTo>
                <a:lnTo>
                  <a:pt x="1257935" y="34925"/>
                </a:lnTo>
                <a:lnTo>
                  <a:pt x="1257935" y="50800"/>
                </a:lnTo>
                <a:lnTo>
                  <a:pt x="1264285" y="57150"/>
                </a:lnTo>
                <a:lnTo>
                  <a:pt x="1280160" y="57150"/>
                </a:lnTo>
                <a:lnTo>
                  <a:pt x="1286510" y="50800"/>
                </a:lnTo>
                <a:lnTo>
                  <a:pt x="1286510" y="34925"/>
                </a:lnTo>
                <a:lnTo>
                  <a:pt x="1280160" y="28575"/>
                </a:lnTo>
                <a:close/>
              </a:path>
              <a:path w="1598295" h="85725">
                <a:moveTo>
                  <a:pt x="1337310" y="28575"/>
                </a:moveTo>
                <a:lnTo>
                  <a:pt x="1321562" y="28575"/>
                </a:lnTo>
                <a:lnTo>
                  <a:pt x="1315085" y="34925"/>
                </a:lnTo>
                <a:lnTo>
                  <a:pt x="1315085" y="50800"/>
                </a:lnTo>
                <a:lnTo>
                  <a:pt x="1321562" y="57150"/>
                </a:lnTo>
                <a:lnTo>
                  <a:pt x="1337310" y="57150"/>
                </a:lnTo>
                <a:lnTo>
                  <a:pt x="1343660" y="50800"/>
                </a:lnTo>
                <a:lnTo>
                  <a:pt x="1343660" y="34925"/>
                </a:lnTo>
                <a:lnTo>
                  <a:pt x="1337310" y="28575"/>
                </a:lnTo>
                <a:close/>
              </a:path>
              <a:path w="1598295" h="85725">
                <a:moveTo>
                  <a:pt x="1394460" y="28575"/>
                </a:moveTo>
                <a:lnTo>
                  <a:pt x="1378712" y="28575"/>
                </a:lnTo>
                <a:lnTo>
                  <a:pt x="1372235" y="34925"/>
                </a:lnTo>
                <a:lnTo>
                  <a:pt x="1372235" y="50800"/>
                </a:lnTo>
                <a:lnTo>
                  <a:pt x="1378712" y="57150"/>
                </a:lnTo>
                <a:lnTo>
                  <a:pt x="1394460" y="57150"/>
                </a:lnTo>
                <a:lnTo>
                  <a:pt x="1400937" y="50800"/>
                </a:lnTo>
                <a:lnTo>
                  <a:pt x="1400937" y="34925"/>
                </a:lnTo>
                <a:lnTo>
                  <a:pt x="1394460" y="28575"/>
                </a:lnTo>
                <a:close/>
              </a:path>
              <a:path w="1598295" h="85725">
                <a:moveTo>
                  <a:pt x="1451610" y="28575"/>
                </a:moveTo>
                <a:lnTo>
                  <a:pt x="1435862" y="28575"/>
                </a:lnTo>
                <a:lnTo>
                  <a:pt x="1429512" y="34925"/>
                </a:lnTo>
                <a:lnTo>
                  <a:pt x="1429512" y="50800"/>
                </a:lnTo>
                <a:lnTo>
                  <a:pt x="1435862" y="57150"/>
                </a:lnTo>
                <a:lnTo>
                  <a:pt x="1451610" y="57150"/>
                </a:lnTo>
                <a:lnTo>
                  <a:pt x="1458087" y="50800"/>
                </a:lnTo>
                <a:lnTo>
                  <a:pt x="1458087" y="34925"/>
                </a:lnTo>
                <a:lnTo>
                  <a:pt x="1451610" y="28575"/>
                </a:lnTo>
                <a:close/>
              </a:path>
              <a:path w="1598295" h="85725">
                <a:moveTo>
                  <a:pt x="1512062" y="0"/>
                </a:moveTo>
                <a:lnTo>
                  <a:pt x="1540637" y="42925"/>
                </a:lnTo>
                <a:lnTo>
                  <a:pt x="1512062" y="85725"/>
                </a:lnTo>
                <a:lnTo>
                  <a:pt x="1597787" y="42925"/>
                </a:lnTo>
                <a:lnTo>
                  <a:pt x="1512062" y="0"/>
                </a:lnTo>
                <a:close/>
              </a:path>
              <a:path w="1598295" h="85725">
                <a:moveTo>
                  <a:pt x="1508887" y="28575"/>
                </a:moveTo>
                <a:lnTo>
                  <a:pt x="1493012" y="28575"/>
                </a:lnTo>
                <a:lnTo>
                  <a:pt x="1486662" y="34925"/>
                </a:lnTo>
                <a:lnTo>
                  <a:pt x="1486662" y="50800"/>
                </a:lnTo>
                <a:lnTo>
                  <a:pt x="1493012" y="57150"/>
                </a:lnTo>
                <a:lnTo>
                  <a:pt x="1508887" y="57150"/>
                </a:lnTo>
                <a:lnTo>
                  <a:pt x="1515237" y="50800"/>
                </a:lnTo>
                <a:lnTo>
                  <a:pt x="1515237" y="34925"/>
                </a:lnTo>
                <a:lnTo>
                  <a:pt x="1508887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66848" y="5486400"/>
            <a:ext cx="1598295" cy="85725"/>
          </a:xfrm>
          <a:custGeom>
            <a:avLst/>
            <a:gdLst/>
            <a:ahLst/>
            <a:cxnLst/>
            <a:rect l="l" t="t" r="r" b="b"/>
            <a:pathLst>
              <a:path w="1598295" h="85725">
                <a:moveTo>
                  <a:pt x="1591437" y="28575"/>
                </a:moveTo>
                <a:lnTo>
                  <a:pt x="1575562" y="28575"/>
                </a:lnTo>
                <a:lnTo>
                  <a:pt x="1569212" y="34925"/>
                </a:lnTo>
                <a:lnTo>
                  <a:pt x="1569212" y="50800"/>
                </a:lnTo>
                <a:lnTo>
                  <a:pt x="1575562" y="57150"/>
                </a:lnTo>
                <a:lnTo>
                  <a:pt x="1591437" y="57150"/>
                </a:lnTo>
                <a:lnTo>
                  <a:pt x="1597787" y="50800"/>
                </a:lnTo>
                <a:lnTo>
                  <a:pt x="1597787" y="34925"/>
                </a:lnTo>
                <a:lnTo>
                  <a:pt x="1591437" y="28575"/>
                </a:lnTo>
                <a:close/>
              </a:path>
              <a:path w="1598295" h="85725">
                <a:moveTo>
                  <a:pt x="1534160" y="28575"/>
                </a:moveTo>
                <a:lnTo>
                  <a:pt x="1518412" y="28575"/>
                </a:lnTo>
                <a:lnTo>
                  <a:pt x="1512062" y="34925"/>
                </a:lnTo>
                <a:lnTo>
                  <a:pt x="1512062" y="50800"/>
                </a:lnTo>
                <a:lnTo>
                  <a:pt x="1518412" y="57150"/>
                </a:lnTo>
                <a:lnTo>
                  <a:pt x="1534160" y="57150"/>
                </a:lnTo>
                <a:lnTo>
                  <a:pt x="1540637" y="50800"/>
                </a:lnTo>
                <a:lnTo>
                  <a:pt x="1540637" y="34925"/>
                </a:lnTo>
                <a:lnTo>
                  <a:pt x="1534160" y="28575"/>
                </a:lnTo>
                <a:close/>
              </a:path>
              <a:path w="1598295" h="85725">
                <a:moveTo>
                  <a:pt x="1477010" y="28575"/>
                </a:moveTo>
                <a:lnTo>
                  <a:pt x="1461262" y="28575"/>
                </a:lnTo>
                <a:lnTo>
                  <a:pt x="1454785" y="34925"/>
                </a:lnTo>
                <a:lnTo>
                  <a:pt x="1454785" y="50800"/>
                </a:lnTo>
                <a:lnTo>
                  <a:pt x="1461262" y="57150"/>
                </a:lnTo>
                <a:lnTo>
                  <a:pt x="1477010" y="57150"/>
                </a:lnTo>
                <a:lnTo>
                  <a:pt x="1483487" y="50800"/>
                </a:lnTo>
                <a:lnTo>
                  <a:pt x="1483487" y="34925"/>
                </a:lnTo>
                <a:lnTo>
                  <a:pt x="1477010" y="28575"/>
                </a:lnTo>
                <a:close/>
              </a:path>
              <a:path w="1598295" h="85725">
                <a:moveTo>
                  <a:pt x="1419860" y="28575"/>
                </a:moveTo>
                <a:lnTo>
                  <a:pt x="1403985" y="28575"/>
                </a:lnTo>
                <a:lnTo>
                  <a:pt x="1397635" y="34925"/>
                </a:lnTo>
                <a:lnTo>
                  <a:pt x="1397635" y="50800"/>
                </a:lnTo>
                <a:lnTo>
                  <a:pt x="1403985" y="57150"/>
                </a:lnTo>
                <a:lnTo>
                  <a:pt x="1419860" y="57150"/>
                </a:lnTo>
                <a:lnTo>
                  <a:pt x="1426210" y="50800"/>
                </a:lnTo>
                <a:lnTo>
                  <a:pt x="1426210" y="34925"/>
                </a:lnTo>
                <a:lnTo>
                  <a:pt x="1419860" y="28575"/>
                </a:lnTo>
                <a:close/>
              </a:path>
              <a:path w="1598295" h="85725">
                <a:moveTo>
                  <a:pt x="1362710" y="28575"/>
                </a:moveTo>
                <a:lnTo>
                  <a:pt x="1346835" y="28575"/>
                </a:lnTo>
                <a:lnTo>
                  <a:pt x="1340485" y="34925"/>
                </a:lnTo>
                <a:lnTo>
                  <a:pt x="1340485" y="50800"/>
                </a:lnTo>
                <a:lnTo>
                  <a:pt x="1346835" y="57150"/>
                </a:lnTo>
                <a:lnTo>
                  <a:pt x="1362710" y="57150"/>
                </a:lnTo>
                <a:lnTo>
                  <a:pt x="1369060" y="50800"/>
                </a:lnTo>
                <a:lnTo>
                  <a:pt x="1369060" y="34925"/>
                </a:lnTo>
                <a:lnTo>
                  <a:pt x="1362710" y="28575"/>
                </a:lnTo>
                <a:close/>
              </a:path>
              <a:path w="1598295" h="85725">
                <a:moveTo>
                  <a:pt x="1305560" y="28575"/>
                </a:moveTo>
                <a:lnTo>
                  <a:pt x="1289685" y="28575"/>
                </a:lnTo>
                <a:lnTo>
                  <a:pt x="1283334" y="34925"/>
                </a:lnTo>
                <a:lnTo>
                  <a:pt x="1283334" y="50800"/>
                </a:lnTo>
                <a:lnTo>
                  <a:pt x="1289685" y="57150"/>
                </a:lnTo>
                <a:lnTo>
                  <a:pt x="1305560" y="57150"/>
                </a:lnTo>
                <a:lnTo>
                  <a:pt x="1311910" y="50800"/>
                </a:lnTo>
                <a:lnTo>
                  <a:pt x="1311910" y="34925"/>
                </a:lnTo>
                <a:lnTo>
                  <a:pt x="1305560" y="28575"/>
                </a:lnTo>
                <a:close/>
              </a:path>
              <a:path w="1598295" h="85725">
                <a:moveTo>
                  <a:pt x="1248283" y="28575"/>
                </a:moveTo>
                <a:lnTo>
                  <a:pt x="1232534" y="28575"/>
                </a:lnTo>
                <a:lnTo>
                  <a:pt x="1226058" y="34925"/>
                </a:lnTo>
                <a:lnTo>
                  <a:pt x="1226058" y="50800"/>
                </a:lnTo>
                <a:lnTo>
                  <a:pt x="1232534" y="57150"/>
                </a:lnTo>
                <a:lnTo>
                  <a:pt x="1248283" y="57150"/>
                </a:lnTo>
                <a:lnTo>
                  <a:pt x="1254759" y="50800"/>
                </a:lnTo>
                <a:lnTo>
                  <a:pt x="1254759" y="34925"/>
                </a:lnTo>
                <a:lnTo>
                  <a:pt x="1248283" y="28575"/>
                </a:lnTo>
                <a:close/>
              </a:path>
              <a:path w="1598295" h="85725">
                <a:moveTo>
                  <a:pt x="1191133" y="28575"/>
                </a:moveTo>
                <a:lnTo>
                  <a:pt x="1175384" y="28575"/>
                </a:lnTo>
                <a:lnTo>
                  <a:pt x="1168908" y="34925"/>
                </a:lnTo>
                <a:lnTo>
                  <a:pt x="1168908" y="50800"/>
                </a:lnTo>
                <a:lnTo>
                  <a:pt x="1175384" y="57150"/>
                </a:lnTo>
                <a:lnTo>
                  <a:pt x="1191133" y="57150"/>
                </a:lnTo>
                <a:lnTo>
                  <a:pt x="1197483" y="50800"/>
                </a:lnTo>
                <a:lnTo>
                  <a:pt x="1197483" y="34925"/>
                </a:lnTo>
                <a:lnTo>
                  <a:pt x="1191133" y="28575"/>
                </a:lnTo>
                <a:close/>
              </a:path>
              <a:path w="1598295" h="85725">
                <a:moveTo>
                  <a:pt x="1133983" y="28575"/>
                </a:moveTo>
                <a:lnTo>
                  <a:pt x="1118108" y="28575"/>
                </a:lnTo>
                <a:lnTo>
                  <a:pt x="1111758" y="34925"/>
                </a:lnTo>
                <a:lnTo>
                  <a:pt x="1111758" y="50800"/>
                </a:lnTo>
                <a:lnTo>
                  <a:pt x="1118108" y="57150"/>
                </a:lnTo>
                <a:lnTo>
                  <a:pt x="1133983" y="57150"/>
                </a:lnTo>
                <a:lnTo>
                  <a:pt x="1140333" y="50800"/>
                </a:lnTo>
                <a:lnTo>
                  <a:pt x="1140333" y="34925"/>
                </a:lnTo>
                <a:lnTo>
                  <a:pt x="1133983" y="28575"/>
                </a:lnTo>
                <a:close/>
              </a:path>
              <a:path w="1598295" h="85725">
                <a:moveTo>
                  <a:pt x="1076833" y="28575"/>
                </a:moveTo>
                <a:lnTo>
                  <a:pt x="1060958" y="28575"/>
                </a:lnTo>
                <a:lnTo>
                  <a:pt x="1054608" y="34925"/>
                </a:lnTo>
                <a:lnTo>
                  <a:pt x="1054608" y="50800"/>
                </a:lnTo>
                <a:lnTo>
                  <a:pt x="1060958" y="57150"/>
                </a:lnTo>
                <a:lnTo>
                  <a:pt x="1076833" y="57150"/>
                </a:lnTo>
                <a:lnTo>
                  <a:pt x="1083183" y="50800"/>
                </a:lnTo>
                <a:lnTo>
                  <a:pt x="1083183" y="34925"/>
                </a:lnTo>
                <a:lnTo>
                  <a:pt x="1076833" y="28575"/>
                </a:lnTo>
                <a:close/>
              </a:path>
              <a:path w="1598295" h="85725">
                <a:moveTo>
                  <a:pt x="1019556" y="28575"/>
                </a:moveTo>
                <a:lnTo>
                  <a:pt x="1003807" y="28575"/>
                </a:lnTo>
                <a:lnTo>
                  <a:pt x="997457" y="34925"/>
                </a:lnTo>
                <a:lnTo>
                  <a:pt x="997457" y="50800"/>
                </a:lnTo>
                <a:lnTo>
                  <a:pt x="1003807" y="57150"/>
                </a:lnTo>
                <a:lnTo>
                  <a:pt x="1019556" y="57150"/>
                </a:lnTo>
                <a:lnTo>
                  <a:pt x="1026032" y="50800"/>
                </a:lnTo>
                <a:lnTo>
                  <a:pt x="1026032" y="34925"/>
                </a:lnTo>
                <a:lnTo>
                  <a:pt x="1019556" y="28575"/>
                </a:lnTo>
                <a:close/>
              </a:path>
              <a:path w="1598295" h="85725">
                <a:moveTo>
                  <a:pt x="962406" y="28575"/>
                </a:moveTo>
                <a:lnTo>
                  <a:pt x="946657" y="28575"/>
                </a:lnTo>
                <a:lnTo>
                  <a:pt x="940181" y="34925"/>
                </a:lnTo>
                <a:lnTo>
                  <a:pt x="940181" y="50800"/>
                </a:lnTo>
                <a:lnTo>
                  <a:pt x="946657" y="57150"/>
                </a:lnTo>
                <a:lnTo>
                  <a:pt x="962406" y="57150"/>
                </a:lnTo>
                <a:lnTo>
                  <a:pt x="968882" y="50800"/>
                </a:lnTo>
                <a:lnTo>
                  <a:pt x="968882" y="34925"/>
                </a:lnTo>
                <a:lnTo>
                  <a:pt x="962406" y="28575"/>
                </a:lnTo>
                <a:close/>
              </a:path>
              <a:path w="1598295" h="85725">
                <a:moveTo>
                  <a:pt x="905256" y="28575"/>
                </a:moveTo>
                <a:lnTo>
                  <a:pt x="889381" y="28575"/>
                </a:lnTo>
                <a:lnTo>
                  <a:pt x="883031" y="34925"/>
                </a:lnTo>
                <a:lnTo>
                  <a:pt x="883031" y="50800"/>
                </a:lnTo>
                <a:lnTo>
                  <a:pt x="889381" y="57150"/>
                </a:lnTo>
                <a:lnTo>
                  <a:pt x="905256" y="57150"/>
                </a:lnTo>
                <a:lnTo>
                  <a:pt x="911606" y="50800"/>
                </a:lnTo>
                <a:lnTo>
                  <a:pt x="911606" y="34925"/>
                </a:lnTo>
                <a:lnTo>
                  <a:pt x="905256" y="28575"/>
                </a:lnTo>
                <a:close/>
              </a:path>
              <a:path w="1598295" h="85725">
                <a:moveTo>
                  <a:pt x="848106" y="28575"/>
                </a:moveTo>
                <a:lnTo>
                  <a:pt x="832231" y="28575"/>
                </a:lnTo>
                <a:lnTo>
                  <a:pt x="825881" y="34925"/>
                </a:lnTo>
                <a:lnTo>
                  <a:pt x="825881" y="50800"/>
                </a:lnTo>
                <a:lnTo>
                  <a:pt x="832231" y="57150"/>
                </a:lnTo>
                <a:lnTo>
                  <a:pt x="848106" y="57150"/>
                </a:lnTo>
                <a:lnTo>
                  <a:pt x="854456" y="50800"/>
                </a:lnTo>
                <a:lnTo>
                  <a:pt x="854456" y="34925"/>
                </a:lnTo>
                <a:lnTo>
                  <a:pt x="848106" y="28575"/>
                </a:lnTo>
                <a:close/>
              </a:path>
              <a:path w="1598295" h="85725">
                <a:moveTo>
                  <a:pt x="790828" y="28575"/>
                </a:moveTo>
                <a:lnTo>
                  <a:pt x="775081" y="28575"/>
                </a:lnTo>
                <a:lnTo>
                  <a:pt x="768731" y="34925"/>
                </a:lnTo>
                <a:lnTo>
                  <a:pt x="768731" y="50800"/>
                </a:lnTo>
                <a:lnTo>
                  <a:pt x="775081" y="57150"/>
                </a:lnTo>
                <a:lnTo>
                  <a:pt x="790828" y="57150"/>
                </a:lnTo>
                <a:lnTo>
                  <a:pt x="797306" y="50800"/>
                </a:lnTo>
                <a:lnTo>
                  <a:pt x="797306" y="34925"/>
                </a:lnTo>
                <a:lnTo>
                  <a:pt x="790828" y="28575"/>
                </a:lnTo>
                <a:close/>
              </a:path>
              <a:path w="1598295" h="85725">
                <a:moveTo>
                  <a:pt x="733678" y="28575"/>
                </a:moveTo>
                <a:lnTo>
                  <a:pt x="717931" y="28575"/>
                </a:lnTo>
                <a:lnTo>
                  <a:pt x="711453" y="34925"/>
                </a:lnTo>
                <a:lnTo>
                  <a:pt x="711453" y="50800"/>
                </a:lnTo>
                <a:lnTo>
                  <a:pt x="717931" y="57150"/>
                </a:lnTo>
                <a:lnTo>
                  <a:pt x="733678" y="57150"/>
                </a:lnTo>
                <a:lnTo>
                  <a:pt x="740156" y="50800"/>
                </a:lnTo>
                <a:lnTo>
                  <a:pt x="740156" y="34925"/>
                </a:lnTo>
                <a:lnTo>
                  <a:pt x="733678" y="28575"/>
                </a:lnTo>
                <a:close/>
              </a:path>
              <a:path w="1598295" h="85725">
                <a:moveTo>
                  <a:pt x="676528" y="28575"/>
                </a:moveTo>
                <a:lnTo>
                  <a:pt x="660781" y="28575"/>
                </a:lnTo>
                <a:lnTo>
                  <a:pt x="654303" y="34925"/>
                </a:lnTo>
                <a:lnTo>
                  <a:pt x="654303" y="50800"/>
                </a:lnTo>
                <a:lnTo>
                  <a:pt x="660781" y="57150"/>
                </a:lnTo>
                <a:lnTo>
                  <a:pt x="676528" y="57150"/>
                </a:lnTo>
                <a:lnTo>
                  <a:pt x="682878" y="50800"/>
                </a:lnTo>
                <a:lnTo>
                  <a:pt x="682878" y="34925"/>
                </a:lnTo>
                <a:lnTo>
                  <a:pt x="676528" y="28575"/>
                </a:lnTo>
                <a:close/>
              </a:path>
              <a:path w="1598295" h="85725">
                <a:moveTo>
                  <a:pt x="619378" y="28575"/>
                </a:moveTo>
                <a:lnTo>
                  <a:pt x="603503" y="28575"/>
                </a:lnTo>
                <a:lnTo>
                  <a:pt x="597153" y="34925"/>
                </a:lnTo>
                <a:lnTo>
                  <a:pt x="597153" y="50800"/>
                </a:lnTo>
                <a:lnTo>
                  <a:pt x="603503" y="57150"/>
                </a:lnTo>
                <a:lnTo>
                  <a:pt x="619378" y="57150"/>
                </a:lnTo>
                <a:lnTo>
                  <a:pt x="625728" y="50800"/>
                </a:lnTo>
                <a:lnTo>
                  <a:pt x="625728" y="34925"/>
                </a:lnTo>
                <a:lnTo>
                  <a:pt x="619378" y="28575"/>
                </a:lnTo>
                <a:close/>
              </a:path>
              <a:path w="1598295" h="85725">
                <a:moveTo>
                  <a:pt x="562228" y="28575"/>
                </a:moveTo>
                <a:lnTo>
                  <a:pt x="546353" y="28575"/>
                </a:lnTo>
                <a:lnTo>
                  <a:pt x="540003" y="34925"/>
                </a:lnTo>
                <a:lnTo>
                  <a:pt x="540003" y="50800"/>
                </a:lnTo>
                <a:lnTo>
                  <a:pt x="546353" y="57150"/>
                </a:lnTo>
                <a:lnTo>
                  <a:pt x="562228" y="57150"/>
                </a:lnTo>
                <a:lnTo>
                  <a:pt x="568578" y="50800"/>
                </a:lnTo>
                <a:lnTo>
                  <a:pt x="568578" y="34925"/>
                </a:lnTo>
                <a:lnTo>
                  <a:pt x="562228" y="28575"/>
                </a:lnTo>
                <a:close/>
              </a:path>
              <a:path w="1598295" h="85725">
                <a:moveTo>
                  <a:pt x="504951" y="28575"/>
                </a:moveTo>
                <a:lnTo>
                  <a:pt x="489203" y="28575"/>
                </a:lnTo>
                <a:lnTo>
                  <a:pt x="482853" y="34925"/>
                </a:lnTo>
                <a:lnTo>
                  <a:pt x="482853" y="50800"/>
                </a:lnTo>
                <a:lnTo>
                  <a:pt x="489203" y="57150"/>
                </a:lnTo>
                <a:lnTo>
                  <a:pt x="504951" y="57150"/>
                </a:lnTo>
                <a:lnTo>
                  <a:pt x="511428" y="50800"/>
                </a:lnTo>
                <a:lnTo>
                  <a:pt x="511428" y="34925"/>
                </a:lnTo>
                <a:lnTo>
                  <a:pt x="504951" y="28575"/>
                </a:lnTo>
                <a:close/>
              </a:path>
              <a:path w="1598295" h="85725">
                <a:moveTo>
                  <a:pt x="447801" y="28575"/>
                </a:moveTo>
                <a:lnTo>
                  <a:pt x="432053" y="28575"/>
                </a:lnTo>
                <a:lnTo>
                  <a:pt x="425576" y="34925"/>
                </a:lnTo>
                <a:lnTo>
                  <a:pt x="425576" y="50800"/>
                </a:lnTo>
                <a:lnTo>
                  <a:pt x="432053" y="57150"/>
                </a:lnTo>
                <a:lnTo>
                  <a:pt x="447801" y="57150"/>
                </a:lnTo>
                <a:lnTo>
                  <a:pt x="454278" y="50800"/>
                </a:lnTo>
                <a:lnTo>
                  <a:pt x="454278" y="34925"/>
                </a:lnTo>
                <a:lnTo>
                  <a:pt x="447801" y="28575"/>
                </a:lnTo>
                <a:close/>
              </a:path>
              <a:path w="1598295" h="85725">
                <a:moveTo>
                  <a:pt x="390651" y="28575"/>
                </a:moveTo>
                <a:lnTo>
                  <a:pt x="374776" y="28575"/>
                </a:lnTo>
                <a:lnTo>
                  <a:pt x="368426" y="34925"/>
                </a:lnTo>
                <a:lnTo>
                  <a:pt x="368426" y="50800"/>
                </a:lnTo>
                <a:lnTo>
                  <a:pt x="374776" y="57150"/>
                </a:lnTo>
                <a:lnTo>
                  <a:pt x="390651" y="57150"/>
                </a:lnTo>
                <a:lnTo>
                  <a:pt x="397001" y="50800"/>
                </a:lnTo>
                <a:lnTo>
                  <a:pt x="397001" y="34925"/>
                </a:lnTo>
                <a:lnTo>
                  <a:pt x="390651" y="28575"/>
                </a:lnTo>
                <a:close/>
              </a:path>
              <a:path w="1598295" h="85725">
                <a:moveTo>
                  <a:pt x="333501" y="28575"/>
                </a:moveTo>
                <a:lnTo>
                  <a:pt x="317626" y="28575"/>
                </a:lnTo>
                <a:lnTo>
                  <a:pt x="311276" y="34925"/>
                </a:lnTo>
                <a:lnTo>
                  <a:pt x="311276" y="50800"/>
                </a:lnTo>
                <a:lnTo>
                  <a:pt x="317626" y="57150"/>
                </a:lnTo>
                <a:lnTo>
                  <a:pt x="333501" y="57150"/>
                </a:lnTo>
                <a:lnTo>
                  <a:pt x="339851" y="50800"/>
                </a:lnTo>
                <a:lnTo>
                  <a:pt x="339851" y="34925"/>
                </a:lnTo>
                <a:lnTo>
                  <a:pt x="333501" y="28575"/>
                </a:lnTo>
                <a:close/>
              </a:path>
              <a:path w="1598295" h="85725">
                <a:moveTo>
                  <a:pt x="276225" y="28575"/>
                </a:moveTo>
                <a:lnTo>
                  <a:pt x="260476" y="28575"/>
                </a:lnTo>
                <a:lnTo>
                  <a:pt x="254126" y="34925"/>
                </a:lnTo>
                <a:lnTo>
                  <a:pt x="254126" y="50800"/>
                </a:lnTo>
                <a:lnTo>
                  <a:pt x="260476" y="57150"/>
                </a:lnTo>
                <a:lnTo>
                  <a:pt x="276225" y="57150"/>
                </a:lnTo>
                <a:lnTo>
                  <a:pt x="282701" y="50800"/>
                </a:lnTo>
                <a:lnTo>
                  <a:pt x="282701" y="34925"/>
                </a:lnTo>
                <a:lnTo>
                  <a:pt x="276225" y="28575"/>
                </a:lnTo>
                <a:close/>
              </a:path>
              <a:path w="1598295" h="85725">
                <a:moveTo>
                  <a:pt x="219075" y="28575"/>
                </a:moveTo>
                <a:lnTo>
                  <a:pt x="203326" y="28575"/>
                </a:lnTo>
                <a:lnTo>
                  <a:pt x="196850" y="34925"/>
                </a:lnTo>
                <a:lnTo>
                  <a:pt x="196850" y="50800"/>
                </a:lnTo>
                <a:lnTo>
                  <a:pt x="203326" y="57150"/>
                </a:lnTo>
                <a:lnTo>
                  <a:pt x="219075" y="57150"/>
                </a:lnTo>
                <a:lnTo>
                  <a:pt x="225551" y="50800"/>
                </a:lnTo>
                <a:lnTo>
                  <a:pt x="225551" y="34925"/>
                </a:lnTo>
                <a:lnTo>
                  <a:pt x="219075" y="28575"/>
                </a:lnTo>
                <a:close/>
              </a:path>
              <a:path w="1598295" h="85725">
                <a:moveTo>
                  <a:pt x="161925" y="28575"/>
                </a:moveTo>
                <a:lnTo>
                  <a:pt x="146176" y="28575"/>
                </a:lnTo>
                <a:lnTo>
                  <a:pt x="139700" y="34925"/>
                </a:lnTo>
                <a:lnTo>
                  <a:pt x="139700" y="50800"/>
                </a:lnTo>
                <a:lnTo>
                  <a:pt x="146176" y="57150"/>
                </a:lnTo>
                <a:lnTo>
                  <a:pt x="161925" y="57150"/>
                </a:lnTo>
                <a:lnTo>
                  <a:pt x="168275" y="50800"/>
                </a:lnTo>
                <a:lnTo>
                  <a:pt x="168275" y="34925"/>
                </a:lnTo>
                <a:lnTo>
                  <a:pt x="161925" y="28575"/>
                </a:lnTo>
                <a:close/>
              </a:path>
              <a:path w="1598295" h="85725">
                <a:moveTo>
                  <a:pt x="85725" y="0"/>
                </a:moveTo>
                <a:lnTo>
                  <a:pt x="0" y="42925"/>
                </a:lnTo>
                <a:lnTo>
                  <a:pt x="85725" y="85725"/>
                </a:lnTo>
                <a:lnTo>
                  <a:pt x="57150" y="42925"/>
                </a:lnTo>
                <a:lnTo>
                  <a:pt x="85725" y="0"/>
                </a:lnTo>
                <a:close/>
              </a:path>
              <a:path w="1598295" h="85725">
                <a:moveTo>
                  <a:pt x="104775" y="28575"/>
                </a:moveTo>
                <a:lnTo>
                  <a:pt x="88900" y="28575"/>
                </a:lnTo>
                <a:lnTo>
                  <a:pt x="82550" y="34925"/>
                </a:lnTo>
                <a:lnTo>
                  <a:pt x="82550" y="50800"/>
                </a:lnTo>
                <a:lnTo>
                  <a:pt x="88900" y="57150"/>
                </a:lnTo>
                <a:lnTo>
                  <a:pt x="104775" y="57150"/>
                </a:lnTo>
                <a:lnTo>
                  <a:pt x="111125" y="50800"/>
                </a:lnTo>
                <a:lnTo>
                  <a:pt x="111125" y="34925"/>
                </a:lnTo>
                <a:lnTo>
                  <a:pt x="104775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15974" y="5744845"/>
            <a:ext cx="48260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ts val="1430"/>
              </a:lnSpc>
            </a:pPr>
            <a:r>
              <a:rPr sz="12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社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14840" y="6606930"/>
            <a:ext cx="1714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25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03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45" name="object 27">
            <a:extLst>
              <a:ext uri="{FF2B5EF4-FFF2-40B4-BE49-F238E27FC236}">
                <a16:creationId xmlns:a16="http://schemas.microsoft.com/office/drawing/2014/main" id="{3BD99FD5-4EDF-CA8F-35A3-786A64818685}"/>
              </a:ext>
            </a:extLst>
          </p:cNvPr>
          <p:cNvSpPr txBox="1"/>
          <p:nvPr/>
        </p:nvSpPr>
        <p:spPr>
          <a:xfrm>
            <a:off x="6527284" y="4766260"/>
            <a:ext cx="1401779" cy="5315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80"/>
              </a:spcBef>
              <a:tabLst>
                <a:tab pos="1210945" algn="l"/>
              </a:tabLst>
            </a:pPr>
            <a:r>
              <a:rPr lang="ko-KR" altLang="en-US" sz="11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기본료 </a:t>
            </a:r>
            <a:r>
              <a:rPr lang="en-US" altLang="ko-KR" sz="11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: </a:t>
            </a:r>
            <a:r>
              <a:rPr lang="ko-KR" altLang="en-US" sz="11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최대 </a:t>
            </a:r>
            <a:r>
              <a:rPr lang="en-US" altLang="ko-KR" sz="11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33%</a:t>
            </a:r>
          </a:p>
          <a:p>
            <a:pPr marL="12700">
              <a:lnSpc>
                <a:spcPct val="150000"/>
              </a:lnSpc>
              <a:spcBef>
                <a:spcPts val="180"/>
              </a:spcBef>
              <a:tabLst>
                <a:tab pos="1210945" algn="l"/>
              </a:tabLst>
            </a:pPr>
            <a:r>
              <a:rPr lang="ko-KR" altLang="en-US" sz="11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사용료 </a:t>
            </a:r>
            <a:r>
              <a:rPr lang="en-US" altLang="ko-KR" sz="11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: </a:t>
            </a:r>
            <a:r>
              <a:rPr lang="ko-KR" altLang="en-US" sz="11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최대 </a:t>
            </a:r>
            <a:r>
              <a:rPr lang="en-US" altLang="ko-KR" sz="11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30%</a:t>
            </a:r>
            <a:endParaRPr sz="11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635944A0-5F36-BD69-C209-DCC1BE1C8C80}"/>
              </a:ext>
            </a:extLst>
          </p:cNvPr>
          <p:cNvSpPr txBox="1"/>
          <p:nvPr/>
        </p:nvSpPr>
        <p:spPr>
          <a:xfrm>
            <a:off x="7601544" y="4772653"/>
            <a:ext cx="819888" cy="43928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80"/>
              </a:spcBef>
              <a:tabLst>
                <a:tab pos="1210945" algn="l"/>
              </a:tabLst>
            </a:pPr>
            <a:r>
              <a:rPr lang="ko-KR" altLang="en-US" sz="20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endParaRPr sz="20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82536"/>
            <a:ext cx="6151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및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 예상(’25년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인천 소재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제조기업 </a:t>
            </a:r>
            <a:r>
              <a:rPr sz="18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사례)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83123" y="1186814"/>
            <a:ext cx="3692525" cy="382270"/>
            <a:chOff x="5183123" y="1186814"/>
            <a:chExt cx="3692525" cy="382270"/>
          </a:xfrm>
        </p:grpSpPr>
        <p:sp>
          <p:nvSpPr>
            <p:cNvPr id="5" name="object 5"/>
            <p:cNvSpPr/>
            <p:nvPr/>
          </p:nvSpPr>
          <p:spPr>
            <a:xfrm>
              <a:off x="5183123" y="1196339"/>
              <a:ext cx="3692525" cy="370840"/>
            </a:xfrm>
            <a:custGeom>
              <a:avLst/>
              <a:gdLst/>
              <a:ahLst/>
              <a:cxnLst/>
              <a:rect l="l" t="t" r="r" b="b"/>
              <a:pathLst>
                <a:path w="3692525" h="370840">
                  <a:moveTo>
                    <a:pt x="3692271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3692271" y="370839"/>
                  </a:lnTo>
                  <a:lnTo>
                    <a:pt x="369227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183123" y="1567179"/>
              <a:ext cx="3692525" cy="0"/>
            </a:xfrm>
            <a:custGeom>
              <a:avLst/>
              <a:gdLst/>
              <a:ahLst/>
              <a:cxnLst/>
              <a:rect l="l" t="t" r="r" b="b"/>
              <a:pathLst>
                <a:path w="3692525">
                  <a:moveTo>
                    <a:pt x="0" y="0"/>
                  </a:moveTo>
                  <a:lnTo>
                    <a:pt x="369227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183123" y="1186814"/>
              <a:ext cx="3692525" cy="19050"/>
            </a:xfrm>
            <a:custGeom>
              <a:avLst/>
              <a:gdLst/>
              <a:ahLst/>
              <a:cxnLst/>
              <a:rect l="l" t="t" r="r" b="b"/>
              <a:pathLst>
                <a:path w="3692525" h="19050">
                  <a:moveTo>
                    <a:pt x="0" y="19050"/>
                  </a:moveTo>
                  <a:lnTo>
                    <a:pt x="3692271" y="19050"/>
                  </a:lnTo>
                  <a:lnTo>
                    <a:pt x="3692271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5183123" y="2204847"/>
            <a:ext cx="3692525" cy="0"/>
          </a:xfrm>
          <a:custGeom>
            <a:avLst/>
            <a:gdLst/>
            <a:ahLst/>
            <a:cxnLst/>
            <a:rect l="l" t="t" r="r" b="b"/>
            <a:pathLst>
              <a:path w="3692525">
                <a:moveTo>
                  <a:pt x="0" y="0"/>
                </a:moveTo>
                <a:lnTo>
                  <a:pt x="369227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123" y="1279207"/>
            <a:ext cx="3692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고객사명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0530" y="1759648"/>
            <a:ext cx="1515110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주식회사</a:t>
            </a:r>
            <a:r>
              <a:rPr sz="1400" spc="-6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○○○○</a:t>
            </a:r>
            <a:endParaRPr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10162"/>
              </p:ext>
            </p:extLst>
          </p:nvPr>
        </p:nvGraphicFramePr>
        <p:xfrm>
          <a:off x="5183123" y="2491295"/>
          <a:ext cx="3691890" cy="2230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기존요금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(기본료+사용요금)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4889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월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3335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30,431,543원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8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5,822,220원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연간 최저 예상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3017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연간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최대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예상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절감액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301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69,866,639원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FF000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119,814,183원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5187315" y="5290502"/>
            <a:ext cx="4032885" cy="7829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구체적인</a:t>
            </a:r>
            <a:r>
              <a:rPr sz="1400" spc="-3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내용은 실사</a:t>
            </a:r>
            <a:r>
              <a:rPr sz="140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진행</a:t>
            </a:r>
            <a:r>
              <a:rPr sz="1400" spc="-5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후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확인</a:t>
            </a:r>
            <a:r>
              <a:rPr sz="140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가능합니</a:t>
            </a:r>
            <a:r>
              <a:rPr sz="1400" spc="-25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다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.</a:t>
            </a:r>
            <a:endParaRPr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53035" marR="33020" indent="-140970">
              <a:lnSpc>
                <a:spcPts val="1430"/>
              </a:lnSpc>
              <a:spcBef>
                <a:spcPts val="1500"/>
              </a:spcBef>
            </a:pP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※</a:t>
            </a:r>
            <a:r>
              <a:rPr sz="1200" spc="-1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금액은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예상치로서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절대적인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금액은</a:t>
            </a:r>
            <a:r>
              <a:rPr lang="en-US"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50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아</a:t>
            </a:r>
            <a:r>
              <a:rPr sz="1200" spc="-25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니며</a:t>
            </a:r>
            <a:r>
              <a:rPr sz="12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,</a:t>
            </a:r>
            <a:br>
              <a:rPr lang="en-US"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</a:br>
            <a:r>
              <a:rPr lang="en-US" sz="12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고</a:t>
            </a:r>
            <a:r>
              <a:rPr sz="1200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객사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전력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사용량에 따라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증감될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수 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있습니다.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38225" y="1200150"/>
            <a:ext cx="3390900" cy="4600575"/>
            <a:chOff x="1038225" y="1200150"/>
            <a:chExt cx="3390900" cy="460057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225" y="1200150"/>
              <a:ext cx="3390900" cy="46005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09662" y="1528825"/>
              <a:ext cx="3258185" cy="3276600"/>
            </a:xfrm>
            <a:custGeom>
              <a:avLst/>
              <a:gdLst/>
              <a:ahLst/>
              <a:cxnLst/>
              <a:rect l="l" t="t" r="r" b="b"/>
              <a:pathLst>
                <a:path w="3258185" h="3276600">
                  <a:moveTo>
                    <a:pt x="1695513" y="90550"/>
                  </a:moveTo>
                  <a:lnTo>
                    <a:pt x="1702625" y="55292"/>
                  </a:lnTo>
                  <a:lnTo>
                    <a:pt x="1722024" y="26511"/>
                  </a:lnTo>
                  <a:lnTo>
                    <a:pt x="1750806" y="7112"/>
                  </a:lnTo>
                  <a:lnTo>
                    <a:pt x="1786064" y="0"/>
                  </a:lnTo>
                  <a:lnTo>
                    <a:pt x="3166935" y="0"/>
                  </a:lnTo>
                  <a:lnTo>
                    <a:pt x="3202213" y="7112"/>
                  </a:lnTo>
                  <a:lnTo>
                    <a:pt x="3231038" y="26511"/>
                  </a:lnTo>
                  <a:lnTo>
                    <a:pt x="3250481" y="55292"/>
                  </a:lnTo>
                  <a:lnTo>
                    <a:pt x="3257613" y="90550"/>
                  </a:lnTo>
                  <a:lnTo>
                    <a:pt x="3257613" y="1319022"/>
                  </a:lnTo>
                  <a:lnTo>
                    <a:pt x="3250481" y="1354300"/>
                  </a:lnTo>
                  <a:lnTo>
                    <a:pt x="3231038" y="1383125"/>
                  </a:lnTo>
                  <a:lnTo>
                    <a:pt x="3202213" y="1402568"/>
                  </a:lnTo>
                  <a:lnTo>
                    <a:pt x="3166935" y="1409700"/>
                  </a:lnTo>
                  <a:lnTo>
                    <a:pt x="1786064" y="1409700"/>
                  </a:lnTo>
                  <a:lnTo>
                    <a:pt x="1750806" y="1402568"/>
                  </a:lnTo>
                  <a:lnTo>
                    <a:pt x="1722024" y="1383125"/>
                  </a:lnTo>
                  <a:lnTo>
                    <a:pt x="1702625" y="1354300"/>
                  </a:lnTo>
                  <a:lnTo>
                    <a:pt x="1695513" y="1319022"/>
                  </a:lnTo>
                  <a:lnTo>
                    <a:pt x="1695513" y="90550"/>
                  </a:lnTo>
                  <a:close/>
                </a:path>
                <a:path w="3258185" h="3276600">
                  <a:moveTo>
                    <a:pt x="0" y="2454529"/>
                  </a:moveTo>
                  <a:lnTo>
                    <a:pt x="6511" y="2422302"/>
                  </a:lnTo>
                  <a:lnTo>
                    <a:pt x="24268" y="2395982"/>
                  </a:lnTo>
                  <a:lnTo>
                    <a:pt x="50604" y="2378233"/>
                  </a:lnTo>
                  <a:lnTo>
                    <a:pt x="82854" y="2371725"/>
                  </a:lnTo>
                  <a:lnTo>
                    <a:pt x="3174682" y="2371725"/>
                  </a:lnTo>
                  <a:lnTo>
                    <a:pt x="3206928" y="2378233"/>
                  </a:lnTo>
                  <a:lnTo>
                    <a:pt x="3233293" y="2395982"/>
                  </a:lnTo>
                  <a:lnTo>
                    <a:pt x="3251084" y="2422302"/>
                  </a:lnTo>
                  <a:lnTo>
                    <a:pt x="3257613" y="2454529"/>
                  </a:lnTo>
                  <a:lnTo>
                    <a:pt x="3257613" y="3193669"/>
                  </a:lnTo>
                  <a:lnTo>
                    <a:pt x="3251084" y="3225915"/>
                  </a:lnTo>
                  <a:lnTo>
                    <a:pt x="3233292" y="3252279"/>
                  </a:lnTo>
                  <a:lnTo>
                    <a:pt x="3206928" y="3270071"/>
                  </a:lnTo>
                  <a:lnTo>
                    <a:pt x="3174682" y="3276600"/>
                  </a:lnTo>
                  <a:lnTo>
                    <a:pt x="82854" y="3276600"/>
                  </a:lnTo>
                  <a:lnTo>
                    <a:pt x="50604" y="3270071"/>
                  </a:lnTo>
                  <a:lnTo>
                    <a:pt x="24268" y="3252279"/>
                  </a:lnTo>
                  <a:lnTo>
                    <a:pt x="6511" y="3225915"/>
                  </a:lnTo>
                  <a:lnTo>
                    <a:pt x="0" y="3193669"/>
                  </a:lnTo>
                  <a:lnTo>
                    <a:pt x="0" y="245452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657350" y="1543049"/>
              <a:ext cx="1076325" cy="142875"/>
            </a:xfrm>
            <a:custGeom>
              <a:avLst/>
              <a:gdLst/>
              <a:ahLst/>
              <a:cxnLst/>
              <a:rect l="l" t="t" r="r" b="b"/>
              <a:pathLst>
                <a:path w="1076325" h="142875">
                  <a:moveTo>
                    <a:pt x="60960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609600" y="57150"/>
                  </a:lnTo>
                  <a:lnTo>
                    <a:pt x="609600" y="0"/>
                  </a:lnTo>
                  <a:close/>
                </a:path>
                <a:path w="1076325" h="142875">
                  <a:moveTo>
                    <a:pt x="1076325" y="95250"/>
                  </a:moveTo>
                  <a:lnTo>
                    <a:pt x="0" y="95250"/>
                  </a:lnTo>
                  <a:lnTo>
                    <a:pt x="0" y="142875"/>
                  </a:lnTo>
                  <a:lnTo>
                    <a:pt x="1076325" y="142875"/>
                  </a:lnTo>
                  <a:lnTo>
                    <a:pt x="107632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33462" y="1195387"/>
            <a:ext cx="3400425" cy="191078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710"/>
              </a:spcBef>
            </a:pPr>
            <a:r>
              <a:rPr sz="65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●●●</a:t>
            </a:r>
            <a:endParaRPr sz="6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14840" y="6606930"/>
            <a:ext cx="1714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25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04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71257" y="5885497"/>
            <a:ext cx="3139440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전기요금청구서</a:t>
            </a:r>
            <a:r>
              <a:rPr sz="1200" spc="-2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내역서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또는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한전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파워플래너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40970" algn="ctr">
              <a:lnSpc>
                <a:spcPts val="1435"/>
              </a:lnSpc>
            </a:pP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데이터</a:t>
            </a:r>
            <a:r>
              <a:rPr sz="1200" spc="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82536"/>
            <a:ext cx="2328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 절감 및 </a:t>
            </a:r>
            <a:r>
              <a:rPr sz="18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비용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766082"/>
              </p:ext>
            </p:extLst>
          </p:nvPr>
        </p:nvGraphicFramePr>
        <p:xfrm>
          <a:off x="1009370" y="2623947"/>
          <a:ext cx="7894320" cy="2952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구분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세부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내용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비고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컨설팅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비용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전액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무료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공사비용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842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046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컨설팅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社 전액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부담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84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수수료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842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7569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 금액의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50%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×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60개월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84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월간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90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5,822,220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원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90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연간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969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69,866,639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원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96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10년간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003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698,666,390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원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003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투자비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회수기간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003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0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개월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003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09370" y="6023063"/>
            <a:ext cx="7894320" cy="0"/>
          </a:xfrm>
          <a:custGeom>
            <a:avLst/>
            <a:gdLst/>
            <a:ahLst/>
            <a:cxnLst/>
            <a:rect l="l" t="t" r="r" b="b"/>
            <a:pathLst>
              <a:path w="7894320">
                <a:moveTo>
                  <a:pt x="0" y="0"/>
                </a:moveTo>
                <a:lnTo>
                  <a:pt x="789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3780" y="5708650"/>
            <a:ext cx="4143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※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투자비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회수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기간(개월)</a:t>
            </a:r>
            <a:r>
              <a:rPr sz="1200" spc="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실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투자금액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÷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월평균 </a:t>
            </a: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절감금액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14840" y="6606930"/>
            <a:ext cx="1714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25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05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57780"/>
              </p:ext>
            </p:extLst>
          </p:nvPr>
        </p:nvGraphicFramePr>
        <p:xfrm>
          <a:off x="1009370" y="1396619"/>
          <a:ext cx="7893684" cy="101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296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전기요금</a:t>
                      </a:r>
                      <a:r>
                        <a:rPr sz="1400" spc="-5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400" spc="-7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컨설팅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제안</a:t>
                      </a:r>
                      <a:endParaRPr sz="14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4127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총</a:t>
                      </a:r>
                      <a:r>
                        <a:rPr sz="1400" spc="-4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투자금액</a:t>
                      </a:r>
                      <a:r>
                        <a:rPr sz="1400" spc="-3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대비</a:t>
                      </a:r>
                      <a:r>
                        <a:rPr sz="1400" spc="-6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투자비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회수</a:t>
                      </a:r>
                      <a:r>
                        <a:rPr sz="1400" spc="-5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기간</a:t>
                      </a:r>
                      <a:endParaRPr sz="14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연간</a:t>
                      </a:r>
                      <a:r>
                        <a:rPr sz="1400" spc="-3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예상</a:t>
                      </a:r>
                      <a:r>
                        <a:rPr sz="1400" spc="-3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400" spc="-3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2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4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69,866,639</a:t>
                      </a:r>
                      <a:r>
                        <a:rPr sz="1400" spc="-3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~</a:t>
                      </a:r>
                      <a:r>
                        <a:rPr sz="1400" spc="-9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119,814,183</a:t>
                      </a:r>
                      <a:r>
                        <a:rPr sz="1400" spc="-1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5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원</a:t>
                      </a:r>
                      <a:endParaRPr sz="14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1874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‘0’</a:t>
                      </a:r>
                      <a:r>
                        <a:rPr sz="1400" spc="-2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3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개월</a:t>
                      </a:r>
                      <a:endParaRPr sz="14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(</a:t>
                      </a:r>
                      <a:r>
                        <a:rPr sz="1400" spc="-2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10년간</a:t>
                      </a:r>
                      <a:r>
                        <a:rPr sz="1400" spc="-5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약</a:t>
                      </a:r>
                      <a:r>
                        <a:rPr sz="1400" spc="-2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698,666,390원</a:t>
                      </a:r>
                      <a:r>
                        <a:rPr sz="1400" spc="-3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400" spc="-5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)</a:t>
                      </a:r>
                      <a:endParaRPr sz="14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1874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20">
            <a:extLst>
              <a:ext uri="{FF2B5EF4-FFF2-40B4-BE49-F238E27FC236}">
                <a16:creationId xmlns:a16="http://schemas.microsoft.com/office/drawing/2014/main" id="{6091C4D0-F719-E379-2DB7-4115B5621A8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82536"/>
            <a:ext cx="61512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및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 예상(’25년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부산 소재</a:t>
            </a:r>
            <a:r>
              <a:rPr sz="18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제조기업 </a:t>
            </a:r>
            <a:r>
              <a:rPr sz="18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사례)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601080" y="1432433"/>
            <a:ext cx="3706495" cy="382270"/>
            <a:chOff x="5601080" y="1432433"/>
            <a:chExt cx="3706495" cy="382270"/>
          </a:xfrm>
        </p:grpSpPr>
        <p:sp>
          <p:nvSpPr>
            <p:cNvPr id="5" name="object 5"/>
            <p:cNvSpPr/>
            <p:nvPr/>
          </p:nvSpPr>
          <p:spPr>
            <a:xfrm>
              <a:off x="5601080" y="1441958"/>
              <a:ext cx="3706495" cy="370840"/>
            </a:xfrm>
            <a:custGeom>
              <a:avLst/>
              <a:gdLst/>
              <a:ahLst/>
              <a:cxnLst/>
              <a:rect l="l" t="t" r="r" b="b"/>
              <a:pathLst>
                <a:path w="3706495" h="370839">
                  <a:moveTo>
                    <a:pt x="3706367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3706367" y="370839"/>
                  </a:lnTo>
                  <a:lnTo>
                    <a:pt x="370636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601080" y="1812798"/>
              <a:ext cx="3706495" cy="0"/>
            </a:xfrm>
            <a:custGeom>
              <a:avLst/>
              <a:gdLst/>
              <a:ahLst/>
              <a:cxnLst/>
              <a:rect l="l" t="t" r="r" b="b"/>
              <a:pathLst>
                <a:path w="3706495">
                  <a:moveTo>
                    <a:pt x="0" y="0"/>
                  </a:moveTo>
                  <a:lnTo>
                    <a:pt x="37063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601080" y="1432433"/>
              <a:ext cx="3706495" cy="19050"/>
            </a:xfrm>
            <a:custGeom>
              <a:avLst/>
              <a:gdLst/>
              <a:ahLst/>
              <a:cxnLst/>
              <a:rect l="l" t="t" r="r" b="b"/>
              <a:pathLst>
                <a:path w="3706495" h="19050">
                  <a:moveTo>
                    <a:pt x="0" y="19050"/>
                  </a:moveTo>
                  <a:lnTo>
                    <a:pt x="3706368" y="19050"/>
                  </a:lnTo>
                  <a:lnTo>
                    <a:pt x="3706368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8" name="object 8"/>
          <p:cNvSpPr/>
          <p:nvPr/>
        </p:nvSpPr>
        <p:spPr>
          <a:xfrm>
            <a:off x="5601080" y="2450338"/>
            <a:ext cx="3706495" cy="0"/>
          </a:xfrm>
          <a:custGeom>
            <a:avLst/>
            <a:gdLst/>
            <a:ahLst/>
            <a:cxnLst/>
            <a:rect l="l" t="t" r="r" b="b"/>
            <a:pathLst>
              <a:path w="3706495">
                <a:moveTo>
                  <a:pt x="0" y="0"/>
                </a:moveTo>
                <a:lnTo>
                  <a:pt x="37063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1080" y="1525523"/>
            <a:ext cx="37064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고객사명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9685" algn="ctr">
              <a:lnSpc>
                <a:spcPct val="100000"/>
              </a:lnSpc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주식회사</a:t>
            </a:r>
            <a:r>
              <a:rPr sz="1400" spc="-6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●●●●●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93264"/>
              </p:ext>
            </p:extLst>
          </p:nvPr>
        </p:nvGraphicFramePr>
        <p:xfrm>
          <a:off x="5601080" y="2736786"/>
          <a:ext cx="3705860" cy="2231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59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기존요금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(기본료+사용요금)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495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월 절감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3335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431,379,504원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71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7,396,178원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71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연간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최저 예상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3017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연간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최대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예상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절감액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301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 marL="1206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88,754,138원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solidFill>
                            <a:srgbClr val="FF000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159,219,338원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610859" y="5241607"/>
            <a:ext cx="3533141" cy="22570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335" marR="5715">
              <a:lnSpc>
                <a:spcPct val="102800"/>
              </a:lnSpc>
              <a:spcBef>
                <a:spcPts val="80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구체적인</a:t>
            </a:r>
            <a:r>
              <a:rPr sz="1400" spc="-3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내용은</a:t>
            </a:r>
            <a:r>
              <a:rPr sz="1400" spc="-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실사</a:t>
            </a:r>
            <a:r>
              <a:rPr sz="1400" spc="-5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진행</a:t>
            </a:r>
            <a:r>
              <a:rPr sz="140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후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확인</a:t>
            </a:r>
            <a:r>
              <a:rPr sz="1400" spc="-5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가능합니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다.</a:t>
            </a:r>
            <a:endParaRPr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3117" y="5251132"/>
            <a:ext cx="4423410" cy="3847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전기요금청구서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내역서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또는</a:t>
            </a:r>
            <a:endParaRPr lang="en-US" sz="1200" spc="-5" dirty="0">
              <a:solidFill>
                <a:srgbClr val="FF0000"/>
              </a:solidFill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한전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파워플래너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사용</a:t>
            </a:r>
            <a:r>
              <a:rPr sz="1200" spc="-1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및</a:t>
            </a:r>
            <a:r>
              <a:rPr sz="1200" spc="-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요금</a:t>
            </a:r>
            <a:r>
              <a:rPr lang="en-US" sz="12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 err="1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데이터</a:t>
            </a:r>
            <a:r>
              <a:rPr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분석</a:t>
            </a:r>
            <a:endParaRPr sz="12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197" y="1428932"/>
            <a:ext cx="4624327" cy="352855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514840" y="6606930"/>
            <a:ext cx="1714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25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06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BA813-682A-FC4E-CA2B-9817434C0226}"/>
              </a:ext>
            </a:extLst>
          </p:cNvPr>
          <p:cNvSpPr txBox="1"/>
          <p:nvPr/>
        </p:nvSpPr>
        <p:spPr>
          <a:xfrm>
            <a:off x="5532212" y="5531920"/>
            <a:ext cx="3690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절감 금액은 분석 예상치로서 절대적인 금액은 아니며</a:t>
            </a:r>
            <a:r>
              <a:rPr lang="en-US" altLang="ko-KR"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, </a:t>
            </a:r>
            <a:br>
              <a:rPr lang="en-US" altLang="ko-KR"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</a:br>
            <a:r>
              <a:rPr lang="en-US" altLang="ko-KR"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     </a:t>
            </a:r>
            <a:r>
              <a:rPr lang="ko-KR" altLang="en-US"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고객사 전력 사용량에 따라 증감될 수 있습니다</a:t>
            </a:r>
            <a:r>
              <a:rPr lang="en-US" altLang="ko-KR" sz="1200" dirty="0">
                <a:solidFill>
                  <a:srgbClr val="FF000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.</a:t>
            </a:r>
          </a:p>
          <a:p>
            <a:endParaRPr lang="ko-KR" altLang="en-US" sz="1200" dirty="0">
              <a:solidFill>
                <a:srgbClr val="FF0000"/>
              </a:solidFill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7879927D-B177-FD0C-E867-B1BD479F98B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82536"/>
            <a:ext cx="2328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 절감 및 </a:t>
            </a:r>
            <a:r>
              <a:rPr sz="18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비용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03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33436"/>
              </p:ext>
            </p:extLst>
          </p:nvPr>
        </p:nvGraphicFramePr>
        <p:xfrm>
          <a:off x="1009370" y="1396619"/>
          <a:ext cx="7893684" cy="10147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0296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전기요금</a:t>
                      </a:r>
                      <a:r>
                        <a:rPr sz="1400" spc="-5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400" spc="-7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컨설팅</a:t>
                      </a:r>
                      <a:r>
                        <a:rPr sz="1400" spc="-2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제안</a:t>
                      </a:r>
                      <a:endParaRPr sz="14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4127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총</a:t>
                      </a:r>
                      <a:r>
                        <a:rPr sz="1400" spc="-4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투자금액</a:t>
                      </a:r>
                      <a:r>
                        <a:rPr sz="1400" spc="-3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대비</a:t>
                      </a:r>
                      <a:r>
                        <a:rPr sz="1400" spc="-6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투자비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회수</a:t>
                      </a:r>
                      <a:r>
                        <a:rPr sz="1400" spc="-5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기간</a:t>
                      </a:r>
                      <a:endParaRPr sz="14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4127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연간</a:t>
                      </a:r>
                      <a:r>
                        <a:rPr sz="1400" spc="-3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예상</a:t>
                      </a:r>
                      <a:r>
                        <a:rPr sz="1400" spc="-3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400" spc="-3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2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4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88,754,138</a:t>
                      </a:r>
                      <a:r>
                        <a:rPr sz="1400" spc="-3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~</a:t>
                      </a:r>
                      <a:r>
                        <a:rPr sz="1400" spc="-9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159,219,338</a:t>
                      </a:r>
                      <a:r>
                        <a:rPr sz="1400" spc="-1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5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원</a:t>
                      </a:r>
                      <a:endParaRPr sz="14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1874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‘0’</a:t>
                      </a:r>
                      <a:r>
                        <a:rPr sz="1400" spc="-2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spc="-3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개월</a:t>
                      </a:r>
                      <a:endParaRPr sz="14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(</a:t>
                      </a:r>
                      <a:r>
                        <a:rPr sz="1400" spc="-25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10년간</a:t>
                      </a:r>
                      <a:r>
                        <a:rPr sz="1400" spc="-5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약</a:t>
                      </a:r>
                      <a:r>
                        <a:rPr sz="1400" spc="-2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887,541,380원</a:t>
                      </a:r>
                      <a:r>
                        <a:rPr sz="1400" spc="-3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40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400" spc="-50" dirty="0"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)</a:t>
                      </a:r>
                      <a:endParaRPr sz="14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1874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870867"/>
              </p:ext>
            </p:extLst>
          </p:nvPr>
        </p:nvGraphicFramePr>
        <p:xfrm>
          <a:off x="1009370" y="2623947"/>
          <a:ext cx="7894320" cy="331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5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구분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세부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내용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비고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컨설팅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비용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전액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무료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71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공사비용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842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㈜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지노베이션C&amp;G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전액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부담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84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수수료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842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7569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 금액의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50%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×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60개월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84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월간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906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9570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7,396,178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원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906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연간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969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88,754,138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원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969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10년간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절감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금액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0033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887,541,380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원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0033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투자금액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0160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257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32,000,000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5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원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0160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435"/>
                        </a:lnSpc>
                        <a:spcBef>
                          <a:spcPts val="8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한전에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납부하는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  <a:p>
                      <a:pPr marL="67310" algn="ctr">
                        <a:lnSpc>
                          <a:spcPts val="1310"/>
                        </a:lnSpc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“</a:t>
                      </a:r>
                      <a:r>
                        <a:rPr sz="1200" b="1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한전시설부담금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＂입니다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1079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투자회수기간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652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00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개월</a:t>
                      </a:r>
                      <a:endParaRPr sz="12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9652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009370" y="6385521"/>
            <a:ext cx="7894320" cy="0"/>
          </a:xfrm>
          <a:custGeom>
            <a:avLst/>
            <a:gdLst/>
            <a:ahLst/>
            <a:cxnLst/>
            <a:rect l="l" t="t" r="r" b="b"/>
            <a:pathLst>
              <a:path w="7894320">
                <a:moveTo>
                  <a:pt x="0" y="0"/>
                </a:moveTo>
                <a:lnTo>
                  <a:pt x="789396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3780" y="6071552"/>
            <a:ext cx="41433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※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투자비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회수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기간(개월)</a:t>
            </a:r>
            <a:r>
              <a:rPr sz="1200" spc="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=</a:t>
            </a:r>
            <a:r>
              <a:rPr sz="1200" spc="-4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실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투자금액</a:t>
            </a:r>
            <a:r>
              <a:rPr sz="1200" spc="-1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÷</a:t>
            </a:r>
            <a:r>
              <a:rPr sz="1200" spc="-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2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월평균 </a:t>
            </a:r>
            <a:r>
              <a:rPr sz="1200" spc="-2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절감금액</a:t>
            </a:r>
            <a:endParaRPr sz="12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14840" y="6606930"/>
            <a:ext cx="1714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25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07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DC8548BD-1274-E23B-1554-E6EB779E324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15607"/>
            <a:ext cx="2786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 절감 컨설팅 </a:t>
            </a:r>
            <a:r>
              <a:rPr sz="1800" b="1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절차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04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76325" y="1504950"/>
            <a:ext cx="1304925" cy="1133475"/>
            <a:chOff x="1076325" y="1504950"/>
            <a:chExt cx="1304925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1666530"/>
              <a:ext cx="752475" cy="74363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4900" y="1533525"/>
              <a:ext cx="1247775" cy="1076325"/>
            </a:xfrm>
            <a:custGeom>
              <a:avLst/>
              <a:gdLst/>
              <a:ahLst/>
              <a:cxnLst/>
              <a:rect l="l" t="t" r="r" b="b"/>
              <a:pathLst>
                <a:path w="1247775" h="1076325">
                  <a:moveTo>
                    <a:pt x="0" y="538226"/>
                  </a:moveTo>
                  <a:lnTo>
                    <a:pt x="269113" y="0"/>
                  </a:lnTo>
                  <a:lnTo>
                    <a:pt x="978662" y="0"/>
                  </a:lnTo>
                  <a:lnTo>
                    <a:pt x="1247775" y="538226"/>
                  </a:lnTo>
                  <a:lnTo>
                    <a:pt x="978662" y="1076325"/>
                  </a:lnTo>
                  <a:lnTo>
                    <a:pt x="269113" y="1076325"/>
                  </a:lnTo>
                  <a:lnTo>
                    <a:pt x="0" y="538226"/>
                  </a:lnTo>
                  <a:close/>
                </a:path>
              </a:pathLst>
            </a:custGeom>
            <a:ln w="57150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20000" y="1504950"/>
            <a:ext cx="1295400" cy="1133475"/>
            <a:chOff x="7620000" y="1504950"/>
            <a:chExt cx="1295400" cy="11334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2528" y="1695450"/>
              <a:ext cx="695696" cy="7715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48575" y="1533525"/>
              <a:ext cx="1238250" cy="1076325"/>
            </a:xfrm>
            <a:custGeom>
              <a:avLst/>
              <a:gdLst/>
              <a:ahLst/>
              <a:cxnLst/>
              <a:rect l="l" t="t" r="r" b="b"/>
              <a:pathLst>
                <a:path w="1238250" h="1076325">
                  <a:moveTo>
                    <a:pt x="0" y="538099"/>
                  </a:moveTo>
                  <a:lnTo>
                    <a:pt x="269113" y="0"/>
                  </a:lnTo>
                  <a:lnTo>
                    <a:pt x="969136" y="0"/>
                  </a:lnTo>
                  <a:lnTo>
                    <a:pt x="1238250" y="538099"/>
                  </a:lnTo>
                  <a:lnTo>
                    <a:pt x="969136" y="1076325"/>
                  </a:lnTo>
                  <a:lnTo>
                    <a:pt x="269113" y="1076325"/>
                  </a:lnTo>
                  <a:lnTo>
                    <a:pt x="0" y="538099"/>
                  </a:lnTo>
                  <a:close/>
                </a:path>
              </a:pathLst>
            </a:custGeom>
            <a:ln w="57150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257550" y="1504950"/>
            <a:ext cx="1304925" cy="1133475"/>
            <a:chOff x="3257550" y="1504950"/>
            <a:chExt cx="1304925" cy="113347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5033" y="1666875"/>
              <a:ext cx="595849" cy="7429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286125" y="1533525"/>
              <a:ext cx="1247775" cy="1076325"/>
            </a:xfrm>
            <a:custGeom>
              <a:avLst/>
              <a:gdLst/>
              <a:ahLst/>
              <a:cxnLst/>
              <a:rect l="l" t="t" r="r" b="b"/>
              <a:pathLst>
                <a:path w="1247775" h="1076325">
                  <a:moveTo>
                    <a:pt x="0" y="538226"/>
                  </a:moveTo>
                  <a:lnTo>
                    <a:pt x="269113" y="0"/>
                  </a:lnTo>
                  <a:lnTo>
                    <a:pt x="978662" y="0"/>
                  </a:lnTo>
                  <a:lnTo>
                    <a:pt x="1247775" y="538226"/>
                  </a:lnTo>
                  <a:lnTo>
                    <a:pt x="978662" y="1076325"/>
                  </a:lnTo>
                  <a:lnTo>
                    <a:pt x="269113" y="1076325"/>
                  </a:lnTo>
                  <a:lnTo>
                    <a:pt x="0" y="538226"/>
                  </a:lnTo>
                  <a:close/>
                </a:path>
              </a:pathLst>
            </a:custGeom>
            <a:ln w="57150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438775" y="1504950"/>
            <a:ext cx="1295400" cy="1133475"/>
            <a:chOff x="5438775" y="1504950"/>
            <a:chExt cx="1295400" cy="113347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4050" y="1685925"/>
              <a:ext cx="714375" cy="7143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67350" y="1533525"/>
              <a:ext cx="1238250" cy="1076325"/>
            </a:xfrm>
            <a:custGeom>
              <a:avLst/>
              <a:gdLst/>
              <a:ahLst/>
              <a:cxnLst/>
              <a:rect l="l" t="t" r="r" b="b"/>
              <a:pathLst>
                <a:path w="1238250" h="1076325">
                  <a:moveTo>
                    <a:pt x="0" y="538099"/>
                  </a:moveTo>
                  <a:lnTo>
                    <a:pt x="269113" y="0"/>
                  </a:lnTo>
                  <a:lnTo>
                    <a:pt x="969137" y="0"/>
                  </a:lnTo>
                  <a:lnTo>
                    <a:pt x="1238250" y="538099"/>
                  </a:lnTo>
                  <a:lnTo>
                    <a:pt x="969137" y="1076325"/>
                  </a:lnTo>
                  <a:lnTo>
                    <a:pt x="269113" y="1076325"/>
                  </a:lnTo>
                  <a:lnTo>
                    <a:pt x="0" y="538099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620000" y="3886200"/>
            <a:ext cx="1295400" cy="1123950"/>
            <a:chOff x="7620000" y="3886200"/>
            <a:chExt cx="1295400" cy="11239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2534" y="4126333"/>
              <a:ext cx="665908" cy="60741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648575" y="3914775"/>
              <a:ext cx="1238250" cy="1066800"/>
            </a:xfrm>
            <a:custGeom>
              <a:avLst/>
              <a:gdLst/>
              <a:ahLst/>
              <a:cxnLst/>
              <a:rect l="l" t="t" r="r" b="b"/>
              <a:pathLst>
                <a:path w="1238250" h="1066800">
                  <a:moveTo>
                    <a:pt x="0" y="533400"/>
                  </a:moveTo>
                  <a:lnTo>
                    <a:pt x="266700" y="0"/>
                  </a:lnTo>
                  <a:lnTo>
                    <a:pt x="971550" y="0"/>
                  </a:lnTo>
                  <a:lnTo>
                    <a:pt x="1238250" y="533400"/>
                  </a:lnTo>
                  <a:lnTo>
                    <a:pt x="971550" y="1066800"/>
                  </a:lnTo>
                  <a:lnTo>
                    <a:pt x="266700" y="1066800"/>
                  </a:lnTo>
                  <a:lnTo>
                    <a:pt x="0" y="533400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076325" y="3886200"/>
            <a:ext cx="1304925" cy="1123950"/>
            <a:chOff x="1076325" y="3886200"/>
            <a:chExt cx="1304925" cy="112395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4450" y="4086225"/>
              <a:ext cx="819150" cy="6953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04900" y="3914775"/>
              <a:ext cx="1247775" cy="1066800"/>
            </a:xfrm>
            <a:custGeom>
              <a:avLst/>
              <a:gdLst/>
              <a:ahLst/>
              <a:cxnLst/>
              <a:rect l="l" t="t" r="r" b="b"/>
              <a:pathLst>
                <a:path w="1247775" h="1066800">
                  <a:moveTo>
                    <a:pt x="0" y="533400"/>
                  </a:moveTo>
                  <a:lnTo>
                    <a:pt x="266700" y="0"/>
                  </a:lnTo>
                  <a:lnTo>
                    <a:pt x="981075" y="0"/>
                  </a:lnTo>
                  <a:lnTo>
                    <a:pt x="1247775" y="533400"/>
                  </a:lnTo>
                  <a:lnTo>
                    <a:pt x="981075" y="1066800"/>
                  </a:lnTo>
                  <a:lnTo>
                    <a:pt x="266700" y="1066800"/>
                  </a:lnTo>
                  <a:lnTo>
                    <a:pt x="0" y="533400"/>
                  </a:lnTo>
                  <a:close/>
                </a:path>
              </a:pathLst>
            </a:custGeom>
            <a:ln w="57150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438775" y="3886200"/>
            <a:ext cx="1295400" cy="1123950"/>
            <a:chOff x="5438775" y="3886200"/>
            <a:chExt cx="1295400" cy="112395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5000" y="4076700"/>
              <a:ext cx="704850" cy="7524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3100" y="4486275"/>
              <a:ext cx="219075" cy="2190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67350" y="3914775"/>
              <a:ext cx="1238250" cy="1066800"/>
            </a:xfrm>
            <a:custGeom>
              <a:avLst/>
              <a:gdLst/>
              <a:ahLst/>
              <a:cxnLst/>
              <a:rect l="l" t="t" r="r" b="b"/>
              <a:pathLst>
                <a:path w="1238250" h="1066800">
                  <a:moveTo>
                    <a:pt x="0" y="533400"/>
                  </a:moveTo>
                  <a:lnTo>
                    <a:pt x="266700" y="0"/>
                  </a:lnTo>
                  <a:lnTo>
                    <a:pt x="971550" y="0"/>
                  </a:lnTo>
                  <a:lnTo>
                    <a:pt x="1238250" y="533400"/>
                  </a:lnTo>
                  <a:lnTo>
                    <a:pt x="971550" y="1066800"/>
                  </a:lnTo>
                  <a:lnTo>
                    <a:pt x="266700" y="1066800"/>
                  </a:lnTo>
                  <a:lnTo>
                    <a:pt x="0" y="533400"/>
                  </a:lnTo>
                  <a:close/>
                </a:path>
              </a:pathLst>
            </a:custGeom>
            <a:ln w="57150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72150" y="4514850"/>
              <a:ext cx="190500" cy="17145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257550" y="3886200"/>
            <a:ext cx="1304925" cy="1123950"/>
            <a:chOff x="3257550" y="3886200"/>
            <a:chExt cx="1304925" cy="1123950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28712" y="4071097"/>
              <a:ext cx="543549" cy="73510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76650" y="4238625"/>
              <a:ext cx="447675" cy="50482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286125" y="3914775"/>
              <a:ext cx="1247775" cy="1066800"/>
            </a:xfrm>
            <a:custGeom>
              <a:avLst/>
              <a:gdLst/>
              <a:ahLst/>
              <a:cxnLst/>
              <a:rect l="l" t="t" r="r" b="b"/>
              <a:pathLst>
                <a:path w="1247775" h="1066800">
                  <a:moveTo>
                    <a:pt x="0" y="533400"/>
                  </a:moveTo>
                  <a:lnTo>
                    <a:pt x="266700" y="0"/>
                  </a:lnTo>
                  <a:lnTo>
                    <a:pt x="981075" y="0"/>
                  </a:lnTo>
                  <a:lnTo>
                    <a:pt x="1247775" y="533400"/>
                  </a:lnTo>
                  <a:lnTo>
                    <a:pt x="981075" y="1066800"/>
                  </a:lnTo>
                  <a:lnTo>
                    <a:pt x="266700" y="1066800"/>
                  </a:lnTo>
                  <a:lnTo>
                    <a:pt x="0" y="533400"/>
                  </a:lnTo>
                  <a:close/>
                </a:path>
              </a:pathLst>
            </a:custGeom>
            <a:ln w="571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HG꼬딕씨_Pro 80g" panose="02020603020101020101" pitchFamily="18" charset="-127"/>
                <a:ea typeface="HG꼬딕씨_Pro 80g" panose="02020603020101020101" pitchFamily="18" charset="-127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40447" y="2828988"/>
            <a:ext cx="1360805" cy="4241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Step</a:t>
            </a:r>
            <a:r>
              <a:rPr sz="1100" spc="-6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1.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고객사</a:t>
            </a:r>
            <a:r>
              <a:rPr sz="1400" spc="-1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최초</a:t>
            </a:r>
            <a:r>
              <a:rPr sz="1400" spc="-8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미팅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148076" y="2838513"/>
            <a:ext cx="1535430" cy="40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Step</a:t>
            </a:r>
            <a:r>
              <a:rPr sz="1050" spc="-8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05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2.</a:t>
            </a:r>
            <a:endParaRPr sz="10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400" spc="-9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설문지</a:t>
            </a:r>
            <a:r>
              <a:rPr sz="1400" spc="-9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작성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39740" y="2838513"/>
            <a:ext cx="1106170" cy="40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Step</a:t>
            </a:r>
            <a:r>
              <a:rPr sz="1050" spc="-8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05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3.</a:t>
            </a:r>
            <a:endParaRPr sz="10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1차</a:t>
            </a:r>
            <a:r>
              <a:rPr sz="1400" spc="-114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제안</a:t>
            </a:r>
            <a:r>
              <a:rPr sz="1400" spc="-9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미팅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02601" y="2838513"/>
            <a:ext cx="1360170" cy="40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Step</a:t>
            </a:r>
            <a:r>
              <a:rPr sz="1050" spc="-8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05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4.</a:t>
            </a:r>
            <a:endParaRPr sz="10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400" spc="-1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약정</a:t>
            </a:r>
            <a:r>
              <a:rPr sz="1400" spc="-8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체결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402194" y="5208587"/>
            <a:ext cx="1827530" cy="6534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Step</a:t>
            </a:r>
            <a:r>
              <a:rPr sz="1100" spc="-6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1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8.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한전</a:t>
            </a:r>
            <a:r>
              <a:rPr sz="1400" spc="-9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실사</a:t>
            </a:r>
            <a:r>
              <a:rPr sz="1400" spc="-9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및</a:t>
            </a:r>
            <a:r>
              <a:rPr sz="1400" spc="-1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최종</a:t>
            </a:r>
            <a:r>
              <a:rPr sz="1400" spc="-9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승인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0160" algn="ctr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(공사</a:t>
            </a:r>
            <a:r>
              <a:rPr sz="1400" spc="-1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진행)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07354" y="5218112"/>
            <a:ext cx="1198245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Step</a:t>
            </a:r>
            <a:r>
              <a:rPr sz="1050" spc="-7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05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7.</a:t>
            </a:r>
            <a:endParaRPr sz="10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700" marR="5080" algn="ctr">
              <a:lnSpc>
                <a:spcPts val="1800"/>
              </a:lnSpc>
              <a:spcBef>
                <a:spcPts val="5"/>
              </a:spcBef>
            </a:pP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고객사</a:t>
            </a:r>
            <a:r>
              <a:rPr sz="1400" spc="-1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승인</a:t>
            </a:r>
            <a:r>
              <a:rPr sz="1400" spc="-8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시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한전서류</a:t>
            </a:r>
            <a:r>
              <a:rPr sz="1400" spc="-8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접수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139694" y="5218112"/>
            <a:ext cx="1534795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Step</a:t>
            </a:r>
            <a:r>
              <a:rPr sz="1050" spc="-8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05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6.</a:t>
            </a:r>
            <a:endParaRPr sz="10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최종</a:t>
            </a:r>
            <a:r>
              <a:rPr sz="1400" spc="-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절감방안</a:t>
            </a:r>
            <a:r>
              <a:rPr sz="1400" spc="-1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제시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0795" algn="ctr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(절감</a:t>
            </a:r>
            <a:r>
              <a:rPr sz="1400" spc="-1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정보</a:t>
            </a:r>
            <a:r>
              <a:rPr sz="1400" spc="-10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공유)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57287" y="5218112"/>
            <a:ext cx="1143000" cy="63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Step</a:t>
            </a:r>
            <a:r>
              <a:rPr sz="1050" spc="-6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05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5.</a:t>
            </a:r>
            <a:endParaRPr sz="105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700" marR="5080" algn="ctr">
              <a:lnSpc>
                <a:spcPts val="1800"/>
              </a:lnSpc>
              <a:spcBef>
                <a:spcPts val="5"/>
              </a:spcBef>
            </a:pPr>
            <a:r>
              <a:rPr sz="1400" spc="-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컨설팅</a:t>
            </a:r>
            <a:r>
              <a:rPr sz="1400" spc="-9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기술팀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현장</a:t>
            </a:r>
            <a:r>
              <a:rPr sz="1400" spc="-3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실사</a:t>
            </a:r>
            <a:endParaRPr sz="14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428875" y="4410075"/>
            <a:ext cx="746760" cy="85725"/>
          </a:xfrm>
          <a:custGeom>
            <a:avLst/>
            <a:gdLst/>
            <a:ahLst/>
            <a:cxnLst/>
            <a:rect l="l" t="t" r="r" b="b"/>
            <a:pathLst>
              <a:path w="746760" h="85725">
                <a:moveTo>
                  <a:pt x="42925" y="0"/>
                </a:moveTo>
                <a:lnTo>
                  <a:pt x="26199" y="3365"/>
                </a:lnTo>
                <a:lnTo>
                  <a:pt x="12557" y="12541"/>
                </a:lnTo>
                <a:lnTo>
                  <a:pt x="3367" y="26146"/>
                </a:lnTo>
                <a:lnTo>
                  <a:pt x="0" y="42799"/>
                </a:lnTo>
                <a:lnTo>
                  <a:pt x="3367" y="59525"/>
                </a:lnTo>
                <a:lnTo>
                  <a:pt x="12557" y="73167"/>
                </a:lnTo>
                <a:lnTo>
                  <a:pt x="26199" y="82357"/>
                </a:lnTo>
                <a:lnTo>
                  <a:pt x="42925" y="85725"/>
                </a:lnTo>
                <a:lnTo>
                  <a:pt x="59578" y="82357"/>
                </a:lnTo>
                <a:lnTo>
                  <a:pt x="73183" y="73167"/>
                </a:lnTo>
                <a:lnTo>
                  <a:pt x="82359" y="59525"/>
                </a:lnTo>
                <a:lnTo>
                  <a:pt x="82837" y="57150"/>
                </a:lnTo>
                <a:lnTo>
                  <a:pt x="34925" y="57150"/>
                </a:lnTo>
                <a:lnTo>
                  <a:pt x="28575" y="50800"/>
                </a:lnTo>
                <a:lnTo>
                  <a:pt x="28575" y="34925"/>
                </a:lnTo>
                <a:lnTo>
                  <a:pt x="34925" y="28575"/>
                </a:lnTo>
                <a:lnTo>
                  <a:pt x="82850" y="28575"/>
                </a:lnTo>
                <a:lnTo>
                  <a:pt x="82359" y="26146"/>
                </a:lnTo>
                <a:lnTo>
                  <a:pt x="73183" y="12541"/>
                </a:lnTo>
                <a:lnTo>
                  <a:pt x="59578" y="3365"/>
                </a:lnTo>
                <a:lnTo>
                  <a:pt x="42925" y="0"/>
                </a:lnTo>
                <a:close/>
              </a:path>
              <a:path w="746760" h="85725">
                <a:moveTo>
                  <a:pt x="50800" y="28575"/>
                </a:moveTo>
                <a:lnTo>
                  <a:pt x="34925" y="28575"/>
                </a:lnTo>
                <a:lnTo>
                  <a:pt x="28575" y="34925"/>
                </a:lnTo>
                <a:lnTo>
                  <a:pt x="28575" y="50800"/>
                </a:lnTo>
                <a:lnTo>
                  <a:pt x="34925" y="57150"/>
                </a:lnTo>
                <a:lnTo>
                  <a:pt x="50800" y="57150"/>
                </a:lnTo>
                <a:lnTo>
                  <a:pt x="57150" y="50800"/>
                </a:lnTo>
                <a:lnTo>
                  <a:pt x="57150" y="34925"/>
                </a:lnTo>
                <a:lnTo>
                  <a:pt x="50800" y="28575"/>
                </a:lnTo>
                <a:close/>
              </a:path>
              <a:path w="746760" h="85725">
                <a:moveTo>
                  <a:pt x="82850" y="28575"/>
                </a:moveTo>
                <a:lnTo>
                  <a:pt x="50800" y="28575"/>
                </a:lnTo>
                <a:lnTo>
                  <a:pt x="57150" y="34925"/>
                </a:lnTo>
                <a:lnTo>
                  <a:pt x="57150" y="50800"/>
                </a:lnTo>
                <a:lnTo>
                  <a:pt x="50800" y="57150"/>
                </a:lnTo>
                <a:lnTo>
                  <a:pt x="82837" y="57150"/>
                </a:lnTo>
                <a:lnTo>
                  <a:pt x="85725" y="42799"/>
                </a:lnTo>
                <a:lnTo>
                  <a:pt x="82850" y="28575"/>
                </a:lnTo>
                <a:close/>
              </a:path>
              <a:path w="746760" h="85725">
                <a:moveTo>
                  <a:pt x="107950" y="28575"/>
                </a:moveTo>
                <a:lnTo>
                  <a:pt x="92201" y="28575"/>
                </a:lnTo>
                <a:lnTo>
                  <a:pt x="85725" y="34925"/>
                </a:lnTo>
                <a:lnTo>
                  <a:pt x="85725" y="50800"/>
                </a:lnTo>
                <a:lnTo>
                  <a:pt x="92201" y="57150"/>
                </a:lnTo>
                <a:lnTo>
                  <a:pt x="107950" y="57150"/>
                </a:lnTo>
                <a:lnTo>
                  <a:pt x="114300" y="50800"/>
                </a:lnTo>
                <a:lnTo>
                  <a:pt x="114300" y="34925"/>
                </a:lnTo>
                <a:lnTo>
                  <a:pt x="107950" y="28575"/>
                </a:lnTo>
                <a:close/>
              </a:path>
              <a:path w="746760" h="85725">
                <a:moveTo>
                  <a:pt x="165100" y="28575"/>
                </a:moveTo>
                <a:lnTo>
                  <a:pt x="149351" y="28575"/>
                </a:lnTo>
                <a:lnTo>
                  <a:pt x="142875" y="34925"/>
                </a:lnTo>
                <a:lnTo>
                  <a:pt x="142875" y="50800"/>
                </a:lnTo>
                <a:lnTo>
                  <a:pt x="149351" y="57150"/>
                </a:lnTo>
                <a:lnTo>
                  <a:pt x="165100" y="57150"/>
                </a:lnTo>
                <a:lnTo>
                  <a:pt x="171576" y="50800"/>
                </a:lnTo>
                <a:lnTo>
                  <a:pt x="171576" y="34925"/>
                </a:lnTo>
                <a:lnTo>
                  <a:pt x="165100" y="28575"/>
                </a:lnTo>
                <a:close/>
              </a:path>
              <a:path w="746760" h="85725">
                <a:moveTo>
                  <a:pt x="222376" y="28575"/>
                </a:moveTo>
                <a:lnTo>
                  <a:pt x="206501" y="28575"/>
                </a:lnTo>
                <a:lnTo>
                  <a:pt x="200151" y="34925"/>
                </a:lnTo>
                <a:lnTo>
                  <a:pt x="200151" y="50800"/>
                </a:lnTo>
                <a:lnTo>
                  <a:pt x="206501" y="57150"/>
                </a:lnTo>
                <a:lnTo>
                  <a:pt x="222376" y="57150"/>
                </a:lnTo>
                <a:lnTo>
                  <a:pt x="228726" y="50800"/>
                </a:lnTo>
                <a:lnTo>
                  <a:pt x="228726" y="34925"/>
                </a:lnTo>
                <a:lnTo>
                  <a:pt x="222376" y="28575"/>
                </a:lnTo>
                <a:close/>
              </a:path>
              <a:path w="746760" h="85725">
                <a:moveTo>
                  <a:pt x="279526" y="28575"/>
                </a:moveTo>
                <a:lnTo>
                  <a:pt x="263651" y="28575"/>
                </a:lnTo>
                <a:lnTo>
                  <a:pt x="257301" y="34925"/>
                </a:lnTo>
                <a:lnTo>
                  <a:pt x="257301" y="50800"/>
                </a:lnTo>
                <a:lnTo>
                  <a:pt x="263651" y="57150"/>
                </a:lnTo>
                <a:lnTo>
                  <a:pt x="279526" y="57150"/>
                </a:lnTo>
                <a:lnTo>
                  <a:pt x="285876" y="50800"/>
                </a:lnTo>
                <a:lnTo>
                  <a:pt x="285876" y="34925"/>
                </a:lnTo>
                <a:lnTo>
                  <a:pt x="279526" y="28575"/>
                </a:lnTo>
                <a:close/>
              </a:path>
              <a:path w="746760" h="85725">
                <a:moveTo>
                  <a:pt x="336676" y="28575"/>
                </a:moveTo>
                <a:lnTo>
                  <a:pt x="320801" y="28575"/>
                </a:lnTo>
                <a:lnTo>
                  <a:pt x="314451" y="34925"/>
                </a:lnTo>
                <a:lnTo>
                  <a:pt x="314451" y="50800"/>
                </a:lnTo>
                <a:lnTo>
                  <a:pt x="320801" y="57150"/>
                </a:lnTo>
                <a:lnTo>
                  <a:pt x="336676" y="57150"/>
                </a:lnTo>
                <a:lnTo>
                  <a:pt x="343026" y="50800"/>
                </a:lnTo>
                <a:lnTo>
                  <a:pt x="343026" y="34925"/>
                </a:lnTo>
                <a:lnTo>
                  <a:pt x="336676" y="28575"/>
                </a:lnTo>
                <a:close/>
              </a:path>
              <a:path w="746760" h="85725">
                <a:moveTo>
                  <a:pt x="393826" y="28575"/>
                </a:moveTo>
                <a:lnTo>
                  <a:pt x="378079" y="28575"/>
                </a:lnTo>
                <a:lnTo>
                  <a:pt x="371601" y="34925"/>
                </a:lnTo>
                <a:lnTo>
                  <a:pt x="371601" y="50800"/>
                </a:lnTo>
                <a:lnTo>
                  <a:pt x="378079" y="57150"/>
                </a:lnTo>
                <a:lnTo>
                  <a:pt x="393826" y="57150"/>
                </a:lnTo>
                <a:lnTo>
                  <a:pt x="400304" y="50800"/>
                </a:lnTo>
                <a:lnTo>
                  <a:pt x="400304" y="34925"/>
                </a:lnTo>
                <a:lnTo>
                  <a:pt x="393826" y="28575"/>
                </a:lnTo>
                <a:close/>
              </a:path>
              <a:path w="746760" h="85725">
                <a:moveTo>
                  <a:pt x="450976" y="28575"/>
                </a:moveTo>
                <a:lnTo>
                  <a:pt x="435229" y="28575"/>
                </a:lnTo>
                <a:lnTo>
                  <a:pt x="428879" y="34925"/>
                </a:lnTo>
                <a:lnTo>
                  <a:pt x="428879" y="50800"/>
                </a:lnTo>
                <a:lnTo>
                  <a:pt x="435229" y="57150"/>
                </a:lnTo>
                <a:lnTo>
                  <a:pt x="450976" y="57150"/>
                </a:lnTo>
                <a:lnTo>
                  <a:pt x="457454" y="50800"/>
                </a:lnTo>
                <a:lnTo>
                  <a:pt x="457454" y="34925"/>
                </a:lnTo>
                <a:lnTo>
                  <a:pt x="450976" y="28575"/>
                </a:lnTo>
                <a:close/>
              </a:path>
              <a:path w="746760" h="85725">
                <a:moveTo>
                  <a:pt x="508254" y="28575"/>
                </a:moveTo>
                <a:lnTo>
                  <a:pt x="492379" y="28575"/>
                </a:lnTo>
                <a:lnTo>
                  <a:pt x="486029" y="34925"/>
                </a:lnTo>
                <a:lnTo>
                  <a:pt x="486029" y="50800"/>
                </a:lnTo>
                <a:lnTo>
                  <a:pt x="492379" y="57150"/>
                </a:lnTo>
                <a:lnTo>
                  <a:pt x="508254" y="57150"/>
                </a:lnTo>
                <a:lnTo>
                  <a:pt x="514604" y="50800"/>
                </a:lnTo>
                <a:lnTo>
                  <a:pt x="514604" y="34925"/>
                </a:lnTo>
                <a:lnTo>
                  <a:pt x="508254" y="28575"/>
                </a:lnTo>
                <a:close/>
              </a:path>
              <a:path w="746760" h="85725">
                <a:moveTo>
                  <a:pt x="565404" y="28575"/>
                </a:moveTo>
                <a:lnTo>
                  <a:pt x="549529" y="28575"/>
                </a:lnTo>
                <a:lnTo>
                  <a:pt x="543179" y="34925"/>
                </a:lnTo>
                <a:lnTo>
                  <a:pt x="543179" y="50800"/>
                </a:lnTo>
                <a:lnTo>
                  <a:pt x="549529" y="57150"/>
                </a:lnTo>
                <a:lnTo>
                  <a:pt x="565404" y="57150"/>
                </a:lnTo>
                <a:lnTo>
                  <a:pt x="571754" y="50800"/>
                </a:lnTo>
                <a:lnTo>
                  <a:pt x="571754" y="34925"/>
                </a:lnTo>
                <a:lnTo>
                  <a:pt x="565404" y="28575"/>
                </a:lnTo>
                <a:close/>
              </a:path>
              <a:path w="746760" h="85725">
                <a:moveTo>
                  <a:pt x="622554" y="28575"/>
                </a:moveTo>
                <a:lnTo>
                  <a:pt x="606806" y="28575"/>
                </a:lnTo>
                <a:lnTo>
                  <a:pt x="600329" y="34925"/>
                </a:lnTo>
                <a:lnTo>
                  <a:pt x="600329" y="50800"/>
                </a:lnTo>
                <a:lnTo>
                  <a:pt x="606806" y="57150"/>
                </a:lnTo>
                <a:lnTo>
                  <a:pt x="622554" y="57150"/>
                </a:lnTo>
                <a:lnTo>
                  <a:pt x="628904" y="50800"/>
                </a:lnTo>
                <a:lnTo>
                  <a:pt x="628904" y="34925"/>
                </a:lnTo>
                <a:lnTo>
                  <a:pt x="622554" y="28575"/>
                </a:lnTo>
                <a:close/>
              </a:path>
              <a:path w="746760" h="85725">
                <a:moveTo>
                  <a:pt x="660781" y="0"/>
                </a:moveTo>
                <a:lnTo>
                  <a:pt x="679988" y="28853"/>
                </a:lnTo>
                <a:lnTo>
                  <a:pt x="686181" y="34925"/>
                </a:lnTo>
                <a:lnTo>
                  <a:pt x="686181" y="38156"/>
                </a:lnTo>
                <a:lnTo>
                  <a:pt x="689356" y="42925"/>
                </a:lnTo>
                <a:lnTo>
                  <a:pt x="686181" y="47681"/>
                </a:lnTo>
                <a:lnTo>
                  <a:pt x="686181" y="50800"/>
                </a:lnTo>
                <a:lnTo>
                  <a:pt x="680153" y="56709"/>
                </a:lnTo>
                <a:lnTo>
                  <a:pt x="660781" y="85725"/>
                </a:lnTo>
                <a:lnTo>
                  <a:pt x="746506" y="42925"/>
                </a:lnTo>
                <a:lnTo>
                  <a:pt x="660781" y="0"/>
                </a:lnTo>
                <a:close/>
              </a:path>
              <a:path w="746760" h="85725">
                <a:moveTo>
                  <a:pt x="679704" y="28575"/>
                </a:moveTo>
                <a:lnTo>
                  <a:pt x="663956" y="28575"/>
                </a:lnTo>
                <a:lnTo>
                  <a:pt x="657479" y="34925"/>
                </a:lnTo>
                <a:lnTo>
                  <a:pt x="657479" y="50800"/>
                </a:lnTo>
                <a:lnTo>
                  <a:pt x="663956" y="57150"/>
                </a:lnTo>
                <a:lnTo>
                  <a:pt x="679704" y="57150"/>
                </a:lnTo>
                <a:lnTo>
                  <a:pt x="680153" y="56709"/>
                </a:lnTo>
                <a:lnTo>
                  <a:pt x="686181" y="47681"/>
                </a:lnTo>
                <a:lnTo>
                  <a:pt x="686181" y="38156"/>
                </a:lnTo>
                <a:lnTo>
                  <a:pt x="679988" y="28853"/>
                </a:lnTo>
                <a:lnTo>
                  <a:pt x="679704" y="28575"/>
                </a:lnTo>
                <a:close/>
              </a:path>
              <a:path w="746760" h="85725">
                <a:moveTo>
                  <a:pt x="686181" y="47681"/>
                </a:moveTo>
                <a:lnTo>
                  <a:pt x="680153" y="56709"/>
                </a:lnTo>
                <a:lnTo>
                  <a:pt x="686181" y="50800"/>
                </a:lnTo>
                <a:lnTo>
                  <a:pt x="686181" y="47681"/>
                </a:lnTo>
                <a:close/>
              </a:path>
              <a:path w="746760" h="85725">
                <a:moveTo>
                  <a:pt x="679988" y="28853"/>
                </a:moveTo>
                <a:lnTo>
                  <a:pt x="686181" y="38156"/>
                </a:lnTo>
                <a:lnTo>
                  <a:pt x="686181" y="34925"/>
                </a:lnTo>
                <a:lnTo>
                  <a:pt x="679988" y="2885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610100" y="4410075"/>
            <a:ext cx="746760" cy="85725"/>
          </a:xfrm>
          <a:custGeom>
            <a:avLst/>
            <a:gdLst/>
            <a:ahLst/>
            <a:cxnLst/>
            <a:rect l="l" t="t" r="r" b="b"/>
            <a:pathLst>
              <a:path w="746760" h="85725">
                <a:moveTo>
                  <a:pt x="42799" y="0"/>
                </a:move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3365" y="59525"/>
                </a:lnTo>
                <a:lnTo>
                  <a:pt x="12541" y="73167"/>
                </a:lnTo>
                <a:lnTo>
                  <a:pt x="26146" y="82357"/>
                </a:lnTo>
                <a:lnTo>
                  <a:pt x="42799" y="85725"/>
                </a:lnTo>
                <a:lnTo>
                  <a:pt x="59525" y="82357"/>
                </a:lnTo>
                <a:lnTo>
                  <a:pt x="73167" y="73167"/>
                </a:lnTo>
                <a:lnTo>
                  <a:pt x="82357" y="59525"/>
                </a:lnTo>
                <a:lnTo>
                  <a:pt x="82835" y="57150"/>
                </a:lnTo>
                <a:lnTo>
                  <a:pt x="34925" y="57150"/>
                </a:lnTo>
                <a:lnTo>
                  <a:pt x="28575" y="50800"/>
                </a:lnTo>
                <a:lnTo>
                  <a:pt x="28575" y="34925"/>
                </a:lnTo>
                <a:lnTo>
                  <a:pt x="34925" y="28575"/>
                </a:lnTo>
                <a:lnTo>
                  <a:pt x="82848" y="28575"/>
                </a:lnTo>
                <a:lnTo>
                  <a:pt x="82357" y="26146"/>
                </a:lnTo>
                <a:lnTo>
                  <a:pt x="73167" y="12541"/>
                </a:lnTo>
                <a:lnTo>
                  <a:pt x="59525" y="3365"/>
                </a:lnTo>
                <a:lnTo>
                  <a:pt x="42799" y="0"/>
                </a:lnTo>
                <a:close/>
              </a:path>
              <a:path w="746760" h="85725">
                <a:moveTo>
                  <a:pt x="50800" y="28575"/>
                </a:moveTo>
                <a:lnTo>
                  <a:pt x="34925" y="28575"/>
                </a:lnTo>
                <a:lnTo>
                  <a:pt x="28575" y="34925"/>
                </a:lnTo>
                <a:lnTo>
                  <a:pt x="28575" y="50800"/>
                </a:lnTo>
                <a:lnTo>
                  <a:pt x="34925" y="57150"/>
                </a:lnTo>
                <a:lnTo>
                  <a:pt x="50800" y="57150"/>
                </a:lnTo>
                <a:lnTo>
                  <a:pt x="57150" y="50800"/>
                </a:lnTo>
                <a:lnTo>
                  <a:pt x="57150" y="34925"/>
                </a:lnTo>
                <a:lnTo>
                  <a:pt x="50800" y="28575"/>
                </a:lnTo>
                <a:close/>
              </a:path>
              <a:path w="746760" h="85725">
                <a:moveTo>
                  <a:pt x="82848" y="28575"/>
                </a:moveTo>
                <a:lnTo>
                  <a:pt x="50800" y="28575"/>
                </a:lnTo>
                <a:lnTo>
                  <a:pt x="57150" y="34925"/>
                </a:lnTo>
                <a:lnTo>
                  <a:pt x="57150" y="50800"/>
                </a:lnTo>
                <a:lnTo>
                  <a:pt x="50800" y="57150"/>
                </a:lnTo>
                <a:lnTo>
                  <a:pt x="82835" y="57150"/>
                </a:lnTo>
                <a:lnTo>
                  <a:pt x="85725" y="42799"/>
                </a:lnTo>
                <a:lnTo>
                  <a:pt x="82848" y="28575"/>
                </a:lnTo>
                <a:close/>
              </a:path>
              <a:path w="746760" h="85725">
                <a:moveTo>
                  <a:pt x="107950" y="28575"/>
                </a:moveTo>
                <a:lnTo>
                  <a:pt x="92201" y="28575"/>
                </a:lnTo>
                <a:lnTo>
                  <a:pt x="85725" y="34925"/>
                </a:lnTo>
                <a:lnTo>
                  <a:pt x="85725" y="50800"/>
                </a:lnTo>
                <a:lnTo>
                  <a:pt x="92201" y="57150"/>
                </a:lnTo>
                <a:lnTo>
                  <a:pt x="107950" y="57150"/>
                </a:lnTo>
                <a:lnTo>
                  <a:pt x="114300" y="50800"/>
                </a:lnTo>
                <a:lnTo>
                  <a:pt x="114300" y="34925"/>
                </a:lnTo>
                <a:lnTo>
                  <a:pt x="107950" y="28575"/>
                </a:lnTo>
                <a:close/>
              </a:path>
              <a:path w="746760" h="85725">
                <a:moveTo>
                  <a:pt x="165100" y="28575"/>
                </a:moveTo>
                <a:lnTo>
                  <a:pt x="149351" y="28575"/>
                </a:lnTo>
                <a:lnTo>
                  <a:pt x="142875" y="34925"/>
                </a:lnTo>
                <a:lnTo>
                  <a:pt x="142875" y="50800"/>
                </a:lnTo>
                <a:lnTo>
                  <a:pt x="149351" y="57150"/>
                </a:lnTo>
                <a:lnTo>
                  <a:pt x="165100" y="57150"/>
                </a:lnTo>
                <a:lnTo>
                  <a:pt x="171576" y="50800"/>
                </a:lnTo>
                <a:lnTo>
                  <a:pt x="171576" y="34925"/>
                </a:lnTo>
                <a:lnTo>
                  <a:pt x="165100" y="28575"/>
                </a:lnTo>
                <a:close/>
              </a:path>
              <a:path w="746760" h="85725">
                <a:moveTo>
                  <a:pt x="222376" y="28575"/>
                </a:moveTo>
                <a:lnTo>
                  <a:pt x="206501" y="28575"/>
                </a:lnTo>
                <a:lnTo>
                  <a:pt x="200151" y="34925"/>
                </a:lnTo>
                <a:lnTo>
                  <a:pt x="200151" y="50800"/>
                </a:lnTo>
                <a:lnTo>
                  <a:pt x="206501" y="57150"/>
                </a:lnTo>
                <a:lnTo>
                  <a:pt x="222376" y="57150"/>
                </a:lnTo>
                <a:lnTo>
                  <a:pt x="228726" y="50800"/>
                </a:lnTo>
                <a:lnTo>
                  <a:pt x="228726" y="34925"/>
                </a:lnTo>
                <a:lnTo>
                  <a:pt x="222376" y="28575"/>
                </a:lnTo>
                <a:close/>
              </a:path>
              <a:path w="746760" h="85725">
                <a:moveTo>
                  <a:pt x="279526" y="28575"/>
                </a:moveTo>
                <a:lnTo>
                  <a:pt x="263651" y="28575"/>
                </a:lnTo>
                <a:lnTo>
                  <a:pt x="257301" y="34925"/>
                </a:lnTo>
                <a:lnTo>
                  <a:pt x="257301" y="50800"/>
                </a:lnTo>
                <a:lnTo>
                  <a:pt x="263651" y="57150"/>
                </a:lnTo>
                <a:lnTo>
                  <a:pt x="279526" y="57150"/>
                </a:lnTo>
                <a:lnTo>
                  <a:pt x="285876" y="50800"/>
                </a:lnTo>
                <a:lnTo>
                  <a:pt x="285876" y="34925"/>
                </a:lnTo>
                <a:lnTo>
                  <a:pt x="279526" y="28575"/>
                </a:lnTo>
                <a:close/>
              </a:path>
              <a:path w="746760" h="85725">
                <a:moveTo>
                  <a:pt x="336676" y="28575"/>
                </a:moveTo>
                <a:lnTo>
                  <a:pt x="320801" y="28575"/>
                </a:lnTo>
                <a:lnTo>
                  <a:pt x="314451" y="34925"/>
                </a:lnTo>
                <a:lnTo>
                  <a:pt x="314451" y="50800"/>
                </a:lnTo>
                <a:lnTo>
                  <a:pt x="320801" y="57150"/>
                </a:lnTo>
                <a:lnTo>
                  <a:pt x="336676" y="57150"/>
                </a:lnTo>
                <a:lnTo>
                  <a:pt x="343026" y="50800"/>
                </a:lnTo>
                <a:lnTo>
                  <a:pt x="343026" y="34925"/>
                </a:lnTo>
                <a:lnTo>
                  <a:pt x="336676" y="28575"/>
                </a:lnTo>
                <a:close/>
              </a:path>
              <a:path w="746760" h="85725">
                <a:moveTo>
                  <a:pt x="393826" y="28575"/>
                </a:moveTo>
                <a:lnTo>
                  <a:pt x="378078" y="28575"/>
                </a:lnTo>
                <a:lnTo>
                  <a:pt x="371601" y="34925"/>
                </a:lnTo>
                <a:lnTo>
                  <a:pt x="371601" y="50800"/>
                </a:lnTo>
                <a:lnTo>
                  <a:pt x="378078" y="57150"/>
                </a:lnTo>
                <a:lnTo>
                  <a:pt x="393826" y="57150"/>
                </a:lnTo>
                <a:lnTo>
                  <a:pt x="400303" y="50800"/>
                </a:lnTo>
                <a:lnTo>
                  <a:pt x="400303" y="34925"/>
                </a:lnTo>
                <a:lnTo>
                  <a:pt x="393826" y="28575"/>
                </a:lnTo>
                <a:close/>
              </a:path>
              <a:path w="746760" h="85725">
                <a:moveTo>
                  <a:pt x="450976" y="28575"/>
                </a:moveTo>
                <a:lnTo>
                  <a:pt x="435228" y="28575"/>
                </a:lnTo>
                <a:lnTo>
                  <a:pt x="428878" y="34925"/>
                </a:lnTo>
                <a:lnTo>
                  <a:pt x="428878" y="50800"/>
                </a:lnTo>
                <a:lnTo>
                  <a:pt x="435228" y="57150"/>
                </a:lnTo>
                <a:lnTo>
                  <a:pt x="450976" y="57150"/>
                </a:lnTo>
                <a:lnTo>
                  <a:pt x="457453" y="50800"/>
                </a:lnTo>
                <a:lnTo>
                  <a:pt x="457453" y="34925"/>
                </a:lnTo>
                <a:lnTo>
                  <a:pt x="450976" y="28575"/>
                </a:lnTo>
                <a:close/>
              </a:path>
              <a:path w="746760" h="85725">
                <a:moveTo>
                  <a:pt x="508253" y="28575"/>
                </a:moveTo>
                <a:lnTo>
                  <a:pt x="492378" y="28575"/>
                </a:lnTo>
                <a:lnTo>
                  <a:pt x="486028" y="34925"/>
                </a:lnTo>
                <a:lnTo>
                  <a:pt x="486028" y="50800"/>
                </a:lnTo>
                <a:lnTo>
                  <a:pt x="492378" y="57150"/>
                </a:lnTo>
                <a:lnTo>
                  <a:pt x="508253" y="57150"/>
                </a:lnTo>
                <a:lnTo>
                  <a:pt x="514603" y="50800"/>
                </a:lnTo>
                <a:lnTo>
                  <a:pt x="514603" y="34925"/>
                </a:lnTo>
                <a:lnTo>
                  <a:pt x="508253" y="28575"/>
                </a:lnTo>
                <a:close/>
              </a:path>
              <a:path w="746760" h="85725">
                <a:moveTo>
                  <a:pt x="565403" y="28575"/>
                </a:moveTo>
                <a:lnTo>
                  <a:pt x="549528" y="28575"/>
                </a:lnTo>
                <a:lnTo>
                  <a:pt x="543178" y="34925"/>
                </a:lnTo>
                <a:lnTo>
                  <a:pt x="543178" y="50800"/>
                </a:lnTo>
                <a:lnTo>
                  <a:pt x="549528" y="57150"/>
                </a:lnTo>
                <a:lnTo>
                  <a:pt x="565403" y="57150"/>
                </a:lnTo>
                <a:lnTo>
                  <a:pt x="571753" y="50800"/>
                </a:lnTo>
                <a:lnTo>
                  <a:pt x="571753" y="34925"/>
                </a:lnTo>
                <a:lnTo>
                  <a:pt x="565403" y="28575"/>
                </a:lnTo>
                <a:close/>
              </a:path>
              <a:path w="746760" h="85725">
                <a:moveTo>
                  <a:pt x="622553" y="28575"/>
                </a:moveTo>
                <a:lnTo>
                  <a:pt x="606805" y="28575"/>
                </a:lnTo>
                <a:lnTo>
                  <a:pt x="600328" y="34925"/>
                </a:lnTo>
                <a:lnTo>
                  <a:pt x="600328" y="50800"/>
                </a:lnTo>
                <a:lnTo>
                  <a:pt x="606805" y="57150"/>
                </a:lnTo>
                <a:lnTo>
                  <a:pt x="622553" y="57150"/>
                </a:lnTo>
                <a:lnTo>
                  <a:pt x="628903" y="50800"/>
                </a:lnTo>
                <a:lnTo>
                  <a:pt x="628903" y="34925"/>
                </a:lnTo>
                <a:lnTo>
                  <a:pt x="622553" y="28575"/>
                </a:lnTo>
                <a:close/>
              </a:path>
              <a:path w="746760" h="85725">
                <a:moveTo>
                  <a:pt x="660780" y="0"/>
                </a:moveTo>
                <a:lnTo>
                  <a:pt x="679988" y="28853"/>
                </a:lnTo>
                <a:lnTo>
                  <a:pt x="686180" y="34925"/>
                </a:lnTo>
                <a:lnTo>
                  <a:pt x="686180" y="38156"/>
                </a:lnTo>
                <a:lnTo>
                  <a:pt x="689355" y="42925"/>
                </a:lnTo>
                <a:lnTo>
                  <a:pt x="686180" y="47681"/>
                </a:lnTo>
                <a:lnTo>
                  <a:pt x="686180" y="50800"/>
                </a:lnTo>
                <a:lnTo>
                  <a:pt x="680153" y="56709"/>
                </a:lnTo>
                <a:lnTo>
                  <a:pt x="660780" y="85725"/>
                </a:lnTo>
                <a:lnTo>
                  <a:pt x="746505" y="42925"/>
                </a:lnTo>
                <a:lnTo>
                  <a:pt x="660780" y="0"/>
                </a:lnTo>
                <a:close/>
              </a:path>
              <a:path w="746760" h="85725">
                <a:moveTo>
                  <a:pt x="679703" y="28575"/>
                </a:moveTo>
                <a:lnTo>
                  <a:pt x="663955" y="28575"/>
                </a:lnTo>
                <a:lnTo>
                  <a:pt x="657478" y="34925"/>
                </a:lnTo>
                <a:lnTo>
                  <a:pt x="657478" y="50800"/>
                </a:lnTo>
                <a:lnTo>
                  <a:pt x="663955" y="57150"/>
                </a:lnTo>
                <a:lnTo>
                  <a:pt x="679703" y="57150"/>
                </a:lnTo>
                <a:lnTo>
                  <a:pt x="680153" y="56709"/>
                </a:lnTo>
                <a:lnTo>
                  <a:pt x="686180" y="47681"/>
                </a:lnTo>
                <a:lnTo>
                  <a:pt x="686180" y="38156"/>
                </a:lnTo>
                <a:lnTo>
                  <a:pt x="679988" y="28853"/>
                </a:lnTo>
                <a:lnTo>
                  <a:pt x="679703" y="28575"/>
                </a:lnTo>
                <a:close/>
              </a:path>
              <a:path w="746760" h="85725">
                <a:moveTo>
                  <a:pt x="686180" y="47681"/>
                </a:moveTo>
                <a:lnTo>
                  <a:pt x="680153" y="56709"/>
                </a:lnTo>
                <a:lnTo>
                  <a:pt x="686180" y="50800"/>
                </a:lnTo>
                <a:lnTo>
                  <a:pt x="686180" y="47681"/>
                </a:lnTo>
                <a:close/>
              </a:path>
              <a:path w="746760" h="85725">
                <a:moveTo>
                  <a:pt x="679988" y="28853"/>
                </a:moveTo>
                <a:lnTo>
                  <a:pt x="686180" y="38156"/>
                </a:lnTo>
                <a:lnTo>
                  <a:pt x="686180" y="34925"/>
                </a:lnTo>
                <a:lnTo>
                  <a:pt x="679988" y="2885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791325" y="4410075"/>
            <a:ext cx="746760" cy="85725"/>
          </a:xfrm>
          <a:custGeom>
            <a:avLst/>
            <a:gdLst/>
            <a:ahLst/>
            <a:cxnLst/>
            <a:rect l="l" t="t" r="r" b="b"/>
            <a:pathLst>
              <a:path w="746759" h="85725">
                <a:moveTo>
                  <a:pt x="42799" y="0"/>
                </a:moveTo>
                <a:lnTo>
                  <a:pt x="26146" y="3365"/>
                </a:lnTo>
                <a:lnTo>
                  <a:pt x="12541" y="12541"/>
                </a:lnTo>
                <a:lnTo>
                  <a:pt x="3365" y="26146"/>
                </a:lnTo>
                <a:lnTo>
                  <a:pt x="0" y="42799"/>
                </a:lnTo>
                <a:lnTo>
                  <a:pt x="3365" y="59525"/>
                </a:lnTo>
                <a:lnTo>
                  <a:pt x="12541" y="73167"/>
                </a:lnTo>
                <a:lnTo>
                  <a:pt x="26146" y="82357"/>
                </a:lnTo>
                <a:lnTo>
                  <a:pt x="42799" y="85725"/>
                </a:lnTo>
                <a:lnTo>
                  <a:pt x="59525" y="82357"/>
                </a:lnTo>
                <a:lnTo>
                  <a:pt x="73167" y="73167"/>
                </a:lnTo>
                <a:lnTo>
                  <a:pt x="82357" y="59525"/>
                </a:lnTo>
                <a:lnTo>
                  <a:pt x="82835" y="57150"/>
                </a:lnTo>
                <a:lnTo>
                  <a:pt x="34925" y="57150"/>
                </a:lnTo>
                <a:lnTo>
                  <a:pt x="28575" y="50800"/>
                </a:lnTo>
                <a:lnTo>
                  <a:pt x="28575" y="34925"/>
                </a:lnTo>
                <a:lnTo>
                  <a:pt x="34925" y="28575"/>
                </a:lnTo>
                <a:lnTo>
                  <a:pt x="82848" y="28575"/>
                </a:lnTo>
                <a:lnTo>
                  <a:pt x="82357" y="26146"/>
                </a:lnTo>
                <a:lnTo>
                  <a:pt x="73167" y="12541"/>
                </a:lnTo>
                <a:lnTo>
                  <a:pt x="59525" y="3365"/>
                </a:lnTo>
                <a:lnTo>
                  <a:pt x="42799" y="0"/>
                </a:lnTo>
                <a:close/>
              </a:path>
              <a:path w="746759" h="85725">
                <a:moveTo>
                  <a:pt x="50800" y="28575"/>
                </a:moveTo>
                <a:lnTo>
                  <a:pt x="34925" y="28575"/>
                </a:lnTo>
                <a:lnTo>
                  <a:pt x="28575" y="34925"/>
                </a:lnTo>
                <a:lnTo>
                  <a:pt x="28575" y="50800"/>
                </a:lnTo>
                <a:lnTo>
                  <a:pt x="34925" y="57150"/>
                </a:lnTo>
                <a:lnTo>
                  <a:pt x="50800" y="57150"/>
                </a:lnTo>
                <a:lnTo>
                  <a:pt x="57150" y="50800"/>
                </a:lnTo>
                <a:lnTo>
                  <a:pt x="57150" y="34925"/>
                </a:lnTo>
                <a:lnTo>
                  <a:pt x="50800" y="28575"/>
                </a:lnTo>
                <a:close/>
              </a:path>
              <a:path w="746759" h="85725">
                <a:moveTo>
                  <a:pt x="82848" y="28575"/>
                </a:moveTo>
                <a:lnTo>
                  <a:pt x="50800" y="28575"/>
                </a:lnTo>
                <a:lnTo>
                  <a:pt x="57150" y="34925"/>
                </a:lnTo>
                <a:lnTo>
                  <a:pt x="57150" y="50800"/>
                </a:lnTo>
                <a:lnTo>
                  <a:pt x="50800" y="57150"/>
                </a:lnTo>
                <a:lnTo>
                  <a:pt x="82835" y="57150"/>
                </a:lnTo>
                <a:lnTo>
                  <a:pt x="85725" y="42799"/>
                </a:lnTo>
                <a:lnTo>
                  <a:pt x="82848" y="28575"/>
                </a:lnTo>
                <a:close/>
              </a:path>
              <a:path w="746759" h="85725">
                <a:moveTo>
                  <a:pt x="107950" y="28575"/>
                </a:moveTo>
                <a:lnTo>
                  <a:pt x="92201" y="28575"/>
                </a:lnTo>
                <a:lnTo>
                  <a:pt x="85725" y="34925"/>
                </a:lnTo>
                <a:lnTo>
                  <a:pt x="85725" y="50800"/>
                </a:lnTo>
                <a:lnTo>
                  <a:pt x="92201" y="57150"/>
                </a:lnTo>
                <a:lnTo>
                  <a:pt x="107950" y="57150"/>
                </a:lnTo>
                <a:lnTo>
                  <a:pt x="114300" y="50800"/>
                </a:lnTo>
                <a:lnTo>
                  <a:pt x="114300" y="34925"/>
                </a:lnTo>
                <a:lnTo>
                  <a:pt x="107950" y="28575"/>
                </a:lnTo>
                <a:close/>
              </a:path>
              <a:path w="746759" h="85725">
                <a:moveTo>
                  <a:pt x="165100" y="28575"/>
                </a:moveTo>
                <a:lnTo>
                  <a:pt x="149351" y="28575"/>
                </a:lnTo>
                <a:lnTo>
                  <a:pt x="142875" y="34925"/>
                </a:lnTo>
                <a:lnTo>
                  <a:pt x="142875" y="50800"/>
                </a:lnTo>
                <a:lnTo>
                  <a:pt x="149351" y="57150"/>
                </a:lnTo>
                <a:lnTo>
                  <a:pt x="165100" y="57150"/>
                </a:lnTo>
                <a:lnTo>
                  <a:pt x="171576" y="50800"/>
                </a:lnTo>
                <a:lnTo>
                  <a:pt x="171576" y="34925"/>
                </a:lnTo>
                <a:lnTo>
                  <a:pt x="165100" y="28575"/>
                </a:lnTo>
                <a:close/>
              </a:path>
              <a:path w="746759" h="85725">
                <a:moveTo>
                  <a:pt x="222376" y="28575"/>
                </a:moveTo>
                <a:lnTo>
                  <a:pt x="206501" y="28575"/>
                </a:lnTo>
                <a:lnTo>
                  <a:pt x="200151" y="34925"/>
                </a:lnTo>
                <a:lnTo>
                  <a:pt x="200151" y="50800"/>
                </a:lnTo>
                <a:lnTo>
                  <a:pt x="206501" y="57150"/>
                </a:lnTo>
                <a:lnTo>
                  <a:pt x="222376" y="57150"/>
                </a:lnTo>
                <a:lnTo>
                  <a:pt x="228726" y="50800"/>
                </a:lnTo>
                <a:lnTo>
                  <a:pt x="228726" y="34925"/>
                </a:lnTo>
                <a:lnTo>
                  <a:pt x="222376" y="28575"/>
                </a:lnTo>
                <a:close/>
              </a:path>
              <a:path w="746759" h="85725">
                <a:moveTo>
                  <a:pt x="279526" y="28575"/>
                </a:moveTo>
                <a:lnTo>
                  <a:pt x="263651" y="28575"/>
                </a:lnTo>
                <a:lnTo>
                  <a:pt x="257301" y="34925"/>
                </a:lnTo>
                <a:lnTo>
                  <a:pt x="257301" y="50800"/>
                </a:lnTo>
                <a:lnTo>
                  <a:pt x="263651" y="57150"/>
                </a:lnTo>
                <a:lnTo>
                  <a:pt x="279526" y="57150"/>
                </a:lnTo>
                <a:lnTo>
                  <a:pt x="285876" y="50800"/>
                </a:lnTo>
                <a:lnTo>
                  <a:pt x="285876" y="34925"/>
                </a:lnTo>
                <a:lnTo>
                  <a:pt x="279526" y="28575"/>
                </a:lnTo>
                <a:close/>
              </a:path>
              <a:path w="746759" h="85725">
                <a:moveTo>
                  <a:pt x="336676" y="28575"/>
                </a:moveTo>
                <a:lnTo>
                  <a:pt x="320801" y="28575"/>
                </a:lnTo>
                <a:lnTo>
                  <a:pt x="314451" y="34925"/>
                </a:lnTo>
                <a:lnTo>
                  <a:pt x="314451" y="50800"/>
                </a:lnTo>
                <a:lnTo>
                  <a:pt x="320801" y="57150"/>
                </a:lnTo>
                <a:lnTo>
                  <a:pt x="336676" y="57150"/>
                </a:lnTo>
                <a:lnTo>
                  <a:pt x="343026" y="50800"/>
                </a:lnTo>
                <a:lnTo>
                  <a:pt x="343026" y="34925"/>
                </a:lnTo>
                <a:lnTo>
                  <a:pt x="336676" y="28575"/>
                </a:lnTo>
                <a:close/>
              </a:path>
              <a:path w="746759" h="85725">
                <a:moveTo>
                  <a:pt x="393826" y="28575"/>
                </a:moveTo>
                <a:lnTo>
                  <a:pt x="378078" y="28575"/>
                </a:lnTo>
                <a:lnTo>
                  <a:pt x="371601" y="34925"/>
                </a:lnTo>
                <a:lnTo>
                  <a:pt x="371601" y="50800"/>
                </a:lnTo>
                <a:lnTo>
                  <a:pt x="378078" y="57150"/>
                </a:lnTo>
                <a:lnTo>
                  <a:pt x="393826" y="57150"/>
                </a:lnTo>
                <a:lnTo>
                  <a:pt x="400303" y="50800"/>
                </a:lnTo>
                <a:lnTo>
                  <a:pt x="400303" y="34925"/>
                </a:lnTo>
                <a:lnTo>
                  <a:pt x="393826" y="28575"/>
                </a:lnTo>
                <a:close/>
              </a:path>
              <a:path w="746759" h="85725">
                <a:moveTo>
                  <a:pt x="450976" y="28575"/>
                </a:moveTo>
                <a:lnTo>
                  <a:pt x="435228" y="28575"/>
                </a:lnTo>
                <a:lnTo>
                  <a:pt x="428878" y="34925"/>
                </a:lnTo>
                <a:lnTo>
                  <a:pt x="428878" y="50800"/>
                </a:lnTo>
                <a:lnTo>
                  <a:pt x="435228" y="57150"/>
                </a:lnTo>
                <a:lnTo>
                  <a:pt x="450976" y="57150"/>
                </a:lnTo>
                <a:lnTo>
                  <a:pt x="457453" y="50800"/>
                </a:lnTo>
                <a:lnTo>
                  <a:pt x="457453" y="34925"/>
                </a:lnTo>
                <a:lnTo>
                  <a:pt x="450976" y="28575"/>
                </a:lnTo>
                <a:close/>
              </a:path>
              <a:path w="746759" h="85725">
                <a:moveTo>
                  <a:pt x="508253" y="28575"/>
                </a:moveTo>
                <a:lnTo>
                  <a:pt x="492378" y="28575"/>
                </a:lnTo>
                <a:lnTo>
                  <a:pt x="486028" y="34925"/>
                </a:lnTo>
                <a:lnTo>
                  <a:pt x="486028" y="50800"/>
                </a:lnTo>
                <a:lnTo>
                  <a:pt x="492378" y="57150"/>
                </a:lnTo>
                <a:lnTo>
                  <a:pt x="508253" y="57150"/>
                </a:lnTo>
                <a:lnTo>
                  <a:pt x="514603" y="50800"/>
                </a:lnTo>
                <a:lnTo>
                  <a:pt x="514603" y="34925"/>
                </a:lnTo>
                <a:lnTo>
                  <a:pt x="508253" y="28575"/>
                </a:lnTo>
                <a:close/>
              </a:path>
              <a:path w="746759" h="85725">
                <a:moveTo>
                  <a:pt x="565403" y="28575"/>
                </a:moveTo>
                <a:lnTo>
                  <a:pt x="549528" y="28575"/>
                </a:lnTo>
                <a:lnTo>
                  <a:pt x="543178" y="34925"/>
                </a:lnTo>
                <a:lnTo>
                  <a:pt x="543178" y="50800"/>
                </a:lnTo>
                <a:lnTo>
                  <a:pt x="549528" y="57150"/>
                </a:lnTo>
                <a:lnTo>
                  <a:pt x="565403" y="57150"/>
                </a:lnTo>
                <a:lnTo>
                  <a:pt x="571753" y="50800"/>
                </a:lnTo>
                <a:lnTo>
                  <a:pt x="571753" y="34925"/>
                </a:lnTo>
                <a:lnTo>
                  <a:pt x="565403" y="28575"/>
                </a:lnTo>
                <a:close/>
              </a:path>
              <a:path w="746759" h="85725">
                <a:moveTo>
                  <a:pt x="622553" y="28575"/>
                </a:moveTo>
                <a:lnTo>
                  <a:pt x="606805" y="28575"/>
                </a:lnTo>
                <a:lnTo>
                  <a:pt x="600328" y="34925"/>
                </a:lnTo>
                <a:lnTo>
                  <a:pt x="600328" y="50800"/>
                </a:lnTo>
                <a:lnTo>
                  <a:pt x="606805" y="57150"/>
                </a:lnTo>
                <a:lnTo>
                  <a:pt x="622553" y="57150"/>
                </a:lnTo>
                <a:lnTo>
                  <a:pt x="628903" y="50800"/>
                </a:lnTo>
                <a:lnTo>
                  <a:pt x="628903" y="34925"/>
                </a:lnTo>
                <a:lnTo>
                  <a:pt x="622553" y="28575"/>
                </a:lnTo>
                <a:close/>
              </a:path>
              <a:path w="746759" h="85725">
                <a:moveTo>
                  <a:pt x="660780" y="0"/>
                </a:moveTo>
                <a:lnTo>
                  <a:pt x="679988" y="28853"/>
                </a:lnTo>
                <a:lnTo>
                  <a:pt x="686180" y="34925"/>
                </a:lnTo>
                <a:lnTo>
                  <a:pt x="686180" y="38156"/>
                </a:lnTo>
                <a:lnTo>
                  <a:pt x="689355" y="42925"/>
                </a:lnTo>
                <a:lnTo>
                  <a:pt x="686180" y="47681"/>
                </a:lnTo>
                <a:lnTo>
                  <a:pt x="686180" y="50800"/>
                </a:lnTo>
                <a:lnTo>
                  <a:pt x="680153" y="56709"/>
                </a:lnTo>
                <a:lnTo>
                  <a:pt x="660780" y="85725"/>
                </a:lnTo>
                <a:lnTo>
                  <a:pt x="746505" y="42925"/>
                </a:lnTo>
                <a:lnTo>
                  <a:pt x="660780" y="0"/>
                </a:lnTo>
                <a:close/>
              </a:path>
              <a:path w="746759" h="85725">
                <a:moveTo>
                  <a:pt x="679703" y="28575"/>
                </a:moveTo>
                <a:lnTo>
                  <a:pt x="663955" y="28575"/>
                </a:lnTo>
                <a:lnTo>
                  <a:pt x="657478" y="34925"/>
                </a:lnTo>
                <a:lnTo>
                  <a:pt x="657478" y="50800"/>
                </a:lnTo>
                <a:lnTo>
                  <a:pt x="663955" y="57150"/>
                </a:lnTo>
                <a:lnTo>
                  <a:pt x="679703" y="57150"/>
                </a:lnTo>
                <a:lnTo>
                  <a:pt x="680153" y="56709"/>
                </a:lnTo>
                <a:lnTo>
                  <a:pt x="686180" y="47681"/>
                </a:lnTo>
                <a:lnTo>
                  <a:pt x="686180" y="38156"/>
                </a:lnTo>
                <a:lnTo>
                  <a:pt x="679988" y="28853"/>
                </a:lnTo>
                <a:lnTo>
                  <a:pt x="679703" y="28575"/>
                </a:lnTo>
                <a:close/>
              </a:path>
              <a:path w="746759" h="85725">
                <a:moveTo>
                  <a:pt x="686180" y="47681"/>
                </a:moveTo>
                <a:lnTo>
                  <a:pt x="680153" y="56709"/>
                </a:lnTo>
                <a:lnTo>
                  <a:pt x="686180" y="50800"/>
                </a:lnTo>
                <a:lnTo>
                  <a:pt x="686180" y="47681"/>
                </a:lnTo>
                <a:close/>
              </a:path>
              <a:path w="746759" h="85725">
                <a:moveTo>
                  <a:pt x="679988" y="28853"/>
                </a:moveTo>
                <a:lnTo>
                  <a:pt x="686180" y="38156"/>
                </a:lnTo>
                <a:lnTo>
                  <a:pt x="686180" y="34925"/>
                </a:lnTo>
                <a:lnTo>
                  <a:pt x="679988" y="2885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>
              <a:latin typeface="HG꼬딕씨_Pro 80g" panose="02020603020101020101" pitchFamily="18" charset="-127"/>
              <a:ea typeface="HG꼬딕씨_Pro 80g" panose="02020603020101020101" pitchFamily="18" charset="-127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81098" y="2023998"/>
            <a:ext cx="7521575" cy="1790700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9514840" y="6606930"/>
            <a:ext cx="1714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25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08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45" name="object 20">
            <a:extLst>
              <a:ext uri="{FF2B5EF4-FFF2-40B4-BE49-F238E27FC236}">
                <a16:creationId xmlns:a16="http://schemas.microsoft.com/office/drawing/2014/main" id="{5397732A-518F-70A3-6485-7DF9FB6E601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8062" y="415607"/>
            <a:ext cx="2557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 단가 인상</a:t>
            </a:r>
            <a:r>
              <a:rPr sz="1800" b="1" spc="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b="1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비교</a:t>
            </a:r>
            <a:endParaRPr sz="18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HG꼬딕씨_Pro 80g" panose="02020603020101020101" pitchFamily="18" charset="-127"/>
                <a:ea typeface="HG꼬딕씨_Pro 80g" panose="02020603020101020101" pitchFamily="18" charset="-127"/>
              </a:rPr>
              <a:t>05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0757" y="1189814"/>
            <a:ext cx="6466205" cy="13112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934210">
              <a:lnSpc>
                <a:spcPct val="100000"/>
              </a:lnSpc>
              <a:spcBef>
                <a:spcPts val="735"/>
              </a:spcBef>
            </a:pP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한전</a:t>
            </a:r>
            <a:r>
              <a:rPr sz="18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전기요금</a:t>
            </a:r>
            <a:r>
              <a:rPr sz="1800" spc="-4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단가</a:t>
            </a:r>
            <a:r>
              <a:rPr sz="1800" spc="-3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인상</a:t>
            </a:r>
            <a:r>
              <a:rPr sz="1800" spc="-3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8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비교</a:t>
            </a:r>
            <a:r>
              <a:rPr sz="1400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(2025년03월</a:t>
            </a:r>
            <a:r>
              <a:rPr sz="1400" spc="-8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solidFill>
                  <a:srgbClr val="404040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기준)</a:t>
            </a:r>
            <a:endParaRPr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26034">
              <a:lnSpc>
                <a:spcPct val="100000"/>
              </a:lnSpc>
              <a:spcBef>
                <a:spcPts val="530"/>
              </a:spcBef>
            </a:pP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[전기요금</a:t>
            </a:r>
            <a:r>
              <a:rPr sz="1400" spc="-3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조정</a:t>
            </a:r>
            <a:r>
              <a:rPr sz="1400" spc="-6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배경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]</a:t>
            </a:r>
            <a:r>
              <a:rPr lang="en-US"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endParaRPr lang="ko-KR" altLang="en-US"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26034">
              <a:lnSpc>
                <a:spcPct val="100000"/>
              </a:lnSpc>
              <a:spcBef>
                <a:spcPts val="650"/>
              </a:spcBef>
            </a:pP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연료가격</a:t>
            </a:r>
            <a:r>
              <a:rPr lang="ko-KR" altLang="en-US" sz="140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폭등에</a:t>
            </a:r>
            <a:r>
              <a:rPr lang="ko-KR" altLang="en-US"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대한</a:t>
            </a:r>
            <a:r>
              <a:rPr lang="ko-KR" altLang="en-US" sz="1400" spc="-7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가격신호</a:t>
            </a:r>
            <a:r>
              <a:rPr lang="ko-KR" altLang="en-US" sz="140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제공</a:t>
            </a:r>
            <a:r>
              <a:rPr lang="ko-KR" altLang="en-US" sz="1400" spc="-7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및</a:t>
            </a:r>
            <a:r>
              <a:rPr lang="ko-KR" altLang="en-US" sz="140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효율적</a:t>
            </a:r>
            <a:r>
              <a:rPr lang="ko-KR" altLang="en-US" sz="1400" spc="-3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에너지</a:t>
            </a:r>
            <a:r>
              <a:rPr lang="ko-KR" altLang="en-US"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사용을</a:t>
            </a:r>
            <a:r>
              <a:rPr lang="ko-KR" altLang="en-US"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유도하기</a:t>
            </a:r>
            <a:r>
              <a:rPr lang="ko-KR" altLang="en-US" sz="1400" spc="-4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lang="ko-KR" altLang="en-US"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위해</a:t>
            </a:r>
            <a:endParaRPr lang="ko-KR" altLang="en-US"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40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인상</a:t>
            </a:r>
            <a:r>
              <a:rPr sz="1400" spc="-3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1400" spc="-25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내용</a:t>
            </a:r>
            <a:endParaRPr sz="140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03756"/>
              </p:ext>
            </p:extLst>
          </p:nvPr>
        </p:nvGraphicFramePr>
        <p:xfrm>
          <a:off x="999655" y="3990467"/>
          <a:ext cx="7896224" cy="20336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798">
                <a:tc gridSpan="5">
                  <a:txBody>
                    <a:bodyPr/>
                    <a:lstStyle/>
                    <a:p>
                      <a:pPr marL="9525" algn="ctr">
                        <a:lnSpc>
                          <a:spcPts val="1210"/>
                        </a:lnSpc>
                        <a:spcBef>
                          <a:spcPts val="56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단가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인상에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따른 전기요금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평가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694">
                <a:tc>
                  <a:txBody>
                    <a:bodyPr/>
                    <a:lstStyle/>
                    <a:p>
                      <a:pPr marL="31305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산업용</a:t>
                      </a:r>
                      <a:r>
                        <a:rPr sz="1200" spc="-1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전력(을)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고압A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월 </a:t>
                      </a:r>
                      <a:r>
                        <a:rPr sz="1200" spc="-1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사용량(kwh)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인상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단가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월간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전기요금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년간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전기요금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694"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Times New Roman"/>
                      </a:endParaRPr>
                    </a:p>
                    <a:p>
                      <a:pPr marL="256540">
                        <a:lnSpc>
                          <a:spcPts val="1435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전기요금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단가</a:t>
                      </a:r>
                      <a:r>
                        <a:rPr sz="1200" spc="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인상으로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  <a:p>
                      <a:pPr marL="202565">
                        <a:lnSpc>
                          <a:spcPts val="1435"/>
                        </a:lnSpc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월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사용량 추가 요금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발생</a:t>
                      </a:r>
                      <a:endParaRPr sz="12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10,000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778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54.9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7785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549,000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7785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5,490,000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778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6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30,000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8419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54.9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8419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1,647,000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8419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19,764,000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8419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6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50,000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05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54.9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054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2,745,000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054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32,940,000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054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6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100,000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05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54.9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055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9842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5,490,000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055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65,880,000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05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6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200,000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69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54.9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690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10,980,000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690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131,760,000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9690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6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500,000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6032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54.9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60325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27,450,000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60325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52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329,400,000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6032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501981"/>
              </p:ext>
            </p:extLst>
          </p:nvPr>
        </p:nvGraphicFramePr>
        <p:xfrm>
          <a:off x="996492" y="2519807"/>
          <a:ext cx="7919718" cy="116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4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3473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요금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인상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대상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2022.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10.</a:t>
                      </a:r>
                      <a:r>
                        <a:rPr sz="1200" spc="-5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1.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698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2023.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1.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1.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698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2023.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5.</a:t>
                      </a:r>
                      <a:r>
                        <a:rPr sz="1200" spc="1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16.</a:t>
                      </a:r>
                      <a:endParaRPr sz="120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698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2023.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11.</a:t>
                      </a:r>
                      <a:r>
                        <a:rPr sz="1200" spc="-5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9.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698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2024.</a:t>
                      </a:r>
                      <a:r>
                        <a:rPr sz="1200" spc="1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10.</a:t>
                      </a:r>
                      <a:r>
                        <a:rPr sz="1200" spc="-5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24.</a:t>
                      </a:r>
                      <a:endParaRPr sz="120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6985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최종</a:t>
                      </a:r>
                      <a:r>
                        <a:rPr sz="1200" spc="-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200" spc="-25" dirty="0">
                          <a:solidFill>
                            <a:srgbClr val="404040"/>
                          </a:solidFill>
                          <a:latin typeface="HG꼬딕씨_Pro 80g" panose="02020603020101020101" pitchFamily="18" charset="-127"/>
                          <a:ea typeface="HG꼬딕씨_Pro 80g" panose="02020603020101020101" pitchFamily="18" charset="-127"/>
                          <a:cs typeface="맑은 고딕"/>
                        </a:rPr>
                        <a:t>인상분</a:t>
                      </a:r>
                      <a:endParaRPr sz="1200" dirty="0">
                        <a:latin typeface="HG꼬딕씨_Pro 80g" panose="02020603020101020101" pitchFamily="18" charset="-127"/>
                        <a:ea typeface="HG꼬딕씨_Pro 80g" panose="02020603020101020101" pitchFamily="18" charset="-127"/>
                        <a:cs typeface="맑은 고딕"/>
                      </a:endParaRPr>
                    </a:p>
                  </a:txBody>
                  <a:tcPr marL="0" marR="0" marT="6985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9060">
                        <a:lnSpc>
                          <a:spcPts val="1000"/>
                        </a:lnSpc>
                      </a:pPr>
                      <a:endParaRPr sz="950" dirty="0">
                        <a:latin typeface="맑은 고딕"/>
                        <a:cs typeface="맑은 고딕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산업용</a:t>
                      </a:r>
                      <a:r>
                        <a:rPr sz="1100" spc="-1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전력(을)</a:t>
                      </a:r>
                      <a:r>
                        <a:rPr sz="11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고압BC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16.6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24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11.4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24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8.0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24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13.5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24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16.9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244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66.4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244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산업용</a:t>
                      </a:r>
                      <a:r>
                        <a:rPr sz="1100" spc="-1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전력(을)</a:t>
                      </a:r>
                      <a:r>
                        <a:rPr sz="11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고압A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3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11.9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11.4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8.0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6.7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72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lang="en-US" altLang="ko-KR"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16.9</a:t>
                      </a:r>
                      <a:endParaRPr lang="ko-KR" altLang="en-US"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175" algn="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54.9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5880" marB="0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산업용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1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전력(갑)</a:t>
                      </a:r>
                      <a:r>
                        <a:rPr sz="1100" spc="-1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 </a:t>
                      </a:r>
                      <a:r>
                        <a:rPr sz="11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고객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15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7.4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65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11.4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65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8.0</a:t>
                      </a:r>
                      <a:endParaRPr sz="110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65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-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65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8905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spc="-25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8.5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651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8270" algn="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spc="-20" dirty="0">
                          <a:solidFill>
                            <a:srgbClr val="404040"/>
                          </a:solidFill>
                          <a:latin typeface="HG꼬딕씨_Pro 60g" panose="02020603020101020101" pitchFamily="18" charset="-127"/>
                          <a:ea typeface="HG꼬딕씨_Pro 60g" panose="02020603020101020101" pitchFamily="18" charset="-127"/>
                          <a:cs typeface="맑은 고딕"/>
                        </a:rPr>
                        <a:t>35.3</a:t>
                      </a:r>
                      <a:endParaRPr sz="1100" dirty="0">
                        <a:latin typeface="HG꼬딕씨_Pro 60g" panose="02020603020101020101" pitchFamily="18" charset="-127"/>
                        <a:ea typeface="HG꼬딕씨_Pro 60g" panose="02020603020101020101" pitchFamily="18" charset="-127"/>
                        <a:cs typeface="맑은 고딕"/>
                      </a:endParaRPr>
                    </a:p>
                  </a:txBody>
                  <a:tcPr marL="0" marR="0" marT="56515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514840" y="6606930"/>
            <a:ext cx="171450" cy="198131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spc="-25" dirty="0">
                <a:solidFill>
                  <a:srgbClr val="BEBEBE"/>
                </a:solidFill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09</a:t>
            </a:r>
            <a:endParaRPr sz="110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4478" y="2297259"/>
            <a:ext cx="54356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</a:t>
            </a:r>
            <a:r>
              <a:rPr sz="95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단위</a:t>
            </a:r>
            <a:r>
              <a:rPr sz="9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: 원</a:t>
            </a:r>
            <a:r>
              <a:rPr sz="950" spc="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)</a:t>
            </a:r>
            <a:endParaRPr sz="9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2E0E0FCC-8521-F44E-EDC6-B922132EC903}"/>
              </a:ext>
            </a:extLst>
          </p:cNvPr>
          <p:cNvSpPr txBox="1"/>
          <p:nvPr/>
        </p:nvSpPr>
        <p:spPr>
          <a:xfrm>
            <a:off x="8404478" y="3755184"/>
            <a:ext cx="54356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9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(</a:t>
            </a:r>
            <a:r>
              <a:rPr sz="950" dirty="0" err="1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단위</a:t>
            </a:r>
            <a:r>
              <a:rPr sz="9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: 원</a:t>
            </a:r>
            <a:r>
              <a:rPr sz="950" spc="2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 </a:t>
            </a:r>
            <a:r>
              <a:rPr sz="950" spc="-50" dirty="0">
                <a:latin typeface="HG꼬딕씨_Pro 80g" panose="02020603020101020101" pitchFamily="18" charset="-127"/>
                <a:ea typeface="HG꼬딕씨_Pro 80g" panose="02020603020101020101" pitchFamily="18" charset="-127"/>
                <a:cs typeface="맑은 고딕"/>
              </a:rPr>
              <a:t>)</a:t>
            </a:r>
            <a:endParaRPr sz="950" dirty="0">
              <a:latin typeface="HG꼬딕씨_Pro 80g" panose="02020603020101020101" pitchFamily="18" charset="-127"/>
              <a:ea typeface="HG꼬딕씨_Pro 80g" panose="02020603020101020101" pitchFamily="18" charset="-127"/>
              <a:cs typeface="맑은 고딕"/>
            </a:endParaRPr>
          </a:p>
        </p:txBody>
      </p:sp>
      <p:sp>
        <p:nvSpPr>
          <p:cNvPr id="16" name="object 20">
            <a:extLst>
              <a:ext uri="{FF2B5EF4-FFF2-40B4-BE49-F238E27FC236}">
                <a16:creationId xmlns:a16="http://schemas.microsoft.com/office/drawing/2014/main" id="{CB3EFC98-2CD9-C70A-003F-F8AA91A522F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740530" y="6677386"/>
            <a:ext cx="2434590" cy="11605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85"/>
              </a:spcBef>
            </a:pP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COPYRIGHTⓒ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지노베이션C&amp;G</a:t>
            </a:r>
            <a:r>
              <a:rPr lang="en-US"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/ </a:t>
            </a:r>
            <a:r>
              <a:rPr lang="ko-KR" altLang="en-US" sz="600" dirty="0" err="1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따스한놈들</a:t>
            </a:r>
            <a:r>
              <a:rPr sz="600" spc="229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ALL</a:t>
            </a:r>
            <a:r>
              <a:rPr sz="600" spc="295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RIGHTS</a:t>
            </a:r>
            <a:r>
              <a:rPr sz="600" spc="204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 </a:t>
            </a:r>
            <a:r>
              <a:rPr sz="600" spc="-10" dirty="0">
                <a:latin typeface="HG꼬딕씨_Pro 60g" panose="02020603020101020101" pitchFamily="18" charset="-127"/>
                <a:ea typeface="HG꼬딕씨_Pro 60g" panose="02020603020101020101" pitchFamily="18" charset="-127"/>
              </a:rPr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74B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1428</Words>
  <Application>Microsoft Office PowerPoint</Application>
  <PresentationFormat>A4 용지(210x297mm)</PresentationFormat>
  <Paragraphs>340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HG꼬딕씨_Pro 60g</vt:lpstr>
      <vt:lpstr>HG꼬딕씨_Pro 80g</vt:lpstr>
      <vt:lpstr>맑은 고딕</vt:lpstr>
      <vt:lpstr>Arial</vt:lpstr>
      <vt:lpstr>Calibri</vt:lpstr>
      <vt:lpstr>Times New Roman</vt:lpstr>
      <vt:lpstr>Wingdings</vt:lpstr>
      <vt:lpstr>Office Theme</vt:lpstr>
      <vt:lpstr>2025</vt:lpstr>
      <vt:lpstr>전기요금 절감 컨설팅 (Consulting)</vt:lpstr>
      <vt:lpstr>01</vt:lpstr>
      <vt:lpstr>02</vt:lpstr>
      <vt:lpstr>03</vt:lpstr>
      <vt:lpstr>02</vt:lpstr>
      <vt:lpstr>03</vt:lpstr>
      <vt:lpstr>04</vt:lpstr>
      <vt:lpstr>05</vt:lpstr>
      <vt:lpstr>06</vt:lpstr>
      <vt:lpstr>07</vt:lpstr>
      <vt:lpstr>08</vt:lpstr>
      <vt:lpstr>09</vt:lpstr>
      <vt:lpstr>PowerPoint 프레젠테이션</vt:lpstr>
      <vt:lpstr>저희 지노베이션C&amp;G가 함께 하겠습니다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세철 하</cp:lastModifiedBy>
  <cp:revision>1</cp:revision>
  <dcterms:created xsi:type="dcterms:W3CDTF">2025-05-27T08:34:05Z</dcterms:created>
  <dcterms:modified xsi:type="dcterms:W3CDTF">2025-05-28T01:18:45Z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2025-05-21T00:00:00Z</vt:filetime>
  </property>
  <property fmtid="{D5CDD505-2E9C-101B-9397-08002B2CF9AE}" pid="3" name="LastSaved">
    <vt:filetime>2025-05-27T00:00:00Z</vt:filetime>
  </property>
</Properties>
</file>