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2585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04354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52894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213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BW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52014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382043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71753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59382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418901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344971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23974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B026AA8-01B9-434B-A0EE-BC76B2951481}" type="datetimeFigureOut">
              <a:rPr lang="en-BW" smtClean="0"/>
              <a:t>08/08/2025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BW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464A31-6F5D-4A65-B563-7F2313229324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301747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A21C-8F4E-57F0-F370-8511468E2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432222"/>
            <a:ext cx="10186711" cy="4026745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sz="8000" b="1" dirty="0"/>
              <a:t>Goldman Sachs Consumer Finance </a:t>
            </a:r>
            <a:br>
              <a:rPr lang="en-US" sz="8000" b="1" dirty="0"/>
            </a:br>
            <a:r>
              <a:rPr lang="en-US" sz="2800" b="1" dirty="0"/>
              <a:t>Gadifele Mabale</a:t>
            </a:r>
            <a:br>
              <a:rPr lang="en-US" dirty="0"/>
            </a:br>
            <a:endParaRPr lang="en-B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4ECBC-111A-FA07-D5F4-26D58BFD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730" y="4601496"/>
            <a:ext cx="8007390" cy="1934215"/>
          </a:xfrm>
        </p:spPr>
        <p:txBody>
          <a:bodyPr>
            <a:normAutofit fontScale="25000" lnSpcReduction="20000"/>
          </a:bodyPr>
          <a:lstStyle/>
          <a:p>
            <a:r>
              <a:rPr lang="en-US" sz="5500" b="1" dirty="0"/>
              <a:t>Purpose of this project is to help the institution:</a:t>
            </a:r>
          </a:p>
          <a:p>
            <a:endParaRPr lang="en-US" sz="5500" b="1" dirty="0"/>
          </a:p>
          <a:p>
            <a:r>
              <a:rPr lang="en-US" sz="5500" b="1" dirty="0"/>
              <a:t>Enhance its loan approval processes</a:t>
            </a:r>
            <a:endParaRPr lang="en-US" sz="5500" dirty="0"/>
          </a:p>
          <a:p>
            <a:r>
              <a:rPr lang="en-US" sz="5500" b="1" dirty="0"/>
              <a:t>Deepen understanding of customer risk profiles</a:t>
            </a:r>
            <a:endParaRPr lang="en-US" sz="5500" dirty="0"/>
          </a:p>
          <a:p>
            <a:r>
              <a:rPr lang="en-US" sz="5500" b="1" dirty="0"/>
              <a:t>Predict defaults to protect financial health and improve profitability</a:t>
            </a:r>
            <a:endParaRPr lang="en-US" sz="5500" dirty="0"/>
          </a:p>
          <a:p>
            <a:r>
              <a:rPr lang="en-US" sz="5500" dirty="0"/>
              <a:t> </a:t>
            </a:r>
          </a:p>
          <a:p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30336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C179-2618-0152-09F8-FD0036DA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A917-EE55-267F-C201-48A03683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7. </a:t>
            </a:r>
            <a:r>
              <a:rPr lang="en-US" b="1" dirty="0"/>
              <a:t> </a:t>
            </a:r>
            <a:r>
              <a:rPr lang="en-US" sz="3100" b="1" dirty="0"/>
              <a:t>Calculate the average interest rate for loans by category and by region.</a:t>
            </a:r>
            <a:endParaRPr lang="en-BW" sz="3100" dirty="0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E3103F5-C2DB-523E-080A-95C1A3E4C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093976"/>
            <a:ext cx="7115507" cy="2486372"/>
          </a:xfr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A8750FDA-7A12-5501-D2F4-392365A59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4764025"/>
            <a:ext cx="7383323" cy="16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07DE3-BF0B-D773-32B2-5D5F5DCAF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CAAD-3496-08EB-5ABA-245E6724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8. Identify the most common loan purposes (categories) and their associated default rates.</a:t>
            </a:r>
            <a:endParaRPr lang="en-BW" sz="3100" dirty="0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397716-320B-6D29-2696-205D21044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" y="1880972"/>
            <a:ext cx="6287377" cy="2495898"/>
          </a:xfrm>
        </p:spPr>
      </p:pic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613FAEA-403D-5291-A4DF-2C9C6D503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" y="4525261"/>
            <a:ext cx="4658375" cy="23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5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B7A74-30BD-545C-7505-A5D92A44A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2F33-F7A0-98C4-29AF-C7AB6D9A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8. Identify the most common loan purposes (categories) and their associated default rates.</a:t>
            </a:r>
            <a:endParaRPr lang="en-BW" sz="3100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6EE432-DA12-A3C5-EFAA-84D966780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61" y="2596354"/>
            <a:ext cx="8040222" cy="1271108"/>
          </a:xfrm>
        </p:spPr>
      </p:pic>
    </p:spTree>
    <p:extLst>
      <p:ext uri="{BB962C8B-B14F-4D97-AF65-F5344CB8AC3E}">
        <p14:creationId xmlns:p14="http://schemas.microsoft.com/office/powerpoint/2010/main" val="274439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B75E-925F-FAD6-6AE4-FE0BF1BBB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F96A-97D7-AB57-E2EA-5654208D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9. Analyze the correlation between income levels and loan approval rates.</a:t>
            </a:r>
            <a:endParaRPr lang="en-BW" sz="3100" dirty="0"/>
          </a:p>
        </p:txBody>
      </p:sp>
      <p:pic>
        <p:nvPicPr>
          <p:cNvPr id="7" name="Content Placeholder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1CA66EEF-2161-222F-4D35-50FF66B98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65755"/>
            <a:ext cx="8664864" cy="2622248"/>
          </a:xfr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5E5E49B-E048-7BBC-4A85-93303ED1B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4488003"/>
            <a:ext cx="5422185" cy="1762895"/>
          </a:xfrm>
          <a:prstGeom prst="rect">
            <a:avLst/>
          </a:prstGeom>
        </p:spPr>
      </p:pic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F29EB9BD-272C-B423-8289-7A3DFF85C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15" y="4333074"/>
            <a:ext cx="5422185" cy="13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3298-BD83-CA94-EDAB-3B73046FD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21DA-844B-9610-BBB3-446D73E2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10. List customers who have missed multiple payments and are at higher risk of default</a:t>
            </a:r>
            <a:r>
              <a:rPr lang="en-US" sz="2800" b="1" dirty="0"/>
              <a:t>.</a:t>
            </a:r>
            <a:endParaRPr lang="en-BW" sz="2800" dirty="0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A10F9AF-5258-8BE6-5300-3D2E973A4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871535"/>
            <a:ext cx="7825415" cy="2892489"/>
          </a:xfr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5BFC20-75A8-05FD-4387-7FD5EEE96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4764024"/>
            <a:ext cx="8559324" cy="16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90C9-3B93-EABB-71EE-5F98977E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Retrieve the number of unique customers by region and their average credit score.</a:t>
            </a:r>
            <a:endParaRPr lang="en-BW" sz="2800" dirty="0"/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6E794247-CD54-A35F-4A1E-540AD4C96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14052"/>
            <a:ext cx="6667088" cy="3191916"/>
          </a:xfrm>
        </p:spPr>
      </p:pic>
      <p:pic>
        <p:nvPicPr>
          <p:cNvPr id="7" name="Picture 6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BCE6C1AC-CDEC-F29E-3831-C8342C8F9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81" y="5005968"/>
            <a:ext cx="4851119" cy="1277801"/>
          </a:xfrm>
          <a:prstGeom prst="rect">
            <a:avLst/>
          </a:prstGeo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9BB96243-206A-073C-2B61-2C0798487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93" y="3053956"/>
            <a:ext cx="4387133" cy="1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9607E-72F1-0EFC-6613-9D1822043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6ED3-E7CF-009E-59F5-C77C9F23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2. Calculate the percentage of approved loans out of total applications to evaluate</a:t>
            </a:r>
            <a:r>
              <a:rPr lang="en-US" b="1" dirty="0"/>
              <a:t> </a:t>
            </a:r>
            <a:r>
              <a:rPr lang="en-US" sz="3100" b="1" dirty="0"/>
              <a:t>approval efficiency.</a:t>
            </a:r>
            <a:endParaRPr lang="en-BW" sz="3100" dirty="0"/>
          </a:p>
        </p:txBody>
      </p:sp>
      <p:pic>
        <p:nvPicPr>
          <p:cNvPr id="11" name="Content Placeholder 10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A23F922B-02F7-819E-08AB-408205DC7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032260" cy="2103270"/>
          </a:xfrm>
        </p:spPr>
      </p:pic>
      <p:pic>
        <p:nvPicPr>
          <p:cNvPr id="13" name="Picture 1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F1FDD6D-6C86-4505-8205-5A81A9FD8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83" y="4305719"/>
            <a:ext cx="4767418" cy="17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636F1-A977-FEC1-F04D-DB714288B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6F8B-C67B-059C-F0B9-770D8C17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3. Identify loans with high default risk by flagging applications with low credit scores, lower income, and higher loan amounts.</a:t>
            </a:r>
            <a:endParaRPr lang="en-BW" sz="2800" dirty="0"/>
          </a:p>
        </p:txBody>
      </p:sp>
      <p:pic>
        <p:nvPicPr>
          <p:cNvPr id="10" name="Content Placeholder 9" descr="A screenshot of a computer program">
            <a:extLst>
              <a:ext uri="{FF2B5EF4-FFF2-40B4-BE49-F238E27FC236}">
                <a16:creationId xmlns:a16="http://schemas.microsoft.com/office/drawing/2014/main" id="{A0DBB714-C1CE-19A1-DCAC-735A41453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13138"/>
            <a:ext cx="8509258" cy="2831723"/>
          </a:xfr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7CBBC4-7D70-761C-AD6D-0EE618353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80" y="4844861"/>
            <a:ext cx="6629303" cy="14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3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5E9F-9C98-F957-4B7D-9676ADB06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8F8C-8427-B656-B280-7D6F1FD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4</a:t>
            </a:r>
            <a:r>
              <a:rPr lang="en-US" sz="3100" b="1" dirty="0"/>
              <a:t>. Find the top 5 states with the highest loan approval rates and compare them to their average approved loan amounts</a:t>
            </a:r>
            <a:endParaRPr lang="en-BW" sz="3100" dirty="0"/>
          </a:p>
        </p:txBody>
      </p:sp>
      <p:pic>
        <p:nvPicPr>
          <p:cNvPr id="12" name="Content Placeholder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E2E83E5-41D2-6DA4-8B32-36681273B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8025"/>
            <a:ext cx="7165330" cy="3241950"/>
          </a:xfrm>
        </p:spPr>
      </p:pic>
      <p:pic>
        <p:nvPicPr>
          <p:cNvPr id="15" name="Picture 1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6A5A244-FE6F-2741-1C88-BC1535356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99" y="5067050"/>
            <a:ext cx="5115639" cy="1790950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DCACA9-8293-C742-49EE-C3506B457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36" y="5067050"/>
            <a:ext cx="6782747" cy="13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E04F-CE20-144D-A358-E5676B73A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C2AB-561A-3C9D-9617-527B706A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5. Analyze yearly trends in loan disbursement and identify which loan categories are growing fastest.</a:t>
            </a:r>
            <a:endParaRPr lang="en-BW" sz="3100" dirty="0"/>
          </a:p>
        </p:txBody>
      </p:sp>
      <p:pic>
        <p:nvPicPr>
          <p:cNvPr id="6" name="Content Placeholder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495130F7-AD8E-E214-8F45-D41124E18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4" y="1939844"/>
            <a:ext cx="4296375" cy="1876687"/>
          </a:xfrm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01633AC-52F3-FCD7-4F03-0B12F2555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4" y="3838030"/>
            <a:ext cx="786874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2CD24-F0A0-6042-324F-5923E66D6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25A0-3256-A82C-C537-501363D1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5. Analyze yearly trends in loan disbursement and identify which loan categories are growing fastest.</a:t>
            </a:r>
            <a:endParaRPr lang="en-BW" sz="3100" dirty="0"/>
          </a:p>
        </p:txBody>
      </p:sp>
      <p:pic>
        <p:nvPicPr>
          <p:cNvPr id="7" name="Content Placeholder 6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B7E427AD-14A2-49A6-65EC-D33BABDE1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6"/>
            <a:ext cx="4439270" cy="1609950"/>
          </a:xfrm>
        </p:spPr>
      </p:pic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C9EBA7B-C9C0-BD28-C060-57DD436C4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8" y="3703320"/>
            <a:ext cx="6439799" cy="2295845"/>
          </a:xfrm>
          <a:prstGeom prst="rect">
            <a:avLst/>
          </a:prstGeom>
        </p:spPr>
      </p:pic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3E782083-5B8C-068A-2000-F6DE65226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15" y="2895203"/>
            <a:ext cx="6211167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6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4B40-A696-9DCB-36CF-DB418AD0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E6D5-78AC-5E57-126B-0B29F59B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6. Find the average number of loans taken per customer and summarize their repayment history.</a:t>
            </a:r>
            <a:endParaRPr lang="en-BW" sz="3100" dirty="0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11A7C1F-67BD-5F3B-FED4-238235509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7" y="1936109"/>
            <a:ext cx="7744906" cy="2562583"/>
          </a:xfr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9EE6217-0D79-ACD3-622D-4FED009D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2" y="4791010"/>
            <a:ext cx="708758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2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9D5F-E49C-5F38-E05B-5433AE562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83EB-75DC-BA8A-C232-0527041E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6. Find the average number of loans taken per customer and summarize their repayment history.</a:t>
            </a:r>
            <a:endParaRPr lang="en-BW" sz="3100" dirty="0"/>
          </a:p>
        </p:txBody>
      </p:sp>
      <p:pic>
        <p:nvPicPr>
          <p:cNvPr id="7" name="Content Placeholder 6" descr="A screenshot of a computer code">
            <a:extLst>
              <a:ext uri="{FF2B5EF4-FFF2-40B4-BE49-F238E27FC236}">
                <a16:creationId xmlns:a16="http://schemas.microsoft.com/office/drawing/2014/main" id="{589228BE-8812-E467-2447-A80889FCD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07" y="2093976"/>
            <a:ext cx="7230484" cy="266737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ADE5C-4621-ED8A-BD00-210432D77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24" y="4999703"/>
            <a:ext cx="9550751" cy="7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1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326</TotalTime>
  <Words>266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 Goldman Sachs Consumer Finance  Gadifele Mabale </vt:lpstr>
      <vt:lpstr>1. Retrieve the number of unique customers by region and their average credit score.</vt:lpstr>
      <vt:lpstr>2. Calculate the percentage of approved loans out of total applications to evaluate approval efficiency.</vt:lpstr>
      <vt:lpstr>3. Identify loans with high default risk by flagging applications with low credit scores, lower income, and higher loan amounts.</vt:lpstr>
      <vt:lpstr>4. Find the top 5 states with the highest loan approval rates and compare them to their average approved loan amounts</vt:lpstr>
      <vt:lpstr>5. Analyze yearly trends in loan disbursement and identify which loan categories are growing fastest.</vt:lpstr>
      <vt:lpstr>5. Analyze yearly trends in loan disbursement and identify which loan categories are growing fastest.</vt:lpstr>
      <vt:lpstr>6. Find the average number of loans taken per customer and summarize their repayment history.</vt:lpstr>
      <vt:lpstr>6. Find the average number of loans taken per customer and summarize their repayment history.</vt:lpstr>
      <vt:lpstr>7.  Calculate the average interest rate for loans by category and by region.</vt:lpstr>
      <vt:lpstr>8. Identify the most common loan purposes (categories) and their associated default rates.</vt:lpstr>
      <vt:lpstr>8. Identify the most common loan purposes (categories) and their associated default rates.</vt:lpstr>
      <vt:lpstr>9. Analyze the correlation between income levels and loan approval rates.</vt:lpstr>
      <vt:lpstr>10. List customers who have missed multiple payments and are at higher risk of default.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Gadifele Mabale</dc:creator>
  <cp:lastModifiedBy>Gadifele Mabale</cp:lastModifiedBy>
  <cp:revision>1</cp:revision>
  <dcterms:created xsi:type="dcterms:W3CDTF">2025-08-08T13:18:44Z</dcterms:created>
  <dcterms:modified xsi:type="dcterms:W3CDTF">2025-08-08T18:45:37Z</dcterms:modified>
</cp:coreProperties>
</file>