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7" r:id="rId2"/>
    <p:sldId id="259" r:id="rId3"/>
    <p:sldId id="260" r:id="rId4"/>
    <p:sldId id="274" r:id="rId5"/>
    <p:sldId id="275" r:id="rId6"/>
    <p:sldId id="276" r:id="rId7"/>
    <p:sldId id="277" r:id="rId8"/>
    <p:sldId id="278" r:id="rId9"/>
    <p:sldId id="280" r:id="rId10"/>
    <p:sldId id="27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881BC"/>
    <a:srgbClr val="054367"/>
    <a:srgbClr val="00102E"/>
    <a:srgbClr val="001231"/>
    <a:srgbClr val="077EB9"/>
    <a:srgbClr val="159DD8"/>
    <a:srgbClr val="17375E"/>
    <a:srgbClr val="000000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 autoAdjust="0"/>
    <p:restoredTop sz="75000" autoAdjust="0"/>
  </p:normalViewPr>
  <p:slideViewPr>
    <p:cSldViewPr>
      <p:cViewPr varScale="1">
        <p:scale>
          <a:sx n="65" d="100"/>
          <a:sy n="65" d="100"/>
        </p:scale>
        <p:origin x="1786" y="6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FA35A-EFD5-4943-BF44-1F7E382DFD12}" type="datetimeFigureOut">
              <a:rPr lang="ko-KR" altLang="en-US" smtClean="0"/>
              <a:pPr/>
              <a:t>2019-04-09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186BB-73F4-4FE1-BF2F-AFC09E8EC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will start my presentation. The paper I'm going to introduce to you today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en-US" altLang="ko-KR" sz="12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HE명품고딕M"/>
                <a:cs typeface="Times New Roman" panose="02020603050405020304" pitchFamily="18" charset="0"/>
              </a:rPr>
              <a:t>Using Filter Banks in Convolutional Neural      </a:t>
            </a:r>
            <a:br>
              <a:rPr lang="en-US" altLang="ko-KR" sz="12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HE명품고딕M"/>
                <a:cs typeface="Times New Roman" panose="02020603050405020304" pitchFamily="18" charset="0"/>
              </a:rPr>
            </a:br>
            <a:r>
              <a:rPr lang="en-US" altLang="ko-KR" sz="12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HE명품고딕M"/>
                <a:cs typeface="Times New Roman" panose="02020603050405020304" pitchFamily="18" charset="0"/>
              </a:rPr>
              <a:t>   Networks for Texture Classification.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was published </a:t>
            </a:r>
            <a:r>
              <a:rPr lang="en-US" altLang="ko-KR" sz="1200" dirty="0" smtClean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Pattern Recognition Letters,</a:t>
            </a:r>
            <a:r>
              <a:rPr lang="en-US" altLang="ko-KR" sz="1200" baseline="0" dirty="0" smtClean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journal of</a:t>
            </a:r>
            <a:r>
              <a:rPr lang="en-US" altLang="ko-KR" sz="1200" dirty="0" smtClean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Q1 quality,</a:t>
            </a:r>
            <a:r>
              <a:rPr lang="en-US" altLang="ko-KR" sz="1200" baseline="0" dirty="0" smtClean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smtClean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2016.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86BB-73F4-4FE1-BF2F-AFC09E8EC98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283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Energy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명암도의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균일함을</a:t>
            </a:r>
            <a:r>
              <a:rPr lang="ko-KR" altLang="en-US" dirty="0" smtClean="0"/>
              <a:t> 측정할 수 있는 특징으로 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영상의 각 </a:t>
            </a:r>
            <a:r>
              <a:rPr lang="ko-KR" altLang="en-US" dirty="0" err="1" smtClean="0"/>
              <a:t>화소들</a:t>
            </a:r>
            <a:r>
              <a:rPr lang="ko-KR" altLang="en-US" dirty="0" smtClean="0"/>
              <a:t> 사이에 밝기 변화가 없다면 </a:t>
            </a:r>
            <a:r>
              <a:rPr lang="en-US" altLang="ko-KR" dirty="0" smtClean="0"/>
              <a:t>P[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j]</a:t>
            </a:r>
            <a:r>
              <a:rPr lang="ko-KR" altLang="en-US" dirty="0" smtClean="0"/>
              <a:t>요소 값이 제한된 위치에 집중되어서 결과적으로 큰 값을 갖게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영상의 모든 </a:t>
            </a:r>
            <a:r>
              <a:rPr lang="ko-KR" altLang="en-US" dirty="0" err="1" smtClean="0"/>
              <a:t>화소가</a:t>
            </a:r>
            <a:r>
              <a:rPr lang="ko-KR" altLang="en-US" dirty="0" smtClean="0"/>
              <a:t> 같은 명암도 값 을 가질 때 </a:t>
            </a:r>
            <a:r>
              <a:rPr lang="en-US" altLang="ko-KR" dirty="0" smtClean="0"/>
              <a:t>Energy</a:t>
            </a:r>
            <a:r>
              <a:rPr lang="ko-KR" altLang="en-US" dirty="0" smtClean="0"/>
              <a:t>는 최고의 값을 가진다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86BB-73F4-4FE1-BF2F-AFC09E8EC98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960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a reason.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performing the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sampyo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project, there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no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 research. So I required applicable research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other fields.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hile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searching for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 found a field about the texture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en-US" altLang="ko-KR" baseline="0" dirty="0" smtClean="0"/>
              <a:t>.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can see, the images for texture are similar to those of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sampyo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baseline="0" dirty="0" smtClean="0"/>
              <a:t> This is a field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has been continuously studied since the 90s. So there are many advance</a:t>
            </a:r>
            <a:r>
              <a:rPr lang="en-US" altLang="ko-KR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 using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Techniks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classical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deep-learning.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86BB-73F4-4FE1-BF2F-AFC09E8EC98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139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 main idea is</a:t>
            </a:r>
            <a:r>
              <a:rPr lang="en-US" altLang="ko-KR" baseline="0" dirty="0" smtClean="0"/>
              <a:t> very simple. It starts from think that </a:t>
            </a:r>
            <a:r>
              <a:rPr lang="en-US" altLang="ko-KR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overall shape information extracted by the fully connected layers of a classic CNN is of minor importance in texture analysis. So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author is saying to have developed a new layer </a:t>
            </a:r>
            <a:r>
              <a:rPr lang="en-US" altLang="ko-KR" sz="1200" b="0" dirty="0" smtClean="0">
                <a:solidFill>
                  <a:srgbClr val="0010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use classical fixed feature</a:t>
            </a:r>
            <a:r>
              <a:rPr lang="en-US" altLang="ko-KR" sz="1200" b="0" baseline="0" dirty="0" smtClean="0">
                <a:solidFill>
                  <a:srgbClr val="0010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b="0" dirty="0" smtClean="0">
                <a:solidFill>
                  <a:srgbClr val="0010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concatenate it in CNN model.</a:t>
            </a:r>
            <a:endParaRPr lang="ko-KR" altLang="en-US" sz="1200" b="0" dirty="0">
              <a:solidFill>
                <a:srgbClr val="0010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86BB-73F4-4FE1-BF2F-AFC09E8EC98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921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explain the energy layer, I have to explain the concept of co-occurrence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matrix and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energy in the image. </a:t>
            </a:r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Co-occurrence Matrix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method of representation of how many pairs of pixels have appeared in one image.</a:t>
            </a:r>
            <a:r>
              <a:rPr lang="ko-KR" altLang="en-US" baseline="0" dirty="0" smtClean="0"/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this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formula is the energy of that image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Energy is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that can measure the uniformity of brightness. For example,</a:t>
            </a:r>
            <a:r>
              <a:rPr lang="en-US" altLang="ko-KR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aseline="0" dirty="0" smtClean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l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there is no change in brightness between each pixel in the picture, The energy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large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86BB-73F4-4FE1-BF2F-AFC09E8EC98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74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I’ll explain the energy layer.</a:t>
            </a:r>
            <a:r>
              <a:rPr lang="en-US" altLang="ko-KR" dirty="0" smtClean="0"/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energy layer is made by conversing the input image with the previously described energy-term and connecting it to the Fully connected layer.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in process from P1 to C2,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training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filter of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CNN, it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calculates a </a:t>
            </a:r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Co-occurrence Matrix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baseline="0" dirty="0" smtClean="0"/>
              <a:t>After this,</a:t>
            </a:r>
            <a:r>
              <a:rPr lang="ko-KR" altLang="en-US" baseline="0" dirty="0" smtClean="0"/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it move from C2 to E2, it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one value per feature map</a:t>
            </a:r>
            <a:endParaRPr lang="ko-KR" altLang="en-US" dirty="0" smtClean="0">
              <a:latin typeface="Times New Roman" panose="02020603050405020304" pitchFamily="18" charset="0"/>
              <a:ea typeface="나눔명조" panose="020206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is connected to the Fully connected layer.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86BB-73F4-4FE1-BF2F-AFC09E8EC98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054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texture CNN based on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input image is passed through a few layers and then the energy layer is created at some point.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After this it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merged into the Fully connected layer.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ivided from T-CNN-1 to 5 depending on when Energy layer is created.</a:t>
            </a:r>
            <a:r>
              <a:rPr lang="en-US" altLang="ko-KR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the energy layer was created from the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middle,</a:t>
            </a:r>
            <a:r>
              <a:rPr lang="en-US" altLang="ko-KR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altLang="ko-KR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 the computation time and memory consumption close to the original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86BB-73F4-4FE1-BF2F-AFC09E8EC98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878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This is result.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table compares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Texture CNN. And as said previous slid, T-CNN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divided into 5 type. As you see, T-CNN-3 show the best performance.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86BB-73F4-4FE1-BF2F-AFC09E8EC98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95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conclusion.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86BB-73F4-4FE1-BF2F-AFC09E8EC98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346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finally, </a:t>
            </a:r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Pros and cons</a:t>
            </a:r>
            <a:endParaRPr lang="ko-KR" altLang="en-US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86BB-73F4-4FE1-BF2F-AFC09E8EC98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33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01C3562-3162-4EF6-9259-FD771922B7F2}" type="datetime1">
              <a:rPr lang="ko-KR" altLang="en-US" smtClean="0"/>
              <a:pPr lvl="0">
                <a:defRPr lang="ko-KR" altLang="en-US"/>
              </a:pPr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A2156CD-7BA9-4C14-9DD4-5763AA42561E}" type="datetime1">
              <a:rPr lang="ko-KR" altLang="en-US" smtClean="0"/>
              <a:pPr lvl="0">
                <a:defRPr lang="ko-KR" altLang="en-US"/>
              </a:pPr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072B870-AAC7-46CF-B2C6-8FFC0D5663D3}" type="datetime1">
              <a:rPr lang="ko-KR" altLang="en-US" smtClean="0"/>
              <a:pPr lvl="0">
                <a:defRPr lang="ko-KR" altLang="en-US"/>
              </a:pPr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890AA0-8FD6-4B84-AFD4-6C732CCAD1DE}" type="datetime1">
              <a:rPr lang="ko-KR" altLang="en-US" smtClean="0"/>
              <a:pPr lvl="0">
                <a:defRPr lang="ko-KR" altLang="en-US"/>
              </a:pPr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F647C0F-AE9C-4207-829A-1E72CD073144}" type="datetime1">
              <a:rPr lang="ko-KR" altLang="en-US" smtClean="0"/>
              <a:pPr lvl="0">
                <a:defRPr lang="ko-KR" altLang="en-US"/>
              </a:pPr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F2F746D-0C2C-42D7-BE8F-F54357500F60}" type="datetime1">
              <a:rPr lang="ko-KR" altLang="en-US" smtClean="0"/>
              <a:pPr lvl="0">
                <a:defRPr lang="ko-KR" altLang="en-US"/>
              </a:pPr>
              <a:t>2019-04-09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61BBC55-0DF0-422E-9FCF-F1CF3317DB94}" type="datetime1">
              <a:rPr lang="ko-KR" altLang="en-US" smtClean="0"/>
              <a:pPr lvl="0">
                <a:defRPr lang="ko-KR" altLang="en-US"/>
              </a:pPr>
              <a:t>2019-04-09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3C76CC6-3A7F-4754-9BAC-5E0247355C58}" type="datetime1">
              <a:rPr lang="ko-KR" altLang="en-US" smtClean="0"/>
              <a:pPr lvl="0">
                <a:defRPr lang="ko-KR" altLang="en-US"/>
              </a:pPr>
              <a:t>2019-04-09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EC2709F-8FDF-4DC5-A599-70E8FB733E29}" type="datetime1">
              <a:rPr lang="ko-KR" altLang="en-US" smtClean="0"/>
              <a:pPr lvl="0">
                <a:defRPr lang="ko-KR" altLang="en-US"/>
              </a:pPr>
              <a:t>2019-04-09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5A3B801-D4EC-4051-A8C7-38E0A36D6EEB}" type="datetime1">
              <a:rPr lang="ko-KR" altLang="en-US" smtClean="0"/>
              <a:pPr lvl="0">
                <a:defRPr lang="ko-KR" altLang="en-US"/>
              </a:pPr>
              <a:t>2019-04-09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BBF47AE-1F5A-4F44-B588-20D543234621}" type="datetime1">
              <a:rPr lang="ko-KR" altLang="en-US" smtClean="0"/>
              <a:pPr lvl="0">
                <a:defRPr lang="ko-KR" altLang="en-US"/>
              </a:pPr>
              <a:t>2019-04-09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62142A5E-3118-4729-9600-CA07A7A4DE57}" type="datetime1">
              <a:rPr lang="ko-KR" altLang="en-US" smtClean="0"/>
              <a:pPr lvl="0">
                <a:defRPr lang="ko-KR" altLang="en-US"/>
              </a:pPr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BC24A344-5658-44FF-BA1B-C7CB127BCC8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08520" y="1772816"/>
            <a:ext cx="9396536" cy="1368152"/>
          </a:xfrm>
        </p:spPr>
        <p:txBody>
          <a:bodyPr>
            <a:noAutofit/>
          </a:bodyPr>
          <a:lstStyle/>
          <a:p>
            <a:pPr algn="l">
              <a:defRPr lang="ko-KR" altLang="en-US"/>
            </a:pPr>
            <a:r>
              <a:rPr lang="en-US" altLang="ko-KR" sz="3200" b="1" dirty="0">
                <a:solidFill>
                  <a:schemeClr val="tx2">
                    <a:lumMod val="50000"/>
                  </a:schemeClr>
                </a:solidFill>
                <a:latin typeface="THE명품고딕M"/>
                <a:ea typeface="THE명품고딕M"/>
              </a:rPr>
              <a:t>  </a:t>
            </a:r>
            <a:r>
              <a:rPr lang="en-US" altLang="ko-KR" sz="32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HE명품고딕M"/>
                <a:cs typeface="Times New Roman" panose="02020603050405020304" pitchFamily="18" charset="0"/>
              </a:rPr>
              <a:t>Using Filter Banks in Convolutional Neural      </a:t>
            </a:r>
            <a:br>
              <a:rPr lang="en-US" altLang="ko-KR" sz="32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HE명품고딕M"/>
                <a:cs typeface="Times New Roman" panose="02020603050405020304" pitchFamily="18" charset="0"/>
              </a:rPr>
            </a:br>
            <a:r>
              <a:rPr lang="en-US" altLang="ko-KR" sz="3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HE명품고딕M"/>
                <a:cs typeface="Times New Roman" panose="02020603050405020304" pitchFamily="18" charset="0"/>
              </a:rPr>
              <a:t> </a:t>
            </a:r>
            <a:r>
              <a:rPr lang="en-US" altLang="ko-KR" sz="32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HE명품고딕M"/>
                <a:cs typeface="Times New Roman" panose="02020603050405020304" pitchFamily="18" charset="0"/>
              </a:rPr>
              <a:t>  Networks for Texture Classification</a:t>
            </a:r>
            <a:endParaRPr lang="en-US" altLang="ko-KR" sz="20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THE명품고딕M"/>
              <a:cs typeface="Times New Roman" panose="020206030504050203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5616" y="5004793"/>
            <a:ext cx="7704856" cy="1952599"/>
          </a:xfrm>
        </p:spPr>
        <p:txBody>
          <a:bodyPr>
            <a:normAutofit/>
          </a:bodyPr>
          <a:lstStyle/>
          <a:p>
            <a:pPr algn="r">
              <a:defRPr lang="ko-KR" altLang="en-US"/>
            </a:pPr>
            <a:r>
              <a:rPr lang="en-US" altLang="ko-K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Jang </a:t>
            </a:r>
            <a:r>
              <a:rPr lang="en-US" altLang="ko-KR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Cheolweon</a:t>
            </a:r>
            <a:endParaRPr lang="en-US" altLang="ko-K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>
              <a:defRPr lang="ko-KR" altLang="en-US"/>
            </a:pPr>
            <a:r>
              <a:rPr lang="en-US" altLang="ko-KR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Cyber-Physical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</a:p>
          <a:p>
            <a:pPr lvl="0" algn="r">
              <a:defRPr lang="ko-KR" altLang="en-US"/>
            </a:pPr>
            <a:r>
              <a:rPr lang="en-US" altLang="ko-KR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endParaRPr lang="en-US" altLang="ko-KR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defRPr lang="ko-KR" altLang="en-US"/>
            </a:pPr>
            <a:r>
              <a:rPr lang="en-US" altLang="ko-K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2019. 04. 06</a:t>
            </a:r>
            <a:endParaRPr lang="en-US" altLang="ko-K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defRPr lang="ko-KR" altLang="en-US"/>
            </a:pP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0" y="0"/>
            <a:ext cx="9144000" cy="620688"/>
            <a:chOff x="0" y="0"/>
            <a:chExt cx="9144000" cy="620688"/>
          </a:xfrm>
        </p:grpSpPr>
        <p:sp>
          <p:nvSpPr>
            <p:cNvPr id="5" name="직사각형 4"/>
            <p:cNvSpPr/>
            <p:nvPr/>
          </p:nvSpPr>
          <p:spPr>
            <a:xfrm>
              <a:off x="0" y="404664"/>
              <a:ext cx="9144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0" y="0"/>
              <a:ext cx="9144000" cy="476672"/>
            </a:xfrm>
            <a:prstGeom prst="rect">
              <a:avLst/>
            </a:prstGeom>
            <a:gradFill flip="none" rotWithShape="1">
              <a:gsLst>
                <a:gs pos="0">
                  <a:srgbClr val="159DD8"/>
                </a:gs>
                <a:gs pos="39000">
                  <a:srgbClr val="077EB9"/>
                </a:gs>
                <a:gs pos="63000">
                  <a:srgbClr val="054367"/>
                </a:gs>
                <a:gs pos="100000">
                  <a:srgbClr val="00102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r">
                <a:defRPr lang="ko-KR" altLang="en-US"/>
              </a:pPr>
              <a:r>
                <a:rPr lang="en-US" altLang="ko-KR" dirty="0" smtClean="0"/>
                <a:t>                                         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Cyber-Physical </a:t>
              </a:r>
              <a:r>
                <a:rPr lang="en-US" altLang="ko-K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Systems &amp; Artificial Intelligence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Lab</a:t>
              </a:r>
              <a:endParaRPr lang="ko-KR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59532" y="3284984"/>
            <a:ext cx="8424936" cy="144016"/>
            <a:chOff x="467544" y="3212976"/>
            <a:chExt cx="8424936" cy="144016"/>
          </a:xfrm>
        </p:grpSpPr>
        <p:sp>
          <p:nvSpPr>
            <p:cNvPr id="8" name="직사각형 7"/>
            <p:cNvSpPr/>
            <p:nvPr/>
          </p:nvSpPr>
          <p:spPr>
            <a:xfrm>
              <a:off x="467544" y="3212976"/>
              <a:ext cx="84249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7544" y="3212976"/>
              <a:ext cx="3015952" cy="13563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 flipV="1">
            <a:off x="0" y="6669359"/>
            <a:ext cx="9144000" cy="23435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23441" y="3429000"/>
            <a:ext cx="2261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pc="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V. </a:t>
            </a:r>
            <a:r>
              <a:rPr lang="en-US" altLang="ko-KR" sz="1200" spc="5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Andrearczyk</a:t>
            </a:r>
            <a:r>
              <a:rPr lang="en-US" altLang="ko-KR" sz="1200" spc="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&amp; Paul </a:t>
            </a:r>
            <a:r>
              <a:rPr lang="en-US" altLang="ko-KR" sz="1200" spc="5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F.Whelan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620688"/>
            <a:ext cx="34918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 published in Pattern Recognition Letters. DOI: 10.1016/j.patrec.2016.08.016</a:t>
            </a:r>
            <a:endParaRPr lang="ko-KR" altLang="en-US" dirty="0">
              <a:solidFill>
                <a:srgbClr val="7F7F7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9512" y="1398614"/>
            <a:ext cx="845527" cy="561502"/>
            <a:chOff x="-1188640" y="1986384"/>
            <a:chExt cx="1413314" cy="93856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452" b="89606" l="5882" r="97954">
                          <a14:foregroundMark x1="71355" y1="15054" x2="70077" y2="17921"/>
                        </a14:backgroundRemoval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188640" y="1986384"/>
              <a:ext cx="1413314" cy="93856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452" b="89606" l="5882" r="97954">
                          <a14:foregroundMark x1="71355" y1="15054" x2="70077" y2="1792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105058" y="1999873"/>
              <a:ext cx="1284570" cy="85306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771800" y="2492896"/>
            <a:ext cx="36724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 smtClean="0">
                <a:solidFill>
                  <a:srgbClr val="0881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ko-KR" altLang="en-US" sz="11500" b="1" dirty="0">
              <a:solidFill>
                <a:srgbClr val="0881B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 smtClean="0"/>
              <a:pPr lvl="0">
                <a:defRPr lang="ko-KR" altLang="en-US"/>
              </a:pPr>
              <a:t>10</a:t>
            </a:fld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0" y="0"/>
            <a:ext cx="9144000" cy="620688"/>
            <a:chOff x="0" y="0"/>
            <a:chExt cx="9144000" cy="620688"/>
          </a:xfrm>
        </p:grpSpPr>
        <p:sp>
          <p:nvSpPr>
            <p:cNvPr id="17" name="직사각형 16"/>
            <p:cNvSpPr/>
            <p:nvPr/>
          </p:nvSpPr>
          <p:spPr>
            <a:xfrm>
              <a:off x="0" y="404664"/>
              <a:ext cx="9144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0" y="0"/>
              <a:ext cx="9144000" cy="476672"/>
            </a:xfrm>
            <a:prstGeom prst="rect">
              <a:avLst/>
            </a:prstGeom>
            <a:gradFill flip="none" rotWithShape="1">
              <a:gsLst>
                <a:gs pos="0">
                  <a:srgbClr val="159DD8"/>
                </a:gs>
                <a:gs pos="39000">
                  <a:srgbClr val="077EB9"/>
                </a:gs>
                <a:gs pos="63000">
                  <a:srgbClr val="054367"/>
                </a:gs>
                <a:gs pos="100000">
                  <a:srgbClr val="00102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r">
                <a:defRPr lang="ko-KR" altLang="en-US"/>
              </a:pPr>
              <a:r>
                <a:rPr lang="en-US" altLang="ko-K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Cyber-Physical Systems &amp; Artificial Intelligence Lab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 flipV="1">
            <a:off x="0" y="6669360"/>
            <a:ext cx="9144000" cy="2343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-54052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9792" y="2503056"/>
            <a:ext cx="36724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 smtClean="0">
                <a:solidFill>
                  <a:srgbClr val="0543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ko-KR" altLang="en-US" sz="11500" b="1" dirty="0">
              <a:solidFill>
                <a:srgbClr val="05436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01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" r="3052" b="-411"/>
          <a:stretch/>
        </p:blipFill>
        <p:spPr>
          <a:xfrm>
            <a:off x="-2186" y="154032"/>
            <a:ext cx="9145016" cy="6669361"/>
          </a:xfrm>
          <a:prstGeom prst="rect">
            <a:avLst/>
          </a:prstGeom>
          <a:ln>
            <a:noFill/>
          </a:ln>
          <a:effectLst/>
        </p:spPr>
      </p:pic>
      <p:sp>
        <p:nvSpPr>
          <p:cNvPr id="25" name="직사각형 24"/>
          <p:cNvSpPr/>
          <p:nvPr/>
        </p:nvSpPr>
        <p:spPr>
          <a:xfrm>
            <a:off x="0" y="154031"/>
            <a:ext cx="9144000" cy="6515329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V="1">
            <a:off x="0" y="6669360"/>
            <a:ext cx="9144000" cy="2343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내용 개체 틀 2"/>
          <p:cNvSpPr txBox="1"/>
          <p:nvPr/>
        </p:nvSpPr>
        <p:spPr>
          <a:xfrm>
            <a:off x="683568" y="2780928"/>
            <a:ext cx="8028384" cy="64807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342900" lvl="0" indent="-342900" algn="l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defRPr lang="ko-KR"/>
            </a:pPr>
            <a:endParaRPr lang="ko-KR" altLang="en-US" i="0" spc="5">
              <a:solidFill>
                <a:schemeClr val="tx1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 smtClean="0"/>
              <a:pPr lvl="0">
                <a:defRPr lang="ko-KR" altLang="en-US"/>
              </a:pPr>
              <a:t>2</a:t>
            </a:fld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251520" y="1636312"/>
            <a:ext cx="4222660" cy="2183885"/>
            <a:chOff x="433976" y="1461138"/>
            <a:chExt cx="4222660" cy="218388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5929" y="1463395"/>
              <a:ext cx="1980707" cy="2181628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76" y="1461138"/>
              <a:ext cx="1980707" cy="2183885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1034259" y="3943413"/>
            <a:ext cx="2918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No Advance Research</a:t>
            </a:r>
            <a:endParaRPr lang="ko-KR" altLang="en-US" sz="2400" dirty="0">
              <a:latin typeface="Times New Roman" panose="02020603050405020304" pitchFamily="18" charset="0"/>
              <a:ea typeface="나눔명조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4447" y="5146560"/>
            <a:ext cx="41553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Requires applicable </a:t>
            </a:r>
            <a:r>
              <a:rPr lang="en-US" altLang="ko-KR" sz="2400" dirty="0" smtClean="0"/>
              <a:t>research</a:t>
            </a:r>
          </a:p>
          <a:p>
            <a:pPr algn="ctr"/>
            <a:r>
              <a:rPr lang="en-US" altLang="ko-KR" sz="2400" dirty="0" smtClean="0"/>
              <a:t>in </a:t>
            </a:r>
            <a:r>
              <a:rPr lang="en-US" altLang="ko-KR" sz="2400" dirty="0"/>
              <a:t>other </a:t>
            </a:r>
            <a:r>
              <a:rPr lang="en-US" altLang="ko-KR" sz="2400" dirty="0" smtClean="0"/>
              <a:t>fields</a:t>
            </a:r>
            <a:endParaRPr lang="ko-KR" altLang="en-US" sz="24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2192111" y="4581128"/>
            <a:ext cx="360040" cy="432048"/>
          </a:xfrm>
          <a:prstGeom prst="downArrow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9899" y="1619244"/>
            <a:ext cx="3829050" cy="33909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741732" y="5091506"/>
            <a:ext cx="2565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Texture Analysis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0" y="0"/>
            <a:ext cx="9144000" cy="620688"/>
            <a:chOff x="0" y="0"/>
            <a:chExt cx="9144000" cy="620688"/>
          </a:xfrm>
        </p:grpSpPr>
        <p:sp>
          <p:nvSpPr>
            <p:cNvPr id="27" name="직사각형 26"/>
            <p:cNvSpPr/>
            <p:nvPr/>
          </p:nvSpPr>
          <p:spPr>
            <a:xfrm>
              <a:off x="0" y="404664"/>
              <a:ext cx="9144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0" y="0"/>
              <a:ext cx="9144000" cy="476672"/>
            </a:xfrm>
            <a:prstGeom prst="rect">
              <a:avLst/>
            </a:prstGeom>
            <a:gradFill flip="none" rotWithShape="1">
              <a:gsLst>
                <a:gs pos="0">
                  <a:srgbClr val="159DD8"/>
                </a:gs>
                <a:gs pos="39000">
                  <a:srgbClr val="077EB9"/>
                </a:gs>
                <a:gs pos="63000">
                  <a:srgbClr val="054367"/>
                </a:gs>
                <a:gs pos="100000">
                  <a:srgbClr val="00102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r">
                <a:defRPr lang="ko-KR" altLang="en-US"/>
              </a:pPr>
              <a:r>
                <a:rPr lang="en-US" altLang="ko-KR" dirty="0" smtClean="0"/>
                <a:t>                                         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Cyber-Physical </a:t>
              </a:r>
              <a:r>
                <a:rPr lang="en-US" altLang="ko-K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Systems &amp; Artificial Intelligence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Lab</a:t>
              </a:r>
              <a:endParaRPr lang="ko-KR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아래쪽 화살표 29"/>
          <p:cNvSpPr/>
          <p:nvPr/>
        </p:nvSpPr>
        <p:spPr>
          <a:xfrm rot="16200000">
            <a:off x="4401967" y="5327225"/>
            <a:ext cx="360040" cy="740053"/>
          </a:xfrm>
          <a:prstGeom prst="downArrow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966775" y="5470420"/>
            <a:ext cx="41152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that has been continuously studied 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90s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54052"/>
            <a:ext cx="1501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reasons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 smtClean="0"/>
              <a:pPr lvl="0">
                <a:defRPr lang="ko-KR" altLang="en-US"/>
              </a:pPr>
              <a:t>3</a:t>
            </a:fld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0" y="0"/>
            <a:ext cx="9144000" cy="620688"/>
            <a:chOff x="0" y="0"/>
            <a:chExt cx="9144000" cy="620688"/>
          </a:xfrm>
        </p:grpSpPr>
        <p:sp>
          <p:nvSpPr>
            <p:cNvPr id="17" name="직사각형 16"/>
            <p:cNvSpPr/>
            <p:nvPr/>
          </p:nvSpPr>
          <p:spPr>
            <a:xfrm>
              <a:off x="0" y="404664"/>
              <a:ext cx="9144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0" y="0"/>
              <a:ext cx="9144000" cy="476672"/>
            </a:xfrm>
            <a:prstGeom prst="rect">
              <a:avLst/>
            </a:prstGeom>
            <a:gradFill flip="none" rotWithShape="1">
              <a:gsLst>
                <a:gs pos="0">
                  <a:srgbClr val="159DD8"/>
                </a:gs>
                <a:gs pos="39000">
                  <a:srgbClr val="077EB9"/>
                </a:gs>
                <a:gs pos="63000">
                  <a:srgbClr val="054367"/>
                </a:gs>
                <a:gs pos="100000">
                  <a:srgbClr val="00102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r">
                <a:defRPr lang="ko-KR" altLang="en-US"/>
              </a:pPr>
              <a:r>
                <a:rPr lang="en-US" altLang="ko-K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Cyber-Physical Systems &amp; Artificial Intelligence Lab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 flipV="1">
            <a:off x="0" y="6669360"/>
            <a:ext cx="9144000" cy="2343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310404" y="784327"/>
            <a:ext cx="2523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Texture CNN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-54052"/>
            <a:ext cx="2363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996179"/>
            <a:ext cx="718498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idea</a:t>
            </a:r>
          </a:p>
          <a:p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shape information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classic CNN </a:t>
            </a:r>
          </a:p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of minor importance in texture analysis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504" y="4932752"/>
            <a:ext cx="87189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10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new energy layer that use classical fixed </a:t>
            </a:r>
            <a:r>
              <a:rPr lang="en-US" altLang="ko-KR" sz="2800" b="1" dirty="0" smtClean="0">
                <a:solidFill>
                  <a:srgbClr val="0010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</a:p>
          <a:p>
            <a:r>
              <a:rPr lang="en-US" altLang="ko-KR" sz="2800" b="1" dirty="0" smtClean="0">
                <a:solidFill>
                  <a:srgbClr val="0010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b="1" dirty="0">
                <a:solidFill>
                  <a:srgbClr val="0010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concatenate </a:t>
            </a:r>
            <a:r>
              <a:rPr lang="en-US" altLang="ko-KR" sz="2800" b="1" dirty="0" smtClean="0">
                <a:solidFill>
                  <a:srgbClr val="0010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in CNN model</a:t>
            </a:r>
            <a:endParaRPr lang="ko-KR" altLang="en-US" sz="2800" b="1" dirty="0">
              <a:solidFill>
                <a:srgbClr val="0010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아래쪽 화살표 3"/>
          <p:cNvSpPr/>
          <p:nvPr/>
        </p:nvSpPr>
        <p:spPr>
          <a:xfrm>
            <a:off x="4211960" y="4149080"/>
            <a:ext cx="648072" cy="470662"/>
          </a:xfrm>
          <a:prstGeom prst="downArrow">
            <a:avLst/>
          </a:prstGeom>
          <a:gradFill>
            <a:gsLst>
              <a:gs pos="0">
                <a:srgbClr val="159DD8"/>
              </a:gs>
              <a:gs pos="39000">
                <a:srgbClr val="077EB9"/>
              </a:gs>
              <a:gs pos="63000">
                <a:srgbClr val="054367"/>
              </a:gs>
              <a:gs pos="100000">
                <a:srgbClr val="00102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 smtClean="0"/>
              <a:pPr lvl="0">
                <a:defRPr lang="ko-KR" altLang="en-US"/>
              </a:pPr>
              <a:t>4</a:t>
            </a:fld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0" y="0"/>
            <a:ext cx="9144000" cy="620688"/>
            <a:chOff x="0" y="0"/>
            <a:chExt cx="9144000" cy="620688"/>
          </a:xfrm>
        </p:grpSpPr>
        <p:sp>
          <p:nvSpPr>
            <p:cNvPr id="17" name="직사각형 16"/>
            <p:cNvSpPr/>
            <p:nvPr/>
          </p:nvSpPr>
          <p:spPr>
            <a:xfrm>
              <a:off x="0" y="404664"/>
              <a:ext cx="9144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0" y="0"/>
              <a:ext cx="9144000" cy="476672"/>
            </a:xfrm>
            <a:prstGeom prst="rect">
              <a:avLst/>
            </a:prstGeom>
            <a:gradFill flip="none" rotWithShape="1">
              <a:gsLst>
                <a:gs pos="0">
                  <a:srgbClr val="159DD8"/>
                </a:gs>
                <a:gs pos="39000">
                  <a:srgbClr val="077EB9"/>
                </a:gs>
                <a:gs pos="63000">
                  <a:srgbClr val="054367"/>
                </a:gs>
                <a:gs pos="100000">
                  <a:srgbClr val="00102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r">
                <a:defRPr lang="ko-KR" altLang="en-US"/>
              </a:pPr>
              <a:r>
                <a:rPr lang="en-US" altLang="ko-K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Cyber-Physical Systems &amp; Artificial Intelligence Lab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 flipV="1">
            <a:off x="0" y="6669360"/>
            <a:ext cx="9144000" cy="2343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020133" y="784327"/>
            <a:ext cx="3103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of Image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-54052"/>
            <a:ext cx="2363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-317" b="15082"/>
          <a:stretch/>
        </p:blipFill>
        <p:spPr>
          <a:xfrm>
            <a:off x="1619672" y="2090465"/>
            <a:ext cx="5886026" cy="1698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782" y="1628800"/>
            <a:ext cx="3184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Co-occurrence Matrix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9565" y="4271041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0" y="5055567"/>
            <a:ext cx="3024336" cy="6750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276684" y="576850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that can measure the uniformity of brightness</a:t>
            </a:r>
            <a:endParaRPr lang="ko-KR" altLang="en-US" dirty="0">
              <a:latin typeface="Times New Roman" panose="02020603050405020304" pitchFamily="18" charset="0"/>
              <a:ea typeface="나눔명조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76684" y="3789040"/>
            <a:ext cx="5134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ethod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representation of how many pairs of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pixels</a:t>
            </a: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appeared in one image.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35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 smtClean="0"/>
              <a:pPr lvl="0">
                <a:defRPr lang="ko-KR" altLang="en-US"/>
              </a:pPr>
              <a:t>5</a:t>
            </a:fld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0" y="0"/>
            <a:ext cx="9144000" cy="620688"/>
            <a:chOff x="0" y="0"/>
            <a:chExt cx="9144000" cy="620688"/>
          </a:xfrm>
        </p:grpSpPr>
        <p:sp>
          <p:nvSpPr>
            <p:cNvPr id="17" name="직사각형 16"/>
            <p:cNvSpPr/>
            <p:nvPr/>
          </p:nvSpPr>
          <p:spPr>
            <a:xfrm>
              <a:off x="0" y="404664"/>
              <a:ext cx="9144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0" y="0"/>
              <a:ext cx="9144000" cy="476672"/>
            </a:xfrm>
            <a:prstGeom prst="rect">
              <a:avLst/>
            </a:prstGeom>
            <a:gradFill flip="none" rotWithShape="1">
              <a:gsLst>
                <a:gs pos="0">
                  <a:srgbClr val="159DD8"/>
                </a:gs>
                <a:gs pos="39000">
                  <a:srgbClr val="077EB9"/>
                </a:gs>
                <a:gs pos="63000">
                  <a:srgbClr val="054367"/>
                </a:gs>
                <a:gs pos="100000">
                  <a:srgbClr val="00102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r">
                <a:defRPr lang="ko-KR" altLang="en-US"/>
              </a:pPr>
              <a:r>
                <a:rPr lang="en-US" altLang="ko-K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Cyber-Physical Systems &amp; Artificial Intelligence Lab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 flipV="1">
            <a:off x="0" y="6669360"/>
            <a:ext cx="9144000" cy="2343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297166" y="784327"/>
            <a:ext cx="2549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layer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-54052"/>
            <a:ext cx="3615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 description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5" name="_x261487688" descr="EMB00006e1c1f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77" y="2272724"/>
            <a:ext cx="8155246" cy="238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54906" y="4978906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one value per feature map</a:t>
            </a:r>
            <a:endParaRPr lang="ko-KR" altLang="en-US" dirty="0">
              <a:latin typeface="Times New Roman" panose="02020603050405020304" pitchFamily="18" charset="0"/>
              <a:ea typeface="나눔명조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57156" y="4228146"/>
            <a:ext cx="863116" cy="352982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64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 smtClean="0"/>
              <a:pPr lvl="0">
                <a:defRPr lang="ko-KR" altLang="en-US"/>
              </a:pPr>
              <a:t>6</a:t>
            </a:fld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0" y="0"/>
            <a:ext cx="9144000" cy="620688"/>
            <a:chOff x="0" y="0"/>
            <a:chExt cx="9144000" cy="620688"/>
          </a:xfrm>
        </p:grpSpPr>
        <p:sp>
          <p:nvSpPr>
            <p:cNvPr id="17" name="직사각형 16"/>
            <p:cNvSpPr/>
            <p:nvPr/>
          </p:nvSpPr>
          <p:spPr>
            <a:xfrm>
              <a:off x="0" y="404664"/>
              <a:ext cx="9144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0" y="0"/>
              <a:ext cx="9144000" cy="476672"/>
            </a:xfrm>
            <a:prstGeom prst="rect">
              <a:avLst/>
            </a:prstGeom>
            <a:gradFill flip="none" rotWithShape="1">
              <a:gsLst>
                <a:gs pos="0">
                  <a:srgbClr val="159DD8"/>
                </a:gs>
                <a:gs pos="39000">
                  <a:srgbClr val="077EB9"/>
                </a:gs>
                <a:gs pos="63000">
                  <a:srgbClr val="054367"/>
                </a:gs>
                <a:gs pos="100000">
                  <a:srgbClr val="00102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r">
                <a:defRPr lang="ko-KR" altLang="en-US"/>
              </a:pPr>
              <a:r>
                <a:rPr lang="en-US" altLang="ko-K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Cyber-Physical Systems &amp; Artificial Intelligence Lab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 flipV="1">
            <a:off x="0" y="6669360"/>
            <a:ext cx="9144000" cy="2343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730776" y="779753"/>
            <a:ext cx="1682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- CNN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-54052"/>
            <a:ext cx="3615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 description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9" name="_x261488648" descr="EMB00006e1c1f3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6" y="1523593"/>
            <a:ext cx="8438188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4629" y="4214936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T-CNN-1 to 5 depending on when Energy layer is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Times New Roman" panose="02020603050405020304" pitchFamily="18" charset="0"/>
              <a:ea typeface="나눔명조" panose="02020603020101020101" pitchFamily="18" charset="-127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eep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computation time and memory consumption close to the original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75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 smtClean="0"/>
              <a:pPr lvl="0">
                <a:defRPr lang="ko-KR" altLang="en-US"/>
              </a:pPr>
              <a:t>7</a:t>
            </a:fld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0" y="0"/>
            <a:ext cx="9144000" cy="620688"/>
            <a:chOff x="0" y="0"/>
            <a:chExt cx="9144000" cy="620688"/>
          </a:xfrm>
        </p:grpSpPr>
        <p:sp>
          <p:nvSpPr>
            <p:cNvPr id="17" name="직사각형 16"/>
            <p:cNvSpPr/>
            <p:nvPr/>
          </p:nvSpPr>
          <p:spPr>
            <a:xfrm>
              <a:off x="0" y="404664"/>
              <a:ext cx="9144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0" y="0"/>
              <a:ext cx="9144000" cy="476672"/>
            </a:xfrm>
            <a:prstGeom prst="rect">
              <a:avLst/>
            </a:prstGeom>
            <a:gradFill flip="none" rotWithShape="1">
              <a:gsLst>
                <a:gs pos="0">
                  <a:srgbClr val="159DD8"/>
                </a:gs>
                <a:gs pos="39000">
                  <a:srgbClr val="077EB9"/>
                </a:gs>
                <a:gs pos="63000">
                  <a:srgbClr val="054367"/>
                </a:gs>
                <a:gs pos="100000">
                  <a:srgbClr val="00102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r">
                <a:defRPr lang="ko-KR" altLang="en-US"/>
              </a:pPr>
              <a:r>
                <a:rPr lang="en-US" altLang="ko-K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Cyber-Physical Systems &amp; Artificial Intelligence Lab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 flipV="1">
            <a:off x="0" y="6669360"/>
            <a:ext cx="9144000" cy="2343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-54052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1150" y="1044025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erformance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09" y="2897485"/>
            <a:ext cx="8334375" cy="1971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709" y="2371643"/>
            <a:ext cx="6403475" cy="42261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04808" y="3861048"/>
            <a:ext cx="8281991" cy="216024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8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 smtClean="0"/>
              <a:pPr lvl="0">
                <a:defRPr lang="ko-KR" altLang="en-US"/>
              </a:pPr>
              <a:t>8</a:t>
            </a:fld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0" y="0"/>
            <a:ext cx="9144000" cy="620688"/>
            <a:chOff x="0" y="0"/>
            <a:chExt cx="9144000" cy="620688"/>
          </a:xfrm>
        </p:grpSpPr>
        <p:sp>
          <p:nvSpPr>
            <p:cNvPr id="17" name="직사각형 16"/>
            <p:cNvSpPr/>
            <p:nvPr/>
          </p:nvSpPr>
          <p:spPr>
            <a:xfrm>
              <a:off x="0" y="404664"/>
              <a:ext cx="9144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0" y="0"/>
              <a:ext cx="9144000" cy="476672"/>
            </a:xfrm>
            <a:prstGeom prst="rect">
              <a:avLst/>
            </a:prstGeom>
            <a:gradFill flip="none" rotWithShape="1">
              <a:gsLst>
                <a:gs pos="0">
                  <a:srgbClr val="159DD8"/>
                </a:gs>
                <a:gs pos="39000">
                  <a:srgbClr val="077EB9"/>
                </a:gs>
                <a:gs pos="63000">
                  <a:srgbClr val="054367"/>
                </a:gs>
                <a:gs pos="100000">
                  <a:srgbClr val="00102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r">
                <a:defRPr lang="ko-KR" altLang="en-US"/>
              </a:pPr>
              <a:r>
                <a:rPr lang="en-US" altLang="ko-K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Cyber-Physical Systems &amp; Artificial Intelligence Lab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 flipV="1">
            <a:off x="0" y="6669360"/>
            <a:ext cx="9144000" cy="2343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-54052"/>
            <a:ext cx="2145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836712"/>
            <a:ext cx="892899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of the T-CNN enables a simple and efficient integration into a classic CNN 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 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computation time and memory consumption close to the original </a:t>
            </a:r>
            <a:r>
              <a:rPr lang="en-US" altLang="ko-K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endParaRPr lang="en-US" altLang="ko-K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Expecting effectiveness in applying to complex structures such as </a:t>
            </a:r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GoolgeNet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</a:t>
            </a:r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Expecting effectiveness in applying to </a:t>
            </a:r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Sampyo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76771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 smtClean="0"/>
              <a:pPr lvl="0">
                <a:defRPr lang="ko-KR" altLang="en-US"/>
              </a:pPr>
              <a:t>9</a:t>
            </a:fld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0" y="0"/>
            <a:ext cx="9144000" cy="620688"/>
            <a:chOff x="0" y="0"/>
            <a:chExt cx="9144000" cy="620688"/>
          </a:xfrm>
        </p:grpSpPr>
        <p:sp>
          <p:nvSpPr>
            <p:cNvPr id="17" name="직사각형 16"/>
            <p:cNvSpPr/>
            <p:nvPr/>
          </p:nvSpPr>
          <p:spPr>
            <a:xfrm>
              <a:off x="0" y="404664"/>
              <a:ext cx="9144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0" y="0"/>
              <a:ext cx="9144000" cy="476672"/>
            </a:xfrm>
            <a:prstGeom prst="rect">
              <a:avLst/>
            </a:prstGeom>
            <a:gradFill flip="none" rotWithShape="1">
              <a:gsLst>
                <a:gs pos="0">
                  <a:srgbClr val="159DD8"/>
                </a:gs>
                <a:gs pos="39000">
                  <a:srgbClr val="077EB9"/>
                </a:gs>
                <a:gs pos="63000">
                  <a:srgbClr val="054367"/>
                </a:gs>
                <a:gs pos="100000">
                  <a:srgbClr val="00102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r">
                <a:defRPr lang="ko-KR" altLang="en-US"/>
              </a:pPr>
              <a:r>
                <a:rPr lang="en-US" altLang="ko-K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Cyber-Physical Systems &amp; Artificial Intelligence Lab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 flipV="1">
            <a:off x="0" y="6669360"/>
            <a:ext cx="9144000" cy="2343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-54052"/>
            <a:ext cx="2145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260648"/>
            <a:ext cx="8928992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think it is a good paper because 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use simple ideas and show good 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get know CNN can be merged with fixed filter </a:t>
            </a:r>
            <a:endParaRPr lang="en-US" altLang="ko-K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difficult to understand because there was no concept of Co-occurrence 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and energy of image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contribute 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field of 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texture analysis 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proposing 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merge 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classic technique  and deep-learning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03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4445</TotalTime>
  <Words>853</Words>
  <Application>Microsoft Office PowerPoint</Application>
  <PresentationFormat>화면 슬라이드 쇼(4:3)</PresentationFormat>
  <Paragraphs>105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Arial Unicode MS</vt:lpstr>
      <vt:lpstr>THE명품고딕M</vt:lpstr>
      <vt:lpstr>나눔명조</vt:lpstr>
      <vt:lpstr>맑은 고딕</vt:lpstr>
      <vt:lpstr>Arial</vt:lpstr>
      <vt:lpstr>Times New Roman</vt:lpstr>
      <vt:lpstr>Wingdings</vt:lpstr>
      <vt:lpstr>Office 테마</vt:lpstr>
      <vt:lpstr>  Using Filter Banks in Convolutional Neural          Networks for Texture Classification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Graphene synthesis:  relationship to applications</dc:title>
  <dc:creator>김지운</dc:creator>
  <cp:lastModifiedBy>장 철원</cp:lastModifiedBy>
  <cp:revision>90</cp:revision>
  <dcterms:created xsi:type="dcterms:W3CDTF">2015-01-07T06:52:49Z</dcterms:created>
  <dcterms:modified xsi:type="dcterms:W3CDTF">2019-04-09T17:01:45Z</dcterms:modified>
</cp:coreProperties>
</file>