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83" d="100"/>
          <a:sy n="83" d="100"/>
        </p:scale>
        <p:origin x="80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c0149e431a_3_51:notes"/>
          <p:cNvSpPr txBox="1">
            <a:spLocks noGrp="1"/>
          </p:cNvSpPr>
          <p:nvPr>
            <p:ph type="body" idx="1"/>
          </p:nvPr>
        </p:nvSpPr>
        <p:spPr>
          <a:xfrm>
            <a:off x="685787" y="4343386"/>
            <a:ext cx="5486382" cy="4114795"/>
          </a:xfrm>
          <a:prstGeom prst="rect">
            <a:avLst/>
          </a:prstGeom>
        </p:spPr>
        <p:txBody>
          <a:bodyPr spcFirstLastPara="1" wrap="square" lIns="81475" tIns="81475" rIns="81475" bIns="81475" anchor="t" anchorCtr="0">
            <a:noAutofit/>
          </a:bodyPr>
          <a:lstStyle/>
          <a:p>
            <a:pPr marL="0" lvl="0" indent="0" algn="l" rtl="0">
              <a:spcBef>
                <a:spcPts val="0"/>
              </a:spcBef>
              <a:spcAft>
                <a:spcPts val="0"/>
              </a:spcAft>
              <a:buNone/>
            </a:pPr>
            <a:endParaRPr/>
          </a:p>
        </p:txBody>
      </p:sp>
      <p:sp>
        <p:nvSpPr>
          <p:cNvPr id="56" name="Google Shape;56;gc0149e431a_3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be8da4bd33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be8da4bd33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be8da4bd33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be8da4bd33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be8da4bd33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be8da4bd33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Font typeface="Arial"/>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c0149e431a_1_6:notes"/>
          <p:cNvSpPr txBox="1">
            <a:spLocks noGrp="1"/>
          </p:cNvSpPr>
          <p:nvPr>
            <p:ph type="body" idx="1"/>
          </p:nvPr>
        </p:nvSpPr>
        <p:spPr>
          <a:xfrm>
            <a:off x="685787" y="4343386"/>
            <a:ext cx="5486400" cy="4114800"/>
          </a:xfrm>
          <a:prstGeom prst="rect">
            <a:avLst/>
          </a:prstGeom>
        </p:spPr>
        <p:txBody>
          <a:bodyPr spcFirstLastPara="1" wrap="square" lIns="81475" tIns="81475" rIns="81475" bIns="81475" anchor="t" anchorCtr="0">
            <a:noAutofit/>
          </a:bodyPr>
          <a:lstStyle/>
          <a:p>
            <a:pPr marL="0" lvl="0" indent="0" algn="l" rtl="0">
              <a:spcBef>
                <a:spcPts val="0"/>
              </a:spcBef>
              <a:spcAft>
                <a:spcPts val="0"/>
              </a:spcAft>
              <a:buNone/>
            </a:pPr>
            <a:endParaRPr/>
          </a:p>
        </p:txBody>
      </p:sp>
      <p:sp>
        <p:nvSpPr>
          <p:cNvPr id="136" name="Google Shape;136;gc0149e431a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79ace40975_0_1:notes"/>
          <p:cNvSpPr txBox="1">
            <a:spLocks noGrp="1"/>
          </p:cNvSpPr>
          <p:nvPr>
            <p:ph type="body" idx="1"/>
          </p:nvPr>
        </p:nvSpPr>
        <p:spPr>
          <a:xfrm>
            <a:off x="685787" y="4343386"/>
            <a:ext cx="5486400" cy="4114800"/>
          </a:xfrm>
          <a:prstGeom prst="rect">
            <a:avLst/>
          </a:prstGeom>
        </p:spPr>
        <p:txBody>
          <a:bodyPr spcFirstLastPara="1" wrap="square" lIns="81475" tIns="81475" rIns="81475" bIns="81475" anchor="t" anchorCtr="0">
            <a:noAutofit/>
          </a:bodyPr>
          <a:lstStyle/>
          <a:p>
            <a:pPr marL="0" lvl="0" indent="0" algn="l" rtl="0">
              <a:spcBef>
                <a:spcPts val="0"/>
              </a:spcBef>
              <a:spcAft>
                <a:spcPts val="0"/>
              </a:spcAft>
              <a:buNone/>
            </a:pPr>
            <a:endParaRPr/>
          </a:p>
        </p:txBody>
      </p:sp>
      <p:sp>
        <p:nvSpPr>
          <p:cNvPr id="142" name="Google Shape;142;g79ace4097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be8da4bd3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be8da4bd3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be8da4bd33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be8da4bd33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be8da4bd33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be8da4bd33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be8da4bd33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be8da4bd33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be8da4bd33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be8da4bd33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599"/>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be8da4bd3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be8da4bd3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be8da4bd33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be8da4bd33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be8da4bd33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be8da4bd33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205200"/>
            <a:ext cx="8229300" cy="858600"/>
          </a:xfrm>
          <a:prstGeom prst="rect">
            <a:avLst/>
          </a:prstGeom>
          <a:noFill/>
          <a:ln>
            <a:noFill/>
          </a:ln>
        </p:spPr>
        <p:txBody>
          <a:bodyPr spcFirstLastPara="1" wrap="square" lIns="0" tIns="0" rIns="0" bIns="0" anchor="ctr"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200" y="1203480"/>
            <a:ext cx="4015800" cy="2982900"/>
          </a:xfrm>
          <a:prstGeom prst="rect">
            <a:avLst/>
          </a:prstGeom>
          <a:noFill/>
          <a:ln>
            <a:noFill/>
          </a:ln>
        </p:spPr>
        <p:txBody>
          <a:bodyPr spcFirstLastPara="1" wrap="square" lIns="0" tIns="0" rIns="0" bIns="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1200"/>
              </a:spcBef>
              <a:spcAft>
                <a:spcPts val="0"/>
              </a:spcAft>
              <a:buClr>
                <a:schemeClr val="dk1"/>
              </a:buClr>
              <a:buSzPts val="1800"/>
              <a:buChar char="○"/>
              <a:defRPr/>
            </a:lvl2pPr>
            <a:lvl3pPr marL="1371600" lvl="2" indent="-342900" algn="l" rtl="0">
              <a:lnSpc>
                <a:spcPct val="90000"/>
              </a:lnSpc>
              <a:spcBef>
                <a:spcPts val="1200"/>
              </a:spcBef>
              <a:spcAft>
                <a:spcPts val="0"/>
              </a:spcAft>
              <a:buClr>
                <a:schemeClr val="dk1"/>
              </a:buClr>
              <a:buSzPts val="1800"/>
              <a:buChar char="■"/>
              <a:defRPr/>
            </a:lvl3pPr>
            <a:lvl4pPr marL="1828800" lvl="3" indent="-342900" algn="l" rtl="0">
              <a:lnSpc>
                <a:spcPct val="90000"/>
              </a:lnSpc>
              <a:spcBef>
                <a:spcPts val="1200"/>
              </a:spcBef>
              <a:spcAft>
                <a:spcPts val="0"/>
              </a:spcAft>
              <a:buClr>
                <a:schemeClr val="dk1"/>
              </a:buClr>
              <a:buSzPts val="1800"/>
              <a:buChar char="●"/>
              <a:defRPr/>
            </a:lvl4pPr>
            <a:lvl5pPr marL="2286000" lvl="4" indent="-342900" algn="l" rtl="0">
              <a:lnSpc>
                <a:spcPct val="90000"/>
              </a:lnSpc>
              <a:spcBef>
                <a:spcPts val="1200"/>
              </a:spcBef>
              <a:spcAft>
                <a:spcPts val="0"/>
              </a:spcAft>
              <a:buClr>
                <a:schemeClr val="dk1"/>
              </a:buClr>
              <a:buSzPts val="1800"/>
              <a:buChar char="○"/>
              <a:defRPr/>
            </a:lvl5pPr>
            <a:lvl6pPr marL="2743200" lvl="5" indent="-342900" algn="l" rtl="0">
              <a:lnSpc>
                <a:spcPct val="90000"/>
              </a:lnSpc>
              <a:spcBef>
                <a:spcPts val="1200"/>
              </a:spcBef>
              <a:spcAft>
                <a:spcPts val="0"/>
              </a:spcAft>
              <a:buClr>
                <a:schemeClr val="dk1"/>
              </a:buClr>
              <a:buSzPts val="1800"/>
              <a:buChar char="■"/>
              <a:defRPr/>
            </a:lvl6pPr>
            <a:lvl7pPr marL="3200400" lvl="6" indent="-342900" algn="l" rtl="0">
              <a:lnSpc>
                <a:spcPct val="90000"/>
              </a:lnSpc>
              <a:spcBef>
                <a:spcPts val="1200"/>
              </a:spcBef>
              <a:spcAft>
                <a:spcPts val="0"/>
              </a:spcAft>
              <a:buClr>
                <a:schemeClr val="dk1"/>
              </a:buClr>
              <a:buSzPts val="1800"/>
              <a:buChar char="●"/>
              <a:defRPr/>
            </a:lvl7pPr>
            <a:lvl8pPr marL="3657600" lvl="7" indent="-342900" algn="l" rtl="0">
              <a:lnSpc>
                <a:spcPct val="90000"/>
              </a:lnSpc>
              <a:spcBef>
                <a:spcPts val="1200"/>
              </a:spcBef>
              <a:spcAft>
                <a:spcPts val="0"/>
              </a:spcAft>
              <a:buClr>
                <a:schemeClr val="dk1"/>
              </a:buClr>
              <a:buSzPts val="1800"/>
              <a:buChar char="○"/>
              <a:defRPr/>
            </a:lvl8pPr>
            <a:lvl9pPr marL="4114800" lvl="8" indent="-342900" algn="l" rtl="0">
              <a:lnSpc>
                <a:spcPct val="90000"/>
              </a:lnSpc>
              <a:spcBef>
                <a:spcPts val="1200"/>
              </a:spcBef>
              <a:spcAft>
                <a:spcPts val="1200"/>
              </a:spcAft>
              <a:buClr>
                <a:schemeClr val="dk1"/>
              </a:buClr>
              <a:buSzPts val="1800"/>
              <a:buChar char="■"/>
              <a:defRPr/>
            </a:lvl9pPr>
          </a:lstStyle>
          <a:p>
            <a:endParaRPr/>
          </a:p>
        </p:txBody>
      </p:sp>
      <p:sp>
        <p:nvSpPr>
          <p:cNvPr id="53" name="Google Shape;53;p13"/>
          <p:cNvSpPr txBox="1">
            <a:spLocks noGrp="1"/>
          </p:cNvSpPr>
          <p:nvPr>
            <p:ph type="body" idx="2"/>
          </p:nvPr>
        </p:nvSpPr>
        <p:spPr>
          <a:xfrm>
            <a:off x="4674240" y="1203480"/>
            <a:ext cx="4015800" cy="2982900"/>
          </a:xfrm>
          <a:prstGeom prst="rect">
            <a:avLst/>
          </a:prstGeom>
          <a:noFill/>
          <a:ln>
            <a:noFill/>
          </a:ln>
        </p:spPr>
        <p:txBody>
          <a:bodyPr spcFirstLastPara="1" wrap="square" lIns="0" tIns="0" rIns="0" bIns="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1200"/>
              </a:spcBef>
              <a:spcAft>
                <a:spcPts val="0"/>
              </a:spcAft>
              <a:buClr>
                <a:schemeClr val="dk1"/>
              </a:buClr>
              <a:buSzPts val="1800"/>
              <a:buChar char="○"/>
              <a:defRPr/>
            </a:lvl2pPr>
            <a:lvl3pPr marL="1371600" lvl="2" indent="-342900" algn="l" rtl="0">
              <a:lnSpc>
                <a:spcPct val="90000"/>
              </a:lnSpc>
              <a:spcBef>
                <a:spcPts val="1200"/>
              </a:spcBef>
              <a:spcAft>
                <a:spcPts val="0"/>
              </a:spcAft>
              <a:buClr>
                <a:schemeClr val="dk1"/>
              </a:buClr>
              <a:buSzPts val="1800"/>
              <a:buChar char="■"/>
              <a:defRPr/>
            </a:lvl3pPr>
            <a:lvl4pPr marL="1828800" lvl="3" indent="-342900" algn="l" rtl="0">
              <a:lnSpc>
                <a:spcPct val="90000"/>
              </a:lnSpc>
              <a:spcBef>
                <a:spcPts val="1200"/>
              </a:spcBef>
              <a:spcAft>
                <a:spcPts val="0"/>
              </a:spcAft>
              <a:buClr>
                <a:schemeClr val="dk1"/>
              </a:buClr>
              <a:buSzPts val="1800"/>
              <a:buChar char="●"/>
              <a:defRPr/>
            </a:lvl4pPr>
            <a:lvl5pPr marL="2286000" lvl="4" indent="-342900" algn="l" rtl="0">
              <a:lnSpc>
                <a:spcPct val="90000"/>
              </a:lnSpc>
              <a:spcBef>
                <a:spcPts val="1200"/>
              </a:spcBef>
              <a:spcAft>
                <a:spcPts val="0"/>
              </a:spcAft>
              <a:buClr>
                <a:schemeClr val="dk1"/>
              </a:buClr>
              <a:buSzPts val="1800"/>
              <a:buChar char="○"/>
              <a:defRPr/>
            </a:lvl5pPr>
            <a:lvl6pPr marL="2743200" lvl="5" indent="-342900" algn="l" rtl="0">
              <a:lnSpc>
                <a:spcPct val="90000"/>
              </a:lnSpc>
              <a:spcBef>
                <a:spcPts val="1200"/>
              </a:spcBef>
              <a:spcAft>
                <a:spcPts val="0"/>
              </a:spcAft>
              <a:buClr>
                <a:schemeClr val="dk1"/>
              </a:buClr>
              <a:buSzPts val="1800"/>
              <a:buChar char="■"/>
              <a:defRPr/>
            </a:lvl6pPr>
            <a:lvl7pPr marL="3200400" lvl="6" indent="-342900" algn="l" rtl="0">
              <a:lnSpc>
                <a:spcPct val="90000"/>
              </a:lnSpc>
              <a:spcBef>
                <a:spcPts val="1200"/>
              </a:spcBef>
              <a:spcAft>
                <a:spcPts val="0"/>
              </a:spcAft>
              <a:buClr>
                <a:schemeClr val="dk1"/>
              </a:buClr>
              <a:buSzPts val="1800"/>
              <a:buChar char="●"/>
              <a:defRPr/>
            </a:lvl7pPr>
            <a:lvl8pPr marL="3657600" lvl="7" indent="-342900" algn="l" rtl="0">
              <a:lnSpc>
                <a:spcPct val="90000"/>
              </a:lnSpc>
              <a:spcBef>
                <a:spcPts val="1200"/>
              </a:spcBef>
              <a:spcAft>
                <a:spcPts val="0"/>
              </a:spcAft>
              <a:buClr>
                <a:schemeClr val="dk1"/>
              </a:buClr>
              <a:buSzPts val="1800"/>
              <a:buChar char="○"/>
              <a:defRPr/>
            </a:lvl8pPr>
            <a:lvl9pPr marL="4114800" lvl="8" indent="-342900" algn="l" rtl="0">
              <a:lnSpc>
                <a:spcPct val="90000"/>
              </a:lnSpc>
              <a:spcBef>
                <a:spcPts val="1200"/>
              </a:spcBef>
              <a:spcAft>
                <a:spcPts val="120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4"/>
          <p:cNvSpPr/>
          <p:nvPr/>
        </p:nvSpPr>
        <p:spPr>
          <a:xfrm>
            <a:off x="311760" y="230400"/>
            <a:ext cx="8519400" cy="2051640"/>
          </a:xfrm>
          <a:prstGeom prst="rect">
            <a:avLst/>
          </a:prstGeom>
          <a:noFill/>
          <a:ln>
            <a:noFill/>
          </a:ln>
        </p:spPr>
        <p:txBody>
          <a:bodyPr spcFirstLastPara="1" wrap="square" lIns="90000" tIns="91425" rIns="90000" bIns="91425" anchor="b" anchorCtr="0">
            <a:noAutofit/>
          </a:bodyPr>
          <a:lstStyle/>
          <a:p>
            <a:pPr marL="0" marR="0" lvl="0" indent="0" algn="ctr" rtl="0">
              <a:lnSpc>
                <a:spcPct val="100000"/>
              </a:lnSpc>
              <a:spcBef>
                <a:spcPts val="0"/>
              </a:spcBef>
              <a:spcAft>
                <a:spcPts val="0"/>
              </a:spcAft>
              <a:buNone/>
            </a:pPr>
            <a:r>
              <a:rPr lang="en" sz="5200" b="0" i="0" u="none" strike="noStrike" cap="none" dirty="0">
                <a:solidFill>
                  <a:srgbClr val="000000"/>
                </a:solidFill>
                <a:latin typeface="Arial"/>
                <a:ea typeface="Arial"/>
                <a:cs typeface="Arial"/>
                <a:sym typeface="Arial"/>
              </a:rPr>
              <a:t>CS 5330 Programming Assignment 3</a:t>
            </a:r>
            <a:endParaRPr sz="5200" b="0" i="0" u="none" strike="noStrike" cap="none" dirty="0">
              <a:solidFill>
                <a:schemeClr val="dk1"/>
              </a:solidFill>
              <a:latin typeface="Arial"/>
              <a:ea typeface="Arial"/>
              <a:cs typeface="Arial"/>
              <a:sym typeface="Arial"/>
            </a:endParaRPr>
          </a:p>
        </p:txBody>
      </p:sp>
      <p:sp>
        <p:nvSpPr>
          <p:cNvPr id="59" name="Google Shape;59;p14"/>
          <p:cNvSpPr/>
          <p:nvPr/>
        </p:nvSpPr>
        <p:spPr>
          <a:xfrm>
            <a:off x="311760" y="2320200"/>
            <a:ext cx="8519400" cy="1796400"/>
          </a:xfrm>
          <a:prstGeom prst="rect">
            <a:avLst/>
          </a:prstGeom>
          <a:noFill/>
          <a:ln>
            <a:noFill/>
          </a:ln>
        </p:spPr>
        <p:txBody>
          <a:bodyPr spcFirstLastPara="1" wrap="square" lIns="90000" tIns="91425" rIns="90000" bIns="91425" anchor="t" anchorCtr="0">
            <a:noAutofit/>
          </a:bodyPr>
          <a:lstStyle/>
          <a:p>
            <a:pPr marL="0" marR="0" lvl="0" indent="0" algn="ctr" rtl="0">
              <a:lnSpc>
                <a:spcPct val="100000"/>
              </a:lnSpc>
              <a:spcBef>
                <a:spcPts val="0"/>
              </a:spcBef>
              <a:spcAft>
                <a:spcPts val="0"/>
              </a:spcAft>
              <a:buNone/>
            </a:pPr>
            <a:r>
              <a:rPr lang="en" sz="2800" dirty="0">
                <a:solidFill>
                  <a:srgbClr val="595959"/>
                </a:solidFill>
              </a:rPr>
              <a:t>Grania Machado</a:t>
            </a:r>
            <a:endParaRPr sz="28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r>
              <a:rPr lang="en-US" sz="2800" dirty="0">
                <a:solidFill>
                  <a:srgbClr val="595959"/>
                </a:solidFill>
              </a:rPr>
              <a:t>machado.g@northeastern.edu</a:t>
            </a:r>
            <a:endParaRPr sz="2800" dirty="0">
              <a:solidFill>
                <a:srgbClr val="595959"/>
              </a:solidFill>
            </a:endParaRPr>
          </a:p>
          <a:p>
            <a:pPr marL="0" marR="0" lvl="0" indent="0" algn="ctr" rtl="0">
              <a:lnSpc>
                <a:spcPct val="100000"/>
              </a:lnSpc>
              <a:spcBef>
                <a:spcPts val="0"/>
              </a:spcBef>
              <a:spcAft>
                <a:spcPts val="0"/>
              </a:spcAft>
              <a:buNone/>
            </a:pPr>
            <a:r>
              <a:rPr lang="en-US" sz="2800" dirty="0" err="1">
                <a:solidFill>
                  <a:srgbClr val="595959"/>
                </a:solidFill>
              </a:rPr>
              <a:t>machado.g</a:t>
            </a:r>
            <a:endParaRPr sz="2800" dirty="0">
              <a:solidFill>
                <a:srgbClr val="595959"/>
              </a:solidFill>
            </a:endParaRPr>
          </a:p>
          <a:p>
            <a:pPr marL="0" marR="0" lvl="0" indent="0" algn="ctr" rtl="0">
              <a:lnSpc>
                <a:spcPct val="100000"/>
              </a:lnSpc>
              <a:spcBef>
                <a:spcPts val="0"/>
              </a:spcBef>
              <a:spcAft>
                <a:spcPts val="0"/>
              </a:spcAft>
              <a:buNone/>
            </a:pPr>
            <a:r>
              <a:rPr lang="en" sz="2800" dirty="0">
                <a:solidFill>
                  <a:srgbClr val="595959"/>
                </a:solidFill>
              </a:rPr>
              <a:t>001517781</a:t>
            </a:r>
            <a:endParaRPr sz="2800" b="0" i="0" u="none" strike="noStrike" cap="none" dirty="0">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 3: RANSAC</a:t>
            </a:r>
            <a:endParaRPr/>
          </a:p>
        </p:txBody>
      </p:sp>
      <p:sp>
        <p:nvSpPr>
          <p:cNvPr id="118" name="Google Shape;118;p23"/>
          <p:cNvSpPr txBox="1">
            <a:spLocks noGrp="1"/>
          </p:cNvSpPr>
          <p:nvPr>
            <p:ph type="body" idx="1"/>
          </p:nvPr>
        </p:nvSpPr>
        <p:spPr>
          <a:xfrm>
            <a:off x="311700" y="1152475"/>
            <a:ext cx="3999900" cy="3611626"/>
          </a:xfrm>
          <a:prstGeom prst="rect">
            <a:avLst/>
          </a:prstGeom>
        </p:spPr>
        <p:txBody>
          <a:bodyPr spcFirstLastPara="1" wrap="square" lIns="91425" tIns="91425" rIns="91425" bIns="91425" anchor="t" anchorCtr="0">
            <a:normAutofit lnSpcReduction="10000"/>
          </a:bodyPr>
          <a:lstStyle/>
          <a:p>
            <a:pPr marL="0" lvl="0" indent="0" algn="l" rtl="0">
              <a:spcAft>
                <a:spcPts val="0"/>
              </a:spcAft>
              <a:buNone/>
            </a:pPr>
            <a:r>
              <a:rPr lang="en" dirty="0"/>
              <a:t>[How many RANSAC iterations would we need to find the fundamental matrix with 99.9% certainty from your Mt. Rushmore and Notre Dame SIFT results assuming that they had a 90% point correspondence accuracy?]</a:t>
            </a:r>
            <a:endParaRPr dirty="0"/>
          </a:p>
          <a:p>
            <a:pPr marL="0" lvl="0" indent="0" algn="l" rtl="0">
              <a:spcAft>
                <a:spcPts val="0"/>
              </a:spcAft>
              <a:buNone/>
            </a:pPr>
            <a:r>
              <a:rPr lang="en" dirty="0">
                <a:solidFill>
                  <a:schemeClr val="tx1"/>
                </a:solidFill>
              </a:rPr>
              <a:t>Mt. Rushmore : 12</a:t>
            </a:r>
          </a:p>
          <a:p>
            <a:pPr marL="0" lvl="0" indent="0" algn="l" rtl="0">
              <a:spcAft>
                <a:spcPts val="0"/>
              </a:spcAft>
              <a:buNone/>
            </a:pPr>
            <a:r>
              <a:rPr lang="en-US" dirty="0">
                <a:solidFill>
                  <a:schemeClr val="tx1"/>
                </a:solidFill>
              </a:rPr>
              <a:t>Notre Dame : 12</a:t>
            </a:r>
          </a:p>
          <a:p>
            <a:pPr marL="0" lvl="0" indent="0" algn="l" rtl="0">
              <a:spcAft>
                <a:spcPts val="0"/>
              </a:spcAft>
              <a:buNone/>
            </a:pPr>
            <a:endParaRPr dirty="0"/>
          </a:p>
          <a:p>
            <a:pPr marL="0" lvl="0" indent="0" algn="l" rtl="0">
              <a:buNone/>
            </a:pPr>
            <a:r>
              <a:rPr lang="en" dirty="0"/>
              <a:t>[One might imagine that if we had more than 9 point correspondences, it would be better to use more of them to solve for the fundamental matrix. Investigate this by finding the # of RANSAC iterations you would need to run with 18 points.]</a:t>
            </a:r>
          </a:p>
          <a:p>
            <a:pPr marL="0" lvl="0" indent="0" algn="l" rtl="0">
              <a:buNone/>
            </a:pPr>
            <a:r>
              <a:rPr lang="en" dirty="0">
                <a:solidFill>
                  <a:schemeClr val="tx1"/>
                </a:solidFill>
              </a:rPr>
              <a:t># of RANSAC iterations : 42</a:t>
            </a:r>
            <a:endParaRPr dirty="0">
              <a:solidFill>
                <a:schemeClr val="tx1"/>
              </a:solidFill>
            </a:endParaRPr>
          </a:p>
        </p:txBody>
      </p:sp>
      <p:sp>
        <p:nvSpPr>
          <p:cNvPr id="119" name="Google Shape;119;p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buNone/>
            </a:pPr>
            <a:r>
              <a:rPr lang="en" dirty="0"/>
              <a:t>[If our dataset had a lower point correspondence accuracy, say 70%, what is the minimum # of iterations needed to find the fundamental matrix with 99.9% certainty?]</a:t>
            </a:r>
          </a:p>
          <a:p>
            <a:pPr marL="0" lvl="0" indent="0" algn="l" rtl="0">
              <a:spcBef>
                <a:spcPts val="0"/>
              </a:spcBef>
              <a:buNone/>
            </a:pPr>
            <a:r>
              <a:rPr lang="en" dirty="0">
                <a:solidFill>
                  <a:schemeClr val="tx1"/>
                </a:solidFill>
              </a:rPr>
              <a:t># of iterations needed : 116</a:t>
            </a:r>
            <a:endParaRPr dirty="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 4: Performance comparison</a:t>
            </a:r>
            <a:endParaRPr/>
          </a:p>
        </p:txBody>
      </p:sp>
      <p:sp>
        <p:nvSpPr>
          <p:cNvPr id="125" name="Google Shape;125;p24"/>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[insert visualization of epipolar lines on the Argoverse image pair using the linear method]</a:t>
            </a:r>
            <a:endParaRPr/>
          </a:p>
        </p:txBody>
      </p:sp>
      <p:sp>
        <p:nvSpPr>
          <p:cNvPr id="126" name="Google Shape;126;p24"/>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[insert visualization of epipolar lines on the Argoverse image pair using RANSAC]</a:t>
            </a:r>
            <a:endParaRPr/>
          </a:p>
        </p:txBody>
      </p:sp>
      <p:pic>
        <p:nvPicPr>
          <p:cNvPr id="3" name="Picture 2">
            <a:extLst>
              <a:ext uri="{FF2B5EF4-FFF2-40B4-BE49-F238E27FC236}">
                <a16:creationId xmlns:a16="http://schemas.microsoft.com/office/drawing/2014/main" id="{380FC8DF-4168-4DBD-8FF4-72DC078E1E0F}"/>
              </a:ext>
            </a:extLst>
          </p:cNvPr>
          <p:cNvPicPr>
            <a:picLocks noChangeAspect="1"/>
          </p:cNvPicPr>
          <p:nvPr/>
        </p:nvPicPr>
        <p:blipFill>
          <a:blip r:embed="rId3"/>
          <a:stretch>
            <a:fillRect/>
          </a:stretch>
        </p:blipFill>
        <p:spPr>
          <a:xfrm>
            <a:off x="101854" y="2008368"/>
            <a:ext cx="4554670" cy="2287007"/>
          </a:xfrm>
          <a:prstGeom prst="rect">
            <a:avLst/>
          </a:prstGeom>
        </p:spPr>
      </p:pic>
      <p:pic>
        <p:nvPicPr>
          <p:cNvPr id="5" name="Picture 4">
            <a:extLst>
              <a:ext uri="{FF2B5EF4-FFF2-40B4-BE49-F238E27FC236}">
                <a16:creationId xmlns:a16="http://schemas.microsoft.com/office/drawing/2014/main" id="{4588BE06-4B71-438C-BC7D-A27BCE0A647E}"/>
              </a:ext>
            </a:extLst>
          </p:cNvPr>
          <p:cNvPicPr>
            <a:picLocks noChangeAspect="1"/>
          </p:cNvPicPr>
          <p:nvPr/>
        </p:nvPicPr>
        <p:blipFill rotWithShape="1">
          <a:blip r:embed="rId4"/>
          <a:srcRect r="2846"/>
          <a:stretch/>
        </p:blipFill>
        <p:spPr>
          <a:xfrm>
            <a:off x="4656524" y="2008368"/>
            <a:ext cx="4385622" cy="234079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 4: Performance comparison</a:t>
            </a:r>
            <a:endParaRPr/>
          </a:p>
        </p:txBody>
      </p:sp>
      <p:sp>
        <p:nvSpPr>
          <p:cNvPr id="132" name="Google Shape;132;p25"/>
          <p:cNvSpPr txBox="1">
            <a:spLocks noGrp="1"/>
          </p:cNvSpPr>
          <p:nvPr>
            <p:ph type="body" idx="1"/>
          </p:nvPr>
        </p:nvSpPr>
        <p:spPr>
          <a:xfrm>
            <a:off x="311700" y="1152475"/>
            <a:ext cx="3999900" cy="3619310"/>
          </a:xfrm>
          <a:prstGeom prst="rect">
            <a:avLst/>
          </a:prstGeom>
        </p:spPr>
        <p:txBody>
          <a:bodyPr spcFirstLastPara="1" wrap="square" lIns="91425" tIns="91425" rIns="91425" bIns="91425" anchor="t" anchorCtr="0">
            <a:normAutofit fontScale="92500" lnSpcReduction="20000"/>
          </a:bodyPr>
          <a:lstStyle/>
          <a:p>
            <a:pPr marL="0" lvl="0" indent="0" algn="just" rtl="0">
              <a:spcBef>
                <a:spcPts val="0"/>
              </a:spcBef>
              <a:spcAft>
                <a:spcPts val="0"/>
              </a:spcAft>
              <a:buNone/>
            </a:pPr>
            <a:r>
              <a:rPr lang="en" dirty="0"/>
              <a:t>[Describe the different performance of the two methods.]</a:t>
            </a:r>
          </a:p>
          <a:p>
            <a:pPr marL="0" lvl="0" indent="0" algn="just" rtl="0">
              <a:spcBef>
                <a:spcPts val="0"/>
              </a:spcBef>
              <a:spcAft>
                <a:spcPts val="0"/>
              </a:spcAft>
              <a:buNone/>
            </a:pPr>
            <a:r>
              <a:rPr lang="en-US" dirty="0">
                <a:solidFill>
                  <a:schemeClr val="tx1"/>
                </a:solidFill>
              </a:rPr>
              <a:t>Linear method considers all points i.e. inliers and outliers while constructing its epipolar lines and hence the intersection of the epipolar lines does not give accurate image matching results. RANSAC through repeated sub-sampling tries to draw its epipolar lines considering majorly inliers and small subset size, thus, intersection of its epipolar lines gives more accurate results for image matching.</a:t>
            </a:r>
          </a:p>
          <a:p>
            <a:pPr marL="0" lvl="0" indent="0" algn="just" rtl="0">
              <a:spcBef>
                <a:spcPts val="0"/>
              </a:spcBef>
              <a:spcAft>
                <a:spcPts val="0"/>
              </a:spcAft>
              <a:buNone/>
            </a:pPr>
            <a:endParaRPr dirty="0"/>
          </a:p>
          <a:p>
            <a:pPr marL="0" lvl="0" indent="0" algn="just" rtl="0">
              <a:spcAft>
                <a:spcPts val="0"/>
              </a:spcAft>
              <a:buNone/>
            </a:pPr>
            <a:r>
              <a:rPr lang="en" dirty="0"/>
              <a:t>[Why do these differences appear?]</a:t>
            </a:r>
          </a:p>
          <a:p>
            <a:pPr marL="0" lvl="0" indent="0" algn="just" rtl="0">
              <a:spcAft>
                <a:spcPts val="0"/>
              </a:spcAft>
              <a:buNone/>
            </a:pPr>
            <a:r>
              <a:rPr lang="en-US" dirty="0">
                <a:solidFill>
                  <a:schemeClr val="tx1"/>
                </a:solidFill>
              </a:rPr>
              <a:t>Linear method tries to optimally fit lines of all data points, including inliers as well as outliers hence it generally will produce a bad fit. On the contrary, RANSAC tries to exclude the outliers and only use inliers to draw lines in its calculations, hence produces more accurate results.</a:t>
            </a:r>
            <a:endParaRPr dirty="0">
              <a:solidFill>
                <a:schemeClr val="tx1"/>
              </a:solidFill>
            </a:endParaRPr>
          </a:p>
          <a:p>
            <a:pPr marL="0" lvl="0" indent="0" algn="l" rtl="0">
              <a:spcBef>
                <a:spcPts val="1200"/>
              </a:spcBef>
              <a:spcAft>
                <a:spcPts val="1200"/>
              </a:spcAft>
              <a:buNone/>
            </a:pPr>
            <a:endParaRPr dirty="0"/>
          </a:p>
        </p:txBody>
      </p:sp>
      <p:sp>
        <p:nvSpPr>
          <p:cNvPr id="133" name="Google Shape;133;p25"/>
          <p:cNvSpPr txBox="1">
            <a:spLocks noGrp="1"/>
          </p:cNvSpPr>
          <p:nvPr>
            <p:ph type="body" idx="2"/>
          </p:nvPr>
        </p:nvSpPr>
        <p:spPr>
          <a:xfrm>
            <a:off x="4832400" y="1152474"/>
            <a:ext cx="3999900" cy="3772991"/>
          </a:xfrm>
          <a:prstGeom prst="rect">
            <a:avLst/>
          </a:prstGeom>
        </p:spPr>
        <p:txBody>
          <a:bodyPr spcFirstLastPara="1" wrap="square" lIns="91425" tIns="91425" rIns="91425" bIns="91425" anchor="t" anchorCtr="0">
            <a:normAutofit/>
          </a:bodyPr>
          <a:lstStyle/>
          <a:p>
            <a:pPr marL="0" lvl="0" indent="0" algn="just" rtl="0">
              <a:spcBef>
                <a:spcPts val="0"/>
              </a:spcBef>
              <a:buNone/>
            </a:pPr>
            <a:r>
              <a:rPr lang="en" sz="1300" dirty="0"/>
              <a:t>[Which one should be more robust in real applications? Why?]</a:t>
            </a:r>
          </a:p>
          <a:p>
            <a:pPr marL="0" lvl="0" indent="0" algn="just" rtl="0">
              <a:spcBef>
                <a:spcPts val="0"/>
              </a:spcBef>
              <a:buNone/>
            </a:pPr>
            <a:r>
              <a:rPr lang="en-US" sz="1300" dirty="0">
                <a:solidFill>
                  <a:schemeClr val="tx1"/>
                </a:solidFill>
              </a:rPr>
              <a:t>Linear method should be more robust in real applications as compared to RANSAC as </a:t>
            </a:r>
            <a:r>
              <a:rPr lang="en-US" sz="1300" dirty="0" err="1">
                <a:solidFill>
                  <a:schemeClr val="tx1"/>
                </a:solidFill>
              </a:rPr>
              <a:t>ransac</a:t>
            </a:r>
            <a:r>
              <a:rPr lang="en-US" sz="1300" dirty="0">
                <a:solidFill>
                  <a:schemeClr val="tx1"/>
                </a:solidFill>
              </a:rPr>
              <a:t> is based on two major assumptions; sufficient inliers to agree on a good model and outliers will not repeatedly choose a single model. However, with real world data, it is hard to guarantee that these assumptions will be met as its possible to have highly skewed distributions. This causes </a:t>
            </a:r>
            <a:r>
              <a:rPr lang="en-US" sz="1300" dirty="0" err="1">
                <a:solidFill>
                  <a:schemeClr val="tx1"/>
                </a:solidFill>
              </a:rPr>
              <a:t>ransac</a:t>
            </a:r>
            <a:r>
              <a:rPr lang="en-US" sz="1300" dirty="0">
                <a:solidFill>
                  <a:schemeClr val="tx1"/>
                </a:solidFill>
              </a:rPr>
              <a:t> to discard large portion of data without justification in order to find a good fit for model which is harmful in real applications as we lose important data.</a:t>
            </a:r>
            <a:endParaRPr sz="1300" dirty="0">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6"/>
          <p:cNvSpPr/>
          <p:nvPr/>
        </p:nvSpPr>
        <p:spPr>
          <a:xfrm>
            <a:off x="311760" y="444960"/>
            <a:ext cx="8519400" cy="571800"/>
          </a:xfrm>
          <a:prstGeom prst="rect">
            <a:avLst/>
          </a:prstGeom>
          <a:noFill/>
          <a:ln>
            <a:noFill/>
          </a:ln>
        </p:spPr>
        <p:txBody>
          <a:bodyPr spcFirstLastPara="1" wrap="square" lIns="90000" tIns="91425" rIns="90000" bIns="91425" anchor="t" anchorCtr="0">
            <a:noAutofit/>
          </a:bodyPr>
          <a:lstStyle/>
          <a:p>
            <a:pPr marL="0" lvl="0" indent="0" algn="l" rtl="0">
              <a:spcBef>
                <a:spcPts val="0"/>
              </a:spcBef>
              <a:spcAft>
                <a:spcPts val="0"/>
              </a:spcAft>
              <a:buNone/>
            </a:pPr>
            <a:r>
              <a:rPr lang="en" sz="2800">
                <a:solidFill>
                  <a:schemeClr val="dk1"/>
                </a:solidFill>
              </a:rPr>
              <a:t>Part 5: Visual odometry</a:t>
            </a:r>
            <a:endParaRPr sz="2800">
              <a:solidFill>
                <a:schemeClr val="dk1"/>
              </a:solidFill>
            </a:endParaRPr>
          </a:p>
          <a:p>
            <a:pPr marL="0" marR="0" lvl="0" indent="0" algn="l" rtl="0">
              <a:lnSpc>
                <a:spcPct val="100000"/>
              </a:lnSpc>
              <a:spcBef>
                <a:spcPts val="0"/>
              </a:spcBef>
              <a:spcAft>
                <a:spcPts val="0"/>
              </a:spcAft>
              <a:buNone/>
            </a:pPr>
            <a:endParaRPr sz="2800"/>
          </a:p>
        </p:txBody>
      </p:sp>
      <p:sp>
        <p:nvSpPr>
          <p:cNvPr id="139" name="Google Shape;139;p26"/>
          <p:cNvSpPr/>
          <p:nvPr/>
        </p:nvSpPr>
        <p:spPr>
          <a:xfrm>
            <a:off x="311760" y="1152360"/>
            <a:ext cx="8519400" cy="3415200"/>
          </a:xfrm>
          <a:prstGeom prst="rect">
            <a:avLst/>
          </a:prstGeom>
          <a:noFill/>
          <a:ln>
            <a:noFill/>
          </a:ln>
        </p:spPr>
        <p:txBody>
          <a:bodyPr spcFirstLastPara="1" wrap="square" lIns="90000" tIns="91425" rIns="90000" bIns="91425" anchor="t" anchorCtr="0">
            <a:noAutofit/>
          </a:bodyPr>
          <a:lstStyle/>
          <a:p>
            <a:pPr marL="0" marR="0" lvl="0" indent="0" algn="just" rtl="0">
              <a:lnSpc>
                <a:spcPct val="115000"/>
              </a:lnSpc>
              <a:spcBef>
                <a:spcPts val="0"/>
              </a:spcBef>
              <a:spcAft>
                <a:spcPts val="0"/>
              </a:spcAft>
              <a:buNone/>
            </a:pPr>
            <a:r>
              <a:rPr lang="en" dirty="0">
                <a:solidFill>
                  <a:schemeClr val="dk2"/>
                </a:solidFill>
              </a:rPr>
              <a:t>[How can we use our code from part 2 and part 3 to determine the “ego-motion” of a camera attached to a robot (i.e., motion of the robot)?]</a:t>
            </a:r>
          </a:p>
          <a:p>
            <a:pPr algn="just">
              <a:lnSpc>
                <a:spcPct val="115000"/>
              </a:lnSpc>
            </a:pPr>
            <a:r>
              <a:rPr lang="en" sz="1300" dirty="0">
                <a:solidFill>
                  <a:schemeClr val="tx1"/>
                </a:solidFill>
                <a:latin typeface="+mn-lt"/>
              </a:rPr>
              <a:t>From parts 2 &amp; 3, we use the fundamental matrix F, instrinsic camera matrices K and K’, with the matrix multiplication formula </a:t>
            </a:r>
            <a:r>
              <a:rPr lang="en-US" sz="1300" dirty="0">
                <a:solidFill>
                  <a:schemeClr val="tx1"/>
                </a:solidFill>
                <a:effectLst/>
                <a:latin typeface="+mn-lt"/>
                <a:ea typeface="Calibri" panose="020F0502020204030204" pitchFamily="34" charset="0"/>
                <a:cs typeface="Times New Roman" panose="02020603050405020304" pitchFamily="18" charset="0"/>
              </a:rPr>
              <a:t>E = K’</a:t>
            </a:r>
            <a:r>
              <a:rPr lang="en-US" sz="1300" baseline="30000" dirty="0">
                <a:solidFill>
                  <a:schemeClr val="tx1"/>
                </a:solidFill>
                <a:effectLst/>
                <a:latin typeface="+mn-lt"/>
                <a:ea typeface="Calibri" panose="020F0502020204030204" pitchFamily="34" charset="0"/>
                <a:cs typeface="Times New Roman" panose="02020603050405020304" pitchFamily="18" charset="0"/>
              </a:rPr>
              <a:t>T</a:t>
            </a:r>
            <a:r>
              <a:rPr lang="en-US" sz="1300" dirty="0">
                <a:solidFill>
                  <a:schemeClr val="tx1"/>
                </a:solidFill>
                <a:effectLst/>
                <a:latin typeface="+mn-lt"/>
                <a:ea typeface="Calibri" panose="020F0502020204030204" pitchFamily="34" charset="0"/>
                <a:cs typeface="Times New Roman" panose="02020603050405020304" pitchFamily="18" charset="0"/>
              </a:rPr>
              <a:t> * F * K </a:t>
            </a:r>
            <a:r>
              <a:rPr lang="en" sz="1300" dirty="0">
                <a:solidFill>
                  <a:schemeClr val="tx1"/>
                </a:solidFill>
                <a:latin typeface="+mn-lt"/>
              </a:rPr>
              <a:t>to obtain the Essential matrix E. We then use obtained Essential matrix E and ransac fundamental matrix for pose estimation using 3D world points from triangulation and bundle adjustment to plot the trajectory of ego-motion of the camera. </a:t>
            </a:r>
          </a:p>
          <a:p>
            <a:pPr algn="just">
              <a:lnSpc>
                <a:spcPct val="115000"/>
              </a:lnSpc>
            </a:pPr>
            <a:endParaRPr dirty="0">
              <a:solidFill>
                <a:schemeClr val="dk2"/>
              </a:solidFill>
            </a:endParaRPr>
          </a:p>
          <a:p>
            <a:pPr marL="0" marR="0" lvl="0" indent="0" algn="just" rtl="0">
              <a:lnSpc>
                <a:spcPct val="115000"/>
              </a:lnSpc>
              <a:spcAft>
                <a:spcPts val="0"/>
              </a:spcAft>
              <a:buNone/>
            </a:pPr>
            <a:r>
              <a:rPr lang="en" dirty="0">
                <a:solidFill>
                  <a:schemeClr val="dk2"/>
                </a:solidFill>
              </a:rPr>
              <a:t>[In addition to the fundamental matrix, what additional camera information is required to recover the ego-motion?]</a:t>
            </a:r>
          </a:p>
          <a:p>
            <a:pPr marL="0" marR="0" algn="just">
              <a:lnSpc>
                <a:spcPct val="107000"/>
              </a:lnSpc>
              <a:spcBef>
                <a:spcPts val="0"/>
              </a:spcBef>
              <a:spcAft>
                <a:spcPts val="800"/>
              </a:spcAft>
            </a:pPr>
            <a:r>
              <a:rPr lang="en-US" sz="1300" dirty="0">
                <a:solidFill>
                  <a:schemeClr val="tx1"/>
                </a:solidFill>
                <a:effectLst/>
                <a:latin typeface="+mn-lt"/>
                <a:ea typeface="Calibri" panose="020F0502020204030204" pitchFamily="34" charset="0"/>
                <a:cs typeface="Times New Roman" panose="02020603050405020304" pitchFamily="18" charset="0"/>
              </a:rPr>
              <a:t>To recover ego-motion, we need geometric properties of camera like focal length (</a:t>
            </a:r>
            <a:r>
              <a:rPr lang="en-US" sz="1300" dirty="0" err="1">
                <a:solidFill>
                  <a:schemeClr val="tx1"/>
                </a:solidFill>
                <a:effectLst/>
                <a:latin typeface="+mn-lt"/>
                <a:ea typeface="Calibri" panose="020F0502020204030204" pitchFamily="34" charset="0"/>
                <a:cs typeface="Times New Roman" panose="02020603050405020304" pitchFamily="18" charset="0"/>
              </a:rPr>
              <a:t>f</a:t>
            </a:r>
            <a:r>
              <a:rPr lang="en-US" sz="1300" baseline="-25000" dirty="0" err="1">
                <a:solidFill>
                  <a:schemeClr val="tx1"/>
                </a:solidFill>
                <a:effectLst/>
                <a:latin typeface="+mn-lt"/>
                <a:ea typeface="Calibri" panose="020F0502020204030204" pitchFamily="34" charset="0"/>
                <a:cs typeface="Times New Roman" panose="02020603050405020304" pitchFamily="18" charset="0"/>
              </a:rPr>
              <a:t>x</a:t>
            </a:r>
            <a:r>
              <a:rPr lang="en-US" sz="1300" dirty="0">
                <a:solidFill>
                  <a:schemeClr val="tx1"/>
                </a:solidFill>
                <a:effectLst/>
                <a:latin typeface="+mn-lt"/>
                <a:ea typeface="Calibri" panose="020F0502020204030204" pitchFamily="34" charset="0"/>
                <a:cs typeface="Times New Roman" panose="02020603050405020304" pitchFamily="18" charset="0"/>
              </a:rPr>
              <a:t>, </a:t>
            </a:r>
            <a:r>
              <a:rPr lang="en-US" sz="1300" dirty="0" err="1">
                <a:solidFill>
                  <a:schemeClr val="tx1"/>
                </a:solidFill>
                <a:effectLst/>
                <a:latin typeface="+mn-lt"/>
                <a:ea typeface="Calibri" panose="020F0502020204030204" pitchFamily="34" charset="0"/>
                <a:cs typeface="Times New Roman" panose="02020603050405020304" pitchFamily="18" charset="0"/>
              </a:rPr>
              <a:t>f</a:t>
            </a:r>
            <a:r>
              <a:rPr lang="en-US" sz="1300" baseline="-25000" dirty="0" err="1">
                <a:solidFill>
                  <a:schemeClr val="tx1"/>
                </a:solidFill>
                <a:effectLst/>
                <a:latin typeface="+mn-lt"/>
                <a:ea typeface="Calibri" panose="020F0502020204030204" pitchFamily="34" charset="0"/>
                <a:cs typeface="Times New Roman" panose="02020603050405020304" pitchFamily="18" charset="0"/>
              </a:rPr>
              <a:t>y</a:t>
            </a:r>
            <a:r>
              <a:rPr lang="en-US" sz="1300" dirty="0">
                <a:solidFill>
                  <a:schemeClr val="tx1"/>
                </a:solidFill>
                <a:effectLst/>
                <a:latin typeface="+mn-lt"/>
                <a:ea typeface="Calibri" panose="020F0502020204030204" pitchFamily="34" charset="0"/>
                <a:cs typeface="Times New Roman" panose="02020603050405020304" pitchFamily="18" charset="0"/>
              </a:rPr>
              <a:t>), principal point offset (x</a:t>
            </a:r>
            <a:r>
              <a:rPr lang="en-US" sz="1300" baseline="-25000" dirty="0">
                <a:solidFill>
                  <a:schemeClr val="tx1"/>
                </a:solidFill>
                <a:effectLst/>
                <a:latin typeface="+mn-lt"/>
                <a:ea typeface="Calibri" panose="020F0502020204030204" pitchFamily="34" charset="0"/>
                <a:cs typeface="Times New Roman" panose="02020603050405020304" pitchFamily="18" charset="0"/>
              </a:rPr>
              <a:t>0</a:t>
            </a:r>
            <a:r>
              <a:rPr lang="en-US" sz="1300" dirty="0">
                <a:solidFill>
                  <a:schemeClr val="tx1"/>
                </a:solidFill>
                <a:effectLst/>
                <a:latin typeface="+mn-lt"/>
                <a:ea typeface="Calibri" panose="020F0502020204030204" pitchFamily="34" charset="0"/>
                <a:cs typeface="Times New Roman" panose="02020603050405020304" pitchFamily="18" charset="0"/>
              </a:rPr>
              <a:t>, y</a:t>
            </a:r>
            <a:r>
              <a:rPr lang="en-US" sz="1300" baseline="-25000" dirty="0">
                <a:solidFill>
                  <a:schemeClr val="tx1"/>
                </a:solidFill>
                <a:effectLst/>
                <a:latin typeface="+mn-lt"/>
                <a:ea typeface="Calibri" panose="020F0502020204030204" pitchFamily="34" charset="0"/>
                <a:cs typeface="Times New Roman" panose="02020603050405020304" pitchFamily="18" charset="0"/>
              </a:rPr>
              <a:t>0</a:t>
            </a:r>
            <a:r>
              <a:rPr lang="en-US" sz="1300" dirty="0">
                <a:solidFill>
                  <a:schemeClr val="tx1"/>
                </a:solidFill>
                <a:effectLst/>
                <a:latin typeface="+mn-lt"/>
                <a:ea typeface="Calibri" panose="020F0502020204030204" pitchFamily="34" charset="0"/>
                <a:cs typeface="Times New Roman" panose="02020603050405020304" pitchFamily="18" charset="0"/>
              </a:rPr>
              <a:t>), as well as axis skew to compute the intrinsic camera matrix. Additionally, we also need information about the type of camera (like single camera, stereo camera), lens distortion, film size and camera calibration.</a:t>
            </a:r>
          </a:p>
          <a:p>
            <a:pPr marL="0" marR="0" lvl="0" indent="0" algn="just" rtl="0">
              <a:lnSpc>
                <a:spcPct val="115000"/>
              </a:lnSpc>
              <a:spcBef>
                <a:spcPts val="1200"/>
              </a:spcBef>
              <a:spcAft>
                <a:spcPts val="0"/>
              </a:spcAft>
              <a:buNone/>
            </a:pPr>
            <a:endParaRPr dirty="0">
              <a:solidFill>
                <a:schemeClr val="dk2"/>
              </a:solidFill>
            </a:endParaRPr>
          </a:p>
          <a:p>
            <a:pPr marL="0" marR="0" lvl="0" indent="0" algn="just" rtl="0">
              <a:lnSpc>
                <a:spcPct val="115000"/>
              </a:lnSpc>
              <a:spcBef>
                <a:spcPts val="1200"/>
              </a:spcBef>
              <a:spcAft>
                <a:spcPts val="0"/>
              </a:spcAft>
              <a:buNone/>
            </a:pPr>
            <a:endParaRPr dirty="0">
              <a:solidFill>
                <a:schemeClr val="dk2"/>
              </a:solidFill>
            </a:endParaRPr>
          </a:p>
          <a:p>
            <a:pPr marL="0" marR="0" lvl="0" indent="0" algn="l" rtl="0">
              <a:lnSpc>
                <a:spcPct val="115000"/>
              </a:lnSpc>
              <a:spcBef>
                <a:spcPts val="1200"/>
              </a:spcBef>
              <a:spcAft>
                <a:spcPts val="0"/>
              </a:spcAft>
              <a:buNone/>
            </a:pPr>
            <a:endParaRPr dirty="0">
              <a:solidFill>
                <a:schemeClr val="dk2"/>
              </a:solidFill>
            </a:endParaRPr>
          </a:p>
          <a:p>
            <a:pPr marL="0" marR="0" lvl="0" indent="0" algn="l" rtl="0">
              <a:lnSpc>
                <a:spcPct val="115000"/>
              </a:lnSpc>
              <a:spcBef>
                <a:spcPts val="1200"/>
              </a:spcBef>
              <a:spcAft>
                <a:spcPts val="1200"/>
              </a:spcAft>
              <a:buNone/>
            </a:pPr>
            <a:endParaRPr dirty="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7"/>
          <p:cNvSpPr/>
          <p:nvPr/>
        </p:nvSpPr>
        <p:spPr>
          <a:xfrm>
            <a:off x="311760" y="444960"/>
            <a:ext cx="8519400" cy="571800"/>
          </a:xfrm>
          <a:prstGeom prst="rect">
            <a:avLst/>
          </a:prstGeom>
          <a:noFill/>
          <a:ln>
            <a:noFill/>
          </a:ln>
        </p:spPr>
        <p:txBody>
          <a:bodyPr spcFirstLastPara="1" wrap="square" lIns="90000" tIns="91425" rIns="90000" bIns="91425" anchor="t" anchorCtr="0">
            <a:noAutofit/>
          </a:bodyPr>
          <a:lstStyle/>
          <a:p>
            <a:pPr marL="0" lvl="0" indent="0" algn="l" rtl="0">
              <a:spcBef>
                <a:spcPts val="0"/>
              </a:spcBef>
              <a:spcAft>
                <a:spcPts val="0"/>
              </a:spcAft>
              <a:buNone/>
            </a:pPr>
            <a:r>
              <a:rPr lang="en" sz="2800">
                <a:solidFill>
                  <a:schemeClr val="dk1"/>
                </a:solidFill>
              </a:rPr>
              <a:t>Part 5: Visual odometry</a:t>
            </a:r>
            <a:endParaRPr sz="2800">
              <a:solidFill>
                <a:schemeClr val="dk1"/>
              </a:solidFill>
            </a:endParaRPr>
          </a:p>
          <a:p>
            <a:pPr marL="0" marR="0" lvl="0" indent="0" algn="l" rtl="0">
              <a:lnSpc>
                <a:spcPct val="100000"/>
              </a:lnSpc>
              <a:spcBef>
                <a:spcPts val="0"/>
              </a:spcBef>
              <a:spcAft>
                <a:spcPts val="0"/>
              </a:spcAft>
              <a:buNone/>
            </a:pPr>
            <a:endParaRPr sz="2800"/>
          </a:p>
        </p:txBody>
      </p:sp>
      <p:sp>
        <p:nvSpPr>
          <p:cNvPr id="145" name="Google Shape;145;p27"/>
          <p:cNvSpPr/>
          <p:nvPr/>
        </p:nvSpPr>
        <p:spPr>
          <a:xfrm>
            <a:off x="311760" y="1152360"/>
            <a:ext cx="8519400" cy="3415200"/>
          </a:xfrm>
          <a:prstGeom prst="rect">
            <a:avLst/>
          </a:prstGeom>
          <a:noFill/>
          <a:ln>
            <a:noFill/>
          </a:ln>
        </p:spPr>
        <p:txBody>
          <a:bodyPr spcFirstLastPara="1" wrap="square" lIns="90000" tIns="91425" rIns="90000" bIns="91425" anchor="t" anchorCtr="0">
            <a:noAutofit/>
          </a:bodyPr>
          <a:lstStyle/>
          <a:p>
            <a:pPr marL="0" marR="0" lvl="0" indent="0" algn="l" rtl="0">
              <a:lnSpc>
                <a:spcPct val="115000"/>
              </a:lnSpc>
              <a:spcBef>
                <a:spcPts val="0"/>
              </a:spcBef>
              <a:spcAft>
                <a:spcPts val="0"/>
              </a:spcAft>
              <a:buNone/>
            </a:pPr>
            <a:r>
              <a:rPr lang="en">
                <a:solidFill>
                  <a:schemeClr val="dk2"/>
                </a:solidFill>
              </a:rPr>
              <a:t>[Attach a plot of the camera’s trajectory through time]</a:t>
            </a:r>
            <a:endParaRPr>
              <a:solidFill>
                <a:schemeClr val="dk2"/>
              </a:solidFill>
            </a:endParaRPr>
          </a:p>
          <a:p>
            <a:pPr marL="0" marR="0" lvl="0" indent="0" algn="l" rtl="0">
              <a:lnSpc>
                <a:spcPct val="115000"/>
              </a:lnSpc>
              <a:spcBef>
                <a:spcPts val="1200"/>
              </a:spcBef>
              <a:spcAft>
                <a:spcPts val="0"/>
              </a:spcAft>
              <a:buNone/>
            </a:pPr>
            <a:endParaRPr>
              <a:solidFill>
                <a:schemeClr val="dk2"/>
              </a:solidFill>
            </a:endParaRPr>
          </a:p>
          <a:p>
            <a:pPr marL="0" marR="0" lvl="0" indent="0" algn="l" rtl="0">
              <a:lnSpc>
                <a:spcPct val="115000"/>
              </a:lnSpc>
              <a:spcBef>
                <a:spcPts val="1200"/>
              </a:spcBef>
              <a:spcAft>
                <a:spcPts val="0"/>
              </a:spcAft>
              <a:buNone/>
            </a:pPr>
            <a:endParaRPr>
              <a:solidFill>
                <a:schemeClr val="dk2"/>
              </a:solidFill>
            </a:endParaRPr>
          </a:p>
          <a:p>
            <a:pPr marL="0" marR="0" lvl="0" indent="0" algn="l" rtl="0">
              <a:lnSpc>
                <a:spcPct val="115000"/>
              </a:lnSpc>
              <a:spcBef>
                <a:spcPts val="1200"/>
              </a:spcBef>
              <a:spcAft>
                <a:spcPts val="0"/>
              </a:spcAft>
              <a:buNone/>
            </a:pPr>
            <a:endParaRPr>
              <a:solidFill>
                <a:schemeClr val="dk2"/>
              </a:solidFill>
            </a:endParaRPr>
          </a:p>
          <a:p>
            <a:pPr marL="0" marR="0" lvl="0" indent="0" algn="l" rtl="0">
              <a:lnSpc>
                <a:spcPct val="115000"/>
              </a:lnSpc>
              <a:spcBef>
                <a:spcPts val="1200"/>
              </a:spcBef>
              <a:spcAft>
                <a:spcPts val="1200"/>
              </a:spcAft>
              <a:buNone/>
            </a:pPr>
            <a:endParaRPr>
              <a:solidFill>
                <a:schemeClr val="dk2"/>
              </a:solidFill>
            </a:endParaRPr>
          </a:p>
        </p:txBody>
      </p:sp>
      <p:pic>
        <p:nvPicPr>
          <p:cNvPr id="3" name="Picture 2">
            <a:extLst>
              <a:ext uri="{FF2B5EF4-FFF2-40B4-BE49-F238E27FC236}">
                <a16:creationId xmlns:a16="http://schemas.microsoft.com/office/drawing/2014/main" id="{ACB9C9ED-0406-4320-BDFC-023F0BF80462}"/>
              </a:ext>
            </a:extLst>
          </p:cNvPr>
          <p:cNvPicPr>
            <a:picLocks noChangeAspect="1"/>
          </p:cNvPicPr>
          <p:nvPr/>
        </p:nvPicPr>
        <p:blipFill>
          <a:blip r:embed="rId3"/>
          <a:stretch>
            <a:fillRect/>
          </a:stretch>
        </p:blipFill>
        <p:spPr>
          <a:xfrm>
            <a:off x="2458233" y="1592731"/>
            <a:ext cx="3627522" cy="342054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 1: Projection matrix</a:t>
            </a:r>
            <a:endParaRPr/>
          </a:p>
        </p:txBody>
      </p:sp>
      <p:sp>
        <p:nvSpPr>
          <p:cNvPr id="65" name="Google Shape;65;p1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[insert visualization of projected 3D points and actual 2D points for the CCB image we provided here]</a:t>
            </a:r>
          </a:p>
          <a:p>
            <a:pPr marL="0" lvl="0" indent="0" algn="l" rtl="0">
              <a:spcBef>
                <a:spcPts val="0"/>
              </a:spcBef>
              <a:spcAft>
                <a:spcPts val="1200"/>
              </a:spcAft>
              <a:buNone/>
            </a:pPr>
            <a:endParaRPr dirty="0"/>
          </a:p>
        </p:txBody>
      </p:sp>
      <p:sp>
        <p:nvSpPr>
          <p:cNvPr id="66" name="Google Shape;66;p1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[insert visualization of camera center for the CCB image here]</a:t>
            </a:r>
            <a:endParaRPr/>
          </a:p>
        </p:txBody>
      </p:sp>
      <p:pic>
        <p:nvPicPr>
          <p:cNvPr id="3" name="Picture 2">
            <a:extLst>
              <a:ext uri="{FF2B5EF4-FFF2-40B4-BE49-F238E27FC236}">
                <a16:creationId xmlns:a16="http://schemas.microsoft.com/office/drawing/2014/main" id="{667D27AE-326C-4AE8-9209-FF08A5230E6C}"/>
              </a:ext>
            </a:extLst>
          </p:cNvPr>
          <p:cNvPicPr>
            <a:picLocks noChangeAspect="1"/>
          </p:cNvPicPr>
          <p:nvPr/>
        </p:nvPicPr>
        <p:blipFill>
          <a:blip r:embed="rId3"/>
          <a:stretch>
            <a:fillRect/>
          </a:stretch>
        </p:blipFill>
        <p:spPr>
          <a:xfrm>
            <a:off x="368177" y="1918141"/>
            <a:ext cx="3212583" cy="3054470"/>
          </a:xfrm>
          <a:prstGeom prst="rect">
            <a:avLst/>
          </a:prstGeom>
        </p:spPr>
      </p:pic>
      <p:pic>
        <p:nvPicPr>
          <p:cNvPr id="5" name="Picture 4">
            <a:extLst>
              <a:ext uri="{FF2B5EF4-FFF2-40B4-BE49-F238E27FC236}">
                <a16:creationId xmlns:a16="http://schemas.microsoft.com/office/drawing/2014/main" id="{11AB27D3-5609-4FF4-9868-403C1A5012AC}"/>
              </a:ext>
            </a:extLst>
          </p:cNvPr>
          <p:cNvPicPr>
            <a:picLocks noChangeAspect="1"/>
          </p:cNvPicPr>
          <p:nvPr/>
        </p:nvPicPr>
        <p:blipFill>
          <a:blip r:embed="rId4"/>
          <a:stretch>
            <a:fillRect/>
          </a:stretch>
        </p:blipFill>
        <p:spPr>
          <a:xfrm>
            <a:off x="5201235" y="1801817"/>
            <a:ext cx="3005314" cy="317079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 1: Projection matrix</a:t>
            </a:r>
            <a:endParaRPr/>
          </a:p>
        </p:txBody>
      </p:sp>
      <p:sp>
        <p:nvSpPr>
          <p:cNvPr id="72" name="Google Shape;72;p16"/>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[insert visualization of projected 3D points and actual 2D points for the Argoverse image we provided here]</a:t>
            </a:r>
            <a:endParaRPr/>
          </a:p>
        </p:txBody>
      </p:sp>
      <p:sp>
        <p:nvSpPr>
          <p:cNvPr id="73" name="Google Shape;73;p16"/>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[insert visualization of camera center for the Argoverse image here]</a:t>
            </a:r>
            <a:endParaRPr/>
          </a:p>
        </p:txBody>
      </p:sp>
      <p:pic>
        <p:nvPicPr>
          <p:cNvPr id="3" name="Picture 2">
            <a:extLst>
              <a:ext uri="{FF2B5EF4-FFF2-40B4-BE49-F238E27FC236}">
                <a16:creationId xmlns:a16="http://schemas.microsoft.com/office/drawing/2014/main" id="{4F356D52-9812-4E01-945E-769726F2A168}"/>
              </a:ext>
            </a:extLst>
          </p:cNvPr>
          <p:cNvPicPr>
            <a:picLocks noChangeAspect="1"/>
          </p:cNvPicPr>
          <p:nvPr/>
        </p:nvPicPr>
        <p:blipFill>
          <a:blip r:embed="rId3"/>
          <a:stretch>
            <a:fillRect/>
          </a:stretch>
        </p:blipFill>
        <p:spPr>
          <a:xfrm>
            <a:off x="498805" y="1998179"/>
            <a:ext cx="3599601" cy="2953726"/>
          </a:xfrm>
          <a:prstGeom prst="rect">
            <a:avLst/>
          </a:prstGeom>
        </p:spPr>
      </p:pic>
      <p:pic>
        <p:nvPicPr>
          <p:cNvPr id="5" name="Picture 4">
            <a:extLst>
              <a:ext uri="{FF2B5EF4-FFF2-40B4-BE49-F238E27FC236}">
                <a16:creationId xmlns:a16="http://schemas.microsoft.com/office/drawing/2014/main" id="{CB651A43-B6F8-430C-AD53-E9B55532D16C}"/>
              </a:ext>
            </a:extLst>
          </p:cNvPr>
          <p:cNvPicPr>
            <a:picLocks noChangeAspect="1"/>
          </p:cNvPicPr>
          <p:nvPr/>
        </p:nvPicPr>
        <p:blipFill>
          <a:blip r:embed="rId4"/>
          <a:stretch>
            <a:fillRect/>
          </a:stretch>
        </p:blipFill>
        <p:spPr>
          <a:xfrm>
            <a:off x="5045595" y="1863738"/>
            <a:ext cx="3475997" cy="308118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 1: Projection matrix</a:t>
            </a:r>
            <a:endParaRPr/>
          </a:p>
        </p:txBody>
      </p:sp>
      <p:sp>
        <p:nvSpPr>
          <p:cNvPr id="79" name="Google Shape;79;p17"/>
          <p:cNvSpPr txBox="1">
            <a:spLocks noGrp="1"/>
          </p:cNvSpPr>
          <p:nvPr>
            <p:ph type="body" idx="1"/>
          </p:nvPr>
        </p:nvSpPr>
        <p:spPr>
          <a:xfrm>
            <a:off x="311700" y="1152474"/>
            <a:ext cx="3999900" cy="3806875"/>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[What two quantities does the camera matrix relate?]</a:t>
            </a:r>
          </a:p>
          <a:p>
            <a:pPr marL="0" lvl="0" indent="0" algn="l" rtl="0">
              <a:spcBef>
                <a:spcPts val="0"/>
              </a:spcBef>
              <a:spcAft>
                <a:spcPts val="0"/>
              </a:spcAft>
              <a:buNone/>
            </a:pPr>
            <a:r>
              <a:rPr lang="en" dirty="0"/>
              <a:t>	</a:t>
            </a:r>
            <a:r>
              <a:rPr lang="en-US" dirty="0">
                <a:solidFill>
                  <a:schemeClr val="tx1"/>
                </a:solidFill>
              </a:rPr>
              <a:t>x = PX</a:t>
            </a:r>
          </a:p>
          <a:p>
            <a:pPr marL="0" lvl="0" indent="0" algn="l" rtl="0">
              <a:lnSpc>
                <a:spcPct val="100000"/>
              </a:lnSpc>
              <a:spcBef>
                <a:spcPts val="0"/>
              </a:spcBef>
              <a:spcAft>
                <a:spcPts val="0"/>
              </a:spcAft>
              <a:buNone/>
            </a:pPr>
            <a:r>
              <a:rPr lang="en-US" dirty="0">
                <a:solidFill>
                  <a:schemeClr val="tx1"/>
                </a:solidFill>
              </a:rPr>
              <a:t>Where, x = 2D image point</a:t>
            </a:r>
          </a:p>
          <a:p>
            <a:pPr marL="0" lvl="0" indent="0" algn="l" rtl="0">
              <a:lnSpc>
                <a:spcPct val="100000"/>
              </a:lnSpc>
              <a:spcBef>
                <a:spcPts val="0"/>
              </a:spcBef>
              <a:spcAft>
                <a:spcPts val="0"/>
              </a:spcAft>
              <a:buNone/>
            </a:pPr>
            <a:r>
              <a:rPr lang="en-US" dirty="0">
                <a:solidFill>
                  <a:schemeClr val="tx1"/>
                </a:solidFill>
              </a:rPr>
              <a:t>             P = camera matrix</a:t>
            </a:r>
          </a:p>
          <a:p>
            <a:pPr marL="0" lvl="0" indent="0" algn="l" rtl="0">
              <a:lnSpc>
                <a:spcPct val="100000"/>
              </a:lnSpc>
              <a:spcBef>
                <a:spcPts val="0"/>
              </a:spcBef>
              <a:spcAft>
                <a:spcPts val="0"/>
              </a:spcAft>
              <a:buNone/>
            </a:pPr>
            <a:r>
              <a:rPr lang="en-US" dirty="0">
                <a:solidFill>
                  <a:schemeClr val="tx1"/>
                </a:solidFill>
              </a:rPr>
              <a:t>             X = 3D world point</a:t>
            </a:r>
          </a:p>
          <a:p>
            <a:pPr marL="0" lvl="0" indent="0" algn="l" rtl="0">
              <a:lnSpc>
                <a:spcPct val="100000"/>
              </a:lnSpc>
              <a:spcBef>
                <a:spcPts val="0"/>
              </a:spcBef>
              <a:spcAft>
                <a:spcPts val="0"/>
              </a:spcAft>
              <a:buNone/>
            </a:pPr>
            <a:r>
              <a:rPr lang="en-US" dirty="0">
                <a:solidFill>
                  <a:schemeClr val="tx1"/>
                </a:solidFill>
              </a:rPr>
              <a:t>Homogenous 3D points to 2D image points</a:t>
            </a:r>
          </a:p>
          <a:p>
            <a:pPr marL="0" lvl="0" indent="0" algn="l" rtl="0">
              <a:lnSpc>
                <a:spcPct val="100000"/>
              </a:lnSpc>
              <a:spcBef>
                <a:spcPts val="0"/>
              </a:spcBef>
              <a:spcAft>
                <a:spcPts val="0"/>
              </a:spcAft>
              <a:buNone/>
            </a:pPr>
            <a:endParaRPr dirty="0"/>
          </a:p>
          <a:p>
            <a:pPr marL="0" lvl="0" indent="0" algn="just" rtl="0">
              <a:lnSpc>
                <a:spcPct val="100000"/>
              </a:lnSpc>
              <a:buNone/>
            </a:pPr>
            <a:r>
              <a:rPr lang="en" dirty="0"/>
              <a:t>[What quantities can the camera matrix be decomposed into?]</a:t>
            </a:r>
          </a:p>
          <a:p>
            <a:pPr marL="0" lvl="0" indent="0" algn="just" rtl="0">
              <a:lnSpc>
                <a:spcPct val="100000"/>
              </a:lnSpc>
              <a:buNone/>
            </a:pPr>
            <a:r>
              <a:rPr lang="en" dirty="0"/>
              <a:t>	</a:t>
            </a:r>
            <a:r>
              <a:rPr lang="en" dirty="0">
                <a:solidFill>
                  <a:schemeClr val="tx1"/>
                </a:solidFill>
              </a:rPr>
              <a:t>P = K[R|t]</a:t>
            </a:r>
          </a:p>
          <a:p>
            <a:pPr marL="0" lvl="0" indent="0" algn="just" rtl="0">
              <a:lnSpc>
                <a:spcPct val="100000"/>
              </a:lnSpc>
              <a:buNone/>
            </a:pPr>
            <a:r>
              <a:rPr lang="en-US" dirty="0">
                <a:solidFill>
                  <a:schemeClr val="tx1"/>
                </a:solidFill>
              </a:rPr>
              <a:t>W</a:t>
            </a:r>
            <a:r>
              <a:rPr lang="en" dirty="0">
                <a:solidFill>
                  <a:schemeClr val="tx1"/>
                </a:solidFill>
              </a:rPr>
              <a:t>here, K = 3x3 intrinsics</a:t>
            </a:r>
          </a:p>
          <a:p>
            <a:pPr marL="0" lvl="0" indent="0" algn="just" rtl="0">
              <a:lnSpc>
                <a:spcPct val="100000"/>
              </a:lnSpc>
              <a:buNone/>
            </a:pPr>
            <a:r>
              <a:rPr lang="en" dirty="0">
                <a:solidFill>
                  <a:schemeClr val="tx1"/>
                </a:solidFill>
              </a:rPr>
              <a:t>             R = 3x3 3D rotation</a:t>
            </a:r>
          </a:p>
          <a:p>
            <a:pPr marL="0" lvl="0" indent="0" algn="just" rtl="0">
              <a:lnSpc>
                <a:spcPct val="100000"/>
              </a:lnSpc>
              <a:buNone/>
            </a:pPr>
            <a:r>
              <a:rPr lang="en" dirty="0">
                <a:solidFill>
                  <a:schemeClr val="tx1"/>
                </a:solidFill>
              </a:rPr>
              <a:t>             t = 3x1 3D translation</a:t>
            </a:r>
          </a:p>
          <a:p>
            <a:pPr marL="0" lvl="0" indent="0" algn="just" rtl="0">
              <a:lnSpc>
                <a:spcPct val="100000"/>
              </a:lnSpc>
              <a:buNone/>
            </a:pPr>
            <a:r>
              <a:rPr lang="en-US" dirty="0">
                <a:solidFill>
                  <a:schemeClr val="tx1"/>
                </a:solidFill>
              </a:rPr>
              <a:t>I</a:t>
            </a:r>
            <a:r>
              <a:rPr lang="en" dirty="0">
                <a:solidFill>
                  <a:schemeClr val="tx1"/>
                </a:solidFill>
              </a:rPr>
              <a:t>ntrinsic and Extrinsic parameters</a:t>
            </a:r>
          </a:p>
          <a:p>
            <a:pPr marL="0" lvl="0" indent="0" algn="just" rtl="0">
              <a:lnSpc>
                <a:spcPct val="100000"/>
              </a:lnSpc>
              <a:buNone/>
            </a:pPr>
            <a:endParaRPr lang="en" dirty="0"/>
          </a:p>
          <a:p>
            <a:pPr marL="0" lvl="0" indent="0" algn="l" rtl="0">
              <a:spcBef>
                <a:spcPts val="1200"/>
              </a:spcBef>
              <a:spcAft>
                <a:spcPts val="1200"/>
              </a:spcAft>
              <a:buNone/>
            </a:pPr>
            <a:endParaRPr dirty="0"/>
          </a:p>
        </p:txBody>
      </p:sp>
      <p:sp>
        <p:nvSpPr>
          <p:cNvPr id="80" name="Google Shape;80;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buNone/>
            </a:pPr>
            <a:r>
              <a:rPr lang="en" dirty="0"/>
              <a:t>[List any 3 factors that affect the camera projection matrix.]</a:t>
            </a:r>
          </a:p>
          <a:p>
            <a:pPr marL="342900" lvl="0" indent="-342900" algn="l" rtl="0">
              <a:spcBef>
                <a:spcPts val="0"/>
              </a:spcBef>
              <a:buAutoNum type="arabicPeriod"/>
            </a:pPr>
            <a:r>
              <a:rPr lang="en" dirty="0">
                <a:solidFill>
                  <a:schemeClr val="tx1"/>
                </a:solidFill>
              </a:rPr>
              <a:t>Camera (perspective projection)</a:t>
            </a:r>
          </a:p>
          <a:p>
            <a:pPr marL="342900" lvl="0" indent="-342900" algn="l" rtl="0">
              <a:spcBef>
                <a:spcPts val="0"/>
              </a:spcBef>
              <a:buAutoNum type="arabicPeriod"/>
            </a:pPr>
            <a:r>
              <a:rPr lang="en" dirty="0">
                <a:solidFill>
                  <a:schemeClr val="tx1"/>
                </a:solidFill>
              </a:rPr>
              <a:t>Image (intrinsic camera parameters)</a:t>
            </a:r>
          </a:p>
          <a:p>
            <a:pPr marL="342900" lvl="0" indent="-342900" algn="l" rtl="0">
              <a:spcBef>
                <a:spcPts val="0"/>
              </a:spcBef>
              <a:buAutoNum type="arabicPeriod"/>
            </a:pPr>
            <a:r>
              <a:rPr lang="en" dirty="0">
                <a:solidFill>
                  <a:schemeClr val="tx1"/>
                </a:solidFill>
              </a:rPr>
              <a:t>World (extrinsic camera parameters)</a:t>
            </a:r>
          </a:p>
          <a:p>
            <a:pPr marL="342900" lvl="0" indent="-342900" algn="l" rtl="0">
              <a:spcBef>
                <a:spcPts val="0"/>
              </a:spcBef>
              <a:buAutoNum type="arabicPeriod"/>
            </a:pPr>
            <a:endParaRPr lang="e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 2: Fundamental matrix</a:t>
            </a:r>
            <a:endParaRPr/>
          </a:p>
        </p:txBody>
      </p:sp>
      <p:sp>
        <p:nvSpPr>
          <p:cNvPr id="86" name="Google Shape;86;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[insert visualization of epipolar lines on the CCB image pair]</a:t>
            </a:r>
            <a:endParaRPr/>
          </a:p>
        </p:txBody>
      </p:sp>
      <p:pic>
        <p:nvPicPr>
          <p:cNvPr id="3" name="Picture 2">
            <a:extLst>
              <a:ext uri="{FF2B5EF4-FFF2-40B4-BE49-F238E27FC236}">
                <a16:creationId xmlns:a16="http://schemas.microsoft.com/office/drawing/2014/main" id="{61BF3B80-E15B-4461-AC92-66BFA8ED75F1}"/>
              </a:ext>
            </a:extLst>
          </p:cNvPr>
          <p:cNvPicPr>
            <a:picLocks noChangeAspect="1"/>
          </p:cNvPicPr>
          <p:nvPr/>
        </p:nvPicPr>
        <p:blipFill>
          <a:blip r:embed="rId3"/>
          <a:stretch>
            <a:fillRect/>
          </a:stretch>
        </p:blipFill>
        <p:spPr>
          <a:xfrm>
            <a:off x="311699" y="1636541"/>
            <a:ext cx="8598229" cy="279714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 2: Fundamental matrix</a:t>
            </a:r>
            <a:endParaRPr/>
          </a:p>
        </p:txBody>
      </p:sp>
      <p:sp>
        <p:nvSpPr>
          <p:cNvPr id="92" name="Google Shape;92;p19"/>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buNone/>
            </a:pPr>
            <a:r>
              <a:rPr lang="en" dirty="0"/>
              <a:t>[Why is it that points in one image are projected by the fundamental matrix onto epipolar lines in the other image?]</a:t>
            </a:r>
          </a:p>
          <a:p>
            <a:pPr marL="0" lvl="0" indent="0" algn="just" rtl="0">
              <a:lnSpc>
                <a:spcPct val="100000"/>
              </a:lnSpc>
              <a:spcBef>
                <a:spcPts val="0"/>
              </a:spcBef>
              <a:buNone/>
            </a:pPr>
            <a:r>
              <a:rPr lang="en-US" dirty="0">
                <a:solidFill>
                  <a:schemeClr val="tx1"/>
                </a:solidFill>
              </a:rPr>
              <a:t>The mapping between a point and its epipolar line is given by the fundamental matrix. Consider a pair of images, here for each point </a:t>
            </a:r>
            <a:r>
              <a:rPr lang="en-US" dirty="0" err="1">
                <a:solidFill>
                  <a:schemeClr val="tx1"/>
                </a:solidFill>
              </a:rPr>
              <a:t>x</a:t>
            </a:r>
            <a:r>
              <a:rPr lang="en-US" sz="700" dirty="0" err="1">
                <a:solidFill>
                  <a:schemeClr val="tx1"/>
                </a:solidFill>
              </a:rPr>
              <a:t>L</a:t>
            </a:r>
            <a:r>
              <a:rPr lang="en-US" dirty="0">
                <a:solidFill>
                  <a:schemeClr val="tx1"/>
                </a:solidFill>
              </a:rPr>
              <a:t> in first image, there exists a corresponding epipolar line l in the other image. In second image, we have any point </a:t>
            </a:r>
            <a:r>
              <a:rPr lang="en-US" dirty="0" err="1">
                <a:solidFill>
                  <a:schemeClr val="tx1"/>
                </a:solidFill>
              </a:rPr>
              <a:t>x</a:t>
            </a:r>
            <a:r>
              <a:rPr lang="en-US" sz="700" dirty="0" err="1">
                <a:solidFill>
                  <a:schemeClr val="tx1"/>
                </a:solidFill>
              </a:rPr>
              <a:t>R</a:t>
            </a:r>
            <a:r>
              <a:rPr lang="en-US" dirty="0">
                <a:solidFill>
                  <a:schemeClr val="tx1"/>
                </a:solidFill>
              </a:rPr>
              <a:t> matching the point </a:t>
            </a:r>
            <a:r>
              <a:rPr lang="en-US" dirty="0" err="1">
                <a:solidFill>
                  <a:schemeClr val="tx1"/>
                </a:solidFill>
              </a:rPr>
              <a:t>x</a:t>
            </a:r>
            <a:r>
              <a:rPr lang="en-US" sz="700" dirty="0" err="1">
                <a:solidFill>
                  <a:schemeClr val="tx1"/>
                </a:solidFill>
              </a:rPr>
              <a:t>L</a:t>
            </a:r>
            <a:r>
              <a:rPr lang="en-US" dirty="0">
                <a:solidFill>
                  <a:schemeClr val="tx1"/>
                </a:solidFill>
              </a:rPr>
              <a:t>, then this point </a:t>
            </a:r>
            <a:r>
              <a:rPr lang="en-US" dirty="0" err="1">
                <a:solidFill>
                  <a:schemeClr val="tx1"/>
                </a:solidFill>
              </a:rPr>
              <a:t>x</a:t>
            </a:r>
            <a:r>
              <a:rPr lang="en-US" sz="700" dirty="0" err="1">
                <a:solidFill>
                  <a:schemeClr val="tx1"/>
                </a:solidFill>
              </a:rPr>
              <a:t>R</a:t>
            </a:r>
            <a:r>
              <a:rPr lang="en-US" dirty="0">
                <a:solidFill>
                  <a:schemeClr val="tx1"/>
                </a:solidFill>
              </a:rPr>
              <a:t> must lie on the epipolar line l. Thus, there is a map </a:t>
            </a:r>
            <a:r>
              <a:rPr lang="en-US" dirty="0" err="1">
                <a:solidFill>
                  <a:schemeClr val="tx1"/>
                </a:solidFill>
              </a:rPr>
              <a:t>x</a:t>
            </a:r>
            <a:r>
              <a:rPr lang="en-US" sz="700" dirty="0" err="1">
                <a:solidFill>
                  <a:schemeClr val="tx1"/>
                </a:solidFill>
              </a:rPr>
              <a:t>L</a:t>
            </a:r>
            <a:r>
              <a:rPr lang="en-US" dirty="0">
                <a:solidFill>
                  <a:schemeClr val="tx1"/>
                </a:solidFill>
              </a:rPr>
              <a:t> → l from a point in one image to its corresponding epipolar line in the other image which makes the projection of epipolar lines by fundamental matrix.</a:t>
            </a:r>
            <a:endParaRPr lang="en" dirty="0">
              <a:solidFill>
                <a:schemeClr val="tx1"/>
              </a:solidFill>
            </a:endParaRPr>
          </a:p>
        </p:txBody>
      </p:sp>
      <p:sp>
        <p:nvSpPr>
          <p:cNvPr id="93" name="Google Shape;93;p19"/>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buClr>
                <a:schemeClr val="dk1"/>
              </a:buClr>
              <a:buSzPts val="1100"/>
              <a:buFont typeface="Arial"/>
              <a:buNone/>
            </a:pPr>
            <a:r>
              <a:rPr lang="en" dirty="0"/>
              <a:t>[What happens to the epipoles and epipolar lines when you take two images where the camera centers are within the images? Why?]</a:t>
            </a:r>
          </a:p>
          <a:p>
            <a:pPr marL="0" lvl="0" indent="0" algn="just" rtl="0">
              <a:lnSpc>
                <a:spcPct val="100000"/>
              </a:lnSpc>
              <a:spcBef>
                <a:spcPts val="0"/>
              </a:spcBef>
              <a:buClr>
                <a:schemeClr val="dk1"/>
              </a:buClr>
              <a:buSzPts val="1100"/>
              <a:buFont typeface="Arial"/>
              <a:buNone/>
            </a:pPr>
            <a:r>
              <a:rPr lang="en" dirty="0">
                <a:solidFill>
                  <a:schemeClr val="tx1"/>
                </a:solidFill>
              </a:rPr>
              <a:t>When two images have camera centers within the image </a:t>
            </a:r>
            <a:r>
              <a:rPr lang="en-US" dirty="0">
                <a:solidFill>
                  <a:schemeClr val="tx1"/>
                </a:solidFill>
              </a:rPr>
              <a:t>then the epipoles e and e’ will be located at infinity since the baseline joining the centers O</a:t>
            </a:r>
            <a:r>
              <a:rPr lang="en-US" sz="1050" dirty="0">
                <a:solidFill>
                  <a:schemeClr val="tx1"/>
                </a:solidFill>
              </a:rPr>
              <a:t>L</a:t>
            </a:r>
            <a:r>
              <a:rPr lang="en-US" dirty="0">
                <a:solidFill>
                  <a:schemeClr val="tx1"/>
                </a:solidFill>
              </a:rPr>
              <a:t>, O</a:t>
            </a:r>
            <a:r>
              <a:rPr lang="en-US" sz="1000" dirty="0">
                <a:solidFill>
                  <a:schemeClr val="tx1"/>
                </a:solidFill>
              </a:rPr>
              <a:t>R</a:t>
            </a:r>
            <a:r>
              <a:rPr lang="en-US" dirty="0">
                <a:solidFill>
                  <a:schemeClr val="tx1"/>
                </a:solidFill>
              </a:rPr>
              <a:t> is parallel to the image planes, and intersects the image plane at infinity. The epipolar lines are parallel to an axis of each image plane.</a:t>
            </a:r>
            <a:endParaRPr lang="en"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 2: Fundamental matrix</a:t>
            </a:r>
            <a:endParaRPr/>
          </a:p>
        </p:txBody>
      </p:sp>
      <p:sp>
        <p:nvSpPr>
          <p:cNvPr id="99" name="Google Shape;99;p20"/>
          <p:cNvSpPr txBox="1">
            <a:spLocks noGrp="1"/>
          </p:cNvSpPr>
          <p:nvPr>
            <p:ph type="body" idx="1"/>
          </p:nvPr>
        </p:nvSpPr>
        <p:spPr>
          <a:xfrm>
            <a:off x="311700" y="1017726"/>
            <a:ext cx="3999900" cy="3992424"/>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Clr>
                <a:schemeClr val="dk1"/>
              </a:buClr>
              <a:buSzPts val="1100"/>
              <a:buFont typeface="Arial"/>
              <a:buNone/>
            </a:pPr>
            <a:r>
              <a:rPr lang="en" dirty="0"/>
              <a:t>[What does it mean when your epipolar lines are all horizontal across the two images?]</a:t>
            </a:r>
          </a:p>
          <a:p>
            <a:pPr marL="0" lvl="0" indent="0" algn="l" rtl="0">
              <a:spcBef>
                <a:spcPts val="0"/>
              </a:spcBef>
              <a:spcAft>
                <a:spcPts val="0"/>
              </a:spcAft>
              <a:buClr>
                <a:schemeClr val="dk1"/>
              </a:buClr>
              <a:buSzPts val="1100"/>
              <a:buFont typeface="Arial"/>
              <a:buNone/>
            </a:pPr>
            <a:r>
              <a:rPr lang="en" sz="1500" dirty="0">
                <a:solidFill>
                  <a:schemeClr val="tx1"/>
                </a:solidFill>
                <a:latin typeface="+mn-lt"/>
                <a:ea typeface="Calibri" panose="020F0502020204030204" pitchFamily="34" charset="0"/>
                <a:cs typeface="Times New Roman" panose="02020603050405020304" pitchFamily="18" charset="0"/>
              </a:rPr>
              <a:t>I</a:t>
            </a:r>
            <a:r>
              <a:rPr lang="en-US" sz="1500" dirty="0">
                <a:solidFill>
                  <a:schemeClr val="tx1"/>
                </a:solidFill>
                <a:effectLst/>
                <a:latin typeface="+mn-lt"/>
                <a:ea typeface="Calibri" panose="020F0502020204030204" pitchFamily="34" charset="0"/>
                <a:cs typeface="Times New Roman" panose="02020603050405020304" pitchFamily="18" charset="0"/>
              </a:rPr>
              <a:t>f two camera image planes coincide, then epipolar lines also coincide (</a:t>
            </a:r>
            <a:r>
              <a:rPr lang="en-US" sz="1500" dirty="0" err="1">
                <a:solidFill>
                  <a:schemeClr val="tx1"/>
                </a:solidFill>
                <a:effectLst/>
                <a:latin typeface="+mn-lt"/>
                <a:ea typeface="Calibri" panose="020F0502020204030204" pitchFamily="34" charset="0"/>
                <a:cs typeface="Times New Roman" panose="02020603050405020304" pitchFamily="18" charset="0"/>
              </a:rPr>
              <a:t>e</a:t>
            </a:r>
            <a:r>
              <a:rPr lang="en-US" sz="1500" baseline="-25000" dirty="0" err="1">
                <a:solidFill>
                  <a:schemeClr val="tx1"/>
                </a:solidFill>
                <a:effectLst/>
                <a:latin typeface="+mn-lt"/>
                <a:ea typeface="Calibri" panose="020F0502020204030204" pitchFamily="34" charset="0"/>
                <a:cs typeface="Times New Roman" panose="02020603050405020304" pitchFamily="18" charset="0"/>
              </a:rPr>
              <a:t>L</a:t>
            </a:r>
            <a:r>
              <a:rPr lang="en-US" sz="1500" dirty="0">
                <a:solidFill>
                  <a:schemeClr val="tx1"/>
                </a:solidFill>
                <a:effectLst/>
                <a:latin typeface="+mn-lt"/>
                <a:ea typeface="Calibri" panose="020F0502020204030204" pitchFamily="34" charset="0"/>
                <a:cs typeface="Times New Roman" panose="02020603050405020304" pitchFamily="18" charset="0"/>
              </a:rPr>
              <a:t>–X</a:t>
            </a:r>
            <a:r>
              <a:rPr lang="en-US" sz="1500" baseline="-25000" dirty="0">
                <a:solidFill>
                  <a:schemeClr val="tx1"/>
                </a:solidFill>
                <a:effectLst/>
                <a:latin typeface="+mn-lt"/>
                <a:ea typeface="Calibri" panose="020F0502020204030204" pitchFamily="34" charset="0"/>
                <a:cs typeface="Times New Roman" panose="02020603050405020304" pitchFamily="18" charset="0"/>
              </a:rPr>
              <a:t>L</a:t>
            </a:r>
            <a:r>
              <a:rPr lang="en-US" sz="1500" dirty="0">
                <a:solidFill>
                  <a:schemeClr val="tx1"/>
                </a:solidFill>
                <a:effectLst/>
                <a:latin typeface="+mn-lt"/>
                <a:ea typeface="Calibri" panose="020F0502020204030204" pitchFamily="34" charset="0"/>
                <a:cs typeface="Times New Roman" panose="02020603050405020304" pitchFamily="18" charset="0"/>
              </a:rPr>
              <a:t> = </a:t>
            </a:r>
            <a:r>
              <a:rPr lang="en-US" sz="1500" dirty="0" err="1">
                <a:solidFill>
                  <a:schemeClr val="tx1"/>
                </a:solidFill>
                <a:effectLst/>
                <a:latin typeface="+mn-lt"/>
                <a:ea typeface="Calibri" panose="020F0502020204030204" pitchFamily="34" charset="0"/>
                <a:cs typeface="Times New Roman" panose="02020603050405020304" pitchFamily="18" charset="0"/>
              </a:rPr>
              <a:t>e</a:t>
            </a:r>
            <a:r>
              <a:rPr lang="en-US" sz="1500" baseline="-25000" dirty="0" err="1">
                <a:solidFill>
                  <a:schemeClr val="tx1"/>
                </a:solidFill>
                <a:effectLst/>
                <a:latin typeface="+mn-lt"/>
                <a:ea typeface="Calibri" panose="020F0502020204030204" pitchFamily="34" charset="0"/>
                <a:cs typeface="Times New Roman" panose="02020603050405020304" pitchFamily="18" charset="0"/>
              </a:rPr>
              <a:t>R</a:t>
            </a:r>
            <a:r>
              <a:rPr lang="en-US" sz="1500" dirty="0">
                <a:solidFill>
                  <a:schemeClr val="tx1"/>
                </a:solidFill>
                <a:effectLst/>
                <a:latin typeface="+mn-lt"/>
                <a:ea typeface="Calibri" panose="020F0502020204030204" pitchFamily="34" charset="0"/>
                <a:cs typeface="Times New Roman" panose="02020603050405020304" pitchFamily="18" charset="0"/>
              </a:rPr>
              <a:t>–X</a:t>
            </a:r>
            <a:r>
              <a:rPr lang="en-US" sz="1500" baseline="-25000" dirty="0">
                <a:solidFill>
                  <a:schemeClr val="tx1"/>
                </a:solidFill>
                <a:effectLst/>
                <a:latin typeface="+mn-lt"/>
                <a:ea typeface="Calibri" panose="020F0502020204030204" pitchFamily="34" charset="0"/>
                <a:cs typeface="Times New Roman" panose="02020603050405020304" pitchFamily="18" charset="0"/>
              </a:rPr>
              <a:t>R</a:t>
            </a:r>
            <a:r>
              <a:rPr lang="en-US" sz="1500" dirty="0">
                <a:solidFill>
                  <a:schemeClr val="tx1"/>
                </a:solidFill>
                <a:effectLst/>
                <a:latin typeface="+mn-lt"/>
                <a:ea typeface="Calibri" panose="020F0502020204030204" pitchFamily="34" charset="0"/>
                <a:cs typeface="Times New Roman" panose="02020603050405020304" pitchFamily="18" charset="0"/>
              </a:rPr>
              <a:t>) which means that the epipolar lines are parallel to the line O</a:t>
            </a:r>
            <a:r>
              <a:rPr lang="en-US" sz="1500" baseline="-25000" dirty="0">
                <a:solidFill>
                  <a:schemeClr val="tx1"/>
                </a:solidFill>
                <a:effectLst/>
                <a:latin typeface="+mn-lt"/>
                <a:ea typeface="Calibri" panose="020F0502020204030204" pitchFamily="34" charset="0"/>
                <a:cs typeface="Times New Roman" panose="02020603050405020304" pitchFamily="18" charset="0"/>
              </a:rPr>
              <a:t>L</a:t>
            </a:r>
            <a:r>
              <a:rPr lang="en-US" sz="1500" dirty="0">
                <a:solidFill>
                  <a:schemeClr val="tx1"/>
                </a:solidFill>
                <a:effectLst/>
                <a:latin typeface="+mn-lt"/>
                <a:ea typeface="Calibri" panose="020F0502020204030204" pitchFamily="34" charset="0"/>
                <a:cs typeface="Times New Roman" panose="02020603050405020304" pitchFamily="18" charset="0"/>
              </a:rPr>
              <a:t>–O</a:t>
            </a:r>
            <a:r>
              <a:rPr lang="en-US" sz="1500" baseline="-25000" dirty="0">
                <a:solidFill>
                  <a:schemeClr val="tx1"/>
                </a:solidFill>
                <a:effectLst/>
                <a:latin typeface="+mn-lt"/>
                <a:ea typeface="Calibri" panose="020F0502020204030204" pitchFamily="34" charset="0"/>
                <a:cs typeface="Times New Roman" panose="02020603050405020304" pitchFamily="18" charset="0"/>
              </a:rPr>
              <a:t>R</a:t>
            </a:r>
            <a:r>
              <a:rPr lang="en-US" sz="1500" dirty="0">
                <a:solidFill>
                  <a:schemeClr val="tx1"/>
                </a:solidFill>
                <a:effectLst/>
                <a:latin typeface="+mn-lt"/>
                <a:ea typeface="Calibri" panose="020F0502020204030204" pitchFamily="34" charset="0"/>
                <a:cs typeface="Times New Roman" panose="02020603050405020304" pitchFamily="18" charset="0"/>
              </a:rPr>
              <a:t> between the centers of projection and can be aligned with the horizontal axes of the two images. Thus</a:t>
            </a:r>
            <a:r>
              <a:rPr lang="en-US" sz="1500" dirty="0">
                <a:solidFill>
                  <a:schemeClr val="tx1"/>
                </a:solidFill>
                <a:latin typeface="+mn-lt"/>
                <a:ea typeface="Calibri" panose="020F0502020204030204" pitchFamily="34" charset="0"/>
                <a:cs typeface="Times New Roman" panose="02020603050405020304" pitchFamily="18" charset="0"/>
              </a:rPr>
              <a:t>, it </a:t>
            </a:r>
            <a:r>
              <a:rPr lang="en-US" sz="1500" dirty="0">
                <a:solidFill>
                  <a:schemeClr val="tx1"/>
                </a:solidFill>
                <a:effectLst/>
                <a:latin typeface="+mn-lt"/>
                <a:ea typeface="Calibri" panose="020F0502020204030204" pitchFamily="34" charset="0"/>
                <a:cs typeface="Times New Roman" panose="02020603050405020304" pitchFamily="18" charset="0"/>
              </a:rPr>
              <a:t>means that if you look simply along a horizontal line, you can find the matching point in the other image for each point in the first image.</a:t>
            </a:r>
          </a:p>
          <a:p>
            <a:pPr marL="0" lvl="0" indent="0" algn="l" rtl="0">
              <a:spcBef>
                <a:spcPts val="0"/>
              </a:spcBef>
              <a:spcAft>
                <a:spcPts val="0"/>
              </a:spcAft>
              <a:buClr>
                <a:schemeClr val="dk1"/>
              </a:buClr>
              <a:buSzPts val="1100"/>
              <a:buFont typeface="Arial"/>
              <a:buNone/>
            </a:pPr>
            <a:endParaRPr lang="en-US" sz="1100" dirty="0"/>
          </a:p>
          <a:p>
            <a:pPr marL="0" lvl="0" indent="0" algn="l" rtl="0">
              <a:spcAft>
                <a:spcPts val="0"/>
              </a:spcAft>
              <a:buClr>
                <a:schemeClr val="dk1"/>
              </a:buClr>
              <a:buSzPts val="1100"/>
              <a:buFont typeface="Arial"/>
              <a:buNone/>
            </a:pPr>
            <a:r>
              <a:rPr lang="en" dirty="0"/>
              <a:t>[Why is the fundamental matrix defined up to a scale?]</a:t>
            </a:r>
          </a:p>
          <a:p>
            <a:pPr marL="0" indent="0" algn="just">
              <a:buClr>
                <a:schemeClr val="dk1"/>
              </a:buClr>
              <a:buSzPts val="1100"/>
              <a:buNone/>
            </a:pPr>
            <a:r>
              <a:rPr lang="en-US" sz="1500" dirty="0">
                <a:solidFill>
                  <a:schemeClr val="tx1"/>
                </a:solidFill>
                <a:effectLst/>
                <a:latin typeface="+mn-lt"/>
                <a:ea typeface="Calibri" panose="020F0502020204030204" pitchFamily="34" charset="0"/>
                <a:cs typeface="Times New Roman" panose="02020603050405020304" pitchFamily="18" charset="0"/>
              </a:rPr>
              <a:t>The fundamental matrix is defined by, </a:t>
            </a:r>
            <a:r>
              <a:rPr lang="en-US" sz="1500" dirty="0" err="1">
                <a:solidFill>
                  <a:schemeClr val="tx1"/>
                </a:solidFill>
                <a:effectLst/>
                <a:latin typeface="+mn-lt"/>
                <a:ea typeface="Calibri" panose="020F0502020204030204" pitchFamily="34" charset="0"/>
                <a:cs typeface="Times New Roman" panose="02020603050405020304" pitchFamily="18" charset="0"/>
              </a:rPr>
              <a:t>x</a:t>
            </a:r>
            <a:r>
              <a:rPr lang="en-US" sz="1500" baseline="-25000" dirty="0" err="1">
                <a:solidFill>
                  <a:schemeClr val="tx1"/>
                </a:solidFill>
                <a:effectLst/>
                <a:latin typeface="+mn-lt"/>
                <a:ea typeface="Calibri" panose="020F0502020204030204" pitchFamily="34" charset="0"/>
                <a:cs typeface="Times New Roman" panose="02020603050405020304" pitchFamily="18" charset="0"/>
              </a:rPr>
              <a:t>L</a:t>
            </a:r>
            <a:r>
              <a:rPr lang="en-US" sz="1500" baseline="30000" dirty="0" err="1">
                <a:solidFill>
                  <a:schemeClr val="tx1"/>
                </a:solidFill>
                <a:effectLst/>
                <a:latin typeface="+mn-lt"/>
                <a:ea typeface="Calibri" panose="020F0502020204030204" pitchFamily="34" charset="0"/>
                <a:cs typeface="Times New Roman" panose="02020603050405020304" pitchFamily="18" charset="0"/>
              </a:rPr>
              <a:t>T</a:t>
            </a:r>
            <a:r>
              <a:rPr lang="en-US" sz="1500" dirty="0">
                <a:solidFill>
                  <a:schemeClr val="tx1"/>
                </a:solidFill>
                <a:effectLst/>
                <a:latin typeface="+mn-lt"/>
                <a:ea typeface="Calibri" panose="020F0502020204030204" pitchFamily="34" charset="0"/>
                <a:cs typeface="Times New Roman" panose="02020603050405020304" pitchFamily="18" charset="0"/>
              </a:rPr>
              <a:t> *F*</a:t>
            </a:r>
            <a:r>
              <a:rPr lang="en-US" sz="1500" dirty="0" err="1">
                <a:solidFill>
                  <a:schemeClr val="tx1"/>
                </a:solidFill>
                <a:effectLst/>
                <a:latin typeface="+mn-lt"/>
                <a:ea typeface="Calibri" panose="020F0502020204030204" pitchFamily="34" charset="0"/>
                <a:cs typeface="Times New Roman" panose="02020603050405020304" pitchFamily="18" charset="0"/>
              </a:rPr>
              <a:t>x</a:t>
            </a:r>
            <a:r>
              <a:rPr lang="en-US" sz="1500" baseline="-25000" dirty="0" err="1">
                <a:solidFill>
                  <a:schemeClr val="tx1"/>
                </a:solidFill>
                <a:effectLst/>
                <a:latin typeface="+mn-lt"/>
                <a:ea typeface="Calibri" panose="020F0502020204030204" pitchFamily="34" charset="0"/>
                <a:cs typeface="Times New Roman" panose="02020603050405020304" pitchFamily="18" charset="0"/>
              </a:rPr>
              <a:t>R</a:t>
            </a:r>
            <a:r>
              <a:rPr lang="en-US" sz="1500" dirty="0">
                <a:solidFill>
                  <a:schemeClr val="tx1"/>
                </a:solidFill>
                <a:effectLst/>
                <a:latin typeface="+mn-lt"/>
                <a:ea typeface="Calibri" panose="020F0502020204030204" pitchFamily="34" charset="0"/>
                <a:cs typeface="Times New Roman" panose="02020603050405020304" pitchFamily="18" charset="0"/>
              </a:rPr>
              <a:t> = 0. Once we have calculated the value for F, it solves equation for pixels </a:t>
            </a:r>
            <a:r>
              <a:rPr lang="en-US" sz="1500" dirty="0" err="1">
                <a:solidFill>
                  <a:schemeClr val="tx1"/>
                </a:solidFill>
                <a:effectLst/>
                <a:latin typeface="+mn-lt"/>
                <a:ea typeface="Calibri" panose="020F0502020204030204" pitchFamily="34" charset="0"/>
                <a:cs typeface="Times New Roman" panose="02020603050405020304" pitchFamily="18" charset="0"/>
              </a:rPr>
              <a:t>x</a:t>
            </a:r>
            <a:r>
              <a:rPr lang="en-US" sz="1500" baseline="-25000" dirty="0" err="1">
                <a:solidFill>
                  <a:schemeClr val="tx1"/>
                </a:solidFill>
                <a:effectLst/>
                <a:latin typeface="+mn-lt"/>
                <a:ea typeface="Calibri" panose="020F0502020204030204" pitchFamily="34" charset="0"/>
                <a:cs typeface="Times New Roman" panose="02020603050405020304" pitchFamily="18" charset="0"/>
              </a:rPr>
              <a:t>L</a:t>
            </a:r>
            <a:r>
              <a:rPr lang="en-US" sz="1500" dirty="0">
                <a:solidFill>
                  <a:schemeClr val="tx1"/>
                </a:solidFill>
                <a:effectLst/>
                <a:latin typeface="+mn-lt"/>
                <a:ea typeface="Calibri" panose="020F0502020204030204" pitchFamily="34" charset="0"/>
                <a:cs typeface="Times New Roman" panose="02020603050405020304" pitchFamily="18" charset="0"/>
              </a:rPr>
              <a:t>, </a:t>
            </a:r>
            <a:r>
              <a:rPr lang="en-US" sz="1500" dirty="0" err="1">
                <a:solidFill>
                  <a:schemeClr val="tx1"/>
                </a:solidFill>
                <a:effectLst/>
                <a:latin typeface="+mn-lt"/>
                <a:ea typeface="Calibri" panose="020F0502020204030204" pitchFamily="34" charset="0"/>
                <a:cs typeface="Times New Roman" panose="02020603050405020304" pitchFamily="18" charset="0"/>
              </a:rPr>
              <a:t>x</a:t>
            </a:r>
            <a:r>
              <a:rPr lang="en-US" sz="1500" baseline="-25000" dirty="0" err="1">
                <a:solidFill>
                  <a:schemeClr val="tx1"/>
                </a:solidFill>
                <a:effectLst/>
                <a:latin typeface="+mn-lt"/>
                <a:ea typeface="Calibri" panose="020F0502020204030204" pitchFamily="34" charset="0"/>
                <a:cs typeface="Times New Roman" panose="02020603050405020304" pitchFamily="18" charset="0"/>
              </a:rPr>
              <a:t>R</a:t>
            </a:r>
            <a:r>
              <a:rPr lang="en-US" sz="1500" dirty="0">
                <a:solidFill>
                  <a:schemeClr val="tx1"/>
                </a:solidFill>
                <a:effectLst/>
                <a:latin typeface="+mn-lt"/>
                <a:ea typeface="Calibri" panose="020F0502020204030204" pitchFamily="34" charset="0"/>
                <a:cs typeface="Times New Roman" panose="02020603050405020304" pitchFamily="18" charset="0"/>
              </a:rPr>
              <a:t>. Now, if we multiply F by any scalar a , we solve equation as : </a:t>
            </a:r>
            <a:r>
              <a:rPr lang="en-US" sz="1500" dirty="0" err="1">
                <a:solidFill>
                  <a:schemeClr val="tx1"/>
                </a:solidFill>
                <a:effectLst/>
                <a:latin typeface="+mn-lt"/>
                <a:ea typeface="Calibri" panose="020F0502020204030204" pitchFamily="34" charset="0"/>
                <a:cs typeface="Times New Roman" panose="02020603050405020304" pitchFamily="18" charset="0"/>
              </a:rPr>
              <a:t>x</a:t>
            </a:r>
            <a:r>
              <a:rPr lang="en-US" sz="1500" baseline="-25000" dirty="0" err="1">
                <a:solidFill>
                  <a:schemeClr val="tx1"/>
                </a:solidFill>
                <a:effectLst/>
                <a:latin typeface="+mn-lt"/>
                <a:ea typeface="Calibri" panose="020F0502020204030204" pitchFamily="34" charset="0"/>
                <a:cs typeface="Times New Roman" panose="02020603050405020304" pitchFamily="18" charset="0"/>
              </a:rPr>
              <a:t>L</a:t>
            </a:r>
            <a:r>
              <a:rPr lang="en-US" sz="1500" baseline="30000" dirty="0" err="1">
                <a:solidFill>
                  <a:schemeClr val="tx1"/>
                </a:solidFill>
                <a:effectLst/>
                <a:latin typeface="+mn-lt"/>
                <a:ea typeface="Calibri" panose="020F0502020204030204" pitchFamily="34" charset="0"/>
                <a:cs typeface="Times New Roman" panose="02020603050405020304" pitchFamily="18" charset="0"/>
              </a:rPr>
              <a:t>T</a:t>
            </a:r>
            <a:r>
              <a:rPr lang="en-US" sz="1500" dirty="0">
                <a:solidFill>
                  <a:schemeClr val="tx1"/>
                </a:solidFill>
                <a:effectLst/>
                <a:latin typeface="+mn-lt"/>
                <a:ea typeface="Calibri" panose="020F0502020204030204" pitchFamily="34" charset="0"/>
                <a:cs typeface="Times New Roman" panose="02020603050405020304" pitchFamily="18" charset="0"/>
              </a:rPr>
              <a:t>*a*F*</a:t>
            </a:r>
            <a:r>
              <a:rPr lang="en-US" sz="1500" dirty="0" err="1">
                <a:solidFill>
                  <a:schemeClr val="tx1"/>
                </a:solidFill>
                <a:effectLst/>
                <a:latin typeface="+mn-lt"/>
                <a:ea typeface="Calibri" panose="020F0502020204030204" pitchFamily="34" charset="0"/>
                <a:cs typeface="Times New Roman" panose="02020603050405020304" pitchFamily="18" charset="0"/>
              </a:rPr>
              <a:t>x</a:t>
            </a:r>
            <a:r>
              <a:rPr lang="en-US" sz="1500" baseline="-25000" dirty="0" err="1">
                <a:solidFill>
                  <a:schemeClr val="tx1"/>
                </a:solidFill>
                <a:effectLst/>
                <a:latin typeface="+mn-lt"/>
                <a:ea typeface="Calibri" panose="020F0502020204030204" pitchFamily="34" charset="0"/>
                <a:cs typeface="Times New Roman" panose="02020603050405020304" pitchFamily="18" charset="0"/>
              </a:rPr>
              <a:t>R</a:t>
            </a:r>
            <a:r>
              <a:rPr lang="en-US" sz="1500" dirty="0">
                <a:solidFill>
                  <a:schemeClr val="tx1"/>
                </a:solidFill>
                <a:effectLst/>
                <a:latin typeface="+mn-lt"/>
                <a:ea typeface="Calibri" panose="020F0502020204030204" pitchFamily="34" charset="0"/>
                <a:cs typeface="Times New Roman" panose="02020603050405020304" pitchFamily="18" charset="0"/>
              </a:rPr>
              <a:t> = 0. </a:t>
            </a:r>
            <a:r>
              <a:rPr lang="en-US" sz="1500" dirty="0">
                <a:solidFill>
                  <a:schemeClr val="tx1"/>
                </a:solidFill>
                <a:latin typeface="+mn-lt"/>
                <a:ea typeface="Calibri" panose="020F0502020204030204" pitchFamily="34" charset="0"/>
                <a:cs typeface="Times New Roman" panose="02020603050405020304" pitchFamily="18" charset="0"/>
              </a:rPr>
              <a:t>Hence</a:t>
            </a:r>
            <a:r>
              <a:rPr lang="en-US" sz="1500" dirty="0">
                <a:solidFill>
                  <a:schemeClr val="tx1"/>
                </a:solidFill>
                <a:effectLst/>
                <a:latin typeface="+mn-lt"/>
                <a:ea typeface="Calibri" panose="020F0502020204030204" pitchFamily="34" charset="0"/>
                <a:cs typeface="Times New Roman" panose="02020603050405020304" pitchFamily="18" charset="0"/>
              </a:rPr>
              <a:t>, F'=a*F is also a valid fundamental matrix. This can be simply put as there is a unique fundamental matrix, up to a scale.</a:t>
            </a:r>
          </a:p>
          <a:p>
            <a:pPr marL="0" lvl="0" indent="0" algn="l" rtl="0">
              <a:spcAft>
                <a:spcPts val="0"/>
              </a:spcAft>
              <a:buClr>
                <a:schemeClr val="dk1"/>
              </a:buClr>
              <a:buSzPts val="1100"/>
              <a:buFont typeface="Arial"/>
              <a:buNone/>
            </a:pPr>
            <a:endParaRPr dirty="0"/>
          </a:p>
          <a:p>
            <a:pPr marL="0" lvl="0" indent="0" algn="l" rtl="0">
              <a:spcBef>
                <a:spcPts val="1200"/>
              </a:spcBef>
              <a:spcAft>
                <a:spcPts val="1200"/>
              </a:spcAft>
              <a:buNone/>
            </a:pPr>
            <a:endParaRPr dirty="0"/>
          </a:p>
        </p:txBody>
      </p:sp>
      <p:sp>
        <p:nvSpPr>
          <p:cNvPr id="100" name="Google Shape;100;p20"/>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buNone/>
            </a:pPr>
            <a:r>
              <a:rPr lang="en" dirty="0"/>
              <a:t>[Why is the fundamental matrix rank 2?]</a:t>
            </a:r>
          </a:p>
          <a:p>
            <a:pPr marL="0" indent="0">
              <a:buNone/>
            </a:pPr>
            <a:r>
              <a:rPr lang="en-US" sz="1300" dirty="0">
                <a:solidFill>
                  <a:schemeClr val="tx1"/>
                </a:solidFill>
                <a:effectLst/>
                <a:latin typeface="+mn-lt"/>
                <a:ea typeface="Calibri" panose="020F0502020204030204" pitchFamily="34" charset="0"/>
                <a:cs typeface="Times New Roman" panose="02020603050405020304" pitchFamily="18" charset="0"/>
              </a:rPr>
              <a:t>Fundamental matrix F represents a 3x3 mapping from the 2-dimensional projective plane of the first image to the pencil of epipolar lines through the </a:t>
            </a:r>
            <a:r>
              <a:rPr lang="en-US" sz="1300" dirty="0" err="1">
                <a:solidFill>
                  <a:schemeClr val="tx1"/>
                </a:solidFill>
                <a:effectLst/>
                <a:latin typeface="+mn-lt"/>
                <a:ea typeface="Calibri" panose="020F0502020204030204" pitchFamily="34" charset="0"/>
                <a:cs typeface="Times New Roman" panose="02020603050405020304" pitchFamily="18" charset="0"/>
              </a:rPr>
              <a:t>epipole</a:t>
            </a:r>
            <a:r>
              <a:rPr lang="en-US" sz="1300" dirty="0">
                <a:solidFill>
                  <a:schemeClr val="tx1"/>
                </a:solidFill>
                <a:effectLst/>
                <a:latin typeface="+mn-lt"/>
                <a:ea typeface="Calibri" panose="020F0502020204030204" pitchFamily="34" charset="0"/>
                <a:cs typeface="Times New Roman" panose="02020603050405020304" pitchFamily="18" charset="0"/>
              </a:rPr>
              <a:t> e. In this way, it speaks to a mapping from a 2-dimensional onto a 1-dimensional projective space and must subsequently have rank 2.</a:t>
            </a:r>
          </a:p>
          <a:p>
            <a:pPr marL="0" lvl="0" indent="0" algn="l" rtl="0">
              <a:spcBef>
                <a:spcPts val="0"/>
              </a:spcBef>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 3: RANSAC</a:t>
            </a:r>
            <a:endParaRPr/>
          </a:p>
        </p:txBody>
      </p:sp>
      <p:sp>
        <p:nvSpPr>
          <p:cNvPr id="106" name="Google Shape;106;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[insert visualization of correspondences on Notre Dame after RANSAC]</a:t>
            </a:r>
            <a:endParaRPr/>
          </a:p>
        </p:txBody>
      </p:sp>
      <p:pic>
        <p:nvPicPr>
          <p:cNvPr id="3" name="Picture 2">
            <a:extLst>
              <a:ext uri="{FF2B5EF4-FFF2-40B4-BE49-F238E27FC236}">
                <a16:creationId xmlns:a16="http://schemas.microsoft.com/office/drawing/2014/main" id="{5A21C49A-34FA-4DB6-8DC1-BDC2F82A06CA}"/>
              </a:ext>
            </a:extLst>
          </p:cNvPr>
          <p:cNvPicPr>
            <a:picLocks noChangeAspect="1"/>
          </p:cNvPicPr>
          <p:nvPr/>
        </p:nvPicPr>
        <p:blipFill>
          <a:blip r:embed="rId3"/>
          <a:stretch>
            <a:fillRect/>
          </a:stretch>
        </p:blipFill>
        <p:spPr>
          <a:xfrm>
            <a:off x="1722856" y="1589926"/>
            <a:ext cx="5138986" cy="33427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 3: RANSAC</a:t>
            </a:r>
            <a:endParaRPr/>
          </a:p>
        </p:txBody>
      </p:sp>
      <p:sp>
        <p:nvSpPr>
          <p:cNvPr id="112" name="Google Shape;112;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[insert visualization of epipolar lines on the Notre Dame image pair] </a:t>
            </a:r>
            <a:endParaRPr/>
          </a:p>
        </p:txBody>
      </p:sp>
      <p:pic>
        <p:nvPicPr>
          <p:cNvPr id="3" name="Picture 2">
            <a:extLst>
              <a:ext uri="{FF2B5EF4-FFF2-40B4-BE49-F238E27FC236}">
                <a16:creationId xmlns:a16="http://schemas.microsoft.com/office/drawing/2014/main" id="{0DC82F13-EF8F-4A6C-BE09-B842D096AEC2}"/>
              </a:ext>
            </a:extLst>
          </p:cNvPr>
          <p:cNvPicPr>
            <a:picLocks noChangeAspect="1"/>
          </p:cNvPicPr>
          <p:nvPr/>
        </p:nvPicPr>
        <p:blipFill>
          <a:blip r:embed="rId3"/>
          <a:stretch>
            <a:fillRect/>
          </a:stretch>
        </p:blipFill>
        <p:spPr>
          <a:xfrm>
            <a:off x="1526588" y="1549898"/>
            <a:ext cx="5650298" cy="3438981"/>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1337</TotalTime>
  <Words>1388</Words>
  <Application>Microsoft Office PowerPoint</Application>
  <PresentationFormat>On-screen Show (16:9)</PresentationFormat>
  <Paragraphs>80</Paragraphs>
  <Slides>14</Slides>
  <Notes>14</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14</vt:i4>
      </vt:variant>
    </vt:vector>
  </HeadingPairs>
  <TitlesOfParts>
    <vt:vector size="16" baseType="lpstr">
      <vt:lpstr>Arial</vt:lpstr>
      <vt:lpstr>Simple Light</vt:lpstr>
      <vt:lpstr>PowerPoint Presentation</vt:lpstr>
      <vt:lpstr>Part 1: Projection matrix</vt:lpstr>
      <vt:lpstr>Part 1: Projection matrix</vt:lpstr>
      <vt:lpstr>Part 1: Projection matrix</vt:lpstr>
      <vt:lpstr>Part 2: Fundamental matrix</vt:lpstr>
      <vt:lpstr>Part 2: Fundamental matrix</vt:lpstr>
      <vt:lpstr>Part 2: Fundamental matrix</vt:lpstr>
      <vt:lpstr>Part 3: RANSAC</vt:lpstr>
      <vt:lpstr>Part 3: RANSAC</vt:lpstr>
      <vt:lpstr>Part 3: RANSAC</vt:lpstr>
      <vt:lpstr>Part 4: Performance comparison</vt:lpstr>
      <vt:lpstr>Part 4: Performance comparison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Grania Machado</cp:lastModifiedBy>
  <cp:revision>6</cp:revision>
  <dcterms:modified xsi:type="dcterms:W3CDTF">2021-11-02T14:47:47Z</dcterms:modified>
</cp:coreProperties>
</file>