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accd9c623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baccd9c623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accd9c62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accd9c62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accd9c62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accd9c62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accd9c62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accd9c62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accd9c62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accd9c62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accd9c623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baccd9c623_2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accd9c6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accd9c6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accd9c62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accd9c62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accd9c62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accd9c62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accd9c623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baccd9c623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accd9c62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accd9c62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accd9c62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accd9c62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accd9c62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accd9c62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accd9c62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accd9c62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2304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5330 Programming Assignment 2</a:t>
            </a:r>
            <a:endParaRPr dirty="0"/>
          </a:p>
        </p:txBody>
      </p:sp>
      <p:sp>
        <p:nvSpPr>
          <p:cNvPr id="100" name="Google Shape;100;p25"/>
          <p:cNvSpPr txBox="1">
            <a:spLocks noGrp="1"/>
          </p:cNvSpPr>
          <p:nvPr>
            <p:ph type="subTitle" idx="1"/>
          </p:nvPr>
        </p:nvSpPr>
        <p:spPr>
          <a:xfrm>
            <a:off x="311700" y="2320025"/>
            <a:ext cx="8520600" cy="179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Grania Machado</a:t>
            </a:r>
            <a:endParaRPr dirty="0"/>
          </a:p>
          <a:p>
            <a:pPr marL="0" lvl="0" indent="0" algn="ctr" rtl="0">
              <a:lnSpc>
                <a:spcPct val="100000"/>
              </a:lnSpc>
              <a:spcBef>
                <a:spcPts val="0"/>
              </a:spcBef>
              <a:spcAft>
                <a:spcPts val="0"/>
              </a:spcAft>
              <a:buSzPts val="2800"/>
              <a:buNone/>
            </a:pPr>
            <a:r>
              <a:rPr lang="en-US" dirty="0"/>
              <a:t>m</a:t>
            </a:r>
            <a:r>
              <a:rPr lang="en" dirty="0"/>
              <a:t>achado.g@northeastern.edu</a:t>
            </a:r>
            <a:endParaRPr dirty="0"/>
          </a:p>
          <a:p>
            <a:pPr marL="0" lvl="0" indent="0" algn="ctr" rtl="0">
              <a:lnSpc>
                <a:spcPct val="100000"/>
              </a:lnSpc>
              <a:spcBef>
                <a:spcPts val="0"/>
              </a:spcBef>
              <a:spcAft>
                <a:spcPts val="0"/>
              </a:spcAft>
              <a:buSzPts val="2800"/>
              <a:buNone/>
            </a:pPr>
            <a:r>
              <a:rPr lang="en-US" dirty="0" err="1"/>
              <a:t>machado.g</a:t>
            </a:r>
            <a:endParaRPr lang="en-US" dirty="0"/>
          </a:p>
          <a:p>
            <a:pPr marL="0" lvl="0" indent="0" algn="ctr" rtl="0">
              <a:lnSpc>
                <a:spcPct val="100000"/>
              </a:lnSpc>
              <a:spcBef>
                <a:spcPts val="0"/>
              </a:spcBef>
              <a:spcAft>
                <a:spcPts val="0"/>
              </a:spcAft>
              <a:buSzPts val="2800"/>
              <a:buNone/>
            </a:pPr>
            <a:r>
              <a:rPr lang="en" dirty="0"/>
              <a:t>NUID: 001517781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Feature matching</a:t>
            </a:r>
            <a:endParaRPr/>
          </a:p>
        </p:txBody>
      </p:sp>
      <p:sp>
        <p:nvSpPr>
          <p:cNvPr id="160" name="Google Shape;160;p3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 dirty="0"/>
              <a:t>[insert visualization of matches for Gaudi image pair from pa2.ipynb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 matches: </a:t>
            </a:r>
            <a:r>
              <a:rPr lang="en-US" dirty="0"/>
              <a:t>4</a:t>
            </a:r>
            <a:endParaRPr dirty="0"/>
          </a:p>
          <a:p>
            <a:pPr marL="0" lvl="0" indent="0" algn="l" rtl="0">
              <a:spcBef>
                <a:spcPts val="0"/>
              </a:spcBef>
              <a:spcAft>
                <a:spcPts val="0"/>
              </a:spcAft>
              <a:buClr>
                <a:schemeClr val="dk1"/>
              </a:buClr>
              <a:buSzPts val="1100"/>
              <a:buFont typeface="Arial"/>
              <a:buNone/>
            </a:pPr>
            <a:r>
              <a:rPr lang="en" dirty="0"/>
              <a:t>Accuracy: </a:t>
            </a:r>
            <a:r>
              <a:rPr lang="en-US" dirty="0"/>
              <a:t>0.0</a:t>
            </a:r>
            <a:endParaRPr dirty="0"/>
          </a:p>
          <a:p>
            <a:pPr marL="0" lvl="0" indent="0" algn="l" rtl="0">
              <a:spcBef>
                <a:spcPts val="0"/>
              </a:spcBef>
              <a:spcAft>
                <a:spcPts val="0"/>
              </a:spcAft>
              <a:buNone/>
            </a:pPr>
            <a:endParaRPr dirty="0"/>
          </a:p>
        </p:txBody>
      </p:sp>
      <p:sp>
        <p:nvSpPr>
          <p:cNvPr id="161" name="Google Shape;161;p3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[Describe your implementation of feature matching here]</a:t>
            </a:r>
          </a:p>
          <a:p>
            <a:pPr marL="0" lvl="0" indent="0" algn="just" rtl="0">
              <a:spcBef>
                <a:spcPts val="0"/>
              </a:spcBef>
              <a:spcAft>
                <a:spcPts val="0"/>
              </a:spcAft>
              <a:buNone/>
            </a:pPr>
            <a:r>
              <a:rPr lang="en-US" dirty="0"/>
              <a:t>In order to match the key points of the first image to the key points of the second image, the distance between each of the feature vectors created for each key point is calculated. The distances are the then sorted, and the two least distances are taken and compared. The ratio of the two minimum distances between two points in the second image is computed, then checked to determine if it exceeds a specified threshold, then the key point is considered valid.</a:t>
            </a:r>
            <a:endParaRPr dirty="0"/>
          </a:p>
        </p:txBody>
      </p:sp>
      <p:pic>
        <p:nvPicPr>
          <p:cNvPr id="3" name="Picture 2">
            <a:extLst>
              <a:ext uri="{FF2B5EF4-FFF2-40B4-BE49-F238E27FC236}">
                <a16:creationId xmlns:a16="http://schemas.microsoft.com/office/drawing/2014/main" id="{5A27FD35-78AB-4701-88AD-3BC86E06016F}"/>
              </a:ext>
            </a:extLst>
          </p:cNvPr>
          <p:cNvPicPr>
            <a:picLocks noChangeAspect="1"/>
          </p:cNvPicPr>
          <p:nvPr/>
        </p:nvPicPr>
        <p:blipFill>
          <a:blip r:embed="rId3"/>
          <a:stretch>
            <a:fillRect/>
          </a:stretch>
        </p:blipFill>
        <p:spPr>
          <a:xfrm>
            <a:off x="242224" y="1799969"/>
            <a:ext cx="4329776" cy="21910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SIFT feature descriptor</a:t>
            </a:r>
            <a:endParaRPr/>
          </a:p>
        </p:txBody>
      </p:sp>
      <p:sp>
        <p:nvSpPr>
          <p:cNvPr id="167" name="Google Shape;167;p3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SIFT feature descriptor from pa2.ipynb here]</a:t>
            </a:r>
          </a:p>
          <a:p>
            <a:pPr marL="0" lvl="0" indent="0">
              <a:buNone/>
            </a:pPr>
            <a:endParaRPr dirty="0"/>
          </a:p>
        </p:txBody>
      </p:sp>
      <p:sp>
        <p:nvSpPr>
          <p:cNvPr id="168" name="Google Shape;168;p3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 dirty="0"/>
              <a:t>[insert visualization of matches (with green/red lines for correct/incorrect correspondences) for Notre Dame image pair from pa2.ipynb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 matches (out of 100): </a:t>
            </a:r>
            <a:r>
              <a:rPr lang="en-US" dirty="0"/>
              <a:t>83</a:t>
            </a:r>
            <a:endParaRPr dirty="0"/>
          </a:p>
          <a:p>
            <a:pPr marL="0" lvl="0" indent="0" algn="l" rtl="0">
              <a:spcBef>
                <a:spcPts val="0"/>
              </a:spcBef>
              <a:spcAft>
                <a:spcPts val="0"/>
              </a:spcAft>
              <a:buClr>
                <a:schemeClr val="dk1"/>
              </a:buClr>
              <a:buSzPts val="1100"/>
              <a:buFont typeface="Arial"/>
              <a:buNone/>
            </a:pPr>
            <a:r>
              <a:rPr lang="en" dirty="0"/>
              <a:t>Accuracy: 81</a:t>
            </a:r>
            <a:endParaRPr dirty="0"/>
          </a:p>
        </p:txBody>
      </p:sp>
      <p:pic>
        <p:nvPicPr>
          <p:cNvPr id="3" name="Picture 2">
            <a:extLst>
              <a:ext uri="{FF2B5EF4-FFF2-40B4-BE49-F238E27FC236}">
                <a16:creationId xmlns:a16="http://schemas.microsoft.com/office/drawing/2014/main" id="{392A62AD-797F-42B3-B9DC-5EB0FC6AB9E2}"/>
              </a:ext>
            </a:extLst>
          </p:cNvPr>
          <p:cNvPicPr>
            <a:picLocks noChangeAspect="1"/>
          </p:cNvPicPr>
          <p:nvPr/>
        </p:nvPicPr>
        <p:blipFill>
          <a:blip r:embed="rId3"/>
          <a:stretch>
            <a:fillRect/>
          </a:stretch>
        </p:blipFill>
        <p:spPr>
          <a:xfrm>
            <a:off x="941791" y="1736758"/>
            <a:ext cx="1985826" cy="2961717"/>
          </a:xfrm>
          <a:prstGeom prst="rect">
            <a:avLst/>
          </a:prstGeom>
        </p:spPr>
      </p:pic>
      <p:pic>
        <p:nvPicPr>
          <p:cNvPr id="7" name="Picture 6">
            <a:extLst>
              <a:ext uri="{FF2B5EF4-FFF2-40B4-BE49-F238E27FC236}">
                <a16:creationId xmlns:a16="http://schemas.microsoft.com/office/drawing/2014/main" id="{C1D6B339-1A7A-4DFE-85A3-C9751CA05FA9}"/>
              </a:ext>
            </a:extLst>
          </p:cNvPr>
          <p:cNvPicPr>
            <a:picLocks noChangeAspect="1"/>
          </p:cNvPicPr>
          <p:nvPr/>
        </p:nvPicPr>
        <p:blipFill>
          <a:blip r:embed="rId4"/>
          <a:stretch>
            <a:fillRect/>
          </a:stretch>
        </p:blipFill>
        <p:spPr>
          <a:xfrm>
            <a:off x="4699283" y="1937785"/>
            <a:ext cx="3661710" cy="2429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SIFT feature descriptor</a:t>
            </a:r>
            <a:endParaRPr/>
          </a:p>
        </p:txBody>
      </p:sp>
      <p:sp>
        <p:nvSpPr>
          <p:cNvPr id="174" name="Google Shape;174;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 dirty="0"/>
              <a:t>[insert visualization of matches for Mt. Rushmore image pair from pa2.ipynb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 matches: </a:t>
            </a:r>
            <a:r>
              <a:rPr lang="en-US" dirty="0"/>
              <a:t>87</a:t>
            </a:r>
            <a:endParaRPr dirty="0"/>
          </a:p>
          <a:p>
            <a:pPr marL="0" lvl="0" indent="0" algn="l" rtl="0">
              <a:spcBef>
                <a:spcPts val="0"/>
              </a:spcBef>
              <a:spcAft>
                <a:spcPts val="0"/>
              </a:spcAft>
              <a:buClr>
                <a:schemeClr val="dk1"/>
              </a:buClr>
              <a:buSzPts val="1100"/>
              <a:buFont typeface="Arial"/>
              <a:buNone/>
            </a:pPr>
            <a:r>
              <a:rPr lang="en" dirty="0"/>
              <a:t>Accuracy: 0.</a:t>
            </a:r>
            <a:r>
              <a:rPr lang="en-US" dirty="0"/>
              <a:t>75</a:t>
            </a:r>
            <a:endParaRPr dirty="0"/>
          </a:p>
          <a:p>
            <a:pPr marL="0" lvl="0" indent="0" algn="l" rtl="0">
              <a:spcBef>
                <a:spcPts val="0"/>
              </a:spcBef>
              <a:spcAft>
                <a:spcPts val="0"/>
              </a:spcAft>
              <a:buNone/>
            </a:pPr>
            <a:endParaRPr dirty="0"/>
          </a:p>
        </p:txBody>
      </p:sp>
      <p:sp>
        <p:nvSpPr>
          <p:cNvPr id="175" name="Google Shape;175;p3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 dirty="0"/>
              <a:t>[insert visualization of matches for </a:t>
            </a:r>
            <a:r>
              <a:rPr lang="en" dirty="0" err="1"/>
              <a:t>Gaudiimage</a:t>
            </a:r>
            <a:r>
              <a:rPr lang="en" dirty="0"/>
              <a:t> pair from pa2.ipynb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 matches: </a:t>
            </a:r>
            <a:r>
              <a:rPr lang="en-US" dirty="0"/>
              <a:t>2</a:t>
            </a:r>
            <a:endParaRPr dirty="0"/>
          </a:p>
          <a:p>
            <a:pPr marL="0" lvl="0" indent="0" algn="l" rtl="0">
              <a:spcBef>
                <a:spcPts val="0"/>
              </a:spcBef>
              <a:spcAft>
                <a:spcPts val="0"/>
              </a:spcAft>
              <a:buClr>
                <a:schemeClr val="dk1"/>
              </a:buClr>
              <a:buSzPts val="1100"/>
              <a:buFont typeface="Arial"/>
              <a:buNone/>
            </a:pPr>
            <a:r>
              <a:rPr lang="en" dirty="0"/>
              <a:t>Accuracy: </a:t>
            </a:r>
            <a:r>
              <a:rPr lang="en-US" dirty="0"/>
              <a:t>0.0</a:t>
            </a:r>
            <a:endParaRPr dirty="0"/>
          </a:p>
          <a:p>
            <a:pPr marL="0" lvl="0" indent="0" algn="l" rtl="0">
              <a:spcBef>
                <a:spcPts val="0"/>
              </a:spcBef>
              <a:spcAft>
                <a:spcPts val="0"/>
              </a:spcAft>
              <a:buNone/>
            </a:pPr>
            <a:endParaRPr dirty="0"/>
          </a:p>
        </p:txBody>
      </p:sp>
      <p:pic>
        <p:nvPicPr>
          <p:cNvPr id="6" name="Picture 5">
            <a:extLst>
              <a:ext uri="{FF2B5EF4-FFF2-40B4-BE49-F238E27FC236}">
                <a16:creationId xmlns:a16="http://schemas.microsoft.com/office/drawing/2014/main" id="{E9F0B59A-0C21-4F98-817B-9D5765EDEED3}"/>
              </a:ext>
            </a:extLst>
          </p:cNvPr>
          <p:cNvPicPr>
            <a:picLocks noChangeAspect="1"/>
          </p:cNvPicPr>
          <p:nvPr/>
        </p:nvPicPr>
        <p:blipFill>
          <a:blip r:embed="rId3"/>
          <a:stretch>
            <a:fillRect/>
          </a:stretch>
        </p:blipFill>
        <p:spPr>
          <a:xfrm>
            <a:off x="-61472" y="1651922"/>
            <a:ext cx="4474275" cy="2745158"/>
          </a:xfrm>
          <a:prstGeom prst="rect">
            <a:avLst/>
          </a:prstGeom>
        </p:spPr>
      </p:pic>
      <p:pic>
        <p:nvPicPr>
          <p:cNvPr id="7" name="Picture 6">
            <a:extLst>
              <a:ext uri="{FF2B5EF4-FFF2-40B4-BE49-F238E27FC236}">
                <a16:creationId xmlns:a16="http://schemas.microsoft.com/office/drawing/2014/main" id="{D879DF57-E62D-421F-9E7E-1E4A1C9E2523}"/>
              </a:ext>
            </a:extLst>
          </p:cNvPr>
          <p:cNvPicPr>
            <a:picLocks noChangeAspect="1"/>
          </p:cNvPicPr>
          <p:nvPr/>
        </p:nvPicPr>
        <p:blipFill>
          <a:blip r:embed="rId4"/>
          <a:stretch>
            <a:fillRect/>
          </a:stretch>
        </p:blipFill>
        <p:spPr>
          <a:xfrm>
            <a:off x="4572000" y="1765147"/>
            <a:ext cx="4329776" cy="21910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SIFT feature descriptor</a:t>
            </a:r>
            <a:endParaRPr/>
          </a:p>
        </p:txBody>
      </p:sp>
      <p:sp>
        <p:nvSpPr>
          <p:cNvPr id="181" name="Google Shape;181;p37"/>
          <p:cNvSpPr txBox="1">
            <a:spLocks noGrp="1"/>
          </p:cNvSpPr>
          <p:nvPr>
            <p:ph type="body" idx="1"/>
          </p:nvPr>
        </p:nvSpPr>
        <p:spPr>
          <a:xfrm>
            <a:off x="311700" y="1152474"/>
            <a:ext cx="3999900" cy="37729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[Describe your implementation of SIFT feature descriptors here]</a:t>
            </a:r>
          </a:p>
          <a:p>
            <a:pPr marL="0" lvl="0" indent="0" algn="l" rtl="0">
              <a:spcBef>
                <a:spcPts val="0"/>
              </a:spcBef>
              <a:spcAft>
                <a:spcPts val="0"/>
              </a:spcAft>
              <a:buNone/>
            </a:pPr>
            <a:r>
              <a:rPr lang="en-US" dirty="0"/>
              <a:t>To characterize each key point, a 3-D spatial histogram is created by the SIFT feature descriptor. Each key point is characterized by a 128-dimensional feature vector. Firstly, a 16X16 patch is taken around the key point which is further divided into 16 4X4 patches. For each 4X4 patch, an 8-dimensional feature vector is created which considers the direction and orientation of each pixel in the patch. The 16 4X4 patches generate 8-dimensional feature vectors which are concatenated together to generate a 128-dimensional feature vector for each key point detected.</a:t>
            </a:r>
            <a:endParaRPr dirty="0"/>
          </a:p>
        </p:txBody>
      </p:sp>
      <p:sp>
        <p:nvSpPr>
          <p:cNvPr id="182" name="Google Shape;182;p3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are SIFT features better descriptors than the normalized patches?]</a:t>
            </a:r>
          </a:p>
          <a:p>
            <a:pPr marL="0" lvl="0" indent="0" algn="just" rtl="0">
              <a:spcBef>
                <a:spcPts val="0"/>
              </a:spcBef>
              <a:spcAft>
                <a:spcPts val="0"/>
              </a:spcAft>
              <a:buNone/>
            </a:pPr>
            <a:r>
              <a:rPr lang="en" dirty="0"/>
              <a:t>SIFT can generate large number of features that densely cover the image over the full range scales and orientations. Individual feature extracted by SIFT has distinctive descriptor, which allows single feature to find its probability in a large database of features.</a:t>
            </a:r>
          </a:p>
          <a:p>
            <a:pPr marL="0" lvl="0" indent="0" algn="l" rtl="0">
              <a:spcBef>
                <a:spcPts val="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311700" y="32208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Conclusion</a:t>
            </a:r>
            <a:endParaRPr dirty="0"/>
          </a:p>
        </p:txBody>
      </p:sp>
      <p:sp>
        <p:nvSpPr>
          <p:cNvPr id="188" name="Google Shape;188;p38"/>
          <p:cNvSpPr txBox="1">
            <a:spLocks noGrp="1"/>
          </p:cNvSpPr>
          <p:nvPr>
            <p:ph type="body" idx="1"/>
          </p:nvPr>
        </p:nvSpPr>
        <p:spPr>
          <a:xfrm>
            <a:off x="219491" y="894780"/>
            <a:ext cx="8520600" cy="399102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[Why aren't our version of SIFT features rotation- or scale-invariant? What would you have to do to make them so?] </a:t>
            </a:r>
          </a:p>
          <a:p>
            <a:pPr marL="0" lvl="0" indent="0" algn="l" rtl="0">
              <a:lnSpc>
                <a:spcPct val="115000"/>
              </a:lnSpc>
              <a:spcBef>
                <a:spcPts val="0"/>
              </a:spcBef>
              <a:spcAft>
                <a:spcPts val="1600"/>
              </a:spcAft>
              <a:buSzPts val="1800"/>
              <a:buNone/>
            </a:pPr>
            <a:r>
              <a:rPr lang="en-US" dirty="0"/>
              <a:t>The feature vector uses gradient orientations. If we rotate the image, all gradient orientations also change. To achieve rotation independence, the </a:t>
            </a:r>
            <a:r>
              <a:rPr lang="en-US" dirty="0" err="1"/>
              <a:t>keypoint’s</a:t>
            </a:r>
            <a:r>
              <a:rPr lang="en-US" dirty="0"/>
              <a:t> rotation is subtracted from each orientation. Thus, each gradient orientation is relative to the </a:t>
            </a:r>
            <a:r>
              <a:rPr lang="en-US" dirty="0" err="1"/>
              <a:t>keypoint’s</a:t>
            </a:r>
            <a:r>
              <a:rPr lang="en-US" dirty="0"/>
              <a:t> orientation. We create SIFT internal representations of the original image to ensure scale invariance. This is done by generating a scale space. The Laplacian of Gaussian i.e. </a:t>
            </a:r>
            <a:r>
              <a:rPr lang="en-US" dirty="0" err="1"/>
              <a:t>LoG</a:t>
            </a:r>
            <a:r>
              <a:rPr lang="en-US" dirty="0"/>
              <a:t> Approximation is great for finding interesting points (or key points) in an image. If we threshold numbers that are big, we can achieve illumination independence. So, any number greater than threshold is reduced to threshold value. This resultant feature vector is normalized again. And now you have an illumination independent feature vector.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06" name="Google Shape;106;p26"/>
          <p:cNvSpPr txBox="1">
            <a:spLocks noGrp="1"/>
          </p:cNvSpPr>
          <p:nvPr>
            <p:ph type="body" idx="1"/>
          </p:nvPr>
        </p:nvSpPr>
        <p:spPr>
          <a:xfrm>
            <a:off x="311700" y="1152475"/>
            <a:ext cx="3999900" cy="3626994"/>
          </a:xfrm>
          <a:prstGeom prst="rect">
            <a:avLst/>
          </a:prstGeom>
        </p:spPr>
        <p:txBody>
          <a:bodyPr spcFirstLastPara="1" wrap="square" lIns="91425" tIns="91425" rIns="91425" bIns="91425" anchor="t" anchorCtr="0">
            <a:noAutofit/>
          </a:bodyPr>
          <a:lstStyle/>
          <a:p>
            <a:pPr marL="0" lvl="0" indent="0">
              <a:buNone/>
            </a:pPr>
            <a:endParaRPr dirty="0"/>
          </a:p>
        </p:txBody>
      </p:sp>
      <p:sp>
        <p:nvSpPr>
          <p:cNvPr id="107" name="Google Shape;107;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[Which areas have highest magnitude? Why?]</a:t>
            </a:r>
          </a:p>
          <a:p>
            <a:pPr marL="0" lvl="0" indent="0" algn="just" rtl="0">
              <a:spcBef>
                <a:spcPts val="0"/>
              </a:spcBef>
              <a:spcAft>
                <a:spcPts val="0"/>
              </a:spcAft>
              <a:buNone/>
            </a:pPr>
            <a:r>
              <a:rPr lang="en" dirty="0"/>
              <a:t>Corners have the highest magnitude in the image. An edge is a sudden change in image brightness and a corner is a junction of two such edges. </a:t>
            </a:r>
            <a:r>
              <a:rPr lang="en-US" dirty="0"/>
              <a:t>Corners are points whose local neighborhood stands on two opposing and dominant edge directions. The important features in an image are its corners, which are generally referred to as interest points that remain unchanged despite translation, rotation, and illumination. For a corner region, there is a significant gradient change in all directions.</a:t>
            </a:r>
            <a:endParaRPr dirty="0"/>
          </a:p>
        </p:txBody>
      </p:sp>
      <p:pic>
        <p:nvPicPr>
          <p:cNvPr id="7" name="Picture 6">
            <a:extLst>
              <a:ext uri="{FF2B5EF4-FFF2-40B4-BE49-F238E27FC236}">
                <a16:creationId xmlns:a16="http://schemas.microsoft.com/office/drawing/2014/main" id="{08B14AD8-21A2-49CE-B6E8-36FEF9D08D3F}"/>
              </a:ext>
            </a:extLst>
          </p:cNvPr>
          <p:cNvPicPr>
            <a:picLocks noChangeAspect="1"/>
          </p:cNvPicPr>
          <p:nvPr/>
        </p:nvPicPr>
        <p:blipFill>
          <a:blip r:embed="rId3"/>
          <a:stretch>
            <a:fillRect/>
          </a:stretch>
        </p:blipFill>
        <p:spPr>
          <a:xfrm>
            <a:off x="414722" y="1222742"/>
            <a:ext cx="3619396" cy="34757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Harris corner detector</a:t>
            </a:r>
            <a:endParaRPr dirty="0"/>
          </a:p>
        </p:txBody>
      </p:sp>
      <p:sp>
        <p:nvSpPr>
          <p:cNvPr id="113" name="Google Shape;113;p27"/>
          <p:cNvSpPr txBox="1">
            <a:spLocks noGrp="1"/>
          </p:cNvSpPr>
          <p:nvPr>
            <p:ph type="body" idx="1"/>
          </p:nvPr>
        </p:nvSpPr>
        <p:spPr>
          <a:xfrm>
            <a:off x="311700" y="860974"/>
            <a:ext cx="8520600" cy="42028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mn-lt"/>
              </a:rPr>
              <a:t>[insert visualization of I</a:t>
            </a:r>
            <a:r>
              <a:rPr lang="en" sz="1200" baseline="-25000" dirty="0">
                <a:latin typeface="+mn-lt"/>
              </a:rPr>
              <a:t>x</a:t>
            </a:r>
            <a:r>
              <a:rPr lang="en" sz="1200" dirty="0">
                <a:latin typeface="+mn-lt"/>
              </a:rPr>
              <a:t>, I</a:t>
            </a:r>
            <a:r>
              <a:rPr lang="en" sz="1200" baseline="-25000" dirty="0">
                <a:latin typeface="+mn-lt"/>
              </a:rPr>
              <a:t>y</a:t>
            </a:r>
            <a:r>
              <a:rPr lang="en" sz="1200" dirty="0">
                <a:latin typeface="+mn-lt"/>
              </a:rPr>
              <a:t>, s</a:t>
            </a:r>
            <a:r>
              <a:rPr lang="en" sz="1200" baseline="-25000" dirty="0">
                <a:latin typeface="+mn-lt"/>
              </a:rPr>
              <a:t>x</a:t>
            </a:r>
            <a:r>
              <a:rPr lang="en" sz="1200" baseline="30000" dirty="0">
                <a:latin typeface="+mn-lt"/>
              </a:rPr>
              <a:t>2</a:t>
            </a:r>
            <a:r>
              <a:rPr lang="en" sz="1200" dirty="0">
                <a:latin typeface="+mn-lt"/>
              </a:rPr>
              <a:t>, s</a:t>
            </a:r>
            <a:r>
              <a:rPr lang="en" sz="1200" baseline="-25000" dirty="0">
                <a:latin typeface="+mn-lt"/>
              </a:rPr>
              <a:t>y</a:t>
            </a:r>
            <a:r>
              <a:rPr lang="en" sz="1200" baseline="30000" dirty="0">
                <a:latin typeface="+mn-lt"/>
              </a:rPr>
              <a:t>2</a:t>
            </a:r>
            <a:r>
              <a:rPr lang="en" sz="1200" dirty="0">
                <a:latin typeface="+mn-lt"/>
              </a:rPr>
              <a:t>, s</a:t>
            </a:r>
            <a:r>
              <a:rPr lang="en" sz="1200" baseline="-25000" dirty="0">
                <a:latin typeface="+mn-lt"/>
              </a:rPr>
              <a:t>x</a:t>
            </a:r>
            <a:r>
              <a:rPr lang="en" sz="1200" dirty="0">
                <a:latin typeface="+mn-lt"/>
              </a:rPr>
              <a:t>s</a:t>
            </a:r>
            <a:r>
              <a:rPr lang="en" sz="1200" baseline="-25000" dirty="0">
                <a:latin typeface="+mn-lt"/>
              </a:rPr>
              <a:t>y</a:t>
            </a:r>
            <a:r>
              <a:rPr lang="en" sz="1200" dirty="0">
                <a:latin typeface="+mn-lt"/>
              </a:rPr>
              <a:t> for Notre Dame image pair from pa2.ipynb here] </a:t>
            </a:r>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B2368984-D1D7-4FFB-BE81-2C6C06CDAD80}"/>
              </a:ext>
            </a:extLst>
          </p:cNvPr>
          <p:cNvPicPr>
            <a:picLocks noChangeAspect="1"/>
          </p:cNvPicPr>
          <p:nvPr/>
        </p:nvPicPr>
        <p:blipFill>
          <a:blip r:embed="rId3"/>
          <a:stretch>
            <a:fillRect/>
          </a:stretch>
        </p:blipFill>
        <p:spPr>
          <a:xfrm>
            <a:off x="1035079" y="1206392"/>
            <a:ext cx="6658904" cy="37959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19" name="Google Shape;119;p28"/>
          <p:cNvSpPr txBox="1">
            <a:spLocks noGrp="1"/>
          </p:cNvSpPr>
          <p:nvPr>
            <p:ph type="body" idx="1"/>
          </p:nvPr>
        </p:nvSpPr>
        <p:spPr>
          <a:xfrm>
            <a:off x="311700" y="1152474"/>
            <a:ext cx="3999900" cy="3842147"/>
          </a:xfrm>
          <a:prstGeom prst="rect">
            <a:avLst/>
          </a:prstGeom>
        </p:spPr>
        <p:txBody>
          <a:bodyPr spcFirstLastPara="1" wrap="square" lIns="91425" tIns="91425" rIns="91425" bIns="91425" anchor="t" anchorCtr="0">
            <a:noAutofit/>
          </a:bodyPr>
          <a:lstStyle/>
          <a:p>
            <a:pPr marL="0" lvl="0" indent="0">
              <a:buNone/>
            </a:pPr>
            <a:r>
              <a:rPr lang="en" dirty="0"/>
              <a:t>[insert visualization of corner response map of Notre Dame image from pa2.ipynb here]</a:t>
            </a:r>
          </a:p>
          <a:p>
            <a:pPr marL="0" lvl="0" indent="0">
              <a:buNone/>
            </a:pPr>
            <a:endParaRPr dirty="0"/>
          </a:p>
        </p:txBody>
      </p:sp>
      <p:sp>
        <p:nvSpPr>
          <p:cNvPr id="120" name="Google Shape;120;p28"/>
          <p:cNvSpPr txBox="1">
            <a:spLocks noGrp="1"/>
          </p:cNvSpPr>
          <p:nvPr>
            <p:ph type="body" idx="2"/>
          </p:nvPr>
        </p:nvSpPr>
        <p:spPr>
          <a:xfrm>
            <a:off x="4832400" y="1152475"/>
            <a:ext cx="3999900" cy="377264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[Are gradient features invariant to both additive shifts (brightness) and multiplicative gain (contrast)? Why or why not? See Szeliski Figure 3.2]</a:t>
            </a:r>
          </a:p>
          <a:p>
            <a:pPr marL="0" lvl="0" indent="0" algn="just" rtl="0">
              <a:spcBef>
                <a:spcPts val="0"/>
              </a:spcBef>
              <a:spcAft>
                <a:spcPts val="0"/>
              </a:spcAft>
              <a:buNone/>
            </a:pPr>
            <a:r>
              <a:rPr lang="en-US" dirty="0"/>
              <a:t>As gradient values are computed from pixel differences, a brightness change that adds a constant to each pixel will not affect their gradient values. Any change in image contrast in which each pixel value is multiplied by a constant will also multiply gradients by that constant.</a:t>
            </a:r>
            <a:r>
              <a:rPr lang="en" dirty="0"/>
              <a:t> Hence, gradient features are invariant to additive shifts (brightness) but not invariant to multiplicative gain (contrast) so this change can be cancelled by vector normalization.</a:t>
            </a:r>
            <a:endParaRPr dirty="0"/>
          </a:p>
        </p:txBody>
      </p:sp>
      <p:pic>
        <p:nvPicPr>
          <p:cNvPr id="3" name="Picture 2">
            <a:extLst>
              <a:ext uri="{FF2B5EF4-FFF2-40B4-BE49-F238E27FC236}">
                <a16:creationId xmlns:a16="http://schemas.microsoft.com/office/drawing/2014/main" id="{38C21B44-98EA-4A97-B302-252D3A6AA9D1}"/>
              </a:ext>
            </a:extLst>
          </p:cNvPr>
          <p:cNvPicPr>
            <a:picLocks noChangeAspect="1"/>
          </p:cNvPicPr>
          <p:nvPr/>
        </p:nvPicPr>
        <p:blipFill>
          <a:blip r:embed="rId3"/>
          <a:stretch>
            <a:fillRect/>
          </a:stretch>
        </p:blipFill>
        <p:spPr>
          <a:xfrm>
            <a:off x="917241" y="1781205"/>
            <a:ext cx="2417630" cy="31439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1: Harris corner detector</a:t>
            </a:r>
            <a:endParaRPr/>
          </a:p>
        </p:txBody>
      </p:sp>
      <p:sp>
        <p:nvSpPr>
          <p:cNvPr id="126" name="Google Shape;126;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spcAft>
                <a:spcPts val="1600"/>
              </a:spcAft>
              <a:buNone/>
            </a:pPr>
            <a:r>
              <a:rPr lang="en" dirty="0"/>
              <a:t>[insert visualization of Notre Dame interest points from pa2.ipynb here] </a:t>
            </a:r>
          </a:p>
          <a:p>
            <a:pPr marL="0" lvl="0" indent="0">
              <a:lnSpc>
                <a:spcPct val="50000"/>
              </a:lnSpc>
              <a:spcAft>
                <a:spcPts val="1600"/>
              </a:spcAft>
              <a:buNone/>
            </a:pPr>
            <a:endParaRPr lang="en" dirty="0"/>
          </a:p>
        </p:txBody>
      </p:sp>
      <p:sp>
        <p:nvSpPr>
          <p:cNvPr id="127" name="Google Shape;127;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buClr>
                <a:schemeClr val="dk1"/>
              </a:buClr>
              <a:buSzPts val="1100"/>
              <a:buNone/>
            </a:pPr>
            <a:r>
              <a:rPr lang="en" dirty="0"/>
              <a:t>[insert visualization of Mt. Rushmore interest points from pa2.ipynb here] </a:t>
            </a:r>
          </a:p>
          <a:p>
            <a:pPr marL="0" lvl="0" indent="0">
              <a:buClr>
                <a:schemeClr val="dk1"/>
              </a:buClr>
              <a:buSzPts val="1100"/>
              <a:buNone/>
            </a:pPr>
            <a:endParaRPr lang="en" dirty="0"/>
          </a:p>
          <a:p>
            <a:pPr marL="0" lvl="0" indent="0">
              <a:buClr>
                <a:schemeClr val="dk1"/>
              </a:buClr>
              <a:buSzPts val="1100"/>
              <a:buNone/>
            </a:pPr>
            <a:endParaRPr lang="en" dirty="0"/>
          </a:p>
          <a:p>
            <a:pPr marL="0" lvl="0" indent="0">
              <a:buClr>
                <a:schemeClr val="dk1"/>
              </a:buClr>
              <a:buSzPts val="1100"/>
              <a:buNone/>
            </a:pPr>
            <a:endParaRPr dirty="0"/>
          </a:p>
          <a:p>
            <a:pPr marL="0" lvl="0" indent="0" algn="l" rtl="0">
              <a:lnSpc>
                <a:spcPct val="115000"/>
              </a:lnSpc>
              <a:spcBef>
                <a:spcPts val="0"/>
              </a:spcBef>
              <a:spcAft>
                <a:spcPts val="1600"/>
              </a:spcAft>
              <a:buSzPts val="1400"/>
              <a:buNone/>
            </a:pPr>
            <a:endParaRPr dirty="0"/>
          </a:p>
        </p:txBody>
      </p:sp>
      <p:pic>
        <p:nvPicPr>
          <p:cNvPr id="3" name="Picture 2">
            <a:extLst>
              <a:ext uri="{FF2B5EF4-FFF2-40B4-BE49-F238E27FC236}">
                <a16:creationId xmlns:a16="http://schemas.microsoft.com/office/drawing/2014/main" id="{47A1F783-DCB5-4309-A45B-D3FEBBB640EF}"/>
              </a:ext>
            </a:extLst>
          </p:cNvPr>
          <p:cNvPicPr>
            <a:picLocks noChangeAspect="1"/>
          </p:cNvPicPr>
          <p:nvPr/>
        </p:nvPicPr>
        <p:blipFill>
          <a:blip r:embed="rId3"/>
          <a:stretch>
            <a:fillRect/>
          </a:stretch>
        </p:blipFill>
        <p:spPr>
          <a:xfrm>
            <a:off x="311701" y="1745706"/>
            <a:ext cx="4520700" cy="3019846"/>
          </a:xfrm>
          <a:prstGeom prst="rect">
            <a:avLst/>
          </a:prstGeom>
        </p:spPr>
      </p:pic>
      <p:pic>
        <p:nvPicPr>
          <p:cNvPr id="5" name="Picture 4">
            <a:extLst>
              <a:ext uri="{FF2B5EF4-FFF2-40B4-BE49-F238E27FC236}">
                <a16:creationId xmlns:a16="http://schemas.microsoft.com/office/drawing/2014/main" id="{36116F0C-1461-48A6-A237-DED48564F873}"/>
              </a:ext>
            </a:extLst>
          </p:cNvPr>
          <p:cNvPicPr>
            <a:picLocks noChangeAspect="1"/>
          </p:cNvPicPr>
          <p:nvPr/>
        </p:nvPicPr>
        <p:blipFill>
          <a:blip r:embed="rId4"/>
          <a:stretch>
            <a:fillRect/>
          </a:stretch>
        </p:blipFill>
        <p:spPr>
          <a:xfrm>
            <a:off x="4832400" y="1809810"/>
            <a:ext cx="3999900" cy="31156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33" name="Google Shape;133;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Gaudi interest points from pa2.ipynb here] </a:t>
            </a:r>
          </a:p>
          <a:p>
            <a:pPr marL="0" lvl="0" indent="0">
              <a:buNone/>
            </a:pPr>
            <a:endParaRPr dirty="0"/>
          </a:p>
        </p:txBody>
      </p:sp>
      <p:sp>
        <p:nvSpPr>
          <p:cNvPr id="134" name="Google Shape;134;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[What are the advantages and disadvantages of using maxpooling for non-maximum suppression (NMS)?]</a:t>
            </a:r>
          </a:p>
          <a:p>
            <a:pPr marL="0" lvl="0" indent="0" algn="just" rtl="0">
              <a:spcBef>
                <a:spcPts val="0"/>
              </a:spcBef>
              <a:spcAft>
                <a:spcPts val="0"/>
              </a:spcAft>
              <a:buNone/>
            </a:pPr>
            <a:r>
              <a:rPr lang="en-US" dirty="0"/>
              <a:t>Advantages : Through max-pooling, a variable number of pairs can be reduced to a fixed-size representation. For each detection, pairwise computations are performed independently. Max pooling gives a more accurate feature space.</a:t>
            </a:r>
          </a:p>
          <a:p>
            <a:pPr marL="0" lvl="0" indent="0" algn="just" rtl="0">
              <a:spcBef>
                <a:spcPts val="0"/>
              </a:spcBef>
              <a:spcAft>
                <a:spcPts val="0"/>
              </a:spcAft>
              <a:buNone/>
            </a:pPr>
            <a:r>
              <a:rPr lang="en-US" dirty="0"/>
              <a:t>Disadvantages : Sensitivity to hyperparameters like kernel size, stride. Running model on lower stride often takes longer execution times, hence expensive. Tuning of hyperparameters is a time-consuming process.</a:t>
            </a:r>
            <a:endParaRPr dirty="0"/>
          </a:p>
        </p:txBody>
      </p:sp>
      <p:pic>
        <p:nvPicPr>
          <p:cNvPr id="3" name="Picture 2">
            <a:extLst>
              <a:ext uri="{FF2B5EF4-FFF2-40B4-BE49-F238E27FC236}">
                <a16:creationId xmlns:a16="http://schemas.microsoft.com/office/drawing/2014/main" id="{0AB6A6C2-9534-4D64-98D4-D4B9B421BFA4}"/>
              </a:ext>
            </a:extLst>
          </p:cNvPr>
          <p:cNvPicPr>
            <a:picLocks noChangeAspect="1"/>
          </p:cNvPicPr>
          <p:nvPr/>
        </p:nvPicPr>
        <p:blipFill>
          <a:blip r:embed="rId3"/>
          <a:stretch>
            <a:fillRect/>
          </a:stretch>
        </p:blipFill>
        <p:spPr>
          <a:xfrm>
            <a:off x="311700" y="1692453"/>
            <a:ext cx="4542575" cy="26643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40" name="Google Shape;14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[What is your intuition behind what makes the Harris corner detector effective?]</a:t>
            </a:r>
          </a:p>
          <a:p>
            <a:pPr marL="114300" indent="0" algn="just" rtl="0">
              <a:buNone/>
            </a:pPr>
            <a:r>
              <a:rPr lang="en-US" b="0" i="0" dirty="0">
                <a:solidFill>
                  <a:srgbClr val="333333"/>
                </a:solidFill>
                <a:effectLst/>
                <a:latin typeface="Ubuntu"/>
              </a:rPr>
              <a:t>Harris corner detector is rotation, scale and illumination variation independent. </a:t>
            </a:r>
            <a:r>
              <a:rPr lang="en-US" b="0" i="0" dirty="0">
                <a:solidFill>
                  <a:srgbClr val="282829"/>
                </a:solidFill>
                <a:effectLst/>
                <a:latin typeface="-apple-system"/>
              </a:rPr>
              <a:t>Harris Corner Detection detects corners since corners are translation invariant and rotation invariant, while being distinguishable, in contrast to edges and flat regions. These properties make corners good candidates for feature detection. </a:t>
            </a:r>
          </a:p>
          <a:p>
            <a:pPr marL="114300" indent="0" algn="just" rtl="0">
              <a:buNone/>
            </a:pPr>
            <a:r>
              <a:rPr lang="en-US" b="0" i="0" dirty="0">
                <a:solidFill>
                  <a:srgbClr val="282829"/>
                </a:solidFill>
                <a:effectLst/>
                <a:latin typeface="-apple-system"/>
              </a:rPr>
              <a:t>First it computes the horizontal and vertical derivatives (edges) of gray scaled version of the  image, then it performs cross correlation on these edge images to highlight corners, and then it performs non-maximum suppression to get rid of the edge features, thus giving more accurate features for image matching.</a:t>
            </a:r>
          </a:p>
          <a:p>
            <a:pPr marL="0" lvl="0" indent="0" algn="l" rtl="0">
              <a:lnSpc>
                <a:spcPct val="100000"/>
              </a:lnSpc>
              <a:spcBef>
                <a:spcPts val="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Normalized patch feature descriptor</a:t>
            </a:r>
            <a:endParaRPr/>
          </a:p>
        </p:txBody>
      </p:sp>
      <p:sp>
        <p:nvSpPr>
          <p:cNvPr id="146" name="Google Shape;146;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normalized patch descriptor from pa2.ipynb here]</a:t>
            </a:r>
          </a:p>
          <a:p>
            <a:pPr marL="0" lvl="0" indent="0">
              <a:buNone/>
            </a:pPr>
            <a:endParaRPr dirty="0"/>
          </a:p>
        </p:txBody>
      </p:sp>
      <p:sp>
        <p:nvSpPr>
          <p:cNvPr id="147" name="Google Shape;147;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[Why aren't normalized patches a very good descriptor?]</a:t>
            </a:r>
          </a:p>
          <a:p>
            <a:pPr marL="0" lvl="0" indent="0" algn="just" rtl="0">
              <a:spcBef>
                <a:spcPts val="0"/>
              </a:spcBef>
              <a:spcAft>
                <a:spcPts val="0"/>
              </a:spcAft>
              <a:buNone/>
            </a:pPr>
            <a:r>
              <a:rPr lang="en-US" dirty="0"/>
              <a:t>Patches with similar content should have similar descriptors. However, normalized patches are less sensitive to absolute intensity values. Additionally, very small errors in rotation, scale, view-point, and illumination can affect interest points matching score significantly. They are computationally expensive as it needs to unwrap every single patch. Low frequency filtering and absorption of localization errors are other reasons why normalized matches aren’t good descriptor.</a:t>
            </a:r>
            <a:endParaRPr lang="en"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753F4309-DCC3-414F-90D5-1A4A7172F786}"/>
              </a:ext>
            </a:extLst>
          </p:cNvPr>
          <p:cNvPicPr>
            <a:picLocks noChangeAspect="1"/>
          </p:cNvPicPr>
          <p:nvPr/>
        </p:nvPicPr>
        <p:blipFill>
          <a:blip r:embed="rId3"/>
          <a:stretch>
            <a:fillRect/>
          </a:stretch>
        </p:blipFill>
        <p:spPr>
          <a:xfrm>
            <a:off x="949475" y="1792479"/>
            <a:ext cx="2247083" cy="24305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Feature matching</a:t>
            </a:r>
            <a:endParaRPr/>
          </a:p>
        </p:txBody>
      </p:sp>
      <p:sp>
        <p:nvSpPr>
          <p:cNvPr id="153" name="Google Shape;153;p33"/>
          <p:cNvSpPr txBox="1">
            <a:spLocks noGrp="1"/>
          </p:cNvSpPr>
          <p:nvPr>
            <p:ph type="body" idx="1"/>
          </p:nvPr>
        </p:nvSpPr>
        <p:spPr>
          <a:xfrm>
            <a:off x="311700" y="1152475"/>
            <a:ext cx="3999900" cy="3726886"/>
          </a:xfrm>
          <a:prstGeom prst="rect">
            <a:avLst/>
          </a:prstGeom>
        </p:spPr>
        <p:txBody>
          <a:bodyPr spcFirstLastPara="1" wrap="square" lIns="91425" tIns="91425" rIns="91425" bIns="91425" anchor="t" anchorCtr="0">
            <a:noAutofit/>
          </a:bodyPr>
          <a:lstStyle/>
          <a:p>
            <a:pPr marL="0" lvl="0" indent="0">
              <a:buNone/>
            </a:pPr>
            <a:r>
              <a:rPr lang="en" dirty="0"/>
              <a:t>[insert visualization of matches (with green/red lines for correct/incorrect correspondences) for Notre Dame image pair from pa2.ipynb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 matches (out of 100): </a:t>
            </a:r>
            <a:r>
              <a:rPr lang="en-US" dirty="0"/>
              <a:t>78</a:t>
            </a:r>
            <a:endParaRPr dirty="0"/>
          </a:p>
          <a:p>
            <a:pPr marL="0" lvl="0" indent="0" algn="l" rtl="0">
              <a:spcBef>
                <a:spcPts val="0"/>
              </a:spcBef>
              <a:spcAft>
                <a:spcPts val="0"/>
              </a:spcAft>
              <a:buNone/>
            </a:pPr>
            <a:r>
              <a:rPr lang="en" dirty="0"/>
              <a:t>Accuracy: 0.80</a:t>
            </a:r>
            <a:endParaRPr dirty="0"/>
          </a:p>
        </p:txBody>
      </p:sp>
      <p:sp>
        <p:nvSpPr>
          <p:cNvPr id="154" name="Google Shape;154;p3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matches for Mt. Rushmore image pair from pa2.ipynb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 matches: </a:t>
            </a:r>
            <a:r>
              <a:rPr lang="en-US" dirty="0"/>
              <a:t>67</a:t>
            </a:r>
            <a:endParaRPr dirty="0"/>
          </a:p>
          <a:p>
            <a:pPr marL="0" lvl="0" indent="0" algn="l" rtl="0">
              <a:spcBef>
                <a:spcPts val="0"/>
              </a:spcBef>
              <a:spcAft>
                <a:spcPts val="0"/>
              </a:spcAft>
              <a:buNone/>
            </a:pPr>
            <a:r>
              <a:rPr lang="en" dirty="0"/>
              <a:t>Accuracy: 0.43</a:t>
            </a:r>
            <a:endParaRPr dirty="0"/>
          </a:p>
        </p:txBody>
      </p:sp>
      <p:pic>
        <p:nvPicPr>
          <p:cNvPr id="5" name="Picture 4">
            <a:extLst>
              <a:ext uri="{FF2B5EF4-FFF2-40B4-BE49-F238E27FC236}">
                <a16:creationId xmlns:a16="http://schemas.microsoft.com/office/drawing/2014/main" id="{F3ADCAE8-D0A1-4D19-A8F6-E4FCB60601F4}"/>
              </a:ext>
            </a:extLst>
          </p:cNvPr>
          <p:cNvPicPr>
            <a:picLocks noChangeAspect="1"/>
          </p:cNvPicPr>
          <p:nvPr/>
        </p:nvPicPr>
        <p:blipFill>
          <a:blip r:embed="rId3"/>
          <a:stretch>
            <a:fillRect/>
          </a:stretch>
        </p:blipFill>
        <p:spPr>
          <a:xfrm>
            <a:off x="4572000" y="1682658"/>
            <a:ext cx="4474275" cy="2745158"/>
          </a:xfrm>
          <a:prstGeom prst="rect">
            <a:avLst/>
          </a:prstGeom>
        </p:spPr>
      </p:pic>
      <p:pic>
        <p:nvPicPr>
          <p:cNvPr id="7" name="Picture 6">
            <a:extLst>
              <a:ext uri="{FF2B5EF4-FFF2-40B4-BE49-F238E27FC236}">
                <a16:creationId xmlns:a16="http://schemas.microsoft.com/office/drawing/2014/main" id="{C28CB2AC-664D-45D4-913C-6E491E663F29}"/>
              </a:ext>
            </a:extLst>
          </p:cNvPr>
          <p:cNvPicPr>
            <a:picLocks noChangeAspect="1"/>
          </p:cNvPicPr>
          <p:nvPr/>
        </p:nvPicPr>
        <p:blipFill>
          <a:blip r:embed="rId4"/>
          <a:stretch>
            <a:fillRect/>
          </a:stretch>
        </p:blipFill>
        <p:spPr>
          <a:xfrm>
            <a:off x="311700" y="1998051"/>
            <a:ext cx="3661710" cy="242976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1286</Words>
  <Application>Microsoft Office PowerPoint</Application>
  <PresentationFormat>On-screen Show (16:9)</PresentationFormat>
  <Paragraphs>125</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-apple-system</vt:lpstr>
      <vt:lpstr>Arial</vt:lpstr>
      <vt:lpstr>Ubuntu</vt:lpstr>
      <vt:lpstr>Simple Light</vt:lpstr>
      <vt:lpstr>Simple Light</vt:lpstr>
      <vt:lpstr>CS 5330 Programming Assignment 2</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2: Normalized patch feature descriptor</vt:lpstr>
      <vt:lpstr>Part 3: Feature matching</vt:lpstr>
      <vt:lpstr>Part 3: Feature matching</vt:lpstr>
      <vt:lpstr>Part 4: SIFT feature descriptor</vt:lpstr>
      <vt:lpstr>Part 4: SIFT feature descriptor</vt:lpstr>
      <vt:lpstr>Part 4: SIFT feature descriptor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5330 Programming Assignment 2</dc:title>
  <cp:lastModifiedBy>Grania Machado</cp:lastModifiedBy>
  <cp:revision>12</cp:revision>
  <dcterms:modified xsi:type="dcterms:W3CDTF">2021-10-17T03:51:44Z</dcterms:modified>
</cp:coreProperties>
</file>