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54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6" r:id="rId1"/>
  </p:sldMasterIdLst>
  <p:notesMasterIdLst>
    <p:notesMasterId r:id="rId28"/>
  </p:notesMasterIdLst>
  <p:sldIdLst>
    <p:sldId id="256" r:id="rId2"/>
    <p:sldId id="259" r:id="rId3"/>
    <p:sldId id="257" r:id="rId4"/>
    <p:sldId id="258" r:id="rId5"/>
    <p:sldId id="262" r:id="rId6"/>
    <p:sldId id="260" r:id="rId7"/>
    <p:sldId id="263" r:id="rId8"/>
    <p:sldId id="264" r:id="rId9"/>
    <p:sldId id="265" r:id="rId10"/>
    <p:sldId id="266" r:id="rId11"/>
    <p:sldId id="268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C641"/>
    <a:srgbClr val="349A46"/>
    <a:srgbClr val="347C36"/>
    <a:srgbClr val="076A89"/>
    <a:srgbClr val="01B2F9"/>
    <a:srgbClr val="0189C0"/>
    <a:srgbClr val="429B45"/>
    <a:srgbClr val="079B45"/>
    <a:srgbClr val="F15E41"/>
    <a:srgbClr val="F588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4364" autoAdjust="0"/>
  </p:normalViewPr>
  <p:slideViewPr>
    <p:cSldViewPr snapToGrid="0">
      <p:cViewPr>
        <p:scale>
          <a:sx n="75" d="100"/>
          <a:sy n="75" d="100"/>
        </p:scale>
        <p:origin x="498" y="-168"/>
      </p:cViewPr>
      <p:guideLst/>
    </p:cSldViewPr>
  </p:slideViewPr>
  <p:outlineViewPr>
    <p:cViewPr>
      <p:scale>
        <a:sx n="33" d="100"/>
        <a:sy n="33" d="100"/>
      </p:scale>
      <p:origin x="0" y="-168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26" Type="http://schemas.openxmlformats.org/officeDocument/2006/relationships/slide" Target="slides/slide26.xml"/><Relationship Id="rId3" Type="http://schemas.openxmlformats.org/officeDocument/2006/relationships/slide" Target="slides/slide3.xml"/><Relationship Id="rId21" Type="http://schemas.openxmlformats.org/officeDocument/2006/relationships/slide" Target="slides/slide21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5" Type="http://schemas.openxmlformats.org/officeDocument/2006/relationships/slide" Target="slides/slide25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0" Type="http://schemas.openxmlformats.org/officeDocument/2006/relationships/slide" Target="slides/slide20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24" Type="http://schemas.openxmlformats.org/officeDocument/2006/relationships/slide" Target="slides/slide24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23" Type="http://schemas.openxmlformats.org/officeDocument/2006/relationships/slide" Target="slides/slide23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38E4C5-4D62-4895-BF2A-F6285B0BECB7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318294-28A5-4B44-A596-9AB8182149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0950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2173-6489-4A57-ABD7-F8EB3CE86049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Instituto Federal Sul-rio-grandense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28235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2173-6489-4A57-ABD7-F8EB3CE86049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Instituto Federal Sul-rio-grandense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628338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2173-6489-4A57-ABD7-F8EB3CE86049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Instituto Federal Sul-rio-grandense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6249538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2173-6489-4A57-ABD7-F8EB3CE86049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Instituto Federal Sul-rio-grandense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743713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2173-6489-4A57-ABD7-F8EB3CE86049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Instituto Federal Sul-rio-grandense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0560767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2173-6489-4A57-ABD7-F8EB3CE86049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Instituto Federal Sul-rio-grandense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902657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2173-6489-4A57-ABD7-F8EB3CE86049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Instituto Federal Sul-rio-grandense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6342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2173-6489-4A57-ABD7-F8EB3CE86049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Instituto Federal Sul-rio-grandense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658187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2173-6489-4A57-ABD7-F8EB3CE86049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Instituto Federal Sul-rio-grandense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58087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B886-FD19-477B-B6A1-FFD069ED5CD8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Instituto Federal Sul-rio-grandense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457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8F694-882F-43AB-82E6-E1C687BE3C15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Instituto Federal Sul-rio-grandense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818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CF77-050D-43CC-861F-8A25F16E0547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Instituto Federal Sul-rio-grandense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184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2173-6489-4A57-ABD7-F8EB3CE86049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Instituto Federal Sul-rio-grandense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316157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13AA2-3988-4A16-B59A-13EED14A0A00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Instituto Federal Sul-rio-grandense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122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DA241-C0F1-4275-98A8-B1B37BCA6ED1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Instituto Federal Sul-rio-grandense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347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2700-0837-4394-8E91-0E4E961AB72E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Instituto Federal Sul-rio-grandense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384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B2173-6489-4A57-ABD7-F8EB3CE86049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Instituto Federal Sul-rio-grandense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877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  <p:sldLayoutId id="2147483810" r:id="rId14"/>
    <p:sldLayoutId id="2147483811" r:id="rId15"/>
    <p:sldLayoutId id="2147483812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3" Type="http://schemas.openxmlformats.org/officeDocument/2006/relationships/slide" Target="slide3.xml"/><Relationship Id="rId7" Type="http://schemas.openxmlformats.org/officeDocument/2006/relationships/slide" Target="slide2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3.xml"/><Relationship Id="rId5" Type="http://schemas.openxmlformats.org/officeDocument/2006/relationships/slide" Target="slide6.xml"/><Relationship Id="rId4" Type="http://schemas.openxmlformats.org/officeDocument/2006/relationships/slide" Target="slide4.xml"/><Relationship Id="rId9" Type="http://schemas.openxmlformats.org/officeDocument/2006/relationships/slide" Target="slide2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jpg"/><Relationship Id="rId4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-434647"/>
            <a:ext cx="12192000" cy="2116182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347C36"/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474" y="-573949"/>
            <a:ext cx="1084332" cy="2508069"/>
          </a:xfrm>
          <a:prstGeom prst="rect">
            <a:avLst/>
          </a:prstGeom>
        </p:spPr>
      </p:pic>
      <p:sp>
        <p:nvSpPr>
          <p:cNvPr id="18" name="Retângulo 17"/>
          <p:cNvSpPr/>
          <p:nvPr/>
        </p:nvSpPr>
        <p:spPr>
          <a:xfrm>
            <a:off x="2146663" y="2116183"/>
            <a:ext cx="7513524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altLang="pt-BR" dirty="0" smtClean="0">
                <a:latin typeface="Trebuchet MS" panose="020B0603020202020204" pitchFamily="34" charset="0"/>
              </a:rPr>
              <a:t/>
            </a:r>
            <a:br>
              <a:rPr lang="pt-BR" altLang="pt-BR" dirty="0" smtClean="0">
                <a:latin typeface="Trebuchet MS" panose="020B0603020202020204" pitchFamily="34" charset="0"/>
              </a:rPr>
            </a:br>
            <a:r>
              <a:rPr lang="pt-BR" altLang="pt-BR" sz="4400" b="1" dirty="0" smtClean="0">
                <a:solidFill>
                  <a:srgbClr val="8DC641"/>
                </a:solidFill>
                <a:latin typeface="Trebuchet MS" panose="020B0603020202020204" pitchFamily="34" charset="0"/>
              </a:rPr>
              <a:t>Projeto de Microcontroladores</a:t>
            </a:r>
            <a:endParaRPr lang="pt-BR" altLang="pt-BR" sz="4400" b="1" dirty="0" smtClean="0">
              <a:solidFill>
                <a:srgbClr val="8DC641"/>
              </a:solidFill>
              <a:latin typeface="Trebuchet MS" panose="020B0603020202020204" pitchFamily="34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4567162" y="6101546"/>
            <a:ext cx="26725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altLang="pt-BR" sz="1400" b="1" dirty="0" smtClean="0">
                <a:solidFill>
                  <a:srgbClr val="8DC641"/>
                </a:solidFill>
                <a:latin typeface="Trebuchet MS" panose="020B0603020202020204" pitchFamily="34" charset="0"/>
              </a:rPr>
              <a:t>Gabriel Machado, Rafael Lima</a:t>
            </a:r>
            <a:endParaRPr lang="pt-BR" sz="1400" b="1" dirty="0">
              <a:solidFill>
                <a:srgbClr val="8DC641"/>
              </a:solidFill>
            </a:endParaRPr>
          </a:p>
        </p:txBody>
      </p:sp>
      <p:pic>
        <p:nvPicPr>
          <p:cNvPr id="28" name="Imagem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6366510" cy="1360170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2810692" y="4709029"/>
            <a:ext cx="65706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8DC641"/>
                </a:solidFill>
                <a:latin typeface="Trebuchet MS" panose="020B0603020202020204" pitchFamily="34" charset="0"/>
              </a:rPr>
              <a:t>Jogos em LCD com Arduino</a:t>
            </a:r>
            <a:endParaRPr lang="pt-BR" sz="2800" b="1" dirty="0">
              <a:solidFill>
                <a:srgbClr val="8DC64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86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287502"/>
            <a:ext cx="8596668" cy="1320800"/>
          </a:xfrm>
        </p:spPr>
        <p:txBody>
          <a:bodyPr/>
          <a:lstStyle/>
          <a:p>
            <a:r>
              <a:rPr lang="pt-BR" dirty="0" smtClean="0"/>
              <a:t>Software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Instituto Federal Sul-rio-grandense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10</a:t>
            </a:fld>
            <a:endParaRPr lang="en-US" sz="14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677334" y="947902"/>
            <a:ext cx="6809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Função Seleção Do Jogo</a:t>
            </a:r>
            <a:endParaRPr lang="pt-BR" sz="24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4" name="Espaço Reservado para Conteúdo 1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8018" y="2419504"/>
            <a:ext cx="4092132" cy="27690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25" y="1572151"/>
            <a:ext cx="3899075" cy="36163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571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287502"/>
            <a:ext cx="8596668" cy="1320800"/>
          </a:xfrm>
        </p:spPr>
        <p:txBody>
          <a:bodyPr/>
          <a:lstStyle/>
          <a:p>
            <a:r>
              <a:rPr lang="pt-BR" dirty="0" smtClean="0"/>
              <a:t>Software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Instituto Federal Sul-rio-grandense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11</a:t>
            </a:fld>
            <a:endParaRPr lang="en-US" sz="14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677334" y="947902"/>
            <a:ext cx="6809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Função de menu de cada jogo</a:t>
            </a:r>
            <a:endParaRPr lang="pt-BR" sz="24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608302"/>
            <a:ext cx="3208866" cy="44233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7044" y="1608302"/>
            <a:ext cx="3183460" cy="44233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303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287502"/>
            <a:ext cx="8596668" cy="1320800"/>
          </a:xfrm>
        </p:spPr>
        <p:txBody>
          <a:bodyPr/>
          <a:lstStyle/>
          <a:p>
            <a:r>
              <a:rPr lang="pt-BR" dirty="0" smtClean="0"/>
              <a:t>Software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Instituto Federal Sul-rio-grandense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12</a:t>
            </a:fld>
            <a:endParaRPr lang="en-US" sz="14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677334" y="947902"/>
            <a:ext cx="6809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Função do jogo de cada dificuldade</a:t>
            </a:r>
            <a:endParaRPr lang="pt-BR" sz="24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09567"/>
            <a:ext cx="3690660" cy="12193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940202"/>
            <a:ext cx="3405698" cy="18944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1992" y="2940203"/>
            <a:ext cx="3694707" cy="18944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6699" y="2940202"/>
            <a:ext cx="3176798" cy="18944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616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287502"/>
            <a:ext cx="8596668" cy="1320800"/>
          </a:xfrm>
        </p:spPr>
        <p:txBody>
          <a:bodyPr/>
          <a:lstStyle/>
          <a:p>
            <a:r>
              <a:rPr lang="pt-BR" dirty="0" smtClean="0"/>
              <a:t>Software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Instituto Federal Sul-rio-grandense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13</a:t>
            </a:fld>
            <a:endParaRPr lang="en-US" sz="14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677334" y="947902"/>
            <a:ext cx="6809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Função do jogo de cada dificuldade</a:t>
            </a:r>
            <a:endParaRPr lang="pt-BR" sz="24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854" y="1409566"/>
            <a:ext cx="3743122" cy="120673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6140" y="2864339"/>
            <a:ext cx="3619236" cy="1855723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2864339"/>
            <a:ext cx="3148806" cy="185572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5376" y="2843976"/>
            <a:ext cx="3148806" cy="18760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28" y="1409567"/>
            <a:ext cx="3743122" cy="12067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414" y="2864340"/>
            <a:ext cx="3619236" cy="18557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608" y="2864340"/>
            <a:ext cx="3148806" cy="18557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395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287502"/>
            <a:ext cx="8596668" cy="1320800"/>
          </a:xfrm>
        </p:spPr>
        <p:txBody>
          <a:bodyPr/>
          <a:lstStyle/>
          <a:p>
            <a:r>
              <a:rPr lang="pt-BR" dirty="0" smtClean="0"/>
              <a:t>Software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Instituto Federal Sul-rio-grandense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14</a:t>
            </a:fld>
            <a:endParaRPr lang="en-US" sz="14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677334" y="947902"/>
            <a:ext cx="6809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Função de dificuldade jogo de sequencia</a:t>
            </a:r>
            <a:endParaRPr lang="pt-BR" sz="24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09567"/>
            <a:ext cx="3713557" cy="44330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263" y="1409567"/>
            <a:ext cx="4610366" cy="23051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7264" y="4176415"/>
            <a:ext cx="4610366" cy="2872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7263" y="4834872"/>
            <a:ext cx="4619242" cy="2514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919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287502"/>
            <a:ext cx="8596668" cy="1320800"/>
          </a:xfrm>
        </p:spPr>
        <p:txBody>
          <a:bodyPr/>
          <a:lstStyle/>
          <a:p>
            <a:r>
              <a:rPr lang="pt-BR" dirty="0" smtClean="0"/>
              <a:t>Software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Instituto Federal Sul-rio-grandense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15</a:t>
            </a:fld>
            <a:endParaRPr lang="en-US" sz="14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677334" y="947902"/>
            <a:ext cx="6809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Função de dificuldade</a:t>
            </a:r>
            <a:endParaRPr lang="pt-BR" sz="24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09567"/>
            <a:ext cx="3189816" cy="46375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992" y="1409566"/>
            <a:ext cx="4817301" cy="17146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1992" y="3249396"/>
            <a:ext cx="2950910" cy="12760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1992" y="4781551"/>
            <a:ext cx="2950910" cy="12598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103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287502"/>
            <a:ext cx="8596668" cy="1320800"/>
          </a:xfrm>
        </p:spPr>
        <p:txBody>
          <a:bodyPr/>
          <a:lstStyle/>
          <a:p>
            <a:r>
              <a:rPr lang="pt-BR" dirty="0" smtClean="0"/>
              <a:t>Software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Instituto Federal Sul-rio-grandense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16</a:t>
            </a:fld>
            <a:endParaRPr lang="en-US" sz="14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677334" y="947902"/>
            <a:ext cx="6809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Função de comparação de valores</a:t>
            </a:r>
            <a:endParaRPr lang="pt-BR" sz="24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13102"/>
            <a:ext cx="5638386" cy="29065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895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287502"/>
            <a:ext cx="8596668" cy="1320800"/>
          </a:xfrm>
        </p:spPr>
        <p:txBody>
          <a:bodyPr/>
          <a:lstStyle/>
          <a:p>
            <a:r>
              <a:rPr lang="pt-BR" dirty="0" smtClean="0"/>
              <a:t>Software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Instituto Federal Sul-rio-grandense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17</a:t>
            </a:fld>
            <a:endParaRPr lang="en-US" sz="14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677334" y="947902"/>
            <a:ext cx="6809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Função de acertos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09567"/>
            <a:ext cx="4106101" cy="46317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668" y="2134722"/>
            <a:ext cx="3801404" cy="31814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726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287502"/>
            <a:ext cx="8596668" cy="1320800"/>
          </a:xfrm>
        </p:spPr>
        <p:txBody>
          <a:bodyPr/>
          <a:lstStyle/>
          <a:p>
            <a:r>
              <a:rPr lang="pt-BR" dirty="0" smtClean="0"/>
              <a:t>Software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Instituto Federal Sul-rio-grandense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18</a:t>
            </a:fld>
            <a:endParaRPr lang="en-US" sz="14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677334" y="947902"/>
            <a:ext cx="6809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Função de erros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09567"/>
            <a:ext cx="3492226" cy="46317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860" y="2212830"/>
            <a:ext cx="4119561" cy="32240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35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287502"/>
            <a:ext cx="8596668" cy="1320800"/>
          </a:xfrm>
        </p:spPr>
        <p:txBody>
          <a:bodyPr/>
          <a:lstStyle/>
          <a:p>
            <a:r>
              <a:rPr lang="pt-BR" dirty="0" smtClean="0"/>
              <a:t>Software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Instituto Federal Sul-rio-grandense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19</a:t>
            </a:fld>
            <a:endParaRPr lang="en-US" sz="14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677334" y="947902"/>
            <a:ext cx="6809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Função de acréscimo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17566"/>
            <a:ext cx="5192104" cy="26163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120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pt-BR" sz="3600" kern="1200" dirty="0" smtClean="0">
                <a:solidFill>
                  <a:srgbClr val="90C226"/>
                </a:solidFill>
                <a:effectLst/>
                <a:latin typeface="Trebuchet MS" panose="020B0603020202020204" pitchFamily="34" charset="0"/>
                <a:ea typeface="+mj-ea"/>
                <a:cs typeface="+mj-cs"/>
              </a:rPr>
              <a:t>Agenda da apresentação</a:t>
            </a:r>
            <a:endParaRPr lang="pt-BR" dirty="0">
              <a:effectLst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200151"/>
            <a:ext cx="8752416" cy="4841211"/>
          </a:xfrm>
        </p:spPr>
        <p:txBody>
          <a:bodyPr>
            <a:normAutofit/>
          </a:bodyPr>
          <a:lstStyle/>
          <a:p>
            <a:r>
              <a:rPr lang="pt-BR" sz="3000" dirty="0">
                <a:hlinkClick r:id="rId2" action="ppaction://hlinksldjump"/>
              </a:rPr>
              <a:t>Agenda da </a:t>
            </a:r>
            <a:r>
              <a:rPr lang="pt-BR" sz="3000" dirty="0" smtClean="0">
                <a:hlinkClick r:id="rId2" action="ppaction://hlinksldjump"/>
              </a:rPr>
              <a:t>apresentação</a:t>
            </a:r>
            <a:r>
              <a:rPr lang="pt-BR" sz="3000" dirty="0" smtClean="0"/>
              <a:t>..........................2</a:t>
            </a:r>
            <a:endParaRPr lang="pt-BR" sz="3000" dirty="0"/>
          </a:p>
          <a:p>
            <a:r>
              <a:rPr lang="pt-BR" sz="3000" dirty="0">
                <a:hlinkClick r:id="rId3" action="ppaction://hlinksldjump"/>
              </a:rPr>
              <a:t>Jogos: </a:t>
            </a:r>
            <a:r>
              <a:rPr lang="pt-BR" sz="3000" dirty="0" smtClean="0">
                <a:hlinkClick r:id="rId3" action="ppaction://hlinksldjump"/>
              </a:rPr>
              <a:t>Sequencia </a:t>
            </a:r>
            <a:r>
              <a:rPr lang="pt-BR" sz="3000" dirty="0">
                <a:hlinkClick r:id="rId3" action="ppaction://hlinksldjump"/>
              </a:rPr>
              <a:t>e Conversão </a:t>
            </a:r>
            <a:r>
              <a:rPr lang="pt-BR" sz="3000" dirty="0" smtClean="0">
                <a:hlinkClick r:id="rId3" action="ppaction://hlinksldjump"/>
              </a:rPr>
              <a:t>Binário</a:t>
            </a:r>
            <a:r>
              <a:rPr lang="pt-BR" sz="3000" dirty="0" smtClean="0"/>
              <a:t>..........3</a:t>
            </a:r>
          </a:p>
          <a:p>
            <a:r>
              <a:rPr lang="pt-BR" sz="3000" dirty="0" smtClean="0">
                <a:hlinkClick r:id="rId4" action="ppaction://hlinksldjump"/>
              </a:rPr>
              <a:t>Hardware</a:t>
            </a:r>
            <a:r>
              <a:rPr lang="pt-BR" sz="3000" dirty="0" smtClean="0"/>
              <a:t>............................................4</a:t>
            </a:r>
          </a:p>
          <a:p>
            <a:r>
              <a:rPr lang="pt-BR" sz="3000" dirty="0" smtClean="0">
                <a:hlinkClick r:id="rId5" action="ppaction://hlinksldjump"/>
              </a:rPr>
              <a:t>Software</a:t>
            </a:r>
            <a:r>
              <a:rPr lang="pt-BR" sz="3000" dirty="0" smtClean="0"/>
              <a:t>.............................................6</a:t>
            </a:r>
          </a:p>
          <a:p>
            <a:r>
              <a:rPr lang="pt-BR" sz="3000" dirty="0">
                <a:hlinkClick r:id="rId6" action="ppaction://hlinksldjump"/>
              </a:rPr>
              <a:t>Rodando o </a:t>
            </a:r>
            <a:r>
              <a:rPr lang="pt-BR" sz="3000" dirty="0" smtClean="0">
                <a:hlinkClick r:id="rId6" action="ppaction://hlinksldjump"/>
              </a:rPr>
              <a:t>jogo</a:t>
            </a:r>
            <a:r>
              <a:rPr lang="pt-BR" sz="3000" dirty="0" smtClean="0"/>
              <a:t>....................................23</a:t>
            </a:r>
            <a:endParaRPr lang="pt-BR" sz="3000" dirty="0"/>
          </a:p>
          <a:p>
            <a:r>
              <a:rPr lang="pt-BR" sz="3000" dirty="0">
                <a:hlinkClick r:id="rId7" action="ppaction://hlinksldjump"/>
              </a:rPr>
              <a:t>Fim de </a:t>
            </a:r>
            <a:r>
              <a:rPr lang="pt-BR" sz="3000" dirty="0" smtClean="0">
                <a:hlinkClick r:id="rId7" action="ppaction://hlinksldjump"/>
              </a:rPr>
              <a:t>Jogo</a:t>
            </a:r>
            <a:r>
              <a:rPr lang="pt-BR" sz="3000" dirty="0" smtClean="0"/>
              <a:t>........................................24</a:t>
            </a:r>
            <a:endParaRPr lang="pt-BR" sz="3000" dirty="0"/>
          </a:p>
          <a:p>
            <a:r>
              <a:rPr lang="pt-BR" sz="3000" dirty="0" smtClean="0">
                <a:hlinkClick r:id="rId8" action="ppaction://hlinksldjump"/>
              </a:rPr>
              <a:t>Perguntas?</a:t>
            </a:r>
            <a:r>
              <a:rPr lang="pt-BR" sz="3000" dirty="0" smtClean="0"/>
              <a:t>..........................................25</a:t>
            </a:r>
            <a:endParaRPr lang="pt-BR" sz="3000" dirty="0"/>
          </a:p>
          <a:p>
            <a:r>
              <a:rPr lang="pt-BR" sz="3000" dirty="0" smtClean="0">
                <a:hlinkClick r:id="rId9" action="ppaction://hlinksldjump"/>
              </a:rPr>
              <a:t>Referências</a:t>
            </a:r>
            <a:r>
              <a:rPr lang="pt-BR" sz="3000" dirty="0" smtClean="0"/>
              <a:t>.........................................26</a:t>
            </a:r>
            <a:endParaRPr lang="pt-BR" sz="3000" dirty="0"/>
          </a:p>
          <a:p>
            <a:endParaRPr lang="pt-BR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Instituto Federal Sul-rio-grandense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400" dirty="0" smtClean="0"/>
              <a:t>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3305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287502"/>
            <a:ext cx="8596668" cy="1320800"/>
          </a:xfrm>
        </p:spPr>
        <p:txBody>
          <a:bodyPr/>
          <a:lstStyle/>
          <a:p>
            <a:r>
              <a:rPr lang="pt-BR" dirty="0" smtClean="0"/>
              <a:t>Software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Instituto Federal Sul-rio-grandense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20</a:t>
            </a:fld>
            <a:endParaRPr lang="en-US" sz="14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677334" y="947902"/>
            <a:ext cx="6809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Função de fim de jogo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876" y="1408284"/>
            <a:ext cx="3304116" cy="46330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773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287502"/>
            <a:ext cx="8596668" cy="1320800"/>
          </a:xfrm>
        </p:spPr>
        <p:txBody>
          <a:bodyPr/>
          <a:lstStyle/>
          <a:p>
            <a:r>
              <a:rPr lang="pt-BR" dirty="0" smtClean="0"/>
              <a:t>Software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Instituto Federal Sul-rio-grandense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21</a:t>
            </a:fld>
            <a:endParaRPr lang="en-US" sz="14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677334" y="947902"/>
            <a:ext cx="6809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Função de continuar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92922"/>
            <a:ext cx="3916154" cy="29255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171" y="1807036"/>
            <a:ext cx="3503649" cy="29114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65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287502"/>
            <a:ext cx="8596668" cy="1320800"/>
          </a:xfrm>
        </p:spPr>
        <p:txBody>
          <a:bodyPr/>
          <a:lstStyle/>
          <a:p>
            <a:r>
              <a:rPr lang="pt-BR" dirty="0" smtClean="0"/>
              <a:t>Software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Instituto Federal Sul-rio-grandense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22</a:t>
            </a:fld>
            <a:endParaRPr lang="en-US" sz="14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677334" y="947902"/>
            <a:ext cx="6809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Função de valor lido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268702"/>
            <a:ext cx="6537902" cy="28112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885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3900"/>
          </a:xfrm>
        </p:spPr>
        <p:txBody>
          <a:bodyPr/>
          <a:lstStyle/>
          <a:p>
            <a:r>
              <a:rPr lang="pt-BR" dirty="0" smtClean="0"/>
              <a:t>Rodando o jogo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18" y="1514880"/>
            <a:ext cx="5055732" cy="2092179"/>
          </a:xfrm>
        </p:spPr>
      </p:pic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Instituto Federal Sul-rio-grandense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0" y="4953000"/>
            <a:ext cx="6953250" cy="19050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332" y="3294814"/>
            <a:ext cx="5424266" cy="1938271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18689">
            <a:off x="8144107" y="461862"/>
            <a:ext cx="3824454" cy="218540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47980">
            <a:off x="2199504" y="3830471"/>
            <a:ext cx="289560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13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3900"/>
          </a:xfrm>
        </p:spPr>
        <p:txBody>
          <a:bodyPr/>
          <a:lstStyle/>
          <a:p>
            <a:r>
              <a:rPr lang="pt-BR" dirty="0" smtClean="0"/>
              <a:t>Fim de Jogo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Instituto Federal Sul-rio-grandense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11" name="Espaço Reservado para Conteúdo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333500"/>
            <a:ext cx="2438400" cy="2438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970" y="3136833"/>
            <a:ext cx="5342693" cy="34872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489" y="261801"/>
            <a:ext cx="2752725" cy="27527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407" y="261802"/>
            <a:ext cx="2786295" cy="27527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069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3900"/>
          </a:xfrm>
        </p:spPr>
        <p:txBody>
          <a:bodyPr/>
          <a:lstStyle/>
          <a:p>
            <a:r>
              <a:rPr lang="pt-BR" dirty="0" smtClean="0"/>
              <a:t>Perguntas?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Instituto Federal Sul-rio-grandense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18" name="Espaço Reservado para Conteúdo 1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458" y="1058531"/>
            <a:ext cx="3444874" cy="41338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182481"/>
            <a:ext cx="4314040" cy="3009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003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3900"/>
          </a:xfrm>
        </p:spPr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Instituto Federal Sul-rio-grandense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638299"/>
            <a:ext cx="8596668" cy="4403063"/>
          </a:xfrm>
        </p:spPr>
        <p:txBody>
          <a:bodyPr/>
          <a:lstStyle/>
          <a:p>
            <a:r>
              <a:rPr lang="pt-BR" dirty="0"/>
              <a:t>FLESCH, Bruna; LCD, Relé, Servo Motor e Circuitos. 2019. 19 slides,</a:t>
            </a:r>
          </a:p>
          <a:p>
            <a:endParaRPr lang="pt-BR" dirty="0"/>
          </a:p>
          <a:p>
            <a:r>
              <a:rPr lang="pt-BR" dirty="0"/>
              <a:t>TINKERCAD, Autodesk </a:t>
            </a:r>
            <a:r>
              <a:rPr lang="pt-BR" dirty="0" err="1"/>
              <a:t>Tinkercad</a:t>
            </a:r>
            <a:r>
              <a:rPr lang="pt-BR" dirty="0"/>
              <a:t>. Disponível </a:t>
            </a:r>
            <a:r>
              <a:rPr lang="pt-BR" dirty="0" smtClean="0"/>
              <a:t>em: https</a:t>
            </a:r>
            <a:r>
              <a:rPr lang="pt-BR" dirty="0"/>
              <a:t>://www.tinkercad.com</a:t>
            </a:r>
            <a:r>
              <a:rPr lang="pt-BR" dirty="0" smtClean="0"/>
              <a:t>/ </a:t>
            </a:r>
            <a:r>
              <a:rPr lang="pt-BR" dirty="0"/>
              <a:t>Acesso em 25 de novembro de 2019.</a:t>
            </a:r>
          </a:p>
        </p:txBody>
      </p:sp>
    </p:spTree>
    <p:extLst>
      <p:ext uri="{BB962C8B-B14F-4D97-AF65-F5344CB8AC3E}">
        <p14:creationId xmlns:p14="http://schemas.microsoft.com/office/powerpoint/2010/main" val="56120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839789"/>
            <a:ext cx="8596668" cy="1320800"/>
          </a:xfrm>
        </p:spPr>
        <p:txBody>
          <a:bodyPr/>
          <a:lstStyle/>
          <a:p>
            <a:r>
              <a:rPr lang="pt-BR" dirty="0" smtClean="0"/>
              <a:t>Jogos: Sequencia e Conversão Binário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Instituto Federal Sul-rio-grandense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3</a:t>
            </a:fld>
            <a:endParaRPr lang="en-US" sz="1400" dirty="0"/>
          </a:p>
        </p:txBody>
      </p:sp>
      <p:pic>
        <p:nvPicPr>
          <p:cNvPr id="1026" name="Picture 2" descr="Resultado de imagem para sequenci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758" y="2414834"/>
            <a:ext cx="3612035" cy="27118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binar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668" y="2414835"/>
            <a:ext cx="3615809" cy="27118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2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Hardware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218172"/>
            <a:ext cx="2439034" cy="22776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Instituto Federal Sul-rio-grandense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4</a:t>
            </a:fld>
            <a:endParaRPr lang="en-US" sz="14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418" y="2218171"/>
            <a:ext cx="2477420" cy="22776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368" y="2218171"/>
            <a:ext cx="1587439" cy="22776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CaixaDeTexto 8"/>
          <p:cNvSpPr txBox="1"/>
          <p:nvPr/>
        </p:nvSpPr>
        <p:spPr>
          <a:xfrm>
            <a:off x="677334" y="1270000"/>
            <a:ext cx="6809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Componentes</a:t>
            </a:r>
            <a:r>
              <a:rPr lang="pt-BR" sz="2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utilizados na simulação</a:t>
            </a:r>
            <a:endParaRPr lang="pt-BR" sz="24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9996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Hardware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Instituto Federal Sul-rio-grandense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5</a:t>
            </a:fld>
            <a:endParaRPr lang="en-US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677334" y="1270000"/>
            <a:ext cx="6809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Componentes</a:t>
            </a:r>
            <a:r>
              <a:rPr lang="pt-BR" sz="2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pt-BR" sz="24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utilizados na montagem</a:t>
            </a:r>
            <a:endParaRPr lang="pt-BR" sz="24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3" name="Espaço Reservado para Conteúdo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65" y="2139809"/>
            <a:ext cx="3973253" cy="19866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284" y="2139809"/>
            <a:ext cx="2024608" cy="20246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259" y="2139809"/>
            <a:ext cx="2801761" cy="20505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CaixaDeTexto 15"/>
          <p:cNvSpPr txBox="1"/>
          <p:nvPr/>
        </p:nvSpPr>
        <p:spPr>
          <a:xfrm>
            <a:off x="727665" y="4462155"/>
            <a:ext cx="3824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Arduino MEGA</a:t>
            </a:r>
            <a:endParaRPr lang="pt-BR" sz="24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4863284" y="4462156"/>
            <a:ext cx="2024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LCD 16x2 com </a:t>
            </a:r>
            <a:r>
              <a:rPr lang="pt-BR" sz="2400" dirty="0" err="1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Shield</a:t>
            </a:r>
            <a:endParaRPr lang="pt-BR" sz="24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6974946" y="4462155"/>
            <a:ext cx="2024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Teclado Matricial</a:t>
            </a:r>
            <a:endParaRPr lang="pt-BR" sz="24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2297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287502"/>
            <a:ext cx="8596668" cy="1320800"/>
          </a:xfrm>
        </p:spPr>
        <p:txBody>
          <a:bodyPr/>
          <a:lstStyle/>
          <a:p>
            <a:r>
              <a:rPr lang="pt-BR" dirty="0" smtClean="0"/>
              <a:t>Software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Instituto Federal Sul-rio-grandense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6</a:t>
            </a:fld>
            <a:endParaRPr lang="en-US" sz="14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677334" y="947902"/>
            <a:ext cx="6809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Inclusão de bibliotecas e definição de variáveis</a:t>
            </a:r>
            <a:endParaRPr lang="pt-BR" sz="24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608302"/>
            <a:ext cx="3723216" cy="41067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31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287502"/>
            <a:ext cx="8596668" cy="1320800"/>
          </a:xfrm>
        </p:spPr>
        <p:txBody>
          <a:bodyPr/>
          <a:lstStyle/>
          <a:p>
            <a:r>
              <a:rPr lang="pt-BR" dirty="0" smtClean="0"/>
              <a:t>Software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Instituto Federal Sul-rio-grandense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7</a:t>
            </a:fld>
            <a:endParaRPr lang="en-US" sz="14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677334" y="947902"/>
            <a:ext cx="6809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Inclusão de bibliotecas e definição de variáveis</a:t>
            </a:r>
            <a:endParaRPr lang="pt-BR" sz="24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69967"/>
            <a:ext cx="8931523" cy="28493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51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287502"/>
            <a:ext cx="8596668" cy="1320800"/>
          </a:xfrm>
        </p:spPr>
        <p:txBody>
          <a:bodyPr/>
          <a:lstStyle/>
          <a:p>
            <a:r>
              <a:rPr lang="pt-BR" dirty="0" smtClean="0"/>
              <a:t>Software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Instituto Federal Sul-rio-grandense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8</a:t>
            </a:fld>
            <a:endParaRPr lang="en-US" sz="14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677334" y="947902"/>
            <a:ext cx="6809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Função setup e loop</a:t>
            </a:r>
            <a:endParaRPr lang="pt-BR" sz="24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1624450"/>
            <a:ext cx="4461467" cy="36658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619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287502"/>
            <a:ext cx="8596668" cy="1320800"/>
          </a:xfrm>
        </p:spPr>
        <p:txBody>
          <a:bodyPr/>
          <a:lstStyle/>
          <a:p>
            <a:r>
              <a:rPr lang="pt-BR" dirty="0" smtClean="0"/>
              <a:t>Software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Instituto Federal Sul-rio-grandense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9</a:t>
            </a:fld>
            <a:endParaRPr lang="en-US" sz="14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677334" y="947902"/>
            <a:ext cx="6809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Função menu Inicial</a:t>
            </a:r>
            <a:endParaRPr lang="pt-BR" sz="24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09567"/>
            <a:ext cx="4085166" cy="46601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719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2026</TotalTime>
  <Words>314</Words>
  <Application>Microsoft Office PowerPoint</Application>
  <PresentationFormat>Widescreen</PresentationFormat>
  <Paragraphs>111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1" baseType="lpstr">
      <vt:lpstr>Arial</vt:lpstr>
      <vt:lpstr>Calibri</vt:lpstr>
      <vt:lpstr>Trebuchet MS</vt:lpstr>
      <vt:lpstr>Wingdings 3</vt:lpstr>
      <vt:lpstr>Facetado</vt:lpstr>
      <vt:lpstr>Apresentação do PowerPoint</vt:lpstr>
      <vt:lpstr>Agenda da apresentação</vt:lpstr>
      <vt:lpstr>Jogos: Sequencia e Conversão Binário</vt:lpstr>
      <vt:lpstr>Hardware</vt:lpstr>
      <vt:lpstr>Hardware</vt:lpstr>
      <vt:lpstr>Software</vt:lpstr>
      <vt:lpstr>Software</vt:lpstr>
      <vt:lpstr>Software</vt:lpstr>
      <vt:lpstr>Software</vt:lpstr>
      <vt:lpstr>Software</vt:lpstr>
      <vt:lpstr>Software</vt:lpstr>
      <vt:lpstr>Software</vt:lpstr>
      <vt:lpstr>Software</vt:lpstr>
      <vt:lpstr>Software</vt:lpstr>
      <vt:lpstr>Software</vt:lpstr>
      <vt:lpstr>Software</vt:lpstr>
      <vt:lpstr>Software</vt:lpstr>
      <vt:lpstr>Software</vt:lpstr>
      <vt:lpstr>Software</vt:lpstr>
      <vt:lpstr>Software</vt:lpstr>
      <vt:lpstr>Software</vt:lpstr>
      <vt:lpstr>Software</vt:lpstr>
      <vt:lpstr>Rodando o jogo</vt:lpstr>
      <vt:lpstr>Fim de Jogo</vt:lpstr>
      <vt:lpstr>Perguntas?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Cidadania e Diversidade na Rede Federal de EPT</dc:title>
  <dc:creator>Lisiane Correa Gomes Silveira</dc:creator>
  <cp:lastModifiedBy>Gabriel Machado</cp:lastModifiedBy>
  <cp:revision>125</cp:revision>
  <dcterms:created xsi:type="dcterms:W3CDTF">2015-05-22T17:18:56Z</dcterms:created>
  <dcterms:modified xsi:type="dcterms:W3CDTF">2019-11-26T03:41:09Z</dcterms:modified>
</cp:coreProperties>
</file>