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2E52F-3AF7-D64D-8BBF-7C39B012130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B6E05-E5B4-AC41-891F-C8BA3A8B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rules of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6E05-E5B4-AC41-891F-C8BA3A8B2A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E5DA-9A7D-4C4B-B40A-BD778E8A757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CC7B-B576-4C48-BA01-44A5AEB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a robot to </a:t>
            </a:r>
            <a:r>
              <a:rPr lang="en-US" strike="sngStrike" dirty="0" smtClean="0"/>
              <a:t>love</a:t>
            </a:r>
            <a:r>
              <a:rPr lang="en-US" dirty="0" smtClean="0"/>
              <a:t> play Mine Sweeper</a:t>
            </a:r>
            <a:endParaRPr lang="en-US" strike="sngStrik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Baldini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633"/>
          </a:xfrm>
        </p:spPr>
        <p:txBody>
          <a:bodyPr/>
          <a:lstStyle/>
          <a:p>
            <a:r>
              <a:rPr lang="en-US" dirty="0" smtClean="0"/>
              <a:t>Have model play game</a:t>
            </a:r>
          </a:p>
          <a:p>
            <a:r>
              <a:rPr lang="en-US" dirty="0" smtClean="0"/>
              <a:t>When cell is </a:t>
            </a:r>
            <a:r>
              <a:rPr lang="en-US" b="1" dirty="0" smtClean="0"/>
              <a:t>revealed</a:t>
            </a:r>
            <a:r>
              <a:rPr lang="en-US" dirty="0" smtClean="0"/>
              <a:t>, that is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If there was a </a:t>
            </a:r>
            <a:r>
              <a:rPr lang="en-US" dirty="0" smtClean="0"/>
              <a:t>mine, </a:t>
            </a:r>
            <a:r>
              <a:rPr lang="en-US" dirty="0" smtClean="0"/>
              <a:t>correct probability = 1.0</a:t>
            </a:r>
          </a:p>
          <a:p>
            <a:pPr lvl="1"/>
            <a:r>
              <a:rPr lang="en-US" dirty="0" smtClean="0"/>
              <a:t>Else, correct probability = 0.0</a:t>
            </a:r>
          </a:p>
          <a:p>
            <a:r>
              <a:rPr lang="en-US" dirty="0" smtClean="0"/>
              <a:t>Many such decisions provide a </a:t>
            </a:r>
            <a:r>
              <a:rPr lang="en-US" b="1" dirty="0" smtClean="0"/>
              <a:t>batch </a:t>
            </a:r>
            <a:r>
              <a:rPr lang="en-US" dirty="0" smtClean="0"/>
              <a:t>of inputs and correct answers</a:t>
            </a:r>
          </a:p>
          <a:p>
            <a:r>
              <a:rPr lang="en-US" dirty="0" smtClean="0"/>
              <a:t>Use gradient descent </a:t>
            </a:r>
            <a:r>
              <a:rPr lang="en-US" dirty="0" smtClean="0"/>
              <a:t>to </a:t>
            </a:r>
            <a:r>
              <a:rPr lang="en-US" dirty="0" smtClean="0"/>
              <a:t>update parameters to minimize log loss</a:t>
            </a:r>
          </a:p>
        </p:txBody>
      </p:sp>
    </p:spTree>
    <p:extLst>
      <p:ext uri="{BB962C8B-B14F-4D97-AF65-F5344CB8AC3E}">
        <p14:creationId xmlns:p14="http://schemas.microsoft.com/office/powerpoint/2010/main" val="131722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Game-specific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5137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b="1" dirty="0" smtClean="0"/>
              <a:t>general</a:t>
            </a:r>
            <a:r>
              <a:rPr lang="en-US" dirty="0" smtClean="0"/>
              <a:t> </a:t>
            </a:r>
            <a:r>
              <a:rPr lang="en-US" dirty="0" smtClean="0"/>
              <a:t>is it? </a:t>
            </a:r>
          </a:p>
          <a:p>
            <a:r>
              <a:rPr lang="en-US" dirty="0" smtClean="0"/>
              <a:t>Some game-specific decisions:</a:t>
            </a:r>
          </a:p>
          <a:p>
            <a:pPr lvl="1"/>
            <a:r>
              <a:rPr lang="en-US" b="1" dirty="0"/>
              <a:t>Input is</a:t>
            </a:r>
            <a:r>
              <a:rPr lang="en-US" dirty="0"/>
              <a:t> </a:t>
            </a:r>
            <a:r>
              <a:rPr lang="en-US" b="1" dirty="0"/>
              <a:t>pre-processed </a:t>
            </a:r>
            <a:r>
              <a:rPr lang="en-US" dirty="0"/>
              <a:t>to yield information I know to be </a:t>
            </a:r>
            <a:r>
              <a:rPr lang="en-US" dirty="0" smtClean="0"/>
              <a:t>useful</a:t>
            </a:r>
          </a:p>
          <a:p>
            <a:pPr lvl="1"/>
            <a:r>
              <a:rPr lang="en-US" b="1" dirty="0" smtClean="0"/>
              <a:t>Convolutions</a:t>
            </a:r>
            <a:r>
              <a:rPr lang="en-US" dirty="0"/>
              <a:t> </a:t>
            </a:r>
            <a:r>
              <a:rPr lang="en-US" dirty="0" smtClean="0"/>
              <a:t>achieve location-independence</a:t>
            </a:r>
          </a:p>
          <a:p>
            <a:pPr lvl="1"/>
            <a:r>
              <a:rPr lang="en-US" b="1" dirty="0" smtClean="0"/>
              <a:t>Final multiplication </a:t>
            </a:r>
            <a:r>
              <a:rPr lang="en-US" dirty="0" smtClean="0"/>
              <a:t>ensures already-revealed cells have probability 0; doesn’t have to learn this</a:t>
            </a:r>
            <a:endParaRPr lang="en-US" b="1" dirty="0" smtClean="0"/>
          </a:p>
          <a:p>
            <a:r>
              <a:rPr lang="en-US" b="1" dirty="0" smtClean="0"/>
              <a:t>The ideal</a:t>
            </a:r>
            <a:r>
              <a:rPr lang="en-US" dirty="0" smtClean="0"/>
              <a:t>: let the input be an untouched </a:t>
            </a:r>
            <a:r>
              <a:rPr lang="en-US" b="1" dirty="0" smtClean="0"/>
              <a:t>screenshot</a:t>
            </a:r>
            <a:r>
              <a:rPr lang="en-US" dirty="0" smtClean="0"/>
              <a:t> of game!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Make it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Best model currently winning </a:t>
            </a:r>
            <a:r>
              <a:rPr lang="en-US" b="1" dirty="0" smtClean="0"/>
              <a:t>~42% </a:t>
            </a:r>
            <a:r>
              <a:rPr lang="en-US" dirty="0" smtClean="0"/>
              <a:t>of Expert games</a:t>
            </a:r>
          </a:p>
          <a:p>
            <a:r>
              <a:rPr lang="en-US" dirty="0" smtClean="0"/>
              <a:t>A hard-coded Mine-Sweeper-specific model (found online) gets </a:t>
            </a:r>
            <a:r>
              <a:rPr lang="en-US" b="1" dirty="0" smtClean="0"/>
              <a:t>~50%</a:t>
            </a:r>
          </a:p>
          <a:p>
            <a:pPr lvl="1"/>
            <a:r>
              <a:rPr lang="en-US" dirty="0" smtClean="0"/>
              <a:t>Includes end-game strategies that use the model’s guess of how many mines are remaining</a:t>
            </a:r>
          </a:p>
          <a:p>
            <a:r>
              <a:rPr lang="en-US" dirty="0" smtClean="0"/>
              <a:t>How to improve?</a:t>
            </a:r>
          </a:p>
          <a:p>
            <a:pPr lvl="1"/>
            <a:r>
              <a:rPr lang="en-US" dirty="0" smtClean="0"/>
              <a:t>Include input on how many cells are available?</a:t>
            </a:r>
          </a:p>
          <a:p>
            <a:pPr lvl="1"/>
            <a:r>
              <a:rPr lang="en-US" dirty="0" smtClean="0"/>
              <a:t>More layers? Kernels?</a:t>
            </a:r>
          </a:p>
          <a:p>
            <a:pPr lvl="1"/>
            <a:r>
              <a:rPr lang="en-US" dirty="0" smtClean="0"/>
              <a:t>RNN?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4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Training </a:t>
            </a:r>
            <a:r>
              <a:rPr lang="en-US" dirty="0"/>
              <a:t>I</a:t>
            </a:r>
            <a:r>
              <a:rPr lang="en-US" dirty="0" smtClean="0"/>
              <a:t>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2828"/>
          </a:xfrm>
        </p:spPr>
        <p:txBody>
          <a:bodyPr/>
          <a:lstStyle/>
          <a:p>
            <a:r>
              <a:rPr lang="en-US" dirty="0" smtClean="0"/>
              <a:t>Once the model gets “good”, most predictions are correct with high (~100%) confidence</a:t>
            </a:r>
          </a:p>
          <a:p>
            <a:pPr lvl="1"/>
            <a:r>
              <a:rPr lang="en-US" dirty="0" smtClean="0"/>
              <a:t>These samples have a small effect on gradient</a:t>
            </a:r>
          </a:p>
          <a:p>
            <a:pPr lvl="1"/>
            <a:r>
              <a:rPr lang="en-US" dirty="0" smtClean="0"/>
              <a:t>So </a:t>
            </a:r>
            <a:r>
              <a:rPr lang="en-US" i="1" dirty="0" smtClean="0"/>
              <a:t>most </a:t>
            </a:r>
            <a:r>
              <a:rPr lang="en-US" dirty="0" smtClean="0"/>
              <a:t>samples yield little information; learning slows down</a:t>
            </a:r>
          </a:p>
          <a:p>
            <a:r>
              <a:rPr lang="en-US" dirty="0" smtClean="0"/>
              <a:t>Thought: only sample the last </a:t>
            </a:r>
            <a:r>
              <a:rPr lang="en-US" i="1" dirty="0" smtClean="0"/>
              <a:t>n</a:t>
            </a:r>
            <a:r>
              <a:rPr lang="en-US" dirty="0" smtClean="0"/>
              <a:t> moves from a game?</a:t>
            </a:r>
          </a:p>
          <a:p>
            <a:pPr lvl="1"/>
            <a:r>
              <a:rPr lang="en-US" dirty="0" smtClean="0"/>
              <a:t>Could cause model to “forget” early- and mid-game behavior?</a:t>
            </a:r>
          </a:p>
        </p:txBody>
      </p:sp>
    </p:spTree>
    <p:extLst>
      <p:ext uri="{BB962C8B-B14F-4D97-AF65-F5344CB8AC3E}">
        <p14:creationId xmlns:p14="http://schemas.microsoft.com/office/powerpoint/2010/main" val="102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 Sweeper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3" y="1417638"/>
            <a:ext cx="8186287" cy="51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Train neural net by </a:t>
            </a:r>
            <a:r>
              <a:rPr lang="en-US" b="1" dirty="0" smtClean="0"/>
              <a:t>playing</a:t>
            </a:r>
            <a:endParaRPr lang="en-US" b="1" dirty="0" smtClean="0"/>
          </a:p>
          <a:p>
            <a:pPr lvl="1"/>
            <a:r>
              <a:rPr lang="en-US" dirty="0" smtClean="0"/>
              <a:t>“reinforcement learning”</a:t>
            </a:r>
          </a:p>
          <a:p>
            <a:r>
              <a:rPr lang="en-US" dirty="0" smtClean="0"/>
              <a:t>2. Try to code </a:t>
            </a:r>
            <a:r>
              <a:rPr lang="en-US" b="1" dirty="0" smtClean="0"/>
              <a:t>little </a:t>
            </a:r>
            <a:r>
              <a:rPr lang="en-US" b="1" dirty="0" smtClean="0"/>
              <a:t>game-specific logic </a:t>
            </a:r>
            <a:r>
              <a:rPr lang="en-US" dirty="0" smtClean="0"/>
              <a:t>into it</a:t>
            </a:r>
          </a:p>
          <a:p>
            <a:r>
              <a:rPr lang="en-US" dirty="0" smtClean="0"/>
              <a:t>3. Get it to be </a:t>
            </a:r>
            <a:r>
              <a:rPr lang="en-US" b="1" dirty="0" smtClean="0"/>
              <a:t>good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56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Make and train neural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0533"/>
          </a:xfrm>
        </p:spPr>
        <p:txBody>
          <a:bodyPr/>
          <a:lstStyle/>
          <a:p>
            <a:r>
              <a:rPr lang="en-US" b="1" dirty="0" smtClean="0"/>
              <a:t>Input</a:t>
            </a:r>
            <a:r>
              <a:rPr lang="en-US" dirty="0" smtClean="0"/>
              <a:t>: “game </a:t>
            </a:r>
            <a:r>
              <a:rPr lang="en-US" dirty="0" smtClean="0"/>
              <a:t>board</a:t>
            </a:r>
            <a:r>
              <a:rPr lang="en-US" dirty="0" smtClean="0"/>
              <a:t>” array</a:t>
            </a:r>
            <a:endParaRPr lang="en-US" dirty="0" smtClean="0"/>
          </a:p>
          <a:p>
            <a:pPr lvl="1"/>
            <a:r>
              <a:rPr lang="en-US" dirty="0" smtClean="0"/>
              <a:t>Pre</a:t>
            </a:r>
            <a:r>
              <a:rPr lang="en-US" dirty="0" smtClean="0"/>
              <a:t>-processed; more on that </a:t>
            </a:r>
            <a:r>
              <a:rPr lang="en-US" dirty="0" smtClean="0"/>
              <a:t>soon</a:t>
            </a:r>
            <a:endParaRPr lang="en-US" dirty="0" smtClean="0"/>
          </a:p>
          <a:p>
            <a:r>
              <a:rPr lang="en-US" b="1" dirty="0" smtClean="0"/>
              <a:t>Output</a:t>
            </a:r>
            <a:r>
              <a:rPr lang="en-US" dirty="0" smtClean="0"/>
              <a:t>: a number for each cell giving the probability of a mine (16x30 = 480 #s)</a:t>
            </a:r>
          </a:p>
          <a:p>
            <a:r>
              <a:rPr lang="en-US" dirty="0" smtClean="0"/>
              <a:t>During play, model selects cell with lowest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4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0533"/>
          </a:xfrm>
        </p:spPr>
        <p:txBody>
          <a:bodyPr/>
          <a:lstStyle/>
          <a:p>
            <a:r>
              <a:rPr lang="en-US" dirty="0" smtClean="0"/>
              <a:t>Input is </a:t>
            </a:r>
            <a:r>
              <a:rPr lang="en-US" b="1" dirty="0" smtClean="0"/>
              <a:t>11 x 16 x 30 “</a:t>
            </a:r>
            <a:r>
              <a:rPr lang="en-US" dirty="0" smtClean="0"/>
              <a:t>cube” array: </a:t>
            </a:r>
          </a:p>
          <a:p>
            <a:pPr lvl="1"/>
            <a:r>
              <a:rPr lang="en-US" dirty="0" smtClean="0"/>
              <a:t>One 16x30 binary for “</a:t>
            </a:r>
            <a:r>
              <a:rPr lang="en-US" b="1" dirty="0" smtClean="0"/>
              <a:t>already revealed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Needs to know which cells to “read”</a:t>
            </a:r>
          </a:p>
          <a:p>
            <a:pPr lvl="1"/>
            <a:r>
              <a:rPr lang="en-US" dirty="0" smtClean="0"/>
              <a:t>One 16x30 binary for “</a:t>
            </a:r>
            <a:r>
              <a:rPr lang="en-US" b="1" dirty="0" smtClean="0"/>
              <a:t>cell is on game board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Always </a:t>
            </a:r>
            <a:r>
              <a:rPr lang="en-US" dirty="0" smtClean="0"/>
              <a:t>1, so model knows when it’s “on </a:t>
            </a:r>
            <a:r>
              <a:rPr lang="en-US" dirty="0" smtClean="0"/>
              <a:t>the </a:t>
            </a:r>
            <a:r>
              <a:rPr lang="en-US" dirty="0" smtClean="0"/>
              <a:t>board.” </a:t>
            </a:r>
            <a:r>
              <a:rPr lang="en-US" dirty="0" smtClean="0"/>
              <a:t>More on that soon.</a:t>
            </a:r>
          </a:p>
          <a:p>
            <a:pPr lvl="1"/>
            <a:r>
              <a:rPr lang="en-US" dirty="0" smtClean="0"/>
              <a:t>Nine 16x30 binaries for </a:t>
            </a:r>
            <a:r>
              <a:rPr lang="en-US" b="1" dirty="0" smtClean="0"/>
              <a:t>each revealed number</a:t>
            </a:r>
          </a:p>
          <a:p>
            <a:pPr lvl="2"/>
            <a:r>
              <a:rPr lang="en-US" dirty="0" smtClean="0"/>
              <a:t>i.e. layers “showing a 1”, “showing a 2” 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Went with categorical approach under the logic that, e.g., a 1 isn’t just half 2; it has very strong meaning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workings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885"/>
          </a:xfrm>
        </p:spPr>
        <p:txBody>
          <a:bodyPr/>
          <a:lstStyle/>
          <a:p>
            <a:r>
              <a:rPr lang="en-US" dirty="0" smtClean="0"/>
              <a:t>Model does multiple </a:t>
            </a:r>
            <a:r>
              <a:rPr lang="en-US" b="1" dirty="0" smtClean="0"/>
              <a:t>convolutional layers</a:t>
            </a:r>
          </a:p>
          <a:p>
            <a:r>
              <a:rPr lang="en-US" dirty="0" smtClean="0"/>
              <a:t>Currently </a:t>
            </a:r>
          </a:p>
          <a:p>
            <a:pPr lvl="1"/>
            <a:r>
              <a:rPr lang="en-US" b="1" dirty="0" smtClean="0"/>
              <a:t>Five 3x3 convolutional layers, </a:t>
            </a:r>
            <a:r>
              <a:rPr lang="en-US" dirty="0" smtClean="0"/>
              <a:t>each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b="1" dirty="0" smtClean="0"/>
              <a:t>64 kernels </a:t>
            </a:r>
            <a:r>
              <a:rPr lang="en-US" dirty="0" smtClean="0"/>
              <a:t>and </a:t>
            </a:r>
            <a:r>
              <a:rPr lang="en-US" b="1" dirty="0" err="1" smtClean="0"/>
              <a:t>relu</a:t>
            </a:r>
            <a:r>
              <a:rPr lang="en-US" b="1" dirty="0" smtClean="0"/>
              <a:t> activation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/>
              <a:t>o</a:t>
            </a:r>
            <a:r>
              <a:rPr lang="en-US" b="1" dirty="0" smtClean="0"/>
              <a:t>ne 1x1 convolution </a:t>
            </a:r>
            <a:r>
              <a:rPr lang="en-US" dirty="0" smtClean="0"/>
              <a:t>with </a:t>
            </a:r>
            <a:r>
              <a:rPr lang="en-US" b="1" dirty="0" smtClean="0"/>
              <a:t>1 kernel</a:t>
            </a:r>
            <a:r>
              <a:rPr lang="en-US" dirty="0" smtClean="0"/>
              <a:t> and </a:t>
            </a:r>
            <a:r>
              <a:rPr lang="en-US" b="1" dirty="0" smtClean="0"/>
              <a:t>sigmoid activation</a:t>
            </a:r>
          </a:p>
          <a:p>
            <a:pPr lvl="1"/>
            <a:r>
              <a:rPr lang="en-US" b="1" dirty="0" smtClean="0"/>
              <a:t>154,177 </a:t>
            </a:r>
            <a:r>
              <a:rPr lang="en-US" dirty="0" smtClean="0"/>
              <a:t>total parameters</a:t>
            </a:r>
            <a:endParaRPr lang="en-US" b="1" dirty="0" smtClean="0"/>
          </a:p>
          <a:p>
            <a:r>
              <a:rPr lang="en-US" dirty="0" smtClean="0"/>
              <a:t>Final output </a:t>
            </a:r>
            <a:r>
              <a:rPr lang="en-US" smtClean="0"/>
              <a:t>is </a:t>
            </a:r>
            <a:r>
              <a:rPr lang="en-US" smtClean="0"/>
              <a:t>altered to </a:t>
            </a:r>
            <a:r>
              <a:rPr lang="en-US" dirty="0" smtClean="0"/>
              <a:t>ensure cells already revealed have probability </a:t>
            </a:r>
            <a:r>
              <a:rPr lang="en-US" dirty="0" smtClean="0"/>
              <a:t>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37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include “on-board” input?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Convolutions</a:t>
            </a:r>
            <a:r>
              <a:rPr lang="en-US" dirty="0" smtClean="0"/>
              <a:t> run a dot product on the area around the cell. For cells near the edge, we “zero pad” the original input.</a:t>
            </a:r>
          </a:p>
          <a:p>
            <a:r>
              <a:rPr lang="en-US" dirty="0" smtClean="0"/>
              <a:t>Adding a layer of 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lets the model know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it is “near the </a:t>
            </a:r>
          </a:p>
          <a:p>
            <a:pPr marL="0" indent="0">
              <a:buNone/>
            </a:pPr>
            <a:r>
              <a:rPr lang="en-US" dirty="0" smtClean="0"/>
              <a:t>	edge”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149600"/>
            <a:ext cx="4038600" cy="370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50239" y="4397395"/>
            <a:ext cx="1380487" cy="4832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x 16 x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5912" y="4638996"/>
            <a:ext cx="565454" cy="38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4093" y="3149599"/>
            <a:ext cx="552195" cy="3297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5858" y="6205677"/>
            <a:ext cx="3091745" cy="652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for a cell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epends mostly on local information</a:t>
            </a:r>
          </a:p>
          <a:p>
            <a:pPr lvl="1"/>
            <a:r>
              <a:rPr lang="en-US" dirty="0" smtClean="0"/>
              <a:t>Doesn’t really depend on location in the grid</a:t>
            </a:r>
          </a:p>
          <a:p>
            <a:r>
              <a:rPr lang="en-US" dirty="0" smtClean="0"/>
              <a:t>Convolution looks for </a:t>
            </a:r>
            <a:r>
              <a:rPr lang="en-US" b="1" dirty="0" smtClean="0"/>
              <a:t>patterns</a:t>
            </a:r>
            <a:r>
              <a:rPr lang="en-US" dirty="0" smtClean="0"/>
              <a:t> over some </a:t>
            </a:r>
            <a:r>
              <a:rPr lang="en-US" b="1" dirty="0" smtClean="0"/>
              <a:t>local range</a:t>
            </a:r>
            <a:r>
              <a:rPr lang="en-US" dirty="0" smtClean="0"/>
              <a:t> to output a result</a:t>
            </a:r>
          </a:p>
          <a:p>
            <a:r>
              <a:rPr lang="en-US" dirty="0" smtClean="0"/>
              <a:t>Convolution output is </a:t>
            </a:r>
            <a:r>
              <a:rPr lang="en-US" b="1" dirty="0" smtClean="0"/>
              <a:t>independent of location</a:t>
            </a:r>
          </a:p>
        </p:txBody>
      </p:sp>
    </p:spTree>
    <p:extLst>
      <p:ext uri="{BB962C8B-B14F-4D97-AF65-F5344CB8AC3E}">
        <p14:creationId xmlns:p14="http://schemas.microsoft.com/office/powerpoint/2010/main" val="3083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local neighborhood?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Five 3x3 convolutional layers implies </a:t>
            </a:r>
            <a:r>
              <a:rPr lang="en-US" b="1" dirty="0" smtClean="0"/>
              <a:t>11x11 neighborhood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38" y="2637682"/>
            <a:ext cx="6507270" cy="4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606</Words>
  <Application>Microsoft Macintosh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Teaching a robot to love play Mine Sweeper</vt:lpstr>
      <vt:lpstr>Mine Sweeper</vt:lpstr>
      <vt:lpstr>Goal</vt:lpstr>
      <vt:lpstr>1. Make and train neural net</vt:lpstr>
      <vt:lpstr>Model input</vt:lpstr>
      <vt:lpstr>Inner workings of model</vt:lpstr>
      <vt:lpstr>Why include “on-board” input?</vt:lpstr>
      <vt:lpstr>Why convolutions?</vt:lpstr>
      <vt:lpstr>How big is local neighborhood?</vt:lpstr>
      <vt:lpstr>How to train</vt:lpstr>
      <vt:lpstr>2. Game-specific logic?</vt:lpstr>
      <vt:lpstr>3. Make it good</vt:lpstr>
      <vt:lpstr>Lesson: Training Inefficiency</vt:lpstr>
    </vt:vector>
  </TitlesOfParts>
  <Company>Seagate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 robot to love play Mine Sweeper</dc:title>
  <dc:creator>Ryan Baldini</dc:creator>
  <cp:lastModifiedBy>Ryan Baldini</cp:lastModifiedBy>
  <cp:revision>114</cp:revision>
  <dcterms:created xsi:type="dcterms:W3CDTF">2017-08-30T20:08:20Z</dcterms:created>
  <dcterms:modified xsi:type="dcterms:W3CDTF">2017-09-06T19:34:31Z</dcterms:modified>
</cp:coreProperties>
</file>