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73" r:id="rId5"/>
    <p:sldId id="270" r:id="rId6"/>
    <p:sldId id="271" r:id="rId7"/>
    <p:sldId id="262" r:id="rId8"/>
    <p:sldId id="268" r:id="rId9"/>
    <p:sldId id="269"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04-11-2018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04-11-2018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dirty="0">
                <a:solidFill>
                  <a:schemeClr val="accent2">
                    <a:lumMod val="75000"/>
                  </a:schemeClr>
                </a:solidFill>
              </a:rPr>
              <a:t>INVESTMENT CASE STUDY </a:t>
            </a:r>
            <a:br>
              <a:rPr lang="en-IN" sz="2800" b="1" dirty="0">
                <a:solidFill>
                  <a:schemeClr val="accent2">
                    <a:lumMod val="75000"/>
                  </a:schemeClr>
                </a:solidFill>
              </a:rPr>
            </a:br>
            <a:br>
              <a:rPr lang="en-IN" sz="2800" b="1" dirty="0">
                <a:solidFill>
                  <a:schemeClr val="accent2">
                    <a:lumMod val="75000"/>
                  </a:schemeClr>
                </a:solidFill>
              </a:rPr>
            </a:br>
            <a:r>
              <a:rPr lang="en-IN" sz="2800" b="1" dirty="0">
                <a:solidFill>
                  <a:schemeClr val="accent2">
                    <a:lumMod val="75000"/>
                  </a:schemeClr>
                </a:solidFill>
              </a:rPr>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Gayathri </a:t>
            </a:r>
            <a:r>
              <a:rPr lang="en-IN" sz="1800" dirty="0" err="1"/>
              <a:t>Madhira</a:t>
            </a:r>
            <a:r>
              <a:rPr lang="en-IN" sz="1800" dirty="0"/>
              <a:t> </a:t>
            </a:r>
          </a:p>
          <a:p>
            <a:pPr marL="457200" indent="-457200" algn="l">
              <a:buFont typeface="+mj-lt"/>
              <a:buAutoNum type="arabicPeriod"/>
            </a:pPr>
            <a:r>
              <a:rPr lang="en-IN" sz="1800" dirty="0"/>
              <a:t> Apurva Deshpande</a:t>
            </a:r>
          </a:p>
          <a:p>
            <a:pPr marL="457200" indent="-457200" algn="l">
              <a:buFont typeface="+mj-lt"/>
              <a:buAutoNum type="arabicPeriod"/>
            </a:pPr>
            <a:r>
              <a:rPr lang="en-IN" sz="1800" dirty="0"/>
              <a:t> Karthik .</a:t>
            </a:r>
          </a:p>
          <a:p>
            <a:pPr marL="457200" indent="-457200" algn="l">
              <a:buFont typeface="+mj-lt"/>
              <a:buAutoNum type="arabicPeriod"/>
            </a:pPr>
            <a:r>
              <a:rPr lang="en-IN" sz="1800" dirty="0"/>
              <a:t> </a:t>
            </a:r>
            <a:r>
              <a:rPr lang="en-IN" sz="1800" dirty="0" err="1"/>
              <a:t>Jayashri</a:t>
            </a:r>
            <a:r>
              <a:rPr lang="en-IN" sz="1800" dirty="0"/>
              <a:t> M</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E4CA0-2421-44A5-8143-EE1BE0E2C5AC}"/>
              </a:ext>
            </a:extLst>
          </p:cNvPr>
          <p:cNvSpPr>
            <a:spLocks noGrp="1"/>
          </p:cNvSpPr>
          <p:nvPr>
            <p:ph type="title"/>
          </p:nvPr>
        </p:nvSpPr>
        <p:spPr>
          <a:xfrm>
            <a:off x="1193984" y="558678"/>
            <a:ext cx="9590671" cy="856138"/>
          </a:xfrm>
        </p:spPr>
        <p:txBody>
          <a:bodyPr>
            <a:normAutofit/>
          </a:bodyPr>
          <a:lstStyle/>
          <a:p>
            <a:pPr algn="ctr"/>
            <a:r>
              <a:rPr lang="en-IN" sz="3200" b="1" dirty="0">
                <a:solidFill>
                  <a:schemeClr val="accent2">
                    <a:lumMod val="75000"/>
                  </a:schemeClr>
                </a:solidFill>
              </a:rPr>
              <a:t>CONCLUSION</a:t>
            </a:r>
          </a:p>
        </p:txBody>
      </p:sp>
      <p:sp>
        <p:nvSpPr>
          <p:cNvPr id="4" name="Content Placeholder 2">
            <a:extLst>
              <a:ext uri="{FF2B5EF4-FFF2-40B4-BE49-F238E27FC236}">
                <a16:creationId xmlns:a16="http://schemas.microsoft.com/office/drawing/2014/main" id="{7E66B675-7530-4349-9F48-3477B994E117}"/>
              </a:ext>
            </a:extLst>
          </p:cNvPr>
          <p:cNvSpPr>
            <a:spLocks noGrp="1"/>
          </p:cNvSpPr>
          <p:nvPr>
            <p:ph idx="1"/>
          </p:nvPr>
        </p:nvSpPr>
        <p:spPr>
          <a:xfrm>
            <a:off x="1171010" y="1414816"/>
            <a:ext cx="9849979" cy="4928010"/>
          </a:xfrm>
        </p:spPr>
        <p:txBody>
          <a:bodyPr>
            <a:normAutofit lnSpcReduction="10000"/>
          </a:bodyPr>
          <a:lstStyle/>
          <a:p>
            <a:pPr marL="0" indent="0" algn="just">
              <a:lnSpc>
                <a:spcPct val="150000"/>
              </a:lnSpc>
              <a:spcBef>
                <a:spcPts val="1200"/>
              </a:spcBef>
              <a:spcAft>
                <a:spcPts val="1200"/>
              </a:spcAft>
              <a:buNone/>
            </a:pPr>
            <a:r>
              <a:rPr lang="en-US" sz="1800" dirty="0"/>
              <a:t>As a concluding remarks our group would like to recommend the following: </a:t>
            </a:r>
          </a:p>
          <a:p>
            <a:pPr algn="just">
              <a:lnSpc>
                <a:spcPct val="150000"/>
              </a:lnSpc>
              <a:spcBef>
                <a:spcPts val="1200"/>
              </a:spcBef>
              <a:spcAft>
                <a:spcPts val="1200"/>
              </a:spcAft>
            </a:pPr>
            <a:r>
              <a:rPr lang="en-US" sz="1800" dirty="0"/>
              <a:t>Comparing the typical investment amounts in the venture, seed, angel and private equity which we have done, Venture type of funding is best suited for Spark Funds according to their strategy of investments. </a:t>
            </a:r>
          </a:p>
          <a:p>
            <a:pPr algn="just">
              <a:lnSpc>
                <a:spcPct val="150000"/>
              </a:lnSpc>
              <a:spcBef>
                <a:spcPts val="1200"/>
              </a:spcBef>
              <a:spcAft>
                <a:spcPts val="1200"/>
              </a:spcAft>
            </a:pPr>
            <a:r>
              <a:rPr lang="en-US" sz="1800" dirty="0"/>
              <a:t>From our analysis of countries where most investments have been done in the past, United States of America, Great Britain and India are recommended for investing as well.</a:t>
            </a:r>
          </a:p>
          <a:p>
            <a:pPr algn="just">
              <a:lnSpc>
                <a:spcPct val="150000"/>
              </a:lnSpc>
              <a:spcBef>
                <a:spcPts val="1200"/>
              </a:spcBef>
              <a:spcAft>
                <a:spcPts val="1200"/>
              </a:spcAft>
            </a:pPr>
            <a:r>
              <a:rPr lang="en-US" sz="1800" dirty="0"/>
              <a:t>By analyzing the distribution of investments across the eight sectors which are as follows Others; Cleantech/Semiconductors; Social, Finance, Analytics, Advertising; News, Search and Messaging; Health; Manufacturing; Entertainment; Automotive and Sports have been mapped to main sector for the Spark Funds.        </a:t>
            </a:r>
          </a:p>
        </p:txBody>
      </p:sp>
    </p:spTree>
    <p:extLst>
      <p:ext uri="{BB962C8B-B14F-4D97-AF65-F5344CB8AC3E}">
        <p14:creationId xmlns:p14="http://schemas.microsoft.com/office/powerpoint/2010/main" val="148180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117" y="1854927"/>
            <a:ext cx="9849979" cy="3508644"/>
          </a:xfrm>
        </p:spPr>
        <p:txBody>
          <a:bodyPr>
            <a:normAutofit/>
          </a:bodyPr>
          <a:lstStyle/>
          <a:p>
            <a:pPr marL="0" indent="0" algn="just">
              <a:lnSpc>
                <a:spcPct val="150000"/>
              </a:lnSpc>
              <a:spcBef>
                <a:spcPts val="1200"/>
              </a:spcBef>
              <a:spcAft>
                <a:spcPts val="1200"/>
              </a:spcAft>
              <a:buNone/>
            </a:pPr>
            <a:r>
              <a:rPr lang="en-IN" sz="1800" dirty="0"/>
              <a:t>Spark Funds, an asset management company is intend to get an outsight on best sectors, countries and suitable investment type for making investments. The presentation to the CEO of Spark Funds helps to understand the global trends in investment to make wise investment decisions effectively. The group has done its analysis based on the invest structure between 5 to 15 million USD per round of investment and other specific requirements. Since Spark Funds requirement is to invest only in English speaking countries for the ease of communication with the companies and wants to invest where most other investors are investing, the following slides helps Spark Funds to observe the investment pattern of other companies and best/suitable sectors to invest according to the suitability of Spark Funds.   </a:t>
            </a:r>
          </a:p>
        </p:txBody>
      </p:sp>
      <p:sp>
        <p:nvSpPr>
          <p:cNvPr id="5" name="Title 1"/>
          <p:cNvSpPr>
            <a:spLocks noGrp="1"/>
          </p:cNvSpPr>
          <p:nvPr>
            <p:ph type="title"/>
          </p:nvPr>
        </p:nvSpPr>
        <p:spPr>
          <a:xfrm>
            <a:off x="1150117" y="817501"/>
            <a:ext cx="9590671" cy="856138"/>
          </a:xfrm>
        </p:spPr>
        <p:txBody>
          <a:bodyPr>
            <a:normAutofit/>
          </a:bodyPr>
          <a:lstStyle/>
          <a:p>
            <a:pPr algn="ctr"/>
            <a:r>
              <a:rPr lang="en-IN" sz="3200" b="1" dirty="0">
                <a:solidFill>
                  <a:schemeClr val="accent2">
                    <a:lumMod val="75000"/>
                  </a:schemeClr>
                </a:solidFill>
              </a:rPr>
              <a:t>SYNOPSIS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89E2B510-D7B3-42C0-8180-382D739647FB}"/>
              </a:ext>
            </a:extLst>
          </p:cNvPr>
          <p:cNvGrpSpPr/>
          <p:nvPr/>
        </p:nvGrpSpPr>
        <p:grpSpPr>
          <a:xfrm>
            <a:off x="2179507" y="1227108"/>
            <a:ext cx="9352101" cy="5452986"/>
            <a:chOff x="2343280" y="1444150"/>
            <a:chExt cx="9352101" cy="5452986"/>
          </a:xfrm>
        </p:grpSpPr>
        <p:cxnSp>
          <p:nvCxnSpPr>
            <p:cNvPr id="11" name="Straight Connector 10">
              <a:extLst>
                <a:ext uri="{FF2B5EF4-FFF2-40B4-BE49-F238E27FC236}">
                  <a16:creationId xmlns:a16="http://schemas.microsoft.com/office/drawing/2014/main" id="{9F13A699-B835-4421-A3F5-505D717F264D}"/>
                </a:ext>
              </a:extLst>
            </p:cNvPr>
            <p:cNvCxnSpPr>
              <a:cxnSpLocks/>
              <a:stCxn id="9" idx="2"/>
            </p:cNvCxnSpPr>
            <p:nvPr/>
          </p:nvCxnSpPr>
          <p:spPr>
            <a:xfrm>
              <a:off x="5771276" y="1942929"/>
              <a:ext cx="0" cy="167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0992FD-165A-438B-9167-9CDC0D38C7C7}"/>
                </a:ext>
              </a:extLst>
            </p:cNvPr>
            <p:cNvCxnSpPr>
              <a:cxnSpLocks/>
              <a:stCxn id="20" idx="2"/>
            </p:cNvCxnSpPr>
            <p:nvPr/>
          </p:nvCxnSpPr>
          <p:spPr>
            <a:xfrm>
              <a:off x="3882072" y="3828191"/>
              <a:ext cx="2009336" cy="3142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C7F8741-E583-4DEC-98B1-C956E40BF3E7}"/>
                </a:ext>
              </a:extLst>
            </p:cNvPr>
            <p:cNvCxnSpPr>
              <a:cxnSpLocks/>
            </p:cNvCxnSpPr>
            <p:nvPr/>
          </p:nvCxnSpPr>
          <p:spPr>
            <a:xfrm>
              <a:off x="5855735" y="4690518"/>
              <a:ext cx="0" cy="2374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854953-906D-47F3-8CC8-78687A3190D2}"/>
                </a:ext>
              </a:extLst>
            </p:cNvPr>
            <p:cNvCxnSpPr>
              <a:cxnSpLocks/>
            </p:cNvCxnSpPr>
            <p:nvPr/>
          </p:nvCxnSpPr>
          <p:spPr>
            <a:xfrm>
              <a:off x="8394218" y="4690518"/>
              <a:ext cx="0" cy="2101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95E021-4703-45DA-8D2C-80CCD7BAD387}"/>
                </a:ext>
              </a:extLst>
            </p:cNvPr>
            <p:cNvCxnSpPr>
              <a:cxnSpLocks/>
            </p:cNvCxnSpPr>
            <p:nvPr/>
          </p:nvCxnSpPr>
          <p:spPr>
            <a:xfrm>
              <a:off x="3264934" y="4690518"/>
              <a:ext cx="0" cy="2101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646CAA5-744A-4273-BCA9-61B0184C5CEB}"/>
                </a:ext>
              </a:extLst>
            </p:cNvPr>
            <p:cNvCxnSpPr>
              <a:cxnSpLocks/>
              <a:stCxn id="38" idx="4"/>
            </p:cNvCxnSpPr>
            <p:nvPr/>
          </p:nvCxnSpPr>
          <p:spPr>
            <a:xfrm>
              <a:off x="5848909" y="5506167"/>
              <a:ext cx="15924" cy="6569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2C121FC-A96C-4645-8BAE-32D8BA076272}"/>
                </a:ext>
              </a:extLst>
            </p:cNvPr>
            <p:cNvCxnSpPr>
              <a:stCxn id="26" idx="2"/>
            </p:cNvCxnSpPr>
            <p:nvPr/>
          </p:nvCxnSpPr>
          <p:spPr>
            <a:xfrm>
              <a:off x="5835261" y="4568216"/>
              <a:ext cx="16765" cy="122302"/>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06251646-A23B-4273-92BC-0BFEC522020A}"/>
                </a:ext>
              </a:extLst>
            </p:cNvPr>
            <p:cNvSpPr/>
            <p:nvPr/>
          </p:nvSpPr>
          <p:spPr>
            <a:xfrm>
              <a:off x="5028612" y="1444150"/>
              <a:ext cx="1485328" cy="498779"/>
            </a:xfrm>
            <a:prstGeom prst="roundRect">
              <a:avLst/>
            </a:prstGeom>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Spark Funds</a:t>
              </a:r>
            </a:p>
          </p:txBody>
        </p:sp>
        <p:cxnSp>
          <p:nvCxnSpPr>
            <p:cNvPr id="13" name="Straight Arrow Connector 12">
              <a:extLst>
                <a:ext uri="{FF2B5EF4-FFF2-40B4-BE49-F238E27FC236}">
                  <a16:creationId xmlns:a16="http://schemas.microsoft.com/office/drawing/2014/main" id="{6B72070F-64E1-45C2-92EB-7CF2DB70610A}"/>
                </a:ext>
              </a:extLst>
            </p:cNvPr>
            <p:cNvCxnSpPr>
              <a:cxnSpLocks/>
            </p:cNvCxnSpPr>
            <p:nvPr/>
          </p:nvCxnSpPr>
          <p:spPr>
            <a:xfrm>
              <a:off x="3992812" y="2927965"/>
              <a:ext cx="3718429"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499FE88-DA30-46AD-8532-057CD18945C3}"/>
                </a:ext>
              </a:extLst>
            </p:cNvPr>
            <p:cNvSpPr/>
            <p:nvPr/>
          </p:nvSpPr>
          <p:spPr>
            <a:xfrm>
              <a:off x="4224826" y="2056982"/>
              <a:ext cx="3131318" cy="677601"/>
            </a:xfrm>
            <a:prstGeom prst="roundRect">
              <a:avLst/>
            </a:prstGeom>
            <a:ln w="28575"/>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Global Investment Strategy</a:t>
              </a:r>
            </a:p>
          </p:txBody>
        </p:sp>
        <p:cxnSp>
          <p:nvCxnSpPr>
            <p:cNvPr id="16" name="Straight Connector 15">
              <a:extLst>
                <a:ext uri="{FF2B5EF4-FFF2-40B4-BE49-F238E27FC236}">
                  <a16:creationId xmlns:a16="http://schemas.microsoft.com/office/drawing/2014/main" id="{34511B45-ADB5-49F6-B9D1-AFC3A3BF8094}"/>
                </a:ext>
              </a:extLst>
            </p:cNvPr>
            <p:cNvCxnSpPr>
              <a:cxnSpLocks/>
            </p:cNvCxnSpPr>
            <p:nvPr/>
          </p:nvCxnSpPr>
          <p:spPr>
            <a:xfrm flipH="1">
              <a:off x="5790486" y="2712752"/>
              <a:ext cx="1" cy="232012"/>
            </a:xfrm>
            <a:prstGeom prst="line">
              <a:avLst/>
            </a:prstGeom>
            <a:ln w="28575"/>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CE53486A-6125-4215-86E1-AC6FD17D81AF}"/>
                </a:ext>
              </a:extLst>
            </p:cNvPr>
            <p:cNvCxnSpPr>
              <a:cxnSpLocks/>
            </p:cNvCxnSpPr>
            <p:nvPr/>
          </p:nvCxnSpPr>
          <p:spPr>
            <a:xfrm>
              <a:off x="4031614" y="2931115"/>
              <a:ext cx="0" cy="27725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Single Corner Rounded 19">
              <a:extLst>
                <a:ext uri="{FF2B5EF4-FFF2-40B4-BE49-F238E27FC236}">
                  <a16:creationId xmlns:a16="http://schemas.microsoft.com/office/drawing/2014/main" id="{5A0F77E5-C0AD-4CB7-9AE7-E7CB626BFDA5}"/>
                </a:ext>
              </a:extLst>
            </p:cNvPr>
            <p:cNvSpPr/>
            <p:nvPr/>
          </p:nvSpPr>
          <p:spPr>
            <a:xfrm>
              <a:off x="2647669" y="3191577"/>
              <a:ext cx="2468806" cy="636614"/>
            </a:xfrm>
            <a:prstGeom prst="round1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 between 5 to 15 million USD </a:t>
              </a:r>
            </a:p>
          </p:txBody>
        </p:sp>
        <p:sp>
          <p:nvSpPr>
            <p:cNvPr id="21" name="Rectangle: Single Corner Rounded 20">
              <a:extLst>
                <a:ext uri="{FF2B5EF4-FFF2-40B4-BE49-F238E27FC236}">
                  <a16:creationId xmlns:a16="http://schemas.microsoft.com/office/drawing/2014/main" id="{C0632E30-6CE0-4ADD-BB11-CAB381B05862}"/>
                </a:ext>
              </a:extLst>
            </p:cNvPr>
            <p:cNvSpPr/>
            <p:nvPr/>
          </p:nvSpPr>
          <p:spPr>
            <a:xfrm>
              <a:off x="6891528" y="3207689"/>
              <a:ext cx="2361058" cy="620502"/>
            </a:xfrm>
            <a:prstGeom prst="round1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 in English Speaking Countries</a:t>
              </a:r>
            </a:p>
          </p:txBody>
        </p:sp>
        <p:cxnSp>
          <p:nvCxnSpPr>
            <p:cNvPr id="25" name="Straight Connector 24">
              <a:extLst>
                <a:ext uri="{FF2B5EF4-FFF2-40B4-BE49-F238E27FC236}">
                  <a16:creationId xmlns:a16="http://schemas.microsoft.com/office/drawing/2014/main" id="{93D7CE38-2C79-4787-8F65-8941101B5FA5}"/>
                </a:ext>
              </a:extLst>
            </p:cNvPr>
            <p:cNvCxnSpPr>
              <a:cxnSpLocks/>
              <a:stCxn id="21" idx="2"/>
            </p:cNvCxnSpPr>
            <p:nvPr/>
          </p:nvCxnSpPr>
          <p:spPr>
            <a:xfrm flipH="1">
              <a:off x="5852026" y="3828191"/>
              <a:ext cx="2220031" cy="31421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E0A4BF45-35BE-4FD9-B5F0-02953727DEBC}"/>
                </a:ext>
              </a:extLst>
            </p:cNvPr>
            <p:cNvSpPr/>
            <p:nvPr/>
          </p:nvSpPr>
          <p:spPr>
            <a:xfrm>
              <a:off x="4654729" y="4152683"/>
              <a:ext cx="2361063" cy="415533"/>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4">
                      <a:lumMod val="60000"/>
                      <a:lumOff val="40000"/>
                    </a:schemeClr>
                  </a:solidFill>
                </a:rPr>
                <a:t>Analysis</a:t>
              </a:r>
            </a:p>
          </p:txBody>
        </p:sp>
        <p:cxnSp>
          <p:nvCxnSpPr>
            <p:cNvPr id="30" name="Straight Connector 29">
              <a:extLst>
                <a:ext uri="{FF2B5EF4-FFF2-40B4-BE49-F238E27FC236}">
                  <a16:creationId xmlns:a16="http://schemas.microsoft.com/office/drawing/2014/main" id="{AFAD0C32-4107-4FDA-A768-1FB31FF3E37C}"/>
                </a:ext>
              </a:extLst>
            </p:cNvPr>
            <p:cNvCxnSpPr>
              <a:cxnSpLocks/>
            </p:cNvCxnSpPr>
            <p:nvPr/>
          </p:nvCxnSpPr>
          <p:spPr>
            <a:xfrm>
              <a:off x="3249012" y="4690518"/>
              <a:ext cx="51452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B4F37D3-45A9-4BC9-96B4-7829EBBC1942}"/>
                </a:ext>
              </a:extLst>
            </p:cNvPr>
            <p:cNvSpPr/>
            <p:nvPr/>
          </p:nvSpPr>
          <p:spPr>
            <a:xfrm>
              <a:off x="2343280" y="4889559"/>
              <a:ext cx="1842443" cy="61660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Investment Type</a:t>
              </a:r>
            </a:p>
          </p:txBody>
        </p:sp>
        <p:sp>
          <p:nvSpPr>
            <p:cNvPr id="38" name="Oval 37">
              <a:extLst>
                <a:ext uri="{FF2B5EF4-FFF2-40B4-BE49-F238E27FC236}">
                  <a16:creationId xmlns:a16="http://schemas.microsoft.com/office/drawing/2014/main" id="{5568F38D-89D8-4B52-818A-183F618DE8C8}"/>
                </a:ext>
              </a:extLst>
            </p:cNvPr>
            <p:cNvSpPr/>
            <p:nvPr/>
          </p:nvSpPr>
          <p:spPr>
            <a:xfrm>
              <a:off x="4927687" y="4914349"/>
              <a:ext cx="1842443" cy="59181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Country </a:t>
              </a:r>
            </a:p>
          </p:txBody>
        </p:sp>
        <p:sp>
          <p:nvSpPr>
            <p:cNvPr id="39" name="Oval 38">
              <a:extLst>
                <a:ext uri="{FF2B5EF4-FFF2-40B4-BE49-F238E27FC236}">
                  <a16:creationId xmlns:a16="http://schemas.microsoft.com/office/drawing/2014/main" id="{B25F1082-C489-4CF3-96B1-B8A51308BD47}"/>
                </a:ext>
              </a:extLst>
            </p:cNvPr>
            <p:cNvSpPr/>
            <p:nvPr/>
          </p:nvSpPr>
          <p:spPr>
            <a:xfrm>
              <a:off x="7469880" y="4906901"/>
              <a:ext cx="1842443" cy="564522"/>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Sector</a:t>
              </a:r>
            </a:p>
          </p:txBody>
        </p:sp>
        <p:sp>
          <p:nvSpPr>
            <p:cNvPr id="44" name="Rectangle: Rounded Corners 43">
              <a:extLst>
                <a:ext uri="{FF2B5EF4-FFF2-40B4-BE49-F238E27FC236}">
                  <a16:creationId xmlns:a16="http://schemas.microsoft.com/office/drawing/2014/main" id="{C3D6B3F4-A655-4A27-A12D-80028BB097A4}"/>
                </a:ext>
              </a:extLst>
            </p:cNvPr>
            <p:cNvSpPr/>
            <p:nvPr/>
          </p:nvSpPr>
          <p:spPr>
            <a:xfrm>
              <a:off x="9752169" y="4152683"/>
              <a:ext cx="1943212" cy="714719"/>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Mapping of sub-sectors </a:t>
              </a:r>
            </a:p>
          </p:txBody>
        </p:sp>
        <p:cxnSp>
          <p:nvCxnSpPr>
            <p:cNvPr id="48" name="Straight Connector 47">
              <a:extLst>
                <a:ext uri="{FF2B5EF4-FFF2-40B4-BE49-F238E27FC236}">
                  <a16:creationId xmlns:a16="http://schemas.microsoft.com/office/drawing/2014/main" id="{674215EF-E1D1-4C07-92A2-1E0B6FC46CBF}"/>
                </a:ext>
              </a:extLst>
            </p:cNvPr>
            <p:cNvCxnSpPr>
              <a:cxnSpLocks/>
              <a:stCxn id="39" idx="4"/>
            </p:cNvCxnSpPr>
            <p:nvPr/>
          </p:nvCxnSpPr>
          <p:spPr>
            <a:xfrm flipH="1">
              <a:off x="5864833" y="5471423"/>
              <a:ext cx="2526269" cy="2585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D8E3EB-3230-4062-A4AD-6BE72268900F}"/>
                </a:ext>
              </a:extLst>
            </p:cNvPr>
            <p:cNvCxnSpPr>
              <a:cxnSpLocks/>
              <a:stCxn id="37" idx="4"/>
            </p:cNvCxnSpPr>
            <p:nvPr/>
          </p:nvCxnSpPr>
          <p:spPr>
            <a:xfrm>
              <a:off x="3264502" y="5506167"/>
              <a:ext cx="2554413" cy="2238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Arrow: Down 52">
              <a:extLst>
                <a:ext uri="{FF2B5EF4-FFF2-40B4-BE49-F238E27FC236}">
                  <a16:creationId xmlns:a16="http://schemas.microsoft.com/office/drawing/2014/main" id="{700E0369-C029-4F2C-9AB9-E80C64372A82}"/>
                </a:ext>
              </a:extLst>
            </p:cNvPr>
            <p:cNvSpPr/>
            <p:nvPr/>
          </p:nvSpPr>
          <p:spPr>
            <a:xfrm>
              <a:off x="5641495" y="5728030"/>
              <a:ext cx="386687" cy="469831"/>
            </a:xfrm>
            <a:prstGeom prst="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E0629F6B-4D95-4FC0-8607-EA6EA862AC70}"/>
                </a:ext>
              </a:extLst>
            </p:cNvPr>
            <p:cNvSpPr/>
            <p:nvPr/>
          </p:nvSpPr>
          <p:spPr>
            <a:xfrm>
              <a:off x="4148327" y="6182417"/>
              <a:ext cx="3550686" cy="714719"/>
            </a:xfrm>
            <a:prstGeom prst="round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4">
                      <a:lumMod val="60000"/>
                      <a:lumOff val="40000"/>
                    </a:schemeClr>
                  </a:solidFill>
                </a:rPr>
                <a:t>Suggestive Investment Recommendations</a:t>
              </a:r>
            </a:p>
          </p:txBody>
        </p:sp>
        <p:cxnSp>
          <p:nvCxnSpPr>
            <p:cNvPr id="68" name="Straight Arrow Connector 67">
              <a:extLst>
                <a:ext uri="{FF2B5EF4-FFF2-40B4-BE49-F238E27FC236}">
                  <a16:creationId xmlns:a16="http://schemas.microsoft.com/office/drawing/2014/main" id="{5798F637-8D92-404C-A3C1-D4876C52642F}"/>
                </a:ext>
              </a:extLst>
            </p:cNvPr>
            <p:cNvCxnSpPr>
              <a:cxnSpLocks/>
            </p:cNvCxnSpPr>
            <p:nvPr/>
          </p:nvCxnSpPr>
          <p:spPr>
            <a:xfrm>
              <a:off x="7697593" y="2914317"/>
              <a:ext cx="0" cy="27725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B54DD573-FEAC-402D-AC37-A72CEF6A7292}"/>
                </a:ext>
              </a:extLst>
            </p:cNvPr>
            <p:cNvCxnSpPr>
              <a:stCxn id="39" idx="6"/>
              <a:endCxn id="44" idx="1"/>
            </p:cNvCxnSpPr>
            <p:nvPr/>
          </p:nvCxnSpPr>
          <p:spPr>
            <a:xfrm flipV="1">
              <a:off x="9312323" y="4510043"/>
              <a:ext cx="439846" cy="679119"/>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1" name="Title 1">
            <a:extLst>
              <a:ext uri="{FF2B5EF4-FFF2-40B4-BE49-F238E27FC236}">
                <a16:creationId xmlns:a16="http://schemas.microsoft.com/office/drawing/2014/main" id="{C82D4BF0-0BD7-4274-95BB-9ACB0A537706}"/>
              </a:ext>
            </a:extLst>
          </p:cNvPr>
          <p:cNvSpPr>
            <a:spLocks noGrp="1"/>
          </p:cNvSpPr>
          <p:nvPr>
            <p:ph type="title"/>
          </p:nvPr>
        </p:nvSpPr>
        <p:spPr>
          <a:xfrm>
            <a:off x="1187695" y="435848"/>
            <a:ext cx="9590671" cy="856138"/>
          </a:xfrm>
        </p:spPr>
        <p:txBody>
          <a:bodyPr>
            <a:normAutofit/>
          </a:bodyPr>
          <a:lstStyle/>
          <a:p>
            <a:pPr algn="ctr"/>
            <a:r>
              <a:rPr lang="en-IN" sz="3200" b="1" dirty="0">
                <a:solidFill>
                  <a:schemeClr val="accent2">
                    <a:lumMod val="75000"/>
                  </a:schemeClr>
                </a:solidFill>
              </a:rPr>
              <a:t>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E4CA0-2421-44A5-8143-EE1BE0E2C5AC}"/>
              </a:ext>
            </a:extLst>
          </p:cNvPr>
          <p:cNvSpPr>
            <a:spLocks noGrp="1"/>
          </p:cNvSpPr>
          <p:nvPr>
            <p:ph type="title"/>
          </p:nvPr>
        </p:nvSpPr>
        <p:spPr>
          <a:xfrm>
            <a:off x="1193984" y="558678"/>
            <a:ext cx="9590671" cy="856138"/>
          </a:xfrm>
        </p:spPr>
        <p:txBody>
          <a:bodyPr>
            <a:normAutofit/>
          </a:bodyPr>
          <a:lstStyle/>
          <a:p>
            <a:pPr algn="ctr"/>
            <a:r>
              <a:rPr lang="en-IN" sz="3200" b="1" dirty="0">
                <a:solidFill>
                  <a:schemeClr val="accent2">
                    <a:lumMod val="75000"/>
                  </a:schemeClr>
                </a:solidFill>
              </a:rPr>
              <a:t>INVESTMENT ANALYSIS</a:t>
            </a:r>
          </a:p>
        </p:txBody>
      </p:sp>
      <p:sp>
        <p:nvSpPr>
          <p:cNvPr id="4" name="Content Placeholder 2">
            <a:extLst>
              <a:ext uri="{FF2B5EF4-FFF2-40B4-BE49-F238E27FC236}">
                <a16:creationId xmlns:a16="http://schemas.microsoft.com/office/drawing/2014/main" id="{59D1AD6A-C5F8-49EF-BD9A-94E971D6F4CF}"/>
              </a:ext>
            </a:extLst>
          </p:cNvPr>
          <p:cNvSpPr>
            <a:spLocks noGrp="1"/>
          </p:cNvSpPr>
          <p:nvPr>
            <p:ph idx="1"/>
          </p:nvPr>
        </p:nvSpPr>
        <p:spPr>
          <a:xfrm>
            <a:off x="1171010" y="1568324"/>
            <a:ext cx="9849979" cy="4928010"/>
          </a:xfrm>
        </p:spPr>
        <p:txBody>
          <a:bodyPr>
            <a:normAutofit/>
          </a:bodyPr>
          <a:lstStyle/>
          <a:p>
            <a:pPr marL="0" indent="0" algn="just">
              <a:lnSpc>
                <a:spcPct val="150000"/>
              </a:lnSpc>
              <a:spcBef>
                <a:spcPts val="1200"/>
              </a:spcBef>
              <a:spcAft>
                <a:spcPts val="1200"/>
              </a:spcAft>
              <a:buNone/>
            </a:pPr>
            <a:r>
              <a:rPr lang="en-IN" sz="1800" dirty="0"/>
              <a:t>  </a:t>
            </a:r>
          </a:p>
        </p:txBody>
      </p:sp>
      <p:sp>
        <p:nvSpPr>
          <p:cNvPr id="5" name="Content Placeholder 2">
            <a:extLst>
              <a:ext uri="{FF2B5EF4-FFF2-40B4-BE49-F238E27FC236}">
                <a16:creationId xmlns:a16="http://schemas.microsoft.com/office/drawing/2014/main" id="{4C105BF3-58EF-43F2-AC85-330FCED94EA6}"/>
              </a:ext>
            </a:extLst>
          </p:cNvPr>
          <p:cNvSpPr txBox="1">
            <a:spLocks/>
          </p:cNvSpPr>
          <p:nvPr/>
        </p:nvSpPr>
        <p:spPr>
          <a:xfrm>
            <a:off x="1193984" y="1568324"/>
            <a:ext cx="9849979" cy="4928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200"/>
              </a:spcBef>
              <a:spcAft>
                <a:spcPts val="1200"/>
              </a:spcAft>
              <a:buNone/>
            </a:pPr>
            <a:r>
              <a:rPr lang="en-IN" sz="1800" dirty="0"/>
              <a:t>For the Investment analysis, we have compared the typical investment amounts in the venture, seed, angel and private equity etc to assess which type of Funds is best suitable for the Spark Funds. Both seed and angel type of fund have carried following average value of investment consecutively 719818 million USD and 958694.5 million USD. Venture type is having around 11748950 million USD and Private equity type is having 73308590 million USD is having average value of investment. Since the Spark Funds is willing to invest between 5 to 15 million USD per round of investment, the venture founding round type falls in the 5 to 15 million USD round, where as both seed and angel funding round type have very low amount of  funding and Private Equity is having very high funding amount. From the above analysis, it is very clear that the Venture type fund is most suitable fund for Spark funds.   </a:t>
            </a:r>
          </a:p>
        </p:txBody>
      </p:sp>
    </p:spTree>
    <p:extLst>
      <p:ext uri="{BB962C8B-B14F-4D97-AF65-F5344CB8AC3E}">
        <p14:creationId xmlns:p14="http://schemas.microsoft.com/office/powerpoint/2010/main" val="39422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E4CA0-2421-44A5-8143-EE1BE0E2C5AC}"/>
              </a:ext>
            </a:extLst>
          </p:cNvPr>
          <p:cNvSpPr>
            <a:spLocks noGrp="1"/>
          </p:cNvSpPr>
          <p:nvPr>
            <p:ph type="title"/>
          </p:nvPr>
        </p:nvSpPr>
        <p:spPr>
          <a:xfrm>
            <a:off x="1193984" y="558678"/>
            <a:ext cx="9590671" cy="856138"/>
          </a:xfrm>
        </p:spPr>
        <p:txBody>
          <a:bodyPr>
            <a:normAutofit/>
          </a:bodyPr>
          <a:lstStyle/>
          <a:p>
            <a:pPr algn="ctr"/>
            <a:r>
              <a:rPr lang="en-IN" sz="3200" b="1" dirty="0">
                <a:solidFill>
                  <a:schemeClr val="accent2">
                    <a:lumMod val="75000"/>
                  </a:schemeClr>
                </a:solidFill>
              </a:rPr>
              <a:t>COUNTRY ANALYSIS</a:t>
            </a:r>
          </a:p>
        </p:txBody>
      </p:sp>
      <p:sp>
        <p:nvSpPr>
          <p:cNvPr id="4" name="Content Placeholder 2">
            <a:extLst>
              <a:ext uri="{FF2B5EF4-FFF2-40B4-BE49-F238E27FC236}">
                <a16:creationId xmlns:a16="http://schemas.microsoft.com/office/drawing/2014/main" id="{59D1AD6A-C5F8-49EF-BD9A-94E971D6F4CF}"/>
              </a:ext>
            </a:extLst>
          </p:cNvPr>
          <p:cNvSpPr>
            <a:spLocks noGrp="1"/>
          </p:cNvSpPr>
          <p:nvPr>
            <p:ph idx="1"/>
          </p:nvPr>
        </p:nvSpPr>
        <p:spPr>
          <a:xfrm>
            <a:off x="1171010" y="1568324"/>
            <a:ext cx="9849979" cy="4928010"/>
          </a:xfrm>
        </p:spPr>
        <p:txBody>
          <a:bodyPr>
            <a:normAutofit/>
          </a:bodyPr>
          <a:lstStyle/>
          <a:p>
            <a:pPr marL="0" indent="0" algn="just">
              <a:lnSpc>
                <a:spcPct val="150000"/>
              </a:lnSpc>
              <a:spcBef>
                <a:spcPts val="1200"/>
              </a:spcBef>
              <a:spcAft>
                <a:spcPts val="1200"/>
              </a:spcAft>
              <a:buNone/>
            </a:pPr>
            <a:r>
              <a:rPr lang="en-IN" sz="1800" dirty="0"/>
              <a:t>Looking at the choice of preference with regard to Country, Spark Funds wanted to invest between 5 -15 million USD where most of investments have occurred by the chosen investment type. To identify the top three-speaking countries, the top nine countries which have received the highest total funding were drawn across all sectors for the chosen investment type. Based on the total investment amount each country has received an exclusive data frame was created to identify the top three English speaking countries – USA, CHN, GBR, IND, CAN, FRA, ISR, DEU and JPN. The analysis shows that the total amount raised amount by the top countries are USA, CHN, GBR and IND in the Venture Type . But the Spark Funds preference falls for top 3 English speaking countries. Since, USA, GBR and IND are top 3 speaking countries, Spark Funds can invest in USA, GBR and IND.  </a:t>
            </a:r>
          </a:p>
        </p:txBody>
      </p:sp>
    </p:spTree>
    <p:extLst>
      <p:ext uri="{BB962C8B-B14F-4D97-AF65-F5344CB8AC3E}">
        <p14:creationId xmlns:p14="http://schemas.microsoft.com/office/powerpoint/2010/main" val="335629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E4CA0-2421-44A5-8143-EE1BE0E2C5AC}"/>
              </a:ext>
            </a:extLst>
          </p:cNvPr>
          <p:cNvSpPr>
            <a:spLocks noGrp="1"/>
          </p:cNvSpPr>
          <p:nvPr>
            <p:ph type="title"/>
          </p:nvPr>
        </p:nvSpPr>
        <p:spPr>
          <a:xfrm>
            <a:off x="1193984" y="558678"/>
            <a:ext cx="9590671" cy="856138"/>
          </a:xfrm>
        </p:spPr>
        <p:txBody>
          <a:bodyPr>
            <a:normAutofit/>
          </a:bodyPr>
          <a:lstStyle/>
          <a:p>
            <a:pPr algn="ctr"/>
            <a:r>
              <a:rPr lang="en-IN" sz="3200" b="1" dirty="0">
                <a:solidFill>
                  <a:schemeClr val="accent2">
                    <a:lumMod val="75000"/>
                  </a:schemeClr>
                </a:solidFill>
              </a:rPr>
              <a:t>SECTOR ANALYSIS</a:t>
            </a:r>
          </a:p>
        </p:txBody>
      </p:sp>
      <p:sp>
        <p:nvSpPr>
          <p:cNvPr id="4" name="Content Placeholder 2">
            <a:extLst>
              <a:ext uri="{FF2B5EF4-FFF2-40B4-BE49-F238E27FC236}">
                <a16:creationId xmlns:a16="http://schemas.microsoft.com/office/drawing/2014/main" id="{B248700B-A7DA-4387-A414-9ABB8273BF21}"/>
              </a:ext>
            </a:extLst>
          </p:cNvPr>
          <p:cNvSpPr>
            <a:spLocks noGrp="1"/>
          </p:cNvSpPr>
          <p:nvPr>
            <p:ph idx="1"/>
          </p:nvPr>
        </p:nvSpPr>
        <p:spPr>
          <a:xfrm>
            <a:off x="1171010" y="1568324"/>
            <a:ext cx="9849979" cy="4928010"/>
          </a:xfrm>
        </p:spPr>
        <p:txBody>
          <a:bodyPr>
            <a:normAutofit lnSpcReduction="10000"/>
          </a:bodyPr>
          <a:lstStyle/>
          <a:p>
            <a:pPr marL="0" indent="0" algn="just">
              <a:lnSpc>
                <a:spcPct val="150000"/>
              </a:lnSpc>
              <a:spcBef>
                <a:spcPts val="1200"/>
              </a:spcBef>
              <a:spcAft>
                <a:spcPts val="1200"/>
              </a:spcAft>
              <a:buNone/>
            </a:pPr>
            <a:r>
              <a:rPr lang="en-IN" sz="1800" dirty="0"/>
              <a:t>For this analysis, we arrived at the first eight main sectors of the three top English speaking countries to understand the distribution of investment. The main eight sectors drawn from the top three English speaking countries are Others; Cleantech/Semiconductors; social, finance, analytics, advertising; News, search and messaging; health; manufacturing; entertainment and automotive and sports. These sectors were aggregated by total number of investment. The observations shows that Country 1 – USA has 12012 of investments for about 99661.5 million USD topped in Others sector, the second most in Cleantech/semiconductors and social, finance, analytics, advertising. The Country 2 – GBR stands the same with regard to thee sector which is having 619 number of investments which amounts 5028.7 million USD. The Country 3 – IND is having difference scenario with regard to sectors having 328 counts and 2683.5 million USD were invested on the following top three sectors – Others, News, search and messaging and entertainment. The above </a:t>
            </a:r>
            <a:r>
              <a:rPr lang="en-US" sz="1800" dirty="0"/>
              <a:t>observations refer to investments of the fund type within 5-15 million USD range.</a:t>
            </a:r>
            <a:r>
              <a:rPr lang="en-US" sz="1800" b="1" dirty="0"/>
              <a:t>  </a:t>
            </a:r>
            <a:r>
              <a:rPr lang="en-IN" sz="1800" dirty="0"/>
              <a:t>           </a:t>
            </a:r>
          </a:p>
        </p:txBody>
      </p:sp>
    </p:spTree>
    <p:extLst>
      <p:ext uri="{BB962C8B-B14F-4D97-AF65-F5344CB8AC3E}">
        <p14:creationId xmlns:p14="http://schemas.microsoft.com/office/powerpoint/2010/main" val="336239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32391"/>
            <a:ext cx="11168742" cy="4344261"/>
          </a:xfrm>
        </p:spPr>
        <p:txBody>
          <a:bodyPr>
            <a:normAutofit/>
          </a:bodyPr>
          <a:lstStyle/>
          <a:p>
            <a:pPr marL="0" indent="0">
              <a:buNone/>
            </a:pPr>
            <a:r>
              <a:rPr lang="en-IN" sz="2000" b="1" i="1" dirty="0"/>
              <a:t>Plot 1</a:t>
            </a:r>
          </a:p>
        </p:txBody>
      </p:sp>
      <p:pic>
        <p:nvPicPr>
          <p:cNvPr id="4" name="Picture 3">
            <a:extLst>
              <a:ext uri="{FF2B5EF4-FFF2-40B4-BE49-F238E27FC236}">
                <a16:creationId xmlns:a16="http://schemas.microsoft.com/office/drawing/2014/main" id="{00EB6B07-D1CC-45ED-A021-CC9B2B90E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70" y="1481348"/>
            <a:ext cx="9859617" cy="4778775"/>
          </a:xfrm>
          <a:prstGeom prst="rect">
            <a:avLst/>
          </a:prstGeom>
          <a:ln>
            <a:solidFill>
              <a:schemeClr val="accent3">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972525"/>
            <a:ext cx="11168742" cy="4344261"/>
          </a:xfrm>
        </p:spPr>
        <p:txBody>
          <a:bodyPr>
            <a:normAutofit/>
          </a:bodyPr>
          <a:lstStyle/>
          <a:p>
            <a:pPr marL="0" indent="0">
              <a:buNone/>
            </a:pPr>
            <a:r>
              <a:rPr lang="en-IN" sz="2000" b="1" i="1" dirty="0"/>
              <a:t>Plot 2</a:t>
            </a:r>
          </a:p>
        </p:txBody>
      </p:sp>
      <p:pic>
        <p:nvPicPr>
          <p:cNvPr id="4" name="Picture 3">
            <a:extLst>
              <a:ext uri="{FF2B5EF4-FFF2-40B4-BE49-F238E27FC236}">
                <a16:creationId xmlns:a16="http://schemas.microsoft.com/office/drawing/2014/main" id="{AFDEA2C8-EC77-4DE3-BD64-0E6FED4E9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6" y="1356838"/>
            <a:ext cx="9600808" cy="5310516"/>
          </a:xfrm>
          <a:prstGeom prst="rect">
            <a:avLst/>
          </a:prstGeom>
          <a:solidFill>
            <a:schemeClr val="accent3">
              <a:lumMod val="75000"/>
            </a:schemeClr>
          </a:solidFill>
          <a:effectLst>
            <a:outerShdw blurRad="50800" dist="38100" algn="l" rotWithShape="0">
              <a:prstClr val="black">
                <a:alpha val="40000"/>
              </a:prstClr>
            </a:outerShdw>
          </a:effectLst>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89" y="1125157"/>
            <a:ext cx="11168742" cy="4344261"/>
          </a:xfrm>
        </p:spPr>
        <p:txBody>
          <a:bodyPr>
            <a:normAutofit/>
          </a:bodyPr>
          <a:lstStyle/>
          <a:p>
            <a:pPr marL="0" indent="0">
              <a:buNone/>
            </a:pPr>
            <a:r>
              <a:rPr lang="en-IN" sz="2000" b="1" i="1" dirty="0"/>
              <a:t>Plot 3</a:t>
            </a:r>
          </a:p>
        </p:txBody>
      </p:sp>
      <p:pic>
        <p:nvPicPr>
          <p:cNvPr id="4" name="Picture 3">
            <a:extLst>
              <a:ext uri="{FF2B5EF4-FFF2-40B4-BE49-F238E27FC236}">
                <a16:creationId xmlns:a16="http://schemas.microsoft.com/office/drawing/2014/main" id="{2B1BF3C4-1399-4EF7-B195-7C451794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751194"/>
            <a:ext cx="9145835" cy="5726672"/>
          </a:xfrm>
          <a:prstGeom prst="rect">
            <a:avLst/>
          </a:prstGeom>
          <a:ln>
            <a:solidFill>
              <a:schemeClr val="accent3">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TotalTime>
  <Words>865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SYNOPSIS</vt:lpstr>
      <vt:lpstr>METHODOLOGY</vt:lpstr>
      <vt:lpstr>INVESTMENT ANALYSIS</vt:lpstr>
      <vt:lpstr>COUNTRY ANALYSIS</vt:lpstr>
      <vt:lpstr>SECTOR ANALYSIS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Apurva Deshpande</cp:lastModifiedBy>
  <cp:revision>62</cp:revision>
  <dcterms:created xsi:type="dcterms:W3CDTF">2016-06-09T08:16:28Z</dcterms:created>
  <dcterms:modified xsi:type="dcterms:W3CDTF">2018-11-04T18:16:55Z</dcterms:modified>
</cp:coreProperties>
</file>