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2" r:id="rId4"/>
    <p:sldId id="258" r:id="rId5"/>
    <p:sldId id="259" r:id="rId6"/>
    <p:sldId id="263" r:id="rId7"/>
    <p:sldId id="264" r:id="rId8"/>
    <p:sldId id="260" r:id="rId9"/>
    <p:sldId id="265" r:id="rId10"/>
    <p:sldId id="266" r:id="rId11"/>
    <p:sldId id="261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8CBD3-44EA-4A70-8F8F-44599B31105A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F9F0FD-9810-4A4E-BA6A-6CA375944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24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9F0FD-9810-4A4E-BA6A-6CA37594426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693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9F0FD-9810-4A4E-BA6A-6CA37594426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35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9F0FD-9810-4A4E-BA6A-6CA37594426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51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E7E56-75D3-4E26-90AD-F5620273B507}" type="datetime1">
              <a:rPr lang="en-US" smtClean="0"/>
              <a:t>6/25/2015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DA448-670F-4EDB-8C4D-D6E6C878797C}" type="datetime1">
              <a:rPr lang="en-US" smtClean="0"/>
              <a:t>6/25/2015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8C9F-C92F-44C1-A859-537AE35595B1}" type="datetime1">
              <a:rPr lang="en-US" smtClean="0"/>
              <a:t>6/25/2015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D306F-BD89-4A89-91AB-3C5D932118D5}" type="datetime1">
              <a:rPr lang="en-US" smtClean="0"/>
              <a:t>6/25/2015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88D17-965B-49AE-AC9F-E8D72FA261ED}" type="datetime1">
              <a:rPr lang="en-US" smtClean="0"/>
              <a:t>6/25/2015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61F0E-336B-48C1-8AE2-0CCC19BD39F7}" type="datetime1">
              <a:rPr lang="en-US" smtClean="0"/>
              <a:t>6/25/2015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55363-303A-4690-9ED3-095CB7204178}" type="datetime1">
              <a:rPr lang="en-US" smtClean="0"/>
              <a:t>6/25/2015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6D59B-EAC1-4FF8-9BE4-964C80BE8A0A}" type="datetime1">
              <a:rPr lang="en-US" smtClean="0"/>
              <a:t>6/25/2015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AF55-FE7C-405A-9F09-BD3A5D4D870A}" type="datetime1">
              <a:rPr lang="en-US" smtClean="0"/>
              <a:t>6/25/2015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54FBA-D14E-4DA9-ACB1-3CCB66F79C4B}" type="datetime1">
              <a:rPr lang="en-US" smtClean="0"/>
              <a:t>6/25/2015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83604-64E1-4C6D-9D15-17EFE427314A}" type="datetime1">
              <a:rPr lang="en-US" smtClean="0"/>
              <a:t>6/25/2015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1B8B-4F61-401E-8C1E-70DD1687957A}" type="datetime1">
              <a:rPr lang="en-US" smtClean="0"/>
              <a:t>6/25/2015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C031F-F1A4-429F-A142-BF6A810A6FEB}" type="datetime1">
              <a:rPr lang="en-US" smtClean="0"/>
              <a:t>6/25/2015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B168-C877-4390-994D-BBBBE0904CBD}" type="datetime1">
              <a:rPr lang="en-US" smtClean="0"/>
              <a:t>6/25/2015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32DE-7B20-4EAB-ADAC-7A0A8E732452}" type="datetime1">
              <a:rPr lang="en-US" smtClean="0"/>
              <a:t>6/25/2015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17E4-2609-400E-9C81-27D36F3B4879}" type="datetime1">
              <a:rPr lang="en-US" smtClean="0"/>
              <a:t>6/25/2015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942453E7-A7AB-4370-935F-A7BD58C29F45}" type="datetime1">
              <a:rPr lang="en-US" smtClean="0"/>
              <a:t>6/25/2015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C00DD98-A239-497C-AD9F-C0EBE67F24D3}" type="datetime1">
              <a:rPr lang="en-US" smtClean="0"/>
              <a:t>6/25/2015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hemarker.com/misc/writers/1.43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 smtClean="0"/>
              <a:t>חקר שווקים - סלקשיין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 smtClean="0"/>
              <a:t>דנה דדון בונפלד - </a:t>
            </a:r>
            <a:r>
              <a:rPr lang="he-IL" dirty="0">
                <a:effectLst/>
              </a:rPr>
              <a:t>036948974</a:t>
            </a:r>
            <a:endParaRPr lang="he-IL" dirty="0" smtClean="0"/>
          </a:p>
          <a:p>
            <a:r>
              <a:rPr lang="he-IL" dirty="0" smtClean="0"/>
              <a:t>אנה עדם - </a:t>
            </a:r>
            <a:r>
              <a:rPr lang="he-IL" dirty="0">
                <a:effectLst/>
              </a:rPr>
              <a:t>314450511</a:t>
            </a:r>
            <a:endParaRPr lang="he-IL" dirty="0" smtClean="0"/>
          </a:p>
          <a:p>
            <a:r>
              <a:rPr lang="he-IL" dirty="0" smtClean="0"/>
              <a:t>גבריאל מגן – 016774457</a:t>
            </a:r>
          </a:p>
          <a:p>
            <a:r>
              <a:rPr lang="he-IL" dirty="0" smtClean="0"/>
              <a:t>יוני-2015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97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smtClean="0">
                <a:effectLst/>
              </a:rPr>
              <a:t>המלצות שיווקיות לפעולה</a:t>
            </a:r>
            <a:br>
              <a:rPr lang="he-IL" smtClean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r" rtl="1"/>
            <a:r>
              <a:rPr lang="he-IL" dirty="0">
                <a:effectLst/>
              </a:rPr>
              <a:t>לגבי שאלת מחקר של חדירה לפלח שוק של אוכלוסיית דתיים, אנו ממליצים שלא לתקצב פרסומות עם ידוענים ולא להשקיע מבצעים מיוחדים במהלך השנה כדי לחדור לפלח שוק האמור.  </a:t>
            </a:r>
            <a:endParaRPr lang="en-US" dirty="0">
              <a:effectLst/>
            </a:endParaRPr>
          </a:p>
          <a:p>
            <a:pPr marL="0" indent="0" algn="r" rtl="1">
              <a:buNone/>
            </a:pPr>
            <a:endParaRPr lang="en-US" dirty="0">
              <a:effectLst/>
            </a:endParaRPr>
          </a:p>
          <a:p>
            <a:pPr algn="r" rtl="1"/>
            <a:r>
              <a:rPr lang="he-IL" dirty="0" smtClean="0">
                <a:effectLst/>
              </a:rPr>
              <a:t>לצורך </a:t>
            </a:r>
            <a:r>
              <a:rPr lang="he-IL" dirty="0">
                <a:effectLst/>
              </a:rPr>
              <a:t>כך אנו ממליצים לערוך מחקר נוסף עם שאלות מחקר שונות לגבי אופן חדירה לשווקים המבוקשים.</a:t>
            </a:r>
            <a:endParaRPr lang="en-US" dirty="0">
              <a:effectLst/>
            </a:endParaRPr>
          </a:p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39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>
                <a:effectLst/>
              </a:rPr>
              <a:t>המלצות שיווקיות לפעולה</a:t>
            </a:r>
            <a:br>
              <a:rPr lang="he-IL" dirty="0" smtClean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11235"/>
            <a:ext cx="9905998" cy="4079966"/>
          </a:xfrm>
        </p:spPr>
        <p:txBody>
          <a:bodyPr>
            <a:normAutofit fontScale="92500" lnSpcReduction="10000"/>
          </a:bodyPr>
          <a:lstStyle/>
          <a:p>
            <a:pPr lvl="0" algn="r" rtl="1"/>
            <a:r>
              <a:rPr lang="he-IL" dirty="0">
                <a:effectLst/>
              </a:rPr>
              <a:t>לגבי שאלת המחקר השנייה לגבי גורמים קשורים לתדמית החברה בקרב בני נוער, הורים לילדים ולאוכלוסיות צעירות, המלצותינו הם:</a:t>
            </a:r>
            <a:endParaRPr lang="en-US" dirty="0">
              <a:effectLst/>
            </a:endParaRPr>
          </a:p>
          <a:p>
            <a:pPr algn="r" rtl="1"/>
            <a:r>
              <a:rPr lang="he-IL" dirty="0">
                <a:effectLst/>
              </a:rPr>
              <a:t>א: להשקיע במבצעים תקופתיים.</a:t>
            </a:r>
            <a:endParaRPr lang="en-US" dirty="0">
              <a:effectLst/>
            </a:endParaRPr>
          </a:p>
          <a:p>
            <a:pPr algn="r" rtl="1"/>
            <a:r>
              <a:rPr lang="he-IL" dirty="0">
                <a:effectLst/>
              </a:rPr>
              <a:t>ב: להוזיל את מחירי הפריטים המיועדים לאוכלוסיות צעירות. </a:t>
            </a:r>
            <a:endParaRPr lang="en-US" dirty="0">
              <a:effectLst/>
            </a:endParaRPr>
          </a:p>
          <a:p>
            <a:pPr algn="r" rtl="1"/>
            <a:r>
              <a:rPr lang="he-IL" dirty="0">
                <a:effectLst/>
              </a:rPr>
              <a:t>ג: למתג את ״סלקשיין״ כחברה המציעה מגוון פריטים אופנתיים ועדכניים ואף להוסיף למוצרים הנמכרים פריטים שיתמכו בעניין זה.</a:t>
            </a:r>
            <a:endParaRPr lang="en-US" dirty="0">
              <a:effectLst/>
            </a:endParaRPr>
          </a:p>
          <a:p>
            <a:pPr marL="0" indent="0" algn="r" rtl="1">
              <a:buNone/>
            </a:pPr>
            <a:r>
              <a:rPr lang="he-IL" dirty="0">
                <a:effectLst/>
              </a:rPr>
              <a:t> </a:t>
            </a:r>
            <a:endParaRPr lang="en-US" dirty="0">
              <a:effectLst/>
            </a:endParaRPr>
          </a:p>
          <a:p>
            <a:pPr algn="r" rtl="1"/>
            <a:endParaRPr lang="en-US" dirty="0">
              <a:effectLst/>
            </a:endParaRPr>
          </a:p>
          <a:p>
            <a:pPr lvl="0" algn="r" rtl="1"/>
            <a:r>
              <a:rPr lang="he-IL" dirty="0">
                <a:effectLst/>
              </a:rPr>
              <a:t>לגבי ערוצי הפרסום השונים : למדנו מהמחקר כי האינטרנט הוא ערוץ הפרסום הפופולרי ביותר, ומאחר וניתן לבצע פרסום ממוקד דרך האינטרנט נעדיף לרכז משאבים לפרסום מסוג זה , שפרסום בו זול בהרבה מפרסום בטלוויזיה. </a:t>
            </a:r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78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 smtClean="0"/>
              <a:t>תודה רבה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78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מבוא 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 smtClean="0"/>
              <a:t>סלקשיין – "להתלבש נכון ובחיסכון"</a:t>
            </a:r>
          </a:p>
          <a:p>
            <a:pPr algn="r" rtl="1"/>
            <a:r>
              <a:rPr lang="he-IL" dirty="0" smtClean="0"/>
              <a:t>חברת ביגוד עם פריסה ארצית של 26 סניפים, בחברה כ 450 עובדים, מנכ"ל ובעלים מר אייל חדד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>
                <a:effectLst/>
              </a:rPr>
              <a:t>"החוקרים ערכו סקר בקרב 696 משיבים בשנה שעברה והמשיבים הסכימו במידה רבה מאוד כי בישראל יש בעיה של יוקר המחיה" (</a:t>
            </a:r>
            <a:r>
              <a:rPr lang="he-IL" dirty="0">
                <a:effectLst/>
                <a:hlinkClick r:id="rId2"/>
              </a:rPr>
              <a:t>אורה קורן</a:t>
            </a:r>
            <a:r>
              <a:rPr lang="he-IL" dirty="0">
                <a:effectLst/>
              </a:rPr>
              <a:t>, מאמר מ – </a:t>
            </a:r>
            <a:r>
              <a:rPr lang="en-US" dirty="0">
                <a:effectLst/>
              </a:rPr>
              <a:t>The Marker</a:t>
            </a:r>
            <a:r>
              <a:rPr lang="he-IL" dirty="0" smtClean="0">
                <a:effectLst/>
              </a:rPr>
              <a:t>)</a:t>
            </a:r>
            <a:endParaRPr lang="he-I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4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מבוא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שאלת מחקר א': אופן כניסה לאוכלוסיה דתית-מסורתית-חרדית.</a:t>
            </a:r>
          </a:p>
          <a:p>
            <a:pPr lvl="1" algn="r" rtl="1"/>
            <a:r>
              <a:rPr lang="he-IL" dirty="0"/>
              <a:t>השערה א': </a:t>
            </a:r>
            <a:r>
              <a:rPr lang="he-IL" dirty="0">
                <a:effectLst/>
              </a:rPr>
              <a:t>קיים קשר בין שימוש בידוענים בפרסום לבין זיקה לדת</a:t>
            </a:r>
          </a:p>
          <a:p>
            <a:pPr lvl="1" algn="r" rtl="1"/>
            <a:r>
              <a:rPr lang="he-IL" dirty="0">
                <a:effectLst/>
              </a:rPr>
              <a:t>השערה ב': קיים קשר בין עיתוי קניית ביגוד לבין זיקה לדת</a:t>
            </a:r>
            <a:endParaRPr lang="he-IL" dirty="0"/>
          </a:p>
          <a:p>
            <a:pPr algn="r" rtl="1"/>
            <a:r>
              <a:rPr lang="he-IL" dirty="0">
                <a:effectLst/>
              </a:rPr>
              <a:t>שאלת מחקר ב': אלו גורמים קשורים לתדמית החברה בקרב בני נוער, הורים לילדים ולאוכלוסיות צעירות</a:t>
            </a:r>
          </a:p>
          <a:p>
            <a:pPr lvl="1" algn="r" rtl="1"/>
            <a:r>
              <a:rPr lang="he-IL" dirty="0">
                <a:effectLst/>
              </a:rPr>
              <a:t>השערה א': ישנו קשר בין פלג גיל עיתוי הקנייה (סוף עונה, מבצעים וכו')</a:t>
            </a:r>
          </a:p>
          <a:p>
            <a:pPr lvl="1" algn="r" rtl="1"/>
            <a:r>
              <a:rPr lang="he-IL" dirty="0">
                <a:effectLst/>
              </a:rPr>
              <a:t>השערה ב': ישנו קשר בין גיל הקונה לבין תפישת המחיר בסלקשיין</a:t>
            </a:r>
            <a:endParaRPr lang="en-US" dirty="0">
              <a:effectLst/>
            </a:endParaRPr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84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effectLst/>
              </a:rPr>
              <a:t>שיטה וכלים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ראיון אישי עם מנכ"ל החברה</a:t>
            </a:r>
          </a:p>
          <a:p>
            <a:pPr algn="r" rtl="1"/>
            <a:r>
              <a:rPr lang="he-IL" dirty="0" smtClean="0"/>
              <a:t>שאלונים ע"י </a:t>
            </a:r>
            <a:r>
              <a:rPr lang="en-US" dirty="0" err="1" smtClean="0"/>
              <a:t>Qualtrics</a:t>
            </a:r>
            <a:r>
              <a:rPr lang="he-IL" dirty="0" smtClean="0"/>
              <a:t> – יצירת שאלון והפצתו לקבוצות חברים ולאוכלוסיית היעד (דתית-מסורתית-חרדית)</a:t>
            </a:r>
          </a:p>
          <a:p>
            <a:pPr algn="r" rtl="1"/>
            <a:r>
              <a:rPr lang="he-IL" dirty="0" smtClean="0"/>
              <a:t>ניקוי שאיגות ע"י אקסל</a:t>
            </a:r>
          </a:p>
          <a:p>
            <a:pPr algn="r" rtl="1"/>
            <a:r>
              <a:rPr lang="he-IL" dirty="0" smtClean="0"/>
              <a:t>ניתוח נתונים ע::י </a:t>
            </a:r>
            <a:r>
              <a:rPr lang="en-US" dirty="0" smtClean="0"/>
              <a:t>SPSS</a:t>
            </a:r>
            <a:r>
              <a:rPr lang="he-IL" dirty="0" smtClean="0"/>
              <a:t> – מבחן </a:t>
            </a:r>
            <a:r>
              <a:rPr lang="en-US" dirty="0" smtClean="0"/>
              <a:t>T</a:t>
            </a:r>
            <a:r>
              <a:rPr lang="he-IL" dirty="0" smtClean="0"/>
              <a:t> ומבחן </a:t>
            </a:r>
            <a:r>
              <a:rPr lang="en-US" dirty="0" err="1" smtClean="0"/>
              <a:t>Anova</a:t>
            </a:r>
            <a:endParaRPr lang="he-IL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28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>
                <a:effectLst/>
              </a:rPr>
              <a:t>ממצאים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נשאלו 25 שאלות והתקבלו התשובות הבאות:</a:t>
            </a:r>
          </a:p>
          <a:p>
            <a:pPr algn="r" rtl="1"/>
            <a:endParaRPr lang="he-IL" dirty="0"/>
          </a:p>
          <a:p>
            <a:pPr algn="r" rtl="1"/>
            <a:endParaRPr lang="he-IL" dirty="0" smtClean="0"/>
          </a:p>
          <a:p>
            <a:pPr algn="r" rtl="1"/>
            <a:endParaRPr lang="he-IL" dirty="0"/>
          </a:p>
          <a:p>
            <a:pPr algn="r" rtl="1"/>
            <a:endParaRPr lang="he-IL" dirty="0" smtClean="0"/>
          </a:p>
          <a:p>
            <a:pPr algn="r" rtl="1"/>
            <a:endParaRPr lang="he-IL" dirty="0"/>
          </a:p>
          <a:p>
            <a:pPr algn="r" rt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19" y="188731"/>
            <a:ext cx="8180270" cy="646026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38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3139" y="-92765"/>
            <a:ext cx="9905998" cy="1905000"/>
          </a:xfrm>
        </p:spPr>
        <p:txBody>
          <a:bodyPr/>
          <a:lstStyle/>
          <a:p>
            <a:pPr algn="r" rtl="1"/>
            <a:r>
              <a:rPr lang="he-IL" dirty="0" smtClean="0"/>
              <a:t>ממצאים – ידוענים ועיתוי קנייה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32" y="1177581"/>
            <a:ext cx="11508960" cy="5282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15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89229"/>
            <a:ext cx="9905998" cy="2325371"/>
          </a:xfrm>
        </p:spPr>
        <p:txBody>
          <a:bodyPr>
            <a:normAutofit/>
          </a:bodyPr>
          <a:lstStyle/>
          <a:p>
            <a:pPr algn="r" rtl="1"/>
            <a:r>
              <a:rPr lang="he-IL" dirty="0" smtClean="0"/>
              <a:t>ממצאים</a:t>
            </a:r>
            <a:br>
              <a:rPr lang="he-IL" dirty="0" smtClean="0"/>
            </a:br>
            <a:r>
              <a:rPr lang="he-IL" dirty="0">
                <a:effectLst/>
              </a:rPr>
              <a:t>פלג </a:t>
            </a:r>
            <a:r>
              <a:rPr lang="he-IL" dirty="0" smtClean="0">
                <a:effectLst/>
              </a:rPr>
              <a:t>גיל</a:t>
            </a:r>
            <a:br>
              <a:rPr lang="he-IL" dirty="0" smtClean="0">
                <a:effectLst/>
              </a:rPr>
            </a:br>
            <a:r>
              <a:rPr lang="he-IL" dirty="0" smtClean="0">
                <a:effectLst/>
              </a:rPr>
              <a:t>עיתוי קנייה</a:t>
            </a:r>
            <a:br>
              <a:rPr lang="he-IL" dirty="0" smtClean="0">
                <a:effectLst/>
              </a:rPr>
            </a:br>
            <a:r>
              <a:rPr lang="he-IL" dirty="0" smtClean="0">
                <a:effectLst/>
              </a:rPr>
              <a:t> </a:t>
            </a:r>
            <a:r>
              <a:rPr lang="he-IL" dirty="0">
                <a:effectLst/>
              </a:rPr>
              <a:t>ותפישת מחיר</a:t>
            </a:r>
            <a:r>
              <a:rPr lang="he-IL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57" y="189229"/>
            <a:ext cx="7898266" cy="4871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187" y="4326618"/>
            <a:ext cx="7647309" cy="2308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84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905000"/>
          </a:xfrm>
        </p:spPr>
        <p:txBody>
          <a:bodyPr/>
          <a:lstStyle/>
          <a:p>
            <a:pPr algn="r" rtl="1"/>
            <a:r>
              <a:rPr lang="he-IL" dirty="0">
                <a:effectLst/>
              </a:rPr>
              <a:t>מסקנות</a:t>
            </a:r>
            <a:br>
              <a:rPr lang="he-IL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698171"/>
            <a:ext cx="9905998" cy="4093029"/>
          </a:xfrm>
        </p:spPr>
        <p:txBody>
          <a:bodyPr>
            <a:normAutofit/>
          </a:bodyPr>
          <a:lstStyle/>
          <a:p>
            <a:pPr algn="r" rtl="1"/>
            <a:r>
              <a:rPr lang="he-IL" dirty="0">
                <a:effectLst/>
              </a:rPr>
              <a:t>לגבי שאלת מחקר א': באיזה אופן סלקשיין יכולה להיכנס לפלחי שוק חדשים כגון אוכלוסיות חרדים ואוכלוסיות של בני מיעוטים.</a:t>
            </a:r>
            <a:endParaRPr lang="en-US" dirty="0">
              <a:effectLst/>
            </a:endParaRPr>
          </a:p>
          <a:p>
            <a:pPr algn="r" rtl="1"/>
            <a:r>
              <a:rPr lang="he-IL" dirty="0">
                <a:effectLst/>
              </a:rPr>
              <a:t> </a:t>
            </a:r>
            <a:endParaRPr lang="en-US" dirty="0">
              <a:effectLst/>
            </a:endParaRPr>
          </a:p>
          <a:p>
            <a:pPr algn="r" rtl="1"/>
            <a:r>
              <a:rPr lang="he-IL" dirty="0">
                <a:effectLst/>
              </a:rPr>
              <a:t>אנו מתבססים על תוצאות ההשערות שהועלו:</a:t>
            </a:r>
            <a:endParaRPr lang="en-US" dirty="0">
              <a:effectLst/>
            </a:endParaRPr>
          </a:p>
          <a:p>
            <a:pPr algn="r" rtl="1"/>
            <a:r>
              <a:rPr lang="he-IL" dirty="0">
                <a:effectLst/>
              </a:rPr>
              <a:t>השערה א: קיים קשר בין שימוש בידוענים בפרסום לבין זיקה לדת.</a:t>
            </a:r>
            <a:endParaRPr lang="en-US" dirty="0">
              <a:effectLst/>
            </a:endParaRPr>
          </a:p>
          <a:p>
            <a:pPr algn="r" rtl="1"/>
            <a:r>
              <a:rPr lang="he-IL" dirty="0">
                <a:effectLst/>
              </a:rPr>
              <a:t>השערה ב: קיים קשר בין עיתוי קניית ביגוד לבין זיקה לדת.</a:t>
            </a:r>
            <a:endParaRPr lang="en-US" dirty="0">
              <a:effectLst/>
            </a:endParaRPr>
          </a:p>
          <a:p>
            <a:pPr algn="r" rtl="1"/>
            <a:r>
              <a:rPr lang="he-IL" dirty="0">
                <a:effectLst/>
              </a:rPr>
              <a:t>	אנו מסיקים כי:</a:t>
            </a:r>
            <a:endParaRPr lang="en-US" dirty="0">
              <a:effectLst/>
            </a:endParaRPr>
          </a:p>
          <a:p>
            <a:pPr lvl="0" algn="r" rtl="1"/>
            <a:r>
              <a:rPr lang="he-IL" dirty="0">
                <a:effectLst/>
              </a:rPr>
              <a:t>לא נשקיע תקציב בפרסום ע"י ידוענים כדי לחדור לפלח השוק המבוקש.</a:t>
            </a:r>
            <a:endParaRPr lang="en-US" dirty="0">
              <a:effectLst/>
            </a:endParaRPr>
          </a:p>
          <a:p>
            <a:pPr algn="r" rtl="1"/>
            <a:r>
              <a:rPr lang="he-IL" dirty="0">
                <a:effectLst/>
              </a:rPr>
              <a:t>לא נשקיע במבצעים ייעודיים ובמבצעי סוף עונה כדי לחדור לפלח השוק המבוקש.</a:t>
            </a:r>
            <a:endParaRPr lang="en-US" dirty="0">
              <a:effectLst/>
            </a:endParaRPr>
          </a:p>
          <a:p>
            <a:pPr algn="r" rt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90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905000"/>
          </a:xfrm>
        </p:spPr>
        <p:txBody>
          <a:bodyPr/>
          <a:lstStyle/>
          <a:p>
            <a:pPr algn="r" rtl="1"/>
            <a:r>
              <a:rPr lang="he-IL" dirty="0" smtClean="0"/>
              <a:t>מסקנות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41863"/>
            <a:ext cx="9905998" cy="4454434"/>
          </a:xfrm>
        </p:spPr>
        <p:txBody>
          <a:bodyPr>
            <a:normAutofit/>
          </a:bodyPr>
          <a:lstStyle/>
          <a:p>
            <a:pPr algn="r" rtl="1"/>
            <a:r>
              <a:rPr lang="he-IL" dirty="0">
                <a:effectLst/>
              </a:rPr>
              <a:t>לגבי שאלת מחקר ב': אלו גורמים קשורים לתדמית החברה בקרב בני נוער, הורים לילדים ולאוכלוסיות צעירות.</a:t>
            </a:r>
            <a:endParaRPr lang="en-US" dirty="0">
              <a:effectLst/>
            </a:endParaRPr>
          </a:p>
          <a:p>
            <a:pPr algn="r" rtl="1"/>
            <a:r>
              <a:rPr lang="he-IL" dirty="0">
                <a:effectLst/>
              </a:rPr>
              <a:t> </a:t>
            </a:r>
            <a:endParaRPr lang="en-US" dirty="0">
              <a:effectLst/>
            </a:endParaRPr>
          </a:p>
          <a:p>
            <a:pPr algn="r" rtl="1"/>
            <a:r>
              <a:rPr lang="he-IL" dirty="0">
                <a:effectLst/>
              </a:rPr>
              <a:t>אנו מתבסיסים על ההשערות שהעלנו:</a:t>
            </a:r>
            <a:endParaRPr lang="en-US" dirty="0">
              <a:effectLst/>
            </a:endParaRPr>
          </a:p>
          <a:p>
            <a:pPr algn="r" rtl="1"/>
            <a:r>
              <a:rPr lang="he-IL" dirty="0">
                <a:effectLst/>
              </a:rPr>
              <a:t>א: ישנו קשר בין פלג גיל עיתוי הקנייה (סוף עונה, מבצעים וכו').</a:t>
            </a:r>
            <a:endParaRPr lang="en-US" dirty="0">
              <a:effectLst/>
            </a:endParaRPr>
          </a:p>
          <a:p>
            <a:pPr algn="r" rtl="1"/>
            <a:r>
              <a:rPr lang="he-IL" dirty="0">
                <a:effectLst/>
              </a:rPr>
              <a:t>ב: ישנו קשר בין גיל הקונה לבין תפישת המחיר בסלקשיין.</a:t>
            </a:r>
            <a:endParaRPr lang="en-US" dirty="0">
              <a:effectLst/>
            </a:endParaRPr>
          </a:p>
          <a:p>
            <a:pPr algn="r" rtl="1"/>
            <a:r>
              <a:rPr lang="he-IL" dirty="0">
                <a:effectLst/>
              </a:rPr>
              <a:t> </a:t>
            </a:r>
            <a:endParaRPr lang="en-US" dirty="0">
              <a:effectLst/>
            </a:endParaRPr>
          </a:p>
          <a:p>
            <a:pPr algn="r" rtl="1"/>
            <a:r>
              <a:rPr lang="he-IL" dirty="0">
                <a:effectLst/>
              </a:rPr>
              <a:t>אנו מסיקים כי:</a:t>
            </a:r>
            <a:endParaRPr lang="en-US" dirty="0">
              <a:effectLst/>
            </a:endParaRPr>
          </a:p>
          <a:p>
            <a:pPr algn="r" rtl="1"/>
            <a:r>
              <a:rPr lang="he-IL" dirty="0">
                <a:effectLst/>
              </a:rPr>
              <a:t>א: ישנו קשר בין פלג גיל עיתוי הקנייה.</a:t>
            </a:r>
            <a:endParaRPr lang="en-US" dirty="0">
              <a:effectLst/>
            </a:endParaRPr>
          </a:p>
          <a:p>
            <a:pPr algn="r" rtl="1"/>
            <a:r>
              <a:rPr lang="he-IL" dirty="0">
                <a:effectLst/>
              </a:rPr>
              <a:t>ב: ישנו קשר בין גיל הקונה לבין תפישת המחיר בסלקשיין.</a:t>
            </a:r>
            <a:endParaRPr lang="en-US" dirty="0">
              <a:effectLst/>
            </a:endParaRPr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13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41</TotalTime>
  <Words>381</Words>
  <Application>Microsoft Office PowerPoint</Application>
  <PresentationFormat>Widescreen</PresentationFormat>
  <Paragraphs>77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Gisha</vt:lpstr>
      <vt:lpstr>Mesh</vt:lpstr>
      <vt:lpstr>חקר שווקים - סלקשיין</vt:lpstr>
      <vt:lpstr>מבוא - 1</vt:lpstr>
      <vt:lpstr>מבוא - 2</vt:lpstr>
      <vt:lpstr>שיטה וכלים</vt:lpstr>
      <vt:lpstr>ממצאים</vt:lpstr>
      <vt:lpstr>ממצאים – ידוענים ועיתוי קנייה</vt:lpstr>
      <vt:lpstr>ממצאים פלג גיל עיתוי קנייה  ותפישת מחיר </vt:lpstr>
      <vt:lpstr>מסקנות </vt:lpstr>
      <vt:lpstr>מסקנות</vt:lpstr>
      <vt:lpstr>המלצות שיווקיות לפעולה </vt:lpstr>
      <vt:lpstr>המלצות שיווקיות לפעולה </vt:lpstr>
      <vt:lpstr>תודה רבה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חקר שווקים - סלקשיין</dc:title>
  <dc:creator>Gabriel Magen</dc:creator>
  <cp:lastModifiedBy>Gabriel Magen</cp:lastModifiedBy>
  <cp:revision>7</cp:revision>
  <dcterms:created xsi:type="dcterms:W3CDTF">2015-06-24T20:21:30Z</dcterms:created>
  <dcterms:modified xsi:type="dcterms:W3CDTF">2015-06-24T21:03:15Z</dcterms:modified>
</cp:coreProperties>
</file>