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6" r:id="rId1"/>
  </p:sldMasterIdLst>
  <p:notesMasterIdLst>
    <p:notesMasterId r:id="rId42"/>
  </p:notesMasterIdLst>
  <p:handoutMasterIdLst>
    <p:handoutMasterId r:id="rId43"/>
  </p:handoutMasterIdLst>
  <p:sldIdLst>
    <p:sldId id="497" r:id="rId2"/>
    <p:sldId id="496" r:id="rId3"/>
    <p:sldId id="441" r:id="rId4"/>
    <p:sldId id="502" r:id="rId5"/>
    <p:sldId id="474" r:id="rId6"/>
    <p:sldId id="475" r:id="rId7"/>
    <p:sldId id="477" r:id="rId8"/>
    <p:sldId id="478" r:id="rId9"/>
    <p:sldId id="479" r:id="rId10"/>
    <p:sldId id="480" r:id="rId11"/>
    <p:sldId id="481" r:id="rId12"/>
    <p:sldId id="482" r:id="rId13"/>
    <p:sldId id="483" r:id="rId14"/>
    <p:sldId id="484" r:id="rId15"/>
    <p:sldId id="485" r:id="rId16"/>
    <p:sldId id="488" r:id="rId17"/>
    <p:sldId id="498" r:id="rId18"/>
    <p:sldId id="499" r:id="rId19"/>
    <p:sldId id="500" r:id="rId20"/>
    <p:sldId id="501" r:id="rId21"/>
    <p:sldId id="489" r:id="rId22"/>
    <p:sldId id="492" r:id="rId23"/>
    <p:sldId id="493" r:id="rId24"/>
    <p:sldId id="494" r:id="rId25"/>
    <p:sldId id="495" r:id="rId26"/>
    <p:sldId id="437" r:id="rId27"/>
    <p:sldId id="469" r:id="rId28"/>
    <p:sldId id="417" r:id="rId29"/>
    <p:sldId id="404" r:id="rId30"/>
    <p:sldId id="405" r:id="rId31"/>
    <p:sldId id="407" r:id="rId32"/>
    <p:sldId id="471" r:id="rId33"/>
    <p:sldId id="472" r:id="rId34"/>
    <p:sldId id="470" r:id="rId35"/>
    <p:sldId id="468" r:id="rId36"/>
    <p:sldId id="467" r:id="rId37"/>
    <p:sldId id="413" r:id="rId38"/>
    <p:sldId id="363" r:id="rId39"/>
    <p:sldId id="438" r:id="rId40"/>
    <p:sldId id="503" r:id="rId41"/>
  </p:sldIdLst>
  <p:sldSz cx="9144000" cy="6858000" type="screen4x3"/>
  <p:notesSz cx="6858000" cy="9144000"/>
  <p:defaultTextStyle>
    <a:defPPr>
      <a:defRPr lang="he-IL"/>
    </a:defPPr>
    <a:lvl1pPr algn="r" rtl="1" fontAlgn="base">
      <a:spcBef>
        <a:spcPct val="0"/>
      </a:spcBef>
      <a:spcAft>
        <a:spcPct val="0"/>
      </a:spcAft>
      <a:defRPr kern="1200">
        <a:solidFill>
          <a:srgbClr val="FFFF00"/>
        </a:solidFill>
        <a:latin typeface="Arial" pitchFamily="34" charset="0"/>
        <a:ea typeface="+mn-ea"/>
        <a:cs typeface="Arial" pitchFamily="34" charset="0"/>
      </a:defRPr>
    </a:lvl1pPr>
    <a:lvl2pPr marL="457200" algn="r" rtl="1" fontAlgn="base">
      <a:spcBef>
        <a:spcPct val="0"/>
      </a:spcBef>
      <a:spcAft>
        <a:spcPct val="0"/>
      </a:spcAft>
      <a:defRPr kern="1200">
        <a:solidFill>
          <a:srgbClr val="FFFF00"/>
        </a:solidFill>
        <a:latin typeface="Arial" pitchFamily="34" charset="0"/>
        <a:ea typeface="+mn-ea"/>
        <a:cs typeface="Arial" pitchFamily="34" charset="0"/>
      </a:defRPr>
    </a:lvl2pPr>
    <a:lvl3pPr marL="914400" algn="r" rtl="1" fontAlgn="base">
      <a:spcBef>
        <a:spcPct val="0"/>
      </a:spcBef>
      <a:spcAft>
        <a:spcPct val="0"/>
      </a:spcAft>
      <a:defRPr kern="1200">
        <a:solidFill>
          <a:srgbClr val="FFFF00"/>
        </a:solidFill>
        <a:latin typeface="Arial" pitchFamily="34" charset="0"/>
        <a:ea typeface="+mn-ea"/>
        <a:cs typeface="Arial" pitchFamily="34" charset="0"/>
      </a:defRPr>
    </a:lvl3pPr>
    <a:lvl4pPr marL="1371600" algn="r" rtl="1" fontAlgn="base">
      <a:spcBef>
        <a:spcPct val="0"/>
      </a:spcBef>
      <a:spcAft>
        <a:spcPct val="0"/>
      </a:spcAft>
      <a:defRPr kern="1200">
        <a:solidFill>
          <a:srgbClr val="FFFF00"/>
        </a:solidFill>
        <a:latin typeface="Arial" pitchFamily="34" charset="0"/>
        <a:ea typeface="+mn-ea"/>
        <a:cs typeface="Arial" pitchFamily="34" charset="0"/>
      </a:defRPr>
    </a:lvl4pPr>
    <a:lvl5pPr marL="1828800" algn="r" rtl="1" fontAlgn="base">
      <a:spcBef>
        <a:spcPct val="0"/>
      </a:spcBef>
      <a:spcAft>
        <a:spcPct val="0"/>
      </a:spcAft>
      <a:defRPr kern="1200">
        <a:solidFill>
          <a:srgbClr val="FFFF00"/>
        </a:solidFill>
        <a:latin typeface="Arial" pitchFamily="34" charset="0"/>
        <a:ea typeface="+mn-ea"/>
        <a:cs typeface="Arial" pitchFamily="34" charset="0"/>
      </a:defRPr>
    </a:lvl5pPr>
    <a:lvl6pPr marL="2286000" algn="r" defTabSz="914400" rtl="1" eaLnBrk="1" latinLnBrk="0" hangingPunct="1">
      <a:defRPr kern="1200">
        <a:solidFill>
          <a:srgbClr val="FFFF00"/>
        </a:solidFill>
        <a:latin typeface="Arial" pitchFamily="34" charset="0"/>
        <a:ea typeface="+mn-ea"/>
        <a:cs typeface="Arial" pitchFamily="34" charset="0"/>
      </a:defRPr>
    </a:lvl6pPr>
    <a:lvl7pPr marL="2743200" algn="r" defTabSz="914400" rtl="1" eaLnBrk="1" latinLnBrk="0" hangingPunct="1">
      <a:defRPr kern="1200">
        <a:solidFill>
          <a:srgbClr val="FFFF00"/>
        </a:solidFill>
        <a:latin typeface="Arial" pitchFamily="34" charset="0"/>
        <a:ea typeface="+mn-ea"/>
        <a:cs typeface="Arial" pitchFamily="34" charset="0"/>
      </a:defRPr>
    </a:lvl7pPr>
    <a:lvl8pPr marL="3200400" algn="r" defTabSz="914400" rtl="1" eaLnBrk="1" latinLnBrk="0" hangingPunct="1">
      <a:defRPr kern="1200">
        <a:solidFill>
          <a:srgbClr val="FFFF00"/>
        </a:solidFill>
        <a:latin typeface="Arial" pitchFamily="34" charset="0"/>
        <a:ea typeface="+mn-ea"/>
        <a:cs typeface="Arial" pitchFamily="34" charset="0"/>
      </a:defRPr>
    </a:lvl8pPr>
    <a:lvl9pPr marL="3657600" algn="r" defTabSz="914400" rtl="1" eaLnBrk="1" latinLnBrk="0" hangingPunct="1">
      <a:defRPr kern="1200">
        <a:solidFill>
          <a:srgbClr val="FFFF00"/>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3300"/>
    <a:srgbClr val="0099FF"/>
    <a:srgbClr val="660066"/>
    <a:srgbClr val="FF0000"/>
    <a:srgbClr val="FF3399"/>
    <a:srgbClr val="FFFF00"/>
    <a:srgbClr val="C9FFED"/>
    <a:srgbClr val="66FF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סגנון ביניים 2 - הדגשה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10" autoAdjust="0"/>
    <p:restoredTop sz="88368" autoAdjust="0"/>
  </p:normalViewPr>
  <p:slideViewPr>
    <p:cSldViewPr>
      <p:cViewPr varScale="1">
        <p:scale>
          <a:sx n="81" d="100"/>
          <a:sy n="81" d="100"/>
        </p:scale>
        <p:origin x="84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0CA252-A34B-47AA-AC71-5F825AB116B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pPr rtl="1"/>
          <a:endParaRPr lang="he-IL"/>
        </a:p>
      </dgm:t>
    </dgm:pt>
    <dgm:pt modelId="{2CE2A85E-EC44-40F7-8207-618913F15CF2}">
      <dgm:prSet phldrT="[טקסט]"/>
      <dgm:spPr/>
      <dgm:t>
        <a:bodyPr/>
        <a:lstStyle/>
        <a:p>
          <a:pPr rtl="1"/>
          <a:r>
            <a:rPr lang="he-IL" dirty="0" smtClean="0"/>
            <a:t>שיטות סקר</a:t>
          </a:r>
          <a:endParaRPr lang="he-IL" dirty="0"/>
        </a:p>
      </dgm:t>
    </dgm:pt>
    <dgm:pt modelId="{9ECFFD53-D327-4A3C-84EC-99DA5DE8B7B4}" type="parTrans" cxnId="{E76A6888-789A-49FF-B8B7-990819265A5E}">
      <dgm:prSet/>
      <dgm:spPr/>
      <dgm:t>
        <a:bodyPr/>
        <a:lstStyle/>
        <a:p>
          <a:pPr rtl="1"/>
          <a:endParaRPr lang="he-IL"/>
        </a:p>
      </dgm:t>
    </dgm:pt>
    <dgm:pt modelId="{E19A0105-576C-4ECF-8435-CA6B35DDCC75}" type="sibTrans" cxnId="{E76A6888-789A-49FF-B8B7-990819265A5E}">
      <dgm:prSet/>
      <dgm:spPr/>
      <dgm:t>
        <a:bodyPr/>
        <a:lstStyle/>
        <a:p>
          <a:pPr rtl="1"/>
          <a:endParaRPr lang="he-IL"/>
        </a:p>
      </dgm:t>
    </dgm:pt>
    <dgm:pt modelId="{FF6D51C6-CF0B-4CF9-A03C-478F6914D7EA}">
      <dgm:prSet phldrT="[טקסט]"/>
      <dgm:spPr/>
      <dgm:t>
        <a:bodyPr/>
        <a:lstStyle/>
        <a:p>
          <a:pPr rtl="1"/>
          <a:r>
            <a:rPr lang="he-IL" dirty="0" smtClean="0"/>
            <a:t>אינטרנט</a:t>
          </a:r>
          <a:endParaRPr lang="he-IL" dirty="0"/>
        </a:p>
      </dgm:t>
    </dgm:pt>
    <dgm:pt modelId="{08826875-FAE0-4CE7-92C1-33573EA30D0E}" type="parTrans" cxnId="{B548D8E5-797E-4DA4-9FD5-2F7F2A2640FE}">
      <dgm:prSet/>
      <dgm:spPr/>
      <dgm:t>
        <a:bodyPr/>
        <a:lstStyle/>
        <a:p>
          <a:pPr rtl="1"/>
          <a:endParaRPr lang="he-IL"/>
        </a:p>
      </dgm:t>
    </dgm:pt>
    <dgm:pt modelId="{2D75C08D-49F3-4B40-84DB-166105F4BF90}" type="sibTrans" cxnId="{B548D8E5-797E-4DA4-9FD5-2F7F2A2640FE}">
      <dgm:prSet/>
      <dgm:spPr/>
      <dgm:t>
        <a:bodyPr/>
        <a:lstStyle/>
        <a:p>
          <a:pPr rtl="1"/>
          <a:endParaRPr lang="he-IL"/>
        </a:p>
      </dgm:t>
    </dgm:pt>
    <dgm:pt modelId="{2E1EDEF0-A083-4295-B95F-2278C5303C00}">
      <dgm:prSet phldrT="[טקסט]"/>
      <dgm:spPr/>
      <dgm:t>
        <a:bodyPr/>
        <a:lstStyle/>
        <a:p>
          <a:pPr rtl="1"/>
          <a:r>
            <a:rPr lang="he-IL" dirty="0" smtClean="0"/>
            <a:t>מסורתי</a:t>
          </a:r>
          <a:endParaRPr lang="he-IL" dirty="0"/>
        </a:p>
      </dgm:t>
    </dgm:pt>
    <dgm:pt modelId="{D667A670-A743-497E-8C88-C94A5F7DD90F}" type="parTrans" cxnId="{CDA9AA8F-E496-4171-84BB-88D1A3978BDE}">
      <dgm:prSet/>
      <dgm:spPr/>
      <dgm:t>
        <a:bodyPr/>
        <a:lstStyle/>
        <a:p>
          <a:pPr rtl="1"/>
          <a:endParaRPr lang="he-IL"/>
        </a:p>
      </dgm:t>
    </dgm:pt>
    <dgm:pt modelId="{50646CAE-1529-401D-886E-4E7F5885CB40}" type="sibTrans" cxnId="{CDA9AA8F-E496-4171-84BB-88D1A3978BDE}">
      <dgm:prSet/>
      <dgm:spPr/>
      <dgm:t>
        <a:bodyPr/>
        <a:lstStyle/>
        <a:p>
          <a:pPr rtl="1"/>
          <a:endParaRPr lang="he-IL"/>
        </a:p>
      </dgm:t>
    </dgm:pt>
    <dgm:pt modelId="{D03CC69D-1CAE-4AC8-B562-88E9B1D16AB2}">
      <dgm:prSet phldrT="[טקסט]"/>
      <dgm:spPr/>
      <dgm:t>
        <a:bodyPr/>
        <a:lstStyle/>
        <a:p>
          <a:pPr rtl="1"/>
          <a:r>
            <a:rPr lang="he-IL" dirty="0" smtClean="0"/>
            <a:t>ממוחשב</a:t>
          </a:r>
          <a:endParaRPr lang="he-IL" dirty="0"/>
        </a:p>
      </dgm:t>
    </dgm:pt>
    <dgm:pt modelId="{C2103E79-EB76-4E09-8894-47C58524E37D}" type="parTrans" cxnId="{806882B0-5D29-4EF8-A469-6B33B1D9DB32}">
      <dgm:prSet/>
      <dgm:spPr/>
      <dgm:t>
        <a:bodyPr/>
        <a:lstStyle/>
        <a:p>
          <a:pPr rtl="1"/>
          <a:endParaRPr lang="he-IL"/>
        </a:p>
      </dgm:t>
    </dgm:pt>
    <dgm:pt modelId="{C554C350-55FF-4558-A2AB-A2E72CBE7639}" type="sibTrans" cxnId="{806882B0-5D29-4EF8-A469-6B33B1D9DB32}">
      <dgm:prSet/>
      <dgm:spPr/>
      <dgm:t>
        <a:bodyPr/>
        <a:lstStyle/>
        <a:p>
          <a:pPr rtl="1"/>
          <a:endParaRPr lang="he-IL"/>
        </a:p>
      </dgm:t>
    </dgm:pt>
    <dgm:pt modelId="{33D5037F-7394-49F8-9434-BB1460F4FF1F}">
      <dgm:prSet phldrT="[טקסט]"/>
      <dgm:spPr/>
      <dgm:t>
        <a:bodyPr/>
        <a:lstStyle/>
        <a:p>
          <a:pPr rtl="1"/>
          <a:r>
            <a:rPr lang="he-IL" dirty="0" smtClean="0"/>
            <a:t>דואר</a:t>
          </a:r>
          <a:endParaRPr lang="he-IL" dirty="0"/>
        </a:p>
      </dgm:t>
    </dgm:pt>
    <dgm:pt modelId="{60903505-B70F-495E-9618-053B4800579E}" type="parTrans" cxnId="{47978D1E-044F-4274-847E-AFAFFF58F1B2}">
      <dgm:prSet/>
      <dgm:spPr/>
      <dgm:t>
        <a:bodyPr/>
        <a:lstStyle/>
        <a:p>
          <a:pPr rtl="1"/>
          <a:endParaRPr lang="he-IL"/>
        </a:p>
      </dgm:t>
    </dgm:pt>
    <dgm:pt modelId="{DA5AC230-9145-4C5E-B5B2-38B00E8E3575}" type="sibTrans" cxnId="{47978D1E-044F-4274-847E-AFAFFF58F1B2}">
      <dgm:prSet/>
      <dgm:spPr/>
      <dgm:t>
        <a:bodyPr/>
        <a:lstStyle/>
        <a:p>
          <a:pPr rtl="1"/>
          <a:endParaRPr lang="he-IL"/>
        </a:p>
      </dgm:t>
    </dgm:pt>
    <dgm:pt modelId="{7B87C77E-E5B9-44B8-9EC2-D7645F337ACF}">
      <dgm:prSet phldrT="[טקסט]"/>
      <dgm:spPr/>
      <dgm:t>
        <a:bodyPr/>
        <a:lstStyle/>
        <a:p>
          <a:pPr rtl="1"/>
          <a:r>
            <a:rPr lang="he-IL" dirty="0" smtClean="0"/>
            <a:t>בבית הנבדק</a:t>
          </a:r>
          <a:endParaRPr lang="he-IL" dirty="0"/>
        </a:p>
      </dgm:t>
    </dgm:pt>
    <dgm:pt modelId="{C031E7D5-7C32-4018-BFA2-4F0159302EC1}" type="parTrans" cxnId="{3550E968-BC05-4D44-9048-8C4DDA82EAB1}">
      <dgm:prSet/>
      <dgm:spPr/>
      <dgm:t>
        <a:bodyPr/>
        <a:lstStyle/>
        <a:p>
          <a:pPr rtl="1"/>
          <a:endParaRPr lang="he-IL"/>
        </a:p>
      </dgm:t>
    </dgm:pt>
    <dgm:pt modelId="{BF7CBF01-4AEB-4AFB-8329-A8CA366FC30A}" type="sibTrans" cxnId="{3550E968-BC05-4D44-9048-8C4DDA82EAB1}">
      <dgm:prSet/>
      <dgm:spPr/>
      <dgm:t>
        <a:bodyPr/>
        <a:lstStyle/>
        <a:p>
          <a:pPr rtl="1"/>
          <a:endParaRPr lang="he-IL"/>
        </a:p>
      </dgm:t>
    </dgm:pt>
    <dgm:pt modelId="{6CADD02D-2E7F-4803-8365-DF1CC4CCA263}">
      <dgm:prSet phldrT="[טקסט]"/>
      <dgm:spPr/>
      <dgm:t>
        <a:bodyPr/>
        <a:lstStyle/>
        <a:p>
          <a:pPr rtl="1"/>
          <a:r>
            <a:rPr lang="he-IL" dirty="0" smtClean="0"/>
            <a:t>טלפון</a:t>
          </a:r>
          <a:endParaRPr lang="he-IL" dirty="0"/>
        </a:p>
      </dgm:t>
    </dgm:pt>
    <dgm:pt modelId="{84633476-CE17-4F51-A3BA-96566848720D}" type="parTrans" cxnId="{C8F3C509-4B33-418C-B038-CAACD22E76E3}">
      <dgm:prSet/>
      <dgm:spPr/>
      <dgm:t>
        <a:bodyPr/>
        <a:lstStyle/>
        <a:p>
          <a:pPr rtl="1"/>
          <a:endParaRPr lang="he-IL"/>
        </a:p>
      </dgm:t>
    </dgm:pt>
    <dgm:pt modelId="{6D6E75B6-8C24-4B65-A449-9FB725080CC3}" type="sibTrans" cxnId="{C8F3C509-4B33-418C-B038-CAACD22E76E3}">
      <dgm:prSet/>
      <dgm:spPr/>
      <dgm:t>
        <a:bodyPr/>
        <a:lstStyle/>
        <a:p>
          <a:pPr rtl="1"/>
          <a:endParaRPr lang="he-IL"/>
        </a:p>
      </dgm:t>
    </dgm:pt>
    <dgm:pt modelId="{29AAB9E3-EC60-4DB9-B191-EEF286996301}">
      <dgm:prSet phldrT="[טקסט]"/>
      <dgm:spPr/>
      <dgm:t>
        <a:bodyPr/>
        <a:lstStyle/>
        <a:p>
          <a:pPr rtl="1"/>
          <a:r>
            <a:rPr lang="he-IL" dirty="0" smtClean="0"/>
            <a:t>אישי</a:t>
          </a:r>
          <a:endParaRPr lang="he-IL" dirty="0"/>
        </a:p>
      </dgm:t>
    </dgm:pt>
    <dgm:pt modelId="{A50927B8-1FAC-48AC-BE60-6DF76A158536}" type="parTrans" cxnId="{5D0E3350-0975-4B38-9829-54CF611FF280}">
      <dgm:prSet/>
      <dgm:spPr/>
      <dgm:t>
        <a:bodyPr/>
        <a:lstStyle/>
        <a:p>
          <a:pPr rtl="1"/>
          <a:endParaRPr lang="he-IL"/>
        </a:p>
      </dgm:t>
    </dgm:pt>
    <dgm:pt modelId="{E706115C-98B8-4E23-AA16-6C666075CAD0}" type="sibTrans" cxnId="{5D0E3350-0975-4B38-9829-54CF611FF280}">
      <dgm:prSet/>
      <dgm:spPr/>
      <dgm:t>
        <a:bodyPr/>
        <a:lstStyle/>
        <a:p>
          <a:pPr rtl="1"/>
          <a:endParaRPr lang="he-IL"/>
        </a:p>
      </dgm:t>
    </dgm:pt>
    <dgm:pt modelId="{1EFA3BD7-DDFA-49AF-90A2-522A4AEC4287}">
      <dgm:prSet phldrT="[טקסט]"/>
      <dgm:spPr/>
      <dgm:t>
        <a:bodyPr/>
        <a:lstStyle/>
        <a:p>
          <a:pPr rtl="1"/>
          <a:r>
            <a:rPr lang="he-IL" dirty="0" smtClean="0"/>
            <a:t>במקום ציבורי</a:t>
          </a:r>
          <a:endParaRPr lang="he-IL" dirty="0"/>
        </a:p>
      </dgm:t>
    </dgm:pt>
    <dgm:pt modelId="{7289A053-55E1-4948-9DE4-7507D408C1C1}" type="parTrans" cxnId="{7BE56245-E91B-427D-965B-614E686733B5}">
      <dgm:prSet/>
      <dgm:spPr/>
      <dgm:t>
        <a:bodyPr/>
        <a:lstStyle/>
        <a:p>
          <a:pPr rtl="1"/>
          <a:endParaRPr lang="he-IL"/>
        </a:p>
      </dgm:t>
    </dgm:pt>
    <dgm:pt modelId="{E4EFC529-27B2-471E-AD30-2C4F0D2D1876}" type="sibTrans" cxnId="{7BE56245-E91B-427D-965B-614E686733B5}">
      <dgm:prSet/>
      <dgm:spPr/>
      <dgm:t>
        <a:bodyPr/>
        <a:lstStyle/>
        <a:p>
          <a:pPr rtl="1"/>
          <a:endParaRPr lang="he-IL"/>
        </a:p>
      </dgm:t>
    </dgm:pt>
    <dgm:pt modelId="{5B19ECD4-0892-4DA7-A8A0-621843E69149}">
      <dgm:prSet phldrT="[טקסט]"/>
      <dgm:spPr/>
      <dgm:t>
        <a:bodyPr/>
        <a:lstStyle/>
        <a:p>
          <a:pPr rtl="1"/>
          <a:r>
            <a:rPr lang="he-IL" dirty="0" smtClean="0"/>
            <a:t>בעזרת מחשב</a:t>
          </a:r>
          <a:endParaRPr lang="he-IL" dirty="0"/>
        </a:p>
      </dgm:t>
    </dgm:pt>
    <dgm:pt modelId="{A55AEFD8-0ABB-4F11-8F23-C514A0C56273}" type="parTrans" cxnId="{15AD70A8-176A-400F-8F11-188FFC4C92E1}">
      <dgm:prSet/>
      <dgm:spPr/>
      <dgm:t>
        <a:bodyPr/>
        <a:lstStyle/>
        <a:p>
          <a:pPr rtl="1"/>
          <a:endParaRPr lang="he-IL"/>
        </a:p>
      </dgm:t>
    </dgm:pt>
    <dgm:pt modelId="{58522401-6D7C-46F5-A69B-178691AB8582}" type="sibTrans" cxnId="{15AD70A8-176A-400F-8F11-188FFC4C92E1}">
      <dgm:prSet/>
      <dgm:spPr/>
      <dgm:t>
        <a:bodyPr/>
        <a:lstStyle/>
        <a:p>
          <a:pPr rtl="1"/>
          <a:endParaRPr lang="he-IL"/>
        </a:p>
      </dgm:t>
    </dgm:pt>
    <dgm:pt modelId="{3B8AF659-8459-40B2-8FB9-C66DC2871D86}">
      <dgm:prSet phldrT="[טקסט]"/>
      <dgm:spPr/>
      <dgm:t>
        <a:bodyPr/>
        <a:lstStyle/>
        <a:p>
          <a:pPr rtl="1"/>
          <a:r>
            <a:rPr lang="he-IL" dirty="0" smtClean="0"/>
            <a:t>מסורתי</a:t>
          </a:r>
          <a:endParaRPr lang="he-IL" dirty="0"/>
        </a:p>
      </dgm:t>
    </dgm:pt>
    <dgm:pt modelId="{552CC7E5-4FD4-41A5-B348-A324B64B5FEF}" type="parTrans" cxnId="{C01D15E1-2A42-44BC-9725-1877F7CA1CA4}">
      <dgm:prSet/>
      <dgm:spPr/>
      <dgm:t>
        <a:bodyPr/>
        <a:lstStyle/>
        <a:p>
          <a:pPr rtl="1"/>
          <a:endParaRPr lang="he-IL"/>
        </a:p>
      </dgm:t>
    </dgm:pt>
    <dgm:pt modelId="{4826E189-A970-4AA8-B81D-8BC632660FED}" type="sibTrans" cxnId="{C01D15E1-2A42-44BC-9725-1877F7CA1CA4}">
      <dgm:prSet/>
      <dgm:spPr/>
      <dgm:t>
        <a:bodyPr/>
        <a:lstStyle/>
        <a:p>
          <a:pPr rtl="1"/>
          <a:endParaRPr lang="he-IL"/>
        </a:p>
      </dgm:t>
    </dgm:pt>
    <dgm:pt modelId="{60A8580A-8B46-4CF8-BF7C-A9B93BB7720A}">
      <dgm:prSet phldrT="[טקסט]"/>
      <dgm:spPr/>
      <dgm:t>
        <a:bodyPr/>
        <a:lstStyle/>
        <a:p>
          <a:pPr rtl="1"/>
          <a:r>
            <a:rPr lang="he-IL" dirty="0" smtClean="0"/>
            <a:t>פאנל</a:t>
          </a:r>
          <a:endParaRPr lang="he-IL" dirty="0"/>
        </a:p>
      </dgm:t>
    </dgm:pt>
    <dgm:pt modelId="{1F94B720-BAC8-4FBF-B2B0-E7A355BE1E8E}" type="parTrans" cxnId="{BB0FAA75-F19D-416C-ABDA-82DB0018D3DD}">
      <dgm:prSet/>
      <dgm:spPr/>
      <dgm:t>
        <a:bodyPr/>
        <a:lstStyle/>
        <a:p>
          <a:pPr rtl="1"/>
          <a:endParaRPr lang="he-IL"/>
        </a:p>
      </dgm:t>
    </dgm:pt>
    <dgm:pt modelId="{5A369968-2D53-4917-B466-E5CA2E930D3D}" type="sibTrans" cxnId="{BB0FAA75-F19D-416C-ABDA-82DB0018D3DD}">
      <dgm:prSet/>
      <dgm:spPr/>
      <dgm:t>
        <a:bodyPr/>
        <a:lstStyle/>
        <a:p>
          <a:pPr rtl="1"/>
          <a:endParaRPr lang="he-IL"/>
        </a:p>
      </dgm:t>
    </dgm:pt>
    <dgm:pt modelId="{C24F8C45-58C8-4ABC-A9AF-3848AB9CF2FD}" type="pres">
      <dgm:prSet presAssocID="{580CA252-A34B-47AA-AC71-5F825AB116BB}" presName="hierChild1" presStyleCnt="0">
        <dgm:presLayoutVars>
          <dgm:orgChart val="1"/>
          <dgm:chPref val="1"/>
          <dgm:dir/>
          <dgm:animOne val="branch"/>
          <dgm:animLvl val="lvl"/>
          <dgm:resizeHandles/>
        </dgm:presLayoutVars>
      </dgm:prSet>
      <dgm:spPr/>
      <dgm:t>
        <a:bodyPr/>
        <a:lstStyle/>
        <a:p>
          <a:pPr rtl="1"/>
          <a:endParaRPr lang="he-IL"/>
        </a:p>
      </dgm:t>
    </dgm:pt>
    <dgm:pt modelId="{0384685C-5A0C-453A-A386-5DE72D0FFBB2}" type="pres">
      <dgm:prSet presAssocID="{2CE2A85E-EC44-40F7-8207-618913F15CF2}" presName="hierRoot1" presStyleCnt="0">
        <dgm:presLayoutVars>
          <dgm:hierBranch val="init"/>
        </dgm:presLayoutVars>
      </dgm:prSet>
      <dgm:spPr/>
    </dgm:pt>
    <dgm:pt modelId="{5A0F4D39-FCB4-484B-9D28-CA67381D1078}" type="pres">
      <dgm:prSet presAssocID="{2CE2A85E-EC44-40F7-8207-618913F15CF2}" presName="rootComposite1" presStyleCnt="0"/>
      <dgm:spPr/>
    </dgm:pt>
    <dgm:pt modelId="{D0A010A6-4305-45D5-B21D-19B2EFBFA645}" type="pres">
      <dgm:prSet presAssocID="{2CE2A85E-EC44-40F7-8207-618913F15CF2}" presName="rootText1" presStyleLbl="node0" presStyleIdx="0" presStyleCnt="1">
        <dgm:presLayoutVars>
          <dgm:chPref val="3"/>
        </dgm:presLayoutVars>
      </dgm:prSet>
      <dgm:spPr/>
      <dgm:t>
        <a:bodyPr/>
        <a:lstStyle/>
        <a:p>
          <a:pPr rtl="1"/>
          <a:endParaRPr lang="he-IL"/>
        </a:p>
      </dgm:t>
    </dgm:pt>
    <dgm:pt modelId="{6204C3CC-B4B8-4462-950C-F804FC425714}" type="pres">
      <dgm:prSet presAssocID="{2CE2A85E-EC44-40F7-8207-618913F15CF2}" presName="rootConnector1" presStyleLbl="node1" presStyleIdx="0" presStyleCnt="0"/>
      <dgm:spPr/>
      <dgm:t>
        <a:bodyPr/>
        <a:lstStyle/>
        <a:p>
          <a:pPr rtl="1"/>
          <a:endParaRPr lang="he-IL"/>
        </a:p>
      </dgm:t>
    </dgm:pt>
    <dgm:pt modelId="{7D9AD1B9-01AC-4C40-A6C4-80B538C24EC2}" type="pres">
      <dgm:prSet presAssocID="{2CE2A85E-EC44-40F7-8207-618913F15CF2}" presName="hierChild2" presStyleCnt="0"/>
      <dgm:spPr/>
    </dgm:pt>
    <dgm:pt modelId="{CF2F476B-A233-4E31-B220-9B88B077D7C5}" type="pres">
      <dgm:prSet presAssocID="{08826875-FAE0-4CE7-92C1-33573EA30D0E}" presName="Name37" presStyleLbl="parChTrans1D2" presStyleIdx="0" presStyleCnt="4"/>
      <dgm:spPr/>
      <dgm:t>
        <a:bodyPr/>
        <a:lstStyle/>
        <a:p>
          <a:pPr rtl="1"/>
          <a:endParaRPr lang="he-IL"/>
        </a:p>
      </dgm:t>
    </dgm:pt>
    <dgm:pt modelId="{3DDF050E-B6EC-43B0-A31F-38F24A56DF2D}" type="pres">
      <dgm:prSet presAssocID="{FF6D51C6-CF0B-4CF9-A03C-478F6914D7EA}" presName="hierRoot2" presStyleCnt="0">
        <dgm:presLayoutVars>
          <dgm:hierBranch val="init"/>
        </dgm:presLayoutVars>
      </dgm:prSet>
      <dgm:spPr/>
    </dgm:pt>
    <dgm:pt modelId="{42CBCCDE-A954-4688-906C-D43AD6ED1AC4}" type="pres">
      <dgm:prSet presAssocID="{FF6D51C6-CF0B-4CF9-A03C-478F6914D7EA}" presName="rootComposite" presStyleCnt="0"/>
      <dgm:spPr/>
    </dgm:pt>
    <dgm:pt modelId="{0B0C93EB-1454-45EF-B93B-C4A1A47D6561}" type="pres">
      <dgm:prSet presAssocID="{FF6D51C6-CF0B-4CF9-A03C-478F6914D7EA}" presName="rootText" presStyleLbl="node2" presStyleIdx="0" presStyleCnt="4">
        <dgm:presLayoutVars>
          <dgm:chPref val="3"/>
        </dgm:presLayoutVars>
      </dgm:prSet>
      <dgm:spPr/>
      <dgm:t>
        <a:bodyPr/>
        <a:lstStyle/>
        <a:p>
          <a:pPr rtl="1"/>
          <a:endParaRPr lang="he-IL"/>
        </a:p>
      </dgm:t>
    </dgm:pt>
    <dgm:pt modelId="{69A92C9E-F427-4C02-8473-12A6447AC05C}" type="pres">
      <dgm:prSet presAssocID="{FF6D51C6-CF0B-4CF9-A03C-478F6914D7EA}" presName="rootConnector" presStyleLbl="node2" presStyleIdx="0" presStyleCnt="4"/>
      <dgm:spPr/>
      <dgm:t>
        <a:bodyPr/>
        <a:lstStyle/>
        <a:p>
          <a:pPr rtl="1"/>
          <a:endParaRPr lang="he-IL"/>
        </a:p>
      </dgm:t>
    </dgm:pt>
    <dgm:pt modelId="{CFC5D233-0D25-4FC1-9215-7312A5D0BA09}" type="pres">
      <dgm:prSet presAssocID="{FF6D51C6-CF0B-4CF9-A03C-478F6914D7EA}" presName="hierChild4" presStyleCnt="0"/>
      <dgm:spPr/>
    </dgm:pt>
    <dgm:pt modelId="{5909880B-5FD1-4473-9181-DA1FE1EF7EB9}" type="pres">
      <dgm:prSet presAssocID="{FF6D51C6-CF0B-4CF9-A03C-478F6914D7EA}" presName="hierChild5" presStyleCnt="0"/>
      <dgm:spPr/>
    </dgm:pt>
    <dgm:pt modelId="{6FE0E290-7AC4-4263-9290-57E57EAA01F0}" type="pres">
      <dgm:prSet presAssocID="{84633476-CE17-4F51-A3BA-96566848720D}" presName="Name37" presStyleLbl="parChTrans1D2" presStyleIdx="1" presStyleCnt="4"/>
      <dgm:spPr/>
      <dgm:t>
        <a:bodyPr/>
        <a:lstStyle/>
        <a:p>
          <a:pPr rtl="1"/>
          <a:endParaRPr lang="he-IL"/>
        </a:p>
      </dgm:t>
    </dgm:pt>
    <dgm:pt modelId="{61EF52DD-5B9B-42C7-9D46-14EC11004D48}" type="pres">
      <dgm:prSet presAssocID="{6CADD02D-2E7F-4803-8365-DF1CC4CCA263}" presName="hierRoot2" presStyleCnt="0">
        <dgm:presLayoutVars>
          <dgm:hierBranch val="init"/>
        </dgm:presLayoutVars>
      </dgm:prSet>
      <dgm:spPr/>
    </dgm:pt>
    <dgm:pt modelId="{7605E2BB-A48F-45FC-B412-2DB455B0EB09}" type="pres">
      <dgm:prSet presAssocID="{6CADD02D-2E7F-4803-8365-DF1CC4CCA263}" presName="rootComposite" presStyleCnt="0"/>
      <dgm:spPr/>
    </dgm:pt>
    <dgm:pt modelId="{8722642D-AB50-48CA-BDCE-9E56569BC670}" type="pres">
      <dgm:prSet presAssocID="{6CADD02D-2E7F-4803-8365-DF1CC4CCA263}" presName="rootText" presStyleLbl="node2" presStyleIdx="1" presStyleCnt="4">
        <dgm:presLayoutVars>
          <dgm:chPref val="3"/>
        </dgm:presLayoutVars>
      </dgm:prSet>
      <dgm:spPr/>
      <dgm:t>
        <a:bodyPr/>
        <a:lstStyle/>
        <a:p>
          <a:pPr rtl="1"/>
          <a:endParaRPr lang="he-IL"/>
        </a:p>
      </dgm:t>
    </dgm:pt>
    <dgm:pt modelId="{3794F049-E72F-4839-A38E-6004BBF02813}" type="pres">
      <dgm:prSet presAssocID="{6CADD02D-2E7F-4803-8365-DF1CC4CCA263}" presName="rootConnector" presStyleLbl="node2" presStyleIdx="1" presStyleCnt="4"/>
      <dgm:spPr/>
      <dgm:t>
        <a:bodyPr/>
        <a:lstStyle/>
        <a:p>
          <a:pPr rtl="1"/>
          <a:endParaRPr lang="he-IL"/>
        </a:p>
      </dgm:t>
    </dgm:pt>
    <dgm:pt modelId="{7E08C428-8225-48F1-9B09-E082A6F1BF32}" type="pres">
      <dgm:prSet presAssocID="{6CADD02D-2E7F-4803-8365-DF1CC4CCA263}" presName="hierChild4" presStyleCnt="0"/>
      <dgm:spPr/>
    </dgm:pt>
    <dgm:pt modelId="{A1367CA2-F7DD-4E02-8C10-8D5E2C780683}" type="pres">
      <dgm:prSet presAssocID="{D667A670-A743-497E-8C88-C94A5F7DD90F}" presName="Name37" presStyleLbl="parChTrans1D3" presStyleIdx="0" presStyleCnt="7"/>
      <dgm:spPr/>
      <dgm:t>
        <a:bodyPr/>
        <a:lstStyle/>
        <a:p>
          <a:pPr rtl="1"/>
          <a:endParaRPr lang="he-IL"/>
        </a:p>
      </dgm:t>
    </dgm:pt>
    <dgm:pt modelId="{9EC164CD-A36A-40CF-BF8C-910E9B0CE244}" type="pres">
      <dgm:prSet presAssocID="{2E1EDEF0-A083-4295-B95F-2278C5303C00}" presName="hierRoot2" presStyleCnt="0">
        <dgm:presLayoutVars>
          <dgm:hierBranch val="init"/>
        </dgm:presLayoutVars>
      </dgm:prSet>
      <dgm:spPr/>
    </dgm:pt>
    <dgm:pt modelId="{113E4CC1-6348-490F-AD34-9A40A9305E9E}" type="pres">
      <dgm:prSet presAssocID="{2E1EDEF0-A083-4295-B95F-2278C5303C00}" presName="rootComposite" presStyleCnt="0"/>
      <dgm:spPr/>
    </dgm:pt>
    <dgm:pt modelId="{C08EAA1B-C93A-44E8-BE5D-78BDF451A411}" type="pres">
      <dgm:prSet presAssocID="{2E1EDEF0-A083-4295-B95F-2278C5303C00}" presName="rootText" presStyleLbl="node3" presStyleIdx="0" presStyleCnt="7">
        <dgm:presLayoutVars>
          <dgm:chPref val="3"/>
        </dgm:presLayoutVars>
      </dgm:prSet>
      <dgm:spPr/>
      <dgm:t>
        <a:bodyPr/>
        <a:lstStyle/>
        <a:p>
          <a:pPr rtl="1"/>
          <a:endParaRPr lang="he-IL"/>
        </a:p>
      </dgm:t>
    </dgm:pt>
    <dgm:pt modelId="{46D38A78-0DF7-420D-8296-CA803928F1C0}" type="pres">
      <dgm:prSet presAssocID="{2E1EDEF0-A083-4295-B95F-2278C5303C00}" presName="rootConnector" presStyleLbl="node3" presStyleIdx="0" presStyleCnt="7"/>
      <dgm:spPr/>
      <dgm:t>
        <a:bodyPr/>
        <a:lstStyle/>
        <a:p>
          <a:pPr rtl="1"/>
          <a:endParaRPr lang="he-IL"/>
        </a:p>
      </dgm:t>
    </dgm:pt>
    <dgm:pt modelId="{6B7BBB95-5561-4F25-8546-04EA4CC52578}" type="pres">
      <dgm:prSet presAssocID="{2E1EDEF0-A083-4295-B95F-2278C5303C00}" presName="hierChild4" presStyleCnt="0"/>
      <dgm:spPr/>
    </dgm:pt>
    <dgm:pt modelId="{7EBAA187-9998-40D8-9AF2-8ED6CF50E610}" type="pres">
      <dgm:prSet presAssocID="{2E1EDEF0-A083-4295-B95F-2278C5303C00}" presName="hierChild5" presStyleCnt="0"/>
      <dgm:spPr/>
    </dgm:pt>
    <dgm:pt modelId="{225C1EEC-A96F-4FDA-922E-8A1E63615667}" type="pres">
      <dgm:prSet presAssocID="{C2103E79-EB76-4E09-8894-47C58524E37D}" presName="Name37" presStyleLbl="parChTrans1D3" presStyleIdx="1" presStyleCnt="7"/>
      <dgm:spPr/>
      <dgm:t>
        <a:bodyPr/>
        <a:lstStyle/>
        <a:p>
          <a:pPr rtl="1"/>
          <a:endParaRPr lang="he-IL"/>
        </a:p>
      </dgm:t>
    </dgm:pt>
    <dgm:pt modelId="{6945E87F-8077-4312-92F2-5A6E14FF86A7}" type="pres">
      <dgm:prSet presAssocID="{D03CC69D-1CAE-4AC8-B562-88E9B1D16AB2}" presName="hierRoot2" presStyleCnt="0">
        <dgm:presLayoutVars>
          <dgm:hierBranch val="init"/>
        </dgm:presLayoutVars>
      </dgm:prSet>
      <dgm:spPr/>
    </dgm:pt>
    <dgm:pt modelId="{C3FA52FC-BD53-48B1-A95A-7F9D63D685B3}" type="pres">
      <dgm:prSet presAssocID="{D03CC69D-1CAE-4AC8-B562-88E9B1D16AB2}" presName="rootComposite" presStyleCnt="0"/>
      <dgm:spPr/>
    </dgm:pt>
    <dgm:pt modelId="{1D1F5FCD-9F36-4851-A0D7-C08BB521FB83}" type="pres">
      <dgm:prSet presAssocID="{D03CC69D-1CAE-4AC8-B562-88E9B1D16AB2}" presName="rootText" presStyleLbl="node3" presStyleIdx="1" presStyleCnt="7">
        <dgm:presLayoutVars>
          <dgm:chPref val="3"/>
        </dgm:presLayoutVars>
      </dgm:prSet>
      <dgm:spPr/>
      <dgm:t>
        <a:bodyPr/>
        <a:lstStyle/>
        <a:p>
          <a:pPr rtl="1"/>
          <a:endParaRPr lang="he-IL"/>
        </a:p>
      </dgm:t>
    </dgm:pt>
    <dgm:pt modelId="{A3C4E34A-9F17-445E-9607-1F64BDAF91A6}" type="pres">
      <dgm:prSet presAssocID="{D03CC69D-1CAE-4AC8-B562-88E9B1D16AB2}" presName="rootConnector" presStyleLbl="node3" presStyleIdx="1" presStyleCnt="7"/>
      <dgm:spPr/>
      <dgm:t>
        <a:bodyPr/>
        <a:lstStyle/>
        <a:p>
          <a:pPr rtl="1"/>
          <a:endParaRPr lang="he-IL"/>
        </a:p>
      </dgm:t>
    </dgm:pt>
    <dgm:pt modelId="{62917090-87A8-43CC-9615-61D7C53DE3B2}" type="pres">
      <dgm:prSet presAssocID="{D03CC69D-1CAE-4AC8-B562-88E9B1D16AB2}" presName="hierChild4" presStyleCnt="0"/>
      <dgm:spPr/>
    </dgm:pt>
    <dgm:pt modelId="{E94F9175-9EF1-4521-9EE8-D0FB05BEFDF9}" type="pres">
      <dgm:prSet presAssocID="{D03CC69D-1CAE-4AC8-B562-88E9B1D16AB2}" presName="hierChild5" presStyleCnt="0"/>
      <dgm:spPr/>
    </dgm:pt>
    <dgm:pt modelId="{3899A3F7-08C8-4D43-B229-F4A05E634197}" type="pres">
      <dgm:prSet presAssocID="{6CADD02D-2E7F-4803-8365-DF1CC4CCA263}" presName="hierChild5" presStyleCnt="0"/>
      <dgm:spPr/>
    </dgm:pt>
    <dgm:pt modelId="{5C371783-E7B5-43E3-8628-41D41FE9B7CC}" type="pres">
      <dgm:prSet presAssocID="{60903505-B70F-495E-9618-053B4800579E}" presName="Name37" presStyleLbl="parChTrans1D2" presStyleIdx="2" presStyleCnt="4"/>
      <dgm:spPr/>
      <dgm:t>
        <a:bodyPr/>
        <a:lstStyle/>
        <a:p>
          <a:pPr rtl="1"/>
          <a:endParaRPr lang="he-IL"/>
        </a:p>
      </dgm:t>
    </dgm:pt>
    <dgm:pt modelId="{2C402E5C-9155-443E-8408-9630C814DD66}" type="pres">
      <dgm:prSet presAssocID="{33D5037F-7394-49F8-9434-BB1460F4FF1F}" presName="hierRoot2" presStyleCnt="0">
        <dgm:presLayoutVars>
          <dgm:hierBranch val="init"/>
        </dgm:presLayoutVars>
      </dgm:prSet>
      <dgm:spPr/>
    </dgm:pt>
    <dgm:pt modelId="{48E1CEE4-F231-423C-9D32-F4C4785FD4C1}" type="pres">
      <dgm:prSet presAssocID="{33D5037F-7394-49F8-9434-BB1460F4FF1F}" presName="rootComposite" presStyleCnt="0"/>
      <dgm:spPr/>
    </dgm:pt>
    <dgm:pt modelId="{3515CEE4-020C-4111-A3AB-EA71533D68AF}" type="pres">
      <dgm:prSet presAssocID="{33D5037F-7394-49F8-9434-BB1460F4FF1F}" presName="rootText" presStyleLbl="node2" presStyleIdx="2" presStyleCnt="4">
        <dgm:presLayoutVars>
          <dgm:chPref val="3"/>
        </dgm:presLayoutVars>
      </dgm:prSet>
      <dgm:spPr/>
      <dgm:t>
        <a:bodyPr/>
        <a:lstStyle/>
        <a:p>
          <a:pPr rtl="1"/>
          <a:endParaRPr lang="he-IL"/>
        </a:p>
      </dgm:t>
    </dgm:pt>
    <dgm:pt modelId="{96E29200-4CEC-4F95-881C-7404E1095213}" type="pres">
      <dgm:prSet presAssocID="{33D5037F-7394-49F8-9434-BB1460F4FF1F}" presName="rootConnector" presStyleLbl="node2" presStyleIdx="2" presStyleCnt="4"/>
      <dgm:spPr/>
      <dgm:t>
        <a:bodyPr/>
        <a:lstStyle/>
        <a:p>
          <a:pPr rtl="1"/>
          <a:endParaRPr lang="he-IL"/>
        </a:p>
      </dgm:t>
    </dgm:pt>
    <dgm:pt modelId="{49DDB5A5-9142-49E0-B29D-388D89019802}" type="pres">
      <dgm:prSet presAssocID="{33D5037F-7394-49F8-9434-BB1460F4FF1F}" presName="hierChild4" presStyleCnt="0"/>
      <dgm:spPr/>
    </dgm:pt>
    <dgm:pt modelId="{95F0A8FE-AAB7-4D39-9CB3-377A8D9FD4B5}" type="pres">
      <dgm:prSet presAssocID="{552CC7E5-4FD4-41A5-B348-A324B64B5FEF}" presName="Name37" presStyleLbl="parChTrans1D3" presStyleIdx="2" presStyleCnt="7"/>
      <dgm:spPr/>
      <dgm:t>
        <a:bodyPr/>
        <a:lstStyle/>
        <a:p>
          <a:pPr rtl="1"/>
          <a:endParaRPr lang="he-IL"/>
        </a:p>
      </dgm:t>
    </dgm:pt>
    <dgm:pt modelId="{37475E82-E9C8-4CCE-A164-3A813AA2288A}" type="pres">
      <dgm:prSet presAssocID="{3B8AF659-8459-40B2-8FB9-C66DC2871D86}" presName="hierRoot2" presStyleCnt="0">
        <dgm:presLayoutVars>
          <dgm:hierBranch val="init"/>
        </dgm:presLayoutVars>
      </dgm:prSet>
      <dgm:spPr/>
    </dgm:pt>
    <dgm:pt modelId="{8BE504E6-D7BA-4FE1-A458-291E11BCF090}" type="pres">
      <dgm:prSet presAssocID="{3B8AF659-8459-40B2-8FB9-C66DC2871D86}" presName="rootComposite" presStyleCnt="0"/>
      <dgm:spPr/>
    </dgm:pt>
    <dgm:pt modelId="{C409861A-6D96-479D-98F7-73B297A8767C}" type="pres">
      <dgm:prSet presAssocID="{3B8AF659-8459-40B2-8FB9-C66DC2871D86}" presName="rootText" presStyleLbl="node3" presStyleIdx="2" presStyleCnt="7">
        <dgm:presLayoutVars>
          <dgm:chPref val="3"/>
        </dgm:presLayoutVars>
      </dgm:prSet>
      <dgm:spPr/>
      <dgm:t>
        <a:bodyPr/>
        <a:lstStyle/>
        <a:p>
          <a:pPr rtl="1"/>
          <a:endParaRPr lang="he-IL"/>
        </a:p>
      </dgm:t>
    </dgm:pt>
    <dgm:pt modelId="{D5A28028-2D93-4BDE-B91E-9E94AF9C129C}" type="pres">
      <dgm:prSet presAssocID="{3B8AF659-8459-40B2-8FB9-C66DC2871D86}" presName="rootConnector" presStyleLbl="node3" presStyleIdx="2" presStyleCnt="7"/>
      <dgm:spPr/>
      <dgm:t>
        <a:bodyPr/>
        <a:lstStyle/>
        <a:p>
          <a:pPr rtl="1"/>
          <a:endParaRPr lang="he-IL"/>
        </a:p>
      </dgm:t>
    </dgm:pt>
    <dgm:pt modelId="{7654B2DA-1EB8-41F8-B448-6FFC412C5C98}" type="pres">
      <dgm:prSet presAssocID="{3B8AF659-8459-40B2-8FB9-C66DC2871D86}" presName="hierChild4" presStyleCnt="0"/>
      <dgm:spPr/>
    </dgm:pt>
    <dgm:pt modelId="{E20A242B-94A3-4593-B9DE-AB4479F0FF40}" type="pres">
      <dgm:prSet presAssocID="{3B8AF659-8459-40B2-8FB9-C66DC2871D86}" presName="hierChild5" presStyleCnt="0"/>
      <dgm:spPr/>
    </dgm:pt>
    <dgm:pt modelId="{45044B8A-1C19-4785-B881-C6382290C5EC}" type="pres">
      <dgm:prSet presAssocID="{1F94B720-BAC8-4FBF-B2B0-E7A355BE1E8E}" presName="Name37" presStyleLbl="parChTrans1D3" presStyleIdx="3" presStyleCnt="7"/>
      <dgm:spPr/>
      <dgm:t>
        <a:bodyPr/>
        <a:lstStyle/>
        <a:p>
          <a:pPr rtl="1"/>
          <a:endParaRPr lang="he-IL"/>
        </a:p>
      </dgm:t>
    </dgm:pt>
    <dgm:pt modelId="{3553CB3E-4988-4840-8E9A-384C3D510568}" type="pres">
      <dgm:prSet presAssocID="{60A8580A-8B46-4CF8-BF7C-A9B93BB7720A}" presName="hierRoot2" presStyleCnt="0">
        <dgm:presLayoutVars>
          <dgm:hierBranch val="init"/>
        </dgm:presLayoutVars>
      </dgm:prSet>
      <dgm:spPr/>
    </dgm:pt>
    <dgm:pt modelId="{9B6A5730-1BA3-4E38-813E-F46D735EB69C}" type="pres">
      <dgm:prSet presAssocID="{60A8580A-8B46-4CF8-BF7C-A9B93BB7720A}" presName="rootComposite" presStyleCnt="0"/>
      <dgm:spPr/>
    </dgm:pt>
    <dgm:pt modelId="{B9AB138F-96BA-465A-BE28-4717559B54E2}" type="pres">
      <dgm:prSet presAssocID="{60A8580A-8B46-4CF8-BF7C-A9B93BB7720A}" presName="rootText" presStyleLbl="node3" presStyleIdx="3" presStyleCnt="7">
        <dgm:presLayoutVars>
          <dgm:chPref val="3"/>
        </dgm:presLayoutVars>
      </dgm:prSet>
      <dgm:spPr/>
      <dgm:t>
        <a:bodyPr/>
        <a:lstStyle/>
        <a:p>
          <a:pPr rtl="1"/>
          <a:endParaRPr lang="he-IL"/>
        </a:p>
      </dgm:t>
    </dgm:pt>
    <dgm:pt modelId="{6B70D17B-5D5D-45AA-9645-06080ECAC4CB}" type="pres">
      <dgm:prSet presAssocID="{60A8580A-8B46-4CF8-BF7C-A9B93BB7720A}" presName="rootConnector" presStyleLbl="node3" presStyleIdx="3" presStyleCnt="7"/>
      <dgm:spPr/>
      <dgm:t>
        <a:bodyPr/>
        <a:lstStyle/>
        <a:p>
          <a:pPr rtl="1"/>
          <a:endParaRPr lang="he-IL"/>
        </a:p>
      </dgm:t>
    </dgm:pt>
    <dgm:pt modelId="{396E9F7D-0185-466C-A960-2AD13898F205}" type="pres">
      <dgm:prSet presAssocID="{60A8580A-8B46-4CF8-BF7C-A9B93BB7720A}" presName="hierChild4" presStyleCnt="0"/>
      <dgm:spPr/>
    </dgm:pt>
    <dgm:pt modelId="{D49D004F-F09E-47DC-9DC9-E55282D8058D}" type="pres">
      <dgm:prSet presAssocID="{60A8580A-8B46-4CF8-BF7C-A9B93BB7720A}" presName="hierChild5" presStyleCnt="0"/>
      <dgm:spPr/>
    </dgm:pt>
    <dgm:pt modelId="{782C52EA-8F51-46D7-8083-1DF58F4DE652}" type="pres">
      <dgm:prSet presAssocID="{33D5037F-7394-49F8-9434-BB1460F4FF1F}" presName="hierChild5" presStyleCnt="0"/>
      <dgm:spPr/>
    </dgm:pt>
    <dgm:pt modelId="{E5F3B95C-B956-4856-BC53-A7DF17390AC5}" type="pres">
      <dgm:prSet presAssocID="{A50927B8-1FAC-48AC-BE60-6DF76A158536}" presName="Name37" presStyleLbl="parChTrans1D2" presStyleIdx="3" presStyleCnt="4"/>
      <dgm:spPr/>
      <dgm:t>
        <a:bodyPr/>
        <a:lstStyle/>
        <a:p>
          <a:pPr rtl="1"/>
          <a:endParaRPr lang="he-IL"/>
        </a:p>
      </dgm:t>
    </dgm:pt>
    <dgm:pt modelId="{F7DAF3FF-618C-4C67-96B1-62B021ED0160}" type="pres">
      <dgm:prSet presAssocID="{29AAB9E3-EC60-4DB9-B191-EEF286996301}" presName="hierRoot2" presStyleCnt="0">
        <dgm:presLayoutVars>
          <dgm:hierBranch val="init"/>
        </dgm:presLayoutVars>
      </dgm:prSet>
      <dgm:spPr/>
    </dgm:pt>
    <dgm:pt modelId="{DD4F2BA8-5AAB-4185-B2A0-4B888BA873B2}" type="pres">
      <dgm:prSet presAssocID="{29AAB9E3-EC60-4DB9-B191-EEF286996301}" presName="rootComposite" presStyleCnt="0"/>
      <dgm:spPr/>
    </dgm:pt>
    <dgm:pt modelId="{1F5A80D6-5872-40A7-A6A0-DD6AEB9448FC}" type="pres">
      <dgm:prSet presAssocID="{29AAB9E3-EC60-4DB9-B191-EEF286996301}" presName="rootText" presStyleLbl="node2" presStyleIdx="3" presStyleCnt="4">
        <dgm:presLayoutVars>
          <dgm:chPref val="3"/>
        </dgm:presLayoutVars>
      </dgm:prSet>
      <dgm:spPr/>
      <dgm:t>
        <a:bodyPr/>
        <a:lstStyle/>
        <a:p>
          <a:pPr rtl="1"/>
          <a:endParaRPr lang="he-IL"/>
        </a:p>
      </dgm:t>
    </dgm:pt>
    <dgm:pt modelId="{67484ACC-0B3D-4B24-98D8-E2051C0A7844}" type="pres">
      <dgm:prSet presAssocID="{29AAB9E3-EC60-4DB9-B191-EEF286996301}" presName="rootConnector" presStyleLbl="node2" presStyleIdx="3" presStyleCnt="4"/>
      <dgm:spPr/>
      <dgm:t>
        <a:bodyPr/>
        <a:lstStyle/>
        <a:p>
          <a:pPr rtl="1"/>
          <a:endParaRPr lang="he-IL"/>
        </a:p>
      </dgm:t>
    </dgm:pt>
    <dgm:pt modelId="{74942E25-8ACB-4DF7-9B0A-54AEE3A01651}" type="pres">
      <dgm:prSet presAssocID="{29AAB9E3-EC60-4DB9-B191-EEF286996301}" presName="hierChild4" presStyleCnt="0"/>
      <dgm:spPr/>
    </dgm:pt>
    <dgm:pt modelId="{50BD9509-8FA7-47AE-94DC-97494A777B33}" type="pres">
      <dgm:prSet presAssocID="{C031E7D5-7C32-4018-BFA2-4F0159302EC1}" presName="Name37" presStyleLbl="parChTrans1D3" presStyleIdx="4" presStyleCnt="7"/>
      <dgm:spPr/>
      <dgm:t>
        <a:bodyPr/>
        <a:lstStyle/>
        <a:p>
          <a:pPr rtl="1"/>
          <a:endParaRPr lang="he-IL"/>
        </a:p>
      </dgm:t>
    </dgm:pt>
    <dgm:pt modelId="{C5609CAB-0D83-4543-94C8-DED90187F8BA}" type="pres">
      <dgm:prSet presAssocID="{7B87C77E-E5B9-44B8-9EC2-D7645F337ACF}" presName="hierRoot2" presStyleCnt="0">
        <dgm:presLayoutVars>
          <dgm:hierBranch val="init"/>
        </dgm:presLayoutVars>
      </dgm:prSet>
      <dgm:spPr/>
    </dgm:pt>
    <dgm:pt modelId="{F321E6FA-776D-4056-BC03-20C169474701}" type="pres">
      <dgm:prSet presAssocID="{7B87C77E-E5B9-44B8-9EC2-D7645F337ACF}" presName="rootComposite" presStyleCnt="0"/>
      <dgm:spPr/>
    </dgm:pt>
    <dgm:pt modelId="{255AAA17-E2B2-426E-8B57-32F8CDA53464}" type="pres">
      <dgm:prSet presAssocID="{7B87C77E-E5B9-44B8-9EC2-D7645F337ACF}" presName="rootText" presStyleLbl="node3" presStyleIdx="4" presStyleCnt="7">
        <dgm:presLayoutVars>
          <dgm:chPref val="3"/>
        </dgm:presLayoutVars>
      </dgm:prSet>
      <dgm:spPr/>
      <dgm:t>
        <a:bodyPr/>
        <a:lstStyle/>
        <a:p>
          <a:pPr rtl="1"/>
          <a:endParaRPr lang="he-IL"/>
        </a:p>
      </dgm:t>
    </dgm:pt>
    <dgm:pt modelId="{CF157F11-9864-4188-B48F-72297E602B3A}" type="pres">
      <dgm:prSet presAssocID="{7B87C77E-E5B9-44B8-9EC2-D7645F337ACF}" presName="rootConnector" presStyleLbl="node3" presStyleIdx="4" presStyleCnt="7"/>
      <dgm:spPr/>
      <dgm:t>
        <a:bodyPr/>
        <a:lstStyle/>
        <a:p>
          <a:pPr rtl="1"/>
          <a:endParaRPr lang="he-IL"/>
        </a:p>
      </dgm:t>
    </dgm:pt>
    <dgm:pt modelId="{1AD7FFD4-687A-4EA3-9FD7-363F670433D3}" type="pres">
      <dgm:prSet presAssocID="{7B87C77E-E5B9-44B8-9EC2-D7645F337ACF}" presName="hierChild4" presStyleCnt="0"/>
      <dgm:spPr/>
    </dgm:pt>
    <dgm:pt modelId="{7FA561E1-B0F1-491D-908D-601CF8614A38}" type="pres">
      <dgm:prSet presAssocID="{7B87C77E-E5B9-44B8-9EC2-D7645F337ACF}" presName="hierChild5" presStyleCnt="0"/>
      <dgm:spPr/>
    </dgm:pt>
    <dgm:pt modelId="{49667C1C-DDE7-414F-B96E-C54440B9C034}" type="pres">
      <dgm:prSet presAssocID="{7289A053-55E1-4948-9DE4-7507D408C1C1}" presName="Name37" presStyleLbl="parChTrans1D3" presStyleIdx="5" presStyleCnt="7"/>
      <dgm:spPr/>
      <dgm:t>
        <a:bodyPr/>
        <a:lstStyle/>
        <a:p>
          <a:pPr rtl="1"/>
          <a:endParaRPr lang="he-IL"/>
        </a:p>
      </dgm:t>
    </dgm:pt>
    <dgm:pt modelId="{CDEC26D1-77BD-4D0B-9C3C-27C1BD0224FF}" type="pres">
      <dgm:prSet presAssocID="{1EFA3BD7-DDFA-49AF-90A2-522A4AEC4287}" presName="hierRoot2" presStyleCnt="0">
        <dgm:presLayoutVars>
          <dgm:hierBranch val="init"/>
        </dgm:presLayoutVars>
      </dgm:prSet>
      <dgm:spPr/>
    </dgm:pt>
    <dgm:pt modelId="{5C31421A-0F49-4FBE-AB25-3F6783F2C684}" type="pres">
      <dgm:prSet presAssocID="{1EFA3BD7-DDFA-49AF-90A2-522A4AEC4287}" presName="rootComposite" presStyleCnt="0"/>
      <dgm:spPr/>
    </dgm:pt>
    <dgm:pt modelId="{344DF651-D1AC-41B4-B0AA-CA11D77A8D91}" type="pres">
      <dgm:prSet presAssocID="{1EFA3BD7-DDFA-49AF-90A2-522A4AEC4287}" presName="rootText" presStyleLbl="node3" presStyleIdx="5" presStyleCnt="7">
        <dgm:presLayoutVars>
          <dgm:chPref val="3"/>
        </dgm:presLayoutVars>
      </dgm:prSet>
      <dgm:spPr/>
      <dgm:t>
        <a:bodyPr/>
        <a:lstStyle/>
        <a:p>
          <a:pPr rtl="1"/>
          <a:endParaRPr lang="he-IL"/>
        </a:p>
      </dgm:t>
    </dgm:pt>
    <dgm:pt modelId="{36F3C5A7-293D-4671-87E4-C3F8A298A9A7}" type="pres">
      <dgm:prSet presAssocID="{1EFA3BD7-DDFA-49AF-90A2-522A4AEC4287}" presName="rootConnector" presStyleLbl="node3" presStyleIdx="5" presStyleCnt="7"/>
      <dgm:spPr/>
      <dgm:t>
        <a:bodyPr/>
        <a:lstStyle/>
        <a:p>
          <a:pPr rtl="1"/>
          <a:endParaRPr lang="he-IL"/>
        </a:p>
      </dgm:t>
    </dgm:pt>
    <dgm:pt modelId="{D8AE5664-615A-4545-B503-21B24A6E22D1}" type="pres">
      <dgm:prSet presAssocID="{1EFA3BD7-DDFA-49AF-90A2-522A4AEC4287}" presName="hierChild4" presStyleCnt="0"/>
      <dgm:spPr/>
    </dgm:pt>
    <dgm:pt modelId="{C9EF6828-6B91-4762-87FF-D8AD4A1B79AB}" type="pres">
      <dgm:prSet presAssocID="{1EFA3BD7-DDFA-49AF-90A2-522A4AEC4287}" presName="hierChild5" presStyleCnt="0"/>
      <dgm:spPr/>
    </dgm:pt>
    <dgm:pt modelId="{C5EAE275-6FD2-4B86-BD5F-B21909FD82FD}" type="pres">
      <dgm:prSet presAssocID="{A55AEFD8-0ABB-4F11-8F23-C514A0C56273}" presName="Name37" presStyleLbl="parChTrans1D3" presStyleIdx="6" presStyleCnt="7"/>
      <dgm:spPr/>
      <dgm:t>
        <a:bodyPr/>
        <a:lstStyle/>
        <a:p>
          <a:pPr rtl="1"/>
          <a:endParaRPr lang="he-IL"/>
        </a:p>
      </dgm:t>
    </dgm:pt>
    <dgm:pt modelId="{8AB04EB8-232A-4CE3-BC53-F2BB24D22DE5}" type="pres">
      <dgm:prSet presAssocID="{5B19ECD4-0892-4DA7-A8A0-621843E69149}" presName="hierRoot2" presStyleCnt="0">
        <dgm:presLayoutVars>
          <dgm:hierBranch val="init"/>
        </dgm:presLayoutVars>
      </dgm:prSet>
      <dgm:spPr/>
    </dgm:pt>
    <dgm:pt modelId="{5710A4FB-C181-40B6-A67A-B726FBB80D82}" type="pres">
      <dgm:prSet presAssocID="{5B19ECD4-0892-4DA7-A8A0-621843E69149}" presName="rootComposite" presStyleCnt="0"/>
      <dgm:spPr/>
    </dgm:pt>
    <dgm:pt modelId="{75D604C9-5B10-4339-B23F-515D0B8DB5CC}" type="pres">
      <dgm:prSet presAssocID="{5B19ECD4-0892-4DA7-A8A0-621843E69149}" presName="rootText" presStyleLbl="node3" presStyleIdx="6" presStyleCnt="7">
        <dgm:presLayoutVars>
          <dgm:chPref val="3"/>
        </dgm:presLayoutVars>
      </dgm:prSet>
      <dgm:spPr/>
      <dgm:t>
        <a:bodyPr/>
        <a:lstStyle/>
        <a:p>
          <a:pPr rtl="1"/>
          <a:endParaRPr lang="he-IL"/>
        </a:p>
      </dgm:t>
    </dgm:pt>
    <dgm:pt modelId="{30DEEC1C-7922-468F-8BCC-855373EC9BC1}" type="pres">
      <dgm:prSet presAssocID="{5B19ECD4-0892-4DA7-A8A0-621843E69149}" presName="rootConnector" presStyleLbl="node3" presStyleIdx="6" presStyleCnt="7"/>
      <dgm:spPr/>
      <dgm:t>
        <a:bodyPr/>
        <a:lstStyle/>
        <a:p>
          <a:pPr rtl="1"/>
          <a:endParaRPr lang="he-IL"/>
        </a:p>
      </dgm:t>
    </dgm:pt>
    <dgm:pt modelId="{68A97447-C628-408B-9BFA-23D2C1485C3A}" type="pres">
      <dgm:prSet presAssocID="{5B19ECD4-0892-4DA7-A8A0-621843E69149}" presName="hierChild4" presStyleCnt="0"/>
      <dgm:spPr/>
    </dgm:pt>
    <dgm:pt modelId="{D12BFAE7-359B-476E-8CC6-97B079A07FC7}" type="pres">
      <dgm:prSet presAssocID="{5B19ECD4-0892-4DA7-A8A0-621843E69149}" presName="hierChild5" presStyleCnt="0"/>
      <dgm:spPr/>
    </dgm:pt>
    <dgm:pt modelId="{E220E44C-3B43-4CD1-B05E-82A808FDC70A}" type="pres">
      <dgm:prSet presAssocID="{29AAB9E3-EC60-4DB9-B191-EEF286996301}" presName="hierChild5" presStyleCnt="0"/>
      <dgm:spPr/>
    </dgm:pt>
    <dgm:pt modelId="{62080A16-AC96-4576-A7D8-0DFD18340490}" type="pres">
      <dgm:prSet presAssocID="{2CE2A85E-EC44-40F7-8207-618913F15CF2}" presName="hierChild3" presStyleCnt="0"/>
      <dgm:spPr/>
    </dgm:pt>
  </dgm:ptLst>
  <dgm:cxnLst>
    <dgm:cxn modelId="{19BA3F92-94E5-45DC-8E7E-522C9FE8FD1E}" type="presOf" srcId="{60A8580A-8B46-4CF8-BF7C-A9B93BB7720A}" destId="{B9AB138F-96BA-465A-BE28-4717559B54E2}" srcOrd="0" destOrd="0" presId="urn:microsoft.com/office/officeart/2005/8/layout/orgChart1"/>
    <dgm:cxn modelId="{512BA472-2657-497A-BC22-B1512025A01D}" type="presOf" srcId="{2E1EDEF0-A083-4295-B95F-2278C5303C00}" destId="{46D38A78-0DF7-420D-8296-CA803928F1C0}" srcOrd="1" destOrd="0" presId="urn:microsoft.com/office/officeart/2005/8/layout/orgChart1"/>
    <dgm:cxn modelId="{0A931977-D63D-4D75-B322-BEB57C1A75A6}" type="presOf" srcId="{60903505-B70F-495E-9618-053B4800579E}" destId="{5C371783-E7B5-43E3-8628-41D41FE9B7CC}" srcOrd="0" destOrd="0" presId="urn:microsoft.com/office/officeart/2005/8/layout/orgChart1"/>
    <dgm:cxn modelId="{AC7F07C3-F471-4196-8C30-780BD6E1EBA2}" type="presOf" srcId="{D03CC69D-1CAE-4AC8-B562-88E9B1D16AB2}" destId="{1D1F5FCD-9F36-4851-A0D7-C08BB521FB83}" srcOrd="0" destOrd="0" presId="urn:microsoft.com/office/officeart/2005/8/layout/orgChart1"/>
    <dgm:cxn modelId="{4532CB32-5BE3-4252-8FD5-0DEA99123C81}" type="presOf" srcId="{1F94B720-BAC8-4FBF-B2B0-E7A355BE1E8E}" destId="{45044B8A-1C19-4785-B881-C6382290C5EC}" srcOrd="0" destOrd="0" presId="urn:microsoft.com/office/officeart/2005/8/layout/orgChart1"/>
    <dgm:cxn modelId="{65621151-DB8D-42A4-B0A6-D18118CD2EA2}" type="presOf" srcId="{A50927B8-1FAC-48AC-BE60-6DF76A158536}" destId="{E5F3B95C-B956-4856-BC53-A7DF17390AC5}" srcOrd="0" destOrd="0" presId="urn:microsoft.com/office/officeart/2005/8/layout/orgChart1"/>
    <dgm:cxn modelId="{949B6178-E83A-4829-ABE4-BACAA426F852}" type="presOf" srcId="{2E1EDEF0-A083-4295-B95F-2278C5303C00}" destId="{C08EAA1B-C93A-44E8-BE5D-78BDF451A411}" srcOrd="0" destOrd="0" presId="urn:microsoft.com/office/officeart/2005/8/layout/orgChart1"/>
    <dgm:cxn modelId="{48406D36-2F38-42E2-BC2A-091ECCABB8F9}" type="presOf" srcId="{29AAB9E3-EC60-4DB9-B191-EEF286996301}" destId="{1F5A80D6-5872-40A7-A6A0-DD6AEB9448FC}" srcOrd="0" destOrd="0" presId="urn:microsoft.com/office/officeart/2005/8/layout/orgChart1"/>
    <dgm:cxn modelId="{E5529B7E-6082-4BE0-A9B0-68A16D5E2366}" type="presOf" srcId="{6CADD02D-2E7F-4803-8365-DF1CC4CCA263}" destId="{3794F049-E72F-4839-A38E-6004BBF02813}" srcOrd="1" destOrd="0" presId="urn:microsoft.com/office/officeart/2005/8/layout/orgChart1"/>
    <dgm:cxn modelId="{DFF2ED9F-4284-4A54-815C-CD344B95F811}" type="presOf" srcId="{7289A053-55E1-4948-9DE4-7507D408C1C1}" destId="{49667C1C-DDE7-414F-B96E-C54440B9C034}" srcOrd="0" destOrd="0" presId="urn:microsoft.com/office/officeart/2005/8/layout/orgChart1"/>
    <dgm:cxn modelId="{C4D0D317-89B7-4BED-8206-DF098D9029FF}" type="presOf" srcId="{1EFA3BD7-DDFA-49AF-90A2-522A4AEC4287}" destId="{344DF651-D1AC-41B4-B0AA-CA11D77A8D91}" srcOrd="0" destOrd="0" presId="urn:microsoft.com/office/officeart/2005/8/layout/orgChart1"/>
    <dgm:cxn modelId="{BB0FAA75-F19D-416C-ABDA-82DB0018D3DD}" srcId="{33D5037F-7394-49F8-9434-BB1460F4FF1F}" destId="{60A8580A-8B46-4CF8-BF7C-A9B93BB7720A}" srcOrd="1" destOrd="0" parTransId="{1F94B720-BAC8-4FBF-B2B0-E7A355BE1E8E}" sibTransId="{5A369968-2D53-4917-B466-E5CA2E930D3D}"/>
    <dgm:cxn modelId="{D30DC8EF-2763-4ADB-980E-95915E3A4A60}" type="presOf" srcId="{552CC7E5-4FD4-41A5-B348-A324B64B5FEF}" destId="{95F0A8FE-AAB7-4D39-9CB3-377A8D9FD4B5}" srcOrd="0" destOrd="0" presId="urn:microsoft.com/office/officeart/2005/8/layout/orgChart1"/>
    <dgm:cxn modelId="{273E21C3-2A07-4FFB-97EB-B153FA019AC5}" type="presOf" srcId="{33D5037F-7394-49F8-9434-BB1460F4FF1F}" destId="{96E29200-4CEC-4F95-881C-7404E1095213}" srcOrd="1" destOrd="0" presId="urn:microsoft.com/office/officeart/2005/8/layout/orgChart1"/>
    <dgm:cxn modelId="{8EAF0767-83F5-4315-81DC-8EADD171928F}" type="presOf" srcId="{C2103E79-EB76-4E09-8894-47C58524E37D}" destId="{225C1EEC-A96F-4FDA-922E-8A1E63615667}" srcOrd="0" destOrd="0" presId="urn:microsoft.com/office/officeart/2005/8/layout/orgChart1"/>
    <dgm:cxn modelId="{7A2939E4-9106-472A-BB27-DDEDA0224D4B}" type="presOf" srcId="{7B87C77E-E5B9-44B8-9EC2-D7645F337ACF}" destId="{255AAA17-E2B2-426E-8B57-32F8CDA53464}" srcOrd="0" destOrd="0" presId="urn:microsoft.com/office/officeart/2005/8/layout/orgChart1"/>
    <dgm:cxn modelId="{B548D8E5-797E-4DA4-9FD5-2F7F2A2640FE}" srcId="{2CE2A85E-EC44-40F7-8207-618913F15CF2}" destId="{FF6D51C6-CF0B-4CF9-A03C-478F6914D7EA}" srcOrd="0" destOrd="0" parTransId="{08826875-FAE0-4CE7-92C1-33573EA30D0E}" sibTransId="{2D75C08D-49F3-4B40-84DB-166105F4BF90}"/>
    <dgm:cxn modelId="{EDDC6DA3-389A-446A-8956-D32BA244DE47}" type="presOf" srcId="{A55AEFD8-0ABB-4F11-8F23-C514A0C56273}" destId="{C5EAE275-6FD2-4B86-BD5F-B21909FD82FD}" srcOrd="0" destOrd="0" presId="urn:microsoft.com/office/officeart/2005/8/layout/orgChart1"/>
    <dgm:cxn modelId="{C8F3C509-4B33-418C-B038-CAACD22E76E3}" srcId="{2CE2A85E-EC44-40F7-8207-618913F15CF2}" destId="{6CADD02D-2E7F-4803-8365-DF1CC4CCA263}" srcOrd="1" destOrd="0" parTransId="{84633476-CE17-4F51-A3BA-96566848720D}" sibTransId="{6D6E75B6-8C24-4B65-A449-9FB725080CC3}"/>
    <dgm:cxn modelId="{3550E968-BC05-4D44-9048-8C4DDA82EAB1}" srcId="{29AAB9E3-EC60-4DB9-B191-EEF286996301}" destId="{7B87C77E-E5B9-44B8-9EC2-D7645F337ACF}" srcOrd="0" destOrd="0" parTransId="{C031E7D5-7C32-4018-BFA2-4F0159302EC1}" sibTransId="{BF7CBF01-4AEB-4AFB-8329-A8CA366FC30A}"/>
    <dgm:cxn modelId="{15AD70A8-176A-400F-8F11-188FFC4C92E1}" srcId="{29AAB9E3-EC60-4DB9-B191-EEF286996301}" destId="{5B19ECD4-0892-4DA7-A8A0-621843E69149}" srcOrd="2" destOrd="0" parTransId="{A55AEFD8-0ABB-4F11-8F23-C514A0C56273}" sibTransId="{58522401-6D7C-46F5-A69B-178691AB8582}"/>
    <dgm:cxn modelId="{C01D15E1-2A42-44BC-9725-1877F7CA1CA4}" srcId="{33D5037F-7394-49F8-9434-BB1460F4FF1F}" destId="{3B8AF659-8459-40B2-8FB9-C66DC2871D86}" srcOrd="0" destOrd="0" parTransId="{552CC7E5-4FD4-41A5-B348-A324B64B5FEF}" sibTransId="{4826E189-A970-4AA8-B81D-8BC632660FED}"/>
    <dgm:cxn modelId="{4CF3962A-3966-4FC8-BAD2-9F168D6A0A91}" type="presOf" srcId="{580CA252-A34B-47AA-AC71-5F825AB116BB}" destId="{C24F8C45-58C8-4ABC-A9AF-3848AB9CF2FD}" srcOrd="0" destOrd="0" presId="urn:microsoft.com/office/officeart/2005/8/layout/orgChart1"/>
    <dgm:cxn modelId="{CDA9AA8F-E496-4171-84BB-88D1A3978BDE}" srcId="{6CADD02D-2E7F-4803-8365-DF1CC4CCA263}" destId="{2E1EDEF0-A083-4295-B95F-2278C5303C00}" srcOrd="0" destOrd="0" parTransId="{D667A670-A743-497E-8C88-C94A5F7DD90F}" sibTransId="{50646CAE-1529-401D-886E-4E7F5885CB40}"/>
    <dgm:cxn modelId="{DCFD2090-ADD1-4782-9F99-2B3504B51D86}" type="presOf" srcId="{84633476-CE17-4F51-A3BA-96566848720D}" destId="{6FE0E290-7AC4-4263-9290-57E57EAA01F0}" srcOrd="0" destOrd="0" presId="urn:microsoft.com/office/officeart/2005/8/layout/orgChart1"/>
    <dgm:cxn modelId="{5D0E3350-0975-4B38-9829-54CF611FF280}" srcId="{2CE2A85E-EC44-40F7-8207-618913F15CF2}" destId="{29AAB9E3-EC60-4DB9-B191-EEF286996301}" srcOrd="3" destOrd="0" parTransId="{A50927B8-1FAC-48AC-BE60-6DF76A158536}" sibTransId="{E706115C-98B8-4E23-AA16-6C666075CAD0}"/>
    <dgm:cxn modelId="{BCEEC041-FC05-4BE4-84B3-9AE21FB5685F}" type="presOf" srcId="{3B8AF659-8459-40B2-8FB9-C66DC2871D86}" destId="{C409861A-6D96-479D-98F7-73B297A8767C}" srcOrd="0" destOrd="0" presId="urn:microsoft.com/office/officeart/2005/8/layout/orgChart1"/>
    <dgm:cxn modelId="{82EA9471-7BE5-4EA7-946F-A991E9CD26C6}" type="presOf" srcId="{29AAB9E3-EC60-4DB9-B191-EEF286996301}" destId="{67484ACC-0B3D-4B24-98D8-E2051C0A7844}" srcOrd="1" destOrd="0" presId="urn:microsoft.com/office/officeart/2005/8/layout/orgChart1"/>
    <dgm:cxn modelId="{FA9CD98B-9922-4EA1-BA15-99455D138291}" type="presOf" srcId="{D667A670-A743-497E-8C88-C94A5F7DD90F}" destId="{A1367CA2-F7DD-4E02-8C10-8D5E2C780683}" srcOrd="0" destOrd="0" presId="urn:microsoft.com/office/officeart/2005/8/layout/orgChart1"/>
    <dgm:cxn modelId="{344A8449-B43D-4565-9CF5-6CDCA1FF0610}" type="presOf" srcId="{60A8580A-8B46-4CF8-BF7C-A9B93BB7720A}" destId="{6B70D17B-5D5D-45AA-9645-06080ECAC4CB}" srcOrd="1" destOrd="0" presId="urn:microsoft.com/office/officeart/2005/8/layout/orgChart1"/>
    <dgm:cxn modelId="{ECD3748A-F434-44B2-976F-E62DB0AC4237}" type="presOf" srcId="{5B19ECD4-0892-4DA7-A8A0-621843E69149}" destId="{75D604C9-5B10-4339-B23F-515D0B8DB5CC}" srcOrd="0" destOrd="0" presId="urn:microsoft.com/office/officeart/2005/8/layout/orgChart1"/>
    <dgm:cxn modelId="{A2DAA0B3-A515-4219-8038-2AF080F8EBED}" type="presOf" srcId="{FF6D51C6-CF0B-4CF9-A03C-478F6914D7EA}" destId="{69A92C9E-F427-4C02-8473-12A6447AC05C}" srcOrd="1" destOrd="0" presId="urn:microsoft.com/office/officeart/2005/8/layout/orgChart1"/>
    <dgm:cxn modelId="{2EEBAC93-1B47-4135-B1E4-143109DE9EB4}" type="presOf" srcId="{2CE2A85E-EC44-40F7-8207-618913F15CF2}" destId="{D0A010A6-4305-45D5-B21D-19B2EFBFA645}" srcOrd="0" destOrd="0" presId="urn:microsoft.com/office/officeart/2005/8/layout/orgChart1"/>
    <dgm:cxn modelId="{6B712306-32D7-42D1-B438-682ABEEE1A06}" type="presOf" srcId="{2CE2A85E-EC44-40F7-8207-618913F15CF2}" destId="{6204C3CC-B4B8-4462-950C-F804FC425714}" srcOrd="1" destOrd="0" presId="urn:microsoft.com/office/officeart/2005/8/layout/orgChart1"/>
    <dgm:cxn modelId="{7BE56245-E91B-427D-965B-614E686733B5}" srcId="{29AAB9E3-EC60-4DB9-B191-EEF286996301}" destId="{1EFA3BD7-DDFA-49AF-90A2-522A4AEC4287}" srcOrd="1" destOrd="0" parTransId="{7289A053-55E1-4948-9DE4-7507D408C1C1}" sibTransId="{E4EFC529-27B2-471E-AD30-2C4F0D2D1876}"/>
    <dgm:cxn modelId="{A24A9034-5688-4113-84FD-468600D5ACBA}" type="presOf" srcId="{7B87C77E-E5B9-44B8-9EC2-D7645F337ACF}" destId="{CF157F11-9864-4188-B48F-72297E602B3A}" srcOrd="1" destOrd="0" presId="urn:microsoft.com/office/officeart/2005/8/layout/orgChart1"/>
    <dgm:cxn modelId="{B478935D-0F03-470B-8366-071F287BD697}" type="presOf" srcId="{D03CC69D-1CAE-4AC8-B562-88E9B1D16AB2}" destId="{A3C4E34A-9F17-445E-9607-1F64BDAF91A6}" srcOrd="1" destOrd="0" presId="urn:microsoft.com/office/officeart/2005/8/layout/orgChart1"/>
    <dgm:cxn modelId="{62D3A338-FBFD-4B86-8ADD-08221D2E9F66}" type="presOf" srcId="{FF6D51C6-CF0B-4CF9-A03C-478F6914D7EA}" destId="{0B0C93EB-1454-45EF-B93B-C4A1A47D6561}" srcOrd="0" destOrd="0" presId="urn:microsoft.com/office/officeart/2005/8/layout/orgChart1"/>
    <dgm:cxn modelId="{4CC02581-A73F-4523-99BA-C97B7BC8CD64}" type="presOf" srcId="{5B19ECD4-0892-4DA7-A8A0-621843E69149}" destId="{30DEEC1C-7922-468F-8BCC-855373EC9BC1}" srcOrd="1" destOrd="0" presId="urn:microsoft.com/office/officeart/2005/8/layout/orgChart1"/>
    <dgm:cxn modelId="{16423423-D943-4241-892C-E8418BDEF7AE}" type="presOf" srcId="{33D5037F-7394-49F8-9434-BB1460F4FF1F}" destId="{3515CEE4-020C-4111-A3AB-EA71533D68AF}" srcOrd="0" destOrd="0" presId="urn:microsoft.com/office/officeart/2005/8/layout/orgChart1"/>
    <dgm:cxn modelId="{8CD03263-1B4C-4BC1-AD23-BC102D206368}" type="presOf" srcId="{3B8AF659-8459-40B2-8FB9-C66DC2871D86}" destId="{D5A28028-2D93-4BDE-B91E-9E94AF9C129C}" srcOrd="1" destOrd="0" presId="urn:microsoft.com/office/officeart/2005/8/layout/orgChart1"/>
    <dgm:cxn modelId="{E76A6888-789A-49FF-B8B7-990819265A5E}" srcId="{580CA252-A34B-47AA-AC71-5F825AB116BB}" destId="{2CE2A85E-EC44-40F7-8207-618913F15CF2}" srcOrd="0" destOrd="0" parTransId="{9ECFFD53-D327-4A3C-84EC-99DA5DE8B7B4}" sibTransId="{E19A0105-576C-4ECF-8435-CA6B35DDCC75}"/>
    <dgm:cxn modelId="{20604DEF-48E6-40C2-BE37-DCA5F0FEABAD}" type="presOf" srcId="{1EFA3BD7-DDFA-49AF-90A2-522A4AEC4287}" destId="{36F3C5A7-293D-4671-87E4-C3F8A298A9A7}" srcOrd="1" destOrd="0" presId="urn:microsoft.com/office/officeart/2005/8/layout/orgChart1"/>
    <dgm:cxn modelId="{1F75E505-C62F-4A52-B1DF-ED1770D2C904}" type="presOf" srcId="{C031E7D5-7C32-4018-BFA2-4F0159302EC1}" destId="{50BD9509-8FA7-47AE-94DC-97494A777B33}" srcOrd="0" destOrd="0" presId="urn:microsoft.com/office/officeart/2005/8/layout/orgChart1"/>
    <dgm:cxn modelId="{FCDCB30D-8E4B-4494-814D-144E74B96C9A}" type="presOf" srcId="{08826875-FAE0-4CE7-92C1-33573EA30D0E}" destId="{CF2F476B-A233-4E31-B220-9B88B077D7C5}" srcOrd="0" destOrd="0" presId="urn:microsoft.com/office/officeart/2005/8/layout/orgChart1"/>
    <dgm:cxn modelId="{1A568D59-A26B-4ECB-A863-69110ABA20CB}" type="presOf" srcId="{6CADD02D-2E7F-4803-8365-DF1CC4CCA263}" destId="{8722642D-AB50-48CA-BDCE-9E56569BC670}" srcOrd="0" destOrd="0" presId="urn:microsoft.com/office/officeart/2005/8/layout/orgChart1"/>
    <dgm:cxn modelId="{806882B0-5D29-4EF8-A469-6B33B1D9DB32}" srcId="{6CADD02D-2E7F-4803-8365-DF1CC4CCA263}" destId="{D03CC69D-1CAE-4AC8-B562-88E9B1D16AB2}" srcOrd="1" destOrd="0" parTransId="{C2103E79-EB76-4E09-8894-47C58524E37D}" sibTransId="{C554C350-55FF-4558-A2AB-A2E72CBE7639}"/>
    <dgm:cxn modelId="{47978D1E-044F-4274-847E-AFAFFF58F1B2}" srcId="{2CE2A85E-EC44-40F7-8207-618913F15CF2}" destId="{33D5037F-7394-49F8-9434-BB1460F4FF1F}" srcOrd="2" destOrd="0" parTransId="{60903505-B70F-495E-9618-053B4800579E}" sibTransId="{DA5AC230-9145-4C5E-B5B2-38B00E8E3575}"/>
    <dgm:cxn modelId="{4642D3D5-82A3-4016-A632-2D2C0BED52B8}" type="presParOf" srcId="{C24F8C45-58C8-4ABC-A9AF-3848AB9CF2FD}" destId="{0384685C-5A0C-453A-A386-5DE72D0FFBB2}" srcOrd="0" destOrd="0" presId="urn:microsoft.com/office/officeart/2005/8/layout/orgChart1"/>
    <dgm:cxn modelId="{CBD103A2-AAB8-4A2C-A974-9330CD247DC0}" type="presParOf" srcId="{0384685C-5A0C-453A-A386-5DE72D0FFBB2}" destId="{5A0F4D39-FCB4-484B-9D28-CA67381D1078}" srcOrd="0" destOrd="0" presId="urn:microsoft.com/office/officeart/2005/8/layout/orgChart1"/>
    <dgm:cxn modelId="{336A10B6-5E57-43C3-B9D5-36C1316BB044}" type="presParOf" srcId="{5A0F4D39-FCB4-484B-9D28-CA67381D1078}" destId="{D0A010A6-4305-45D5-B21D-19B2EFBFA645}" srcOrd="0" destOrd="0" presId="urn:microsoft.com/office/officeart/2005/8/layout/orgChart1"/>
    <dgm:cxn modelId="{96C4C617-1468-45D1-AB5E-DE1E0752F471}" type="presParOf" srcId="{5A0F4D39-FCB4-484B-9D28-CA67381D1078}" destId="{6204C3CC-B4B8-4462-950C-F804FC425714}" srcOrd="1" destOrd="0" presId="urn:microsoft.com/office/officeart/2005/8/layout/orgChart1"/>
    <dgm:cxn modelId="{050780B6-1377-485A-ADE6-0AF50E71EC76}" type="presParOf" srcId="{0384685C-5A0C-453A-A386-5DE72D0FFBB2}" destId="{7D9AD1B9-01AC-4C40-A6C4-80B538C24EC2}" srcOrd="1" destOrd="0" presId="urn:microsoft.com/office/officeart/2005/8/layout/orgChart1"/>
    <dgm:cxn modelId="{108328DB-9AD4-4CFC-AA86-57DD751F98C4}" type="presParOf" srcId="{7D9AD1B9-01AC-4C40-A6C4-80B538C24EC2}" destId="{CF2F476B-A233-4E31-B220-9B88B077D7C5}" srcOrd="0" destOrd="0" presId="urn:microsoft.com/office/officeart/2005/8/layout/orgChart1"/>
    <dgm:cxn modelId="{FA511EB6-04B0-49EC-BBDC-A260DACA926D}" type="presParOf" srcId="{7D9AD1B9-01AC-4C40-A6C4-80B538C24EC2}" destId="{3DDF050E-B6EC-43B0-A31F-38F24A56DF2D}" srcOrd="1" destOrd="0" presId="urn:microsoft.com/office/officeart/2005/8/layout/orgChart1"/>
    <dgm:cxn modelId="{A67AD2A1-77FF-44B2-8CE2-B8405A87E959}" type="presParOf" srcId="{3DDF050E-B6EC-43B0-A31F-38F24A56DF2D}" destId="{42CBCCDE-A954-4688-906C-D43AD6ED1AC4}" srcOrd="0" destOrd="0" presId="urn:microsoft.com/office/officeart/2005/8/layout/orgChart1"/>
    <dgm:cxn modelId="{E9F13388-B7E9-40B0-BE5E-235E2497733D}" type="presParOf" srcId="{42CBCCDE-A954-4688-906C-D43AD6ED1AC4}" destId="{0B0C93EB-1454-45EF-B93B-C4A1A47D6561}" srcOrd="0" destOrd="0" presId="urn:microsoft.com/office/officeart/2005/8/layout/orgChart1"/>
    <dgm:cxn modelId="{333D6B2F-BA1A-4459-8BEE-48AC74D31557}" type="presParOf" srcId="{42CBCCDE-A954-4688-906C-D43AD6ED1AC4}" destId="{69A92C9E-F427-4C02-8473-12A6447AC05C}" srcOrd="1" destOrd="0" presId="urn:microsoft.com/office/officeart/2005/8/layout/orgChart1"/>
    <dgm:cxn modelId="{AF5639C4-E6B7-45D8-B695-425B7CCB0AE3}" type="presParOf" srcId="{3DDF050E-B6EC-43B0-A31F-38F24A56DF2D}" destId="{CFC5D233-0D25-4FC1-9215-7312A5D0BA09}" srcOrd="1" destOrd="0" presId="urn:microsoft.com/office/officeart/2005/8/layout/orgChart1"/>
    <dgm:cxn modelId="{306EB4D3-4F66-4DE6-83F3-817C7F62AF9C}" type="presParOf" srcId="{3DDF050E-B6EC-43B0-A31F-38F24A56DF2D}" destId="{5909880B-5FD1-4473-9181-DA1FE1EF7EB9}" srcOrd="2" destOrd="0" presId="urn:microsoft.com/office/officeart/2005/8/layout/orgChart1"/>
    <dgm:cxn modelId="{5F58D428-EBD3-4AAD-B362-258184DC2EE3}" type="presParOf" srcId="{7D9AD1B9-01AC-4C40-A6C4-80B538C24EC2}" destId="{6FE0E290-7AC4-4263-9290-57E57EAA01F0}" srcOrd="2" destOrd="0" presId="urn:microsoft.com/office/officeart/2005/8/layout/orgChart1"/>
    <dgm:cxn modelId="{640D91DD-EFC8-4DE6-BE6A-3E00AE2C6370}" type="presParOf" srcId="{7D9AD1B9-01AC-4C40-A6C4-80B538C24EC2}" destId="{61EF52DD-5B9B-42C7-9D46-14EC11004D48}" srcOrd="3" destOrd="0" presId="urn:microsoft.com/office/officeart/2005/8/layout/orgChart1"/>
    <dgm:cxn modelId="{6EA64216-F982-4812-AFC1-160DF47A9A82}" type="presParOf" srcId="{61EF52DD-5B9B-42C7-9D46-14EC11004D48}" destId="{7605E2BB-A48F-45FC-B412-2DB455B0EB09}" srcOrd="0" destOrd="0" presId="urn:microsoft.com/office/officeart/2005/8/layout/orgChart1"/>
    <dgm:cxn modelId="{9BDC5258-4D6E-4A97-9CC9-B2CB9A4F5B39}" type="presParOf" srcId="{7605E2BB-A48F-45FC-B412-2DB455B0EB09}" destId="{8722642D-AB50-48CA-BDCE-9E56569BC670}" srcOrd="0" destOrd="0" presId="urn:microsoft.com/office/officeart/2005/8/layout/orgChart1"/>
    <dgm:cxn modelId="{5BFB3C4C-6BF4-49A7-A1DF-85A839266853}" type="presParOf" srcId="{7605E2BB-A48F-45FC-B412-2DB455B0EB09}" destId="{3794F049-E72F-4839-A38E-6004BBF02813}" srcOrd="1" destOrd="0" presId="urn:microsoft.com/office/officeart/2005/8/layout/orgChart1"/>
    <dgm:cxn modelId="{30B05758-0EFF-43E9-AAD2-08EED7433CA8}" type="presParOf" srcId="{61EF52DD-5B9B-42C7-9D46-14EC11004D48}" destId="{7E08C428-8225-48F1-9B09-E082A6F1BF32}" srcOrd="1" destOrd="0" presId="urn:microsoft.com/office/officeart/2005/8/layout/orgChart1"/>
    <dgm:cxn modelId="{35BA1971-E6F3-4C10-8E45-AF9EDE83693F}" type="presParOf" srcId="{7E08C428-8225-48F1-9B09-E082A6F1BF32}" destId="{A1367CA2-F7DD-4E02-8C10-8D5E2C780683}" srcOrd="0" destOrd="0" presId="urn:microsoft.com/office/officeart/2005/8/layout/orgChart1"/>
    <dgm:cxn modelId="{FE8D7AB0-8241-4BC1-922A-75F1A21A30CC}" type="presParOf" srcId="{7E08C428-8225-48F1-9B09-E082A6F1BF32}" destId="{9EC164CD-A36A-40CF-BF8C-910E9B0CE244}" srcOrd="1" destOrd="0" presId="urn:microsoft.com/office/officeart/2005/8/layout/orgChart1"/>
    <dgm:cxn modelId="{2B7D5459-3012-48EA-B784-752E019FFAE7}" type="presParOf" srcId="{9EC164CD-A36A-40CF-BF8C-910E9B0CE244}" destId="{113E4CC1-6348-490F-AD34-9A40A9305E9E}" srcOrd="0" destOrd="0" presId="urn:microsoft.com/office/officeart/2005/8/layout/orgChart1"/>
    <dgm:cxn modelId="{19B77A01-4D91-41C2-9A4E-90BDE762C04C}" type="presParOf" srcId="{113E4CC1-6348-490F-AD34-9A40A9305E9E}" destId="{C08EAA1B-C93A-44E8-BE5D-78BDF451A411}" srcOrd="0" destOrd="0" presId="urn:microsoft.com/office/officeart/2005/8/layout/orgChart1"/>
    <dgm:cxn modelId="{DC03B58C-16BD-4EBF-B2E3-3CC98A39EF40}" type="presParOf" srcId="{113E4CC1-6348-490F-AD34-9A40A9305E9E}" destId="{46D38A78-0DF7-420D-8296-CA803928F1C0}" srcOrd="1" destOrd="0" presId="urn:microsoft.com/office/officeart/2005/8/layout/orgChart1"/>
    <dgm:cxn modelId="{937950AD-B927-43FC-AEF5-5A7046E73EC2}" type="presParOf" srcId="{9EC164CD-A36A-40CF-BF8C-910E9B0CE244}" destId="{6B7BBB95-5561-4F25-8546-04EA4CC52578}" srcOrd="1" destOrd="0" presId="urn:microsoft.com/office/officeart/2005/8/layout/orgChart1"/>
    <dgm:cxn modelId="{4DA60042-076D-4625-BE4A-9236D3474ED7}" type="presParOf" srcId="{9EC164CD-A36A-40CF-BF8C-910E9B0CE244}" destId="{7EBAA187-9998-40D8-9AF2-8ED6CF50E610}" srcOrd="2" destOrd="0" presId="urn:microsoft.com/office/officeart/2005/8/layout/orgChart1"/>
    <dgm:cxn modelId="{0ECEA3F5-0DE1-4752-8B87-C9A1B6D9ECD7}" type="presParOf" srcId="{7E08C428-8225-48F1-9B09-E082A6F1BF32}" destId="{225C1EEC-A96F-4FDA-922E-8A1E63615667}" srcOrd="2" destOrd="0" presId="urn:microsoft.com/office/officeart/2005/8/layout/orgChart1"/>
    <dgm:cxn modelId="{B1F64A99-0221-4C6A-A94C-6FE0FE4F604C}" type="presParOf" srcId="{7E08C428-8225-48F1-9B09-E082A6F1BF32}" destId="{6945E87F-8077-4312-92F2-5A6E14FF86A7}" srcOrd="3" destOrd="0" presId="urn:microsoft.com/office/officeart/2005/8/layout/orgChart1"/>
    <dgm:cxn modelId="{76DDD02D-5285-4CF4-B623-05862F181BD8}" type="presParOf" srcId="{6945E87F-8077-4312-92F2-5A6E14FF86A7}" destId="{C3FA52FC-BD53-48B1-A95A-7F9D63D685B3}" srcOrd="0" destOrd="0" presId="urn:microsoft.com/office/officeart/2005/8/layout/orgChart1"/>
    <dgm:cxn modelId="{EDF5A9A2-59A9-4201-A1B3-4CC20FA7B610}" type="presParOf" srcId="{C3FA52FC-BD53-48B1-A95A-7F9D63D685B3}" destId="{1D1F5FCD-9F36-4851-A0D7-C08BB521FB83}" srcOrd="0" destOrd="0" presId="urn:microsoft.com/office/officeart/2005/8/layout/orgChart1"/>
    <dgm:cxn modelId="{BB82FAB1-8565-4C54-9832-F2FACDED842A}" type="presParOf" srcId="{C3FA52FC-BD53-48B1-A95A-7F9D63D685B3}" destId="{A3C4E34A-9F17-445E-9607-1F64BDAF91A6}" srcOrd="1" destOrd="0" presId="urn:microsoft.com/office/officeart/2005/8/layout/orgChart1"/>
    <dgm:cxn modelId="{FEB8B9BD-9E88-4B5D-98E0-E07BEEBAC857}" type="presParOf" srcId="{6945E87F-8077-4312-92F2-5A6E14FF86A7}" destId="{62917090-87A8-43CC-9615-61D7C53DE3B2}" srcOrd="1" destOrd="0" presId="urn:microsoft.com/office/officeart/2005/8/layout/orgChart1"/>
    <dgm:cxn modelId="{28B95A49-4FF1-4D2B-B8F9-787C57BA3C0A}" type="presParOf" srcId="{6945E87F-8077-4312-92F2-5A6E14FF86A7}" destId="{E94F9175-9EF1-4521-9EE8-D0FB05BEFDF9}" srcOrd="2" destOrd="0" presId="urn:microsoft.com/office/officeart/2005/8/layout/orgChart1"/>
    <dgm:cxn modelId="{CDA12CCB-FD40-4421-AA3B-941639595621}" type="presParOf" srcId="{61EF52DD-5B9B-42C7-9D46-14EC11004D48}" destId="{3899A3F7-08C8-4D43-B229-F4A05E634197}" srcOrd="2" destOrd="0" presId="urn:microsoft.com/office/officeart/2005/8/layout/orgChart1"/>
    <dgm:cxn modelId="{6020E4AE-5657-49BC-B35F-E2C719DB4A4F}" type="presParOf" srcId="{7D9AD1B9-01AC-4C40-A6C4-80B538C24EC2}" destId="{5C371783-E7B5-43E3-8628-41D41FE9B7CC}" srcOrd="4" destOrd="0" presId="urn:microsoft.com/office/officeart/2005/8/layout/orgChart1"/>
    <dgm:cxn modelId="{D1ED96C0-FC78-4DA7-B6AF-49CDB167CB95}" type="presParOf" srcId="{7D9AD1B9-01AC-4C40-A6C4-80B538C24EC2}" destId="{2C402E5C-9155-443E-8408-9630C814DD66}" srcOrd="5" destOrd="0" presId="urn:microsoft.com/office/officeart/2005/8/layout/orgChart1"/>
    <dgm:cxn modelId="{97E5DEF1-8994-45D0-8D97-F69C83022874}" type="presParOf" srcId="{2C402E5C-9155-443E-8408-9630C814DD66}" destId="{48E1CEE4-F231-423C-9D32-F4C4785FD4C1}" srcOrd="0" destOrd="0" presId="urn:microsoft.com/office/officeart/2005/8/layout/orgChart1"/>
    <dgm:cxn modelId="{7E216229-3F0F-482A-9FCB-538C02A6FD2D}" type="presParOf" srcId="{48E1CEE4-F231-423C-9D32-F4C4785FD4C1}" destId="{3515CEE4-020C-4111-A3AB-EA71533D68AF}" srcOrd="0" destOrd="0" presId="urn:microsoft.com/office/officeart/2005/8/layout/orgChart1"/>
    <dgm:cxn modelId="{CB684A5C-A7B1-4CD6-B0AB-1A5FC8186174}" type="presParOf" srcId="{48E1CEE4-F231-423C-9D32-F4C4785FD4C1}" destId="{96E29200-4CEC-4F95-881C-7404E1095213}" srcOrd="1" destOrd="0" presId="urn:microsoft.com/office/officeart/2005/8/layout/orgChart1"/>
    <dgm:cxn modelId="{266DC0BD-E68D-4FF3-A055-F478BD55D2E3}" type="presParOf" srcId="{2C402E5C-9155-443E-8408-9630C814DD66}" destId="{49DDB5A5-9142-49E0-B29D-388D89019802}" srcOrd="1" destOrd="0" presId="urn:microsoft.com/office/officeart/2005/8/layout/orgChart1"/>
    <dgm:cxn modelId="{B3778671-58A9-4A83-9A7D-8C286620D5B6}" type="presParOf" srcId="{49DDB5A5-9142-49E0-B29D-388D89019802}" destId="{95F0A8FE-AAB7-4D39-9CB3-377A8D9FD4B5}" srcOrd="0" destOrd="0" presId="urn:microsoft.com/office/officeart/2005/8/layout/orgChart1"/>
    <dgm:cxn modelId="{641C6B5A-C32E-4F53-B4F3-ACFF4589BFBD}" type="presParOf" srcId="{49DDB5A5-9142-49E0-B29D-388D89019802}" destId="{37475E82-E9C8-4CCE-A164-3A813AA2288A}" srcOrd="1" destOrd="0" presId="urn:microsoft.com/office/officeart/2005/8/layout/orgChart1"/>
    <dgm:cxn modelId="{CBBCBA18-2AB2-43B2-8F78-BC8C22C8BD27}" type="presParOf" srcId="{37475E82-E9C8-4CCE-A164-3A813AA2288A}" destId="{8BE504E6-D7BA-4FE1-A458-291E11BCF090}" srcOrd="0" destOrd="0" presId="urn:microsoft.com/office/officeart/2005/8/layout/orgChart1"/>
    <dgm:cxn modelId="{1F728945-0B99-4AEB-A9E7-251CFD4E8AF5}" type="presParOf" srcId="{8BE504E6-D7BA-4FE1-A458-291E11BCF090}" destId="{C409861A-6D96-479D-98F7-73B297A8767C}" srcOrd="0" destOrd="0" presId="urn:microsoft.com/office/officeart/2005/8/layout/orgChart1"/>
    <dgm:cxn modelId="{4601F50A-1478-453D-8FFE-5680FB06F9D1}" type="presParOf" srcId="{8BE504E6-D7BA-4FE1-A458-291E11BCF090}" destId="{D5A28028-2D93-4BDE-B91E-9E94AF9C129C}" srcOrd="1" destOrd="0" presId="urn:microsoft.com/office/officeart/2005/8/layout/orgChart1"/>
    <dgm:cxn modelId="{3DC89E5C-7420-43AC-8C81-B7567F2D8414}" type="presParOf" srcId="{37475E82-E9C8-4CCE-A164-3A813AA2288A}" destId="{7654B2DA-1EB8-41F8-B448-6FFC412C5C98}" srcOrd="1" destOrd="0" presId="urn:microsoft.com/office/officeart/2005/8/layout/orgChart1"/>
    <dgm:cxn modelId="{9A3F144B-6239-4A86-B30A-C17C86768A1B}" type="presParOf" srcId="{37475E82-E9C8-4CCE-A164-3A813AA2288A}" destId="{E20A242B-94A3-4593-B9DE-AB4479F0FF40}" srcOrd="2" destOrd="0" presId="urn:microsoft.com/office/officeart/2005/8/layout/orgChart1"/>
    <dgm:cxn modelId="{7DCC472F-9EA4-408B-9A4C-CEFAA817F1B5}" type="presParOf" srcId="{49DDB5A5-9142-49E0-B29D-388D89019802}" destId="{45044B8A-1C19-4785-B881-C6382290C5EC}" srcOrd="2" destOrd="0" presId="urn:microsoft.com/office/officeart/2005/8/layout/orgChart1"/>
    <dgm:cxn modelId="{BA77BECB-086D-4CE3-BAFF-F2D7337464A6}" type="presParOf" srcId="{49DDB5A5-9142-49E0-B29D-388D89019802}" destId="{3553CB3E-4988-4840-8E9A-384C3D510568}" srcOrd="3" destOrd="0" presId="urn:microsoft.com/office/officeart/2005/8/layout/orgChart1"/>
    <dgm:cxn modelId="{54200719-EEE3-4720-8EA8-D17679C03EE4}" type="presParOf" srcId="{3553CB3E-4988-4840-8E9A-384C3D510568}" destId="{9B6A5730-1BA3-4E38-813E-F46D735EB69C}" srcOrd="0" destOrd="0" presId="urn:microsoft.com/office/officeart/2005/8/layout/orgChart1"/>
    <dgm:cxn modelId="{FC1BBE87-F12D-4971-9C7C-C26A3E19DE85}" type="presParOf" srcId="{9B6A5730-1BA3-4E38-813E-F46D735EB69C}" destId="{B9AB138F-96BA-465A-BE28-4717559B54E2}" srcOrd="0" destOrd="0" presId="urn:microsoft.com/office/officeart/2005/8/layout/orgChart1"/>
    <dgm:cxn modelId="{A516E244-E274-49CE-9635-1DE4C24749F6}" type="presParOf" srcId="{9B6A5730-1BA3-4E38-813E-F46D735EB69C}" destId="{6B70D17B-5D5D-45AA-9645-06080ECAC4CB}" srcOrd="1" destOrd="0" presId="urn:microsoft.com/office/officeart/2005/8/layout/orgChart1"/>
    <dgm:cxn modelId="{5ED6282F-19E0-4587-B135-F8AA198A600D}" type="presParOf" srcId="{3553CB3E-4988-4840-8E9A-384C3D510568}" destId="{396E9F7D-0185-466C-A960-2AD13898F205}" srcOrd="1" destOrd="0" presId="urn:microsoft.com/office/officeart/2005/8/layout/orgChart1"/>
    <dgm:cxn modelId="{70EAE7A9-075F-4E6E-92FE-FF5200973F2E}" type="presParOf" srcId="{3553CB3E-4988-4840-8E9A-384C3D510568}" destId="{D49D004F-F09E-47DC-9DC9-E55282D8058D}" srcOrd="2" destOrd="0" presId="urn:microsoft.com/office/officeart/2005/8/layout/orgChart1"/>
    <dgm:cxn modelId="{77997CA2-E9AA-4015-81BC-E89449716CE7}" type="presParOf" srcId="{2C402E5C-9155-443E-8408-9630C814DD66}" destId="{782C52EA-8F51-46D7-8083-1DF58F4DE652}" srcOrd="2" destOrd="0" presId="urn:microsoft.com/office/officeart/2005/8/layout/orgChart1"/>
    <dgm:cxn modelId="{C3B15CF1-9710-4432-9A02-ACA7D8584C5F}" type="presParOf" srcId="{7D9AD1B9-01AC-4C40-A6C4-80B538C24EC2}" destId="{E5F3B95C-B956-4856-BC53-A7DF17390AC5}" srcOrd="6" destOrd="0" presId="urn:microsoft.com/office/officeart/2005/8/layout/orgChart1"/>
    <dgm:cxn modelId="{F4B06EE0-30CA-4085-9047-E7B3E3C661C2}" type="presParOf" srcId="{7D9AD1B9-01AC-4C40-A6C4-80B538C24EC2}" destId="{F7DAF3FF-618C-4C67-96B1-62B021ED0160}" srcOrd="7" destOrd="0" presId="urn:microsoft.com/office/officeart/2005/8/layout/orgChart1"/>
    <dgm:cxn modelId="{F0BEE7BE-4B67-4864-BD45-8F023631D40C}" type="presParOf" srcId="{F7DAF3FF-618C-4C67-96B1-62B021ED0160}" destId="{DD4F2BA8-5AAB-4185-B2A0-4B888BA873B2}" srcOrd="0" destOrd="0" presId="urn:microsoft.com/office/officeart/2005/8/layout/orgChart1"/>
    <dgm:cxn modelId="{59FE0627-5526-4F49-99C9-F5881C439640}" type="presParOf" srcId="{DD4F2BA8-5AAB-4185-B2A0-4B888BA873B2}" destId="{1F5A80D6-5872-40A7-A6A0-DD6AEB9448FC}" srcOrd="0" destOrd="0" presId="urn:microsoft.com/office/officeart/2005/8/layout/orgChart1"/>
    <dgm:cxn modelId="{4A66880E-8833-45F9-B1FE-6AB8E96C56F1}" type="presParOf" srcId="{DD4F2BA8-5AAB-4185-B2A0-4B888BA873B2}" destId="{67484ACC-0B3D-4B24-98D8-E2051C0A7844}" srcOrd="1" destOrd="0" presId="urn:microsoft.com/office/officeart/2005/8/layout/orgChart1"/>
    <dgm:cxn modelId="{16208D05-06C5-424F-81CF-73BAFACA80B3}" type="presParOf" srcId="{F7DAF3FF-618C-4C67-96B1-62B021ED0160}" destId="{74942E25-8ACB-4DF7-9B0A-54AEE3A01651}" srcOrd="1" destOrd="0" presId="urn:microsoft.com/office/officeart/2005/8/layout/orgChart1"/>
    <dgm:cxn modelId="{3EB47D2F-BB7D-4FEC-82E2-E28178C4B962}" type="presParOf" srcId="{74942E25-8ACB-4DF7-9B0A-54AEE3A01651}" destId="{50BD9509-8FA7-47AE-94DC-97494A777B33}" srcOrd="0" destOrd="0" presId="urn:microsoft.com/office/officeart/2005/8/layout/orgChart1"/>
    <dgm:cxn modelId="{66344B0D-DC96-4898-9127-53AB4E5A4B1B}" type="presParOf" srcId="{74942E25-8ACB-4DF7-9B0A-54AEE3A01651}" destId="{C5609CAB-0D83-4543-94C8-DED90187F8BA}" srcOrd="1" destOrd="0" presId="urn:microsoft.com/office/officeart/2005/8/layout/orgChart1"/>
    <dgm:cxn modelId="{AFD367C4-065B-4E8F-8571-BF591587942F}" type="presParOf" srcId="{C5609CAB-0D83-4543-94C8-DED90187F8BA}" destId="{F321E6FA-776D-4056-BC03-20C169474701}" srcOrd="0" destOrd="0" presId="urn:microsoft.com/office/officeart/2005/8/layout/orgChart1"/>
    <dgm:cxn modelId="{BCBEAEDC-2DE1-45CB-9E87-C8D75143CE4A}" type="presParOf" srcId="{F321E6FA-776D-4056-BC03-20C169474701}" destId="{255AAA17-E2B2-426E-8B57-32F8CDA53464}" srcOrd="0" destOrd="0" presId="urn:microsoft.com/office/officeart/2005/8/layout/orgChart1"/>
    <dgm:cxn modelId="{21917E98-7797-442D-AF50-657ED3DB75A5}" type="presParOf" srcId="{F321E6FA-776D-4056-BC03-20C169474701}" destId="{CF157F11-9864-4188-B48F-72297E602B3A}" srcOrd="1" destOrd="0" presId="urn:microsoft.com/office/officeart/2005/8/layout/orgChart1"/>
    <dgm:cxn modelId="{75662325-9A7D-44DE-9C49-50101D7A82F7}" type="presParOf" srcId="{C5609CAB-0D83-4543-94C8-DED90187F8BA}" destId="{1AD7FFD4-687A-4EA3-9FD7-363F670433D3}" srcOrd="1" destOrd="0" presId="urn:microsoft.com/office/officeart/2005/8/layout/orgChart1"/>
    <dgm:cxn modelId="{FCACB0FC-98C7-4893-9BC7-B1E5FD9F2275}" type="presParOf" srcId="{C5609CAB-0D83-4543-94C8-DED90187F8BA}" destId="{7FA561E1-B0F1-491D-908D-601CF8614A38}" srcOrd="2" destOrd="0" presId="urn:microsoft.com/office/officeart/2005/8/layout/orgChart1"/>
    <dgm:cxn modelId="{F455942E-B84F-486C-82D1-497DBD9E2FF3}" type="presParOf" srcId="{74942E25-8ACB-4DF7-9B0A-54AEE3A01651}" destId="{49667C1C-DDE7-414F-B96E-C54440B9C034}" srcOrd="2" destOrd="0" presId="urn:microsoft.com/office/officeart/2005/8/layout/orgChart1"/>
    <dgm:cxn modelId="{B6EF5AF5-C02F-4D2C-AA11-B1067227ACC9}" type="presParOf" srcId="{74942E25-8ACB-4DF7-9B0A-54AEE3A01651}" destId="{CDEC26D1-77BD-4D0B-9C3C-27C1BD0224FF}" srcOrd="3" destOrd="0" presId="urn:microsoft.com/office/officeart/2005/8/layout/orgChart1"/>
    <dgm:cxn modelId="{D764A325-0F96-4543-9981-0B8640EB73F8}" type="presParOf" srcId="{CDEC26D1-77BD-4D0B-9C3C-27C1BD0224FF}" destId="{5C31421A-0F49-4FBE-AB25-3F6783F2C684}" srcOrd="0" destOrd="0" presId="urn:microsoft.com/office/officeart/2005/8/layout/orgChart1"/>
    <dgm:cxn modelId="{4156D674-9B5D-48EC-B81D-581555A88C0A}" type="presParOf" srcId="{5C31421A-0F49-4FBE-AB25-3F6783F2C684}" destId="{344DF651-D1AC-41B4-B0AA-CA11D77A8D91}" srcOrd="0" destOrd="0" presId="urn:microsoft.com/office/officeart/2005/8/layout/orgChart1"/>
    <dgm:cxn modelId="{57C86F29-E774-47C6-A695-598BFA49D54E}" type="presParOf" srcId="{5C31421A-0F49-4FBE-AB25-3F6783F2C684}" destId="{36F3C5A7-293D-4671-87E4-C3F8A298A9A7}" srcOrd="1" destOrd="0" presId="urn:microsoft.com/office/officeart/2005/8/layout/orgChart1"/>
    <dgm:cxn modelId="{51C3D579-2F02-44E9-99E4-0DCFE4FF5455}" type="presParOf" srcId="{CDEC26D1-77BD-4D0B-9C3C-27C1BD0224FF}" destId="{D8AE5664-615A-4545-B503-21B24A6E22D1}" srcOrd="1" destOrd="0" presId="urn:microsoft.com/office/officeart/2005/8/layout/orgChart1"/>
    <dgm:cxn modelId="{243D14A0-969D-4102-8727-89FCAA3C843F}" type="presParOf" srcId="{CDEC26D1-77BD-4D0B-9C3C-27C1BD0224FF}" destId="{C9EF6828-6B91-4762-87FF-D8AD4A1B79AB}" srcOrd="2" destOrd="0" presId="urn:microsoft.com/office/officeart/2005/8/layout/orgChart1"/>
    <dgm:cxn modelId="{5288B5BB-8B1D-4F76-93A2-508C638F5520}" type="presParOf" srcId="{74942E25-8ACB-4DF7-9B0A-54AEE3A01651}" destId="{C5EAE275-6FD2-4B86-BD5F-B21909FD82FD}" srcOrd="4" destOrd="0" presId="urn:microsoft.com/office/officeart/2005/8/layout/orgChart1"/>
    <dgm:cxn modelId="{5DB7DC05-A566-48E3-B631-83BA16111B66}" type="presParOf" srcId="{74942E25-8ACB-4DF7-9B0A-54AEE3A01651}" destId="{8AB04EB8-232A-4CE3-BC53-F2BB24D22DE5}" srcOrd="5" destOrd="0" presId="urn:microsoft.com/office/officeart/2005/8/layout/orgChart1"/>
    <dgm:cxn modelId="{DACB7EE8-6D9B-427A-8AE7-85777C7BADA8}" type="presParOf" srcId="{8AB04EB8-232A-4CE3-BC53-F2BB24D22DE5}" destId="{5710A4FB-C181-40B6-A67A-B726FBB80D82}" srcOrd="0" destOrd="0" presId="urn:microsoft.com/office/officeart/2005/8/layout/orgChart1"/>
    <dgm:cxn modelId="{E61977F5-C270-4F3C-9450-7233FA42287F}" type="presParOf" srcId="{5710A4FB-C181-40B6-A67A-B726FBB80D82}" destId="{75D604C9-5B10-4339-B23F-515D0B8DB5CC}" srcOrd="0" destOrd="0" presId="urn:microsoft.com/office/officeart/2005/8/layout/orgChart1"/>
    <dgm:cxn modelId="{1AD5A318-AD7E-4722-9834-39416FB8FE25}" type="presParOf" srcId="{5710A4FB-C181-40B6-A67A-B726FBB80D82}" destId="{30DEEC1C-7922-468F-8BCC-855373EC9BC1}" srcOrd="1" destOrd="0" presId="urn:microsoft.com/office/officeart/2005/8/layout/orgChart1"/>
    <dgm:cxn modelId="{482690C9-1E36-498F-9A1F-C4CD11B2FC47}" type="presParOf" srcId="{8AB04EB8-232A-4CE3-BC53-F2BB24D22DE5}" destId="{68A97447-C628-408B-9BFA-23D2C1485C3A}" srcOrd="1" destOrd="0" presId="urn:microsoft.com/office/officeart/2005/8/layout/orgChart1"/>
    <dgm:cxn modelId="{AF98B002-8379-4403-9DEA-8D64D54F8258}" type="presParOf" srcId="{8AB04EB8-232A-4CE3-BC53-F2BB24D22DE5}" destId="{D12BFAE7-359B-476E-8CC6-97B079A07FC7}" srcOrd="2" destOrd="0" presId="urn:microsoft.com/office/officeart/2005/8/layout/orgChart1"/>
    <dgm:cxn modelId="{7F755C2E-076D-4605-91FE-E8DB29E867F4}" type="presParOf" srcId="{F7DAF3FF-618C-4C67-96B1-62B021ED0160}" destId="{E220E44C-3B43-4CD1-B05E-82A808FDC70A}" srcOrd="2" destOrd="0" presId="urn:microsoft.com/office/officeart/2005/8/layout/orgChart1"/>
    <dgm:cxn modelId="{30B1B843-E913-4504-B8C5-A17EBC56A649}" type="presParOf" srcId="{0384685C-5A0C-453A-A386-5DE72D0FFBB2}" destId="{62080A16-AC96-4576-A7D8-0DFD1834049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4A8A85-27DC-42AC-B112-3BAE70CAFD80}" type="datetimeFigureOut">
              <a:rPr lang="en-US" smtClean="0"/>
              <a:pPr/>
              <a:t>5/16/2015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F39F9C-D8C3-403D-BAE3-8012432C80EB}" type="slidenum">
              <a:rPr lang="en-US" smtClean="0"/>
              <a:pPr/>
              <a:t>‹#›</a:t>
            </a:fld>
            <a:endParaRPr lang="en-US"/>
          </a:p>
        </p:txBody>
      </p:sp>
    </p:spTree>
    <p:extLst>
      <p:ext uri="{BB962C8B-B14F-4D97-AF65-F5344CB8AC3E}">
        <p14:creationId xmlns:p14="http://schemas.microsoft.com/office/powerpoint/2010/main" val="537918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cs typeface="Arial" charset="0"/>
              </a:defRPr>
            </a:lvl1pPr>
          </a:lstStyle>
          <a:p>
            <a:pPr>
              <a:defRPr/>
            </a:pPr>
            <a:endParaRPr lang="en-US"/>
          </a:p>
        </p:txBody>
      </p:sp>
      <p:sp>
        <p:nvSpPr>
          <p:cNvPr id="140291" name="Rectangle 3"/>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cs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0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0294" name="Rectangle 6"/>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cs typeface="Arial" charset="0"/>
              </a:defRPr>
            </a:lvl1pPr>
          </a:lstStyle>
          <a:p>
            <a:pPr>
              <a:defRPr/>
            </a:pPr>
            <a:endParaRPr lang="en-US"/>
          </a:p>
        </p:txBody>
      </p:sp>
      <p:sp>
        <p:nvSpPr>
          <p:cNvPr id="140295" name="Rectangle 7"/>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cs typeface="Arial" charset="0"/>
              </a:defRPr>
            </a:lvl1pPr>
          </a:lstStyle>
          <a:p>
            <a:pPr>
              <a:defRPr/>
            </a:pPr>
            <a:fld id="{4C270AFB-B7E5-4062-8671-105C65C4A812}" type="slidenum">
              <a:rPr lang="he-IL"/>
              <a:pPr>
                <a:defRPr/>
              </a:pPr>
              <a:t>‹#›</a:t>
            </a:fld>
            <a:endParaRPr lang="en-US"/>
          </a:p>
        </p:txBody>
      </p:sp>
    </p:spTree>
    <p:extLst>
      <p:ext uri="{BB962C8B-B14F-4D97-AF65-F5344CB8AC3E}">
        <p14:creationId xmlns:p14="http://schemas.microsoft.com/office/powerpoint/2010/main" val="1688343655"/>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charset="0"/>
        <a:ea typeface="+mn-ea"/>
        <a:cs typeface="Arial" charset="0"/>
      </a:defRPr>
    </a:lvl1pPr>
    <a:lvl2pPr marL="457200" algn="r" rtl="1" eaLnBrk="0" fontAlgn="base" hangingPunct="0">
      <a:spcBef>
        <a:spcPct val="30000"/>
      </a:spcBef>
      <a:spcAft>
        <a:spcPct val="0"/>
      </a:spcAft>
      <a:defRPr sz="1200" kern="1200">
        <a:solidFill>
          <a:schemeClr val="tx1"/>
        </a:solidFill>
        <a:latin typeface="Arial" charset="0"/>
        <a:ea typeface="+mn-ea"/>
        <a:cs typeface="Arial" charset="0"/>
      </a:defRPr>
    </a:lvl2pPr>
    <a:lvl3pPr marL="914400" algn="r" rtl="1" eaLnBrk="0" fontAlgn="base" hangingPunct="0">
      <a:spcBef>
        <a:spcPct val="30000"/>
      </a:spcBef>
      <a:spcAft>
        <a:spcPct val="0"/>
      </a:spcAft>
      <a:defRPr sz="1200" kern="1200">
        <a:solidFill>
          <a:schemeClr val="tx1"/>
        </a:solidFill>
        <a:latin typeface="Arial" charset="0"/>
        <a:ea typeface="+mn-ea"/>
        <a:cs typeface="Arial" charset="0"/>
      </a:defRPr>
    </a:lvl3pPr>
    <a:lvl4pPr marL="1371600" algn="r" rtl="1" eaLnBrk="0" fontAlgn="base" hangingPunct="0">
      <a:spcBef>
        <a:spcPct val="30000"/>
      </a:spcBef>
      <a:spcAft>
        <a:spcPct val="0"/>
      </a:spcAft>
      <a:defRPr sz="1200" kern="1200">
        <a:solidFill>
          <a:schemeClr val="tx1"/>
        </a:solidFill>
        <a:latin typeface="Arial" charset="0"/>
        <a:ea typeface="+mn-ea"/>
        <a:cs typeface="Arial" charset="0"/>
      </a:defRPr>
    </a:lvl4pPr>
    <a:lvl5pPr marL="1828800" algn="r" rtl="1"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he.wikipedia.org/wiki/%D7%9E%D7%93%D7%92%D7%9D"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he.wikipedia.org/wiki/%D7%A1%D7%98%D7%98%D7%99%D7%A1%D7%98%D7%99%D7%A7%D7%94" TargetMode="External"/><Relationship Id="rId4" Type="http://schemas.openxmlformats.org/officeDocument/2006/relationships/hyperlink" Target="http://he.wikipedia.org/wiki/%D7%90%D7%95%D7%9B%D7%9C%D7%95%D7%A1%D7%99%D7%99%D7%94"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166478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מציין מיקום של תמונת שקופית 1"/>
          <p:cNvSpPr>
            <a:spLocks noGrp="1" noRot="1" noChangeAspect="1" noTextEdit="1"/>
          </p:cNvSpPr>
          <p:nvPr>
            <p:ph type="sldImg"/>
          </p:nvPr>
        </p:nvSpPr>
        <p:spPr>
          <a:ln/>
        </p:spPr>
      </p:sp>
      <p:sp>
        <p:nvSpPr>
          <p:cNvPr id="97283" name="מציין מיקום של הערות 2"/>
          <p:cNvSpPr>
            <a:spLocks noGrp="1"/>
          </p:cNvSpPr>
          <p:nvPr>
            <p:ph type="body" idx="1"/>
          </p:nvPr>
        </p:nvSpPr>
        <p:spPr>
          <a:noFill/>
          <a:ln/>
        </p:spPr>
        <p:txBody>
          <a:bodyPr/>
          <a:lstStyle/>
          <a:p>
            <a:r>
              <a:rPr lang="he-IL" dirty="0" smtClean="0">
                <a:latin typeface="Arial" pitchFamily="34" charset="0"/>
                <a:cs typeface="Arial" pitchFamily="34" charset="0"/>
              </a:rPr>
              <a:t>הבדל בין שכבות למכסות שהדגימה בכל שכבה/סגמנט הינה אקראית בשכבות, ואילו במכסות היא מעין נוחות</a:t>
            </a:r>
          </a:p>
        </p:txBody>
      </p:sp>
      <p:sp>
        <p:nvSpPr>
          <p:cNvPr id="97284" name="מציין מיקום של מספר שקופית 3"/>
          <p:cNvSpPr>
            <a:spLocks noGrp="1"/>
          </p:cNvSpPr>
          <p:nvPr>
            <p:ph type="sldNum" sz="quarter" idx="5"/>
          </p:nvPr>
        </p:nvSpPr>
        <p:spPr>
          <a:noFill/>
        </p:spPr>
        <p:txBody>
          <a:bodyPr/>
          <a:lstStyle/>
          <a:p>
            <a:fld id="{9E630684-C1B3-41C4-92E5-54DA934712FD}" type="slidenum">
              <a:rPr lang="he-IL" smtClean="0">
                <a:latin typeface="Arial" pitchFamily="34" charset="0"/>
                <a:cs typeface="Arial" pitchFamily="34" charset="0"/>
              </a:rPr>
              <a:pPr/>
              <a:t>12</a:t>
            </a:fld>
            <a:endParaRPr lang="en-US" smtClean="0">
              <a:latin typeface="Arial" pitchFamily="34" charset="0"/>
              <a:cs typeface="Arial" pitchFamily="34" charset="0"/>
            </a:endParaRPr>
          </a:p>
        </p:txBody>
      </p:sp>
    </p:spTree>
    <p:extLst>
      <p:ext uri="{BB962C8B-B14F-4D97-AF65-F5344CB8AC3E}">
        <p14:creationId xmlns:p14="http://schemas.microsoft.com/office/powerpoint/2010/main" val="2300400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en-US" smtClean="0">
              <a:latin typeface="Arial" pitchFamily="34" charset="0"/>
              <a:cs typeface="Arial" pitchFamily="34" charset="0"/>
            </a:endParaRPr>
          </a:p>
        </p:txBody>
      </p:sp>
    </p:spTree>
    <p:extLst>
      <p:ext uri="{BB962C8B-B14F-4D97-AF65-F5344CB8AC3E}">
        <p14:creationId xmlns:p14="http://schemas.microsoft.com/office/powerpoint/2010/main" val="3681609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marL="228600" indent="-228600">
              <a:buAutoNum type="arabicPeriod"/>
            </a:pPr>
            <a:r>
              <a:rPr lang="he-IL" dirty="0" smtClean="0"/>
              <a:t>דגימה מקרית:</a:t>
            </a:r>
            <a:r>
              <a:rPr lang="he-IL" baseline="0" dirty="0" smtClean="0"/>
              <a:t> </a:t>
            </a:r>
            <a:r>
              <a:rPr lang="he-IL" dirty="0" smtClean="0"/>
              <a:t>שכבות- נבדקים,</a:t>
            </a:r>
            <a:r>
              <a:rPr lang="he-IL" baseline="0" dirty="0" smtClean="0"/>
              <a:t>  אשכולות- את האשכול</a:t>
            </a:r>
          </a:p>
          <a:p>
            <a:pPr marL="228600" indent="-228600">
              <a:buAutoNum type="arabicPeriod"/>
            </a:pPr>
            <a:r>
              <a:rPr lang="he-IL" baseline="0" dirty="0" smtClean="0"/>
              <a:t> העדר בחירה: שכבות – את הקבוצות, אשכולות- את הנבדקים.</a:t>
            </a:r>
            <a:endParaRPr lang="he-IL" dirty="0"/>
          </a:p>
        </p:txBody>
      </p:sp>
      <p:sp>
        <p:nvSpPr>
          <p:cNvPr id="4" name="מציין מיקום של מספר שקופית 3"/>
          <p:cNvSpPr>
            <a:spLocks noGrp="1"/>
          </p:cNvSpPr>
          <p:nvPr>
            <p:ph type="sldNum" sz="quarter" idx="10"/>
          </p:nvPr>
        </p:nvSpPr>
        <p:spPr/>
        <p:txBody>
          <a:bodyPr/>
          <a:lstStyle/>
          <a:p>
            <a:pPr>
              <a:defRPr/>
            </a:pPr>
            <a:fld id="{4C270AFB-B7E5-4062-8671-105C65C4A812}" type="slidenum">
              <a:rPr lang="he-IL" smtClean="0"/>
              <a:pPr>
                <a:defRPr/>
              </a:pPr>
              <a:t>15</a:t>
            </a:fld>
            <a:endParaRPr lang="en-US"/>
          </a:p>
        </p:txBody>
      </p:sp>
    </p:spTree>
    <p:extLst>
      <p:ext uri="{BB962C8B-B14F-4D97-AF65-F5344CB8AC3E}">
        <p14:creationId xmlns:p14="http://schemas.microsoft.com/office/powerpoint/2010/main" val="2260927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מציין מיקום של תמונת שקופית 1"/>
          <p:cNvSpPr>
            <a:spLocks noGrp="1" noRot="1" noChangeAspect="1" noTextEdit="1"/>
          </p:cNvSpPr>
          <p:nvPr>
            <p:ph type="sldImg"/>
          </p:nvPr>
        </p:nvSpPr>
        <p:spPr bwMode="auto">
          <a:noFill/>
          <a:ln>
            <a:solidFill>
              <a:srgbClr val="000000"/>
            </a:solidFill>
            <a:miter lim="800000"/>
            <a:headEnd/>
            <a:tailEnd/>
          </a:ln>
        </p:spPr>
      </p:sp>
      <p:sp>
        <p:nvSpPr>
          <p:cNvPr id="69635" name="מציין מיקום של הערות 2"/>
          <p:cNvSpPr>
            <a:spLocks noGrp="1"/>
          </p:cNvSpPr>
          <p:nvPr>
            <p:ph type="body" idx="1"/>
          </p:nvPr>
        </p:nvSpPr>
        <p:spPr bwMode="auto">
          <a:noFill/>
        </p:spPr>
        <p:txBody>
          <a:bodyPr wrap="square" numCol="1" anchor="t" anchorCtr="0" compatLnSpc="1">
            <a:prstTxWarp prst="textNoShape">
              <a:avLst/>
            </a:prstTxWarp>
          </a:bodyPr>
          <a:lstStyle/>
          <a:p>
            <a:r>
              <a:rPr lang="he-IL" dirty="0" smtClean="0"/>
              <a:t>1. </a:t>
            </a:r>
            <a:r>
              <a:rPr lang="he-IL" b="1" dirty="0" smtClean="0"/>
              <a:t>הסתברותי</a:t>
            </a:r>
            <a:r>
              <a:rPr lang="he-IL" dirty="0" smtClean="0"/>
              <a:t>,</a:t>
            </a:r>
            <a:r>
              <a:rPr lang="he-IL" baseline="0" dirty="0" smtClean="0"/>
              <a:t> כללי. 2.</a:t>
            </a:r>
            <a:r>
              <a:rPr lang="he-IL" b="1" baseline="0" dirty="0" smtClean="0"/>
              <a:t>אשכולות</a:t>
            </a:r>
            <a:r>
              <a:rPr lang="he-IL" baseline="0" dirty="0" smtClean="0"/>
              <a:t>, מגוון הפורשים דומה בין הימים, הומוגני בין קבוצות והטרוגני בתוך.3. מכסות, משיבים </a:t>
            </a:r>
            <a:r>
              <a:rPr lang="he-IL" baseline="0" dirty="0" err="1" smtClean="0"/>
              <a:t>מסויימים</a:t>
            </a:r>
            <a:endParaRPr lang="he-IL" dirty="0" smtClean="0"/>
          </a:p>
        </p:txBody>
      </p:sp>
      <p:sp>
        <p:nvSpPr>
          <p:cNvPr id="69636" name="מציין מיקום של מספר שקופית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DFACC6B-5B3C-48BE-A791-6E7D5FE9E6BC}" type="slidenum">
              <a:rPr lang="he-IL" smtClean="0"/>
              <a:pPr/>
              <a:t>17</a:t>
            </a:fld>
            <a:endParaRPr lang="he-IL" smtClean="0"/>
          </a:p>
        </p:txBody>
      </p:sp>
    </p:spTree>
    <p:extLst>
      <p:ext uri="{BB962C8B-B14F-4D97-AF65-F5344CB8AC3E}">
        <p14:creationId xmlns:p14="http://schemas.microsoft.com/office/powerpoint/2010/main" val="102248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מציין מיקום של תמונת שקופית 1"/>
          <p:cNvSpPr>
            <a:spLocks noGrp="1" noRot="1" noChangeAspect="1" noTextEdit="1"/>
          </p:cNvSpPr>
          <p:nvPr>
            <p:ph type="sldImg"/>
          </p:nvPr>
        </p:nvSpPr>
        <p:spPr bwMode="auto">
          <a:noFill/>
          <a:ln>
            <a:solidFill>
              <a:srgbClr val="000000"/>
            </a:solidFill>
            <a:miter lim="800000"/>
            <a:headEnd/>
            <a:tailEnd/>
          </a:ln>
        </p:spPr>
      </p:sp>
      <p:sp>
        <p:nvSpPr>
          <p:cNvPr id="70659" name="מציין מיקום של הערות 2"/>
          <p:cNvSpPr>
            <a:spLocks noGrp="1"/>
          </p:cNvSpPr>
          <p:nvPr>
            <p:ph type="body" idx="1"/>
          </p:nvPr>
        </p:nvSpPr>
        <p:spPr bwMode="auto">
          <a:noFill/>
        </p:spPr>
        <p:txBody>
          <a:bodyPr wrap="square" numCol="1" anchor="t" anchorCtr="0" compatLnSpc="1">
            <a:prstTxWarp prst="textNoShape">
              <a:avLst/>
            </a:prstTxWarp>
          </a:bodyPr>
          <a:lstStyle/>
          <a:p>
            <a:r>
              <a:rPr lang="he-IL" dirty="0" smtClean="0"/>
              <a:t>4. כדור שלג  5. שכבות – שונות בין הקבוצות. החוקר חושב שביעות רצון בעבודה שזו הבעיה הנחקרת, היא משתנה שסוג המחלקה  יוצר</a:t>
            </a:r>
            <a:r>
              <a:rPr lang="he-IL" baseline="0" dirty="0" smtClean="0"/>
              <a:t> בו אבחנה אז יחלק שכבות לפי מחלקות וידגום 10% מכל מחלקה.</a:t>
            </a:r>
            <a:endParaRPr lang="he-IL" dirty="0" smtClean="0"/>
          </a:p>
        </p:txBody>
      </p:sp>
      <p:sp>
        <p:nvSpPr>
          <p:cNvPr id="70660" name="מציין מיקום של מספר שקופית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8DD4D5D-02DD-433E-88C6-990B43CDBC24}" type="slidenum">
              <a:rPr lang="he-IL" smtClean="0"/>
              <a:pPr/>
              <a:t>18</a:t>
            </a:fld>
            <a:endParaRPr lang="he-IL" smtClean="0"/>
          </a:p>
        </p:txBody>
      </p:sp>
    </p:spTree>
    <p:extLst>
      <p:ext uri="{BB962C8B-B14F-4D97-AF65-F5344CB8AC3E}">
        <p14:creationId xmlns:p14="http://schemas.microsoft.com/office/powerpoint/2010/main" val="4276839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מציין מיקום של תמונת שקופית 1"/>
          <p:cNvSpPr>
            <a:spLocks noGrp="1" noRot="1" noChangeAspect="1" noTextEdit="1"/>
          </p:cNvSpPr>
          <p:nvPr>
            <p:ph type="sldImg"/>
          </p:nvPr>
        </p:nvSpPr>
        <p:spPr bwMode="auto">
          <a:noFill/>
          <a:ln>
            <a:solidFill>
              <a:srgbClr val="000000"/>
            </a:solidFill>
            <a:miter lim="800000"/>
            <a:headEnd/>
            <a:tailEnd/>
          </a:ln>
        </p:spPr>
      </p:sp>
      <p:sp>
        <p:nvSpPr>
          <p:cNvPr id="71683" name="מציין מיקום של הערות 2"/>
          <p:cNvSpPr>
            <a:spLocks noGrp="1"/>
          </p:cNvSpPr>
          <p:nvPr>
            <p:ph type="body" idx="1"/>
          </p:nvPr>
        </p:nvSpPr>
        <p:spPr bwMode="auto">
          <a:noFill/>
        </p:spPr>
        <p:txBody>
          <a:bodyPr wrap="square" numCol="1" anchor="t" anchorCtr="0" compatLnSpc="1">
            <a:prstTxWarp prst="textNoShape">
              <a:avLst/>
            </a:prstTxWarp>
          </a:bodyPr>
          <a:lstStyle/>
          <a:p>
            <a:r>
              <a:rPr lang="he-IL" dirty="0" smtClean="0"/>
              <a:t>דגימת אשכולות: נדגמו מחלקות אקראית (משאבי אנוש ויצור)</a:t>
            </a:r>
          </a:p>
        </p:txBody>
      </p:sp>
      <p:sp>
        <p:nvSpPr>
          <p:cNvPr id="71684" name="מציין מיקום של מספר שקופית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1665FD-342B-4902-93DE-D591ABC8754B}" type="slidenum">
              <a:rPr lang="he-IL" smtClean="0"/>
              <a:pPr/>
              <a:t>19</a:t>
            </a:fld>
            <a:endParaRPr lang="he-IL" smtClean="0"/>
          </a:p>
        </p:txBody>
      </p:sp>
    </p:spTree>
    <p:extLst>
      <p:ext uri="{BB962C8B-B14F-4D97-AF65-F5344CB8AC3E}">
        <p14:creationId xmlns:p14="http://schemas.microsoft.com/office/powerpoint/2010/main" val="3469722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מציין מיקום של תמונת שקופית 1"/>
          <p:cNvSpPr>
            <a:spLocks noGrp="1" noRot="1" noChangeAspect="1" noTextEdit="1"/>
          </p:cNvSpPr>
          <p:nvPr>
            <p:ph type="sldImg"/>
          </p:nvPr>
        </p:nvSpPr>
        <p:spPr bwMode="auto">
          <a:noFill/>
          <a:ln>
            <a:solidFill>
              <a:srgbClr val="000000"/>
            </a:solidFill>
            <a:miter lim="800000"/>
            <a:headEnd/>
            <a:tailEnd/>
          </a:ln>
        </p:spPr>
      </p:sp>
      <p:sp>
        <p:nvSpPr>
          <p:cNvPr id="72707" name="מציין מיקום של הערות 2"/>
          <p:cNvSpPr>
            <a:spLocks noGrp="1"/>
          </p:cNvSpPr>
          <p:nvPr>
            <p:ph type="body" idx="1"/>
          </p:nvPr>
        </p:nvSpPr>
        <p:spPr bwMode="auto">
          <a:noFill/>
        </p:spPr>
        <p:txBody>
          <a:bodyPr wrap="square" numCol="1" anchor="t" anchorCtr="0" compatLnSpc="1">
            <a:prstTxWarp prst="textNoShape">
              <a:avLst/>
            </a:prstTxWarp>
          </a:bodyPr>
          <a:lstStyle/>
          <a:p>
            <a:r>
              <a:rPr lang="he-IL" dirty="0" smtClean="0"/>
              <a:t>שכבות</a:t>
            </a:r>
          </a:p>
        </p:txBody>
      </p:sp>
      <p:sp>
        <p:nvSpPr>
          <p:cNvPr id="72708" name="מציין מיקום של מספר שקופית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78561F8-F34A-4634-A015-A79D3C5D2664}" type="slidenum">
              <a:rPr lang="he-IL" smtClean="0"/>
              <a:pPr/>
              <a:t>20</a:t>
            </a:fld>
            <a:endParaRPr lang="he-IL" smtClean="0"/>
          </a:p>
        </p:txBody>
      </p:sp>
    </p:spTree>
    <p:extLst>
      <p:ext uri="{BB962C8B-B14F-4D97-AF65-F5344CB8AC3E}">
        <p14:creationId xmlns:p14="http://schemas.microsoft.com/office/powerpoint/2010/main" val="2069646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23287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מציין מיקום של תמונת שקופית 1"/>
          <p:cNvSpPr>
            <a:spLocks noGrp="1" noRot="1" noChangeAspect="1" noTextEdit="1"/>
          </p:cNvSpPr>
          <p:nvPr>
            <p:ph type="sldImg"/>
          </p:nvPr>
        </p:nvSpPr>
        <p:spPr>
          <a:ln/>
        </p:spPr>
      </p:sp>
      <p:sp>
        <p:nvSpPr>
          <p:cNvPr id="103427" name="מציין מיקום של הערות 2"/>
          <p:cNvSpPr>
            <a:spLocks noGrp="1"/>
          </p:cNvSpPr>
          <p:nvPr>
            <p:ph type="body" idx="1"/>
          </p:nvPr>
        </p:nvSpPr>
        <p:spPr>
          <a:noFill/>
          <a:ln/>
        </p:spPr>
        <p:txBody>
          <a:bodyPr/>
          <a:lstStyle/>
          <a:p>
            <a:r>
              <a:rPr lang="he-IL" dirty="0" smtClean="0">
                <a:latin typeface="Arial" pitchFamily="34" charset="0"/>
                <a:cs typeface="Arial" pitchFamily="34" charset="0"/>
              </a:rPr>
              <a:t>הגדלת מדגם</a:t>
            </a:r>
            <a:r>
              <a:rPr lang="he-IL" baseline="0" dirty="0" smtClean="0">
                <a:latin typeface="Arial" pitchFamily="34" charset="0"/>
                <a:cs typeface="Arial" pitchFamily="34" charset="0"/>
              </a:rPr>
              <a:t> מקטינה שונות הדגימה. הקטנה – מגדילה שונות.</a:t>
            </a:r>
          </a:p>
          <a:p>
            <a:r>
              <a:rPr lang="he-IL" baseline="0" dirty="0" smtClean="0">
                <a:latin typeface="Arial" pitchFamily="34" charset="0"/>
                <a:cs typeface="Arial" pitchFamily="34" charset="0"/>
              </a:rPr>
              <a:t>  </a:t>
            </a:r>
            <a:r>
              <a:rPr lang="en-US" baseline="0" dirty="0" smtClean="0">
                <a:latin typeface="Arial" pitchFamily="34" charset="0"/>
                <a:cs typeface="Arial" pitchFamily="34" charset="0"/>
              </a:rPr>
              <a:t>N</a:t>
            </a:r>
            <a:r>
              <a:rPr lang="he-IL" baseline="0" dirty="0" smtClean="0">
                <a:latin typeface="Arial" pitchFamily="34" charset="0"/>
                <a:cs typeface="Arial" pitchFamily="34" charset="0"/>
              </a:rPr>
              <a:t>  יכול לגדול אם המכנה קטן(השגיאה) או המונה גדול (שונות </a:t>
            </a:r>
            <a:r>
              <a:rPr lang="he-IL" baseline="0" dirty="0" err="1" smtClean="0">
                <a:latin typeface="Arial" pitchFamily="34" charset="0"/>
                <a:cs typeface="Arial" pitchFamily="34" charset="0"/>
              </a:rPr>
              <a:t>אוכלוסיה</a:t>
            </a:r>
            <a:r>
              <a:rPr lang="he-IL" baseline="0" dirty="0" smtClean="0">
                <a:latin typeface="Arial" pitchFamily="34" charset="0"/>
                <a:cs typeface="Arial" pitchFamily="34" charset="0"/>
              </a:rPr>
              <a:t> גדולה </a:t>
            </a:r>
            <a:r>
              <a:rPr lang="he-IL" baseline="0" smtClean="0">
                <a:latin typeface="Arial" pitchFamily="34" charset="0"/>
                <a:cs typeface="Arial" pitchFamily="34" charset="0"/>
              </a:rPr>
              <a:t>ו/או רמת </a:t>
            </a:r>
            <a:r>
              <a:rPr lang="he-IL" baseline="0" dirty="0" smtClean="0">
                <a:latin typeface="Arial" pitchFamily="34" charset="0"/>
                <a:cs typeface="Arial" pitchFamily="34" charset="0"/>
              </a:rPr>
              <a:t>בטחון גדולה יותר)</a:t>
            </a:r>
            <a:endParaRPr lang="he-IL" dirty="0" smtClean="0">
              <a:latin typeface="Arial" pitchFamily="34" charset="0"/>
              <a:cs typeface="Arial" pitchFamily="34" charset="0"/>
            </a:endParaRPr>
          </a:p>
        </p:txBody>
      </p:sp>
      <p:sp>
        <p:nvSpPr>
          <p:cNvPr id="103428" name="מציין מיקום של מספר שקופית 3"/>
          <p:cNvSpPr>
            <a:spLocks noGrp="1"/>
          </p:cNvSpPr>
          <p:nvPr>
            <p:ph type="sldNum" sz="quarter" idx="5"/>
          </p:nvPr>
        </p:nvSpPr>
        <p:spPr>
          <a:noFill/>
        </p:spPr>
        <p:txBody>
          <a:bodyPr/>
          <a:lstStyle/>
          <a:p>
            <a:fld id="{6B75EC8E-D983-403C-A046-FF35556D381C}" type="slidenum">
              <a:rPr lang="he-IL" smtClean="0">
                <a:latin typeface="Arial" pitchFamily="34" charset="0"/>
                <a:cs typeface="Arial" pitchFamily="34" charset="0"/>
              </a:rPr>
              <a:pPr/>
              <a:t>23</a:t>
            </a:fld>
            <a:endParaRPr lang="en-US" smtClean="0">
              <a:latin typeface="Arial" pitchFamily="34" charset="0"/>
              <a:cs typeface="Arial" pitchFamily="34" charset="0"/>
            </a:endParaRPr>
          </a:p>
        </p:txBody>
      </p:sp>
    </p:spTree>
    <p:extLst>
      <p:ext uri="{BB962C8B-B14F-4D97-AF65-F5344CB8AC3E}">
        <p14:creationId xmlns:p14="http://schemas.microsoft.com/office/powerpoint/2010/main" val="3224229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מציין מיקום של תמונת שקופית 1"/>
          <p:cNvSpPr>
            <a:spLocks noGrp="1" noRot="1" noChangeAspect="1" noTextEdit="1"/>
          </p:cNvSpPr>
          <p:nvPr>
            <p:ph type="sldImg"/>
          </p:nvPr>
        </p:nvSpPr>
        <p:spPr>
          <a:ln/>
        </p:spPr>
      </p:sp>
      <p:sp>
        <p:nvSpPr>
          <p:cNvPr id="104451" name="מציין מיקום של הערות 2"/>
          <p:cNvSpPr>
            <a:spLocks noGrp="1"/>
          </p:cNvSpPr>
          <p:nvPr>
            <p:ph type="body" idx="1"/>
          </p:nvPr>
        </p:nvSpPr>
        <p:spPr>
          <a:noFill/>
          <a:ln/>
        </p:spPr>
        <p:txBody>
          <a:bodyPr/>
          <a:lstStyle/>
          <a:p>
            <a:r>
              <a:rPr lang="he-IL" dirty="0" smtClean="0">
                <a:latin typeface="Arial" pitchFamily="34" charset="0"/>
                <a:cs typeface="Arial" pitchFamily="34" charset="0"/>
              </a:rPr>
              <a:t>השונות הרבה של </a:t>
            </a:r>
            <a:r>
              <a:rPr lang="he-IL" dirty="0" err="1" smtClean="0">
                <a:latin typeface="Arial" pitchFamily="34" charset="0"/>
                <a:cs typeface="Arial" pitchFamily="34" charset="0"/>
              </a:rPr>
              <a:t>שותי</a:t>
            </a:r>
            <a:r>
              <a:rPr lang="he-IL" dirty="0" smtClean="0">
                <a:latin typeface="Arial" pitchFamily="34" charset="0"/>
                <a:cs typeface="Arial" pitchFamily="34" charset="0"/>
              </a:rPr>
              <a:t> הקפה יותר קטנה מזו של הצבעה לכנסת לכן דרוש מדגם קטן יותר.</a:t>
            </a:r>
          </a:p>
        </p:txBody>
      </p:sp>
      <p:sp>
        <p:nvSpPr>
          <p:cNvPr id="104452" name="מציין מיקום של מספר שקופית 3"/>
          <p:cNvSpPr>
            <a:spLocks noGrp="1"/>
          </p:cNvSpPr>
          <p:nvPr>
            <p:ph type="sldNum" sz="quarter" idx="5"/>
          </p:nvPr>
        </p:nvSpPr>
        <p:spPr>
          <a:noFill/>
        </p:spPr>
        <p:txBody>
          <a:bodyPr/>
          <a:lstStyle/>
          <a:p>
            <a:fld id="{242AC436-6468-4734-9CF9-CD07E925A202}" type="slidenum">
              <a:rPr lang="he-IL" smtClean="0">
                <a:latin typeface="Arial" pitchFamily="34" charset="0"/>
                <a:cs typeface="Arial" pitchFamily="34" charset="0"/>
              </a:rPr>
              <a:pPr/>
              <a:t>24</a:t>
            </a:fld>
            <a:endParaRPr lang="en-US" smtClean="0">
              <a:latin typeface="Arial" pitchFamily="34" charset="0"/>
              <a:cs typeface="Arial" pitchFamily="34" charset="0"/>
            </a:endParaRPr>
          </a:p>
        </p:txBody>
      </p:sp>
    </p:spTree>
    <p:extLst>
      <p:ext uri="{BB962C8B-B14F-4D97-AF65-F5344CB8AC3E}">
        <p14:creationId xmlns:p14="http://schemas.microsoft.com/office/powerpoint/2010/main" val="2966523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מציין מיקום של תמונת שקופית 1"/>
          <p:cNvSpPr>
            <a:spLocks noGrp="1" noRot="1" noChangeAspect="1" noTextEdit="1"/>
          </p:cNvSpPr>
          <p:nvPr>
            <p:ph type="sldImg"/>
          </p:nvPr>
        </p:nvSpPr>
        <p:spPr>
          <a:ln/>
        </p:spPr>
      </p:sp>
      <p:sp>
        <p:nvSpPr>
          <p:cNvPr id="55299" name="מציין מיקום של הערות 2"/>
          <p:cNvSpPr>
            <a:spLocks noGrp="1"/>
          </p:cNvSpPr>
          <p:nvPr>
            <p:ph type="body" idx="1"/>
          </p:nvPr>
        </p:nvSpPr>
        <p:spPr>
          <a:noFill/>
          <a:ln/>
        </p:spPr>
        <p:txBody>
          <a:bodyPr/>
          <a:lstStyle/>
          <a:p>
            <a:endParaRPr lang="he-IL" smtClean="0"/>
          </a:p>
        </p:txBody>
      </p:sp>
      <p:sp>
        <p:nvSpPr>
          <p:cNvPr id="55300" name="מציין מיקום של מספר שקופית 3"/>
          <p:cNvSpPr>
            <a:spLocks noGrp="1"/>
          </p:cNvSpPr>
          <p:nvPr>
            <p:ph type="sldNum" sz="quarter" idx="5"/>
          </p:nvPr>
        </p:nvSpPr>
        <p:spPr>
          <a:noFill/>
        </p:spPr>
        <p:txBody>
          <a:bodyPr/>
          <a:lstStyle/>
          <a:p>
            <a:fld id="{34642104-74C0-43B7-852D-085FF25EA245}" type="slidenum">
              <a:rPr lang="he-IL" smtClean="0"/>
              <a:pPr/>
              <a:t>2</a:t>
            </a:fld>
            <a:endParaRPr lang="en-US" smtClean="0"/>
          </a:p>
        </p:txBody>
      </p:sp>
    </p:spTree>
    <p:extLst>
      <p:ext uri="{BB962C8B-B14F-4D97-AF65-F5344CB8AC3E}">
        <p14:creationId xmlns:p14="http://schemas.microsoft.com/office/powerpoint/2010/main" val="3789009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שאינן שגיאות דגימה: </a:t>
            </a:r>
            <a:r>
              <a:rPr lang="he-IL" b="1" dirty="0" smtClean="0"/>
              <a:t>אקראית</a:t>
            </a:r>
            <a:r>
              <a:rPr lang="he-IL" dirty="0" smtClean="0"/>
              <a:t>: הקלדה. הקלדת מספרים שגויה, פעם למעלה ופעם למטה- הממוצע יהיה דומה אך השונות תגדל.          </a:t>
            </a:r>
            <a:r>
              <a:rPr lang="he-IL" b="1" dirty="0" smtClean="0"/>
              <a:t>לא אקראי</a:t>
            </a:r>
            <a:r>
              <a:rPr lang="he-IL" dirty="0" smtClean="0"/>
              <a:t>:  כל</a:t>
            </a:r>
            <a:r>
              <a:rPr lang="he-IL" baseline="0" dirty="0" smtClean="0"/>
              <a:t> הזמן אותה שגיאה, הקלדת 1 במקום 2: מגדיל ממוצע ומזיז התפלגות ימינה על ציר ה </a:t>
            </a:r>
            <a:r>
              <a:rPr lang="en-US" baseline="0" dirty="0" smtClean="0"/>
              <a:t>X</a:t>
            </a:r>
            <a:r>
              <a:rPr lang="he-IL" baseline="0" dirty="0" smtClean="0"/>
              <a:t>. </a:t>
            </a:r>
          </a:p>
          <a:p>
            <a:r>
              <a:rPr lang="he-IL" b="1" baseline="0" dirty="0" smtClean="0"/>
              <a:t>הגדלת המדגם מקטינה שונות בדגימה אקראית אך לא משפיעה על דגימה לא אקראית. </a:t>
            </a:r>
            <a:r>
              <a:rPr lang="he-IL" baseline="0" dirty="0" smtClean="0"/>
              <a:t>לא אקראי – הממוצע לא ישתנה וכך גם השונות. </a:t>
            </a:r>
            <a:r>
              <a:rPr lang="he-IL" baseline="0" dirty="0" smtClean="0">
                <a:solidFill>
                  <a:srgbClr val="0000FF"/>
                </a:solidFill>
              </a:rPr>
              <a:t>אקראי: </a:t>
            </a:r>
            <a:r>
              <a:rPr lang="he-IL" b="1" u="sng" baseline="0" dirty="0" smtClean="0">
                <a:solidFill>
                  <a:srgbClr val="0000FF"/>
                </a:solidFill>
              </a:rPr>
              <a:t>דגימה גדולה מקזזת יותר שגיאות ולכן הגדלת גודל מדגם</a:t>
            </a:r>
            <a:endParaRPr lang="he-IL" b="1" u="sng" dirty="0">
              <a:solidFill>
                <a:srgbClr val="0000FF"/>
              </a:solidFill>
            </a:endParaRPr>
          </a:p>
        </p:txBody>
      </p:sp>
      <p:sp>
        <p:nvSpPr>
          <p:cNvPr id="4" name="מציין מיקום של מספר שקופית 3"/>
          <p:cNvSpPr>
            <a:spLocks noGrp="1"/>
          </p:cNvSpPr>
          <p:nvPr>
            <p:ph type="sldNum" sz="quarter" idx="10"/>
          </p:nvPr>
        </p:nvSpPr>
        <p:spPr/>
        <p:txBody>
          <a:bodyPr/>
          <a:lstStyle/>
          <a:p>
            <a:pPr>
              <a:defRPr/>
            </a:pPr>
            <a:fld id="{4C270AFB-B7E5-4062-8671-105C65C4A812}" type="slidenum">
              <a:rPr lang="he-IL" smtClean="0"/>
              <a:pPr>
                <a:defRPr/>
              </a:pPr>
              <a:t>25</a:t>
            </a:fld>
            <a:endParaRPr lang="en-US"/>
          </a:p>
        </p:txBody>
      </p:sp>
    </p:spTree>
    <p:extLst>
      <p:ext uri="{BB962C8B-B14F-4D97-AF65-F5344CB8AC3E}">
        <p14:creationId xmlns:p14="http://schemas.microsoft.com/office/powerpoint/2010/main" val="1722560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A3A15CF-709B-432F-A431-159A91D10166}" type="slidenum">
              <a:rPr lang="he-IL" smtClean="0">
                <a:latin typeface="Arial" pitchFamily="34" charset="0"/>
                <a:cs typeface="Arial" pitchFamily="34" charset="0"/>
              </a:rPr>
              <a:pPr/>
              <a:t>26</a:t>
            </a:fld>
            <a:endParaRPr lang="en-US" smtClean="0">
              <a:latin typeface="Arial" pitchFamily="34" charset="0"/>
              <a:cs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he-IL" dirty="0" smtClean="0">
                <a:latin typeface="Arial" pitchFamily="34" charset="0"/>
                <a:cs typeface="Arial" pitchFamily="34" charset="0"/>
              </a:rPr>
              <a:t>מטרת על כללית-למה אנחנו מבצעים את המחקר?</a:t>
            </a:r>
          </a:p>
          <a:p>
            <a:r>
              <a:rPr lang="he-IL" dirty="0" smtClean="0">
                <a:latin typeface="Arial" pitchFamily="34" charset="0"/>
                <a:cs typeface="Arial" pitchFamily="34" charset="0"/>
              </a:rPr>
              <a:t>מטרות </a:t>
            </a:r>
            <a:r>
              <a:rPr lang="he-IL" dirty="0" err="1" smtClean="0">
                <a:latin typeface="Arial" pitchFamily="34" charset="0"/>
                <a:cs typeface="Arial" pitchFamily="34" charset="0"/>
              </a:rPr>
              <a:t>המחקר:שאלות</a:t>
            </a:r>
            <a:r>
              <a:rPr lang="he-IL" dirty="0" smtClean="0">
                <a:latin typeface="Arial" pitchFamily="34" charset="0"/>
                <a:cs typeface="Arial" pitchFamily="34" charset="0"/>
              </a:rPr>
              <a:t> המחקר </a:t>
            </a:r>
            <a:r>
              <a:rPr lang="he-IL" dirty="0" err="1" smtClean="0">
                <a:latin typeface="Arial" pitchFamily="34" charset="0"/>
                <a:cs typeface="Arial" pitchFamily="34" charset="0"/>
              </a:rPr>
              <a:t>כללייות</a:t>
            </a:r>
            <a:r>
              <a:rPr lang="he-IL" dirty="0" smtClean="0">
                <a:latin typeface="Arial" pitchFamily="34" charset="0"/>
                <a:cs typeface="Arial" pitchFamily="34" charset="0"/>
              </a:rPr>
              <a:t> האם יש הבדלים בהעדפה של בעלי הכנסה שונה למותג שלי, </a:t>
            </a:r>
            <a:r>
              <a:rPr lang="he-IL" dirty="0" err="1" smtClean="0">
                <a:latin typeface="Arial" pitchFamily="34" charset="0"/>
                <a:cs typeface="Arial" pitchFamily="34" charset="0"/>
              </a:rPr>
              <a:t>הפותזות</a:t>
            </a:r>
            <a:r>
              <a:rPr lang="he-IL" dirty="0" smtClean="0">
                <a:latin typeface="Arial" pitchFamily="34" charset="0"/>
                <a:cs typeface="Arial" pitchFamily="34" charset="0"/>
              </a:rPr>
              <a:t> עם </a:t>
            </a:r>
            <a:r>
              <a:rPr lang="he-IL" dirty="0" err="1" smtClean="0">
                <a:latin typeface="Arial" pitchFamily="34" charset="0"/>
                <a:cs typeface="Arial" pitchFamily="34" charset="0"/>
              </a:rPr>
              <a:t>כיוון:בעלי</a:t>
            </a:r>
            <a:r>
              <a:rPr lang="he-IL" dirty="0" smtClean="0">
                <a:latin typeface="Arial" pitchFamily="34" charset="0"/>
                <a:cs typeface="Arial" pitchFamily="34" charset="0"/>
              </a:rPr>
              <a:t> הכנסה נמוכה מעדיפים את המוצג שלי יותר מאשר גבוהה.</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989766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b="1" i="0" kern="1200" dirty="0" smtClean="0">
                <a:solidFill>
                  <a:schemeClr val="tx1"/>
                </a:solidFill>
                <a:latin typeface="Arial" charset="0"/>
                <a:ea typeface="+mn-ea"/>
                <a:cs typeface="Arial" charset="0"/>
              </a:rPr>
              <a:t>סקר</a:t>
            </a:r>
            <a:r>
              <a:rPr lang="he-IL" sz="1200" b="0" i="0" kern="1200" dirty="0" smtClean="0">
                <a:solidFill>
                  <a:schemeClr val="tx1"/>
                </a:solidFill>
                <a:latin typeface="Arial" charset="0"/>
                <a:ea typeface="+mn-ea"/>
                <a:cs typeface="Arial" charset="0"/>
              </a:rPr>
              <a:t> הוא מדידה של תכונה ב</a:t>
            </a:r>
            <a:r>
              <a:rPr lang="he-IL" sz="1200" b="0" i="0" u="none" strike="noStrike" kern="1200" dirty="0" smtClean="0">
                <a:solidFill>
                  <a:schemeClr val="tx1"/>
                </a:solidFill>
                <a:latin typeface="Arial" charset="0"/>
                <a:ea typeface="+mn-ea"/>
                <a:cs typeface="Arial" charset="0"/>
                <a:hlinkClick r:id="rId3" tooltip="מדגם"/>
              </a:rPr>
              <a:t>מדגם</a:t>
            </a:r>
            <a:r>
              <a:rPr lang="he-IL" sz="1200" b="0" i="0" kern="1200" dirty="0" smtClean="0">
                <a:solidFill>
                  <a:schemeClr val="tx1"/>
                </a:solidFill>
                <a:latin typeface="Arial" charset="0"/>
                <a:ea typeface="+mn-ea"/>
                <a:cs typeface="Arial" charset="0"/>
              </a:rPr>
              <a:t> והכללת הממצאים לכלל ה</a:t>
            </a:r>
            <a:r>
              <a:rPr lang="he-IL" sz="1200" b="0" i="0" u="none" strike="noStrike" kern="1200" dirty="0" smtClean="0">
                <a:solidFill>
                  <a:schemeClr val="tx1"/>
                </a:solidFill>
                <a:latin typeface="Arial" charset="0"/>
                <a:ea typeface="+mn-ea"/>
                <a:cs typeface="Arial" charset="0"/>
                <a:hlinkClick r:id="rId4" tooltip="אוכלוסייה"/>
              </a:rPr>
              <a:t>אוכלוסייה</a:t>
            </a:r>
            <a:r>
              <a:rPr lang="he-IL" sz="1200" b="0" i="0" kern="1200" dirty="0" smtClean="0">
                <a:solidFill>
                  <a:schemeClr val="tx1"/>
                </a:solidFill>
                <a:latin typeface="Arial" charset="0"/>
                <a:ea typeface="+mn-ea"/>
                <a:cs typeface="Arial" charset="0"/>
              </a:rPr>
              <a:t> באמצעים </a:t>
            </a:r>
            <a:r>
              <a:rPr lang="he-IL" sz="1200" b="0" i="0" u="sng" kern="1200" dirty="0" err="1" smtClean="0">
                <a:solidFill>
                  <a:schemeClr val="tx1"/>
                </a:solidFill>
                <a:latin typeface="Arial" charset="0"/>
                <a:ea typeface="+mn-ea"/>
                <a:cs typeface="Arial" charset="0"/>
                <a:hlinkClick r:id="rId5" tooltip="סטטיסטיקה"/>
              </a:rPr>
              <a:t>סטיטסטיים</a:t>
            </a:r>
            <a:endParaRPr lang="he-IL" sz="1200" b="0" i="0" u="sng" kern="1200" dirty="0" smtClean="0">
              <a:solidFill>
                <a:schemeClr val="tx1"/>
              </a:solidFill>
              <a:latin typeface="Arial" charset="0"/>
              <a:ea typeface="+mn-ea"/>
              <a:cs typeface="Arial" charset="0"/>
            </a:endParaRPr>
          </a:p>
          <a:p>
            <a:r>
              <a:rPr lang="he-IL" sz="1200" b="0" i="0" u="sng" kern="1200" dirty="0" smtClean="0">
                <a:solidFill>
                  <a:schemeClr val="tx1"/>
                </a:solidFill>
                <a:latin typeface="Arial" charset="0"/>
                <a:ea typeface="+mn-ea"/>
                <a:cs typeface="Arial" charset="0"/>
              </a:rPr>
              <a:t>דואר</a:t>
            </a:r>
            <a:r>
              <a:rPr lang="he-IL" sz="1200" b="0" i="0" u="sng" kern="1200" baseline="0" dirty="0" smtClean="0">
                <a:solidFill>
                  <a:schemeClr val="tx1"/>
                </a:solidFill>
                <a:latin typeface="Arial" charset="0"/>
                <a:ea typeface="+mn-ea"/>
                <a:cs typeface="Arial" charset="0"/>
              </a:rPr>
              <a:t> מסורתי – מעטפה ובול להחזרה, פאנל- קבוצה קבועה שנבדקת אחת לתקופה.</a:t>
            </a:r>
          </a:p>
          <a:p>
            <a:r>
              <a:rPr lang="he-IL" sz="1200" b="0" i="0" u="sng" kern="1200" baseline="0" dirty="0" smtClean="0">
                <a:solidFill>
                  <a:schemeClr val="tx1"/>
                </a:solidFill>
                <a:latin typeface="Arial" charset="0"/>
                <a:ea typeface="+mn-ea"/>
                <a:cs typeface="Arial" charset="0"/>
              </a:rPr>
              <a:t>טלפון: מסורתי – אדם לאדם, ממוחשב – מחשב לאדם</a:t>
            </a:r>
          </a:p>
          <a:p>
            <a:r>
              <a:rPr lang="he-IL" sz="1200" b="0" i="0" u="sng" kern="1200" baseline="0" dirty="0" smtClean="0">
                <a:solidFill>
                  <a:schemeClr val="tx1"/>
                </a:solidFill>
                <a:latin typeface="Arial" charset="0"/>
                <a:ea typeface="+mn-ea"/>
                <a:cs typeface="Arial" charset="0"/>
              </a:rPr>
              <a:t>אינטרנט: לינק</a:t>
            </a:r>
            <a:endParaRPr lang="he-IL" dirty="0"/>
          </a:p>
        </p:txBody>
      </p:sp>
      <p:sp>
        <p:nvSpPr>
          <p:cNvPr id="4" name="מציין מיקום של מספר שקופית 3"/>
          <p:cNvSpPr>
            <a:spLocks noGrp="1"/>
          </p:cNvSpPr>
          <p:nvPr>
            <p:ph type="sldNum" sz="quarter" idx="10"/>
          </p:nvPr>
        </p:nvSpPr>
        <p:spPr/>
        <p:txBody>
          <a:bodyPr/>
          <a:lstStyle/>
          <a:p>
            <a:pPr>
              <a:defRPr/>
            </a:pPr>
            <a:fld id="{4C270AFB-B7E5-4062-8671-105C65C4A812}" type="slidenum">
              <a:rPr lang="he-IL" smtClean="0"/>
              <a:pPr>
                <a:defRPr/>
              </a:pPr>
              <a:t>27</a:t>
            </a:fld>
            <a:endParaRPr lang="en-US"/>
          </a:p>
        </p:txBody>
      </p:sp>
    </p:spTree>
    <p:extLst>
      <p:ext uri="{BB962C8B-B14F-4D97-AF65-F5344CB8AC3E}">
        <p14:creationId xmlns:p14="http://schemas.microsoft.com/office/powerpoint/2010/main" val="1319796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r>
              <a:rPr lang="he-IL" dirty="0" smtClean="0">
                <a:latin typeface="Arial" pitchFamily="34" charset="0"/>
                <a:cs typeface="Arial" pitchFamily="34" charset="0"/>
              </a:rPr>
              <a:t>אחוז דיוק בדיווח. ככל שהשאלות יותר רגישות הדיוק בתשובה נמוך יותר. </a:t>
            </a:r>
            <a:endParaRPr lang="en-US" dirty="0" smtClean="0">
              <a:latin typeface="Arial" pitchFamily="34" charset="0"/>
              <a:cs typeface="Arial" pitchFamily="34" charset="0"/>
            </a:endParaRPr>
          </a:p>
        </p:txBody>
      </p:sp>
      <p:sp>
        <p:nvSpPr>
          <p:cNvPr id="55300" name="Slide Number Placeholder 3"/>
          <p:cNvSpPr>
            <a:spLocks noGrp="1"/>
          </p:cNvSpPr>
          <p:nvPr>
            <p:ph type="sldNum" sz="quarter" idx="5"/>
          </p:nvPr>
        </p:nvSpPr>
        <p:spPr>
          <a:noFill/>
        </p:spPr>
        <p:txBody>
          <a:bodyPr/>
          <a:lstStyle/>
          <a:p>
            <a:fld id="{AFAE1040-5E25-4056-815A-CC66CAC87565}" type="slidenum">
              <a:rPr lang="he-IL" smtClean="0">
                <a:latin typeface="Arial" pitchFamily="34" charset="0"/>
                <a:cs typeface="Arial" pitchFamily="34" charset="0"/>
              </a:rPr>
              <a:pPr/>
              <a:t>28</a:t>
            </a:fld>
            <a:endParaRPr lang="en-US" smtClean="0">
              <a:latin typeface="Arial" pitchFamily="34" charset="0"/>
              <a:cs typeface="Arial" pitchFamily="34" charset="0"/>
            </a:endParaRPr>
          </a:p>
        </p:txBody>
      </p:sp>
    </p:spTree>
    <p:extLst>
      <p:ext uri="{BB962C8B-B14F-4D97-AF65-F5344CB8AC3E}">
        <p14:creationId xmlns:p14="http://schemas.microsoft.com/office/powerpoint/2010/main" val="1925515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pPr>
              <a:defRPr/>
            </a:pPr>
            <a:fld id="{4C270AFB-B7E5-4062-8671-105C65C4A812}" type="slidenum">
              <a:rPr lang="he-IL" smtClean="0"/>
              <a:pPr>
                <a:defRPr/>
              </a:pPr>
              <a:t>29</a:t>
            </a:fld>
            <a:endParaRPr lang="en-US"/>
          </a:p>
        </p:txBody>
      </p:sp>
    </p:spTree>
    <p:extLst>
      <p:ext uri="{BB962C8B-B14F-4D97-AF65-F5344CB8AC3E}">
        <p14:creationId xmlns:p14="http://schemas.microsoft.com/office/powerpoint/2010/main" val="4190144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dirty="0" smtClean="0"/>
              <a:t>יקר עלות </a:t>
            </a:r>
            <a:r>
              <a:rPr lang="he-IL" dirty="0" err="1" smtClean="0"/>
              <a:t>מראינים</a:t>
            </a:r>
            <a:r>
              <a:rPr lang="he-IL" dirty="0" smtClean="0"/>
              <a:t>. קשה לניהול </a:t>
            </a:r>
            <a:r>
              <a:rPr lang="he-IL" dirty="0" err="1" smtClean="0"/>
              <a:t>אינטרקציה</a:t>
            </a:r>
            <a:r>
              <a:rPr lang="he-IL" dirty="0" smtClean="0"/>
              <a:t> און ליין</a:t>
            </a:r>
            <a:endParaRPr lang="he-IL" dirty="0"/>
          </a:p>
        </p:txBody>
      </p:sp>
      <p:sp>
        <p:nvSpPr>
          <p:cNvPr id="4" name="מציין מיקום של מספר שקופית 3"/>
          <p:cNvSpPr>
            <a:spLocks noGrp="1"/>
          </p:cNvSpPr>
          <p:nvPr>
            <p:ph type="sldNum" sz="quarter" idx="10"/>
          </p:nvPr>
        </p:nvSpPr>
        <p:spPr/>
        <p:txBody>
          <a:bodyPr/>
          <a:lstStyle/>
          <a:p>
            <a:pPr>
              <a:defRPr/>
            </a:pPr>
            <a:fld id="{4C270AFB-B7E5-4062-8671-105C65C4A812}" type="slidenum">
              <a:rPr lang="he-IL" smtClean="0"/>
              <a:pPr>
                <a:defRPr/>
              </a:pPr>
              <a:t>30</a:t>
            </a:fld>
            <a:endParaRPr lang="en-US"/>
          </a:p>
        </p:txBody>
      </p:sp>
    </p:spTree>
    <p:extLst>
      <p:ext uri="{BB962C8B-B14F-4D97-AF65-F5344CB8AC3E}">
        <p14:creationId xmlns:p14="http://schemas.microsoft.com/office/powerpoint/2010/main" val="4159376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smtClean="0"/>
              <a:t>תוצאות התקשרות</a:t>
            </a:r>
            <a:r>
              <a:rPr lang="he-IL" dirty="0" smtClean="0"/>
              <a:t>: ענה/לא ענה        </a:t>
            </a:r>
            <a:r>
              <a:rPr lang="he-IL" dirty="0" err="1" smtClean="0"/>
              <a:t>עתוי</a:t>
            </a:r>
            <a:r>
              <a:rPr lang="he-IL" dirty="0" smtClean="0"/>
              <a:t>: עקרות בית בבוקר, עובדים בערב.</a:t>
            </a:r>
            <a:endParaRPr lang="he-IL" dirty="0"/>
          </a:p>
        </p:txBody>
      </p:sp>
      <p:sp>
        <p:nvSpPr>
          <p:cNvPr id="4" name="מציין מיקום של מספר שקופית 3"/>
          <p:cNvSpPr>
            <a:spLocks noGrp="1"/>
          </p:cNvSpPr>
          <p:nvPr>
            <p:ph type="sldNum" sz="quarter" idx="10"/>
          </p:nvPr>
        </p:nvSpPr>
        <p:spPr/>
        <p:txBody>
          <a:bodyPr/>
          <a:lstStyle/>
          <a:p>
            <a:pPr>
              <a:defRPr/>
            </a:pPr>
            <a:fld id="{4C270AFB-B7E5-4062-8671-105C65C4A812}" type="slidenum">
              <a:rPr lang="he-IL" smtClean="0"/>
              <a:pPr>
                <a:defRPr/>
              </a:pPr>
              <a:t>31</a:t>
            </a:fld>
            <a:endParaRPr lang="en-US"/>
          </a:p>
        </p:txBody>
      </p:sp>
    </p:spTree>
    <p:extLst>
      <p:ext uri="{BB962C8B-B14F-4D97-AF65-F5344CB8AC3E}">
        <p14:creationId xmlns:p14="http://schemas.microsoft.com/office/powerpoint/2010/main" val="66165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הטיית דגימה: נבדק נאלץ להשתתף</a:t>
            </a:r>
            <a:endParaRPr lang="he-IL" dirty="0"/>
          </a:p>
        </p:txBody>
      </p:sp>
      <p:sp>
        <p:nvSpPr>
          <p:cNvPr id="4" name="מציין מיקום של מספר שקופית 3"/>
          <p:cNvSpPr>
            <a:spLocks noGrp="1"/>
          </p:cNvSpPr>
          <p:nvPr>
            <p:ph type="sldNum" sz="quarter" idx="10"/>
          </p:nvPr>
        </p:nvSpPr>
        <p:spPr/>
        <p:txBody>
          <a:bodyPr/>
          <a:lstStyle/>
          <a:p>
            <a:pPr>
              <a:defRPr/>
            </a:pPr>
            <a:fld id="{4C270AFB-B7E5-4062-8671-105C65C4A812}" type="slidenum">
              <a:rPr lang="he-IL" smtClean="0"/>
              <a:pPr>
                <a:defRPr/>
              </a:pPr>
              <a:t>32</a:t>
            </a:fld>
            <a:endParaRPr lang="en-US"/>
          </a:p>
        </p:txBody>
      </p:sp>
    </p:spTree>
    <p:extLst>
      <p:ext uri="{BB962C8B-B14F-4D97-AF65-F5344CB8AC3E}">
        <p14:creationId xmlns:p14="http://schemas.microsoft.com/office/powerpoint/2010/main" val="1334140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בעיית אנונימיות:</a:t>
            </a:r>
            <a:r>
              <a:rPr lang="he-IL" baseline="0" dirty="0" smtClean="0"/>
              <a:t> בן הנחקר יכול למלא שאלון במקום אבא שלו</a:t>
            </a:r>
          </a:p>
          <a:p>
            <a:r>
              <a:rPr lang="he-IL" baseline="0" dirty="0" smtClean="0"/>
              <a:t>חוסר שליטה על סביבת הנחקר: מטפל בילדים וצריך למלא שאלון</a:t>
            </a:r>
            <a:endParaRPr lang="he-IL" dirty="0"/>
          </a:p>
        </p:txBody>
      </p:sp>
      <p:sp>
        <p:nvSpPr>
          <p:cNvPr id="4" name="מציין מיקום של מספר שקופית 3"/>
          <p:cNvSpPr>
            <a:spLocks noGrp="1"/>
          </p:cNvSpPr>
          <p:nvPr>
            <p:ph type="sldNum" sz="quarter" idx="10"/>
          </p:nvPr>
        </p:nvSpPr>
        <p:spPr/>
        <p:txBody>
          <a:bodyPr/>
          <a:lstStyle/>
          <a:p>
            <a:pPr>
              <a:defRPr/>
            </a:pPr>
            <a:fld id="{4C270AFB-B7E5-4062-8671-105C65C4A812}" type="slidenum">
              <a:rPr lang="he-IL" smtClean="0"/>
              <a:pPr>
                <a:defRPr/>
              </a:pPr>
              <a:t>34</a:t>
            </a:fld>
            <a:endParaRPr lang="en-US"/>
          </a:p>
        </p:txBody>
      </p:sp>
    </p:spTree>
    <p:extLst>
      <p:ext uri="{BB962C8B-B14F-4D97-AF65-F5344CB8AC3E}">
        <p14:creationId xmlns:p14="http://schemas.microsoft.com/office/powerpoint/2010/main" val="4155641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r>
              <a:rPr lang="he-IL" b="1" u="sng" dirty="0" smtClean="0">
                <a:latin typeface="Arial" pitchFamily="34" charset="0"/>
                <a:cs typeface="Arial" pitchFamily="34" charset="0"/>
              </a:rPr>
              <a:t>לפי </a:t>
            </a:r>
            <a:r>
              <a:rPr lang="he-IL" b="1" u="sng" dirty="0" err="1" smtClean="0">
                <a:latin typeface="Arial" pitchFamily="34" charset="0"/>
                <a:cs typeface="Arial" pitchFamily="34" charset="0"/>
              </a:rPr>
              <a:t>הלמ"ס</a:t>
            </a:r>
            <a:endParaRPr lang="he-IL" b="1" u="sng" dirty="0" smtClean="0">
              <a:latin typeface="Arial" pitchFamily="34" charset="0"/>
              <a:cs typeface="Arial" pitchFamily="34" charset="0"/>
            </a:endParaRPr>
          </a:p>
          <a:p>
            <a:r>
              <a:rPr lang="he-IL" dirty="0" smtClean="0">
                <a:latin typeface="Arial" pitchFamily="34" charset="0"/>
                <a:cs typeface="Arial" pitchFamily="34" charset="0"/>
              </a:rPr>
              <a:t>שביעות רצון </a:t>
            </a:r>
            <a:r>
              <a:rPr lang="he-IL" dirty="0" err="1" smtClean="0">
                <a:latin typeface="Arial" pitchFamily="34" charset="0"/>
                <a:cs typeface="Arial" pitchFamily="34" charset="0"/>
              </a:rPr>
              <a:t>ממלוי</a:t>
            </a:r>
            <a:r>
              <a:rPr lang="he-IL" dirty="0" smtClean="0">
                <a:latin typeface="Arial" pitchFamily="34" charset="0"/>
                <a:cs typeface="Arial" pitchFamily="34" charset="0"/>
              </a:rPr>
              <a:t> שאלונים באינטרנט</a:t>
            </a:r>
          </a:p>
          <a:p>
            <a:r>
              <a:rPr lang="he-IL" dirty="0" smtClean="0">
                <a:latin typeface="Arial" pitchFamily="34" charset="0"/>
                <a:cs typeface="Arial" pitchFamily="34" charset="0"/>
              </a:rPr>
              <a:t>עליה</a:t>
            </a:r>
            <a:r>
              <a:rPr lang="he-IL" baseline="0" dirty="0" smtClean="0">
                <a:latin typeface="Arial" pitchFamily="34" charset="0"/>
                <a:cs typeface="Arial" pitchFamily="34" charset="0"/>
              </a:rPr>
              <a:t> בהחזר שאלונים לאורך שנים.</a:t>
            </a:r>
          </a:p>
          <a:p>
            <a:r>
              <a:rPr lang="he-IL" baseline="0" dirty="0" smtClean="0">
                <a:latin typeface="Arial" pitchFamily="34" charset="0"/>
                <a:cs typeface="Arial" pitchFamily="34" charset="0"/>
              </a:rPr>
              <a:t>אנשים </a:t>
            </a:r>
            <a:r>
              <a:rPr lang="he-IL" baseline="0" dirty="0" err="1" smtClean="0">
                <a:latin typeface="Arial" pitchFamily="34" charset="0"/>
                <a:cs typeface="Arial" pitchFamily="34" charset="0"/>
              </a:rPr>
              <a:t>מסויימים</a:t>
            </a:r>
            <a:r>
              <a:rPr lang="he-IL" baseline="0" dirty="0" smtClean="0">
                <a:latin typeface="Arial" pitchFamily="34" charset="0"/>
                <a:cs typeface="Arial" pitchFamily="34" charset="0"/>
              </a:rPr>
              <a:t> (המפונקים לי המחשב) ימלאו יותר</a:t>
            </a:r>
            <a:endParaRPr lang="en-US" dirty="0" smtClean="0">
              <a:latin typeface="Arial" pitchFamily="34" charset="0"/>
              <a:cs typeface="Arial" pitchFamily="34" charset="0"/>
            </a:endParaRPr>
          </a:p>
        </p:txBody>
      </p:sp>
      <p:sp>
        <p:nvSpPr>
          <p:cNvPr id="56324" name="Slide Number Placeholder 3"/>
          <p:cNvSpPr>
            <a:spLocks noGrp="1"/>
          </p:cNvSpPr>
          <p:nvPr>
            <p:ph type="sldNum" sz="quarter" idx="5"/>
          </p:nvPr>
        </p:nvSpPr>
        <p:spPr>
          <a:noFill/>
        </p:spPr>
        <p:txBody>
          <a:bodyPr/>
          <a:lstStyle/>
          <a:p>
            <a:fld id="{D83C1CCA-B880-443C-8BF1-F4882A2B4651}" type="slidenum">
              <a:rPr lang="he-IL" smtClean="0">
                <a:latin typeface="Arial" pitchFamily="34" charset="0"/>
                <a:cs typeface="Arial" pitchFamily="34" charset="0"/>
              </a:rPr>
              <a:pPr/>
              <a:t>35</a:t>
            </a:fld>
            <a:endParaRPr lang="en-US" smtClean="0">
              <a:latin typeface="Arial" pitchFamily="34" charset="0"/>
              <a:cs typeface="Arial" pitchFamily="34" charset="0"/>
            </a:endParaRPr>
          </a:p>
        </p:txBody>
      </p:sp>
    </p:spTree>
    <p:extLst>
      <p:ext uri="{BB962C8B-B14F-4D97-AF65-F5344CB8AC3E}">
        <p14:creationId xmlns:p14="http://schemas.microsoft.com/office/powerpoint/2010/main" val="2903275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smtClean="0">
              <a:latin typeface="Arial" pitchFamily="34" charset="0"/>
              <a:cs typeface="Arial" pitchFamily="34" charset="0"/>
            </a:endParaRPr>
          </a:p>
        </p:txBody>
      </p:sp>
    </p:spTree>
    <p:extLst>
      <p:ext uri="{BB962C8B-B14F-4D97-AF65-F5344CB8AC3E}">
        <p14:creationId xmlns:p14="http://schemas.microsoft.com/office/powerpoint/2010/main" val="10000041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smtClean="0"/>
              <a:t>שונות המשיבים באינטרנט: ממצאים מעורבים</a:t>
            </a:r>
          </a:p>
          <a:p>
            <a:pPr marL="228600" indent="-228600">
              <a:buAutoNum type="arabicPeriod"/>
            </a:pPr>
            <a:r>
              <a:rPr lang="he-IL" dirty="0" smtClean="0"/>
              <a:t>אופי</a:t>
            </a:r>
            <a:r>
              <a:rPr lang="he-IL" baseline="0" dirty="0" smtClean="0"/>
              <a:t> של משתמשי האינטרנט:  אינו שונה בהשוואה לאחרים</a:t>
            </a:r>
          </a:p>
          <a:p>
            <a:pPr marL="228600" indent="-228600">
              <a:buAutoNum type="arabicPeriod"/>
            </a:pPr>
            <a:r>
              <a:rPr lang="he-IL" baseline="0" dirty="0" smtClean="0"/>
              <a:t>פורמט האתר לא משפיע על הממצאים</a:t>
            </a:r>
          </a:p>
          <a:p>
            <a:pPr marL="228600" indent="-228600">
              <a:buAutoNum type="arabicPeriod"/>
            </a:pPr>
            <a:r>
              <a:rPr lang="he-IL" baseline="0" dirty="0" smtClean="0"/>
              <a:t>מוטיבציית ממלא השאלון די טובה</a:t>
            </a:r>
          </a:p>
          <a:p>
            <a:pPr marL="228600" indent="-228600">
              <a:buAutoNum type="arabicPeriod"/>
            </a:pPr>
            <a:r>
              <a:rPr lang="he-IL" baseline="0" dirty="0" smtClean="0"/>
              <a:t>יש אנונימיות באינטרנט- עובדה</a:t>
            </a:r>
          </a:p>
          <a:p>
            <a:pPr marL="228600" indent="-228600">
              <a:buAutoNum type="arabicPeriod"/>
            </a:pPr>
            <a:r>
              <a:rPr lang="he-IL" baseline="0" dirty="0" smtClean="0"/>
              <a:t>ממצאי סקר אינטרנט לא שונים מסקר מסורתי</a:t>
            </a:r>
            <a:endParaRPr lang="he-IL" dirty="0"/>
          </a:p>
        </p:txBody>
      </p:sp>
      <p:sp>
        <p:nvSpPr>
          <p:cNvPr id="4" name="מציין מיקום של מספר שקופית 3"/>
          <p:cNvSpPr>
            <a:spLocks noGrp="1"/>
          </p:cNvSpPr>
          <p:nvPr>
            <p:ph type="sldNum" sz="quarter" idx="10"/>
          </p:nvPr>
        </p:nvSpPr>
        <p:spPr/>
        <p:txBody>
          <a:bodyPr/>
          <a:lstStyle/>
          <a:p>
            <a:pPr>
              <a:defRPr/>
            </a:pPr>
            <a:fld id="{4C270AFB-B7E5-4062-8671-105C65C4A812}" type="slidenum">
              <a:rPr lang="he-IL" smtClean="0"/>
              <a:pPr>
                <a:defRPr/>
              </a:pPr>
              <a:t>36</a:t>
            </a:fld>
            <a:endParaRPr lang="en-US"/>
          </a:p>
        </p:txBody>
      </p:sp>
    </p:spTree>
    <p:extLst>
      <p:ext uri="{BB962C8B-B14F-4D97-AF65-F5344CB8AC3E}">
        <p14:creationId xmlns:p14="http://schemas.microsoft.com/office/powerpoint/2010/main" val="1149211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dirty="0" smtClean="0"/>
              <a:t>מחיר עולה כפונקציה של זמן הראיון</a:t>
            </a:r>
            <a:endParaRPr lang="he-IL" dirty="0"/>
          </a:p>
        </p:txBody>
      </p:sp>
      <p:sp>
        <p:nvSpPr>
          <p:cNvPr id="4" name="מציין מיקום של מספר שקופית 3"/>
          <p:cNvSpPr>
            <a:spLocks noGrp="1"/>
          </p:cNvSpPr>
          <p:nvPr>
            <p:ph type="sldNum" sz="quarter" idx="10"/>
          </p:nvPr>
        </p:nvSpPr>
        <p:spPr/>
        <p:txBody>
          <a:bodyPr/>
          <a:lstStyle/>
          <a:p>
            <a:pPr>
              <a:defRPr/>
            </a:pPr>
            <a:fld id="{4C270AFB-B7E5-4062-8671-105C65C4A812}" type="slidenum">
              <a:rPr lang="he-IL" smtClean="0"/>
              <a:pPr>
                <a:defRPr/>
              </a:pPr>
              <a:t>37</a:t>
            </a:fld>
            <a:endParaRPr lang="en-US"/>
          </a:p>
        </p:txBody>
      </p:sp>
    </p:spTree>
    <p:extLst>
      <p:ext uri="{BB962C8B-B14F-4D97-AF65-F5344CB8AC3E}">
        <p14:creationId xmlns:p14="http://schemas.microsoft.com/office/powerpoint/2010/main" val="38453530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dirty="0" smtClean="0">
                <a:latin typeface="Arial" pitchFamily="34" charset="0"/>
                <a:cs typeface="Arial" pitchFamily="34" charset="0"/>
              </a:rPr>
              <a:t>לסיכום:  </a:t>
            </a:r>
            <a:r>
              <a:rPr lang="he-IL" b="1" dirty="0" smtClean="0">
                <a:latin typeface="Arial" pitchFamily="34" charset="0"/>
                <a:cs typeface="Arial" pitchFamily="34" charset="0"/>
              </a:rPr>
              <a:t>ראיון אישי:    </a:t>
            </a:r>
            <a:r>
              <a:rPr lang="he-IL" dirty="0" err="1" smtClean="0">
                <a:latin typeface="Arial" pitchFamily="34" charset="0"/>
                <a:cs typeface="Arial" pitchFamily="34" charset="0"/>
              </a:rPr>
              <a:t>גמיש,שימוש</a:t>
            </a:r>
            <a:r>
              <a:rPr lang="he-IL" dirty="0" smtClean="0">
                <a:latin typeface="Arial" pitchFamily="34" charset="0"/>
                <a:cs typeface="Arial" pitchFamily="34" charset="0"/>
              </a:rPr>
              <a:t> בהמחשה,מגוון שאלות, כמות מידע,שליטה על הסביבה בה נאסף המידע,שעורי תגובה גבוהים,רצייה חברתית,הטית </a:t>
            </a:r>
            <a:r>
              <a:rPr lang="he-IL" dirty="0" err="1" smtClean="0">
                <a:latin typeface="Arial" pitchFamily="34" charset="0"/>
                <a:cs typeface="Arial" pitchFamily="34" charset="0"/>
              </a:rPr>
              <a:t>מראין,עלות</a:t>
            </a:r>
            <a:r>
              <a:rPr lang="he-IL" dirty="0" smtClean="0">
                <a:latin typeface="Arial" pitchFamily="34" charset="0"/>
                <a:cs typeface="Arial" pitchFamily="34" charset="0"/>
              </a:rPr>
              <a:t> גבוהה</a:t>
            </a:r>
          </a:p>
          <a:p>
            <a:r>
              <a:rPr lang="he-IL" b="1" dirty="0" smtClean="0">
                <a:latin typeface="Arial" pitchFamily="34" charset="0"/>
                <a:cs typeface="Arial" pitchFamily="34" charset="0"/>
              </a:rPr>
              <a:t>טלפון</a:t>
            </a:r>
            <a:r>
              <a:rPr lang="he-IL" dirty="0" smtClean="0">
                <a:latin typeface="Arial" pitchFamily="34" charset="0"/>
                <a:cs typeface="Arial" pitchFamily="34" charset="0"/>
              </a:rPr>
              <a:t>-יש שליטה על המדגם, ניתן להשיג מידע רגיש, מהירות איסוף</a:t>
            </a:r>
          </a:p>
          <a:p>
            <a:endParaRPr lang="he-IL" dirty="0" smtClean="0">
              <a:latin typeface="Arial" pitchFamily="34" charset="0"/>
              <a:cs typeface="Arial" pitchFamily="34" charset="0"/>
            </a:endParaRPr>
          </a:p>
          <a:p>
            <a:r>
              <a:rPr lang="he-IL" b="1" dirty="0" smtClean="0">
                <a:latin typeface="Arial" pitchFamily="34" charset="0"/>
                <a:cs typeface="Arial" pitchFamily="34" charset="0"/>
              </a:rPr>
              <a:t>דואר-</a:t>
            </a:r>
            <a:r>
              <a:rPr lang="he-IL" dirty="0" smtClean="0">
                <a:latin typeface="Arial" pitchFamily="34" charset="0"/>
                <a:cs typeface="Arial" pitchFamily="34" charset="0"/>
              </a:rPr>
              <a:t>אנונימיות נתפסת גבוהה, מידע רגיש,כמות מידע גדולה</a:t>
            </a:r>
          </a:p>
          <a:p>
            <a:endParaRPr lang="he-IL" dirty="0"/>
          </a:p>
        </p:txBody>
      </p:sp>
      <p:sp>
        <p:nvSpPr>
          <p:cNvPr id="4" name="מציין מיקום של מספר שקופית 3"/>
          <p:cNvSpPr>
            <a:spLocks noGrp="1"/>
          </p:cNvSpPr>
          <p:nvPr>
            <p:ph type="sldNum" sz="quarter" idx="10"/>
          </p:nvPr>
        </p:nvSpPr>
        <p:spPr/>
        <p:txBody>
          <a:bodyPr/>
          <a:lstStyle/>
          <a:p>
            <a:pPr>
              <a:defRPr/>
            </a:pPr>
            <a:fld id="{4C270AFB-B7E5-4062-8671-105C65C4A812}" type="slidenum">
              <a:rPr lang="he-IL" smtClean="0"/>
              <a:pPr>
                <a:defRPr/>
              </a:pPr>
              <a:t>39</a:t>
            </a:fld>
            <a:endParaRPr lang="en-US"/>
          </a:p>
        </p:txBody>
      </p:sp>
    </p:spTree>
    <p:extLst>
      <p:ext uri="{BB962C8B-B14F-4D97-AF65-F5344CB8AC3E}">
        <p14:creationId xmlns:p14="http://schemas.microsoft.com/office/powerpoint/2010/main" val="38853575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dirty="0" smtClean="0"/>
              <a:t>שיעור הסירוב לסקרים במגמת עליה בין 1980 ל2001</a:t>
            </a:r>
            <a:endParaRPr lang="he-IL" dirty="0"/>
          </a:p>
        </p:txBody>
      </p:sp>
      <p:sp>
        <p:nvSpPr>
          <p:cNvPr id="4" name="מציין מיקום של מספר שקופית 3"/>
          <p:cNvSpPr>
            <a:spLocks noGrp="1"/>
          </p:cNvSpPr>
          <p:nvPr>
            <p:ph type="sldNum" sz="quarter" idx="10"/>
          </p:nvPr>
        </p:nvSpPr>
        <p:spPr/>
        <p:txBody>
          <a:bodyPr/>
          <a:lstStyle/>
          <a:p>
            <a:pPr>
              <a:defRPr/>
            </a:pPr>
            <a:fld id="{4C270AFB-B7E5-4062-8671-105C65C4A812}" type="slidenum">
              <a:rPr lang="he-IL" smtClean="0"/>
              <a:pPr>
                <a:defRPr/>
              </a:pPr>
              <a:t>40</a:t>
            </a:fld>
            <a:endParaRPr lang="en-US"/>
          </a:p>
        </p:txBody>
      </p:sp>
    </p:spTree>
    <p:extLst>
      <p:ext uri="{BB962C8B-B14F-4D97-AF65-F5344CB8AC3E}">
        <p14:creationId xmlns:p14="http://schemas.microsoft.com/office/powerpoint/2010/main" val="1764351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מציין מיקום של תמונת שקופית 1"/>
          <p:cNvSpPr>
            <a:spLocks noGrp="1" noRot="1" noChangeAspect="1" noTextEdit="1"/>
          </p:cNvSpPr>
          <p:nvPr>
            <p:ph type="sldImg"/>
          </p:nvPr>
        </p:nvSpPr>
        <p:spPr>
          <a:ln/>
        </p:spPr>
      </p:sp>
      <p:sp>
        <p:nvSpPr>
          <p:cNvPr id="90115" name="מציין מיקום של הערות 2"/>
          <p:cNvSpPr>
            <a:spLocks noGrp="1"/>
          </p:cNvSpPr>
          <p:nvPr>
            <p:ph type="body" idx="1"/>
          </p:nvPr>
        </p:nvSpPr>
        <p:spPr>
          <a:noFill/>
          <a:ln/>
        </p:spPr>
        <p:txBody>
          <a:bodyPr/>
          <a:lstStyle/>
          <a:p>
            <a:r>
              <a:rPr lang="he-IL" smtClean="0">
                <a:latin typeface="Arial" pitchFamily="34" charset="0"/>
                <a:cs typeface="Arial" pitchFamily="34" charset="0"/>
              </a:rPr>
              <a:t>הגדרת האוכלוסיה-מסגרת הדגימה- שיטת הדגימה- גודל המדגם-ביצוע הדגימה</a:t>
            </a:r>
          </a:p>
        </p:txBody>
      </p:sp>
      <p:sp>
        <p:nvSpPr>
          <p:cNvPr id="90116" name="מציין מיקום של מספר שקופית 3"/>
          <p:cNvSpPr>
            <a:spLocks noGrp="1"/>
          </p:cNvSpPr>
          <p:nvPr>
            <p:ph type="sldNum" sz="quarter" idx="5"/>
          </p:nvPr>
        </p:nvSpPr>
        <p:spPr>
          <a:noFill/>
        </p:spPr>
        <p:txBody>
          <a:bodyPr/>
          <a:lstStyle/>
          <a:p>
            <a:fld id="{EF8B7F88-D771-4C6A-AA68-BAAB25579C19}" type="slidenum">
              <a:rPr lang="he-IL" smtClean="0">
                <a:latin typeface="Arial" pitchFamily="34" charset="0"/>
                <a:cs typeface="Arial" pitchFamily="34" charset="0"/>
              </a:rPr>
              <a:pPr/>
              <a:t>6</a:t>
            </a:fld>
            <a:endParaRPr lang="en-US" smtClean="0">
              <a:latin typeface="Arial" pitchFamily="34" charset="0"/>
              <a:cs typeface="Arial" pitchFamily="34" charset="0"/>
            </a:endParaRPr>
          </a:p>
        </p:txBody>
      </p:sp>
    </p:spTree>
    <p:extLst>
      <p:ext uri="{BB962C8B-B14F-4D97-AF65-F5344CB8AC3E}">
        <p14:creationId xmlns:p14="http://schemas.microsoft.com/office/powerpoint/2010/main" val="1236523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eaLnBrk="1" hangingPunct="1">
              <a:buFont typeface="Wingdings" pitchFamily="2" charset="2"/>
              <a:buNone/>
            </a:pPr>
            <a:r>
              <a:rPr lang="he-IL" smtClean="0">
                <a:latin typeface="Arial" pitchFamily="34" charset="0"/>
                <a:cs typeface="Arial" pitchFamily="34" charset="0"/>
              </a:rPr>
              <a:t>ראשית, יש לזהות את האוכלוסיה ולהגדירה בצורה בהירה</a:t>
            </a:r>
          </a:p>
          <a:p>
            <a:pPr eaLnBrk="1" hangingPunct="1"/>
            <a:r>
              <a:rPr lang="he-IL" smtClean="0">
                <a:latin typeface="Arial" pitchFamily="34" charset="0"/>
                <a:cs typeface="Arial" pitchFamily="34" charset="0"/>
              </a:rPr>
              <a:t>יש להתבסס על שאלת המחקר </a:t>
            </a:r>
          </a:p>
          <a:p>
            <a:pPr eaLnBrk="1" hangingPunct="1"/>
            <a:r>
              <a:rPr lang="he-IL" smtClean="0">
                <a:latin typeface="Arial" pitchFamily="34" charset="0"/>
                <a:cs typeface="Arial" pitchFamily="34" charset="0"/>
              </a:rPr>
              <a:t>יש להגדיר את יחידת הדגימה</a:t>
            </a:r>
          </a:p>
          <a:p>
            <a:pPr eaLnBrk="1" hangingPunct="1"/>
            <a:r>
              <a:rPr lang="he-IL" smtClean="0">
                <a:latin typeface="Arial" pitchFamily="34" charset="0"/>
                <a:cs typeface="Arial" pitchFamily="34" charset="0"/>
              </a:rPr>
              <a:t>יש לחשוב מי לא נכלל/ת באוכלוסיית הדגימה</a:t>
            </a:r>
          </a:p>
          <a:p>
            <a:pPr eaLnBrk="1" hangingPunct="1"/>
            <a:r>
              <a:rPr lang="he-IL" smtClean="0">
                <a:latin typeface="Arial" pitchFamily="34" charset="0"/>
                <a:cs typeface="Arial" pitchFamily="34" charset="0"/>
              </a:rPr>
              <a:t>יש להיזהר מלהגדיר פלח שוק קטן מדי</a:t>
            </a:r>
          </a:p>
          <a:p>
            <a:pPr eaLnBrk="1" hangingPunct="1"/>
            <a:r>
              <a:rPr lang="he-IL" smtClean="0">
                <a:latin typeface="Arial" pitchFamily="34" charset="0"/>
                <a:cs typeface="Arial" pitchFamily="34" charset="0"/>
              </a:rPr>
              <a:t>יש לחשוב על היתכנות המחקר, האם אפשרי לדגום (</a:t>
            </a:r>
            <a:r>
              <a:rPr lang="en-US" smtClean="0">
                <a:latin typeface="Arial" pitchFamily="34" charset="0"/>
                <a:cs typeface="Arial" pitchFamily="34" charset="0"/>
              </a:rPr>
              <a:t>feasibility</a:t>
            </a:r>
            <a:r>
              <a:rPr lang="he-IL" smtClean="0">
                <a:latin typeface="Arial" pitchFamily="34" charset="0"/>
                <a:cs typeface="Arial" pitchFamily="34" charset="0"/>
              </a:rPr>
              <a:t>)</a:t>
            </a:r>
            <a:endParaRPr lang="en-US" smtClean="0">
              <a:latin typeface="Arial" pitchFamily="34" charset="0"/>
              <a:cs typeface="Arial" pitchFamily="34" charset="0"/>
            </a:endParaRPr>
          </a:p>
          <a:p>
            <a:endParaRPr lang="en-US" smtClean="0">
              <a:latin typeface="Arial" pitchFamily="34" charset="0"/>
              <a:cs typeface="Arial" pitchFamily="34" charset="0"/>
            </a:endParaRPr>
          </a:p>
        </p:txBody>
      </p:sp>
    </p:spTree>
    <p:extLst>
      <p:ext uri="{BB962C8B-B14F-4D97-AF65-F5344CB8AC3E}">
        <p14:creationId xmlns:p14="http://schemas.microsoft.com/office/powerpoint/2010/main" val="3728988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מציין מיקום של תמונת שקופית 1"/>
          <p:cNvSpPr>
            <a:spLocks noGrp="1" noRot="1" noChangeAspect="1" noTextEdit="1"/>
          </p:cNvSpPr>
          <p:nvPr>
            <p:ph type="sldImg"/>
          </p:nvPr>
        </p:nvSpPr>
        <p:spPr>
          <a:ln/>
        </p:spPr>
      </p:sp>
      <p:sp>
        <p:nvSpPr>
          <p:cNvPr id="93187" name="מציין מיקום של הערות 2"/>
          <p:cNvSpPr>
            <a:spLocks noGrp="1"/>
          </p:cNvSpPr>
          <p:nvPr>
            <p:ph type="body" idx="1"/>
          </p:nvPr>
        </p:nvSpPr>
        <p:spPr>
          <a:noFill/>
          <a:ln/>
        </p:spPr>
        <p:txBody>
          <a:bodyPr/>
          <a:lstStyle/>
          <a:p>
            <a:r>
              <a:rPr lang="he-IL" dirty="0" smtClean="0">
                <a:latin typeface="Arial" pitchFamily="34" charset="0"/>
                <a:cs typeface="Arial" pitchFamily="34" charset="0"/>
              </a:rPr>
              <a:t>הסתברותית </a:t>
            </a:r>
            <a:r>
              <a:rPr lang="he-IL" dirty="0" err="1" smtClean="0">
                <a:latin typeface="Arial" pitchFamily="34" charset="0"/>
                <a:cs typeface="Arial" pitchFamily="34" charset="0"/>
              </a:rPr>
              <a:t>מיצגת</a:t>
            </a:r>
            <a:r>
              <a:rPr lang="he-IL" dirty="0" smtClean="0">
                <a:latin typeface="Arial" pitchFamily="34" charset="0"/>
                <a:cs typeface="Arial" pitchFamily="34" charset="0"/>
              </a:rPr>
              <a:t> אך זמן ועלות. לא-מהיר,זול,נוח אך לא מיצג</a:t>
            </a:r>
          </a:p>
        </p:txBody>
      </p:sp>
      <p:sp>
        <p:nvSpPr>
          <p:cNvPr id="93188" name="מציין מיקום של מספר שקופית 3"/>
          <p:cNvSpPr>
            <a:spLocks noGrp="1"/>
          </p:cNvSpPr>
          <p:nvPr>
            <p:ph type="sldNum" sz="quarter" idx="5"/>
          </p:nvPr>
        </p:nvSpPr>
        <p:spPr>
          <a:noFill/>
        </p:spPr>
        <p:txBody>
          <a:bodyPr/>
          <a:lstStyle/>
          <a:p>
            <a:fld id="{22CE92CF-C287-4294-A332-B78764852D33}" type="slidenum">
              <a:rPr lang="he-IL" smtClean="0">
                <a:latin typeface="Arial" pitchFamily="34" charset="0"/>
                <a:cs typeface="Arial" pitchFamily="34" charset="0"/>
              </a:rPr>
              <a:pPr/>
              <a:t>8</a:t>
            </a:fld>
            <a:endParaRPr lang="en-US" smtClean="0">
              <a:latin typeface="Arial" pitchFamily="34" charset="0"/>
              <a:cs typeface="Arial" pitchFamily="34" charset="0"/>
            </a:endParaRPr>
          </a:p>
        </p:txBody>
      </p:sp>
    </p:spTree>
    <p:extLst>
      <p:ext uri="{BB962C8B-B14F-4D97-AF65-F5344CB8AC3E}">
        <p14:creationId xmlns:p14="http://schemas.microsoft.com/office/powerpoint/2010/main" val="2908744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r>
              <a:rPr lang="he-IL" smtClean="0">
                <a:latin typeface="Arial" pitchFamily="34" charset="0"/>
                <a:cs typeface="Arial" pitchFamily="34" charset="0"/>
              </a:rPr>
              <a:t>לא הסתברותי-לא מייצג את האוכלוסיה</a:t>
            </a:r>
            <a:endParaRPr lang="en-US" smtClean="0">
              <a:latin typeface="Arial" pitchFamily="34" charset="0"/>
              <a:cs typeface="Arial" pitchFamily="34" charset="0"/>
            </a:endParaRPr>
          </a:p>
        </p:txBody>
      </p:sp>
    </p:spTree>
    <p:extLst>
      <p:ext uri="{BB962C8B-B14F-4D97-AF65-F5344CB8AC3E}">
        <p14:creationId xmlns:p14="http://schemas.microsoft.com/office/powerpoint/2010/main" val="1216280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marL="0" lvl="2"/>
            <a:r>
              <a:rPr lang="he-IL" dirty="0" smtClean="0">
                <a:latin typeface="Arial" pitchFamily="34" charset="0"/>
                <a:cs typeface="Arial" pitchFamily="34" charset="0"/>
              </a:rPr>
              <a:t>דגימת נוחות, השיטה המקובלת ביותר לדגימה לא הסתברותית (ישראלים לא </a:t>
            </a:r>
            <a:r>
              <a:rPr lang="he-IL" dirty="0" err="1" smtClean="0">
                <a:latin typeface="Arial" pitchFamily="34" charset="0"/>
                <a:cs typeface="Arial" pitchFamily="34" charset="0"/>
              </a:rPr>
              <a:t>פריירים</a:t>
            </a:r>
            <a:r>
              <a:rPr lang="he-IL" dirty="0" smtClean="0">
                <a:latin typeface="Arial" pitchFamily="34" charset="0"/>
                <a:cs typeface="Arial" pitchFamily="34" charset="0"/>
              </a:rPr>
              <a:t> ומחפשים</a:t>
            </a:r>
            <a:r>
              <a:rPr lang="he-IL" baseline="0" dirty="0" smtClean="0">
                <a:latin typeface="Arial" pitchFamily="34" charset="0"/>
                <a:cs typeface="Arial" pitchFamily="34" charset="0"/>
              </a:rPr>
              <a:t> נוחות...)</a:t>
            </a:r>
            <a:r>
              <a:rPr lang="he-IL" dirty="0" smtClean="0">
                <a:latin typeface="Arial" pitchFamily="34" charset="0"/>
                <a:cs typeface="Arial" pitchFamily="34" charset="0"/>
              </a:rPr>
              <a:t>.</a:t>
            </a:r>
          </a:p>
          <a:p>
            <a:pPr marL="0" lvl="2"/>
            <a:r>
              <a:rPr lang="he-IL" dirty="0" smtClean="0">
                <a:latin typeface="Arial" pitchFamily="34" charset="0"/>
                <a:cs typeface="Arial" pitchFamily="34" charset="0"/>
              </a:rPr>
              <a:t>מכסה- דגימה של % מכל שכונה בעיר.</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473650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r>
              <a:rPr lang="he-IL" smtClean="0">
                <a:latin typeface="Arial" pitchFamily="34" charset="0"/>
                <a:cs typeface="Arial" pitchFamily="34" charset="0"/>
              </a:rPr>
              <a:t>(או למשל מדגם של 90 איש מרשימה של 1800, יש לבחור אחד מכל קבוצה של עשרים איש. הפריט הראשון יהיה אחד מעשרים הראשונים ברשימה. למשל נבחר פריט מספר 10. אחר כך נדגום את 30, 50, 70 וכו') </a:t>
            </a:r>
          </a:p>
          <a:p>
            <a:endParaRPr lang="en-US" smtClean="0">
              <a:latin typeface="Arial" pitchFamily="34" charset="0"/>
              <a:cs typeface="Arial" pitchFamily="34" charset="0"/>
            </a:endParaRPr>
          </a:p>
        </p:txBody>
      </p:sp>
    </p:spTree>
    <p:extLst>
      <p:ext uri="{BB962C8B-B14F-4D97-AF65-F5344CB8AC3E}">
        <p14:creationId xmlns:p14="http://schemas.microsoft.com/office/powerpoint/2010/main" val="262983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1"/>
      </p:bgRef>
    </p:bg>
    <p:spTree>
      <p:nvGrpSpPr>
        <p:cNvPr id="1" name=""/>
        <p:cNvGrpSpPr/>
        <p:nvPr/>
      </p:nvGrpSpPr>
      <p:grpSpPr>
        <a:xfrm>
          <a:off x="0" y="0"/>
          <a:ext cx="0" cy="0"/>
          <a:chOff x="0" y="0"/>
          <a:chExt cx="0" cy="0"/>
        </a:xfrm>
      </p:grpSpPr>
      <p:sp>
        <p:nvSpPr>
          <p:cNvPr id="8" name="כותרת 7"/>
          <p:cNvSpPr>
            <a:spLocks noGrp="1"/>
          </p:cNvSpPr>
          <p:nvPr>
            <p:ph type="ctrTitle"/>
          </p:nvPr>
        </p:nvSpPr>
        <p:spPr>
          <a:xfrm>
            <a:off x="2286000" y="3124200"/>
            <a:ext cx="6172200" cy="1894362"/>
          </a:xfrm>
        </p:spPr>
        <p:txBody>
          <a:bodyPr>
            <a:noAutofit/>
          </a:bodyPr>
          <a:lstStyle>
            <a:lvl1pPr>
              <a:defRPr sz="4800" b="1">
                <a:effectLst>
                  <a:outerShdw blurRad="38100" dist="38100" dir="2700000" algn="tl">
                    <a:srgbClr val="000000">
                      <a:alpha val="43137"/>
                    </a:srgbClr>
                  </a:outerShdw>
                </a:effectLst>
              </a:defRPr>
            </a:lvl1pPr>
          </a:lstStyle>
          <a:p>
            <a:r>
              <a:rPr kumimoji="0" lang="he-IL" smtClean="0"/>
              <a:t>לחץ כדי לערוך סגנון כותרת של תבנית בסיס</a:t>
            </a:r>
            <a:endParaRPr kumimoji="0" lang="en-US" dirty="0"/>
          </a:p>
        </p:txBody>
      </p:sp>
      <p:sp>
        <p:nvSpPr>
          <p:cNvPr id="9" name="כותרת משנה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10" name="מלבן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מלבן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מלבן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חבר ישר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מחבר ישר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מחבר ישר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מחבר ישר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מחבר ישר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מלבן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אליפסה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אליפסה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אליפסה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אליפסה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מציין מיקום של מספר שקופית 28"/>
          <p:cNvSpPr>
            <a:spLocks noGrp="1"/>
          </p:cNvSpPr>
          <p:nvPr>
            <p:ph type="sldNum" sz="quarter" idx="12"/>
          </p:nvPr>
        </p:nvSpPr>
        <p:spPr bwMode="auto">
          <a:xfrm>
            <a:off x="1325544" y="4928702"/>
            <a:ext cx="609600" cy="517524"/>
          </a:xfrm>
          <a:prstGeom prst="rect">
            <a:avLst/>
          </a:prstGeom>
        </p:spPr>
        <p:txBody>
          <a:bodyPr/>
          <a:lstStyle/>
          <a:p>
            <a:pPr>
              <a:defRPr/>
            </a:pPr>
            <a:fld id="{FC61594B-BC19-4E68-831D-138BA623ACB5}" type="slidenum">
              <a:rPr lang="he-IL"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9"/>
            <a:ext cx="1676400" cy="5851525"/>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a:xfrm rot="5400000">
            <a:off x="7589520" y="1081851"/>
            <a:ext cx="2011680" cy="384048"/>
          </a:xfrm>
          <a:prstGeom prst="rect">
            <a:avLst/>
          </a:prstGeom>
        </p:spPr>
        <p:txBody>
          <a:bodyPr/>
          <a:lstStyle/>
          <a:p>
            <a:pPr>
              <a:defRPr/>
            </a:pPr>
            <a:endParaRPr lang="en-US"/>
          </a:p>
        </p:txBody>
      </p:sp>
      <p:sp>
        <p:nvSpPr>
          <p:cNvPr id="5" name="מציין מיקום של כותרת תחתונה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מציין מיקום של מספר שקופית 5"/>
          <p:cNvSpPr>
            <a:spLocks noGrp="1"/>
          </p:cNvSpPr>
          <p:nvPr>
            <p:ph type="sldNum" sz="quarter" idx="12"/>
          </p:nvPr>
        </p:nvSpPr>
        <p:spPr>
          <a:xfrm>
            <a:off x="8129016" y="5734050"/>
            <a:ext cx="609600" cy="521208"/>
          </a:xfrm>
          <a:prstGeom prst="rect">
            <a:avLst/>
          </a:prstGeom>
        </p:spPr>
        <p:txBody>
          <a:bodyPr/>
          <a:lstStyle/>
          <a:p>
            <a:pPr>
              <a:defRPr/>
            </a:pPr>
            <a:fld id="{3078D3AC-7E21-4811-BCC0-F009589EFF8B}" type="slidenum">
              <a:rPr lang="he-IL"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cSld name="כותרת ותרשים">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28600"/>
            <a:ext cx="8274050" cy="460375"/>
          </a:xfrm>
        </p:spPr>
        <p:txBody>
          <a:bodyPr/>
          <a:lstStyle/>
          <a:p>
            <a:r>
              <a:rPr lang="he-IL" smtClean="0"/>
              <a:t>לחץ כדי לערוך סגנון כותרת של תבנית בסיס</a:t>
            </a:r>
            <a:endParaRPr lang="he-IL"/>
          </a:p>
        </p:txBody>
      </p:sp>
      <p:sp>
        <p:nvSpPr>
          <p:cNvPr id="3" name="מציין מיקום תרשים 2"/>
          <p:cNvSpPr>
            <a:spLocks noGrp="1"/>
          </p:cNvSpPr>
          <p:nvPr>
            <p:ph type="chart" idx="1"/>
          </p:nvPr>
        </p:nvSpPr>
        <p:spPr>
          <a:xfrm>
            <a:off x="971550" y="836613"/>
            <a:ext cx="7772400" cy="5257800"/>
          </a:xfrm>
        </p:spPr>
        <p:txBody>
          <a:bodyPr/>
          <a:lstStyle/>
          <a:p>
            <a:r>
              <a:rPr lang="he-IL" smtClean="0"/>
              <a:t>לחץ על הסמל כדי להוסיף תרשים</a:t>
            </a:r>
            <a:endParaRPr lang="he-IL"/>
          </a:p>
        </p:txBody>
      </p:sp>
      <p:sp>
        <p:nvSpPr>
          <p:cNvPr id="4" name="מציין מיקום של כותרת תחתונה 3"/>
          <p:cNvSpPr>
            <a:spLocks noGrp="1"/>
          </p:cNvSpPr>
          <p:nvPr>
            <p:ph type="ftr" sz="quarter" idx="10"/>
          </p:nvPr>
        </p:nvSpPr>
        <p:spPr>
          <a:xfrm>
            <a:off x="3124200" y="6477000"/>
            <a:ext cx="2895600" cy="244475"/>
          </a:xfrm>
          <a:prstGeom prst="rect">
            <a:avLst/>
          </a:prstGeom>
        </p:spPr>
        <p:txBody>
          <a:bodyPr/>
          <a:lstStyle>
            <a:lvl1pPr>
              <a:defRPr/>
            </a:lvl1pPr>
          </a:lstStyle>
          <a:p>
            <a:endParaRPr lang="en-US" altLang="he-IL"/>
          </a:p>
        </p:txBody>
      </p:sp>
      <p:sp>
        <p:nvSpPr>
          <p:cNvPr id="5" name="מציין מיקום של מספר שקופית 4"/>
          <p:cNvSpPr>
            <a:spLocks noGrp="1"/>
          </p:cNvSpPr>
          <p:nvPr>
            <p:ph type="sldNum" sz="quarter" idx="11"/>
          </p:nvPr>
        </p:nvSpPr>
        <p:spPr>
          <a:xfrm>
            <a:off x="6705600" y="6477000"/>
            <a:ext cx="2133600" cy="244475"/>
          </a:xfrm>
          <a:prstGeom prst="rect">
            <a:avLst/>
          </a:prstGeom>
        </p:spPr>
        <p:txBody>
          <a:bodyPr/>
          <a:lstStyle>
            <a:lvl1pPr>
              <a:defRPr/>
            </a:lvl1pPr>
          </a:lstStyle>
          <a:p>
            <a:pPr>
              <a:defRPr/>
            </a:pPr>
            <a:fld id="{7C772B18-5931-464E-97B0-3B702A55146B}" type="slidenum">
              <a:rPr lang="he-IL" smtClean="0"/>
              <a:pPr>
                <a:defRPr/>
              </a:pPr>
              <a:t>‹#›</a:t>
            </a:fld>
            <a:endParaRPr lang="en-US"/>
          </a:p>
        </p:txBody>
      </p:sp>
      <p:sp>
        <p:nvSpPr>
          <p:cNvPr id="6" name="מציין מיקום של תאריך 5"/>
          <p:cNvSpPr>
            <a:spLocks noGrp="1"/>
          </p:cNvSpPr>
          <p:nvPr>
            <p:ph type="dt" sz="half" idx="12"/>
          </p:nvPr>
        </p:nvSpPr>
        <p:spPr>
          <a:xfrm>
            <a:off x="457200" y="6477000"/>
            <a:ext cx="2133600" cy="24447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684361619"/>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כותרת, טקסט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931863" y="96838"/>
            <a:ext cx="7158037" cy="1412875"/>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sz="half" idx="1"/>
          </p:nvPr>
        </p:nvSpPr>
        <p:spPr>
          <a:xfrm>
            <a:off x="949325" y="1981200"/>
            <a:ext cx="3754438" cy="4114800"/>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856163" y="1981200"/>
            <a:ext cx="3754437" cy="4114800"/>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Rectangle 6"/>
          <p:cNvSpPr>
            <a:spLocks noGrp="1" noChangeArrowheads="1"/>
          </p:cNvSpPr>
          <p:nvPr>
            <p:ph type="dt" sz="half" idx="10"/>
          </p:nvPr>
        </p:nvSpPr>
        <p:spPr>
          <a:xfrm>
            <a:off x="946150" y="6248400"/>
            <a:ext cx="1905000" cy="457200"/>
          </a:xfrm>
          <a:prstGeom prst="rect">
            <a:avLst/>
          </a:prstGeom>
          <a:ln/>
        </p:spPr>
        <p:txBody>
          <a:bodyPr/>
          <a:lstStyle>
            <a:lvl1pPr>
              <a:defRPr/>
            </a:lvl1pPr>
          </a:lstStyle>
          <a:p>
            <a:pPr>
              <a:defRPr/>
            </a:pPr>
            <a:endParaRPr lang="en-US"/>
          </a:p>
        </p:txBody>
      </p:sp>
      <p:sp>
        <p:nvSpPr>
          <p:cNvPr id="6" name="Rectangle 7"/>
          <p:cNvSpPr>
            <a:spLocks noGrp="1" noChangeArrowheads="1"/>
          </p:cNvSpPr>
          <p:nvPr>
            <p:ph type="ftr" sz="quarter" idx="11"/>
          </p:nvPr>
        </p:nvSpPr>
        <p:spPr>
          <a:xfrm>
            <a:off x="3352800" y="6248400"/>
            <a:ext cx="2895600" cy="457200"/>
          </a:xfrm>
          <a:prstGeom prst="rect">
            <a:avLst/>
          </a:prstGeom>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xfrm>
            <a:off x="6705600" y="6248400"/>
            <a:ext cx="1905000" cy="457200"/>
          </a:xfrm>
          <a:prstGeom prst="rect">
            <a:avLst/>
          </a:prstGeom>
          <a:ln/>
        </p:spPr>
        <p:txBody>
          <a:bodyPr/>
          <a:lstStyle>
            <a:lvl1pPr>
              <a:defRPr/>
            </a:lvl1pPr>
          </a:lstStyle>
          <a:p>
            <a:pPr>
              <a:defRPr/>
            </a:pPr>
            <a:fld id="{7C772B18-5931-464E-97B0-3B702A55146B}" type="slidenum">
              <a:rPr lang="he-IL" smtClean="0"/>
              <a:pPr>
                <a:defRPr/>
              </a:pPr>
              <a:t>‹#›</a:t>
            </a:fld>
            <a:endParaRPr lang="en-US"/>
          </a:p>
        </p:txBody>
      </p:sp>
    </p:spTree>
    <p:extLst>
      <p:ext uri="{BB962C8B-B14F-4D97-AF65-F5344CB8AC3E}">
        <p14:creationId xmlns:p14="http://schemas.microsoft.com/office/powerpoint/2010/main" val="3372610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e-IL" smtClean="0"/>
              <a:t>לחץ כדי לערוך סגנונות טקסט של תבנית בסיס</a:t>
            </a:r>
          </a:p>
        </p:txBody>
      </p:sp>
      <p:sp>
        <p:nvSpPr>
          <p:cNvPr id="4" name="Rectangle 8"/>
          <p:cNvSpPr>
            <a:spLocks noGrp="1" noChangeArrowheads="1"/>
          </p:cNvSpPr>
          <p:nvPr>
            <p:ph type="dt" sz="half" idx="10"/>
          </p:nvPr>
        </p:nvSpPr>
        <p:spPr>
          <a:xfrm>
            <a:off x="457200" y="6248400"/>
            <a:ext cx="2133600" cy="457200"/>
          </a:xfrm>
          <a:prstGeom prst="rect">
            <a:avLst/>
          </a:prstGeom>
          <a:ln/>
        </p:spPr>
        <p:txBody>
          <a:bodyPr/>
          <a:lstStyle>
            <a:lvl1pPr>
              <a:defRPr/>
            </a:lvl1pPr>
          </a:lstStyle>
          <a:p>
            <a:pPr>
              <a:defRPr/>
            </a:pPr>
            <a:endParaRPr lang="en-US"/>
          </a:p>
        </p:txBody>
      </p:sp>
      <p:sp>
        <p:nvSpPr>
          <p:cNvPr id="5" name="Rectangle 10"/>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33E7F4E3-D620-49E5-A18D-04C91E6457F6}"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lvl1pPr algn="r">
              <a:defRPr sz="4400" b="1">
                <a:effectLst>
                  <a:outerShdw blurRad="38100" dist="38100" dir="2700000" algn="tl">
                    <a:srgbClr val="000000">
                      <a:alpha val="43137"/>
                    </a:srgbClr>
                  </a:outerShdw>
                </a:effectLst>
              </a:defRPr>
            </a:lvl1pPr>
          </a:lstStyle>
          <a:p>
            <a:r>
              <a:rPr kumimoji="0" lang="he-IL" smtClean="0"/>
              <a:t>לחץ כדי לערוך סגנון כותרת של תבנית בסיס</a:t>
            </a:r>
            <a:endParaRPr kumimoji="0" lang="en-US" dirty="0"/>
          </a:p>
        </p:txBody>
      </p:sp>
      <p:sp>
        <p:nvSpPr>
          <p:cNvPr id="8" name="מציין מיקום תוכן 7"/>
          <p:cNvSpPr>
            <a:spLocks noGrp="1"/>
          </p:cNvSpPr>
          <p:nvPr>
            <p:ph sz="quarter" idx="1"/>
          </p:nvPr>
        </p:nvSpPr>
        <p:spPr>
          <a:xfrm>
            <a:off x="457200" y="1600200"/>
            <a:ext cx="7467600" cy="4873752"/>
          </a:xfrm>
        </p:spPr>
        <p:txBody>
          <a:bodyPr>
            <a:normAutofit/>
          </a:bodyPr>
          <a:lstStyle>
            <a:lvl1pPr>
              <a:defRPr sz="2800">
                <a:cs typeface="+mj-cs"/>
              </a:defRPr>
            </a:lvl1pPr>
            <a:lvl2pPr>
              <a:defRPr sz="2400">
                <a:cs typeface="+mj-cs"/>
              </a:defRPr>
            </a:lvl2pPr>
            <a:lvl3pPr>
              <a:defRPr sz="2000">
                <a:cs typeface="+mj-cs"/>
              </a:defRPr>
            </a:lvl3pPr>
            <a:lvl4pPr>
              <a:defRPr sz="2000">
                <a:cs typeface="+mj-cs"/>
              </a:defRPr>
            </a:lvl4pPr>
            <a:lvl5pPr>
              <a:defRPr sz="1800">
                <a:cs typeface="+mj-cs"/>
              </a:defRPr>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5" name="מציין מיקום של תאריך 4"/>
          <p:cNvSpPr>
            <a:spLocks noGrp="1"/>
          </p:cNvSpPr>
          <p:nvPr>
            <p:ph type="dt" sz="half" idx="10"/>
          </p:nvPr>
        </p:nvSpPr>
        <p:spPr>
          <a:xfrm rot="5400000">
            <a:off x="7589520" y="1081851"/>
            <a:ext cx="2011680" cy="384048"/>
          </a:xfrm>
          <a:prstGeom prst="rect">
            <a:avLst/>
          </a:prstGeom>
        </p:spPr>
        <p:txBody>
          <a:bodyPr/>
          <a:lstStyle/>
          <a:p>
            <a:pPr>
              <a:defRPr/>
            </a:pPr>
            <a:endParaRPr lang="en-US"/>
          </a:p>
        </p:txBody>
      </p:sp>
      <p:sp>
        <p:nvSpPr>
          <p:cNvPr id="6" name="מציין מיקום של כותרת תחתונה 5"/>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7" name="מציין מיקום של מספר שקופית 6"/>
          <p:cNvSpPr>
            <a:spLocks noGrp="1"/>
          </p:cNvSpPr>
          <p:nvPr>
            <p:ph type="sldNum" sz="quarter" idx="12"/>
          </p:nvPr>
        </p:nvSpPr>
        <p:spPr>
          <a:xfrm>
            <a:off x="8129016" y="5734050"/>
            <a:ext cx="609600" cy="521208"/>
          </a:xfrm>
          <a:prstGeom prst="rect">
            <a:avLst/>
          </a:prstGeom>
        </p:spPr>
        <p:txBody>
          <a:bodyPr/>
          <a:lstStyle/>
          <a:p>
            <a:pPr>
              <a:defRPr/>
            </a:pPr>
            <a:fld id="{9EE7C812-A61C-4FA4-8F90-3EBA206B9B7D}" type="slidenum">
              <a:rPr lang="he-IL" smtClean="0"/>
              <a:pPr>
                <a:defRPr/>
              </a:pPr>
              <a:t>‹#›</a:t>
            </a:fld>
            <a:endParaRPr lang="en-US"/>
          </a:p>
        </p:txBody>
      </p:sp>
      <p:sp>
        <p:nvSpPr>
          <p:cNvPr id="9" name="מציין מיקום תוכן 8"/>
          <p:cNvSpPr>
            <a:spLocks noGrp="1"/>
          </p:cNvSpPr>
          <p:nvPr>
            <p:ph sz="quarter" idx="1"/>
          </p:nvPr>
        </p:nvSpPr>
        <p:spPr>
          <a:xfrm>
            <a:off x="457200" y="1600200"/>
            <a:ext cx="3657600" cy="45720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1" name="מציין מיקום תוכן 10"/>
          <p:cNvSpPr>
            <a:spLocks noGrp="1"/>
          </p:cNvSpPr>
          <p:nvPr>
            <p:ph sz="quarter" idx="2"/>
          </p:nvPr>
        </p:nvSpPr>
        <p:spPr>
          <a:xfrm>
            <a:off x="4270248" y="1600200"/>
            <a:ext cx="3657600" cy="45720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7543800" cy="1143000"/>
          </a:xfrm>
        </p:spPr>
        <p:txBody>
          <a:bodyPr anchor="b"/>
          <a:lstStyle>
            <a:lvl1pPr>
              <a:defRPr/>
            </a:lvl1pPr>
          </a:lstStyle>
          <a:p>
            <a:r>
              <a:rPr kumimoji="0" lang="he-IL" smtClean="0"/>
              <a:t>לחץ כדי לערוך סגנון כותרת של תבנית בסיס</a:t>
            </a:r>
            <a:endParaRPr kumimoji="0" lang="en-US"/>
          </a:p>
        </p:txBody>
      </p:sp>
      <p:sp>
        <p:nvSpPr>
          <p:cNvPr id="7" name="מציין מיקום של תאריך 6"/>
          <p:cNvSpPr>
            <a:spLocks noGrp="1"/>
          </p:cNvSpPr>
          <p:nvPr>
            <p:ph type="dt" sz="half" idx="10"/>
          </p:nvPr>
        </p:nvSpPr>
        <p:spPr>
          <a:xfrm rot="5400000">
            <a:off x="7589520" y="1081851"/>
            <a:ext cx="2011680" cy="384048"/>
          </a:xfrm>
          <a:prstGeom prst="rect">
            <a:avLst/>
          </a:prstGeom>
        </p:spPr>
        <p:txBody>
          <a:bodyPr/>
          <a:lstStyle/>
          <a:p>
            <a:pPr>
              <a:defRPr/>
            </a:pPr>
            <a:endParaRPr lang="en-US"/>
          </a:p>
        </p:txBody>
      </p:sp>
      <p:sp>
        <p:nvSpPr>
          <p:cNvPr id="8" name="מציין מיקום של כותרת תחתונה 7"/>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9" name="מציין מיקום של מספר שקופית 8"/>
          <p:cNvSpPr>
            <a:spLocks noGrp="1"/>
          </p:cNvSpPr>
          <p:nvPr>
            <p:ph type="sldNum" sz="quarter" idx="12"/>
          </p:nvPr>
        </p:nvSpPr>
        <p:spPr>
          <a:xfrm>
            <a:off x="8129016" y="5734050"/>
            <a:ext cx="609600" cy="521208"/>
          </a:xfrm>
          <a:prstGeom prst="rect">
            <a:avLst/>
          </a:prstGeom>
        </p:spPr>
        <p:txBody>
          <a:bodyPr/>
          <a:lstStyle/>
          <a:p>
            <a:pPr>
              <a:defRPr/>
            </a:pPr>
            <a:fld id="{6E74ABAC-41AB-4312-941D-CA8F84EB5CCF}" type="slidenum">
              <a:rPr lang="he-IL" smtClean="0"/>
              <a:pPr>
                <a:defRPr/>
              </a:pPr>
              <a:t>‹#›</a:t>
            </a:fld>
            <a:endParaRPr lang="en-US"/>
          </a:p>
        </p:txBody>
      </p:sp>
      <p:sp>
        <p:nvSpPr>
          <p:cNvPr id="11" name="מציין מיקום תוכן 10"/>
          <p:cNvSpPr>
            <a:spLocks noGrp="1"/>
          </p:cNvSpPr>
          <p:nvPr>
            <p:ph sz="quarter" idx="2"/>
          </p:nvPr>
        </p:nvSpPr>
        <p:spPr>
          <a:xfrm>
            <a:off x="457200" y="2362200"/>
            <a:ext cx="3657600" cy="38862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3" name="מציין מיקום תוכן 12"/>
          <p:cNvSpPr>
            <a:spLocks noGrp="1"/>
          </p:cNvSpPr>
          <p:nvPr>
            <p:ph sz="quarter" idx="4"/>
          </p:nvPr>
        </p:nvSpPr>
        <p:spPr>
          <a:xfrm>
            <a:off x="4371975" y="2362200"/>
            <a:ext cx="3657600" cy="38862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2" name="מציין מיקום טקסט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he-IL" smtClean="0"/>
              <a:t>לחץ כדי לערוך סגנונות טקסט של תבנית בסיס</a:t>
            </a:r>
          </a:p>
        </p:txBody>
      </p:sp>
      <p:sp>
        <p:nvSpPr>
          <p:cNvPr id="14" name="מציין מיקום טקסט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he-IL" smtClean="0"/>
              <a:t>לחץ כדי לערוך סגנונות טקסט של תבנית בסיס</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6" name="מציין מיקום של תאריך 5"/>
          <p:cNvSpPr>
            <a:spLocks noGrp="1"/>
          </p:cNvSpPr>
          <p:nvPr>
            <p:ph type="dt" sz="half" idx="10"/>
          </p:nvPr>
        </p:nvSpPr>
        <p:spPr>
          <a:xfrm rot="5400000">
            <a:off x="7589520" y="1081851"/>
            <a:ext cx="2011680" cy="384048"/>
          </a:xfrm>
          <a:prstGeom prst="rect">
            <a:avLst/>
          </a:prstGeom>
        </p:spPr>
        <p:txBody>
          <a:bodyPr rtlCol="0"/>
          <a:lstStyle/>
          <a:p>
            <a:pPr>
              <a:defRPr/>
            </a:pPr>
            <a:endParaRPr lang="en-US"/>
          </a:p>
        </p:txBody>
      </p:sp>
      <p:sp>
        <p:nvSpPr>
          <p:cNvPr id="7" name="מציין מיקום של מספר שקופית 6"/>
          <p:cNvSpPr>
            <a:spLocks noGrp="1"/>
          </p:cNvSpPr>
          <p:nvPr>
            <p:ph type="sldNum" sz="quarter" idx="11"/>
          </p:nvPr>
        </p:nvSpPr>
        <p:spPr>
          <a:xfrm>
            <a:off x="8129016" y="5734050"/>
            <a:ext cx="609600" cy="521208"/>
          </a:xfrm>
          <a:prstGeom prst="rect">
            <a:avLst/>
          </a:prstGeom>
        </p:spPr>
        <p:txBody>
          <a:bodyPr rtlCol="0"/>
          <a:lstStyle/>
          <a:p>
            <a:pPr>
              <a:defRPr/>
            </a:pPr>
            <a:fld id="{90090A62-A2CA-487A-9F7D-B46467302255}" type="slidenum">
              <a:rPr lang="he-IL" smtClean="0"/>
              <a:pPr>
                <a:defRPr/>
              </a:pPr>
              <a:t>‹#›</a:t>
            </a:fld>
            <a:endParaRPr lang="en-US"/>
          </a:p>
        </p:txBody>
      </p:sp>
      <p:sp>
        <p:nvSpPr>
          <p:cNvPr id="8" name="מציין מיקום של כותרת תחתונה 7"/>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a:xfrm rot="5400000">
            <a:off x="7589520" y="1081851"/>
            <a:ext cx="2011680" cy="384048"/>
          </a:xfrm>
          <a:prstGeom prst="rect">
            <a:avLst/>
          </a:prstGeom>
        </p:spPr>
        <p:txBody>
          <a:bodyPr/>
          <a:lstStyle/>
          <a:p>
            <a:pPr>
              <a:defRPr/>
            </a:pPr>
            <a:endParaRPr lang="en-US"/>
          </a:p>
        </p:txBody>
      </p:sp>
      <p:sp>
        <p:nvSpPr>
          <p:cNvPr id="3" name="מציין מיקום של כותרת תחתונה 2"/>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4" name="מציין מיקום של מספר שקופית 3"/>
          <p:cNvSpPr>
            <a:spLocks noGrp="1"/>
          </p:cNvSpPr>
          <p:nvPr>
            <p:ph type="sldNum" sz="quarter" idx="12"/>
          </p:nvPr>
        </p:nvSpPr>
        <p:spPr>
          <a:xfrm>
            <a:off x="8129016" y="5734050"/>
            <a:ext cx="609600" cy="521208"/>
          </a:xfrm>
          <a:prstGeom prst="rect">
            <a:avLst/>
          </a:prstGeom>
        </p:spPr>
        <p:txBody>
          <a:bodyPr/>
          <a:lstStyle/>
          <a:p>
            <a:pPr>
              <a:defRPr/>
            </a:pPr>
            <a:fld id="{6CAEB2CE-601F-4F7B-B5B8-9F3DE6DAA319}" type="slidenum">
              <a:rPr lang="he-IL"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bg>
      <p:bgRef idx="1001">
        <a:schemeClr val="bg1"/>
      </p:bgRef>
    </p:bg>
    <p:spTree>
      <p:nvGrpSpPr>
        <p:cNvPr id="1" name=""/>
        <p:cNvGrpSpPr/>
        <p:nvPr/>
      </p:nvGrpSpPr>
      <p:grpSpPr>
        <a:xfrm>
          <a:off x="0" y="0"/>
          <a:ext cx="0" cy="0"/>
          <a:chOff x="0" y="0"/>
          <a:chExt cx="0" cy="0"/>
        </a:xfrm>
      </p:grpSpPr>
      <p:sp>
        <p:nvSpPr>
          <p:cNvPr id="10" name="מחבר ישר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כותרת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he-IL" smtClean="0"/>
              <a:t>לחץ כדי לערוך סגנונות טקסט של תבנית בסיס</a:t>
            </a:r>
          </a:p>
        </p:txBody>
      </p:sp>
      <p:sp>
        <p:nvSpPr>
          <p:cNvPr id="8" name="מחבר ישר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מחבר ישר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מחבר ישר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מלבן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חבר ישר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אליפסה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מציין מיקום תוכן 17"/>
          <p:cNvSpPr>
            <a:spLocks noGrp="1"/>
          </p:cNvSpPr>
          <p:nvPr>
            <p:ph sz="quarter" idx="1"/>
          </p:nvPr>
        </p:nvSpPr>
        <p:spPr>
          <a:xfrm>
            <a:off x="304800" y="274320"/>
            <a:ext cx="5638800" cy="6327648"/>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1" name="מציין מיקום של תאריך 20"/>
          <p:cNvSpPr>
            <a:spLocks noGrp="1"/>
          </p:cNvSpPr>
          <p:nvPr>
            <p:ph type="dt" sz="half" idx="14"/>
          </p:nvPr>
        </p:nvSpPr>
        <p:spPr>
          <a:xfrm rot="5400000">
            <a:off x="7589520" y="1081851"/>
            <a:ext cx="2011680" cy="384048"/>
          </a:xfrm>
          <a:prstGeom prst="rect">
            <a:avLst/>
          </a:prstGeom>
        </p:spPr>
        <p:txBody>
          <a:bodyPr rtlCol="0"/>
          <a:lstStyle/>
          <a:p>
            <a:pPr>
              <a:defRPr/>
            </a:pPr>
            <a:endParaRPr lang="en-US"/>
          </a:p>
        </p:txBody>
      </p:sp>
      <p:sp>
        <p:nvSpPr>
          <p:cNvPr id="22" name="מציין מיקום של מספר שקופית 21"/>
          <p:cNvSpPr>
            <a:spLocks noGrp="1"/>
          </p:cNvSpPr>
          <p:nvPr>
            <p:ph type="sldNum" sz="quarter" idx="15"/>
          </p:nvPr>
        </p:nvSpPr>
        <p:spPr>
          <a:xfrm>
            <a:off x="8129016" y="5734050"/>
            <a:ext cx="609600" cy="521208"/>
          </a:xfrm>
          <a:prstGeom prst="rect">
            <a:avLst/>
          </a:prstGeom>
        </p:spPr>
        <p:txBody>
          <a:bodyPr rtlCol="0"/>
          <a:lstStyle/>
          <a:p>
            <a:pPr>
              <a:defRPr/>
            </a:pPr>
            <a:fld id="{F4C7C402-55F4-4082-B9E2-F27195B0224B}" type="slidenum">
              <a:rPr lang="he-IL" smtClean="0"/>
              <a:pPr>
                <a:defRPr/>
              </a:pPr>
              <a:t>‹#›</a:t>
            </a:fld>
            <a:endParaRPr lang="en-US"/>
          </a:p>
        </p:txBody>
      </p:sp>
      <p:sp>
        <p:nvSpPr>
          <p:cNvPr id="23" name="מציין מיקום של כותרת תחתונה 22"/>
          <p:cNvSpPr>
            <a:spLocks noGrp="1"/>
          </p:cNvSpPr>
          <p:nvPr>
            <p:ph type="ftr" sz="quarter" idx="16"/>
          </p:nvPr>
        </p:nvSpPr>
        <p:spPr>
          <a:xfrm rot="5400000">
            <a:off x="6990186" y="3737240"/>
            <a:ext cx="3200400" cy="365760"/>
          </a:xfrm>
          <a:prstGeom prst="rect">
            <a:avLst/>
          </a:prstGeom>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9" name="מחבר ישר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אליפסה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כותרת 1"/>
          <p:cNvSpPr>
            <a:spLocks noGrp="1"/>
          </p:cNvSpPr>
          <p:nvPr>
            <p:ph type="title"/>
          </p:nvPr>
        </p:nvSpPr>
        <p:spPr>
          <a:xfrm rot="5400000">
            <a:off x="3350133" y="3200400"/>
            <a:ext cx="6309360" cy="457200"/>
          </a:xfrm>
        </p:spPr>
        <p:txBody>
          <a:bodyPr anchor="b"/>
          <a:lstStyle>
            <a:lvl1pPr algn="l">
              <a:buNone/>
              <a:defRPr sz="2000" b="1"/>
            </a:lvl1pPr>
          </a:lstStyle>
          <a:p>
            <a:r>
              <a:rPr kumimoji="0" lang="he-IL" smtClean="0"/>
              <a:t>לחץ כדי לערוך סגנון כותרת של תבנית בסיס</a:t>
            </a:r>
            <a:endParaRPr kumimoji="0" lang="en-US"/>
          </a:p>
        </p:txBody>
      </p:sp>
      <p:sp>
        <p:nvSpPr>
          <p:cNvPr id="3" name="מציין מיקום של תמונה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he-IL" smtClean="0"/>
              <a:t>לחץ על הסמל כדי להוסיף תמונה</a:t>
            </a:r>
            <a:endParaRPr kumimoji="0" lang="en-US" dirty="0"/>
          </a:p>
        </p:txBody>
      </p:sp>
      <p:sp>
        <p:nvSpPr>
          <p:cNvPr id="4" name="מציין מיקום טקסט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10" name="מחבר ישר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מלבן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חבר ישר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מחבר ישר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מחבר ישר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מציין מיקום של תאריך 16"/>
          <p:cNvSpPr>
            <a:spLocks noGrp="1"/>
          </p:cNvSpPr>
          <p:nvPr>
            <p:ph type="dt" sz="half" idx="10"/>
          </p:nvPr>
        </p:nvSpPr>
        <p:spPr>
          <a:xfrm rot="5400000">
            <a:off x="7589520" y="1081851"/>
            <a:ext cx="2011680" cy="384048"/>
          </a:xfrm>
          <a:prstGeom prst="rect">
            <a:avLst/>
          </a:prstGeom>
        </p:spPr>
        <p:txBody>
          <a:bodyPr rtlCol="0"/>
          <a:lstStyle/>
          <a:p>
            <a:pPr>
              <a:defRPr/>
            </a:pPr>
            <a:endParaRPr lang="en-US"/>
          </a:p>
        </p:txBody>
      </p:sp>
      <p:sp>
        <p:nvSpPr>
          <p:cNvPr id="18" name="מציין מיקום של מספר שקופית 17"/>
          <p:cNvSpPr>
            <a:spLocks noGrp="1"/>
          </p:cNvSpPr>
          <p:nvPr>
            <p:ph type="sldNum" sz="quarter" idx="11"/>
          </p:nvPr>
        </p:nvSpPr>
        <p:spPr>
          <a:xfrm>
            <a:off x="8129016" y="5734050"/>
            <a:ext cx="609600" cy="521208"/>
          </a:xfrm>
          <a:prstGeom prst="rect">
            <a:avLst/>
          </a:prstGeom>
        </p:spPr>
        <p:txBody>
          <a:bodyPr rtlCol="0"/>
          <a:lstStyle/>
          <a:p>
            <a:pPr>
              <a:defRPr/>
            </a:pPr>
            <a:fld id="{0133B6D8-407D-4780-AFE0-F0C03CD41EDA}" type="slidenum">
              <a:rPr lang="he-IL" smtClean="0"/>
              <a:pPr>
                <a:defRPr/>
              </a:pPr>
              <a:t>‹#›</a:t>
            </a:fld>
            <a:endParaRPr lang="en-US"/>
          </a:p>
        </p:txBody>
      </p:sp>
      <p:sp>
        <p:nvSpPr>
          <p:cNvPr id="21" name="מציין מיקום של כותרת תחתונה 20"/>
          <p:cNvSpPr>
            <a:spLocks noGrp="1"/>
          </p:cNvSpPr>
          <p:nvPr>
            <p:ph type="ftr" sz="quarter" idx="12"/>
          </p:nvPr>
        </p:nvSpPr>
        <p:spPr>
          <a:xfrm rot="5400000">
            <a:off x="6990186" y="3737240"/>
            <a:ext cx="3200400" cy="365760"/>
          </a:xfrm>
          <a:prstGeom prst="rect">
            <a:avLst/>
          </a:prstGeom>
        </p:spPr>
        <p:txBody>
          <a:bodyPr rtlCol="0"/>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a:xfrm rot="5400000">
            <a:off x="7589520" y="1081851"/>
            <a:ext cx="2011680" cy="384048"/>
          </a:xfrm>
          <a:prstGeom prst="rect">
            <a:avLst/>
          </a:prstGeom>
        </p:spPr>
        <p:txBody>
          <a:bodyPr/>
          <a:lstStyle/>
          <a:p>
            <a:pPr>
              <a:defRPr/>
            </a:pPr>
            <a:endParaRPr lang="en-US"/>
          </a:p>
        </p:txBody>
      </p:sp>
      <p:sp>
        <p:nvSpPr>
          <p:cNvPr id="5" name="מציין מיקום של כותרת תחתונה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מציין מיקום של מספר שקופית 5"/>
          <p:cNvSpPr>
            <a:spLocks noGrp="1"/>
          </p:cNvSpPr>
          <p:nvPr>
            <p:ph type="sldNum" sz="quarter" idx="12"/>
          </p:nvPr>
        </p:nvSpPr>
        <p:spPr>
          <a:xfrm>
            <a:off x="8129016" y="5734050"/>
            <a:ext cx="609600" cy="521208"/>
          </a:xfrm>
          <a:prstGeom prst="rect">
            <a:avLst/>
          </a:prstGeom>
        </p:spPr>
        <p:txBody>
          <a:bodyPr/>
          <a:lstStyle/>
          <a:p>
            <a:pPr>
              <a:defRPr/>
            </a:pPr>
            <a:fld id="{712A07E2-1582-45E0-8CEC-74F935138800}" type="slidenum">
              <a:rPr lang="he-IL"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מחבר ישר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מציין מיקום של כותרת 21"/>
          <p:cNvSpPr>
            <a:spLocks noGrp="1"/>
          </p:cNvSpPr>
          <p:nvPr>
            <p:ph type="title"/>
          </p:nvPr>
        </p:nvSpPr>
        <p:spPr>
          <a:xfrm>
            <a:off x="457200" y="274638"/>
            <a:ext cx="7467600" cy="1143000"/>
          </a:xfrm>
          <a:prstGeom prst="rect">
            <a:avLst/>
          </a:prstGeom>
        </p:spPr>
        <p:txBody>
          <a:bodyPr vert="horz" anchor="b">
            <a:noAutofit/>
          </a:bodyPr>
          <a:lstStyle/>
          <a:p>
            <a:r>
              <a:rPr kumimoji="0" lang="he-IL" dirty="0" smtClean="0"/>
              <a:t>לחץ כדי לערוך סגנון כותרת של תבנית בסיס</a:t>
            </a:r>
            <a:endParaRPr kumimoji="0" lang="en-US" dirty="0"/>
          </a:p>
        </p:txBody>
      </p:sp>
      <p:sp>
        <p:nvSpPr>
          <p:cNvPr id="13" name="מציין מיקום טקסט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he-IL" dirty="0" smtClean="0"/>
              <a:t>לחץ כדי לערוך סגנונות טקסט של תבנית בסיס</a:t>
            </a:r>
          </a:p>
          <a:p>
            <a:pPr lvl="1" eaLnBrk="1" latinLnBrk="0" hangingPunct="1"/>
            <a:r>
              <a:rPr kumimoji="0" lang="he-IL" dirty="0" smtClean="0"/>
              <a:t>רמה שנייה</a:t>
            </a:r>
          </a:p>
          <a:p>
            <a:pPr lvl="2" eaLnBrk="1" latinLnBrk="0" hangingPunct="1"/>
            <a:r>
              <a:rPr kumimoji="0" lang="he-IL" dirty="0" smtClean="0"/>
              <a:t>רמה שלישית</a:t>
            </a:r>
          </a:p>
          <a:p>
            <a:pPr lvl="3" eaLnBrk="1" latinLnBrk="0" hangingPunct="1"/>
            <a:r>
              <a:rPr kumimoji="0" lang="he-IL" dirty="0" smtClean="0"/>
              <a:t>רמה רביעית</a:t>
            </a:r>
          </a:p>
          <a:p>
            <a:pPr lvl="4" eaLnBrk="1" latinLnBrk="0" hangingPunct="1"/>
            <a:r>
              <a:rPr kumimoji="0" lang="he-IL" dirty="0" smtClean="0"/>
              <a:t>רמה חמישית</a:t>
            </a:r>
            <a:endParaRPr kumimoji="0" lang="en-US" dirty="0"/>
          </a:p>
        </p:txBody>
      </p:sp>
      <p:sp>
        <p:nvSpPr>
          <p:cNvPr id="7" name="מחבר ישר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מחבר ישר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מלבן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חבר ישר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אליפסה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r" rtl="1" eaLnBrk="1" latinLnBrk="0" hangingPunct="1">
        <a:spcBef>
          <a:spcPct val="0"/>
        </a:spcBef>
        <a:buNone/>
        <a:defRPr kumimoji="0" sz="4400" b="0" kern="1200" cap="small" baseline="0">
          <a:solidFill>
            <a:schemeClr val="tx2"/>
          </a:solidFill>
          <a:effectLst>
            <a:outerShdw blurRad="38100" dist="38100" dir="2700000" algn="tl">
              <a:srgbClr val="000000">
                <a:alpha val="43137"/>
              </a:srgbClr>
            </a:outerShdw>
          </a:effectLst>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800" kern="1200">
          <a:solidFill>
            <a:schemeClr val="tx1"/>
          </a:solidFill>
          <a:latin typeface="+mn-lt"/>
          <a:ea typeface="+mn-ea"/>
          <a:cs typeface="+mj-cs"/>
        </a:defRPr>
      </a:lvl1pPr>
      <a:lvl2pPr marL="640080" indent="-274320" algn="r" rtl="1" eaLnBrk="1" latinLnBrk="0" hangingPunct="1">
        <a:spcBef>
          <a:spcPct val="20000"/>
        </a:spcBef>
        <a:buClr>
          <a:schemeClr val="accent1"/>
        </a:buClr>
        <a:buSzPct val="80000"/>
        <a:buFont typeface="Wingdings 2"/>
        <a:buChar char=""/>
        <a:defRPr kumimoji="0" sz="2400" kern="1200">
          <a:solidFill>
            <a:schemeClr val="tx1"/>
          </a:solidFill>
          <a:latin typeface="+mn-lt"/>
          <a:ea typeface="+mn-ea"/>
          <a:cs typeface="+mj-cs"/>
        </a:defRPr>
      </a:lvl2pPr>
      <a:lvl3pPr marL="914400" indent="-182880" algn="r" rtl="1" eaLnBrk="1" latinLnBrk="0" hangingPunct="1">
        <a:spcBef>
          <a:spcPct val="20000"/>
        </a:spcBef>
        <a:buClr>
          <a:schemeClr val="accent1">
            <a:shade val="75000"/>
          </a:schemeClr>
        </a:buClr>
        <a:buSzPct val="60000"/>
        <a:buFont typeface="Wingdings"/>
        <a:buChar char=""/>
        <a:defRPr kumimoji="0" sz="2000" kern="1200">
          <a:solidFill>
            <a:schemeClr val="tx1"/>
          </a:solidFill>
          <a:latin typeface="+mn-lt"/>
          <a:ea typeface="+mn-ea"/>
          <a:cs typeface="+mj-cs"/>
        </a:defRPr>
      </a:lvl3pPr>
      <a:lvl4pPr marL="1188720" indent="-182880" algn="r" rtl="1" eaLnBrk="1" latinLnBrk="0" hangingPunct="1">
        <a:spcBef>
          <a:spcPct val="20000"/>
        </a:spcBef>
        <a:buClr>
          <a:schemeClr val="accent1">
            <a:tint val="60000"/>
          </a:schemeClr>
        </a:buClr>
        <a:buSzPct val="60000"/>
        <a:buFont typeface="Wingdings"/>
        <a:buChar char=""/>
        <a:defRPr kumimoji="0" sz="2000" kern="1200">
          <a:solidFill>
            <a:schemeClr val="tx1"/>
          </a:solidFill>
          <a:latin typeface="+mn-lt"/>
          <a:ea typeface="+mn-ea"/>
          <a:cs typeface="+mj-cs"/>
        </a:defRPr>
      </a:lvl4pPr>
      <a:lvl5pPr marL="1463040" indent="-182880" algn="r" rtl="1"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j-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jpeg"/><Relationship Id="rId7" Type="http://schemas.openxmlformats.org/officeDocument/2006/relationships/hyperlink" Target="http://www.google.co.il/url?sa=i&amp;rct=j&amp;q=&amp;esrc=s&amp;source=images&amp;cd=&amp;cad=rja&amp;uact=8&amp;docid=3R-jNvMzOdu1wM&amp;tbnid=9jTPOUo-JThXCM:&amp;ved=0CAUQjRw&amp;url=http://www.qgames.co.il/game.asp?game=%D7%A7%D7%A8%D7%91-%D7%9B%D7%93%D7%95%D7%A8-%D7%A9%D7%9C%D7%92&amp;ei=raxcU-vYBcTTPIGlgZAP&amp;psig=AFQjCNGcxCn2xiBiGyphyMEKX-QKdcKrIw&amp;ust=139866879833106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google.co.il/url?sa=i&amp;rct=j&amp;q=&amp;esrc=s&amp;source=images&amp;cd=&amp;cad=rja&amp;uact=8&amp;docid=Wx3dmpKs5bDwmM&amp;tbnid=iSpg2_55SHhe8M:&amp;ved=0CAUQjRw&amp;url=http://market.marmelada.co.il/products/142926&amp;ei=hKxcU9DyFIrFPLDDgaAP&amp;bvm=bv.65397613,d.ZWU&amp;psig=AFQjCNGcxCn2xiBiGyphyMEKX-QKdcKrIw&amp;ust=1398668798331060" TargetMode="External"/><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מציין מיקום של מספר שקופית 4"/>
          <p:cNvSpPr>
            <a:spLocks noGrp="1"/>
          </p:cNvSpPr>
          <p:nvPr>
            <p:ph type="sldNum" sz="quarter" idx="12"/>
          </p:nvPr>
        </p:nvSpPr>
        <p:spPr>
          <a:xfrm>
            <a:off x="1325544" y="4928702"/>
            <a:ext cx="609600" cy="517524"/>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4A22D1AF-B503-4355-85B3-D501086D8F0C}" type="slidenum">
              <a:rPr lang="he-IL" smtClean="0"/>
              <a:pPr/>
              <a:t>1</a:t>
            </a:fld>
            <a:endParaRPr lang="en-US" smtClean="0"/>
          </a:p>
        </p:txBody>
      </p:sp>
      <p:sp>
        <p:nvSpPr>
          <p:cNvPr id="15363" name="Date Placeholder 3"/>
          <p:cNvSpPr>
            <a:spLocks noGrp="1"/>
          </p:cNvSpPr>
          <p:nvPr>
            <p:ph type="dt" sz="quarter" idx="4294967295"/>
          </p:nvPr>
        </p:nvSpPr>
        <p:spPr bwMode="auto">
          <a:xfrm>
            <a:off x="1619673" y="5516563"/>
            <a:ext cx="7303666" cy="1080417"/>
          </a:xfrm>
          <a:prstGeom prst="rect">
            <a:avLst/>
          </a:prstGeom>
          <a:noFill/>
          <a:ln>
            <a:miter lim="800000"/>
            <a:headEnd/>
            <a:tailEnd/>
          </a:ln>
        </p:spPr>
        <p:txBody>
          <a:bodyPr/>
          <a:lstStyle/>
          <a:p>
            <a:pPr algn="r" rtl="1"/>
            <a:r>
              <a:rPr lang="he-IL" sz="2800" dirty="0" smtClean="0">
                <a:solidFill>
                  <a:schemeClr val="tx1"/>
                </a:solidFill>
              </a:rPr>
              <a:t>        קורס: ד"ר </a:t>
            </a:r>
            <a:r>
              <a:rPr lang="he-IL" sz="2800" dirty="0">
                <a:solidFill>
                  <a:schemeClr val="tx1"/>
                </a:solidFill>
              </a:rPr>
              <a:t>ענב </a:t>
            </a:r>
            <a:r>
              <a:rPr lang="he-IL" sz="2800" dirty="0" smtClean="0">
                <a:solidFill>
                  <a:schemeClr val="tx1"/>
                </a:solidFill>
              </a:rPr>
              <a:t>פרידמן   </a:t>
            </a:r>
          </a:p>
          <a:p>
            <a:pPr algn="r" rtl="1"/>
            <a:r>
              <a:rPr lang="en-US" sz="2800" dirty="0" smtClean="0">
                <a:solidFill>
                  <a:schemeClr val="tx1"/>
                </a:solidFill>
              </a:rPr>
              <a:t>Enav.friedmann@gmail.com</a:t>
            </a:r>
            <a:endParaRPr lang="en-US" sz="2800" dirty="0">
              <a:solidFill>
                <a:schemeClr val="tx1"/>
              </a:solidFill>
            </a:endParaRPr>
          </a:p>
        </p:txBody>
      </p:sp>
      <p:sp>
        <p:nvSpPr>
          <p:cNvPr id="15364" name="WordArt 11"/>
          <p:cNvSpPr>
            <a:spLocks noChangeArrowheads="1" noChangeShapeType="1" noTextEdit="1"/>
          </p:cNvSpPr>
          <p:nvPr/>
        </p:nvSpPr>
        <p:spPr bwMode="auto">
          <a:xfrm>
            <a:off x="2411413" y="1628775"/>
            <a:ext cx="4970462" cy="1152525"/>
          </a:xfrm>
          <a:prstGeom prst="rect">
            <a:avLst/>
          </a:prstGeom>
        </p:spPr>
        <p:txBody>
          <a:bodyPr wrap="none" fromWordArt="1">
            <a:prstTxWarp prst="textPlain">
              <a:avLst>
                <a:gd name="adj" fmla="val 50000"/>
              </a:avLst>
            </a:prstTxWarp>
          </a:bodyPr>
          <a:lstStyle/>
          <a:p>
            <a:pPr algn="ctr"/>
            <a:r>
              <a:rPr lang="he-IL" sz="3600" b="1" kern="10" dirty="0">
                <a:ln w="9525">
                  <a:solidFill>
                    <a:srgbClr val="000000"/>
                  </a:solidFill>
                  <a:round/>
                  <a:headEnd/>
                  <a:tailEnd/>
                </a:ln>
                <a:solidFill>
                  <a:srgbClr val="FF6600"/>
                </a:solidFill>
                <a:latin typeface="Arial"/>
                <a:cs typeface="Arial"/>
              </a:rPr>
              <a:t>חקר שווקים</a:t>
            </a:r>
          </a:p>
        </p:txBody>
      </p:sp>
      <p:sp>
        <p:nvSpPr>
          <p:cNvPr id="15365" name="Date Placeholder 3"/>
          <p:cNvSpPr txBox="1">
            <a:spLocks/>
          </p:cNvSpPr>
          <p:nvPr/>
        </p:nvSpPr>
        <p:spPr bwMode="auto">
          <a:xfrm>
            <a:off x="3203575" y="4868863"/>
            <a:ext cx="2663825" cy="647700"/>
          </a:xfrm>
          <a:prstGeom prst="rect">
            <a:avLst/>
          </a:prstGeom>
          <a:noFill/>
          <a:ln w="9525">
            <a:noFill/>
            <a:miter lim="800000"/>
            <a:headEnd/>
            <a:tailEnd/>
          </a:ln>
        </p:spPr>
        <p:txBody>
          <a:bodyPr anchor="b"/>
          <a:lstStyle/>
          <a:p>
            <a:r>
              <a:rPr lang="he-IL" sz="3200" dirty="0">
                <a:solidFill>
                  <a:srgbClr val="FF0000"/>
                </a:solidFill>
              </a:rPr>
              <a:t>מצגת </a:t>
            </a:r>
            <a:r>
              <a:rPr lang="he-IL" sz="3200" dirty="0" smtClean="0">
                <a:solidFill>
                  <a:srgbClr val="FF0000"/>
                </a:solidFill>
              </a:rPr>
              <a:t>8</a:t>
            </a:r>
            <a:endParaRPr lang="he-IL" sz="3200" dirty="0">
              <a:solidFill>
                <a:srgbClr val="FF0000"/>
              </a:solidFill>
            </a:endParaRPr>
          </a:p>
        </p:txBody>
      </p:sp>
      <p:sp>
        <p:nvSpPr>
          <p:cNvPr id="72706" name="AutoShape 2" descr="Image result for ‫ראיון‬‎"/>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he-IL"/>
          </a:p>
        </p:txBody>
      </p:sp>
      <p:sp>
        <p:nvSpPr>
          <p:cNvPr id="72708" name="AutoShape 4" descr="Image result for ‫ראיון‬‎"/>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he-IL"/>
          </a:p>
        </p:txBody>
      </p:sp>
      <p:pic>
        <p:nvPicPr>
          <p:cNvPr id="72710" name="Picture 6" descr="http://mbahr.colman.ac.il/wp-content/uploads/2013/11/job-interview-color.jpg"/>
          <p:cNvPicPr>
            <a:picLocks noChangeAspect="1" noChangeArrowheads="1"/>
          </p:cNvPicPr>
          <p:nvPr/>
        </p:nvPicPr>
        <p:blipFill>
          <a:blip r:embed="rId3" cstate="print"/>
          <a:srcRect/>
          <a:stretch>
            <a:fillRect/>
          </a:stretch>
        </p:blipFill>
        <p:spPr bwMode="auto">
          <a:xfrm>
            <a:off x="3563888" y="2627530"/>
            <a:ext cx="3168352" cy="237626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eaLnBrk="1" hangingPunct="1"/>
            <a:r>
              <a:rPr lang="he-IL" dirty="0" smtClean="0">
                <a:solidFill>
                  <a:srgbClr val="0000FF"/>
                </a:solidFill>
              </a:rPr>
              <a:t>שיטות דגימה לא הסתברותיות</a:t>
            </a:r>
            <a:endParaRPr lang="en-US" b="1" dirty="0" smtClean="0">
              <a:solidFill>
                <a:srgbClr val="0000FF"/>
              </a:solidFill>
            </a:endParaRPr>
          </a:p>
        </p:txBody>
      </p:sp>
      <p:sp>
        <p:nvSpPr>
          <p:cNvPr id="41987" name="Oval 4"/>
          <p:cNvSpPr>
            <a:spLocks noChangeArrowheads="1"/>
          </p:cNvSpPr>
          <p:nvPr/>
        </p:nvSpPr>
        <p:spPr bwMode="auto">
          <a:xfrm>
            <a:off x="7740650" y="1700213"/>
            <a:ext cx="1204913" cy="1071562"/>
          </a:xfrm>
          <a:prstGeom prst="ellipse">
            <a:avLst/>
          </a:prstGeom>
          <a:solidFill>
            <a:schemeClr val="bg1"/>
          </a:solidFill>
          <a:ln w="9525">
            <a:solidFill>
              <a:schemeClr val="tx1"/>
            </a:solidFill>
            <a:round/>
            <a:headEnd/>
            <a:tailEnd/>
          </a:ln>
        </p:spPr>
        <p:txBody>
          <a:bodyPr wrap="none" anchor="ctr"/>
          <a:lstStyle/>
          <a:p>
            <a:pPr algn="ctr"/>
            <a:r>
              <a:rPr lang="he-IL" sz="2400" b="1" dirty="0">
                <a:solidFill>
                  <a:srgbClr val="FF0000"/>
                </a:solidFill>
              </a:rPr>
              <a:t>כדור שלג</a:t>
            </a:r>
            <a:endParaRPr lang="en-US" sz="2400" b="1" dirty="0">
              <a:solidFill>
                <a:srgbClr val="FF0000"/>
              </a:solidFill>
            </a:endParaRPr>
          </a:p>
        </p:txBody>
      </p:sp>
      <p:sp>
        <p:nvSpPr>
          <p:cNvPr id="41988" name="Oval 5"/>
          <p:cNvSpPr>
            <a:spLocks noChangeArrowheads="1"/>
          </p:cNvSpPr>
          <p:nvPr/>
        </p:nvSpPr>
        <p:spPr bwMode="auto">
          <a:xfrm>
            <a:off x="7596188" y="2997200"/>
            <a:ext cx="1343025" cy="1000125"/>
          </a:xfrm>
          <a:prstGeom prst="ellipse">
            <a:avLst/>
          </a:prstGeom>
          <a:solidFill>
            <a:schemeClr val="bg1"/>
          </a:solidFill>
          <a:ln w="9525">
            <a:solidFill>
              <a:schemeClr val="tx1"/>
            </a:solidFill>
            <a:round/>
            <a:headEnd/>
            <a:tailEnd/>
          </a:ln>
        </p:spPr>
        <p:txBody>
          <a:bodyPr wrap="none" anchor="ctr"/>
          <a:lstStyle/>
          <a:p>
            <a:pPr algn="ctr"/>
            <a:r>
              <a:rPr lang="he-IL" sz="2400" b="1" dirty="0">
                <a:solidFill>
                  <a:srgbClr val="FF0000"/>
                </a:solidFill>
              </a:rPr>
              <a:t>נוחות</a:t>
            </a:r>
            <a:endParaRPr lang="en-US" sz="2400" b="1" dirty="0">
              <a:solidFill>
                <a:srgbClr val="FF0000"/>
              </a:solidFill>
            </a:endParaRPr>
          </a:p>
        </p:txBody>
      </p:sp>
      <p:sp>
        <p:nvSpPr>
          <p:cNvPr id="8" name="Rectangle 7"/>
          <p:cNvSpPr/>
          <p:nvPr/>
        </p:nvSpPr>
        <p:spPr>
          <a:xfrm>
            <a:off x="1692275" y="1773238"/>
            <a:ext cx="6000750" cy="922337"/>
          </a:xfrm>
          <a:prstGeom prst="rect">
            <a:avLst/>
          </a:prstGeom>
        </p:spPr>
        <p:txBody>
          <a:bodyPr>
            <a:spAutoFit/>
          </a:bodyPr>
          <a:lstStyle/>
          <a:p>
            <a:pPr>
              <a:defRPr/>
            </a:pPr>
            <a:r>
              <a:rPr lang="he-IL" dirty="0">
                <a:solidFill>
                  <a:schemeClr val="tx1"/>
                </a:solidFill>
                <a:cs typeface="David" pitchFamily="2" charset="-79"/>
              </a:rPr>
              <a:t> </a:t>
            </a:r>
            <a:r>
              <a:rPr lang="he-IL" dirty="0">
                <a:solidFill>
                  <a:schemeClr val="tx1"/>
                </a:solidFill>
                <a:cs typeface="+mn-cs"/>
              </a:rPr>
              <a:t>נשתמש </a:t>
            </a:r>
            <a:r>
              <a:rPr lang="he-IL" dirty="0" smtClean="0">
                <a:solidFill>
                  <a:schemeClr val="tx1"/>
                </a:solidFill>
                <a:cs typeface="+mn-cs"/>
              </a:rPr>
              <a:t>בה </a:t>
            </a:r>
            <a:r>
              <a:rPr lang="he-IL" dirty="0">
                <a:solidFill>
                  <a:schemeClr val="tx1"/>
                </a:solidFill>
                <a:cs typeface="+mn-cs"/>
              </a:rPr>
              <a:t>כאשר רוצים לחקור אוכלוסיה ספציפית, וכאשר </a:t>
            </a:r>
          </a:p>
          <a:p>
            <a:pPr>
              <a:defRPr/>
            </a:pPr>
            <a:r>
              <a:rPr lang="he-IL" dirty="0">
                <a:solidFill>
                  <a:schemeClr val="tx1"/>
                </a:solidFill>
                <a:cs typeface="+mn-cs"/>
              </a:rPr>
              <a:t>אין לנו נגישות לאוכלוסיות שאותן אנו רוצים לחקור, </a:t>
            </a:r>
          </a:p>
          <a:p>
            <a:pPr>
              <a:defRPr/>
            </a:pPr>
            <a:r>
              <a:rPr lang="he-IL" dirty="0">
                <a:solidFill>
                  <a:schemeClr val="tx1"/>
                </a:solidFill>
                <a:cs typeface="+mn-cs"/>
              </a:rPr>
              <a:t>"חבר מביא חבר".</a:t>
            </a:r>
          </a:p>
        </p:txBody>
      </p:sp>
      <p:sp>
        <p:nvSpPr>
          <p:cNvPr id="11" name="Rectangle 10"/>
          <p:cNvSpPr/>
          <p:nvPr/>
        </p:nvSpPr>
        <p:spPr>
          <a:xfrm>
            <a:off x="1692275" y="3068638"/>
            <a:ext cx="5857875" cy="646112"/>
          </a:xfrm>
          <a:prstGeom prst="rect">
            <a:avLst/>
          </a:prstGeom>
        </p:spPr>
        <p:txBody>
          <a:bodyPr>
            <a:spAutoFit/>
          </a:bodyPr>
          <a:lstStyle/>
          <a:p>
            <a:pPr>
              <a:defRPr/>
            </a:pPr>
            <a:r>
              <a:rPr lang="he-IL" dirty="0">
                <a:solidFill>
                  <a:schemeClr val="tx1"/>
                </a:solidFill>
                <a:cs typeface="+mn-cs"/>
              </a:rPr>
              <a:t>החוקר דוגם על פי מה שנוח לו (בסביבתו: חברים, משפחה, אנשים מהעבודה...) אך זה לא מדגם מייצג. </a:t>
            </a:r>
          </a:p>
        </p:txBody>
      </p:sp>
      <p:pic>
        <p:nvPicPr>
          <p:cNvPr id="41992" name="Picture 2" descr="http://www.mysay.co.il/Media/101416/IL/115948_450x338.jpg"/>
          <p:cNvPicPr>
            <a:picLocks noChangeAspect="1" noChangeArrowheads="1"/>
          </p:cNvPicPr>
          <p:nvPr/>
        </p:nvPicPr>
        <p:blipFill>
          <a:blip r:embed="rId3" cstate="print"/>
          <a:srcRect/>
          <a:stretch>
            <a:fillRect/>
          </a:stretch>
        </p:blipFill>
        <p:spPr bwMode="auto">
          <a:xfrm>
            <a:off x="539750" y="2997200"/>
            <a:ext cx="1457325" cy="1095375"/>
          </a:xfrm>
          <a:prstGeom prst="rect">
            <a:avLst/>
          </a:prstGeom>
          <a:noFill/>
          <a:ln w="9525">
            <a:noFill/>
            <a:miter lim="800000"/>
            <a:headEnd/>
            <a:tailEnd/>
          </a:ln>
        </p:spPr>
      </p:pic>
      <p:sp>
        <p:nvSpPr>
          <p:cNvPr id="41993" name="Oval 6"/>
          <p:cNvSpPr>
            <a:spLocks noChangeArrowheads="1"/>
          </p:cNvSpPr>
          <p:nvPr/>
        </p:nvSpPr>
        <p:spPr bwMode="auto">
          <a:xfrm>
            <a:off x="7956550" y="4149725"/>
            <a:ext cx="914400" cy="914400"/>
          </a:xfrm>
          <a:prstGeom prst="ellipse">
            <a:avLst/>
          </a:prstGeom>
          <a:solidFill>
            <a:schemeClr val="bg1"/>
          </a:solidFill>
          <a:ln w="9525">
            <a:solidFill>
              <a:schemeClr val="tx1"/>
            </a:solidFill>
            <a:round/>
            <a:headEnd/>
            <a:tailEnd/>
          </a:ln>
        </p:spPr>
        <p:txBody>
          <a:bodyPr wrap="none" anchor="ctr"/>
          <a:lstStyle/>
          <a:p>
            <a:pPr algn="ctr"/>
            <a:r>
              <a:rPr lang="he-IL" sz="2400" b="1" dirty="0">
                <a:solidFill>
                  <a:srgbClr val="FF0000"/>
                </a:solidFill>
              </a:rPr>
              <a:t>שיפוטי</a:t>
            </a:r>
            <a:endParaRPr lang="en-US" sz="2400" b="1" dirty="0">
              <a:solidFill>
                <a:srgbClr val="FF0000"/>
              </a:solidFill>
            </a:endParaRPr>
          </a:p>
        </p:txBody>
      </p:sp>
      <p:sp>
        <p:nvSpPr>
          <p:cNvPr id="41994" name="Oval 7"/>
          <p:cNvSpPr>
            <a:spLocks noChangeArrowheads="1"/>
          </p:cNvSpPr>
          <p:nvPr/>
        </p:nvSpPr>
        <p:spPr bwMode="auto">
          <a:xfrm>
            <a:off x="7885113" y="5300663"/>
            <a:ext cx="914400" cy="914400"/>
          </a:xfrm>
          <a:prstGeom prst="ellipse">
            <a:avLst/>
          </a:prstGeom>
          <a:solidFill>
            <a:schemeClr val="bg1"/>
          </a:solidFill>
          <a:ln w="9525">
            <a:solidFill>
              <a:schemeClr val="tx1"/>
            </a:solidFill>
            <a:round/>
            <a:headEnd/>
            <a:tailEnd/>
          </a:ln>
        </p:spPr>
        <p:txBody>
          <a:bodyPr wrap="none" anchor="ctr"/>
          <a:lstStyle/>
          <a:p>
            <a:pPr algn="ctr"/>
            <a:r>
              <a:rPr lang="he-IL" sz="2400" b="1" dirty="0">
                <a:solidFill>
                  <a:srgbClr val="FF0000"/>
                </a:solidFill>
              </a:rPr>
              <a:t>מכסה</a:t>
            </a:r>
            <a:endParaRPr lang="en-US" sz="2400" b="1" dirty="0">
              <a:solidFill>
                <a:srgbClr val="FF0000"/>
              </a:solidFill>
            </a:endParaRPr>
          </a:p>
        </p:txBody>
      </p:sp>
      <p:sp>
        <p:nvSpPr>
          <p:cNvPr id="14" name="Rectangle 8"/>
          <p:cNvSpPr/>
          <p:nvPr/>
        </p:nvSpPr>
        <p:spPr>
          <a:xfrm>
            <a:off x="1692275" y="4221163"/>
            <a:ext cx="6804025" cy="646112"/>
          </a:xfrm>
          <a:prstGeom prst="rect">
            <a:avLst/>
          </a:prstGeom>
        </p:spPr>
        <p:txBody>
          <a:bodyPr>
            <a:spAutoFit/>
          </a:bodyPr>
          <a:lstStyle/>
          <a:p>
            <a:pPr lvl="2">
              <a:buFont typeface="Wingdings" pitchFamily="2" charset="2"/>
              <a:buNone/>
              <a:defRPr/>
            </a:pPr>
            <a:r>
              <a:rPr lang="he-IL" dirty="0">
                <a:solidFill>
                  <a:schemeClr val="tx1"/>
                </a:solidFill>
                <a:cs typeface="+mn-cs"/>
              </a:rPr>
              <a:t>החוקר בוחר שופטים שייצגו את דעת קהל היעד. </a:t>
            </a:r>
          </a:p>
          <a:p>
            <a:pPr lvl="2">
              <a:buFont typeface="Wingdings" pitchFamily="2" charset="2"/>
              <a:buNone/>
              <a:defRPr/>
            </a:pPr>
            <a:r>
              <a:rPr lang="he-IL" dirty="0">
                <a:solidFill>
                  <a:schemeClr val="tx1"/>
                </a:solidFill>
                <a:cs typeface="+mn-cs"/>
              </a:rPr>
              <a:t>למשל דגימה של מומחים בתחום הטעם, לבחינת מבחני טעימה</a:t>
            </a:r>
          </a:p>
        </p:txBody>
      </p:sp>
      <p:sp>
        <p:nvSpPr>
          <p:cNvPr id="15" name="Rectangle 7"/>
          <p:cNvSpPr>
            <a:spLocks noChangeArrowheads="1"/>
          </p:cNvSpPr>
          <p:nvPr/>
        </p:nvSpPr>
        <p:spPr bwMode="auto">
          <a:xfrm>
            <a:off x="1476375" y="5084763"/>
            <a:ext cx="7353300" cy="1477328"/>
          </a:xfrm>
          <a:prstGeom prst="rect">
            <a:avLst/>
          </a:prstGeom>
          <a:noFill/>
          <a:ln w="9525">
            <a:noFill/>
            <a:miter lim="800000"/>
            <a:headEnd/>
            <a:tailEnd/>
          </a:ln>
        </p:spPr>
        <p:txBody>
          <a:bodyPr>
            <a:spAutoFit/>
          </a:bodyPr>
          <a:lstStyle/>
          <a:p>
            <a:pPr marL="911225" lvl="2" indent="3175">
              <a:buFont typeface="Wingdings" pitchFamily="2" charset="2"/>
              <a:buNone/>
              <a:defRPr/>
            </a:pPr>
            <a:r>
              <a:rPr lang="he-IL" dirty="0" smtClean="0">
                <a:solidFill>
                  <a:schemeClr val="tx1"/>
                </a:solidFill>
                <a:cs typeface="+mn-cs"/>
              </a:rPr>
              <a:t>החוקר </a:t>
            </a:r>
            <a:r>
              <a:rPr lang="he-IL" dirty="0">
                <a:solidFill>
                  <a:schemeClr val="tx1"/>
                </a:solidFill>
                <a:cs typeface="+mn-cs"/>
              </a:rPr>
              <a:t>רוצה  </a:t>
            </a:r>
            <a:r>
              <a:rPr lang="en-US" dirty="0">
                <a:solidFill>
                  <a:schemeClr val="tx1"/>
                </a:solidFill>
                <a:cs typeface="+mn-cs"/>
              </a:rPr>
              <a:t>X</a:t>
            </a:r>
            <a:r>
              <a:rPr lang="he-IL" dirty="0">
                <a:solidFill>
                  <a:schemeClr val="tx1"/>
                </a:solidFill>
                <a:cs typeface="+mn-cs"/>
              </a:rPr>
              <a:t> נבדקים מכל </a:t>
            </a:r>
            <a:r>
              <a:rPr lang="he-IL" dirty="0" smtClean="0">
                <a:solidFill>
                  <a:schemeClr val="tx1"/>
                </a:solidFill>
                <a:cs typeface="+mn-cs"/>
              </a:rPr>
              <a:t>פלח. בניסיון לייצג את הפלחים השונים.שיטה </a:t>
            </a:r>
            <a:r>
              <a:rPr lang="he-IL" dirty="0">
                <a:solidFill>
                  <a:schemeClr val="tx1"/>
                </a:solidFill>
                <a:cs typeface="+mn-cs"/>
              </a:rPr>
              <a:t>זו בשימוש כאשר אין רישום מדויק של האוכלוסייה כולה (אלא רק מאפיינים מרכזיים), או כשישנה רשימה כזו ורוצים לחסוך בזמן או במשאבים.</a:t>
            </a:r>
          </a:p>
          <a:p>
            <a:pPr marL="911225" lvl="2" indent="3175">
              <a:buFont typeface="Wingdings" pitchFamily="2" charset="2"/>
              <a:buNone/>
              <a:defRPr/>
            </a:pPr>
            <a:r>
              <a:rPr lang="he-IL" dirty="0">
                <a:solidFill>
                  <a:schemeClr val="tx1"/>
                </a:solidFill>
                <a:cs typeface="+mn-cs"/>
              </a:rPr>
              <a:t> </a:t>
            </a:r>
          </a:p>
        </p:txBody>
      </p:sp>
      <p:pic>
        <p:nvPicPr>
          <p:cNvPr id="41997" name="Picture 16" descr="C:\Users\friedmann's\Downloads\שופט.jpg"/>
          <p:cNvPicPr>
            <a:picLocks noChangeAspect="1" noChangeArrowheads="1"/>
          </p:cNvPicPr>
          <p:nvPr/>
        </p:nvPicPr>
        <p:blipFill>
          <a:blip r:embed="rId4" cstate="print"/>
          <a:srcRect/>
          <a:stretch>
            <a:fillRect/>
          </a:stretch>
        </p:blipFill>
        <p:spPr bwMode="auto">
          <a:xfrm>
            <a:off x="323850" y="3933825"/>
            <a:ext cx="1152525" cy="1157288"/>
          </a:xfrm>
          <a:prstGeom prst="rect">
            <a:avLst/>
          </a:prstGeom>
          <a:noFill/>
          <a:ln w="9525">
            <a:noFill/>
            <a:miter lim="800000"/>
            <a:headEnd/>
            <a:tailEnd/>
          </a:ln>
        </p:spPr>
      </p:pic>
      <p:pic>
        <p:nvPicPr>
          <p:cNvPr id="41998" name="Picture 18" descr="http://www.lev-hamisrad.co.il/ProductsImages/X10201.jpg"/>
          <p:cNvPicPr>
            <a:picLocks noChangeAspect="1" noChangeArrowheads="1"/>
          </p:cNvPicPr>
          <p:nvPr/>
        </p:nvPicPr>
        <p:blipFill>
          <a:blip r:embed="rId5" cstate="print"/>
          <a:srcRect/>
          <a:stretch>
            <a:fillRect/>
          </a:stretch>
        </p:blipFill>
        <p:spPr bwMode="auto">
          <a:xfrm>
            <a:off x="179388" y="5373688"/>
            <a:ext cx="1341437" cy="1008062"/>
          </a:xfrm>
          <a:prstGeom prst="rect">
            <a:avLst/>
          </a:prstGeom>
          <a:noFill/>
          <a:ln w="9525">
            <a:noFill/>
            <a:miter lim="800000"/>
            <a:headEnd/>
            <a:tailEnd/>
          </a:ln>
        </p:spPr>
      </p:pic>
      <p:sp>
        <p:nvSpPr>
          <p:cNvPr id="28674" name="AutoShape 2" descr="data:image/jpeg;base64,/9j/4AAQSkZJRgABAQAAAQABAAD/2wCEAAkGBxQSEhQUExQVFBQUFBYUFRUVFRUUFBQWFxcWGBQUFBcYHCggGB0lHBcVITEhJSkrLi4vFx8zODMsNygtLisBCgoKDg0OGxAQGywkHyQsLCwsLCwsLCwsLCwsLCwsLCwsLCwsLCwsLCwsLCwsLCwsLCwsLCwsLCwsLCwsLCwsLP/AABEIALgBEgMBIgACEQEDEQH/xAAbAAACAgMBAAAAAAAAAAAAAAAEBQMGAAECB//EAEEQAAIBAwIDBgMECAUDBQEAAAECAwARIQQSBTFBBhMiUWFxMoGRFEKhwSNSYpOx0dLwFTNTkuFDVHIHJDTC8Rb/xAAZAQADAQEBAAAAAAAAAAAAAAABAgMEAAX/xAAqEQACAgICAgEEAgEFAAAAAAAAAQIRAyESMQRBEyJRYXGBsZEFFDKhwf/aAAwDAQACEQMRAD8ApejANESw0skYpWLxKsbg0QUbCHYrQcvErV1qNYCKRap7mmjC+wxgN4+I3NWrhCgjNedwSWNWDRcVIFhU82L7FFFItvEIlIqsyaM7rimMDs4vROnhrKn8ZzI9OhtQGvhanhW1a7sNQjk2KynvpiTTThnBWc8jbqbGwqxaDhAYlrCy5PQfOjZNWAwhjJJYhbL1JtjHOvShC9sFhfAOEaZD+kJYjmSCF+XnTTXcX08I/RouMg2XPnSzi8406pHEFaRzzYFiBi7bQMC5PPyPPpVOMv3j4JOQGYk2HlcKMe1uhsKo2l0Fsf6ntqRfbYHl902/ClUvbOX9a49SbfSknG9AkBQCRZCVu23kvK2evWt8F4WNSXVZEjZRuAe4DD0Iop37JuTuhynbGTyWitN2pbmR/KqdEm2To21hjo1j9bH86nnPiJ27Dc4F8ZyBfoK6wWeicL44szBSlyf2iOnrTsaaKRVYjaG8829zeqHwfUpCFkF2wVYAi4B5G9sGmUXE/DtEjDYy92hUA7epY9aa0FFg13ZhDlbEH+74xVd4r2bKjHuL/keRq28OmJUMDtYjmMfUcj8xRqa9AAXUZaxYC3i5G/lXPHFjUePnSMjZH1rG0hPSvYtd2dhmXcoAPMeVVHiXBDHfHI2qGSLj0Epo0xFPOEMRzqCSKxrFn21jzLnGgxlsfy6kKtVbiPErtaotfxQkWBpG8tzek8bxeO2WlK0WOBwRWSMBSnT6qwrmeYmtsYmf2NE4jtqX/GL4qvC5qSNbUQ0OnbdmhmQ3rIZsVkmooOIDe2srXfVlT4nAWsTFI5EzT/Vtik0rCrggyAIajeCiVNcsa6xrF7x0w4NBuYVE60fwNgHFCb+komXCGAKtRxvY5oveNtKtYfLnXk8XKVBY0lAIvUuh09yu7AY2BIx78+X8x50HokOzxfCOZJsOfIVBrOIbVZQDuYWb9lRbFvf6fw9LB4ygrZGU9jfiuvMasFkVACAqooZpLG1yB0z1x6Um4Pp9zMztJEFNiVwx5hl3Xx6j1pZM22xchjbAuTaxxe3sx/H3N0/Fla3eALYeEre9xY7mB6n18q1JWI2b4wsagiNmYufhuTfJIsALAe5OPeq/xDvF278X+XsSPzNWTU6zffZ8zbNJodP3rtuHhCkZybnF79eRpnjQFvs44HoftE0cNyHkaykkBPQX+X8Od6k1HBJQSwjfuxuJexZfCbMdwFrc83oqHRBOdmAyMAW8iCOtWLQdp2hhSHarorXIa/iW+7afnTxS9oDorel0KY3YPXmLk36nkKL4zwtI1g7mTexQNIb2AJF7ed+f/Fa4prEklZ407tWIIQG4XAvn3ufnUUT7gFC3Yt0uWN7AKB73+tH8IHIWTzvG25SQeRU8mF/OnOh1Zk23F9q22lvEPLafLnzoTUJYgMCCOhFj+NdwWvy9vT2rqV7O5Fv4PxJkUAj5iw+o6+9MpNWTcgBgw8S9Dg2I9f40F2J1MMbSPOAQFATcCwuTmw88D8aJhDT6oiFTGrMSlwQAq829P5kCmUE/v/4NbDeAccYEIQWGTbJZRm4OM286s8sKOASMHIbp7HzH8K44do0gUgm7HLNbn7eQ9Km1cxVG6i2OlJS6Kqyo8d7Olbuoxz9qoXFrrivW+GcRSRSp5Doea38vMVVu1fZ3bdlF1OfP6VmniV2jjzF5K4tRPEdJtNBqa59aGJEa1GRWNLya7jktSbQrQ5i04qcaO9LI9URRun19CTYKD14dYUHqNLau5eJGg31Zap8pBO7Vuo91ap7ALtVqb0rmN6K1EBFQrHVEcqQOshFdiatzR0ExzTVY6phu+pdNJta9ARvRcZvQaD0W3Ta66ii9NHuN/PlVe4VCWYDp1q7cL0vjVRbeScXFhgZx5A3Hr7VPHhSdiyYHxDUBV7tRezkAjIkOQCB+OD5edRy8Ql2l2jUGSPYQUxtW43ZGDkjyx7U+7QcERUVY932kkugUXuFXKjI25IN6XNPqDG41EDu8ewFml/yVa20BALE9eZ51sUWRdplU1GtaTZGqRjZd920B5PO5GSM4BoiLRnebqCScjJ6biR+FN9Y0bLGixJGYrXdfikNs7vwxfneotFr5IpVeL4wfDYBib4It1vRoSUgV1VcL/fyrkuF5C1WefhzdzPIywzNuLM6u/ehnsTZBytdjnoppZwzsvJqYpJQ8aKlwN7W3EC5F+Sjlk+ddx2BWLtVo5VhWYoe6c7VfFic4tz6H0wacQcM1GtiEojjiEMY7tljI78hvhxfcfC3TmQOuK/r9UDFEixtGwuZGDkrL0VthGCLHkatPZXik4ij0aM0UrFm72Y2SOI3N41Ntx8r3yT8qKNHdsqZ0zyCaU7R3bAuDZTd2Isqged8dK44fqJI5FeIlZFPhK5IPLH1qy8S13/spInk07SrMUJVA0s3j3GbvRyHPOSbZsTVY0AbvI9hs29QpNrBtw2kk9L0Gl6A7QZxrVzyy31LO0igL4xYgAkgWt5k074BwBtRHHshkuZRvmJHd92SR4Vte4IOc8vXBur7Kal9Uh1DrIrsgaS9hbJKKuDyBwPP3r0/TRKqhVUIq4UAAAKOlqNcRoxcuwfhPDEgVNOgYr8SuwDEsSST5AjP4VPq3VWsUa6C1ySA3yFM4gGzexHLl1rJDv8gR5fwqTlZqjFIqUmv3McbLnkL/AEvRaakEEMNwI+tHT6ME+JVI6EDNA6jRWyubdOoFG0Gim63Xd1Mdg2+Sn3Nw30/hT/h+vV4gr8hg35j5en8KVcbg8XL4h87jl+VKNLrWjG1wcmxA8jfA9QMihPslHWhN2w4eYnOMf3y9OtVLrXpfEws0BBO5ksAw6r0/n9a871EJViD0NqzyKETCtLUm2uVjNKjiYCo2JFEQLmjZNGCKX9iir7TXSzVBqYdprQotIakHfaa1QVZS0CkEy5qHbXXfiopZqZoTizjUKLUpnXNGSTXoV6eI8dEINF6U5oXbTPhem3Mo8zTsZlm4VGFjueZ/sVbuw2nO8zGwAUqAeebMDf8AvmaRLCl1DYXAO0XIHsDk9KN1nFgYo9PFfvVfYdgILWuF+EA2uTj1zXQrsmwL/wBSbSbNQk6SqZBGqLfchtuz0vzybcxXPApmZbOWVfDuuxYf+VvMCpODcCfvVbu2kaN8oV3KxuVlVlte2AM1aD9hjwsMlje+QNgJvZcjkfOtCVKyctijTcKEzuBKiRre0jkKD5eEkGk2h1jwTh4bM6sQnh3br3FwpzkfOrDOEjTbsV4ZWsuoZG7xbWD7QG5r5dbHn0WQauTTzSDQuzhrAMIlZyB7qSBcnla+KPZKSosMsvFVaSSyO5iQuigMYwWYKqqPib4iQN2KYargCayGMfZW0zB1aR7RIzCxDqgUnqQQXA5fKl3YLXTT6h5ZpXJjjCW2AKwLE2YgAAqeV85PS9X2fXRgDxqLnANhcjyvzNdaRWMeQuk7KQSiFZEBWBO7QZuVAAAfztb8T50yk4YlmsiZUIfCrMy9FbFyPQ0LD2hhd9qujE5wwPMeQN/L60yi1Kkcx9cV3yMrwS9FW4p2Wh1EJjWOOMrYq6Iqutjket+Rv/Gqb2l7OGMREQqsabVmkjZizjwguY2vtPxHFxnNevEgnyPXyPoaU6vTlbkkDxYtf+xVFJSJyxpijgmjgiRJY3dyYwqvKzEkGxLbWNkvj5ACpuJ9olRbxqZDjrYC/uM8+nnSLtDITKqSSiJCpK3Bs58jt+XPlajdFErRqvTaBn/xFQnaZpxwVE+i7Zqbd4rDlfb4r3wD+Bp9puOadwWRwbWxyPi5YqocQ0syxCKMKyAkkbVDnPRvOxH+21JPscsd5CCm0c+Rve62t0uT9BS/obh9z1kTjHl73xbmag1UQYeE2NunWqVwrtMyswnBKswAfliwHiFrEfz9at8E4exscX8hfpcelcmI1RWO1IsEb9rafp/xSLWQ7kLD7oJvbN7C38DVh7dOFjX9qTPIWIBqHhU4m0zJ0RPELxhdozex8R96dpNKyD/5Mp0Ws+LPxHPkRzuP4/OlHG4bHda1/wCx/fpVk1P2VCXvtuL3N3uxyAijHIj8KR62USo3nzHy5VlcfY6sQxc6N7rFAx4NMDJipy0KwYmxo6KfFL2aukeg3aD2ca8UuBplOb0ukxTQ6Hid1qo+9rKah6I2ri9dpXLJaliIcOKHc1I7VywqiCjcC3NWXs5ADJ5WHP3x/OqwjWq29l9G0isQCeXKmoWQ9haKOY99vaPoVBFz5+dhnl5Us4rxicODpRIqxbgjqgLqj23CQqDcHbfxeV6M12vKoEeNLocFlu1hfwknpnlUnG+Fd2izaHUtHvVVaLvf0shZrYCnPMeHPKjFX0L0gnsFpdfvTVb7wSSMJdztcq1y0u0WG0E8wcEcrZp/Pwnv9RIsJQIud1yIxyvZs3//AGkfZvQ6zRoBMUMTxkJE5LtEc3shwh8Rvz5CrfC50+mKNKNwu0XdtutexAO0frX5+Zq9p/wJRrj2jVtKVMex4yoiRZLhiSAWVR8QOc2vg+t0mj088s5DTJppIohnEfguLr4efPrTjhOqYo2qmkU7QUUHGwkgXxyvjp0pNxjhaSfpH1HeyP8AeQAItrAYtn6iu7YY43N1Etekjjjjcw91sJvuiACsAALnJ3MCGuf+aVRbNYSPuBQLWsbkncMcrWUe96l00Sx6EDaCobwB8943eAqG6Zbp5V3wYi5ZlSJpjiKPG0AAGwHqBcjq1TyPZpxxcewFezndyAhFlTPhY7Rm48YANxk4t/BQADx2WCMR43I5G83ZmBfbsNzyBkUdD+jq9Q6ZgvVgOpybevnSLtRwBZoy4FnWz4zuKEEAqMty6AnHI4pU2PSZJ2Y7TLqEsFYSLYSAX2rcX7y5Pw3t5kbhzsTVja0ilWvnrbPuK8y7L6ZozJ3jrDENvesWAk23vE0Jtk3WPzBuQQb1auzvFAVdVJkCSMgcjbuUGwZVz879QTa1qKlQkob0KO1smyRSBcJuUb+fisN2PS9T8L1URiQFmErOQBcKptc7VHNjYE296ZdqYYjGZHI2pG7ut9rEi21gL+M2BGfKlmiRNTHE3fxzHTEd2iqVl+HbcqBdgFPM4x05083ewQe6HkYxXQ0bPuLEd2BlQl2Pndi35Vmn1KbdpU778zi3yqWeNPCQ7FlvfaxCNfo68mtzB5/jUVRV2JdXwRXBChVVQTkhRzBzfzIWlPZvjLRyCBmuGBMRtcBgAWUehyRnp60645LaNgouxGB53IBF+nPn0pNwbRjvgAy7kG52YhVBzuVeeRk+Y/Chy0c19wjt7rb9zH6d4b/7V/8AtVQl1mwggnw2Jt1VjZgfw+tHaXX6jUTzTxJuO60ZHiVVGMl1AIIznac8s0i7USuJS0o/SlfELKL8rG6+Xp+dUv6TE19RNxLQStCZxtEQYjLDcTflt52HOgNBIRzqDX6ncowF+HABAttAvknJwTnrXXDXBI3XPPA/OoKRZK0bn09ifeoCxFMtetmNvSl75qbZL2Q7r1Ki11FFRHd1wbSBzHehp9KaML2omKQMK5NoPJldMRrVPDpxWVTmHmLnQChZmqKTVXrhWvQUWgJMic5rL1qWtLTjmxzq69kpWVG282Nr9Ry5VU9Np7mrdwdCgsDa3i9yM2FcpU6Fk10egQ6IPAwZ1QutmcoMXFuZOTVfj4WNJptVcRODIsSTOrK+1wql0sCSFLAja2SG8hcLiWujSN0YzbtylDcopXcL7lYdckH2qTtlxp5oQkQd0jKmaRFLKrgjYplAsGBsTY8yKu5xabonH7CPiWj1env3yzYbaZfGVYeknIg4q79iOOQJpn3EpZ17wl9zMTYAqLXAvi2etVLWdsBJok0oMruxvK8pDfCbgK3M5tzyLWo7snqtTPII4YNKQqKCz2Taqn4yu4NJzzzzblU4tKVILurPR+F8b0szMkCqxC/pP0dhkkBTcXbr51XOKacxM+8SyEyKVKQ91p1DnEYa5OMDHK9r+UOh4pBEHaTUov2glncRCORsWULlmUAC/K9yc112V1oEkndal9SgW5aQsO7bebAKx8W5RzH6p86ty2kGE3F2jeq1RUIGs43xnb91SDgY/H51YtQiapEDKEAZHsOfhcMRcHra1waqfH9NsbvN26NmJsDco58RDkDl5c/Y054PqEhRZHY7WbYp27l3WubgjNCatqjVBckW6TVLjb7m2D6ik3H+Jdz3JSKWbvJdh2rfu8E72ORa9h8/kR+8ukbpeRmJIsosOhsBkZrpeKEGxJBB5HpUJSp/UP8AG/Qk7UwNOsMr/wCZ8IT9ILk/dAYCwAuTgfDei+z+hTS7N/3xduvL4B532gC/Wt8T16Na7WyM9T6fhUMcUk5DghFPhRnNka2QFNsnPK3SnxQct+hqj1J0If8A1A0Ek+qbULHbT6ZF3O2ANpZ5TFuNpCFI5XytqZ8a1jtPFKCq2ULEILiVUIuS6jkMt8q412j10zgd00yBf0aPbuLWG4EMQhva4bJ8iK12JZtPoZPs8O3UNLLuQui7mBIDZ+6oAAS/Q+d6TLi5LjdEcb4zurSGOnnJsSzMzDJNyTy5m9F6XVK4azAFVU2J8TFr4A8sDPLNKuEdntVIhaRzGPFa62It12rnzo/TdmgERw0c0kgDIvelWVV5tc+HBKgqVzu6c68vB43kty5y16/LNeTPiWkrKj2u7RlHaHZcEKc3HM3Wx52IAOPrS3i0Trp4tQ80P6T/ACoAWZghBO5gMKB4bj1HXFMe03ZVppZJERgyhdyHm18ArcdBbHUDHrxwmRIIZNDLp401E3hEkixgKWUAM7tkWywNvatnjTU4q+/f4Zk8iE4Tp/x+hbw/j2p0U47zT7NyEd3MjqhuQ29QTnlg+RpLr+KNPK0j/GzE2HIeijoKtnC+zGmMx0uq1rAxrugeM79PtIBa24sFN7Cw23286S6rT6SIoUMk5EhLKyd0rxj4bfeBNhe/n6Vpa9Gdp9gmkeEkmbvCLeEIVBY9NzNew9gflU+jQDl68qOh4aJmMy6bu9OBfYJeZHOxOflijoNbptu0ae1hz3Xb69aVR/wBSFWpfl7UC8gonjbruG0WFgbXv50vjivUmtga9kyakV2dWKgfS0FLCaKigpJhks4Nb0smaXd2RROlbNFrQ/HQ2rK2DWVHkT2UwVIjWqFaktWssbdr1JCKyGG9GxaQ0rdCtkmkaxFWnhc21g1r7Te3tVaGnIp92fAY7WNhbnzpIupWSlstEWhE2oSVB3yDD98oKAZHh3EbrX5W+pqga6IxyNAk14DIDcbhGbXClgbkkA+Z5daukGveFSqWtkeIX+fOkWn4Z9omEZcIZGJufhvYnkKvadJHJ72MuKDhItEfjiCETaZCO+wLrfKk+ZJ5nnzoBOBloFngMkjNL3SRKm6SwHjZ9t7D2uM5rvtTwaHTGKNMyBLysH3KzE/qfdPX2I96ZdiuJtCZI/tCwK9mBMYa7cj4iQBgDnQq5bHbA+I8bleNtLPEkZUjeO77twVyLgWAPW4GfnXPDJliCskkQMh7tgytIY1vYO3hIXPLqfarNwrgXe6lpHij1Akfd3sjEQun7EaKRusBhyb9OtNOMNH3kqrIWilFnQ2EasFCEri/JUFr2wa7423bYYq9IU8F7MGDvd86iEncSxZtzG9iwtcGwvg3NhXMQdiqoy9yTcFiSPEbGQADwjFdcP4hHpgY4kRltlnBYrf4mfp6fnbFN4oF7tJk2ta622qVQXtZRkcwBWnDHWiscjx6Qq1hjiVlLyM4JCmE7oQDa+eYPO49veuoOJQt3SPI2xUe+0AsWN7C55dM+tEdxk2YdSV2rYG+QAoFqFfUabTEyamNnQdE8QucAkEj6etUyQVbKryJNUQrrdLHE76iYq9iIwo8JwClybkkNztbFKNL2g71lFu8iQhmjdzHv3EJaMc7jcD52FVzTcPXX68rG5SJ3fujMPgUBmRGC38rc/fnV/7JdlY442nkO8qWC7CNrhcFgxsckHoP5YZ5JNcYdDqMU7kGREyPtS8cZ5Rh2dVAuNxDMNx+mPOhtNIJZFWJt5BvGVUkHYckLbNrVXNX2gSaXcAyaZC+51k2bxgboR4e8C+IW3AG462rmFIdPqU2aiQQsu9Z0gkiddwNgqlrnpc3yGqeKLTU5bf/AEJnanF44ul9/Zb9dxaSzAyEG1m6ehv5c6I7OcZjWIo5uq3YGIDdknmxPO+7kOVvPNa03DoXLMHeaPdde8uCSDZmYXyb350+1UiIq7bCxtYLc2I6AeVQn/qfyeQsUY16/kMPBx4MPJzcm/v6/AXwmVpEeSQsALjx3JYfdsbWbFsiuNLoW1CMNO8SIJCzd5GZ+9kJVgSGPhUAWv7WFV6TjLSSdw8zLHzUNZQB1HO38asWk46hLaeORdzqSrLYqpAOX28luAL86hjUcPk/Tdv/ABv+ik+MsNtq/wCq/uxdou0+qHEGibZKAohZoYmQjYScruJ23Yg5t5W6x67TcNSdxKkjSk7pHlJ2gkXJsCDkm/LrSHs7oG+1yjUzy6bUqbsABvYMAblr2tlTa3lTSU/ZEmTv454pZAZIWus+ouLMGYXKLm9wc7bdTf1XdHnPspevUd44iYmLcQtr2YXO029rUTpYsX9qfaTWoARGIwrEsYygYR3OFDNlrDrQ+pfkwABOfCAo/Cp/sWt6K3rxd7eQFSQi1Caqe8je5qdJKWQZIMuKikjBqPdWb6UVI67kEVB9msak31DNq6jTvRVWFAVlL/tVZR4MehABU0YrUgrI3tWo5jbSRCmsCCkMWstRMevqE4t9EZRbGk5FS8N1ADClEmqJqKKU7qSEHewKJ6N9kB2swbYRkjzoeThEE0jLDI4NvCrISWbNwLWxYDNE9nZhNEFZiBa3Pr613xHhDx/pEYFlsdqlt1vPGQK2pIDA5uzGr7sJ9nisrM3eDYZWwbqWvkdAPO1F6HVaOOGACKKWbKsrxsCCQbs5IIe3IC/06O9NqTLoWaJu7lRSSyC6gi7Mrbrk9cjOb+lVXV8KaDupd3eRk+N1KnxHJ25ueufSquNMHIsWm4jsRVTwhRYAE2A9Kl1zLqLMyqGAsNot6586X66OJVjMcveF1u1lsF5W/PHpUMc9uvUfjj861NQktrQ1a0czaEhvAQp8xj35UVpYmWygbmJ+74WJ9AMfhUT6j8aiHEWQhgdpHI9a8d5HCb49WBWGNOUJBHI+IFdrqeu5aWce0rTQSBRuJ+ELzsLE39rE38qF1nE1LXZyXOcXZyPQDLf8UfwvU6g5TdAHUqzOm1mGPhRvEOubVrXlqUHyNGOLb0hbw3s6sZFpElsoLNGC0anoiscPfzGPpVz1yvMYhptVHFMRuAMasyBLbtsfJzkLnkDSqeaKOJFAVFQZbI3E2G4/kPU1vTccEk7QwbTHEkZ71SFcs27vCpFiwyBzFiDc5FZMK5Sb9GjNPjFJ9izifD5otSNIGXVQz7rmZUYxSH9JI8qrtGS1wTbng4vXPbfgMUGjWNuIJ30Cd53LlN8pNwoQA7xYYFy1+pp3ptbB9mYSM26MSqNRHGYgxuVM77ye8dSNxN2BNzm9JdVw3RaRGkaDUNE8kZklYrKrHfcd6hvi+eQJvbN7HXRlUtnnmh4rIqkiR7i33mznla9qvfZLUwhTqJZhJIZBGmiIYyOHKgunjUbrFrAA8uhtZb2z1EffJAp0j6dSrpNp03TRRMSBCzKQH2rY7T+zkUHxHQaMMwbUTJGE3wEwXfUPa2LeFVDYuT0OaVY0nfseUrVE3EJo59YSf/bwyuNpkttRbDJYXA5eds86ZafR8MhlYNNJKUYMGjNozYAgxunMg8jcUs7Oa3SoiGXTyzkA71kkTuCT+oqpuxYc2PX0px2t4CsXdTxKEim2/owbiIlb7VYk3Xny5U6iiE20dRafSTSS6lpdW0YKKocd7I3hA3NITYKOW05xzzTbiPZ1UnVIpoWa9yJCO7CqNx7w8rED4aP0vGdMNNDAkZkJAVohGfitlrm4Y7hfGfpXGg04SQp9nFntZJFG4c7FSwFutLx9gtCv/Fi0z7o4trWQiJQieAWBB5kfkaF4tMFQ4GAT+QFWzXcKiAuQqMfIAfgKoHamTYNl8k3Nvw/v0oSVBW2U6eTxU04au6lyacsaecNj21CTQ8+iWaChu7NNSRWxtqPJ2JFiWZTagVgLGrS0KtUS6MCmU0kPyoRjRGsp93dZQ+UHMoLmojTCPQlulFx8FY9Kvzih+SE6CmGjholuFla7gS1K5p9CylZjQ1z3dG7ajdalbslY37Oa4I20mwP8atuq1Mjp3cXI4sBlh615e+o2mrz2b41uUbbB7bSRk+9a8e1TOkq2GnVvDH3SSNkN3i7doBOCqlvF/Ci9Lw8Pp1AiZJWkCrLue2fv2HwrbGBz61nD9PMXO1Lsf+o6k7b/AHrnHzo+Nl0sEqPKpkcEqEvuuRYeL+7VoXRL2V7Sxx6ZpE1KO7pYxhJHRX9CV5Dkb+/tQcraxnLLpW7t/Eq7HCBeY2SHngXuatXZThYlRnkjWTc1gZBuwOdib25/hVimXYp6i1gvQD9kUj5dJlYFLm4Q7qCHIuoO3IIJHw3HOx611ouFGIZUFmyWKh+trXINPVRnOFH40xXhkjoQtwbY6e9jbnmssvGo1wypFbjnZjtDbrdFPL6HFQ6ycxsiNdS/wg9fc9Kcf/z0iG4G0ixDbze4uOnXNGR8CkksXINuRPjI9i3L5VJeNL7Gj54r2UzUpOweNQvduoubD6Fj6+X/ADVY0Cxw6ktPHI8Y3LtjfY27FvEOY53Xrcex9qHZ9bD4mPW/K/pb8zSTWcKdJNpQAk7lsoPzx1tWnFjmuzHlcZO12Uz7RqpWDTKywr+kWJdtmIN0R1I8V+t7dDinnCeACSFtRMjSSMNw0QYR6ZXjFo0dGazjwqedhfAPOrPpOEFSsu0DOORIIxkHNMJNGx8SrkjxAWtf0q9P2TVLo8P4xpZ5dTIzaXuidv6OKIhEUKFUDaLWNhnqb13BqGWLdJDFqdi91GJ9zCISXuY1Bte4GTytjrXt0MTKrCzAHBsMEetKtZ2djmgljiCRFwoLbMWU3OBzxf60zR1lN4jqp34dEJS94WRcpFFFuSwAZWO8nbflYHOBau+MRa2JFWX7EAyEqSQSAeYS/n6A+9MNbxmTRoNPIBOy3KSsWylyAGDdRZhgnFhe96TcC4bHNkyKsiuCEcfo2UZ2k3wOYpSUnboddndUk0EcMjNF3QupD+EsPvG4x1tbzNOI4ZChLuWDfCNpctbkbnKigU0bRSK+1FW4sYfg5ZC3686YzcQbYxtYXxa9/TFDoK2LuPSqqW3eFRf6c6841rd87G/M4Hp0FN+0+uLnaPn71X9Ep3Vkz5NaKRGvD+H2Falg2mmMDWFC6ycWry4Zpc9nN2LJ57UI2sNDcQ1OaCSavTjG1YeI+g1JphFPeq7DPR8GpFCULOaG963QX2isqHFiUw3SaADpRZiAHKp4xXUi3FYnlbZOyvcTmAqvPqM0645p+dVoixrfgimrLwSHWnkuK41MthQMcxFQySk1o4h4bOJmuaJ4XxAxOGHzHK48vShSKiIp0NR7DwzW/aEXu5GKsfFci/8A4tbII5EexGDRraWGMEd6t3tl0Em3abk2tjy61R+wcTKd9z4sbbkAqObH5/3mvR/scUqbdoUgfEPiHqf1vnWlJ8eTM8o09Fi4bGuwFAQreIAi3xZOOnPlXGvj5V3DrVA64FbmkDZGfLlXRkuVsf0FaCBVXln6Uaq+t6B0049R8jRYlXr+XP8Au/1pJS2MkBa5SOVahbd0sPe96Kn8QrnSi318s+lU56OoIiBH94qOcA3uPn1HtTCBBt3HlmopQB9B09KipbGoRfaHBswDC1uRJv0b6XpnELYGcc+QrgDxYANxi/5VNAgGKrKVoWiTaDQ8mmHQW5/Op2UGxPMcvQ9eVaEoJI6ipphaK5xngEOq/wA1TuAsGU2YAG9uoPzHWqpqeAnTtYsu0nGQX29CVHX8L16DPzpRxfRq7q3UDmLAi3Unr/xT3snKIq0xQJZSc/EXUC3mBnHtSrjnFAo2ocnF/wA7UbxJW2kKfO1xbJ5k2zVGnchju53zUPIm4xEdo1ML0N3djeiA16i1clhXl22xopnM+usKSaziJqPVTXpfJmtOLBFbZWKOJJNxonT6e9DIlMNJLbnWiTroaRJ9lrjYwpnAwaiG0wqLyUS5ioSGso77NWUvNDcx4usFcS8QApVc0HqWNYIYk2SSJOJ6zdSVo80ZWmSvSguKpFFoHUVw6VMBmtyLinsewPdRPD9E00ioguzmw5D3OfIZoKUZq09iIU7zfJ8K+YJF7HmBz6VS62OlY30ZeMosYATcqFvvKOZz9M451bNHr7PsVvBYEm1jyttz63pHpFshPRmx8rXNFcP1AEcrOoINgrciliOVuZIFvmat487f1eg5Y60WCTXoBcvY8rZPyA6msGpbNs+nXPpVN00pkk3/AHR8P1509g1Jq8MSyR5PX2ITXF0hwvFGHMGpV4360uWcdRWnK+QpJeK/TOUhvHxq/UV2OOi/MXpDZfL8TXJiQ9Pxqb8bJ6aDyRZl7Qn9atydor8zf3qrGBPL8ailAwCSQOWcCl/22UPNFp/x+tf48Sef41T5ET1+pqOPYpUsLrcbgGNyL5A8sUy8bJ+AOaLeeOn9auoOJM/K/wAgSfoKp3F5ITPfTCQRWA8W7aHyWVSxOMjHv0rek4Y43ancFiDiItu8atg7gozYbqi1xbT7KKN7LjFrHc7VR2fItbbYgXIN7dKBbUSudvwcwQPi9rnl/fKlsPF5Hbfchr7twvcWtYX8hYc6sI4UyBmlYEk+Hab7ick5FbPjUOyXZHDDZbVRu1OWAwWUWJHO18D5Z+tejCPw/wB/hXl3ahis7+/4cxWLyZNrQ3HQBAbVHqyDQ0uvAFK59cSawwxNuwUzrWoKEQVqSUmuA1bIxaQ6QSoAoeaTOKwyVC1co7DQ14XPmrGvKqhoXsatWlkuKjljshkWyTZWqkvWVHiyZyOGy/6Un7t/5UNq+FzWxDL+7f8AlWVlGOBJ9llAUtoJwf8AIm/cyf01y2h1B/6E/wC5k/prVZWxRQ/E5/w7Uf6E/wC5k/prPsOo/wBCf9zJ/TWVlGhqIW4VOT/8ef8Acyf01auznC5RGQYpBdusbg2sPSsrKNDLRfOzfDm75FKeEI27chODg2vyPr6mknHdM7zSrFC6xb9iqqMFsg23FhbJBN+t61WUWre/uMnRLp+GOoA7t/8Aa38qNg4e5IGxhcgZUgZPXGBWVlbflddGerDddwiSF9hBbAN1DWIPyodtI/6jf7W/lWVlKsroPEifTP8A6b/7WzUb6aT9RvkrY98VlZR+VncSJtPL+o/+1v5Vv/DZnuY4nY2LFdjdOfSsrKDzM7iBDTSG5Ecg6WKNg39qYafs4z6WSe7B0JtHsOQLfO5vjH8cZWVLHlkr/Y80tAEeo1Hc9x3TbA+//Ke562vboR759KjTQy2/y5Bc3PhbJ8yLc7dayspHTzcmMnUKHWggkTaCshRiAVAcA7ttwRb9kXP7I9KtLM8rbipHQCxsueVZWU88jkxEtBIgNuR+hrzPt1wmQy3WNzcDkjHOR0HtWVlRltHMpr8En/0Zf3b/AMqEl4JOP+hN+6k/lWVlSimgIh/wqf8A0J/3Mn9NcNwrUf8Abz/uZP6a3WVWhjkcJ1H/AG8/7mT+mt/4TqP9Cf8Acyf01lZXBMThWoB/yJ/3Mn9NNtHFOBYwT/uZP6aysoNWK1YXsn/0Jv3Un9NbrKyk+NC8Ef/Z">
            <a:hlinkClick r:id="rId6"/>
          </p:cNvPr>
          <p:cNvSpPr>
            <a:spLocks noChangeAspect="1" noChangeArrowheads="1"/>
          </p:cNvSpPr>
          <p:nvPr/>
        </p:nvSpPr>
        <p:spPr bwMode="auto">
          <a:xfrm>
            <a:off x="2738438" y="-1790700"/>
            <a:ext cx="5562600" cy="3743325"/>
          </a:xfrm>
          <a:prstGeom prst="rect">
            <a:avLst/>
          </a:prstGeom>
          <a:noFill/>
        </p:spPr>
        <p:txBody>
          <a:bodyPr vert="horz" wrap="square" lIns="91440" tIns="45720" rIns="91440" bIns="45720" numCol="1" anchor="t" anchorCtr="0" compatLnSpc="1">
            <a:prstTxWarp prst="textNoShape">
              <a:avLst/>
            </a:prstTxWarp>
          </a:bodyPr>
          <a:lstStyle/>
          <a:p>
            <a:endParaRPr lang="he-IL"/>
          </a:p>
        </p:txBody>
      </p:sp>
      <p:pic>
        <p:nvPicPr>
          <p:cNvPr id="28678" name="Picture 6" descr="http://www.qgames.co.il/images3/61.png">
            <a:hlinkClick r:id="rId7"/>
          </p:cNvPr>
          <p:cNvPicPr>
            <a:picLocks noChangeAspect="1" noChangeArrowheads="1"/>
          </p:cNvPicPr>
          <p:nvPr/>
        </p:nvPicPr>
        <p:blipFill>
          <a:blip r:embed="rId8" cstate="print"/>
          <a:srcRect/>
          <a:stretch>
            <a:fillRect/>
          </a:stretch>
        </p:blipFill>
        <p:spPr bwMode="auto">
          <a:xfrm>
            <a:off x="323528" y="1412776"/>
            <a:ext cx="2044807" cy="144016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00113" y="692150"/>
            <a:ext cx="7793037" cy="695325"/>
          </a:xfrm>
        </p:spPr>
        <p:txBody>
          <a:bodyPr/>
          <a:lstStyle/>
          <a:p>
            <a:pPr algn="ctr" eaLnBrk="1" hangingPunct="1"/>
            <a:r>
              <a:rPr lang="he-IL" u="sng" dirty="0" smtClean="0"/>
              <a:t/>
            </a:r>
            <a:br>
              <a:rPr lang="he-IL" u="sng" dirty="0" smtClean="0"/>
            </a:br>
            <a:r>
              <a:rPr lang="he-IL" dirty="0" smtClean="0"/>
              <a:t> </a:t>
            </a:r>
            <a:r>
              <a:rPr lang="he-IL" dirty="0" smtClean="0">
                <a:solidFill>
                  <a:srgbClr val="0000FF"/>
                </a:solidFill>
              </a:rPr>
              <a:t>שיטות דגימה הסתברותית </a:t>
            </a:r>
            <a:endParaRPr lang="en-US" u="sng" dirty="0" smtClean="0">
              <a:solidFill>
                <a:srgbClr val="0000FF"/>
              </a:solidFill>
            </a:endParaRPr>
          </a:p>
        </p:txBody>
      </p:sp>
      <p:sp>
        <p:nvSpPr>
          <p:cNvPr id="27651" name="Rectangle 3"/>
          <p:cNvSpPr>
            <a:spLocks noGrp="1" noChangeArrowheads="1"/>
          </p:cNvSpPr>
          <p:nvPr>
            <p:ph sz="quarter" idx="1"/>
          </p:nvPr>
        </p:nvSpPr>
        <p:spPr>
          <a:xfrm>
            <a:off x="500063" y="1000125"/>
            <a:ext cx="8415337" cy="5435600"/>
          </a:xfrm>
        </p:spPr>
        <p:txBody>
          <a:bodyPr/>
          <a:lstStyle/>
          <a:p>
            <a:pPr eaLnBrk="1" hangingPunct="1">
              <a:buFont typeface="Wingdings" pitchFamily="2" charset="2"/>
              <a:buNone/>
              <a:defRPr/>
            </a:pPr>
            <a:endParaRPr lang="he-IL" sz="2800" u="sng" dirty="0" smtClean="0">
              <a:solidFill>
                <a:schemeClr val="hlink"/>
              </a:solidFill>
            </a:endParaRPr>
          </a:p>
          <a:p>
            <a:pPr marL="514350" indent="-514350" eaLnBrk="1" hangingPunct="1">
              <a:buFont typeface="Wingdings" pitchFamily="2" charset="2"/>
              <a:buNone/>
              <a:defRPr/>
            </a:pPr>
            <a:endParaRPr lang="he-IL" sz="2400" b="1" dirty="0" smtClean="0">
              <a:solidFill>
                <a:schemeClr val="hlink"/>
              </a:solidFill>
            </a:endParaRPr>
          </a:p>
          <a:p>
            <a:pPr marL="514350" indent="-514350" eaLnBrk="1" hangingPunct="1">
              <a:buFont typeface="Wingdings" pitchFamily="2" charset="2"/>
              <a:buNone/>
              <a:defRPr/>
            </a:pPr>
            <a:r>
              <a:rPr lang="he-IL" sz="2400" b="1" dirty="0" smtClean="0">
                <a:solidFill>
                  <a:srgbClr val="0000FF"/>
                </a:solidFill>
              </a:rPr>
              <a:t>דגימה אקראית פשוטה =&gt;</a:t>
            </a:r>
            <a:r>
              <a:rPr lang="he-IL" sz="2400" dirty="0" smtClean="0"/>
              <a:t> לכל הפריטים באוכלוסייה יש </a:t>
            </a:r>
          </a:p>
          <a:p>
            <a:pPr marL="457200" indent="-457200" eaLnBrk="1" hangingPunct="1">
              <a:buFont typeface="Wingdings" pitchFamily="2" charset="2"/>
              <a:buNone/>
              <a:defRPr/>
            </a:pPr>
            <a:r>
              <a:rPr lang="he-IL" sz="2400" dirty="0" smtClean="0"/>
              <a:t>	הסתברות זהה להיכלל במדגם. רוצים לדגום 1000 איש, יש 6 מיליון אנשים, ההסתברות של כל פרט להיבחר היא 1/6,000</a:t>
            </a:r>
          </a:p>
          <a:p>
            <a:pPr marL="457200" indent="-457200" eaLnBrk="1" hangingPunct="1">
              <a:buFont typeface="Wingdings" pitchFamily="2" charset="2"/>
              <a:buNone/>
              <a:defRPr/>
            </a:pPr>
            <a:endParaRPr lang="he-IL" sz="2400" dirty="0" smtClean="0"/>
          </a:p>
          <a:p>
            <a:pPr marL="457200" indent="-457200" eaLnBrk="1" hangingPunct="1">
              <a:buFont typeface="Wingdings" pitchFamily="2" charset="2"/>
              <a:buNone/>
              <a:defRPr/>
            </a:pPr>
            <a:r>
              <a:rPr lang="he-IL" sz="2400" b="1" dirty="0" smtClean="0">
                <a:solidFill>
                  <a:srgbClr val="0000FF"/>
                </a:solidFill>
              </a:rPr>
              <a:t>דגימה אקראית שיטתית =&gt;</a:t>
            </a:r>
            <a:r>
              <a:rPr lang="he-IL" sz="2400" dirty="0" smtClean="0">
                <a:solidFill>
                  <a:srgbClr val="0000FF"/>
                </a:solidFill>
              </a:rPr>
              <a:t> </a:t>
            </a:r>
            <a:r>
              <a:rPr lang="he-IL" sz="2400" dirty="0" smtClean="0"/>
              <a:t>לכל הפריטים באוכלוסייה יש </a:t>
            </a:r>
          </a:p>
          <a:p>
            <a:pPr marL="457200" indent="-457200" eaLnBrk="1" hangingPunct="1">
              <a:buFont typeface="Wingdings" pitchFamily="2" charset="2"/>
              <a:buNone/>
              <a:defRPr/>
            </a:pPr>
            <a:r>
              <a:rPr lang="he-IL" sz="2400" dirty="0" smtClean="0"/>
              <a:t>	הסתברות זהה להיכלל במדגם, ממספרים את האוכלוסייה </a:t>
            </a:r>
          </a:p>
          <a:p>
            <a:pPr marL="457200" indent="-457200" eaLnBrk="1" hangingPunct="1">
              <a:buFont typeface="Wingdings" pitchFamily="2" charset="2"/>
              <a:buNone/>
              <a:defRPr/>
            </a:pPr>
            <a:r>
              <a:rPr lang="he-IL" sz="2400" dirty="0" smtClean="0"/>
              <a:t>	בוחרים מספר אקראית ומדלגים בקפיצות קבועות ברשימה. </a:t>
            </a:r>
          </a:p>
          <a:p>
            <a:pPr marL="457200" indent="-457200" eaLnBrk="1" hangingPunct="1">
              <a:buFont typeface="Wingdings" pitchFamily="2" charset="2"/>
              <a:buNone/>
              <a:defRPr/>
            </a:pPr>
            <a:r>
              <a:rPr lang="he-IL" sz="2400" dirty="0" smtClean="0"/>
              <a:t>     כל אדם עשירי למשל... לא טוב להשתמש כשיש מחזוריות</a:t>
            </a:r>
          </a:p>
          <a:p>
            <a:pPr eaLnBrk="1" hangingPunct="1">
              <a:buFont typeface="Wingdings" pitchFamily="2" charset="2"/>
              <a:buNone/>
              <a:defRPr/>
            </a:pPr>
            <a:endParaRPr lang="he-IL" sz="2400" u="sng" dirty="0" smtClean="0"/>
          </a:p>
          <a:p>
            <a:pPr eaLnBrk="1" hangingPunct="1">
              <a:defRPr/>
            </a:pPr>
            <a:endParaRPr lang="en-US" sz="2800" dirty="0" smtClean="0">
              <a:cs typeface="David" pitchFamily="2" charset="-79"/>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algn="ctr" eaLnBrk="1" hangingPunct="1"/>
            <a:r>
              <a:rPr lang="he-IL" smtClean="0">
                <a:solidFill>
                  <a:srgbClr val="FF0000"/>
                </a:solidFill>
              </a:rPr>
              <a:t>דגימת שכבות </a:t>
            </a:r>
            <a:endParaRPr lang="en-US" smtClean="0">
              <a:solidFill>
                <a:srgbClr val="FF0000"/>
              </a:solidFill>
            </a:endParaRPr>
          </a:p>
        </p:txBody>
      </p:sp>
      <p:sp>
        <p:nvSpPr>
          <p:cNvPr id="44034" name="Rectangle 3"/>
          <p:cNvSpPr>
            <a:spLocks noGrp="1" noChangeArrowheads="1"/>
          </p:cNvSpPr>
          <p:nvPr>
            <p:ph sz="quarter" idx="1"/>
          </p:nvPr>
        </p:nvSpPr>
        <p:spPr>
          <a:xfrm>
            <a:off x="0" y="1827213"/>
            <a:ext cx="9144000" cy="4114800"/>
          </a:xfrm>
        </p:spPr>
        <p:txBody>
          <a:bodyPr/>
          <a:lstStyle/>
          <a:p>
            <a:pPr eaLnBrk="1" hangingPunct="1"/>
            <a:r>
              <a:rPr lang="he-IL" sz="2800" dirty="0" smtClean="0"/>
              <a:t>כשיש שונות גדולה במשתנה המעניין אותנו, בין אוכלוסיות שרוצים לדגום (למשל בוחנים ביקוש לשרותי חניה של </a:t>
            </a:r>
            <a:r>
              <a:rPr lang="he-IL" sz="2800" dirty="0" err="1" smtClean="0"/>
              <a:t>אוכ</a:t>
            </a:r>
            <a:r>
              <a:rPr lang="he-IL" sz="2800" dirty="0" smtClean="0"/>
              <a:t>' תואר 1 ותואר 2  או קבוצות בוחרים): הטרוגניות בין השכבות, הומוגניות בתוך השכבה. נדגום כל קב' ובתוך כל קב' נדגום אקראית .</a:t>
            </a:r>
          </a:p>
          <a:p>
            <a:pPr eaLnBrk="1" hangingPunct="1">
              <a:buFont typeface="Wingdings" pitchFamily="2" charset="2"/>
              <a:buNone/>
            </a:pPr>
            <a:r>
              <a:rPr lang="he-IL" sz="2800" dirty="0" smtClean="0"/>
              <a:t>החוקר צריך לבחור את המשתנים שיחלקו את האוכלוסייה לשכבות השונות זו מזו.</a:t>
            </a:r>
          </a:p>
          <a:p>
            <a:pPr eaLnBrk="1" hangingPunct="1">
              <a:buFont typeface="Wingdings" pitchFamily="2" charset="2"/>
              <a:buNone/>
            </a:pPr>
            <a:endParaRPr lang="he-IL" sz="2800" dirty="0" smtClean="0"/>
          </a:p>
          <a:p>
            <a:pPr eaLnBrk="1" hangingPunct="1"/>
            <a:endParaRPr lang="he-IL" sz="2800" dirty="0" smtClean="0"/>
          </a:p>
          <a:p>
            <a:pPr eaLnBrk="1" hangingPunct="1"/>
            <a:endParaRPr lang="he-IL" sz="2800" dirty="0" smtClean="0"/>
          </a:p>
          <a:p>
            <a:pPr eaLnBrk="1" hangingPunct="1"/>
            <a:endParaRPr lang="en-US" sz="2800" dirty="0" smtClean="0"/>
          </a:p>
        </p:txBody>
      </p:sp>
      <p:pic>
        <p:nvPicPr>
          <p:cNvPr id="44035" name="Picture 2"/>
          <p:cNvPicPr>
            <a:picLocks noChangeAspect="1" noChangeArrowheads="1"/>
          </p:cNvPicPr>
          <p:nvPr/>
        </p:nvPicPr>
        <p:blipFill>
          <a:blip r:embed="rId3" cstate="print"/>
          <a:srcRect/>
          <a:stretch>
            <a:fillRect/>
          </a:stretch>
        </p:blipFill>
        <p:spPr bwMode="auto">
          <a:xfrm>
            <a:off x="1763688" y="4509120"/>
            <a:ext cx="3649095" cy="2201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eaLnBrk="1" hangingPunct="1"/>
            <a:r>
              <a:rPr lang="he-IL" smtClean="0">
                <a:solidFill>
                  <a:srgbClr val="FF0000"/>
                </a:solidFill>
              </a:rPr>
              <a:t>דגימת שכבות פרופורציונאלית</a:t>
            </a:r>
            <a:endParaRPr lang="en-US" smtClean="0">
              <a:solidFill>
                <a:srgbClr val="FF0000"/>
              </a:solidFill>
            </a:endParaRPr>
          </a:p>
        </p:txBody>
      </p:sp>
      <p:sp>
        <p:nvSpPr>
          <p:cNvPr id="45059" name="Rectangle 4"/>
          <p:cNvSpPr>
            <a:spLocks noChangeArrowheads="1"/>
          </p:cNvSpPr>
          <p:nvPr/>
        </p:nvSpPr>
        <p:spPr bwMode="auto">
          <a:xfrm>
            <a:off x="3429000" y="2286000"/>
            <a:ext cx="4572000" cy="457200"/>
          </a:xfrm>
          <a:prstGeom prst="rect">
            <a:avLst/>
          </a:prstGeom>
          <a:solidFill>
            <a:schemeClr val="accent1"/>
          </a:solidFill>
          <a:ln w="9525">
            <a:solidFill>
              <a:schemeClr val="tx1"/>
            </a:solidFill>
            <a:miter lim="800000"/>
            <a:headEnd/>
            <a:tailEnd/>
          </a:ln>
        </p:spPr>
        <p:txBody>
          <a:bodyPr wrap="none" anchor="ctr"/>
          <a:lstStyle/>
          <a:p>
            <a:pPr algn="ctr"/>
            <a:r>
              <a:rPr lang="he-IL" dirty="0" smtClean="0"/>
              <a:t>61-120</a:t>
            </a:r>
            <a:endParaRPr lang="en-US" dirty="0"/>
          </a:p>
        </p:txBody>
      </p:sp>
      <p:sp>
        <p:nvSpPr>
          <p:cNvPr id="45060" name="Rectangle 5"/>
          <p:cNvSpPr>
            <a:spLocks noChangeArrowheads="1"/>
          </p:cNvSpPr>
          <p:nvPr/>
        </p:nvSpPr>
        <p:spPr bwMode="auto">
          <a:xfrm>
            <a:off x="3429000" y="2895600"/>
            <a:ext cx="4572000" cy="1905000"/>
          </a:xfrm>
          <a:prstGeom prst="rect">
            <a:avLst/>
          </a:prstGeom>
          <a:solidFill>
            <a:schemeClr val="folHlink"/>
          </a:solidFill>
          <a:ln w="9525">
            <a:solidFill>
              <a:schemeClr val="tx1"/>
            </a:solidFill>
            <a:miter lim="800000"/>
            <a:headEnd/>
            <a:tailEnd/>
          </a:ln>
        </p:spPr>
        <p:txBody>
          <a:bodyPr wrap="none" anchor="ctr"/>
          <a:lstStyle/>
          <a:p>
            <a:pPr algn="ctr"/>
            <a:r>
              <a:rPr lang="he-IL"/>
              <a:t>18-60</a:t>
            </a:r>
            <a:endParaRPr lang="en-US"/>
          </a:p>
        </p:txBody>
      </p:sp>
      <p:sp>
        <p:nvSpPr>
          <p:cNvPr id="45061" name="Rectangle 6"/>
          <p:cNvSpPr>
            <a:spLocks noChangeArrowheads="1"/>
          </p:cNvSpPr>
          <p:nvPr/>
        </p:nvSpPr>
        <p:spPr bwMode="auto">
          <a:xfrm>
            <a:off x="3429000" y="4876800"/>
            <a:ext cx="4572000" cy="533400"/>
          </a:xfrm>
          <a:prstGeom prst="rect">
            <a:avLst/>
          </a:prstGeom>
          <a:solidFill>
            <a:srgbClr val="FFFF00"/>
          </a:solidFill>
          <a:ln w="9525">
            <a:solidFill>
              <a:schemeClr val="tx1"/>
            </a:solidFill>
            <a:miter lim="800000"/>
            <a:headEnd/>
            <a:tailEnd/>
          </a:ln>
        </p:spPr>
        <p:txBody>
          <a:bodyPr wrap="none" anchor="ctr"/>
          <a:lstStyle/>
          <a:p>
            <a:pPr algn="ctr"/>
            <a:r>
              <a:rPr lang="he-IL"/>
              <a:t>11-18</a:t>
            </a:r>
            <a:endParaRPr lang="en-US"/>
          </a:p>
        </p:txBody>
      </p:sp>
      <p:sp>
        <p:nvSpPr>
          <p:cNvPr id="45062" name="Rectangle 7"/>
          <p:cNvSpPr>
            <a:spLocks noChangeArrowheads="1"/>
          </p:cNvSpPr>
          <p:nvPr/>
        </p:nvSpPr>
        <p:spPr bwMode="auto">
          <a:xfrm>
            <a:off x="3429000" y="5562600"/>
            <a:ext cx="4572000" cy="1066800"/>
          </a:xfrm>
          <a:prstGeom prst="rect">
            <a:avLst/>
          </a:prstGeom>
          <a:solidFill>
            <a:srgbClr val="FFCC99"/>
          </a:solidFill>
          <a:ln w="9525">
            <a:solidFill>
              <a:schemeClr val="tx1"/>
            </a:solidFill>
            <a:miter lim="800000"/>
            <a:headEnd/>
            <a:tailEnd/>
          </a:ln>
        </p:spPr>
        <p:txBody>
          <a:bodyPr wrap="none" anchor="ctr"/>
          <a:lstStyle/>
          <a:p>
            <a:pPr algn="ctr"/>
            <a:r>
              <a:rPr lang="he-IL"/>
              <a:t>5-11</a:t>
            </a:r>
            <a:endParaRPr lang="en-US"/>
          </a:p>
        </p:txBody>
      </p:sp>
      <p:sp>
        <p:nvSpPr>
          <p:cNvPr id="45063" name="Text Box 12"/>
          <p:cNvSpPr txBox="1">
            <a:spLocks noChangeArrowheads="1"/>
          </p:cNvSpPr>
          <p:nvPr/>
        </p:nvSpPr>
        <p:spPr bwMode="auto">
          <a:xfrm>
            <a:off x="4882113" y="1828800"/>
            <a:ext cx="1223412" cy="461665"/>
          </a:xfrm>
          <a:prstGeom prst="rect">
            <a:avLst/>
          </a:prstGeom>
          <a:noFill/>
          <a:ln w="9525">
            <a:noFill/>
            <a:miter lim="800000"/>
            <a:headEnd/>
            <a:tailEnd/>
          </a:ln>
        </p:spPr>
        <p:txBody>
          <a:bodyPr wrap="none">
            <a:spAutoFit/>
          </a:bodyPr>
          <a:lstStyle/>
          <a:p>
            <a:r>
              <a:rPr lang="he-IL" sz="2400" b="1" dirty="0">
                <a:solidFill>
                  <a:schemeClr val="tx1"/>
                </a:solidFill>
              </a:rPr>
              <a:t>עפ"י גיל</a:t>
            </a:r>
            <a:endParaRPr lang="en-US" sz="2400" b="1" dirty="0">
              <a:solidFill>
                <a:schemeClr val="tx1"/>
              </a:solidFill>
            </a:endParaRPr>
          </a:p>
        </p:txBody>
      </p:sp>
      <p:sp>
        <p:nvSpPr>
          <p:cNvPr id="45064" name="Line 13"/>
          <p:cNvSpPr>
            <a:spLocks noChangeShapeType="1"/>
          </p:cNvSpPr>
          <p:nvPr/>
        </p:nvSpPr>
        <p:spPr bwMode="auto">
          <a:xfrm flipH="1">
            <a:off x="1752600" y="2743200"/>
            <a:ext cx="1676400" cy="609600"/>
          </a:xfrm>
          <a:prstGeom prst="line">
            <a:avLst/>
          </a:prstGeom>
          <a:noFill/>
          <a:ln w="9525">
            <a:solidFill>
              <a:schemeClr val="tx1"/>
            </a:solidFill>
            <a:round/>
            <a:headEnd/>
            <a:tailEnd type="triangle" w="med" len="med"/>
          </a:ln>
        </p:spPr>
        <p:txBody>
          <a:bodyPr/>
          <a:lstStyle/>
          <a:p>
            <a:endParaRPr lang="he-IL"/>
          </a:p>
        </p:txBody>
      </p:sp>
      <p:sp>
        <p:nvSpPr>
          <p:cNvPr id="45065" name="Line 14"/>
          <p:cNvSpPr>
            <a:spLocks noChangeShapeType="1"/>
          </p:cNvSpPr>
          <p:nvPr/>
        </p:nvSpPr>
        <p:spPr bwMode="auto">
          <a:xfrm flipH="1">
            <a:off x="1752600" y="3733800"/>
            <a:ext cx="1676400" cy="0"/>
          </a:xfrm>
          <a:prstGeom prst="line">
            <a:avLst/>
          </a:prstGeom>
          <a:noFill/>
          <a:ln w="9525">
            <a:solidFill>
              <a:schemeClr val="tx1"/>
            </a:solidFill>
            <a:round/>
            <a:headEnd/>
            <a:tailEnd type="triangle" w="med" len="med"/>
          </a:ln>
        </p:spPr>
        <p:txBody>
          <a:bodyPr/>
          <a:lstStyle/>
          <a:p>
            <a:endParaRPr lang="he-IL"/>
          </a:p>
        </p:txBody>
      </p:sp>
      <p:sp>
        <p:nvSpPr>
          <p:cNvPr id="45066" name="Line 15"/>
          <p:cNvSpPr>
            <a:spLocks noChangeShapeType="1"/>
          </p:cNvSpPr>
          <p:nvPr/>
        </p:nvSpPr>
        <p:spPr bwMode="auto">
          <a:xfrm flipH="1" flipV="1">
            <a:off x="1752600" y="4191000"/>
            <a:ext cx="1600200" cy="838200"/>
          </a:xfrm>
          <a:prstGeom prst="line">
            <a:avLst/>
          </a:prstGeom>
          <a:noFill/>
          <a:ln w="9525">
            <a:solidFill>
              <a:schemeClr val="tx1"/>
            </a:solidFill>
            <a:round/>
            <a:headEnd/>
            <a:tailEnd type="triangle" w="med" len="med"/>
          </a:ln>
        </p:spPr>
        <p:txBody>
          <a:bodyPr/>
          <a:lstStyle/>
          <a:p>
            <a:endParaRPr lang="he-IL"/>
          </a:p>
        </p:txBody>
      </p:sp>
      <p:sp>
        <p:nvSpPr>
          <p:cNvPr id="45067" name="Line 16"/>
          <p:cNvSpPr>
            <a:spLocks noChangeShapeType="1"/>
          </p:cNvSpPr>
          <p:nvPr/>
        </p:nvSpPr>
        <p:spPr bwMode="auto">
          <a:xfrm flipH="1" flipV="1">
            <a:off x="1752600" y="4800600"/>
            <a:ext cx="1600200" cy="990600"/>
          </a:xfrm>
          <a:prstGeom prst="line">
            <a:avLst/>
          </a:prstGeom>
          <a:noFill/>
          <a:ln w="9525">
            <a:solidFill>
              <a:schemeClr val="tx1"/>
            </a:solidFill>
            <a:round/>
            <a:headEnd/>
            <a:tailEnd type="triangle" w="med" len="med"/>
          </a:ln>
        </p:spPr>
        <p:txBody>
          <a:bodyPr/>
          <a:lstStyle/>
          <a:p>
            <a:endParaRPr lang="he-IL"/>
          </a:p>
        </p:txBody>
      </p:sp>
      <p:sp>
        <p:nvSpPr>
          <p:cNvPr id="45068" name="Text Box 20"/>
          <p:cNvSpPr txBox="1">
            <a:spLocks noChangeArrowheads="1"/>
          </p:cNvSpPr>
          <p:nvPr/>
        </p:nvSpPr>
        <p:spPr bwMode="auto">
          <a:xfrm rot="1832436">
            <a:off x="1884826" y="4999316"/>
            <a:ext cx="1677061" cy="369332"/>
          </a:xfrm>
          <a:prstGeom prst="rect">
            <a:avLst/>
          </a:prstGeom>
          <a:noFill/>
          <a:ln w="9525">
            <a:noFill/>
            <a:miter lim="800000"/>
            <a:headEnd/>
            <a:tailEnd/>
          </a:ln>
        </p:spPr>
        <p:txBody>
          <a:bodyPr wrap="none">
            <a:spAutoFit/>
          </a:bodyPr>
          <a:lstStyle/>
          <a:p>
            <a:r>
              <a:rPr lang="en-US" dirty="0">
                <a:solidFill>
                  <a:schemeClr val="tx1"/>
                </a:solidFill>
              </a:rPr>
              <a:t>30% </a:t>
            </a:r>
            <a:r>
              <a:rPr lang="he-IL" dirty="0">
                <a:solidFill>
                  <a:schemeClr val="tx1"/>
                </a:solidFill>
              </a:rPr>
              <a:t>מהתושבים</a:t>
            </a:r>
            <a:endParaRPr lang="en-US" dirty="0">
              <a:solidFill>
                <a:schemeClr val="tx1"/>
              </a:solidFill>
            </a:endParaRPr>
          </a:p>
        </p:txBody>
      </p:sp>
      <p:sp>
        <p:nvSpPr>
          <p:cNvPr id="45069" name="Text Box 21"/>
          <p:cNvSpPr txBox="1">
            <a:spLocks noChangeArrowheads="1"/>
          </p:cNvSpPr>
          <p:nvPr/>
        </p:nvSpPr>
        <p:spPr bwMode="auto">
          <a:xfrm>
            <a:off x="-76955" y="3429000"/>
            <a:ext cx="1686680" cy="1477328"/>
          </a:xfrm>
          <a:prstGeom prst="rect">
            <a:avLst/>
          </a:prstGeom>
          <a:noFill/>
          <a:ln w="9525">
            <a:noFill/>
            <a:miter lim="800000"/>
            <a:headEnd/>
            <a:tailEnd/>
          </a:ln>
        </p:spPr>
        <p:txBody>
          <a:bodyPr wrap="none">
            <a:spAutoFit/>
          </a:bodyPr>
          <a:lstStyle/>
          <a:p>
            <a:r>
              <a:rPr lang="he-IL" dirty="0">
                <a:solidFill>
                  <a:schemeClr val="tx1"/>
                </a:solidFill>
              </a:rPr>
              <a:t>המשתתפים </a:t>
            </a:r>
          </a:p>
          <a:p>
            <a:r>
              <a:rPr lang="he-IL" dirty="0">
                <a:solidFill>
                  <a:schemeClr val="tx1"/>
                </a:solidFill>
              </a:rPr>
              <a:t>במדגם הינם </a:t>
            </a:r>
          </a:p>
          <a:p>
            <a:r>
              <a:rPr lang="he-IL" b="1" dirty="0">
                <a:solidFill>
                  <a:schemeClr val="tx1"/>
                </a:solidFill>
              </a:rPr>
              <a:t>בכמות </a:t>
            </a:r>
          </a:p>
          <a:p>
            <a:r>
              <a:rPr lang="he-IL" b="1" dirty="0">
                <a:solidFill>
                  <a:schemeClr val="tx1"/>
                </a:solidFill>
              </a:rPr>
              <a:t>פרופורציונאלית</a:t>
            </a:r>
            <a:r>
              <a:rPr lang="he-IL" dirty="0">
                <a:solidFill>
                  <a:schemeClr val="tx1"/>
                </a:solidFill>
              </a:rPr>
              <a:t> </a:t>
            </a:r>
          </a:p>
          <a:p>
            <a:r>
              <a:rPr lang="he-IL" dirty="0">
                <a:solidFill>
                  <a:schemeClr val="tx1"/>
                </a:solidFill>
              </a:rPr>
              <a:t>לגודל </a:t>
            </a:r>
            <a:r>
              <a:rPr lang="he-IL" dirty="0" err="1">
                <a:solidFill>
                  <a:schemeClr val="tx1"/>
                </a:solidFill>
              </a:rPr>
              <a:t>השיכבה</a:t>
            </a:r>
            <a:endParaRPr lang="en-US" dirty="0">
              <a:solidFill>
                <a:schemeClr val="tx1"/>
              </a:solidFill>
            </a:endParaRPr>
          </a:p>
        </p:txBody>
      </p:sp>
      <p:sp>
        <p:nvSpPr>
          <p:cNvPr id="45070" name="Oval 23"/>
          <p:cNvSpPr>
            <a:spLocks noChangeArrowheads="1"/>
          </p:cNvSpPr>
          <p:nvPr/>
        </p:nvSpPr>
        <p:spPr bwMode="auto">
          <a:xfrm>
            <a:off x="3733800" y="57912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71" name="Oval 24"/>
          <p:cNvSpPr>
            <a:spLocks noChangeArrowheads="1"/>
          </p:cNvSpPr>
          <p:nvPr/>
        </p:nvSpPr>
        <p:spPr bwMode="auto">
          <a:xfrm>
            <a:off x="3810000" y="62484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72" name="Oval 25"/>
          <p:cNvSpPr>
            <a:spLocks noChangeArrowheads="1"/>
          </p:cNvSpPr>
          <p:nvPr/>
        </p:nvSpPr>
        <p:spPr bwMode="auto">
          <a:xfrm>
            <a:off x="4572000" y="62484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73" name="Oval 26"/>
          <p:cNvSpPr>
            <a:spLocks noChangeArrowheads="1"/>
          </p:cNvSpPr>
          <p:nvPr/>
        </p:nvSpPr>
        <p:spPr bwMode="auto">
          <a:xfrm>
            <a:off x="4876800" y="58674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74" name="Oval 27"/>
          <p:cNvSpPr>
            <a:spLocks noChangeArrowheads="1"/>
          </p:cNvSpPr>
          <p:nvPr/>
        </p:nvSpPr>
        <p:spPr bwMode="auto">
          <a:xfrm>
            <a:off x="6096000" y="62484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75" name="Oval 28"/>
          <p:cNvSpPr>
            <a:spLocks noChangeArrowheads="1"/>
          </p:cNvSpPr>
          <p:nvPr/>
        </p:nvSpPr>
        <p:spPr bwMode="auto">
          <a:xfrm>
            <a:off x="7315200" y="57912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76" name="Oval 29"/>
          <p:cNvSpPr>
            <a:spLocks noChangeArrowheads="1"/>
          </p:cNvSpPr>
          <p:nvPr/>
        </p:nvSpPr>
        <p:spPr bwMode="auto">
          <a:xfrm>
            <a:off x="4419600" y="40386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77" name="Oval 30"/>
          <p:cNvSpPr>
            <a:spLocks noChangeArrowheads="1"/>
          </p:cNvSpPr>
          <p:nvPr/>
        </p:nvSpPr>
        <p:spPr bwMode="auto">
          <a:xfrm>
            <a:off x="6477000" y="42672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78" name="Oval 31"/>
          <p:cNvSpPr>
            <a:spLocks noChangeArrowheads="1"/>
          </p:cNvSpPr>
          <p:nvPr/>
        </p:nvSpPr>
        <p:spPr bwMode="auto">
          <a:xfrm>
            <a:off x="3962400" y="38100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79" name="Oval 32"/>
          <p:cNvSpPr>
            <a:spLocks noChangeArrowheads="1"/>
          </p:cNvSpPr>
          <p:nvPr/>
        </p:nvSpPr>
        <p:spPr bwMode="auto">
          <a:xfrm>
            <a:off x="3810000" y="32004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80" name="Oval 33"/>
          <p:cNvSpPr>
            <a:spLocks noChangeArrowheads="1"/>
          </p:cNvSpPr>
          <p:nvPr/>
        </p:nvSpPr>
        <p:spPr bwMode="auto">
          <a:xfrm>
            <a:off x="7239000" y="35814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81" name="Oval 34"/>
          <p:cNvSpPr>
            <a:spLocks noChangeArrowheads="1"/>
          </p:cNvSpPr>
          <p:nvPr/>
        </p:nvSpPr>
        <p:spPr bwMode="auto">
          <a:xfrm>
            <a:off x="6248400" y="33528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83" name="Oval 36"/>
          <p:cNvSpPr>
            <a:spLocks noChangeArrowheads="1"/>
          </p:cNvSpPr>
          <p:nvPr/>
        </p:nvSpPr>
        <p:spPr bwMode="auto">
          <a:xfrm>
            <a:off x="4800600" y="32766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84" name="Oval 37"/>
          <p:cNvSpPr>
            <a:spLocks noChangeArrowheads="1"/>
          </p:cNvSpPr>
          <p:nvPr/>
        </p:nvSpPr>
        <p:spPr bwMode="auto">
          <a:xfrm>
            <a:off x="4876800" y="42672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85" name="Oval 38"/>
          <p:cNvSpPr>
            <a:spLocks noChangeArrowheads="1"/>
          </p:cNvSpPr>
          <p:nvPr/>
        </p:nvSpPr>
        <p:spPr bwMode="auto">
          <a:xfrm>
            <a:off x="7010400" y="50292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86" name="Oval 39"/>
          <p:cNvSpPr>
            <a:spLocks noChangeArrowheads="1"/>
          </p:cNvSpPr>
          <p:nvPr/>
        </p:nvSpPr>
        <p:spPr bwMode="auto">
          <a:xfrm>
            <a:off x="6019800" y="51054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88" name="Oval 41"/>
          <p:cNvSpPr>
            <a:spLocks noChangeArrowheads="1"/>
          </p:cNvSpPr>
          <p:nvPr/>
        </p:nvSpPr>
        <p:spPr bwMode="auto">
          <a:xfrm>
            <a:off x="4267200" y="63246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90" name="Oval 43"/>
          <p:cNvSpPr>
            <a:spLocks noChangeArrowheads="1"/>
          </p:cNvSpPr>
          <p:nvPr/>
        </p:nvSpPr>
        <p:spPr bwMode="auto">
          <a:xfrm>
            <a:off x="4267200" y="58674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91" name="Oval 44"/>
          <p:cNvSpPr>
            <a:spLocks noChangeArrowheads="1"/>
          </p:cNvSpPr>
          <p:nvPr/>
        </p:nvSpPr>
        <p:spPr bwMode="auto">
          <a:xfrm>
            <a:off x="4125875" y="2438400"/>
            <a:ext cx="228600" cy="228600"/>
          </a:xfrm>
          <a:prstGeom prst="ellipse">
            <a:avLst/>
          </a:prstGeom>
          <a:solidFill>
            <a:schemeClr val="bg1"/>
          </a:solidFill>
          <a:ln w="9525">
            <a:solidFill>
              <a:schemeClr val="tx1"/>
            </a:solidFill>
            <a:round/>
            <a:headEnd/>
            <a:tailEnd/>
          </a:ln>
        </p:spPr>
        <p:txBody>
          <a:bodyPr wrap="none" anchor="ctr"/>
          <a:lstStyle/>
          <a:p>
            <a:endParaRPr lang="he-IL"/>
          </a:p>
        </p:txBody>
      </p:sp>
      <p:sp>
        <p:nvSpPr>
          <p:cNvPr id="45094" name="Oval 47"/>
          <p:cNvSpPr>
            <a:spLocks noChangeArrowheads="1"/>
          </p:cNvSpPr>
          <p:nvPr/>
        </p:nvSpPr>
        <p:spPr bwMode="auto">
          <a:xfrm>
            <a:off x="7431768" y="2438400"/>
            <a:ext cx="228600" cy="228600"/>
          </a:xfrm>
          <a:prstGeom prst="ellipse">
            <a:avLst/>
          </a:prstGeom>
          <a:solidFill>
            <a:schemeClr val="bg1"/>
          </a:solidFill>
          <a:ln w="9525">
            <a:solidFill>
              <a:schemeClr val="tx1"/>
            </a:solidFill>
            <a:round/>
            <a:headEnd/>
            <a:tailEnd/>
          </a:ln>
        </p:spPr>
        <p:txBody>
          <a:bodyPr wrap="none" anchor="ctr"/>
          <a:lstStyle/>
          <a:p>
            <a:endParaRPr lang="he-IL"/>
          </a:p>
        </p:txBody>
      </p:sp>
      <p:sp>
        <p:nvSpPr>
          <p:cNvPr id="45096" name="Oval 49"/>
          <p:cNvSpPr>
            <a:spLocks noChangeArrowheads="1"/>
          </p:cNvSpPr>
          <p:nvPr/>
        </p:nvSpPr>
        <p:spPr bwMode="auto">
          <a:xfrm>
            <a:off x="6063437" y="2286000"/>
            <a:ext cx="228600" cy="228600"/>
          </a:xfrm>
          <a:prstGeom prst="ellipse">
            <a:avLst/>
          </a:prstGeom>
          <a:solidFill>
            <a:schemeClr val="bg1"/>
          </a:solidFill>
          <a:ln w="9525">
            <a:solidFill>
              <a:schemeClr val="tx1"/>
            </a:solidFill>
            <a:round/>
            <a:headEnd/>
            <a:tailEnd/>
          </a:ln>
        </p:spPr>
        <p:txBody>
          <a:bodyPr wrap="none" anchor="ctr"/>
          <a:lstStyle/>
          <a:p>
            <a:endParaRPr lang="he-IL"/>
          </a:p>
        </p:txBody>
      </p:sp>
      <p:sp>
        <p:nvSpPr>
          <p:cNvPr id="45097" name="Oval 50"/>
          <p:cNvSpPr>
            <a:spLocks noChangeArrowheads="1"/>
          </p:cNvSpPr>
          <p:nvPr/>
        </p:nvSpPr>
        <p:spPr bwMode="auto">
          <a:xfrm>
            <a:off x="4648200" y="49911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099" name="Oval 52"/>
          <p:cNvSpPr>
            <a:spLocks noChangeArrowheads="1"/>
          </p:cNvSpPr>
          <p:nvPr/>
        </p:nvSpPr>
        <p:spPr bwMode="auto">
          <a:xfrm>
            <a:off x="6400800" y="63246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100" name="Oval 53"/>
          <p:cNvSpPr>
            <a:spLocks noChangeArrowheads="1"/>
          </p:cNvSpPr>
          <p:nvPr/>
        </p:nvSpPr>
        <p:spPr bwMode="auto">
          <a:xfrm>
            <a:off x="6400800" y="5867400"/>
            <a:ext cx="228600" cy="2286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5101" name="Text Box 20"/>
          <p:cNvSpPr txBox="1">
            <a:spLocks noChangeArrowheads="1"/>
          </p:cNvSpPr>
          <p:nvPr/>
        </p:nvSpPr>
        <p:spPr bwMode="auto">
          <a:xfrm>
            <a:off x="1855127" y="3425825"/>
            <a:ext cx="1677061" cy="369332"/>
          </a:xfrm>
          <a:prstGeom prst="rect">
            <a:avLst/>
          </a:prstGeom>
          <a:noFill/>
          <a:ln w="9525">
            <a:noFill/>
            <a:miter lim="800000"/>
            <a:headEnd/>
            <a:tailEnd/>
          </a:ln>
        </p:spPr>
        <p:txBody>
          <a:bodyPr wrap="none">
            <a:spAutoFit/>
          </a:bodyPr>
          <a:lstStyle/>
          <a:p>
            <a:r>
              <a:rPr lang="en-US" dirty="0">
                <a:solidFill>
                  <a:schemeClr val="tx1"/>
                </a:solidFill>
              </a:rPr>
              <a:t>40% </a:t>
            </a:r>
            <a:r>
              <a:rPr lang="he-IL" dirty="0">
                <a:solidFill>
                  <a:schemeClr val="tx1"/>
                </a:solidFill>
              </a:rPr>
              <a:t>מהתושבים</a:t>
            </a:r>
            <a:endParaRPr lang="en-US" dirty="0">
              <a:solidFill>
                <a:schemeClr val="tx1"/>
              </a:solidFill>
            </a:endParaRPr>
          </a:p>
        </p:txBody>
      </p:sp>
      <p:sp>
        <p:nvSpPr>
          <p:cNvPr id="45102" name="Text Box 20"/>
          <p:cNvSpPr txBox="1">
            <a:spLocks noChangeArrowheads="1"/>
          </p:cNvSpPr>
          <p:nvPr/>
        </p:nvSpPr>
        <p:spPr bwMode="auto">
          <a:xfrm rot="-1107887">
            <a:off x="1581150" y="2646363"/>
            <a:ext cx="1887538" cy="366712"/>
          </a:xfrm>
          <a:prstGeom prst="rect">
            <a:avLst/>
          </a:prstGeom>
          <a:noFill/>
          <a:ln w="9525">
            <a:noFill/>
            <a:miter lim="800000"/>
            <a:headEnd/>
            <a:tailEnd/>
          </a:ln>
        </p:spPr>
        <p:txBody>
          <a:bodyPr>
            <a:spAutoFit/>
          </a:bodyPr>
          <a:lstStyle/>
          <a:p>
            <a:r>
              <a:rPr lang="en-US" dirty="0">
                <a:solidFill>
                  <a:schemeClr val="tx1"/>
                </a:solidFill>
              </a:rPr>
              <a:t>15% </a:t>
            </a:r>
            <a:r>
              <a:rPr lang="he-IL" dirty="0">
                <a:solidFill>
                  <a:schemeClr val="tx1"/>
                </a:solidFill>
              </a:rPr>
              <a:t>מהתושבים</a:t>
            </a:r>
            <a:endParaRPr lang="en-US" dirty="0">
              <a:solidFill>
                <a:schemeClr val="tx1"/>
              </a:solidFill>
            </a:endParaRPr>
          </a:p>
        </p:txBody>
      </p:sp>
      <p:sp>
        <p:nvSpPr>
          <p:cNvPr id="45103" name="Text Box 20"/>
          <p:cNvSpPr txBox="1">
            <a:spLocks noChangeArrowheads="1"/>
          </p:cNvSpPr>
          <p:nvPr/>
        </p:nvSpPr>
        <p:spPr bwMode="auto">
          <a:xfrm rot="1832436">
            <a:off x="1883238" y="4142066"/>
            <a:ext cx="1677061" cy="369332"/>
          </a:xfrm>
          <a:prstGeom prst="rect">
            <a:avLst/>
          </a:prstGeom>
          <a:noFill/>
          <a:ln w="9525">
            <a:noFill/>
            <a:miter lim="800000"/>
            <a:headEnd/>
            <a:tailEnd/>
          </a:ln>
        </p:spPr>
        <p:txBody>
          <a:bodyPr wrap="none">
            <a:spAutoFit/>
          </a:bodyPr>
          <a:lstStyle/>
          <a:p>
            <a:r>
              <a:rPr lang="en-US" dirty="0">
                <a:solidFill>
                  <a:schemeClr val="tx1"/>
                </a:solidFill>
              </a:rPr>
              <a:t>15% </a:t>
            </a:r>
            <a:r>
              <a:rPr lang="he-IL" dirty="0">
                <a:solidFill>
                  <a:schemeClr val="tx1"/>
                </a:solidFill>
              </a:rPr>
              <a:t>מהתושבים</a:t>
            </a:r>
            <a:endParaRPr lang="en-US" dirty="0">
              <a:solidFill>
                <a:schemeClr val="tx1"/>
              </a:solidFill>
            </a:endParaRPr>
          </a:p>
        </p:txBody>
      </p:sp>
      <p:sp>
        <p:nvSpPr>
          <p:cNvPr id="45104" name="Rectangle 51"/>
          <p:cNvSpPr>
            <a:spLocks noChangeArrowheads="1"/>
          </p:cNvSpPr>
          <p:nvPr/>
        </p:nvSpPr>
        <p:spPr bwMode="auto">
          <a:xfrm>
            <a:off x="428625" y="1500188"/>
            <a:ext cx="8143875" cy="461962"/>
          </a:xfrm>
          <a:prstGeom prst="rect">
            <a:avLst/>
          </a:prstGeom>
          <a:noFill/>
          <a:ln w="9525">
            <a:noFill/>
            <a:miter lim="800000"/>
            <a:headEnd/>
            <a:tailEnd/>
          </a:ln>
        </p:spPr>
        <p:txBody>
          <a:bodyPr>
            <a:spAutoFit/>
          </a:bodyPr>
          <a:lstStyle/>
          <a:p>
            <a:pPr marL="457200" indent="-457200"/>
            <a:r>
              <a:rPr lang="he-IL" sz="2400" b="1" dirty="0">
                <a:solidFill>
                  <a:schemeClr val="tx1"/>
                </a:solidFill>
              </a:rPr>
              <a:t>דוגמים פריטים בשיטה מקרית פשוטה, אבל מכל שכבה בנפרד. </a:t>
            </a:r>
            <a:endParaRPr lang="he-IL" sz="2400" b="1" u="sng"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2"/>
          <p:cNvSpPr>
            <a:spLocks noGrp="1" noChangeArrowheads="1"/>
          </p:cNvSpPr>
          <p:nvPr>
            <p:ph type="title"/>
          </p:nvPr>
        </p:nvSpPr>
        <p:spPr>
          <a:xfrm>
            <a:off x="457200" y="274638"/>
            <a:ext cx="7467600" cy="706090"/>
          </a:xfrm>
        </p:spPr>
        <p:txBody>
          <a:bodyPr/>
          <a:lstStyle/>
          <a:p>
            <a:pPr algn="ctr" eaLnBrk="1" hangingPunct="1"/>
            <a:r>
              <a:rPr lang="he-IL" dirty="0" smtClean="0">
                <a:solidFill>
                  <a:srgbClr val="FF0000"/>
                </a:solidFill>
              </a:rPr>
              <a:t>דגימת אשכולות</a:t>
            </a:r>
            <a:endParaRPr lang="en-US" dirty="0" smtClean="0">
              <a:solidFill>
                <a:srgbClr val="FF0000"/>
              </a:solidFill>
            </a:endParaRPr>
          </a:p>
        </p:txBody>
      </p:sp>
      <p:sp>
        <p:nvSpPr>
          <p:cNvPr id="46082" name="Rectangle 3"/>
          <p:cNvSpPr>
            <a:spLocks noGrp="1" noChangeArrowheads="1"/>
          </p:cNvSpPr>
          <p:nvPr>
            <p:ph sz="quarter" idx="1"/>
          </p:nvPr>
        </p:nvSpPr>
        <p:spPr>
          <a:xfrm>
            <a:off x="755650" y="980728"/>
            <a:ext cx="8064500" cy="5327997"/>
          </a:xfrm>
        </p:spPr>
        <p:txBody>
          <a:bodyPr/>
          <a:lstStyle/>
          <a:p>
            <a:pPr eaLnBrk="1" hangingPunct="1"/>
            <a:r>
              <a:rPr lang="he-IL" sz="2800" b="1" dirty="0" smtClean="0"/>
              <a:t> </a:t>
            </a:r>
            <a:r>
              <a:rPr lang="he-IL" sz="2400" dirty="0" smtClean="0"/>
              <a:t>מחלקים את </a:t>
            </a:r>
            <a:r>
              <a:rPr lang="he-IL" sz="2400" dirty="0" err="1" smtClean="0"/>
              <a:t>האוכ</a:t>
            </a:r>
            <a:r>
              <a:rPr lang="he-IL" sz="2400" dirty="0" smtClean="0"/>
              <a:t>' לאשכולות (בד"כ </a:t>
            </a:r>
            <a:r>
              <a:rPr lang="he-IL" sz="2400" dirty="0" err="1" smtClean="0"/>
              <a:t>ג"ג</a:t>
            </a:r>
            <a:r>
              <a:rPr lang="he-IL" sz="2400" dirty="0" smtClean="0"/>
              <a:t>) אין הבדל בין האשכולות (הומוגניים ביניהם), יש שונות גדולה בתוך אותו האשכול (הטרוגניים בתוך).</a:t>
            </a:r>
          </a:p>
          <a:p>
            <a:pPr eaLnBrk="1" hangingPunct="1"/>
            <a:endParaRPr lang="he-IL" sz="2400" dirty="0" smtClean="0"/>
          </a:p>
          <a:p>
            <a:pPr eaLnBrk="1" hangingPunct="1"/>
            <a:r>
              <a:rPr lang="he-IL" sz="2400" dirty="0" smtClean="0"/>
              <a:t>למשל נחלק את בתי הספר בארץ לאשכולות לפי אזורים </a:t>
            </a:r>
            <a:r>
              <a:rPr lang="he-IL" sz="2400" dirty="0" err="1" smtClean="0"/>
              <a:t>ג"ג</a:t>
            </a:r>
            <a:r>
              <a:rPr lang="he-IL" sz="2400" dirty="0" smtClean="0"/>
              <a:t>, נדגום אזור אקראי(אשכול) ואז נבחן את כל בתי הספר בתוכו. </a:t>
            </a:r>
          </a:p>
          <a:p>
            <a:pPr eaLnBrk="1" hangingPunct="1"/>
            <a:endParaRPr lang="he-IL" sz="2400" dirty="0" smtClean="0"/>
          </a:p>
          <a:p>
            <a:pPr eaLnBrk="1" hangingPunct="1"/>
            <a:endParaRPr lang="he-IL" sz="2400" dirty="0"/>
          </a:p>
          <a:p>
            <a:pPr eaLnBrk="1" hangingPunct="1"/>
            <a:endParaRPr lang="en-US" sz="2400" dirty="0" smtClean="0"/>
          </a:p>
        </p:txBody>
      </p:sp>
      <p:pic>
        <p:nvPicPr>
          <p:cNvPr id="46083" name="Picture 2" descr="C:\Users\friedmann's\AppData\Local\Microsoft\Windows\Temporary Internet Files\Content.IE5\6MDPT21Y\MP900316869[1].jpg"/>
          <p:cNvPicPr>
            <a:picLocks noChangeAspect="1" noChangeArrowheads="1"/>
          </p:cNvPicPr>
          <p:nvPr/>
        </p:nvPicPr>
        <p:blipFill>
          <a:blip r:embed="rId2" cstate="print"/>
          <a:srcRect/>
          <a:stretch>
            <a:fillRect/>
          </a:stretch>
        </p:blipFill>
        <p:spPr bwMode="auto">
          <a:xfrm>
            <a:off x="1619250" y="3644900"/>
            <a:ext cx="1825625" cy="2779713"/>
          </a:xfrm>
          <a:prstGeom prst="rect">
            <a:avLst/>
          </a:prstGeom>
          <a:noFill/>
          <a:ln w="9525">
            <a:noFill/>
            <a:miter lim="800000"/>
            <a:headEnd/>
            <a:tailEnd/>
          </a:ln>
        </p:spPr>
      </p:pic>
      <p:pic>
        <p:nvPicPr>
          <p:cNvPr id="46084" name="Picture 3" descr="C:\Users\friedmann's\AppData\Local\Microsoft\Windows\Temporary Internet Files\Content.IE5\6MDPT21Y\MP900316869[1].jpg"/>
          <p:cNvPicPr>
            <a:picLocks noChangeAspect="1" noChangeArrowheads="1"/>
          </p:cNvPicPr>
          <p:nvPr/>
        </p:nvPicPr>
        <p:blipFill>
          <a:blip r:embed="rId2" cstate="print"/>
          <a:srcRect/>
          <a:stretch>
            <a:fillRect/>
          </a:stretch>
        </p:blipFill>
        <p:spPr bwMode="auto">
          <a:xfrm>
            <a:off x="3995738" y="3644900"/>
            <a:ext cx="1803400" cy="2746375"/>
          </a:xfrm>
          <a:prstGeom prst="rect">
            <a:avLst/>
          </a:prstGeom>
          <a:noFill/>
          <a:ln w="9525">
            <a:noFill/>
            <a:miter lim="800000"/>
            <a:headEnd/>
            <a:tailEnd/>
          </a:ln>
        </p:spPr>
      </p:pic>
      <p:pic>
        <p:nvPicPr>
          <p:cNvPr id="46085" name="Picture 4" descr="C:\Users\friedmann's\AppData\Local\Microsoft\Windows\Temporary Internet Files\Content.IE5\6MDPT21Y\MP900316869[1].jpg"/>
          <p:cNvPicPr>
            <a:picLocks noChangeAspect="1" noChangeArrowheads="1"/>
          </p:cNvPicPr>
          <p:nvPr/>
        </p:nvPicPr>
        <p:blipFill>
          <a:blip r:embed="rId2" cstate="print"/>
          <a:srcRect/>
          <a:stretch>
            <a:fillRect/>
          </a:stretch>
        </p:blipFill>
        <p:spPr bwMode="auto">
          <a:xfrm>
            <a:off x="6516688" y="3644900"/>
            <a:ext cx="1843087" cy="2808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p:cNvSpPr>
            <a:spLocks noGrp="1" noChangeArrowheads="1"/>
          </p:cNvSpPr>
          <p:nvPr>
            <p:ph type="title"/>
          </p:nvPr>
        </p:nvSpPr>
        <p:spPr/>
        <p:txBody>
          <a:bodyPr/>
          <a:lstStyle/>
          <a:p>
            <a:pPr eaLnBrk="1" hangingPunct="1"/>
            <a:r>
              <a:rPr lang="he-IL" sz="3200" smtClean="0"/>
              <a:t>ההבדל בין דגימת שכבות לדגימת אשכולות</a:t>
            </a:r>
            <a:endParaRPr lang="en-US" sz="3200" smtClean="0"/>
          </a:p>
        </p:txBody>
      </p:sp>
      <p:sp>
        <p:nvSpPr>
          <p:cNvPr id="47109" name="Slide Number Placeholder 6"/>
          <p:cNvSpPr>
            <a:spLocks noGrp="1"/>
          </p:cNvSpPr>
          <p:nvPr>
            <p:ph type="sldNum" sz="quarter" idx="12"/>
          </p:nvPr>
        </p:nvSpPr>
        <p:spPr>
          <a:noFill/>
        </p:spPr>
        <p:txBody>
          <a:bodyPr/>
          <a:lstStyle/>
          <a:p>
            <a:fld id="{DDE54A70-E3BA-4B96-82BF-41B77A1B8A88}" type="slidenum">
              <a:rPr lang="he-IL" smtClean="0"/>
              <a:pPr/>
              <a:t>15</a:t>
            </a:fld>
            <a:endParaRPr lang="en-US" smtClean="0"/>
          </a:p>
        </p:txBody>
      </p:sp>
      <p:sp>
        <p:nvSpPr>
          <p:cNvPr id="47107" name="Rectangle 3"/>
          <p:cNvSpPr>
            <a:spLocks noGrp="1" noChangeArrowheads="1"/>
          </p:cNvSpPr>
          <p:nvPr>
            <p:ph sz="quarter" idx="1"/>
          </p:nvPr>
        </p:nvSpPr>
        <p:spPr>
          <a:xfrm>
            <a:off x="539750" y="2349500"/>
            <a:ext cx="3584575" cy="1447800"/>
          </a:xfrm>
        </p:spPr>
        <p:txBody>
          <a:bodyPr/>
          <a:lstStyle/>
          <a:p>
            <a:pPr eaLnBrk="1" hangingPunct="1">
              <a:lnSpc>
                <a:spcPct val="80000"/>
              </a:lnSpc>
              <a:buFont typeface="Wingdings" pitchFamily="2" charset="2"/>
              <a:buNone/>
            </a:pPr>
            <a:r>
              <a:rPr lang="he-IL" sz="1900" smtClean="0"/>
              <a:t>     מחלקים את האוכלוסייה לקבוצות, דוגמים חלק מהאשכולות וכוללים במדגם את כל הפריטים באשכולות</a:t>
            </a:r>
            <a:endParaRPr lang="en-US" sz="1900" smtClean="0"/>
          </a:p>
        </p:txBody>
      </p:sp>
      <p:sp>
        <p:nvSpPr>
          <p:cNvPr id="47108" name="Rectangle 4"/>
          <p:cNvSpPr>
            <a:spLocks noGrp="1" noChangeArrowheads="1"/>
          </p:cNvSpPr>
          <p:nvPr>
            <p:ph sz="quarter" idx="2"/>
          </p:nvPr>
        </p:nvSpPr>
        <p:spPr>
          <a:xfrm>
            <a:off x="5580063" y="2420938"/>
            <a:ext cx="3563937" cy="1173162"/>
          </a:xfrm>
        </p:spPr>
        <p:txBody>
          <a:bodyPr/>
          <a:lstStyle/>
          <a:p>
            <a:pPr eaLnBrk="1" hangingPunct="1">
              <a:buFont typeface="Wingdings" pitchFamily="2" charset="2"/>
              <a:buNone/>
            </a:pPr>
            <a:r>
              <a:rPr lang="he-IL" sz="1900" smtClean="0"/>
              <a:t>מחלקים את האוכלוסייה לקבוצות ודוגמים חלק מהפריטים בכל שכבה באופן מיקרי</a:t>
            </a:r>
            <a:endParaRPr lang="en-US" sz="1900" smtClean="0"/>
          </a:p>
        </p:txBody>
      </p:sp>
      <p:sp>
        <p:nvSpPr>
          <p:cNvPr id="47110" name="Rectangle 5"/>
          <p:cNvSpPr>
            <a:spLocks noChangeArrowheads="1"/>
          </p:cNvSpPr>
          <p:nvPr/>
        </p:nvSpPr>
        <p:spPr bwMode="auto">
          <a:xfrm>
            <a:off x="3429000" y="4038600"/>
            <a:ext cx="2209800" cy="457200"/>
          </a:xfrm>
          <a:prstGeom prst="rect">
            <a:avLst/>
          </a:prstGeom>
          <a:solidFill>
            <a:schemeClr val="accent1"/>
          </a:solidFill>
          <a:ln w="9525">
            <a:solidFill>
              <a:srgbClr val="08080E"/>
            </a:solidFill>
            <a:miter lim="800000"/>
            <a:headEnd/>
            <a:tailEnd/>
          </a:ln>
        </p:spPr>
        <p:txBody>
          <a:bodyPr wrap="none" anchor="ctr"/>
          <a:lstStyle/>
          <a:p>
            <a:endParaRPr lang="en-US"/>
          </a:p>
        </p:txBody>
      </p:sp>
      <p:sp>
        <p:nvSpPr>
          <p:cNvPr id="47111" name="Rectangle 6"/>
          <p:cNvSpPr>
            <a:spLocks noChangeArrowheads="1"/>
          </p:cNvSpPr>
          <p:nvPr/>
        </p:nvSpPr>
        <p:spPr bwMode="auto">
          <a:xfrm>
            <a:off x="3429000" y="4495800"/>
            <a:ext cx="2209800" cy="457200"/>
          </a:xfrm>
          <a:prstGeom prst="rect">
            <a:avLst/>
          </a:prstGeom>
          <a:solidFill>
            <a:schemeClr val="accent1"/>
          </a:solidFill>
          <a:ln w="9525">
            <a:solidFill>
              <a:srgbClr val="08080E"/>
            </a:solidFill>
            <a:miter lim="800000"/>
            <a:headEnd/>
            <a:tailEnd/>
          </a:ln>
        </p:spPr>
        <p:txBody>
          <a:bodyPr wrap="none" anchor="ctr"/>
          <a:lstStyle/>
          <a:p>
            <a:endParaRPr lang="en-US"/>
          </a:p>
        </p:txBody>
      </p:sp>
      <p:sp>
        <p:nvSpPr>
          <p:cNvPr id="47112" name="Rectangle 7"/>
          <p:cNvSpPr>
            <a:spLocks noChangeArrowheads="1"/>
          </p:cNvSpPr>
          <p:nvPr/>
        </p:nvSpPr>
        <p:spPr bwMode="auto">
          <a:xfrm>
            <a:off x="3429000" y="4953000"/>
            <a:ext cx="2209800" cy="457200"/>
          </a:xfrm>
          <a:prstGeom prst="rect">
            <a:avLst/>
          </a:prstGeom>
          <a:solidFill>
            <a:schemeClr val="accent1"/>
          </a:solidFill>
          <a:ln w="9525">
            <a:solidFill>
              <a:srgbClr val="08080E"/>
            </a:solidFill>
            <a:miter lim="800000"/>
            <a:headEnd/>
            <a:tailEnd/>
          </a:ln>
        </p:spPr>
        <p:txBody>
          <a:bodyPr wrap="none" anchor="ctr"/>
          <a:lstStyle/>
          <a:p>
            <a:endParaRPr lang="en-US"/>
          </a:p>
        </p:txBody>
      </p:sp>
      <p:sp>
        <p:nvSpPr>
          <p:cNvPr id="47113" name="Rectangle 8"/>
          <p:cNvSpPr>
            <a:spLocks noChangeArrowheads="1"/>
          </p:cNvSpPr>
          <p:nvPr/>
        </p:nvSpPr>
        <p:spPr bwMode="auto">
          <a:xfrm>
            <a:off x="3429000" y="5410200"/>
            <a:ext cx="2209800" cy="457200"/>
          </a:xfrm>
          <a:prstGeom prst="rect">
            <a:avLst/>
          </a:prstGeom>
          <a:solidFill>
            <a:schemeClr val="accent1"/>
          </a:solidFill>
          <a:ln w="9525">
            <a:solidFill>
              <a:srgbClr val="08080E"/>
            </a:solidFill>
            <a:miter lim="800000"/>
            <a:headEnd/>
            <a:tailEnd/>
          </a:ln>
        </p:spPr>
        <p:txBody>
          <a:bodyPr wrap="none" anchor="ctr"/>
          <a:lstStyle/>
          <a:p>
            <a:endParaRPr lang="en-US"/>
          </a:p>
        </p:txBody>
      </p:sp>
      <p:sp>
        <p:nvSpPr>
          <p:cNvPr id="47114" name="Oval 9"/>
          <p:cNvSpPr>
            <a:spLocks noChangeArrowheads="1"/>
          </p:cNvSpPr>
          <p:nvPr/>
        </p:nvSpPr>
        <p:spPr bwMode="auto">
          <a:xfrm>
            <a:off x="3733800" y="4114800"/>
            <a:ext cx="152400" cy="152400"/>
          </a:xfrm>
          <a:prstGeom prst="ellipse">
            <a:avLst/>
          </a:prstGeom>
          <a:solidFill>
            <a:schemeClr val="bg1"/>
          </a:solidFill>
          <a:ln w="9525">
            <a:solidFill>
              <a:srgbClr val="08080E"/>
            </a:solidFill>
            <a:round/>
            <a:headEnd/>
            <a:tailEnd/>
          </a:ln>
        </p:spPr>
        <p:txBody>
          <a:bodyPr wrap="none" anchor="ctr"/>
          <a:lstStyle/>
          <a:p>
            <a:endParaRPr lang="en-US"/>
          </a:p>
        </p:txBody>
      </p:sp>
      <p:sp>
        <p:nvSpPr>
          <p:cNvPr id="47115" name="Oval 10"/>
          <p:cNvSpPr>
            <a:spLocks noChangeArrowheads="1"/>
          </p:cNvSpPr>
          <p:nvPr/>
        </p:nvSpPr>
        <p:spPr bwMode="auto">
          <a:xfrm>
            <a:off x="4114800" y="4191000"/>
            <a:ext cx="152400" cy="152400"/>
          </a:xfrm>
          <a:prstGeom prst="ellipse">
            <a:avLst/>
          </a:prstGeom>
          <a:solidFill>
            <a:schemeClr val="bg1"/>
          </a:solidFill>
          <a:ln w="9525">
            <a:solidFill>
              <a:srgbClr val="08080E"/>
            </a:solidFill>
            <a:round/>
            <a:headEnd/>
            <a:tailEnd/>
          </a:ln>
        </p:spPr>
        <p:txBody>
          <a:bodyPr wrap="none" anchor="ctr"/>
          <a:lstStyle/>
          <a:p>
            <a:endParaRPr lang="en-US"/>
          </a:p>
        </p:txBody>
      </p:sp>
      <p:sp>
        <p:nvSpPr>
          <p:cNvPr id="47116" name="Oval 11"/>
          <p:cNvSpPr>
            <a:spLocks noChangeArrowheads="1"/>
          </p:cNvSpPr>
          <p:nvPr/>
        </p:nvSpPr>
        <p:spPr bwMode="auto">
          <a:xfrm>
            <a:off x="4343400" y="4191000"/>
            <a:ext cx="152400" cy="152400"/>
          </a:xfrm>
          <a:prstGeom prst="ellipse">
            <a:avLst/>
          </a:prstGeom>
          <a:solidFill>
            <a:schemeClr val="bg1"/>
          </a:solidFill>
          <a:ln w="9525">
            <a:solidFill>
              <a:srgbClr val="08080E"/>
            </a:solidFill>
            <a:round/>
            <a:headEnd/>
            <a:tailEnd/>
          </a:ln>
        </p:spPr>
        <p:txBody>
          <a:bodyPr wrap="none" anchor="ctr"/>
          <a:lstStyle/>
          <a:p>
            <a:endParaRPr lang="en-US"/>
          </a:p>
        </p:txBody>
      </p:sp>
      <p:sp>
        <p:nvSpPr>
          <p:cNvPr id="47117" name="Oval 12"/>
          <p:cNvSpPr>
            <a:spLocks noChangeArrowheads="1"/>
          </p:cNvSpPr>
          <p:nvPr/>
        </p:nvSpPr>
        <p:spPr bwMode="auto">
          <a:xfrm>
            <a:off x="4572000" y="4114800"/>
            <a:ext cx="152400" cy="152400"/>
          </a:xfrm>
          <a:prstGeom prst="ellipse">
            <a:avLst/>
          </a:prstGeom>
          <a:solidFill>
            <a:schemeClr val="bg1"/>
          </a:solidFill>
          <a:ln w="9525">
            <a:solidFill>
              <a:srgbClr val="08080E"/>
            </a:solidFill>
            <a:round/>
            <a:headEnd/>
            <a:tailEnd/>
          </a:ln>
        </p:spPr>
        <p:txBody>
          <a:bodyPr wrap="none" anchor="ctr"/>
          <a:lstStyle/>
          <a:p>
            <a:endParaRPr lang="en-US"/>
          </a:p>
        </p:txBody>
      </p:sp>
      <p:sp>
        <p:nvSpPr>
          <p:cNvPr id="47118" name="Oval 13"/>
          <p:cNvSpPr>
            <a:spLocks noChangeArrowheads="1"/>
          </p:cNvSpPr>
          <p:nvPr/>
        </p:nvSpPr>
        <p:spPr bwMode="auto">
          <a:xfrm>
            <a:off x="4724400" y="4267200"/>
            <a:ext cx="152400" cy="152400"/>
          </a:xfrm>
          <a:prstGeom prst="ellipse">
            <a:avLst/>
          </a:prstGeom>
          <a:solidFill>
            <a:schemeClr val="bg1"/>
          </a:solidFill>
          <a:ln w="9525">
            <a:solidFill>
              <a:srgbClr val="08080E"/>
            </a:solidFill>
            <a:round/>
            <a:headEnd/>
            <a:tailEnd/>
          </a:ln>
        </p:spPr>
        <p:txBody>
          <a:bodyPr wrap="none" anchor="ctr"/>
          <a:lstStyle/>
          <a:p>
            <a:endParaRPr lang="en-US"/>
          </a:p>
        </p:txBody>
      </p:sp>
      <p:sp>
        <p:nvSpPr>
          <p:cNvPr id="47119" name="Oval 14"/>
          <p:cNvSpPr>
            <a:spLocks noChangeArrowheads="1"/>
          </p:cNvSpPr>
          <p:nvPr/>
        </p:nvSpPr>
        <p:spPr bwMode="auto">
          <a:xfrm>
            <a:off x="5029200" y="4114800"/>
            <a:ext cx="152400" cy="152400"/>
          </a:xfrm>
          <a:prstGeom prst="ellipse">
            <a:avLst/>
          </a:prstGeom>
          <a:solidFill>
            <a:schemeClr val="bg1"/>
          </a:solidFill>
          <a:ln w="9525">
            <a:solidFill>
              <a:srgbClr val="08080E"/>
            </a:solidFill>
            <a:round/>
            <a:headEnd/>
            <a:tailEnd/>
          </a:ln>
        </p:spPr>
        <p:txBody>
          <a:bodyPr wrap="none" anchor="ctr"/>
          <a:lstStyle/>
          <a:p>
            <a:endParaRPr lang="en-US"/>
          </a:p>
        </p:txBody>
      </p:sp>
      <p:sp>
        <p:nvSpPr>
          <p:cNvPr id="47120" name="Oval 15"/>
          <p:cNvSpPr>
            <a:spLocks noChangeArrowheads="1"/>
          </p:cNvSpPr>
          <p:nvPr/>
        </p:nvSpPr>
        <p:spPr bwMode="auto">
          <a:xfrm>
            <a:off x="5257800" y="4267200"/>
            <a:ext cx="152400" cy="152400"/>
          </a:xfrm>
          <a:prstGeom prst="ellipse">
            <a:avLst/>
          </a:prstGeom>
          <a:solidFill>
            <a:schemeClr val="bg1"/>
          </a:solidFill>
          <a:ln w="9525">
            <a:solidFill>
              <a:srgbClr val="08080E"/>
            </a:solidFill>
            <a:round/>
            <a:headEnd/>
            <a:tailEnd/>
          </a:ln>
        </p:spPr>
        <p:txBody>
          <a:bodyPr wrap="none" anchor="ctr"/>
          <a:lstStyle/>
          <a:p>
            <a:endParaRPr lang="en-US"/>
          </a:p>
        </p:txBody>
      </p:sp>
      <p:sp>
        <p:nvSpPr>
          <p:cNvPr id="47121" name="Oval 16"/>
          <p:cNvSpPr>
            <a:spLocks noChangeArrowheads="1"/>
          </p:cNvSpPr>
          <p:nvPr/>
        </p:nvSpPr>
        <p:spPr bwMode="auto">
          <a:xfrm>
            <a:off x="3886200" y="4648200"/>
            <a:ext cx="152400" cy="152400"/>
          </a:xfrm>
          <a:prstGeom prst="ellipse">
            <a:avLst/>
          </a:prstGeom>
          <a:solidFill>
            <a:schemeClr val="tx2"/>
          </a:solidFill>
          <a:ln w="9525">
            <a:solidFill>
              <a:srgbClr val="08080E"/>
            </a:solidFill>
            <a:round/>
            <a:headEnd/>
            <a:tailEnd/>
          </a:ln>
        </p:spPr>
        <p:txBody>
          <a:bodyPr wrap="none" anchor="ctr"/>
          <a:lstStyle/>
          <a:p>
            <a:endParaRPr lang="en-US"/>
          </a:p>
        </p:txBody>
      </p:sp>
      <p:sp>
        <p:nvSpPr>
          <p:cNvPr id="47122" name="Oval 17"/>
          <p:cNvSpPr>
            <a:spLocks noChangeArrowheads="1"/>
          </p:cNvSpPr>
          <p:nvPr/>
        </p:nvSpPr>
        <p:spPr bwMode="auto">
          <a:xfrm>
            <a:off x="4114800" y="4724400"/>
            <a:ext cx="152400" cy="152400"/>
          </a:xfrm>
          <a:prstGeom prst="ellipse">
            <a:avLst/>
          </a:prstGeom>
          <a:solidFill>
            <a:schemeClr val="tx2"/>
          </a:solidFill>
          <a:ln w="9525">
            <a:solidFill>
              <a:srgbClr val="08080E"/>
            </a:solidFill>
            <a:round/>
            <a:headEnd/>
            <a:tailEnd/>
          </a:ln>
        </p:spPr>
        <p:txBody>
          <a:bodyPr wrap="none" anchor="ctr"/>
          <a:lstStyle/>
          <a:p>
            <a:endParaRPr lang="en-US"/>
          </a:p>
        </p:txBody>
      </p:sp>
      <p:sp>
        <p:nvSpPr>
          <p:cNvPr id="47123" name="Oval 18"/>
          <p:cNvSpPr>
            <a:spLocks noChangeArrowheads="1"/>
          </p:cNvSpPr>
          <p:nvPr/>
        </p:nvSpPr>
        <p:spPr bwMode="auto">
          <a:xfrm>
            <a:off x="3657600" y="5181600"/>
            <a:ext cx="152400" cy="152400"/>
          </a:xfrm>
          <a:prstGeom prst="ellipse">
            <a:avLst/>
          </a:prstGeom>
          <a:solidFill>
            <a:srgbClr val="CC3300"/>
          </a:solidFill>
          <a:ln w="9525">
            <a:solidFill>
              <a:srgbClr val="08080E"/>
            </a:solidFill>
            <a:round/>
            <a:headEnd/>
            <a:tailEnd/>
          </a:ln>
        </p:spPr>
        <p:txBody>
          <a:bodyPr wrap="none" anchor="ctr"/>
          <a:lstStyle/>
          <a:p>
            <a:endParaRPr lang="en-US"/>
          </a:p>
        </p:txBody>
      </p:sp>
      <p:sp>
        <p:nvSpPr>
          <p:cNvPr id="47124" name="Oval 19"/>
          <p:cNvSpPr>
            <a:spLocks noChangeArrowheads="1"/>
          </p:cNvSpPr>
          <p:nvPr/>
        </p:nvSpPr>
        <p:spPr bwMode="auto">
          <a:xfrm>
            <a:off x="3657600" y="4343400"/>
            <a:ext cx="152400" cy="152400"/>
          </a:xfrm>
          <a:prstGeom prst="ellipse">
            <a:avLst/>
          </a:prstGeom>
          <a:solidFill>
            <a:schemeClr val="bg1"/>
          </a:solidFill>
          <a:ln w="9525">
            <a:solidFill>
              <a:srgbClr val="08080E"/>
            </a:solidFill>
            <a:round/>
            <a:headEnd/>
            <a:tailEnd/>
          </a:ln>
        </p:spPr>
        <p:txBody>
          <a:bodyPr wrap="none" anchor="ctr"/>
          <a:lstStyle/>
          <a:p>
            <a:endParaRPr lang="en-US"/>
          </a:p>
        </p:txBody>
      </p:sp>
      <p:sp>
        <p:nvSpPr>
          <p:cNvPr id="47125" name="Oval 20"/>
          <p:cNvSpPr>
            <a:spLocks noChangeArrowheads="1"/>
          </p:cNvSpPr>
          <p:nvPr/>
        </p:nvSpPr>
        <p:spPr bwMode="auto">
          <a:xfrm>
            <a:off x="5105400" y="5181600"/>
            <a:ext cx="152400" cy="152400"/>
          </a:xfrm>
          <a:prstGeom prst="ellipse">
            <a:avLst/>
          </a:prstGeom>
          <a:solidFill>
            <a:srgbClr val="CC3300"/>
          </a:solidFill>
          <a:ln w="9525">
            <a:solidFill>
              <a:srgbClr val="08080E"/>
            </a:solidFill>
            <a:round/>
            <a:headEnd/>
            <a:tailEnd/>
          </a:ln>
        </p:spPr>
        <p:txBody>
          <a:bodyPr wrap="none" anchor="ctr"/>
          <a:lstStyle/>
          <a:p>
            <a:endParaRPr lang="en-US"/>
          </a:p>
        </p:txBody>
      </p:sp>
      <p:sp>
        <p:nvSpPr>
          <p:cNvPr id="47126" name="Oval 21"/>
          <p:cNvSpPr>
            <a:spLocks noChangeArrowheads="1"/>
          </p:cNvSpPr>
          <p:nvPr/>
        </p:nvSpPr>
        <p:spPr bwMode="auto">
          <a:xfrm>
            <a:off x="4724400" y="5181600"/>
            <a:ext cx="152400" cy="152400"/>
          </a:xfrm>
          <a:prstGeom prst="ellipse">
            <a:avLst/>
          </a:prstGeom>
          <a:solidFill>
            <a:srgbClr val="CC3300"/>
          </a:solidFill>
          <a:ln w="9525">
            <a:solidFill>
              <a:srgbClr val="08080E"/>
            </a:solidFill>
            <a:round/>
            <a:headEnd/>
            <a:tailEnd/>
          </a:ln>
        </p:spPr>
        <p:txBody>
          <a:bodyPr wrap="none" anchor="ctr"/>
          <a:lstStyle/>
          <a:p>
            <a:endParaRPr lang="en-US"/>
          </a:p>
        </p:txBody>
      </p:sp>
      <p:sp>
        <p:nvSpPr>
          <p:cNvPr id="47127" name="Oval 22"/>
          <p:cNvSpPr>
            <a:spLocks noChangeArrowheads="1"/>
          </p:cNvSpPr>
          <p:nvPr/>
        </p:nvSpPr>
        <p:spPr bwMode="auto">
          <a:xfrm>
            <a:off x="4038600" y="5105400"/>
            <a:ext cx="152400" cy="152400"/>
          </a:xfrm>
          <a:prstGeom prst="ellipse">
            <a:avLst/>
          </a:prstGeom>
          <a:solidFill>
            <a:srgbClr val="CC3300"/>
          </a:solidFill>
          <a:ln w="9525">
            <a:solidFill>
              <a:srgbClr val="08080E"/>
            </a:solidFill>
            <a:round/>
            <a:headEnd/>
            <a:tailEnd/>
          </a:ln>
        </p:spPr>
        <p:txBody>
          <a:bodyPr wrap="none" anchor="ctr"/>
          <a:lstStyle/>
          <a:p>
            <a:endParaRPr lang="en-US"/>
          </a:p>
        </p:txBody>
      </p:sp>
      <p:sp>
        <p:nvSpPr>
          <p:cNvPr id="47128" name="Oval 23"/>
          <p:cNvSpPr>
            <a:spLocks noChangeArrowheads="1"/>
          </p:cNvSpPr>
          <p:nvPr/>
        </p:nvSpPr>
        <p:spPr bwMode="auto">
          <a:xfrm>
            <a:off x="3581400" y="5486400"/>
            <a:ext cx="152400" cy="152400"/>
          </a:xfrm>
          <a:prstGeom prst="ellipse">
            <a:avLst/>
          </a:prstGeom>
          <a:solidFill>
            <a:schemeClr val="bg2"/>
          </a:solidFill>
          <a:ln w="9525">
            <a:solidFill>
              <a:srgbClr val="08080E"/>
            </a:solidFill>
            <a:round/>
            <a:headEnd/>
            <a:tailEnd/>
          </a:ln>
        </p:spPr>
        <p:txBody>
          <a:bodyPr wrap="none" anchor="ctr"/>
          <a:lstStyle/>
          <a:p>
            <a:endParaRPr lang="en-US"/>
          </a:p>
        </p:txBody>
      </p:sp>
      <p:sp>
        <p:nvSpPr>
          <p:cNvPr id="47129" name="Oval 24"/>
          <p:cNvSpPr>
            <a:spLocks noChangeArrowheads="1"/>
          </p:cNvSpPr>
          <p:nvPr/>
        </p:nvSpPr>
        <p:spPr bwMode="auto">
          <a:xfrm>
            <a:off x="3733800" y="5638800"/>
            <a:ext cx="152400" cy="152400"/>
          </a:xfrm>
          <a:prstGeom prst="ellipse">
            <a:avLst/>
          </a:prstGeom>
          <a:solidFill>
            <a:schemeClr val="bg2"/>
          </a:solidFill>
          <a:ln w="9525">
            <a:solidFill>
              <a:srgbClr val="08080E"/>
            </a:solidFill>
            <a:round/>
            <a:headEnd/>
            <a:tailEnd/>
          </a:ln>
        </p:spPr>
        <p:txBody>
          <a:bodyPr wrap="none" anchor="ctr"/>
          <a:lstStyle/>
          <a:p>
            <a:endParaRPr lang="en-US"/>
          </a:p>
        </p:txBody>
      </p:sp>
      <p:sp>
        <p:nvSpPr>
          <p:cNvPr id="47130" name="Oval 25"/>
          <p:cNvSpPr>
            <a:spLocks noChangeArrowheads="1"/>
          </p:cNvSpPr>
          <p:nvPr/>
        </p:nvSpPr>
        <p:spPr bwMode="auto">
          <a:xfrm>
            <a:off x="4038600" y="5562600"/>
            <a:ext cx="152400" cy="152400"/>
          </a:xfrm>
          <a:prstGeom prst="ellipse">
            <a:avLst/>
          </a:prstGeom>
          <a:solidFill>
            <a:schemeClr val="bg2"/>
          </a:solidFill>
          <a:ln w="9525">
            <a:solidFill>
              <a:srgbClr val="08080E"/>
            </a:solidFill>
            <a:round/>
            <a:headEnd/>
            <a:tailEnd/>
          </a:ln>
        </p:spPr>
        <p:txBody>
          <a:bodyPr wrap="none" anchor="ctr"/>
          <a:lstStyle/>
          <a:p>
            <a:endParaRPr lang="en-US"/>
          </a:p>
        </p:txBody>
      </p:sp>
      <p:sp>
        <p:nvSpPr>
          <p:cNvPr id="47131" name="Oval 26"/>
          <p:cNvSpPr>
            <a:spLocks noChangeArrowheads="1"/>
          </p:cNvSpPr>
          <p:nvPr/>
        </p:nvSpPr>
        <p:spPr bwMode="auto">
          <a:xfrm>
            <a:off x="4419600" y="5562600"/>
            <a:ext cx="152400" cy="152400"/>
          </a:xfrm>
          <a:prstGeom prst="ellipse">
            <a:avLst/>
          </a:prstGeom>
          <a:solidFill>
            <a:schemeClr val="bg2"/>
          </a:solidFill>
          <a:ln w="9525">
            <a:solidFill>
              <a:srgbClr val="08080E"/>
            </a:solidFill>
            <a:round/>
            <a:headEnd/>
            <a:tailEnd/>
          </a:ln>
        </p:spPr>
        <p:txBody>
          <a:bodyPr wrap="none" anchor="ctr"/>
          <a:lstStyle/>
          <a:p>
            <a:endParaRPr lang="en-US"/>
          </a:p>
        </p:txBody>
      </p:sp>
      <p:sp>
        <p:nvSpPr>
          <p:cNvPr id="47132" name="Oval 27"/>
          <p:cNvSpPr>
            <a:spLocks noChangeArrowheads="1"/>
          </p:cNvSpPr>
          <p:nvPr/>
        </p:nvSpPr>
        <p:spPr bwMode="auto">
          <a:xfrm>
            <a:off x="4724400" y="5638800"/>
            <a:ext cx="152400" cy="152400"/>
          </a:xfrm>
          <a:prstGeom prst="ellipse">
            <a:avLst/>
          </a:prstGeom>
          <a:solidFill>
            <a:schemeClr val="bg2"/>
          </a:solidFill>
          <a:ln w="9525">
            <a:solidFill>
              <a:srgbClr val="08080E"/>
            </a:solidFill>
            <a:round/>
            <a:headEnd/>
            <a:tailEnd/>
          </a:ln>
        </p:spPr>
        <p:txBody>
          <a:bodyPr wrap="none" anchor="ctr"/>
          <a:lstStyle/>
          <a:p>
            <a:endParaRPr lang="en-US"/>
          </a:p>
        </p:txBody>
      </p:sp>
      <p:sp>
        <p:nvSpPr>
          <p:cNvPr id="47133" name="Oval 28"/>
          <p:cNvSpPr>
            <a:spLocks noChangeArrowheads="1"/>
          </p:cNvSpPr>
          <p:nvPr/>
        </p:nvSpPr>
        <p:spPr bwMode="auto">
          <a:xfrm>
            <a:off x="5029200" y="5562600"/>
            <a:ext cx="152400" cy="152400"/>
          </a:xfrm>
          <a:prstGeom prst="ellipse">
            <a:avLst/>
          </a:prstGeom>
          <a:solidFill>
            <a:schemeClr val="bg2"/>
          </a:solidFill>
          <a:ln w="9525">
            <a:solidFill>
              <a:srgbClr val="08080E"/>
            </a:solidFill>
            <a:round/>
            <a:headEnd/>
            <a:tailEnd/>
          </a:ln>
        </p:spPr>
        <p:txBody>
          <a:bodyPr wrap="none" anchor="ctr"/>
          <a:lstStyle/>
          <a:p>
            <a:endParaRPr lang="en-US"/>
          </a:p>
        </p:txBody>
      </p:sp>
      <p:sp>
        <p:nvSpPr>
          <p:cNvPr id="47134" name="Rectangle 29"/>
          <p:cNvSpPr>
            <a:spLocks noChangeArrowheads="1"/>
          </p:cNvSpPr>
          <p:nvPr/>
        </p:nvSpPr>
        <p:spPr bwMode="auto">
          <a:xfrm>
            <a:off x="6248400" y="4038600"/>
            <a:ext cx="1524000" cy="457200"/>
          </a:xfrm>
          <a:prstGeom prst="rect">
            <a:avLst/>
          </a:prstGeom>
          <a:solidFill>
            <a:schemeClr val="accent1"/>
          </a:solidFill>
          <a:ln w="9525">
            <a:solidFill>
              <a:srgbClr val="08080E"/>
            </a:solidFill>
            <a:miter lim="800000"/>
            <a:headEnd/>
            <a:tailEnd/>
          </a:ln>
        </p:spPr>
        <p:txBody>
          <a:bodyPr wrap="none" anchor="ctr"/>
          <a:lstStyle/>
          <a:p>
            <a:endParaRPr lang="en-US"/>
          </a:p>
        </p:txBody>
      </p:sp>
      <p:sp>
        <p:nvSpPr>
          <p:cNvPr id="47135" name="Rectangle 30"/>
          <p:cNvSpPr>
            <a:spLocks noChangeArrowheads="1"/>
          </p:cNvSpPr>
          <p:nvPr/>
        </p:nvSpPr>
        <p:spPr bwMode="auto">
          <a:xfrm>
            <a:off x="6248400" y="4495800"/>
            <a:ext cx="1524000" cy="457200"/>
          </a:xfrm>
          <a:prstGeom prst="rect">
            <a:avLst/>
          </a:prstGeom>
          <a:solidFill>
            <a:schemeClr val="accent1"/>
          </a:solidFill>
          <a:ln w="9525">
            <a:solidFill>
              <a:srgbClr val="08080E"/>
            </a:solidFill>
            <a:miter lim="800000"/>
            <a:headEnd/>
            <a:tailEnd/>
          </a:ln>
        </p:spPr>
        <p:txBody>
          <a:bodyPr wrap="none" anchor="ctr"/>
          <a:lstStyle/>
          <a:p>
            <a:endParaRPr lang="en-US"/>
          </a:p>
        </p:txBody>
      </p:sp>
      <p:sp>
        <p:nvSpPr>
          <p:cNvPr id="47136" name="Rectangle 31"/>
          <p:cNvSpPr>
            <a:spLocks noChangeArrowheads="1"/>
          </p:cNvSpPr>
          <p:nvPr/>
        </p:nvSpPr>
        <p:spPr bwMode="auto">
          <a:xfrm>
            <a:off x="6248400" y="4953000"/>
            <a:ext cx="1524000" cy="457200"/>
          </a:xfrm>
          <a:prstGeom prst="rect">
            <a:avLst/>
          </a:prstGeom>
          <a:solidFill>
            <a:schemeClr val="accent1"/>
          </a:solidFill>
          <a:ln w="9525">
            <a:solidFill>
              <a:srgbClr val="08080E"/>
            </a:solidFill>
            <a:miter lim="800000"/>
            <a:headEnd/>
            <a:tailEnd/>
          </a:ln>
        </p:spPr>
        <p:txBody>
          <a:bodyPr wrap="none" anchor="ctr"/>
          <a:lstStyle/>
          <a:p>
            <a:endParaRPr lang="en-US"/>
          </a:p>
        </p:txBody>
      </p:sp>
      <p:sp>
        <p:nvSpPr>
          <p:cNvPr id="47137" name="Rectangle 32"/>
          <p:cNvSpPr>
            <a:spLocks noChangeArrowheads="1"/>
          </p:cNvSpPr>
          <p:nvPr/>
        </p:nvSpPr>
        <p:spPr bwMode="auto">
          <a:xfrm>
            <a:off x="6248400" y="5410200"/>
            <a:ext cx="1524000" cy="457200"/>
          </a:xfrm>
          <a:prstGeom prst="rect">
            <a:avLst/>
          </a:prstGeom>
          <a:solidFill>
            <a:schemeClr val="accent1"/>
          </a:solidFill>
          <a:ln w="9525">
            <a:solidFill>
              <a:srgbClr val="08080E"/>
            </a:solidFill>
            <a:miter lim="800000"/>
            <a:headEnd/>
            <a:tailEnd/>
          </a:ln>
        </p:spPr>
        <p:txBody>
          <a:bodyPr wrap="none" anchor="ctr"/>
          <a:lstStyle/>
          <a:p>
            <a:endParaRPr lang="en-US"/>
          </a:p>
        </p:txBody>
      </p:sp>
      <p:sp>
        <p:nvSpPr>
          <p:cNvPr id="47138" name="Oval 33"/>
          <p:cNvSpPr>
            <a:spLocks noChangeArrowheads="1"/>
          </p:cNvSpPr>
          <p:nvPr/>
        </p:nvSpPr>
        <p:spPr bwMode="auto">
          <a:xfrm>
            <a:off x="6553200" y="4648200"/>
            <a:ext cx="152400" cy="152400"/>
          </a:xfrm>
          <a:prstGeom prst="ellipse">
            <a:avLst/>
          </a:prstGeom>
          <a:solidFill>
            <a:schemeClr val="tx2"/>
          </a:solidFill>
          <a:ln w="9525">
            <a:solidFill>
              <a:srgbClr val="08080E"/>
            </a:solidFill>
            <a:round/>
            <a:headEnd/>
            <a:tailEnd/>
          </a:ln>
        </p:spPr>
        <p:txBody>
          <a:bodyPr wrap="none" anchor="ctr"/>
          <a:lstStyle/>
          <a:p>
            <a:endParaRPr lang="en-US"/>
          </a:p>
        </p:txBody>
      </p:sp>
      <p:sp>
        <p:nvSpPr>
          <p:cNvPr id="47139" name="Oval 34"/>
          <p:cNvSpPr>
            <a:spLocks noChangeArrowheads="1"/>
          </p:cNvSpPr>
          <p:nvPr/>
        </p:nvSpPr>
        <p:spPr bwMode="auto">
          <a:xfrm>
            <a:off x="7239000" y="4191000"/>
            <a:ext cx="152400" cy="152400"/>
          </a:xfrm>
          <a:prstGeom prst="ellipse">
            <a:avLst/>
          </a:prstGeom>
          <a:solidFill>
            <a:schemeClr val="bg1"/>
          </a:solidFill>
          <a:ln w="9525">
            <a:solidFill>
              <a:srgbClr val="08080E"/>
            </a:solidFill>
            <a:round/>
            <a:headEnd/>
            <a:tailEnd/>
          </a:ln>
        </p:spPr>
        <p:txBody>
          <a:bodyPr wrap="none" anchor="ctr"/>
          <a:lstStyle/>
          <a:p>
            <a:endParaRPr lang="en-US"/>
          </a:p>
        </p:txBody>
      </p:sp>
      <p:sp>
        <p:nvSpPr>
          <p:cNvPr id="47140" name="Oval 35"/>
          <p:cNvSpPr>
            <a:spLocks noChangeArrowheads="1"/>
          </p:cNvSpPr>
          <p:nvPr/>
        </p:nvSpPr>
        <p:spPr bwMode="auto">
          <a:xfrm>
            <a:off x="7010400" y="4343400"/>
            <a:ext cx="152400" cy="152400"/>
          </a:xfrm>
          <a:prstGeom prst="ellipse">
            <a:avLst/>
          </a:prstGeom>
          <a:solidFill>
            <a:schemeClr val="bg1"/>
          </a:solidFill>
          <a:ln w="9525">
            <a:solidFill>
              <a:srgbClr val="08080E"/>
            </a:solidFill>
            <a:round/>
            <a:headEnd/>
            <a:tailEnd/>
          </a:ln>
        </p:spPr>
        <p:txBody>
          <a:bodyPr wrap="none" anchor="ctr"/>
          <a:lstStyle/>
          <a:p>
            <a:endParaRPr lang="en-US"/>
          </a:p>
        </p:txBody>
      </p:sp>
      <p:sp>
        <p:nvSpPr>
          <p:cNvPr id="47141" name="Oval 36"/>
          <p:cNvSpPr>
            <a:spLocks noChangeArrowheads="1"/>
          </p:cNvSpPr>
          <p:nvPr/>
        </p:nvSpPr>
        <p:spPr bwMode="auto">
          <a:xfrm>
            <a:off x="6781800" y="4267200"/>
            <a:ext cx="152400" cy="152400"/>
          </a:xfrm>
          <a:prstGeom prst="ellipse">
            <a:avLst/>
          </a:prstGeom>
          <a:solidFill>
            <a:schemeClr val="bg1"/>
          </a:solidFill>
          <a:ln w="9525">
            <a:solidFill>
              <a:srgbClr val="08080E"/>
            </a:solidFill>
            <a:round/>
            <a:headEnd/>
            <a:tailEnd/>
          </a:ln>
        </p:spPr>
        <p:txBody>
          <a:bodyPr wrap="none" anchor="ctr"/>
          <a:lstStyle/>
          <a:p>
            <a:endParaRPr lang="en-US"/>
          </a:p>
        </p:txBody>
      </p:sp>
      <p:sp>
        <p:nvSpPr>
          <p:cNvPr id="47142" name="Oval 37"/>
          <p:cNvSpPr>
            <a:spLocks noChangeArrowheads="1"/>
          </p:cNvSpPr>
          <p:nvPr/>
        </p:nvSpPr>
        <p:spPr bwMode="auto">
          <a:xfrm>
            <a:off x="6400800" y="4191000"/>
            <a:ext cx="152400" cy="152400"/>
          </a:xfrm>
          <a:prstGeom prst="ellipse">
            <a:avLst/>
          </a:prstGeom>
          <a:solidFill>
            <a:schemeClr val="bg1"/>
          </a:solidFill>
          <a:ln w="9525">
            <a:solidFill>
              <a:srgbClr val="08080E"/>
            </a:solidFill>
            <a:round/>
            <a:headEnd/>
            <a:tailEnd/>
          </a:ln>
        </p:spPr>
        <p:txBody>
          <a:bodyPr wrap="none" anchor="ctr"/>
          <a:lstStyle/>
          <a:p>
            <a:endParaRPr lang="en-US"/>
          </a:p>
        </p:txBody>
      </p:sp>
      <p:sp>
        <p:nvSpPr>
          <p:cNvPr id="47143" name="Oval 38"/>
          <p:cNvSpPr>
            <a:spLocks noChangeArrowheads="1"/>
          </p:cNvSpPr>
          <p:nvPr/>
        </p:nvSpPr>
        <p:spPr bwMode="auto">
          <a:xfrm>
            <a:off x="7086600" y="5181600"/>
            <a:ext cx="152400" cy="152400"/>
          </a:xfrm>
          <a:prstGeom prst="ellipse">
            <a:avLst/>
          </a:prstGeom>
          <a:solidFill>
            <a:srgbClr val="CC3300"/>
          </a:solidFill>
          <a:ln w="9525">
            <a:solidFill>
              <a:srgbClr val="08080E"/>
            </a:solidFill>
            <a:round/>
            <a:headEnd/>
            <a:tailEnd/>
          </a:ln>
        </p:spPr>
        <p:txBody>
          <a:bodyPr wrap="none" anchor="ctr"/>
          <a:lstStyle/>
          <a:p>
            <a:endParaRPr lang="en-US"/>
          </a:p>
        </p:txBody>
      </p:sp>
      <p:sp>
        <p:nvSpPr>
          <p:cNvPr id="47144" name="Oval 39"/>
          <p:cNvSpPr>
            <a:spLocks noChangeArrowheads="1"/>
          </p:cNvSpPr>
          <p:nvPr/>
        </p:nvSpPr>
        <p:spPr bwMode="auto">
          <a:xfrm>
            <a:off x="6553200" y="5105400"/>
            <a:ext cx="152400" cy="152400"/>
          </a:xfrm>
          <a:prstGeom prst="ellipse">
            <a:avLst/>
          </a:prstGeom>
          <a:solidFill>
            <a:srgbClr val="CC3300"/>
          </a:solidFill>
          <a:ln w="9525">
            <a:solidFill>
              <a:srgbClr val="08080E"/>
            </a:solidFill>
            <a:round/>
            <a:headEnd/>
            <a:tailEnd/>
          </a:ln>
        </p:spPr>
        <p:txBody>
          <a:bodyPr wrap="none" anchor="ctr"/>
          <a:lstStyle/>
          <a:p>
            <a:endParaRPr lang="en-US"/>
          </a:p>
        </p:txBody>
      </p:sp>
      <p:sp>
        <p:nvSpPr>
          <p:cNvPr id="47145" name="Oval 40"/>
          <p:cNvSpPr>
            <a:spLocks noChangeArrowheads="1"/>
          </p:cNvSpPr>
          <p:nvPr/>
        </p:nvSpPr>
        <p:spPr bwMode="auto">
          <a:xfrm>
            <a:off x="7162800" y="5562600"/>
            <a:ext cx="152400" cy="152400"/>
          </a:xfrm>
          <a:prstGeom prst="ellipse">
            <a:avLst/>
          </a:prstGeom>
          <a:solidFill>
            <a:schemeClr val="bg2"/>
          </a:solidFill>
          <a:ln w="9525">
            <a:solidFill>
              <a:srgbClr val="08080E"/>
            </a:solidFill>
            <a:round/>
            <a:headEnd/>
            <a:tailEnd/>
          </a:ln>
        </p:spPr>
        <p:txBody>
          <a:bodyPr wrap="none" anchor="ctr"/>
          <a:lstStyle/>
          <a:p>
            <a:endParaRPr lang="en-US"/>
          </a:p>
        </p:txBody>
      </p:sp>
      <p:sp>
        <p:nvSpPr>
          <p:cNvPr id="47146" name="Oval 41"/>
          <p:cNvSpPr>
            <a:spLocks noChangeArrowheads="1"/>
          </p:cNvSpPr>
          <p:nvPr/>
        </p:nvSpPr>
        <p:spPr bwMode="auto">
          <a:xfrm>
            <a:off x="6629400" y="5638800"/>
            <a:ext cx="152400" cy="152400"/>
          </a:xfrm>
          <a:prstGeom prst="ellipse">
            <a:avLst/>
          </a:prstGeom>
          <a:solidFill>
            <a:schemeClr val="bg2"/>
          </a:solidFill>
          <a:ln w="9525">
            <a:solidFill>
              <a:srgbClr val="08080E"/>
            </a:solidFill>
            <a:round/>
            <a:headEnd/>
            <a:tailEnd/>
          </a:ln>
        </p:spPr>
        <p:txBody>
          <a:bodyPr wrap="none" anchor="ctr"/>
          <a:lstStyle/>
          <a:p>
            <a:endParaRPr lang="en-US"/>
          </a:p>
        </p:txBody>
      </p:sp>
      <p:sp>
        <p:nvSpPr>
          <p:cNvPr id="47147" name="Oval 42"/>
          <p:cNvSpPr>
            <a:spLocks noChangeArrowheads="1"/>
          </p:cNvSpPr>
          <p:nvPr/>
        </p:nvSpPr>
        <p:spPr bwMode="auto">
          <a:xfrm>
            <a:off x="6400800" y="5486400"/>
            <a:ext cx="152400" cy="152400"/>
          </a:xfrm>
          <a:prstGeom prst="ellipse">
            <a:avLst/>
          </a:prstGeom>
          <a:solidFill>
            <a:schemeClr val="bg2"/>
          </a:solidFill>
          <a:ln w="9525">
            <a:solidFill>
              <a:srgbClr val="08080E"/>
            </a:solidFill>
            <a:round/>
            <a:headEnd/>
            <a:tailEnd/>
          </a:ln>
        </p:spPr>
        <p:txBody>
          <a:bodyPr wrap="none" anchor="ctr"/>
          <a:lstStyle/>
          <a:p>
            <a:endParaRPr lang="en-US"/>
          </a:p>
        </p:txBody>
      </p:sp>
      <p:sp>
        <p:nvSpPr>
          <p:cNvPr id="47148" name="Line 43"/>
          <p:cNvSpPr>
            <a:spLocks noChangeShapeType="1"/>
          </p:cNvSpPr>
          <p:nvPr/>
        </p:nvSpPr>
        <p:spPr bwMode="auto">
          <a:xfrm>
            <a:off x="5638800" y="4267200"/>
            <a:ext cx="609600" cy="0"/>
          </a:xfrm>
          <a:prstGeom prst="line">
            <a:avLst/>
          </a:prstGeom>
          <a:noFill/>
          <a:ln w="9525">
            <a:solidFill>
              <a:srgbClr val="08080E"/>
            </a:solidFill>
            <a:round/>
            <a:headEnd/>
            <a:tailEnd type="triangle" w="med" len="med"/>
          </a:ln>
        </p:spPr>
        <p:txBody>
          <a:bodyPr wrap="none" anchor="ctr"/>
          <a:lstStyle/>
          <a:p>
            <a:endParaRPr lang="he-IL"/>
          </a:p>
        </p:txBody>
      </p:sp>
      <p:sp>
        <p:nvSpPr>
          <p:cNvPr id="47149" name="Line 44"/>
          <p:cNvSpPr>
            <a:spLocks noChangeShapeType="1"/>
          </p:cNvSpPr>
          <p:nvPr/>
        </p:nvSpPr>
        <p:spPr bwMode="auto">
          <a:xfrm>
            <a:off x="5638800" y="4724400"/>
            <a:ext cx="609600" cy="0"/>
          </a:xfrm>
          <a:prstGeom prst="line">
            <a:avLst/>
          </a:prstGeom>
          <a:noFill/>
          <a:ln w="9525">
            <a:solidFill>
              <a:srgbClr val="08080E"/>
            </a:solidFill>
            <a:round/>
            <a:headEnd/>
            <a:tailEnd type="triangle" w="med" len="med"/>
          </a:ln>
        </p:spPr>
        <p:txBody>
          <a:bodyPr wrap="none" anchor="ctr"/>
          <a:lstStyle/>
          <a:p>
            <a:endParaRPr lang="he-IL"/>
          </a:p>
        </p:txBody>
      </p:sp>
      <p:sp>
        <p:nvSpPr>
          <p:cNvPr id="47150" name="Line 45"/>
          <p:cNvSpPr>
            <a:spLocks noChangeShapeType="1"/>
          </p:cNvSpPr>
          <p:nvPr/>
        </p:nvSpPr>
        <p:spPr bwMode="auto">
          <a:xfrm>
            <a:off x="5638800" y="5257800"/>
            <a:ext cx="609600" cy="0"/>
          </a:xfrm>
          <a:prstGeom prst="line">
            <a:avLst/>
          </a:prstGeom>
          <a:noFill/>
          <a:ln w="9525">
            <a:solidFill>
              <a:srgbClr val="08080E"/>
            </a:solidFill>
            <a:round/>
            <a:headEnd/>
            <a:tailEnd type="triangle" w="med" len="med"/>
          </a:ln>
        </p:spPr>
        <p:txBody>
          <a:bodyPr wrap="none" anchor="ctr"/>
          <a:lstStyle/>
          <a:p>
            <a:endParaRPr lang="he-IL"/>
          </a:p>
        </p:txBody>
      </p:sp>
      <p:sp>
        <p:nvSpPr>
          <p:cNvPr id="47151" name="Line 46"/>
          <p:cNvSpPr>
            <a:spLocks noChangeShapeType="1"/>
          </p:cNvSpPr>
          <p:nvPr/>
        </p:nvSpPr>
        <p:spPr bwMode="auto">
          <a:xfrm>
            <a:off x="5638800" y="5715000"/>
            <a:ext cx="609600" cy="0"/>
          </a:xfrm>
          <a:prstGeom prst="line">
            <a:avLst/>
          </a:prstGeom>
          <a:noFill/>
          <a:ln w="9525">
            <a:solidFill>
              <a:srgbClr val="08080E"/>
            </a:solidFill>
            <a:round/>
            <a:headEnd/>
            <a:tailEnd type="triangle" w="med" len="med"/>
          </a:ln>
        </p:spPr>
        <p:txBody>
          <a:bodyPr wrap="none" anchor="ctr"/>
          <a:lstStyle/>
          <a:p>
            <a:endParaRPr lang="he-IL"/>
          </a:p>
        </p:txBody>
      </p:sp>
      <p:sp>
        <p:nvSpPr>
          <p:cNvPr id="47152" name="Rectangle 47"/>
          <p:cNvSpPr>
            <a:spLocks noChangeArrowheads="1"/>
          </p:cNvSpPr>
          <p:nvPr/>
        </p:nvSpPr>
        <p:spPr bwMode="auto">
          <a:xfrm>
            <a:off x="990600" y="4495800"/>
            <a:ext cx="1676400" cy="457200"/>
          </a:xfrm>
          <a:prstGeom prst="rect">
            <a:avLst/>
          </a:prstGeom>
          <a:solidFill>
            <a:schemeClr val="accent1"/>
          </a:solidFill>
          <a:ln w="9525">
            <a:solidFill>
              <a:srgbClr val="08080E"/>
            </a:solidFill>
            <a:miter lim="800000"/>
            <a:headEnd/>
            <a:tailEnd/>
          </a:ln>
        </p:spPr>
        <p:txBody>
          <a:bodyPr wrap="none" anchor="ctr"/>
          <a:lstStyle/>
          <a:p>
            <a:endParaRPr lang="en-US"/>
          </a:p>
        </p:txBody>
      </p:sp>
      <p:sp>
        <p:nvSpPr>
          <p:cNvPr id="47153" name="Oval 48"/>
          <p:cNvSpPr>
            <a:spLocks noChangeArrowheads="1"/>
          </p:cNvSpPr>
          <p:nvPr/>
        </p:nvSpPr>
        <p:spPr bwMode="auto">
          <a:xfrm>
            <a:off x="1295400" y="4648200"/>
            <a:ext cx="152400" cy="152400"/>
          </a:xfrm>
          <a:prstGeom prst="ellipse">
            <a:avLst/>
          </a:prstGeom>
          <a:solidFill>
            <a:schemeClr val="tx2"/>
          </a:solidFill>
          <a:ln w="9525">
            <a:solidFill>
              <a:srgbClr val="08080E"/>
            </a:solidFill>
            <a:round/>
            <a:headEnd/>
            <a:tailEnd/>
          </a:ln>
        </p:spPr>
        <p:txBody>
          <a:bodyPr wrap="none" anchor="ctr"/>
          <a:lstStyle/>
          <a:p>
            <a:endParaRPr lang="en-US"/>
          </a:p>
        </p:txBody>
      </p:sp>
      <p:sp>
        <p:nvSpPr>
          <p:cNvPr id="47154" name="Oval 49"/>
          <p:cNvSpPr>
            <a:spLocks noChangeArrowheads="1"/>
          </p:cNvSpPr>
          <p:nvPr/>
        </p:nvSpPr>
        <p:spPr bwMode="auto">
          <a:xfrm>
            <a:off x="1600200" y="4724400"/>
            <a:ext cx="152400" cy="152400"/>
          </a:xfrm>
          <a:prstGeom prst="ellipse">
            <a:avLst/>
          </a:prstGeom>
          <a:solidFill>
            <a:schemeClr val="tx2"/>
          </a:solidFill>
          <a:ln w="9525">
            <a:solidFill>
              <a:srgbClr val="08080E"/>
            </a:solidFill>
            <a:round/>
            <a:headEnd/>
            <a:tailEnd/>
          </a:ln>
        </p:spPr>
        <p:txBody>
          <a:bodyPr wrap="none" anchor="ctr"/>
          <a:lstStyle/>
          <a:p>
            <a:endParaRPr lang="en-US"/>
          </a:p>
        </p:txBody>
      </p:sp>
      <p:sp>
        <p:nvSpPr>
          <p:cNvPr id="47155" name="Rectangle 50"/>
          <p:cNvSpPr>
            <a:spLocks noChangeArrowheads="1"/>
          </p:cNvSpPr>
          <p:nvPr/>
        </p:nvSpPr>
        <p:spPr bwMode="auto">
          <a:xfrm>
            <a:off x="990600" y="4953000"/>
            <a:ext cx="1676400" cy="381000"/>
          </a:xfrm>
          <a:prstGeom prst="rect">
            <a:avLst/>
          </a:prstGeom>
          <a:solidFill>
            <a:schemeClr val="accent1"/>
          </a:solidFill>
          <a:ln w="9525">
            <a:solidFill>
              <a:srgbClr val="08080E"/>
            </a:solidFill>
            <a:miter lim="800000"/>
            <a:headEnd/>
            <a:tailEnd/>
          </a:ln>
        </p:spPr>
        <p:txBody>
          <a:bodyPr wrap="none" anchor="ctr"/>
          <a:lstStyle/>
          <a:p>
            <a:endParaRPr lang="en-US"/>
          </a:p>
        </p:txBody>
      </p:sp>
      <p:sp>
        <p:nvSpPr>
          <p:cNvPr id="47156" name="Oval 51"/>
          <p:cNvSpPr>
            <a:spLocks noChangeArrowheads="1"/>
          </p:cNvSpPr>
          <p:nvPr/>
        </p:nvSpPr>
        <p:spPr bwMode="auto">
          <a:xfrm>
            <a:off x="1143000" y="5105400"/>
            <a:ext cx="152400" cy="152400"/>
          </a:xfrm>
          <a:prstGeom prst="ellipse">
            <a:avLst/>
          </a:prstGeom>
          <a:solidFill>
            <a:srgbClr val="CC3300"/>
          </a:solidFill>
          <a:ln w="9525">
            <a:solidFill>
              <a:srgbClr val="08080E"/>
            </a:solidFill>
            <a:round/>
            <a:headEnd/>
            <a:tailEnd/>
          </a:ln>
        </p:spPr>
        <p:txBody>
          <a:bodyPr wrap="none" anchor="ctr"/>
          <a:lstStyle/>
          <a:p>
            <a:endParaRPr lang="en-US"/>
          </a:p>
        </p:txBody>
      </p:sp>
      <p:sp>
        <p:nvSpPr>
          <p:cNvPr id="47157" name="Oval 52"/>
          <p:cNvSpPr>
            <a:spLocks noChangeArrowheads="1"/>
          </p:cNvSpPr>
          <p:nvPr/>
        </p:nvSpPr>
        <p:spPr bwMode="auto">
          <a:xfrm>
            <a:off x="1371600" y="5029200"/>
            <a:ext cx="152400" cy="152400"/>
          </a:xfrm>
          <a:prstGeom prst="ellipse">
            <a:avLst/>
          </a:prstGeom>
          <a:solidFill>
            <a:srgbClr val="CC3300"/>
          </a:solidFill>
          <a:ln w="9525">
            <a:solidFill>
              <a:srgbClr val="08080E"/>
            </a:solidFill>
            <a:round/>
            <a:headEnd/>
            <a:tailEnd/>
          </a:ln>
        </p:spPr>
        <p:txBody>
          <a:bodyPr wrap="none" anchor="ctr"/>
          <a:lstStyle/>
          <a:p>
            <a:endParaRPr lang="en-US"/>
          </a:p>
        </p:txBody>
      </p:sp>
      <p:sp>
        <p:nvSpPr>
          <p:cNvPr id="47158" name="Oval 53"/>
          <p:cNvSpPr>
            <a:spLocks noChangeArrowheads="1"/>
          </p:cNvSpPr>
          <p:nvPr/>
        </p:nvSpPr>
        <p:spPr bwMode="auto">
          <a:xfrm>
            <a:off x="1905000" y="5105400"/>
            <a:ext cx="152400" cy="152400"/>
          </a:xfrm>
          <a:prstGeom prst="ellipse">
            <a:avLst/>
          </a:prstGeom>
          <a:solidFill>
            <a:srgbClr val="CC3300"/>
          </a:solidFill>
          <a:ln w="9525">
            <a:solidFill>
              <a:srgbClr val="08080E"/>
            </a:solidFill>
            <a:round/>
            <a:headEnd/>
            <a:tailEnd/>
          </a:ln>
        </p:spPr>
        <p:txBody>
          <a:bodyPr wrap="none" anchor="ctr"/>
          <a:lstStyle/>
          <a:p>
            <a:endParaRPr lang="en-US"/>
          </a:p>
        </p:txBody>
      </p:sp>
      <p:sp>
        <p:nvSpPr>
          <p:cNvPr id="47159" name="Oval 54"/>
          <p:cNvSpPr>
            <a:spLocks noChangeArrowheads="1"/>
          </p:cNvSpPr>
          <p:nvPr/>
        </p:nvSpPr>
        <p:spPr bwMode="auto">
          <a:xfrm>
            <a:off x="2133600" y="5105400"/>
            <a:ext cx="152400" cy="152400"/>
          </a:xfrm>
          <a:prstGeom prst="ellipse">
            <a:avLst/>
          </a:prstGeom>
          <a:solidFill>
            <a:srgbClr val="CC3300"/>
          </a:solidFill>
          <a:ln w="9525">
            <a:solidFill>
              <a:srgbClr val="08080E"/>
            </a:solidFill>
            <a:round/>
            <a:headEnd/>
            <a:tailEnd/>
          </a:ln>
        </p:spPr>
        <p:txBody>
          <a:bodyPr wrap="none" anchor="ctr"/>
          <a:lstStyle/>
          <a:p>
            <a:endParaRPr lang="en-US"/>
          </a:p>
        </p:txBody>
      </p:sp>
      <p:sp>
        <p:nvSpPr>
          <p:cNvPr id="47160" name="Line 55"/>
          <p:cNvSpPr>
            <a:spLocks noChangeShapeType="1"/>
          </p:cNvSpPr>
          <p:nvPr/>
        </p:nvSpPr>
        <p:spPr bwMode="auto">
          <a:xfrm flipH="1">
            <a:off x="2667000" y="4724400"/>
            <a:ext cx="762000" cy="0"/>
          </a:xfrm>
          <a:prstGeom prst="line">
            <a:avLst/>
          </a:prstGeom>
          <a:noFill/>
          <a:ln w="9525">
            <a:solidFill>
              <a:srgbClr val="08080E"/>
            </a:solidFill>
            <a:round/>
            <a:headEnd/>
            <a:tailEnd type="triangle" w="med" len="med"/>
          </a:ln>
        </p:spPr>
        <p:txBody>
          <a:bodyPr wrap="none" anchor="ctr"/>
          <a:lstStyle/>
          <a:p>
            <a:endParaRPr lang="he-IL"/>
          </a:p>
        </p:txBody>
      </p:sp>
      <p:sp>
        <p:nvSpPr>
          <p:cNvPr id="47161" name="Line 56"/>
          <p:cNvSpPr>
            <a:spLocks noChangeShapeType="1"/>
          </p:cNvSpPr>
          <p:nvPr/>
        </p:nvSpPr>
        <p:spPr bwMode="auto">
          <a:xfrm flipH="1">
            <a:off x="2667000" y="5105400"/>
            <a:ext cx="762000" cy="0"/>
          </a:xfrm>
          <a:prstGeom prst="line">
            <a:avLst/>
          </a:prstGeom>
          <a:noFill/>
          <a:ln w="9525">
            <a:solidFill>
              <a:srgbClr val="08080E"/>
            </a:solidFill>
            <a:round/>
            <a:headEnd/>
            <a:tailEnd type="triangle" w="med" len="med"/>
          </a:ln>
        </p:spPr>
        <p:txBody>
          <a:bodyPr wrap="none" anchor="ctr"/>
          <a:lstStyle/>
          <a:p>
            <a:endParaRPr lang="he-IL"/>
          </a:p>
        </p:txBody>
      </p:sp>
      <p:sp>
        <p:nvSpPr>
          <p:cNvPr id="47162" name="Oval 57"/>
          <p:cNvSpPr>
            <a:spLocks noChangeArrowheads="1"/>
          </p:cNvSpPr>
          <p:nvPr/>
        </p:nvSpPr>
        <p:spPr bwMode="auto">
          <a:xfrm>
            <a:off x="3276600" y="3429000"/>
            <a:ext cx="2514600" cy="533400"/>
          </a:xfrm>
          <a:prstGeom prst="ellipse">
            <a:avLst/>
          </a:prstGeom>
          <a:solidFill>
            <a:schemeClr val="accent1"/>
          </a:solidFill>
          <a:ln w="9525">
            <a:solidFill>
              <a:srgbClr val="08080E"/>
            </a:solidFill>
            <a:round/>
            <a:headEnd/>
            <a:tailEnd/>
          </a:ln>
        </p:spPr>
        <p:txBody>
          <a:bodyPr wrap="none" anchor="ctr"/>
          <a:lstStyle/>
          <a:p>
            <a:pPr algn="ctr"/>
            <a:r>
              <a:rPr lang="he-IL" sz="2000">
                <a:solidFill>
                  <a:schemeClr val="tx2"/>
                </a:solidFill>
              </a:rPr>
              <a:t>אוכלוסייה</a:t>
            </a:r>
            <a:endParaRPr lang="en-US" sz="2000">
              <a:solidFill>
                <a:schemeClr val="tx2"/>
              </a:solidFill>
            </a:endParaRPr>
          </a:p>
        </p:txBody>
      </p:sp>
      <p:sp>
        <p:nvSpPr>
          <p:cNvPr id="47163" name="AutoShape 58"/>
          <p:cNvSpPr>
            <a:spLocks noChangeArrowheads="1"/>
          </p:cNvSpPr>
          <p:nvPr/>
        </p:nvSpPr>
        <p:spPr bwMode="auto">
          <a:xfrm rot="5401783">
            <a:off x="6777831" y="3425032"/>
            <a:ext cx="461963" cy="609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rgbClr val="08080E"/>
            </a:solidFill>
            <a:miter lim="800000"/>
            <a:headEnd/>
            <a:tailEnd/>
          </a:ln>
        </p:spPr>
        <p:txBody>
          <a:bodyPr wrap="none" anchor="ctr"/>
          <a:lstStyle/>
          <a:p>
            <a:endParaRPr lang="he-IL"/>
          </a:p>
        </p:txBody>
      </p:sp>
      <p:sp>
        <p:nvSpPr>
          <p:cNvPr id="47164" name="AutoShape 59"/>
          <p:cNvSpPr>
            <a:spLocks noChangeArrowheads="1"/>
          </p:cNvSpPr>
          <p:nvPr/>
        </p:nvSpPr>
        <p:spPr bwMode="auto">
          <a:xfrm rot="5401783">
            <a:off x="1744662" y="3376613"/>
            <a:ext cx="504825" cy="609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rgbClr val="08080E"/>
            </a:solidFill>
            <a:miter lim="800000"/>
            <a:headEnd/>
            <a:tailEnd/>
          </a:ln>
        </p:spPr>
        <p:txBody>
          <a:bodyPr wrap="none" anchor="ctr"/>
          <a:lstStyle/>
          <a:p>
            <a:endParaRPr lang="he-IL"/>
          </a:p>
        </p:txBody>
      </p:sp>
      <p:sp>
        <p:nvSpPr>
          <p:cNvPr id="47165" name="AutoShape 60"/>
          <p:cNvSpPr>
            <a:spLocks noChangeArrowheads="1"/>
          </p:cNvSpPr>
          <p:nvPr/>
        </p:nvSpPr>
        <p:spPr bwMode="auto">
          <a:xfrm rot="10800000">
            <a:off x="3924300" y="6021388"/>
            <a:ext cx="3743325" cy="503237"/>
          </a:xfrm>
          <a:prstGeom prst="wedgeRectCallout">
            <a:avLst>
              <a:gd name="adj1" fmla="val -43843"/>
              <a:gd name="adj2" fmla="val 73157"/>
            </a:avLst>
          </a:prstGeom>
          <a:solidFill>
            <a:schemeClr val="accent1"/>
          </a:solidFill>
          <a:ln w="9525">
            <a:solidFill>
              <a:schemeClr val="tx1"/>
            </a:solidFill>
            <a:miter lim="800000"/>
            <a:headEnd/>
            <a:tailEnd/>
          </a:ln>
        </p:spPr>
        <p:txBody>
          <a:bodyPr rot="10800000"/>
          <a:lstStyle/>
          <a:p>
            <a:pPr algn="ctr"/>
            <a:r>
              <a:rPr lang="he-IL" sz="2000"/>
              <a:t>פרופורציונאלית/לא פרופורציונאלית</a:t>
            </a:r>
            <a:endParaRPr lang="en-US" sz="2000"/>
          </a:p>
        </p:txBody>
      </p:sp>
      <p:sp>
        <p:nvSpPr>
          <p:cNvPr id="62" name="Rectangle 4"/>
          <p:cNvSpPr txBox="1">
            <a:spLocks noChangeArrowheads="1"/>
          </p:cNvSpPr>
          <p:nvPr/>
        </p:nvSpPr>
        <p:spPr bwMode="auto">
          <a:xfrm>
            <a:off x="4535488" y="1628775"/>
            <a:ext cx="4608512" cy="720725"/>
          </a:xfrm>
          <a:prstGeom prst="rect">
            <a:avLst/>
          </a:prstGeom>
          <a:solidFill>
            <a:schemeClr val="accent2">
              <a:lumMod val="20000"/>
              <a:lumOff val="80000"/>
            </a:schemeClr>
          </a:solidFill>
          <a:ln w="9525">
            <a:noFill/>
            <a:miter lim="800000"/>
            <a:headEnd/>
            <a:tailEnd/>
          </a:ln>
        </p:spPr>
        <p:txBody>
          <a:bodyPr/>
          <a:lstStyle/>
          <a:p>
            <a:pPr marL="342900" indent="-342900">
              <a:spcBef>
                <a:spcPct val="20000"/>
              </a:spcBef>
              <a:buClr>
                <a:schemeClr val="tx2"/>
              </a:buClr>
              <a:buSzPct val="70000"/>
              <a:buFont typeface="Wingdings" pitchFamily="2" charset="2"/>
              <a:buNone/>
              <a:defRPr/>
            </a:pPr>
            <a:r>
              <a:rPr lang="he-IL" sz="1900" kern="0" dirty="0">
                <a:solidFill>
                  <a:schemeClr val="tx1"/>
                </a:solidFill>
                <a:latin typeface="+mn-lt"/>
                <a:cs typeface="+mn-cs"/>
              </a:rPr>
              <a:t>בדגימת שכבות:</a:t>
            </a:r>
          </a:p>
          <a:p>
            <a:pPr marL="342900" indent="-342900">
              <a:spcBef>
                <a:spcPct val="20000"/>
              </a:spcBef>
              <a:buClr>
                <a:schemeClr val="tx2"/>
              </a:buClr>
              <a:buSzPct val="70000"/>
              <a:buFont typeface="Wingdings" pitchFamily="2" charset="2"/>
              <a:buNone/>
              <a:defRPr/>
            </a:pPr>
            <a:r>
              <a:rPr lang="he-IL" sz="1600" kern="0" dirty="0">
                <a:solidFill>
                  <a:schemeClr val="tx1"/>
                </a:solidFill>
                <a:latin typeface="+mn-lt"/>
                <a:cs typeface="+mn-cs"/>
              </a:rPr>
              <a:t>הטרוגניות בין השכבות, הומוגניות בתוך השכבה</a:t>
            </a:r>
            <a:endParaRPr lang="en-US" sz="1600" kern="0" dirty="0">
              <a:solidFill>
                <a:schemeClr val="tx1"/>
              </a:solidFill>
              <a:latin typeface="+mn-lt"/>
              <a:cs typeface="+mn-cs"/>
            </a:endParaRPr>
          </a:p>
        </p:txBody>
      </p:sp>
      <p:sp>
        <p:nvSpPr>
          <p:cNvPr id="63" name="Rectangle 4"/>
          <p:cNvSpPr txBox="1">
            <a:spLocks noChangeArrowheads="1"/>
          </p:cNvSpPr>
          <p:nvPr/>
        </p:nvSpPr>
        <p:spPr bwMode="auto">
          <a:xfrm>
            <a:off x="0" y="1628775"/>
            <a:ext cx="4356100" cy="720725"/>
          </a:xfrm>
          <a:prstGeom prst="rect">
            <a:avLst/>
          </a:prstGeom>
          <a:solidFill>
            <a:schemeClr val="accent2">
              <a:lumMod val="20000"/>
              <a:lumOff val="80000"/>
            </a:schemeClr>
          </a:solidFill>
          <a:ln w="9525">
            <a:noFill/>
            <a:miter lim="800000"/>
            <a:headEnd/>
            <a:tailEnd/>
          </a:ln>
        </p:spPr>
        <p:txBody>
          <a:bodyPr/>
          <a:lstStyle/>
          <a:p>
            <a:pPr marL="342900" indent="-342900">
              <a:spcBef>
                <a:spcPct val="20000"/>
              </a:spcBef>
              <a:buClr>
                <a:schemeClr val="tx2"/>
              </a:buClr>
              <a:buSzPct val="70000"/>
              <a:buFont typeface="Wingdings" pitchFamily="2" charset="2"/>
              <a:buNone/>
              <a:defRPr/>
            </a:pPr>
            <a:r>
              <a:rPr lang="he-IL" sz="1900" kern="0" dirty="0">
                <a:solidFill>
                  <a:schemeClr val="tx1"/>
                </a:solidFill>
                <a:latin typeface="+mn-lt"/>
                <a:cs typeface="+mn-cs"/>
              </a:rPr>
              <a:t>בדגימת אשכולות:</a:t>
            </a:r>
          </a:p>
          <a:p>
            <a:pPr marL="342900" indent="-342900">
              <a:spcBef>
                <a:spcPct val="20000"/>
              </a:spcBef>
              <a:buClr>
                <a:schemeClr val="tx2"/>
              </a:buClr>
              <a:buSzPct val="70000"/>
              <a:defRPr/>
            </a:pPr>
            <a:r>
              <a:rPr lang="he-IL" sz="1600" kern="0" dirty="0">
                <a:solidFill>
                  <a:schemeClr val="tx1"/>
                </a:solidFill>
                <a:latin typeface="+mn-lt"/>
                <a:cs typeface="+mn-cs"/>
              </a:rPr>
              <a:t>הומוגניות בין האשכולות, הטרוגניות בתוך האשכול</a:t>
            </a:r>
            <a:endParaRPr lang="en-US" sz="1600" kern="0" dirty="0">
              <a:solidFill>
                <a:schemeClr val="tx1"/>
              </a:solidFill>
              <a:latin typeface="+mn-lt"/>
              <a:cs typeface="+mn-cs"/>
            </a:endParaRPr>
          </a:p>
        </p:txBody>
      </p:sp>
      <p:sp>
        <p:nvSpPr>
          <p:cNvPr id="64" name="מלבן 63"/>
          <p:cNvSpPr/>
          <p:nvPr/>
        </p:nvSpPr>
        <p:spPr>
          <a:xfrm>
            <a:off x="0" y="5657671"/>
            <a:ext cx="2945852" cy="1200329"/>
          </a:xfrm>
          <a:prstGeom prst="rect">
            <a:avLst/>
          </a:prstGeom>
          <a:solidFill>
            <a:schemeClr val="accent2">
              <a:lumMod val="20000"/>
              <a:lumOff val="80000"/>
            </a:schemeClr>
          </a:solidFill>
        </p:spPr>
        <p:txBody>
          <a:bodyPr wrap="square">
            <a:spAutoFit/>
          </a:bodyPr>
          <a:lstStyle/>
          <a:p>
            <a:pPr marL="533400" indent="-533400" eaLnBrk="1" hangingPunct="1">
              <a:buFont typeface="Wingdings" pitchFamily="2" charset="2"/>
              <a:buNone/>
            </a:pPr>
            <a:r>
              <a:rPr lang="he-IL" sz="2400" dirty="0" smtClean="0">
                <a:solidFill>
                  <a:schemeClr val="accent1">
                    <a:lumMod val="50000"/>
                  </a:schemeClr>
                </a:solidFill>
              </a:rPr>
              <a:t>דמיון בין השיטות:</a:t>
            </a:r>
          </a:p>
          <a:p>
            <a:pPr marL="533400" indent="-533400" eaLnBrk="1" hangingPunct="1">
              <a:buFont typeface="Wingdings" pitchFamily="2" charset="2"/>
              <a:buNone/>
            </a:pPr>
            <a:r>
              <a:rPr lang="he-IL" sz="2400" dirty="0" smtClean="0">
                <a:solidFill>
                  <a:schemeClr val="tx2"/>
                </a:solidFill>
              </a:rPr>
              <a:t> 1.בחירה מקרית</a:t>
            </a:r>
          </a:p>
          <a:p>
            <a:pPr marL="533400" indent="-533400" eaLnBrk="1" hangingPunct="1">
              <a:buFont typeface="Wingdings" pitchFamily="2" charset="2"/>
              <a:buNone/>
            </a:pPr>
            <a:r>
              <a:rPr lang="he-IL" sz="2400" dirty="0" smtClean="0">
                <a:solidFill>
                  <a:schemeClr val="tx2"/>
                </a:solidFill>
              </a:rPr>
              <a:t> 2.העדר בחירה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bg/>
                                          </p:spTgt>
                                        </p:tgtEl>
                                        <p:attrNameLst>
                                          <p:attrName>style.visibility</p:attrName>
                                        </p:attrNameLst>
                                      </p:cBhvr>
                                      <p:to>
                                        <p:strVal val="visible"/>
                                      </p:to>
                                    </p:set>
                                    <p:animEffect transition="in" filter="fade">
                                      <p:cBhvr>
                                        <p:cTn id="7" dur="2000"/>
                                        <p:tgtEl>
                                          <p:spTgt spid="6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xEl>
                                              <p:pRg st="0" end="0"/>
                                            </p:txEl>
                                          </p:spTgt>
                                        </p:tgtEl>
                                        <p:attrNameLst>
                                          <p:attrName>style.visibility</p:attrName>
                                        </p:attrNameLst>
                                      </p:cBhvr>
                                      <p:to>
                                        <p:strVal val="visible"/>
                                      </p:to>
                                    </p:set>
                                    <p:animEffect transition="in" filter="fade">
                                      <p:cBhvr>
                                        <p:cTn id="10" dur="2000"/>
                                        <p:tgtEl>
                                          <p:spTgt spid="6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4">
                                            <p:txEl>
                                              <p:pRg st="1" end="1"/>
                                            </p:txEl>
                                          </p:spTgt>
                                        </p:tgtEl>
                                        <p:attrNameLst>
                                          <p:attrName>style.visibility</p:attrName>
                                        </p:attrNameLst>
                                      </p:cBhvr>
                                      <p:to>
                                        <p:strVal val="visible"/>
                                      </p:to>
                                    </p:set>
                                    <p:animEffect transition="in" filter="fade">
                                      <p:cBhvr>
                                        <p:cTn id="13" dur="2000"/>
                                        <p:tgtEl>
                                          <p:spTgt spid="6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4">
                                            <p:txEl>
                                              <p:pRg st="2" end="2"/>
                                            </p:txEl>
                                          </p:spTgt>
                                        </p:tgtEl>
                                        <p:attrNameLst>
                                          <p:attrName>style.visibility</p:attrName>
                                        </p:attrNameLst>
                                      </p:cBhvr>
                                      <p:to>
                                        <p:strVal val="visible"/>
                                      </p:to>
                                    </p:set>
                                    <p:animEffect transition="in" filter="fade">
                                      <p:cBhvr>
                                        <p:cTn id="16" dur="2000"/>
                                        <p:tgtEl>
                                          <p:spTgt spid="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כותרת 3"/>
          <p:cNvSpPr>
            <a:spLocks noGrp="1"/>
          </p:cNvSpPr>
          <p:nvPr>
            <p:ph type="title"/>
          </p:nvPr>
        </p:nvSpPr>
        <p:spPr>
          <a:xfrm>
            <a:off x="-1188640" y="301625"/>
            <a:ext cx="10332640" cy="1143000"/>
          </a:xfrm>
        </p:spPr>
        <p:txBody>
          <a:bodyPr/>
          <a:lstStyle/>
          <a:p>
            <a:pPr algn="ctr" eaLnBrk="1" hangingPunct="1"/>
            <a:r>
              <a:rPr lang="he-IL" sz="4000" dirty="0" smtClean="0">
                <a:solidFill>
                  <a:srgbClr val="0000FF"/>
                </a:solidFill>
              </a:rPr>
              <a:t>דגימה הסתברותית </a:t>
            </a:r>
            <a:br>
              <a:rPr lang="he-IL" sz="4000" dirty="0" smtClean="0">
                <a:solidFill>
                  <a:srgbClr val="0000FF"/>
                </a:solidFill>
              </a:rPr>
            </a:br>
            <a:r>
              <a:rPr lang="he-IL" sz="4000" dirty="0" smtClean="0">
                <a:solidFill>
                  <a:srgbClr val="0000FF"/>
                </a:solidFill>
              </a:rPr>
              <a:t>לעומת לא הסתברותית</a:t>
            </a:r>
          </a:p>
        </p:txBody>
      </p:sp>
      <p:graphicFrame>
        <p:nvGraphicFramePr>
          <p:cNvPr id="4" name="מציין מיקום תוכן 9"/>
          <p:cNvGraphicFramePr>
            <a:graphicFrameLocks/>
          </p:cNvGraphicFramePr>
          <p:nvPr>
            <p:extLst>
              <p:ext uri="{D42A27DB-BD31-4B8C-83A1-F6EECF244321}">
                <p14:modId xmlns:p14="http://schemas.microsoft.com/office/powerpoint/2010/main" val="2861731981"/>
              </p:ext>
            </p:extLst>
          </p:nvPr>
        </p:nvGraphicFramePr>
        <p:xfrm>
          <a:off x="250826" y="1773238"/>
          <a:ext cx="8675687" cy="4549244"/>
        </p:xfrm>
        <a:graphic>
          <a:graphicData uri="http://schemas.openxmlformats.org/drawingml/2006/table">
            <a:tbl>
              <a:tblPr rtl="1" firstRow="1" bandRow="1">
                <a:tableStyleId>{5C22544A-7EE6-4342-B048-85BDC9FD1C3A}</a:tableStyleId>
              </a:tblPr>
              <a:tblGrid>
                <a:gridCol w="2545614"/>
                <a:gridCol w="2484856"/>
                <a:gridCol w="3645217"/>
              </a:tblGrid>
              <a:tr h="435273">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1" i="0" u="none" strike="noStrike" cap="none" normalizeH="0" baseline="0" dirty="0" smtClean="0">
                          <a:ln>
                            <a:noFill/>
                          </a:ln>
                          <a:solidFill>
                            <a:schemeClr val="tx1"/>
                          </a:solidFill>
                          <a:effectLst/>
                          <a:latin typeface="+mj-lt"/>
                          <a:cs typeface="+mj-cs"/>
                        </a:rPr>
                        <a:t>מרכיב</a:t>
                      </a:r>
                      <a:endParaRPr kumimoji="0" lang="ar-SA" sz="2000" b="1" i="0" u="none" strike="noStrike" cap="none" normalizeH="0" baseline="0" dirty="0" smtClean="0">
                        <a:ln>
                          <a:noFill/>
                        </a:ln>
                        <a:solidFill>
                          <a:schemeClr val="tx1"/>
                        </a:solidFill>
                        <a:effectLst/>
                        <a:latin typeface="+mj-lt"/>
                        <a:cs typeface="+mj-cs"/>
                      </a:endParaRPr>
                    </a:p>
                  </a:txBody>
                  <a:tcPr marT="45688" marB="45688" horzOverflow="overflow">
                    <a:solidFill>
                      <a:schemeClr val="accent2"/>
                    </a:solidFill>
                  </a:tcPr>
                </a:tc>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1" i="0" u="none" strike="noStrike" cap="none" normalizeH="0" baseline="0" dirty="0" smtClean="0">
                          <a:ln>
                            <a:noFill/>
                          </a:ln>
                          <a:solidFill>
                            <a:schemeClr val="tx1"/>
                          </a:solidFill>
                          <a:effectLst/>
                          <a:latin typeface="+mj-lt"/>
                          <a:cs typeface="+mj-cs"/>
                        </a:rPr>
                        <a:t>דגימה הסתברותית</a:t>
                      </a:r>
                      <a:endParaRPr kumimoji="0" lang="ar-SA" sz="2000" b="1" i="0" u="none" strike="noStrike" cap="none" normalizeH="0" baseline="0" dirty="0" smtClean="0">
                        <a:ln>
                          <a:noFill/>
                        </a:ln>
                        <a:solidFill>
                          <a:schemeClr val="tx1"/>
                        </a:solidFill>
                        <a:effectLst/>
                        <a:latin typeface="+mj-lt"/>
                        <a:cs typeface="+mj-cs"/>
                      </a:endParaRPr>
                    </a:p>
                  </a:txBody>
                  <a:tcPr marT="45688" marB="45688" horzOverflow="overflow">
                    <a:solidFill>
                      <a:schemeClr val="accent2"/>
                    </a:solidFill>
                  </a:tcPr>
                </a:tc>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1" i="0" u="none" strike="noStrike" cap="none" normalizeH="0" baseline="0" dirty="0" smtClean="0">
                          <a:ln>
                            <a:noFill/>
                          </a:ln>
                          <a:solidFill>
                            <a:schemeClr val="tx1"/>
                          </a:solidFill>
                          <a:effectLst/>
                          <a:latin typeface="+mj-lt"/>
                          <a:cs typeface="+mj-cs"/>
                        </a:rPr>
                        <a:t>דגימה לא הסתברותית</a:t>
                      </a:r>
                      <a:endParaRPr kumimoji="0" lang="ar-SA" sz="2000" b="1" i="0" u="none" strike="noStrike" cap="none" normalizeH="0" baseline="0" dirty="0" smtClean="0">
                        <a:ln>
                          <a:noFill/>
                        </a:ln>
                        <a:solidFill>
                          <a:schemeClr val="tx1"/>
                        </a:solidFill>
                        <a:effectLst/>
                        <a:latin typeface="+mj-lt"/>
                        <a:cs typeface="+mj-cs"/>
                      </a:endParaRPr>
                    </a:p>
                  </a:txBody>
                  <a:tcPr marT="45688" marB="45688" horzOverflow="overflow">
                    <a:solidFill>
                      <a:schemeClr val="accent2"/>
                    </a:solidFill>
                  </a:tcPr>
                </a:tc>
              </a:tr>
              <a:tr h="700809">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smtClean="0">
                          <a:ln>
                            <a:noFill/>
                          </a:ln>
                          <a:solidFill>
                            <a:schemeClr val="tx1"/>
                          </a:solidFill>
                          <a:effectLst/>
                          <a:latin typeface="+mj-lt"/>
                          <a:cs typeface="+mj-cs"/>
                        </a:rPr>
                        <a:t>טבע המחקר</a:t>
                      </a:r>
                      <a:endParaRPr kumimoji="0" lang="ar-SA" sz="2000" b="0" i="0" u="none" strike="noStrike" cap="none" normalizeH="0" baseline="0" dirty="0" smtClean="0">
                        <a:ln>
                          <a:noFill/>
                        </a:ln>
                        <a:solidFill>
                          <a:schemeClr val="tx1"/>
                        </a:solidFill>
                        <a:effectLst/>
                        <a:latin typeface="+mj-lt"/>
                        <a:cs typeface="+mj-cs"/>
                      </a:endParaRPr>
                    </a:p>
                  </a:txBody>
                  <a:tcPr marT="45688" marB="45688" horzOverflow="overflow"/>
                </a:tc>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smtClean="0">
                          <a:ln>
                            <a:noFill/>
                          </a:ln>
                          <a:solidFill>
                            <a:schemeClr val="tx1"/>
                          </a:solidFill>
                          <a:effectLst/>
                          <a:latin typeface="+mj-lt"/>
                          <a:cs typeface="+mj-cs"/>
                        </a:rPr>
                        <a:t>קונקלוסיבי(תיאורי, סיבתי)</a:t>
                      </a:r>
                      <a:endParaRPr kumimoji="0" lang="ar-SA" sz="2000" b="0" i="0" u="none" strike="noStrike" cap="none" normalizeH="0" baseline="0" dirty="0" smtClean="0">
                        <a:ln>
                          <a:noFill/>
                        </a:ln>
                        <a:solidFill>
                          <a:schemeClr val="tx1"/>
                        </a:solidFill>
                        <a:effectLst/>
                        <a:latin typeface="+mj-lt"/>
                        <a:cs typeface="+mj-cs"/>
                      </a:endParaRPr>
                    </a:p>
                  </a:txBody>
                  <a:tcPr marT="45688" marB="45688" horzOverflow="overflow"/>
                </a:tc>
                <a:tc>
                  <a:txBody>
                    <a:bodyPr/>
                    <a:lstStyle/>
                    <a:p>
                      <a:pPr marL="0" marR="0" lvl="0" indent="4763"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err="1" smtClean="0">
                          <a:ln>
                            <a:noFill/>
                          </a:ln>
                          <a:solidFill>
                            <a:schemeClr val="tx1"/>
                          </a:solidFill>
                          <a:effectLst/>
                          <a:latin typeface="+mj-lt"/>
                          <a:cs typeface="+mj-cs"/>
                        </a:rPr>
                        <a:t>אקספלורטורי</a:t>
                      </a:r>
                      <a:r>
                        <a:rPr kumimoji="0" lang="he-IL" sz="2000" b="0" i="0" u="none" strike="noStrike" cap="none" normalizeH="0" baseline="0" dirty="0" smtClean="0">
                          <a:ln>
                            <a:noFill/>
                          </a:ln>
                          <a:solidFill>
                            <a:schemeClr val="tx1"/>
                          </a:solidFill>
                          <a:effectLst/>
                          <a:latin typeface="+mj-lt"/>
                          <a:cs typeface="+mj-cs"/>
                        </a:rPr>
                        <a:t>(גישושי)</a:t>
                      </a:r>
                    </a:p>
                  </a:txBody>
                  <a:tcPr marT="45688" marB="45688" horzOverflow="overflow"/>
                </a:tc>
              </a:tr>
              <a:tr h="1005526">
                <a:tc>
                  <a:txBody>
                    <a:bodyPr/>
                    <a:lstStyle/>
                    <a:p>
                      <a:pPr marL="3175" marR="0" lvl="0" indent="1905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smtClean="0">
                          <a:ln>
                            <a:noFill/>
                          </a:ln>
                          <a:solidFill>
                            <a:schemeClr val="tx1"/>
                          </a:solidFill>
                          <a:effectLst/>
                          <a:latin typeface="+mj-lt"/>
                          <a:cs typeface="+mj-cs"/>
                        </a:rPr>
                        <a:t>שונות </a:t>
                      </a:r>
                      <a:r>
                        <a:rPr kumimoji="0" lang="he-IL" sz="2000" b="0" i="0" u="none" strike="noStrike" cap="none" normalizeH="0" baseline="0" dirty="0" err="1" smtClean="0">
                          <a:ln>
                            <a:noFill/>
                          </a:ln>
                          <a:solidFill>
                            <a:schemeClr val="tx1"/>
                          </a:solidFill>
                          <a:effectLst/>
                          <a:latin typeface="+mj-lt"/>
                          <a:cs typeface="+mj-cs"/>
                        </a:rPr>
                        <a:t>האוכלוסיה</a:t>
                      </a:r>
                      <a:endParaRPr kumimoji="0" lang="ar-SA" sz="2000" b="0" i="0" u="none" strike="noStrike" cap="none" normalizeH="0" baseline="0" dirty="0" smtClean="0">
                        <a:ln>
                          <a:noFill/>
                        </a:ln>
                        <a:solidFill>
                          <a:schemeClr val="tx1"/>
                        </a:solidFill>
                        <a:effectLst/>
                        <a:latin typeface="+mj-lt"/>
                        <a:cs typeface="+mj-cs"/>
                      </a:endParaRPr>
                    </a:p>
                  </a:txBody>
                  <a:tcPr marT="45688" marB="45688" horzOverflow="overflow"/>
                </a:tc>
                <a:tc>
                  <a:txBody>
                    <a:bodyPr/>
                    <a:lstStyle/>
                    <a:p>
                      <a:pPr marL="3175" marR="0" lvl="0" indent="1905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smtClean="0">
                          <a:ln>
                            <a:noFill/>
                          </a:ln>
                          <a:solidFill>
                            <a:schemeClr val="tx1"/>
                          </a:solidFill>
                          <a:effectLst/>
                          <a:latin typeface="+mj-lt"/>
                          <a:cs typeface="+mj-cs"/>
                        </a:rPr>
                        <a:t>אוכלוסיה הטרוגנית</a:t>
                      </a:r>
                      <a:endParaRPr kumimoji="0" lang="ar-SA" sz="2000" b="0" i="0" u="none" strike="noStrike" cap="none" normalizeH="0" baseline="0" dirty="0" smtClean="0">
                        <a:ln>
                          <a:noFill/>
                        </a:ln>
                        <a:solidFill>
                          <a:schemeClr val="tx1"/>
                        </a:solidFill>
                        <a:effectLst/>
                        <a:latin typeface="+mj-lt"/>
                        <a:cs typeface="+mj-cs"/>
                      </a:endParaRPr>
                    </a:p>
                  </a:txBody>
                  <a:tcPr marT="45688" marB="45688" horzOverflow="overflow"/>
                </a:tc>
                <a:tc>
                  <a:txBody>
                    <a:bodyPr/>
                    <a:lstStyle/>
                    <a:p>
                      <a:pPr marL="0" marR="0" lvl="0" indent="4763"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smtClean="0">
                          <a:ln>
                            <a:noFill/>
                          </a:ln>
                          <a:solidFill>
                            <a:schemeClr val="tx1"/>
                          </a:solidFill>
                          <a:effectLst/>
                          <a:latin typeface="+mj-lt"/>
                          <a:cs typeface="+mj-cs"/>
                        </a:rPr>
                        <a:t>אוכלוסיה הומוגנית</a:t>
                      </a:r>
                    </a:p>
                  </a:txBody>
                  <a:tcPr marT="45688" marB="45688" horzOverflow="overflow"/>
                </a:tc>
              </a:tr>
              <a:tr h="700809">
                <a:tc>
                  <a:txBody>
                    <a:bodyPr/>
                    <a:lstStyle/>
                    <a:p>
                      <a:pPr marL="3175" marR="0" lvl="0" indent="1905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smtClean="0">
                          <a:ln>
                            <a:noFill/>
                          </a:ln>
                          <a:solidFill>
                            <a:schemeClr val="tx1"/>
                          </a:solidFill>
                          <a:effectLst/>
                          <a:latin typeface="+mj-lt"/>
                          <a:cs typeface="+mj-cs"/>
                        </a:rPr>
                        <a:t>ניתוח סטטיסטי</a:t>
                      </a:r>
                      <a:endParaRPr kumimoji="0" lang="ar-SA" sz="2000" b="0" i="0" u="none" strike="noStrike" cap="none" normalizeH="0" baseline="0" dirty="0" smtClean="0">
                        <a:ln>
                          <a:noFill/>
                        </a:ln>
                        <a:solidFill>
                          <a:schemeClr val="tx1"/>
                        </a:solidFill>
                        <a:effectLst/>
                        <a:latin typeface="+mj-lt"/>
                        <a:cs typeface="+mj-cs"/>
                      </a:endParaRPr>
                    </a:p>
                  </a:txBody>
                  <a:tcPr marT="45688" marB="45688" horzOverflow="overflow"/>
                </a:tc>
                <a:tc>
                  <a:txBody>
                    <a:bodyPr/>
                    <a:lstStyle/>
                    <a:p>
                      <a:pPr marL="3175" marR="0" lvl="0" indent="19050" algn="r" defTabSz="914400" rtl="1" eaLnBrk="0" fontAlgn="base" latinLnBrk="0" hangingPunct="0">
                        <a:lnSpc>
                          <a:spcPct val="100000"/>
                        </a:lnSpc>
                        <a:spcBef>
                          <a:spcPct val="0"/>
                        </a:spcBef>
                        <a:spcAft>
                          <a:spcPct val="0"/>
                        </a:spcAft>
                        <a:buClrTx/>
                        <a:buSzTx/>
                        <a:buFontTx/>
                        <a:buNone/>
                        <a:tabLst/>
                      </a:pPr>
                      <a:r>
                        <a:rPr kumimoji="0" lang="he-IL" sz="2000" b="0" i="0" u="none" strike="noStrike" kern="1200" cap="none" normalizeH="0" baseline="0" dirty="0" smtClean="0">
                          <a:ln>
                            <a:noFill/>
                          </a:ln>
                          <a:solidFill>
                            <a:schemeClr val="tx1"/>
                          </a:solidFill>
                          <a:effectLst/>
                          <a:latin typeface="+mn-lt"/>
                          <a:ea typeface="+mn-ea"/>
                          <a:cs typeface="+mn-cs"/>
                        </a:rPr>
                        <a:t>קיים</a:t>
                      </a:r>
                      <a:endParaRPr kumimoji="0" lang="ar-SA" sz="2000" b="0" i="0" u="none" strike="noStrike" cap="none" normalizeH="0" baseline="0" dirty="0" smtClean="0">
                        <a:ln>
                          <a:noFill/>
                        </a:ln>
                        <a:solidFill>
                          <a:schemeClr val="tx1"/>
                        </a:solidFill>
                        <a:effectLst/>
                        <a:latin typeface="+mj-lt"/>
                        <a:cs typeface="+mj-cs"/>
                      </a:endParaRPr>
                    </a:p>
                  </a:txBody>
                  <a:tcPr marT="45688" marB="45688" horzOverflow="overflow"/>
                </a:tc>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0" i="0" u="none" strike="noStrike" kern="1200" cap="none" normalizeH="0" baseline="0" dirty="0" smtClean="0">
                          <a:ln>
                            <a:noFill/>
                          </a:ln>
                          <a:solidFill>
                            <a:schemeClr val="tx1"/>
                          </a:solidFill>
                          <a:effectLst/>
                          <a:latin typeface="+mn-lt"/>
                          <a:ea typeface="+mn-ea"/>
                          <a:cs typeface="+mn-cs"/>
                        </a:rPr>
                        <a:t>קיים רק לפעמים</a:t>
                      </a:r>
                      <a:endParaRPr kumimoji="0" lang="ar-SA" sz="2000" b="0" i="0" u="none" strike="noStrike" kern="1200" cap="none" normalizeH="0" baseline="0" dirty="0" smtClean="0">
                        <a:ln>
                          <a:noFill/>
                        </a:ln>
                        <a:solidFill>
                          <a:schemeClr val="tx1"/>
                        </a:solidFill>
                        <a:effectLst/>
                        <a:latin typeface="+mn-lt"/>
                        <a:ea typeface="+mn-ea"/>
                        <a:cs typeface="+mn-cs"/>
                      </a:endParaRPr>
                    </a:p>
                  </a:txBody>
                  <a:tcPr marT="45688" marB="45688" horzOverflow="overflow"/>
                </a:tc>
              </a:tr>
              <a:tr h="829402">
                <a:tc>
                  <a:txBody>
                    <a:bodyPr/>
                    <a:lstStyle/>
                    <a:p>
                      <a:pPr marL="3175" marR="0" lvl="0" indent="1905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smtClean="0">
                          <a:ln>
                            <a:noFill/>
                          </a:ln>
                          <a:solidFill>
                            <a:schemeClr val="tx1"/>
                          </a:solidFill>
                          <a:effectLst/>
                          <a:latin typeface="+mj-lt"/>
                          <a:cs typeface="+mj-cs"/>
                        </a:rPr>
                        <a:t>נוחות תפעול(קלות ביצוע)</a:t>
                      </a:r>
                    </a:p>
                    <a:p>
                      <a:pPr marL="3175" marR="0" lvl="0" indent="19050" algn="r" defTabSz="914400" rtl="1" eaLnBrk="0" fontAlgn="base" latinLnBrk="0" hangingPunct="0">
                        <a:lnSpc>
                          <a:spcPct val="100000"/>
                        </a:lnSpc>
                        <a:spcBef>
                          <a:spcPct val="0"/>
                        </a:spcBef>
                        <a:spcAft>
                          <a:spcPct val="0"/>
                        </a:spcAft>
                        <a:buClrTx/>
                        <a:buSzTx/>
                        <a:buFontTx/>
                        <a:buNone/>
                        <a:tabLst/>
                      </a:pPr>
                      <a:endParaRPr kumimoji="0" lang="he-IL" sz="2000" b="0" i="0" u="none" strike="noStrike" cap="none" normalizeH="0" baseline="0" dirty="0" smtClean="0">
                        <a:ln>
                          <a:noFill/>
                        </a:ln>
                        <a:solidFill>
                          <a:schemeClr val="tx1"/>
                        </a:solidFill>
                        <a:effectLst/>
                        <a:latin typeface="+mj-lt"/>
                        <a:cs typeface="+mj-cs"/>
                      </a:endParaRPr>
                    </a:p>
                  </a:txBody>
                  <a:tcPr marT="45688" marB="45688" horzOverflow="overflow"/>
                </a:tc>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0" i="0" u="none" strike="noStrike" kern="1200" cap="none" normalizeH="0" baseline="0" dirty="0" smtClean="0">
                          <a:ln>
                            <a:noFill/>
                          </a:ln>
                          <a:solidFill>
                            <a:schemeClr val="tx1"/>
                          </a:solidFill>
                          <a:effectLst/>
                          <a:latin typeface="+mn-lt"/>
                          <a:ea typeface="+mn-ea"/>
                          <a:cs typeface="+mn-cs"/>
                        </a:rPr>
                        <a:t>לא קלה</a:t>
                      </a:r>
                      <a:endParaRPr kumimoji="0" lang="ar-SA" sz="2000" b="0" i="0" u="none" strike="noStrike" kern="1200" cap="none" normalizeH="0" baseline="0" dirty="0" smtClean="0">
                        <a:ln>
                          <a:noFill/>
                        </a:ln>
                        <a:solidFill>
                          <a:schemeClr val="tx1"/>
                        </a:solidFill>
                        <a:effectLst/>
                        <a:latin typeface="+mn-lt"/>
                        <a:ea typeface="+mn-ea"/>
                        <a:cs typeface="+mn-cs"/>
                      </a:endParaRPr>
                    </a:p>
                  </a:txBody>
                  <a:tcPr marT="45688" marB="45688" horzOverflow="overflow"/>
                </a:tc>
                <a:tc>
                  <a:txBody>
                    <a:bodyPr/>
                    <a:lstStyle/>
                    <a:p>
                      <a:r>
                        <a:rPr lang="he-IL" dirty="0" smtClean="0"/>
                        <a:t>קלה</a:t>
                      </a:r>
                      <a:endParaRPr lang="he-IL" dirty="0"/>
                    </a:p>
                  </a:txBody>
                  <a:tcPr marT="45688" marB="45688" horzOverflow="overflow"/>
                </a:tc>
              </a:tr>
              <a:tr h="700884">
                <a:tc>
                  <a:txBody>
                    <a:bodyPr/>
                    <a:lstStyle/>
                    <a:p>
                      <a:pPr marL="3175" marR="0" lvl="0" indent="1905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smtClean="0">
                          <a:ln>
                            <a:noFill/>
                          </a:ln>
                          <a:solidFill>
                            <a:schemeClr val="tx1"/>
                          </a:solidFill>
                          <a:effectLst/>
                          <a:latin typeface="+mj-lt"/>
                          <a:cs typeface="+mj-cs"/>
                        </a:rPr>
                        <a:t>ייצוג </a:t>
                      </a:r>
                      <a:r>
                        <a:rPr kumimoji="0" lang="he-IL" sz="2000" b="0" i="0" u="none" strike="noStrike" cap="none" normalizeH="0" baseline="0" dirty="0" err="1" smtClean="0">
                          <a:ln>
                            <a:noFill/>
                          </a:ln>
                          <a:solidFill>
                            <a:schemeClr val="tx1"/>
                          </a:solidFill>
                          <a:effectLst/>
                          <a:latin typeface="+mj-lt"/>
                          <a:cs typeface="+mj-cs"/>
                        </a:rPr>
                        <a:t>אוכלוסיה</a:t>
                      </a:r>
                      <a:endParaRPr kumimoji="0" lang="ar-SA" sz="2000" b="0" i="0" u="none" strike="noStrike" cap="none" normalizeH="0" baseline="0" dirty="0" smtClean="0">
                        <a:ln>
                          <a:noFill/>
                        </a:ln>
                        <a:solidFill>
                          <a:schemeClr val="tx1"/>
                        </a:solidFill>
                        <a:effectLst/>
                        <a:latin typeface="+mj-lt"/>
                        <a:cs typeface="+mj-cs"/>
                      </a:endParaRPr>
                    </a:p>
                  </a:txBody>
                  <a:tcPr marT="45688" marB="45688" horzOverflow="overflow"/>
                </a:tc>
                <a:tc>
                  <a:txBody>
                    <a:bodyPr/>
                    <a:lstStyle/>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0" i="0" u="none" strike="noStrike" kern="1200" cap="none" normalizeH="0" baseline="0" dirty="0" smtClean="0">
                          <a:ln>
                            <a:noFill/>
                          </a:ln>
                          <a:solidFill>
                            <a:schemeClr val="tx1"/>
                          </a:solidFill>
                          <a:effectLst/>
                          <a:latin typeface="+mn-lt"/>
                          <a:ea typeface="+mn-ea"/>
                          <a:cs typeface="+mn-cs"/>
                        </a:rPr>
                        <a:t>חזק</a:t>
                      </a:r>
                      <a:endParaRPr kumimoji="0" lang="ar-SA" sz="2000" b="0" i="0" u="none" strike="noStrike" kern="1200" cap="none" normalizeH="0" baseline="0" dirty="0" smtClean="0">
                        <a:ln>
                          <a:noFill/>
                        </a:ln>
                        <a:solidFill>
                          <a:schemeClr val="tx1"/>
                        </a:solidFill>
                        <a:effectLst/>
                        <a:latin typeface="+mn-lt"/>
                        <a:ea typeface="+mn-ea"/>
                        <a:cs typeface="+mn-cs"/>
                      </a:endParaRPr>
                    </a:p>
                  </a:txBody>
                  <a:tcPr marT="45688" marB="45688" horzOverflow="overflow"/>
                </a:tc>
                <a:tc>
                  <a:txBody>
                    <a:bodyPr/>
                    <a:lstStyle/>
                    <a:p>
                      <a:r>
                        <a:rPr lang="he-IL" dirty="0" smtClean="0"/>
                        <a:t>חלש</a:t>
                      </a:r>
                      <a:endParaRPr lang="he-IL" dirty="0"/>
                    </a:p>
                  </a:txBody>
                  <a:tcPr marT="45688" marB="45688" horzOverflow="overflow"/>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p:cNvSpPr>
            <a:spLocks noGrp="1"/>
          </p:cNvSpPr>
          <p:nvPr>
            <p:ph type="body" idx="1"/>
          </p:nvPr>
        </p:nvSpPr>
        <p:spPr>
          <a:xfrm>
            <a:off x="1042988" y="1484313"/>
            <a:ext cx="7772400" cy="1500187"/>
          </a:xfrm>
        </p:spPr>
        <p:txBody>
          <a:bodyPr/>
          <a:lstStyle/>
          <a:p>
            <a:r>
              <a:rPr lang="he-IL" sz="2800" b="1" dirty="0" smtClean="0"/>
              <a:t>1. </a:t>
            </a:r>
            <a:r>
              <a:rPr lang="he-IL" dirty="0" smtClean="0"/>
              <a:t>מנהל המכירות האזורי של חברה בעלת 15 סניפים הפועלת בצפון, מרכז ודרום הארץ, ( ישנם 5 סניפים בכל אזור) רוצה לבחון אלו מהלכי קידום מכירות פעלו טוב בשנה החולפת על מנת  לייצר מדיניות </a:t>
            </a:r>
            <a:r>
              <a:rPr lang="he-IL" i="1" dirty="0" smtClean="0"/>
              <a:t>כללית</a:t>
            </a:r>
            <a:r>
              <a:rPr lang="he-IL" dirty="0" smtClean="0"/>
              <a:t> לחברה אשר תיושם בכל הסניפים בארץ וכן ליצור סדר עדיפויות לטכניקות קידום המכירות השונות.</a:t>
            </a:r>
          </a:p>
        </p:txBody>
      </p:sp>
      <p:sp>
        <p:nvSpPr>
          <p:cNvPr id="33795" name="TextBox 3"/>
          <p:cNvSpPr txBox="1">
            <a:spLocks noChangeArrowheads="1"/>
          </p:cNvSpPr>
          <p:nvPr/>
        </p:nvSpPr>
        <p:spPr bwMode="auto">
          <a:xfrm>
            <a:off x="1692275" y="404813"/>
            <a:ext cx="6911975" cy="646112"/>
          </a:xfrm>
          <a:prstGeom prst="rect">
            <a:avLst/>
          </a:prstGeom>
          <a:noFill/>
          <a:ln w="9525">
            <a:noFill/>
            <a:miter lim="800000"/>
            <a:headEnd/>
            <a:tailEnd/>
          </a:ln>
        </p:spPr>
        <p:txBody>
          <a:bodyPr>
            <a:spAutoFit/>
          </a:bodyPr>
          <a:lstStyle/>
          <a:p>
            <a:r>
              <a:rPr lang="he-IL" sz="3600" dirty="0">
                <a:solidFill>
                  <a:schemeClr val="tx1"/>
                </a:solidFill>
              </a:rPr>
              <a:t>איזו דגימה מתאימה במצבים הבאים?</a:t>
            </a:r>
          </a:p>
        </p:txBody>
      </p:sp>
      <p:sp>
        <p:nvSpPr>
          <p:cNvPr id="5" name="מציין מיקום טקסט 2"/>
          <p:cNvSpPr txBox="1">
            <a:spLocks/>
          </p:cNvSpPr>
          <p:nvPr/>
        </p:nvSpPr>
        <p:spPr bwMode="auto">
          <a:xfrm>
            <a:off x="1187450" y="3645024"/>
            <a:ext cx="7627938" cy="1068264"/>
          </a:xfrm>
          <a:prstGeom prst="rect">
            <a:avLst/>
          </a:prstGeom>
          <a:noFill/>
          <a:ln w="9525">
            <a:noFill/>
            <a:miter lim="800000"/>
            <a:headEnd/>
            <a:tailEnd/>
          </a:ln>
        </p:spPr>
        <p:txBody>
          <a:bodyPr anchor="b"/>
          <a:lstStyle/>
          <a:p>
            <a:pPr eaLnBrk="0" hangingPunct="0">
              <a:spcBef>
                <a:spcPct val="20000"/>
              </a:spcBef>
              <a:buClr>
                <a:schemeClr val="tx2"/>
              </a:buClr>
              <a:buSzPct val="70000"/>
              <a:buFont typeface="Wingdings" pitchFamily="2" charset="2"/>
              <a:buNone/>
              <a:defRPr/>
            </a:pPr>
            <a:r>
              <a:rPr lang="he-IL" sz="2800" b="1" kern="0" dirty="0" smtClean="0">
                <a:solidFill>
                  <a:schemeClr val="tx1"/>
                </a:solidFill>
                <a:latin typeface="+mn-lt"/>
                <a:cs typeface="+mn-cs"/>
              </a:rPr>
              <a:t>2</a:t>
            </a:r>
            <a:r>
              <a:rPr lang="he-IL" sz="4000" b="1" kern="0" dirty="0" smtClean="0">
                <a:solidFill>
                  <a:schemeClr val="tx1"/>
                </a:solidFill>
                <a:latin typeface="+mn-lt"/>
                <a:cs typeface="+mn-cs"/>
              </a:rPr>
              <a:t>.</a:t>
            </a:r>
            <a:r>
              <a:rPr lang="he-IL" sz="4000" kern="0" dirty="0" smtClean="0">
                <a:solidFill>
                  <a:schemeClr val="tx1"/>
                </a:solidFill>
                <a:latin typeface="+mn-lt"/>
                <a:cs typeface="+mn-cs"/>
              </a:rPr>
              <a:t> </a:t>
            </a:r>
            <a:r>
              <a:rPr lang="he-IL" sz="2000" kern="0" dirty="0" smtClean="0">
                <a:solidFill>
                  <a:schemeClr val="tx1"/>
                </a:solidFill>
                <a:latin typeface="+mn-lt"/>
                <a:cs typeface="+mn-cs"/>
              </a:rPr>
              <a:t>מנהל </a:t>
            </a:r>
            <a:r>
              <a:rPr lang="he-IL" sz="2000" kern="0" dirty="0">
                <a:solidFill>
                  <a:schemeClr val="tx1"/>
                </a:solidFill>
                <a:latin typeface="+mn-lt"/>
                <a:cs typeface="+mn-cs"/>
              </a:rPr>
              <a:t>משאבי אנוש בחברה גדולה שבה מועסקים 10,000 עובדים מעוניין להבין מדוע אנשים פורשים מהחברה. הוא רואה כי הפורשים הם ממחלקות שונות בארגון וכי הם שונים זה מזה בתפקיד, בגיל, בותק, ברמת השכלה ובהכנסה . הוא גם רואה כי בכל יום ישנם בממוצע כ20 פורשים וכי אין שונות גדולה בין העובדים הפורשים בימים השונים (</a:t>
            </a:r>
            <a:r>
              <a:rPr lang="he-IL" sz="2000" i="1" kern="0" dirty="0">
                <a:solidFill>
                  <a:schemeClr val="tx1"/>
                </a:solidFill>
                <a:latin typeface="+mn-lt"/>
                <a:cs typeface="+mn-cs"/>
              </a:rPr>
              <a:t>בכל יום פורשים אנשים מגוונים</a:t>
            </a:r>
            <a:r>
              <a:rPr lang="he-IL" sz="2000" kern="0" dirty="0">
                <a:solidFill>
                  <a:schemeClr val="tx1"/>
                </a:solidFill>
                <a:latin typeface="+mn-lt"/>
                <a:cs typeface="+mn-cs"/>
              </a:rPr>
              <a:t>).</a:t>
            </a:r>
          </a:p>
        </p:txBody>
      </p:sp>
      <p:sp>
        <p:nvSpPr>
          <p:cNvPr id="6" name="מציין מיקום טקסט 2"/>
          <p:cNvSpPr txBox="1">
            <a:spLocks/>
          </p:cNvSpPr>
          <p:nvPr/>
        </p:nvSpPr>
        <p:spPr bwMode="auto">
          <a:xfrm>
            <a:off x="-149100" y="4941168"/>
            <a:ext cx="8964488" cy="1916832"/>
          </a:xfrm>
          <a:prstGeom prst="rect">
            <a:avLst/>
          </a:prstGeom>
          <a:noFill/>
          <a:ln w="9525">
            <a:noFill/>
            <a:miter lim="800000"/>
            <a:headEnd/>
            <a:tailEnd/>
          </a:ln>
        </p:spPr>
        <p:txBody>
          <a:bodyPr anchor="b"/>
          <a:lstStyle/>
          <a:p>
            <a:pPr eaLnBrk="0" hangingPunct="0">
              <a:spcBef>
                <a:spcPct val="20000"/>
              </a:spcBef>
              <a:buClr>
                <a:schemeClr val="tx2"/>
              </a:buClr>
              <a:buSzPct val="70000"/>
              <a:defRPr/>
            </a:pPr>
            <a:r>
              <a:rPr lang="he-IL" sz="2800" b="1" kern="0" dirty="0" smtClean="0">
                <a:solidFill>
                  <a:schemeClr val="tx1"/>
                </a:solidFill>
                <a:latin typeface="+mn-lt"/>
                <a:cs typeface="+mn-cs"/>
              </a:rPr>
              <a:t>3. </a:t>
            </a:r>
            <a:r>
              <a:rPr lang="he-IL" sz="2000" kern="0" dirty="0" smtClean="0">
                <a:solidFill>
                  <a:schemeClr val="tx1"/>
                </a:solidFill>
                <a:latin typeface="+mn-lt"/>
                <a:cs typeface="+mn-cs"/>
              </a:rPr>
              <a:t>חברה </a:t>
            </a:r>
            <a:r>
              <a:rPr lang="he-IL" sz="2000" kern="0" dirty="0">
                <a:solidFill>
                  <a:schemeClr val="tx1"/>
                </a:solidFill>
                <a:latin typeface="+mn-lt"/>
                <a:cs typeface="+mn-cs"/>
              </a:rPr>
              <a:t>שבה 420 עובדים שוקלת לפתוח מעון לילדים במתחם שלה, אך לפני כן רוצים לבחון תגובה של 4 קבוצות</a:t>
            </a:r>
            <a:r>
              <a:rPr lang="he-IL" sz="2000" i="1" kern="0" dirty="0">
                <a:solidFill>
                  <a:schemeClr val="tx1"/>
                </a:solidFill>
                <a:latin typeface="+mn-lt"/>
                <a:cs typeface="+mn-cs"/>
              </a:rPr>
              <a:t> ספציפיות</a:t>
            </a:r>
            <a:r>
              <a:rPr lang="he-IL" sz="2000" kern="0" dirty="0">
                <a:solidFill>
                  <a:schemeClr val="tx1"/>
                </a:solidFill>
                <a:latin typeface="+mn-lt"/>
                <a:cs typeface="+mn-cs"/>
              </a:rPr>
              <a:t>:</a:t>
            </a:r>
          </a:p>
          <a:p>
            <a:pPr eaLnBrk="0" hangingPunct="0">
              <a:spcBef>
                <a:spcPts val="0"/>
              </a:spcBef>
              <a:buClr>
                <a:schemeClr val="tx2"/>
              </a:buClr>
              <a:buSzPct val="70000"/>
              <a:defRPr/>
            </a:pPr>
            <a:r>
              <a:rPr lang="he-IL" sz="2000" kern="0" dirty="0">
                <a:solidFill>
                  <a:schemeClr val="tx1"/>
                </a:solidFill>
                <a:latin typeface="+mn-lt"/>
                <a:cs typeface="+mn-cs"/>
              </a:rPr>
              <a:t>1. עובדים שהם הורים לילדים בגילאי גן  ששניהם עובדים מחוץ לבית </a:t>
            </a:r>
          </a:p>
          <a:p>
            <a:pPr eaLnBrk="0" hangingPunct="0">
              <a:spcBef>
                <a:spcPts val="0"/>
              </a:spcBef>
              <a:buClr>
                <a:schemeClr val="tx2"/>
              </a:buClr>
              <a:buSzPct val="70000"/>
              <a:defRPr/>
            </a:pPr>
            <a:r>
              <a:rPr lang="he-IL" sz="2000" kern="0" dirty="0">
                <a:solidFill>
                  <a:schemeClr val="tx1"/>
                </a:solidFill>
                <a:latin typeface="+mn-lt"/>
                <a:cs typeface="+mn-cs"/>
              </a:rPr>
              <a:t>2. </a:t>
            </a:r>
            <a:r>
              <a:rPr lang="he-IL" sz="2000" kern="0" dirty="0">
                <a:solidFill>
                  <a:schemeClr val="tx1"/>
                </a:solidFill>
              </a:rPr>
              <a:t>עובדים שהם הורים לילדים  בגילאי גן  שרק אחד מהם עובד מחוץ לבית </a:t>
            </a:r>
          </a:p>
          <a:p>
            <a:pPr eaLnBrk="0" hangingPunct="0">
              <a:spcBef>
                <a:spcPts val="0"/>
              </a:spcBef>
              <a:buClr>
                <a:schemeClr val="tx2"/>
              </a:buClr>
              <a:buSzPct val="70000"/>
              <a:defRPr/>
            </a:pPr>
            <a:r>
              <a:rPr lang="he-IL" sz="2000" kern="0" dirty="0">
                <a:solidFill>
                  <a:schemeClr val="tx1"/>
                </a:solidFill>
              </a:rPr>
              <a:t> 3.חד הוריים עם ילדים בגילאי גן  </a:t>
            </a:r>
          </a:p>
          <a:p>
            <a:pPr eaLnBrk="0" hangingPunct="0">
              <a:spcBef>
                <a:spcPts val="0"/>
              </a:spcBef>
              <a:buClr>
                <a:schemeClr val="tx2"/>
              </a:buClr>
              <a:buSzPct val="70000"/>
              <a:defRPr/>
            </a:pPr>
            <a:r>
              <a:rPr lang="he-IL" sz="2000" kern="0" dirty="0">
                <a:solidFill>
                  <a:schemeClr val="tx1"/>
                </a:solidFill>
              </a:rPr>
              <a:t> 4.כל העובדים שלהם אין ילדים בגילאי הגן </a:t>
            </a:r>
            <a:endParaRPr lang="he-IL" sz="2000" kern="0" dirty="0">
              <a:solidFill>
                <a:schemeClr val="tx1"/>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2000"/>
                                        <p:tgtEl>
                                          <p:spTgt spid="6">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2000"/>
                                        <p:tgtEl>
                                          <p:spTgt spid="6">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2000"/>
                                        <p:tgtEl>
                                          <p:spTgt spid="6">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p:bldP spid="6"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5678" y="1772816"/>
            <a:ext cx="8597981" cy="2664296"/>
          </a:xfrm>
        </p:spPr>
        <p:txBody>
          <a:bodyPr/>
          <a:lstStyle/>
          <a:p>
            <a:pPr>
              <a:defRPr/>
            </a:pPr>
            <a:r>
              <a:rPr lang="he-IL" sz="2400" dirty="0" smtClean="0">
                <a:solidFill>
                  <a:schemeClr val="tx1"/>
                </a:solidFill>
                <a:latin typeface="+mn-lt"/>
                <a:ea typeface="+mn-ea"/>
                <a:cs typeface="+mn-cs"/>
              </a:rPr>
              <a:t>5</a:t>
            </a:r>
            <a:r>
              <a:rPr lang="he-IL" sz="2000" b="0" dirty="0" smtClean="0">
                <a:solidFill>
                  <a:schemeClr val="tx1"/>
                </a:solidFill>
                <a:latin typeface="+mn-lt"/>
                <a:ea typeface="+mn-ea"/>
                <a:cs typeface="+mn-cs"/>
              </a:rPr>
              <a:t>. מנהל הארגון וסמנכ"ל משאבי האנוש רוצים לדגום 100 עובדים ולבחון את הפרמטרים המשפיעים על שביעות הרצון שלהם. הדגימה תתבצע לפי יחס כאשר ישנם 100 עובדים במדגם חלקי 1,000 עובדים באוכלוסייה. המנהל והסמנכ"ל מניחים שבגלל שכל אחד מהעובדים עובד בתחום שונה, המאפיינים שלהם שונים ויהיו פרמטרים שונים הקשורים לשביעות רצון שמבדילים בין העובדים במחלקות השונות (על אף שיש דמיון בין העובדים במשתנים אלו בתוך כל מחלקה) הם חושבים כי </a:t>
            </a:r>
            <a:r>
              <a:rPr lang="he-IL" sz="2000" b="0" dirty="0" smtClean="0">
                <a:solidFill>
                  <a:schemeClr val="tx1"/>
                </a:solidFill>
              </a:rPr>
              <a:t>מחלקת משאבי אנוש מאוד קרובה להנהלה ושאין כל כך הבדל בתוך משאבי אנוש אבל הם מאוד שונים משביעות הרצון של מחלקת הייצור, וגם זו שונה מהמכירות). לדעתם יש לדגום 10% מהעובדים בכל מחלקה. </a:t>
            </a:r>
            <a:endParaRPr lang="he-IL" sz="2000" b="0" dirty="0" smtClean="0">
              <a:solidFill>
                <a:schemeClr val="tx1"/>
              </a:solidFill>
              <a:latin typeface="+mn-lt"/>
              <a:ea typeface="+mn-ea"/>
              <a:cs typeface="+mn-cs"/>
            </a:endParaRPr>
          </a:p>
        </p:txBody>
      </p:sp>
      <p:sp>
        <p:nvSpPr>
          <p:cNvPr id="3" name="מציין מיקום טקסט 2"/>
          <p:cNvSpPr>
            <a:spLocks noGrp="1"/>
          </p:cNvSpPr>
          <p:nvPr>
            <p:ph type="body" idx="1"/>
          </p:nvPr>
        </p:nvSpPr>
        <p:spPr>
          <a:xfrm>
            <a:off x="899592" y="404663"/>
            <a:ext cx="7776864" cy="1088717"/>
          </a:xfrm>
        </p:spPr>
        <p:txBody>
          <a:bodyPr/>
          <a:lstStyle/>
          <a:p>
            <a:r>
              <a:rPr lang="he-IL" sz="2400" b="1" dirty="0" smtClean="0"/>
              <a:t>4. </a:t>
            </a:r>
            <a:r>
              <a:rPr lang="he-IL" dirty="0" smtClean="0"/>
              <a:t>משרד העבודה והרווחה מבקש לבצע מחקר ולבדוק האם תרופה ניסיונית אשר ניתנת לצרכני סמים מצמצמת את השפעות הלוואי וגורמת לצרכני הסמים להיגמל, והיא יותר טובה מאשר תרופות שבהם השתמשו עד היום.</a:t>
            </a:r>
          </a:p>
        </p:txBody>
      </p:sp>
      <p:pic>
        <p:nvPicPr>
          <p:cNvPr id="93186" name="Picture 2"/>
          <p:cNvPicPr>
            <a:picLocks noChangeAspect="1" noChangeArrowheads="1"/>
          </p:cNvPicPr>
          <p:nvPr/>
        </p:nvPicPr>
        <p:blipFill>
          <a:blip r:embed="rId3" cstate="print"/>
          <a:srcRect/>
          <a:stretch>
            <a:fillRect/>
          </a:stretch>
        </p:blipFill>
        <p:spPr bwMode="auto">
          <a:xfrm>
            <a:off x="1258888" y="4674546"/>
            <a:ext cx="5761384" cy="218345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93186"/>
                                        </p:tgtEl>
                                        <p:attrNameLst>
                                          <p:attrName>style.visibility</p:attrName>
                                        </p:attrNameLst>
                                      </p:cBhvr>
                                      <p:to>
                                        <p:strVal val="visible"/>
                                      </p:to>
                                    </p:set>
                                    <p:animEffect transition="in" filter="fade">
                                      <p:cBhvr>
                                        <p:cTn id="15" dur="2000"/>
                                        <p:tgtEl>
                                          <p:spTgt spid="93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defRPr/>
            </a:pPr>
            <a:endParaRPr lang="he-IL" dirty="0"/>
          </a:p>
        </p:txBody>
      </p:sp>
      <p:sp>
        <p:nvSpPr>
          <p:cNvPr id="35843" name="מציין מיקום טקסט 2"/>
          <p:cNvSpPr>
            <a:spLocks noGrp="1"/>
          </p:cNvSpPr>
          <p:nvPr>
            <p:ph type="body" idx="1"/>
          </p:nvPr>
        </p:nvSpPr>
        <p:spPr>
          <a:xfrm>
            <a:off x="722313" y="836712"/>
            <a:ext cx="7772400" cy="1500188"/>
          </a:xfrm>
        </p:spPr>
        <p:txBody>
          <a:bodyPr>
            <a:normAutofit fontScale="92500" lnSpcReduction="10000"/>
          </a:bodyPr>
          <a:lstStyle/>
          <a:p>
            <a:r>
              <a:rPr lang="he-IL" sz="2400" b="1" dirty="0" smtClean="0"/>
              <a:t>6</a:t>
            </a:r>
            <a:r>
              <a:rPr lang="he-IL" dirty="0" smtClean="0"/>
              <a:t>. מנהל הארגון וסמנכ"ל משאבי האנוש רוצים לדגום 100 עובדים ולבחון את הפרמטרים המשפיעים על שביעות הרצון שלהם. הדגימה תתבצע לפי יחס כאשר ישנם 100 עובדים במדגם חלקי 1,000 עובדים באוכלוסייה. המנהל והסמנכ"ל יודעים שבכל מחלקה יש שונות גדולה ברמת שביעות הרצון של העובדים כתלות בותק ובתפקיד וכי ממוצע שביעות הרצון דומה בכל המחלקות. </a:t>
            </a:r>
          </a:p>
        </p:txBody>
      </p:sp>
      <p:pic>
        <p:nvPicPr>
          <p:cNvPr id="35844" name="Picture 2"/>
          <p:cNvPicPr>
            <a:picLocks noChangeAspect="1" noChangeArrowheads="1"/>
          </p:cNvPicPr>
          <p:nvPr/>
        </p:nvPicPr>
        <p:blipFill>
          <a:blip r:embed="rId3" cstate="print"/>
          <a:srcRect/>
          <a:stretch>
            <a:fillRect/>
          </a:stretch>
        </p:blipFill>
        <p:spPr bwMode="auto">
          <a:xfrm>
            <a:off x="722313" y="2924944"/>
            <a:ext cx="7609201" cy="26653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algn="ctr" eaLnBrk="1" hangingPunct="1"/>
            <a:r>
              <a:rPr lang="he-IL" sz="3200" smtClean="0"/>
              <a:t>נושאי הקורס</a:t>
            </a:r>
            <a:endParaRPr lang="en-US" sz="3200" smtClean="0"/>
          </a:p>
        </p:txBody>
      </p:sp>
      <p:sp>
        <p:nvSpPr>
          <p:cNvPr id="9218" name="Slide Number Placeholder 5"/>
          <p:cNvSpPr>
            <a:spLocks noGrp="1"/>
          </p:cNvSpPr>
          <p:nvPr>
            <p:ph type="sldNum" sz="quarter" idx="4294967295"/>
          </p:nvPr>
        </p:nvSpPr>
        <p:spPr>
          <a:xfrm>
            <a:off x="7010400" y="6248400"/>
            <a:ext cx="2133600" cy="457200"/>
          </a:xfrm>
          <a:prstGeom prst="rect">
            <a:avLst/>
          </a:prstGeom>
          <a:noFill/>
        </p:spPr>
        <p:txBody>
          <a:bodyPr/>
          <a:lstStyle/>
          <a:p>
            <a:fld id="{D7D11F20-CA6F-47AB-BCF5-FFFC505F3287}" type="slidenum">
              <a:rPr lang="he-IL" smtClean="0"/>
              <a:pPr/>
              <a:t>2</a:t>
            </a:fld>
            <a:endParaRPr lang="en-US" smtClean="0"/>
          </a:p>
        </p:txBody>
      </p:sp>
      <p:sp>
        <p:nvSpPr>
          <p:cNvPr id="6" name="Rectangle 3"/>
          <p:cNvSpPr txBox="1">
            <a:spLocks noChangeArrowheads="1"/>
          </p:cNvSpPr>
          <p:nvPr/>
        </p:nvSpPr>
        <p:spPr bwMode="auto">
          <a:xfrm>
            <a:off x="395288" y="1844675"/>
            <a:ext cx="8321675" cy="4114800"/>
          </a:xfrm>
          <a:prstGeom prst="rect">
            <a:avLst/>
          </a:prstGeom>
          <a:noFill/>
          <a:ln w="9525">
            <a:noFill/>
            <a:miter lim="800000"/>
            <a:headEnd/>
            <a:tailEnd/>
          </a:ln>
        </p:spPr>
        <p:txBody>
          <a:bodyPr/>
          <a:lstStyle>
            <a:defPPr>
              <a:defRPr lang="he-IL"/>
            </a:defPPr>
            <a:lvl1pPr algn="r" rtl="1" fontAlgn="base">
              <a:spcBef>
                <a:spcPct val="0"/>
              </a:spcBef>
              <a:spcAft>
                <a:spcPct val="0"/>
              </a:spcAft>
              <a:defRPr kern="1200">
                <a:solidFill>
                  <a:schemeClr val="tx1"/>
                </a:solidFill>
                <a:latin typeface="Verdana" pitchFamily="34" charset="0"/>
                <a:ea typeface="+mn-ea"/>
                <a:cs typeface="Arial" pitchFamily="34" charset="0"/>
              </a:defRPr>
            </a:lvl1pPr>
            <a:lvl2pPr marL="457200" algn="r" rtl="1" fontAlgn="base">
              <a:spcBef>
                <a:spcPct val="0"/>
              </a:spcBef>
              <a:spcAft>
                <a:spcPct val="0"/>
              </a:spcAft>
              <a:defRPr kern="1200">
                <a:solidFill>
                  <a:schemeClr val="tx1"/>
                </a:solidFill>
                <a:latin typeface="Verdana" pitchFamily="34" charset="0"/>
                <a:ea typeface="+mn-ea"/>
                <a:cs typeface="Arial" pitchFamily="34" charset="0"/>
              </a:defRPr>
            </a:lvl2pPr>
            <a:lvl3pPr marL="914400" algn="r" rtl="1" fontAlgn="base">
              <a:spcBef>
                <a:spcPct val="0"/>
              </a:spcBef>
              <a:spcAft>
                <a:spcPct val="0"/>
              </a:spcAft>
              <a:defRPr kern="1200">
                <a:solidFill>
                  <a:schemeClr val="tx1"/>
                </a:solidFill>
                <a:latin typeface="Verdana" pitchFamily="34" charset="0"/>
                <a:ea typeface="+mn-ea"/>
                <a:cs typeface="Arial" pitchFamily="34" charset="0"/>
              </a:defRPr>
            </a:lvl3pPr>
            <a:lvl4pPr marL="1371600" algn="r" rtl="1" fontAlgn="base">
              <a:spcBef>
                <a:spcPct val="0"/>
              </a:spcBef>
              <a:spcAft>
                <a:spcPct val="0"/>
              </a:spcAft>
              <a:defRPr kern="1200">
                <a:solidFill>
                  <a:schemeClr val="tx1"/>
                </a:solidFill>
                <a:latin typeface="Verdana" pitchFamily="34" charset="0"/>
                <a:ea typeface="+mn-ea"/>
                <a:cs typeface="Arial" pitchFamily="34" charset="0"/>
              </a:defRPr>
            </a:lvl4pPr>
            <a:lvl5pPr marL="1828800" algn="r" rtl="1" fontAlgn="base">
              <a:spcBef>
                <a:spcPct val="0"/>
              </a:spcBef>
              <a:spcAft>
                <a:spcPct val="0"/>
              </a:spcAft>
              <a:defRPr kern="1200">
                <a:solidFill>
                  <a:schemeClr val="tx1"/>
                </a:solidFill>
                <a:latin typeface="Verdana" pitchFamily="34" charset="0"/>
                <a:ea typeface="+mn-ea"/>
                <a:cs typeface="Arial" pitchFamily="34" charset="0"/>
              </a:defRPr>
            </a:lvl5pPr>
            <a:lvl6pPr marL="2286000" algn="r" defTabSz="914400" rtl="1" eaLnBrk="1" latinLnBrk="0" hangingPunct="1">
              <a:defRPr kern="1200">
                <a:solidFill>
                  <a:schemeClr val="tx1"/>
                </a:solidFill>
                <a:latin typeface="Verdana" pitchFamily="34" charset="0"/>
                <a:ea typeface="+mn-ea"/>
                <a:cs typeface="Arial" pitchFamily="34" charset="0"/>
              </a:defRPr>
            </a:lvl6pPr>
            <a:lvl7pPr marL="2743200" algn="r" defTabSz="914400" rtl="1" eaLnBrk="1" latinLnBrk="0" hangingPunct="1">
              <a:defRPr kern="1200">
                <a:solidFill>
                  <a:schemeClr val="tx1"/>
                </a:solidFill>
                <a:latin typeface="Verdana" pitchFamily="34" charset="0"/>
                <a:ea typeface="+mn-ea"/>
                <a:cs typeface="Arial" pitchFamily="34" charset="0"/>
              </a:defRPr>
            </a:lvl7pPr>
            <a:lvl8pPr marL="3200400" algn="r" defTabSz="914400" rtl="1" eaLnBrk="1" latinLnBrk="0" hangingPunct="1">
              <a:defRPr kern="1200">
                <a:solidFill>
                  <a:schemeClr val="tx1"/>
                </a:solidFill>
                <a:latin typeface="Verdana" pitchFamily="34" charset="0"/>
                <a:ea typeface="+mn-ea"/>
                <a:cs typeface="Arial" pitchFamily="34" charset="0"/>
              </a:defRPr>
            </a:lvl8pPr>
            <a:lvl9pPr marL="3657600" algn="r" defTabSz="914400" rtl="1" eaLnBrk="1" latinLnBrk="0" hangingPunct="1">
              <a:defRPr kern="1200">
                <a:solidFill>
                  <a:schemeClr val="tx1"/>
                </a:solidFill>
                <a:latin typeface="Verdana" pitchFamily="34" charset="0"/>
                <a:ea typeface="+mn-ea"/>
                <a:cs typeface="Arial" pitchFamily="34" charset="0"/>
              </a:defRPr>
            </a:lvl9pPr>
          </a:lstStyle>
          <a:p>
            <a:pPr marL="342900" indent="-342900">
              <a:lnSpc>
                <a:spcPct val="80000"/>
              </a:lnSpc>
              <a:spcBef>
                <a:spcPct val="20000"/>
              </a:spcBef>
              <a:buClr>
                <a:schemeClr val="tx2"/>
              </a:buClr>
              <a:buSzPct val="70000"/>
              <a:buFont typeface="Wingdings" pitchFamily="2" charset="2"/>
              <a:buChar char="¡"/>
              <a:defRPr/>
            </a:pPr>
            <a:r>
              <a:rPr lang="he-IL" u="sng" kern="0" dirty="0">
                <a:latin typeface="+mn-lt"/>
                <a:cs typeface="+mn-cs"/>
              </a:rPr>
              <a:t>נושאי הקורס</a:t>
            </a:r>
            <a:r>
              <a:rPr lang="he-IL" kern="0" dirty="0">
                <a:latin typeface="+mn-lt"/>
                <a:cs typeface="+mn-cs"/>
              </a:rPr>
              <a:t>:</a:t>
            </a:r>
          </a:p>
          <a:p>
            <a:pPr marL="342900" indent="-342900">
              <a:lnSpc>
                <a:spcPct val="80000"/>
              </a:lnSpc>
              <a:spcBef>
                <a:spcPct val="20000"/>
              </a:spcBef>
              <a:buClr>
                <a:schemeClr val="tx2"/>
              </a:buClr>
              <a:buSzPct val="70000"/>
              <a:buFont typeface="Wingdings" pitchFamily="2" charset="2"/>
              <a:buChar char="¡"/>
              <a:defRPr/>
            </a:pPr>
            <a:r>
              <a:rPr lang="he-IL" kern="0" dirty="0" smtClean="0">
                <a:latin typeface="+mn-lt"/>
                <a:cs typeface="+mn-cs"/>
              </a:rPr>
              <a:t>שיעור 1 חקר שווקים כרכיב בתהליך השיווקי</a:t>
            </a:r>
          </a:p>
          <a:p>
            <a:pPr marL="342900" indent="-342900">
              <a:lnSpc>
                <a:spcPct val="80000"/>
              </a:lnSpc>
              <a:spcBef>
                <a:spcPct val="20000"/>
              </a:spcBef>
              <a:buClr>
                <a:schemeClr val="tx2"/>
              </a:buClr>
              <a:buSzPct val="70000"/>
              <a:buFont typeface="Wingdings" pitchFamily="2" charset="2"/>
              <a:buChar char="¡"/>
              <a:defRPr/>
            </a:pPr>
            <a:r>
              <a:rPr lang="he-IL" kern="0" dirty="0">
                <a:latin typeface="+mn-lt"/>
                <a:cs typeface="+mn-cs"/>
              </a:rPr>
              <a:t>שיעור 2 </a:t>
            </a:r>
            <a:r>
              <a:rPr lang="he-IL" kern="0" dirty="0" smtClean="0">
                <a:latin typeface="+mn-lt"/>
                <a:cs typeface="+mn-cs"/>
              </a:rPr>
              <a:t>שלבי המחקר</a:t>
            </a:r>
            <a:endParaRPr lang="he-IL" kern="0" dirty="0">
              <a:latin typeface="+mn-lt"/>
              <a:cs typeface="+mn-cs"/>
            </a:endParaRPr>
          </a:p>
          <a:p>
            <a:pPr marL="342900" indent="-342900">
              <a:lnSpc>
                <a:spcPct val="80000"/>
              </a:lnSpc>
              <a:spcBef>
                <a:spcPct val="20000"/>
              </a:spcBef>
              <a:buClr>
                <a:schemeClr val="tx2"/>
              </a:buClr>
              <a:buSzPct val="70000"/>
              <a:buFont typeface="Wingdings" pitchFamily="2" charset="2"/>
              <a:buChar char="¡"/>
              <a:defRPr/>
            </a:pPr>
            <a:r>
              <a:rPr lang="he-IL" kern="0" dirty="0">
                <a:latin typeface="+mn-lt"/>
                <a:cs typeface="+mn-cs"/>
              </a:rPr>
              <a:t>שיעור </a:t>
            </a:r>
            <a:r>
              <a:rPr lang="he-IL" kern="0" dirty="0" smtClean="0">
                <a:latin typeface="+mn-lt"/>
                <a:cs typeface="+mn-cs"/>
              </a:rPr>
              <a:t>3 </a:t>
            </a:r>
            <a:r>
              <a:rPr lang="he-IL" kern="0" dirty="0" smtClean="0"/>
              <a:t>ניתוח סבבה ומקורות מידע</a:t>
            </a:r>
            <a:endParaRPr lang="he-IL" kern="0" dirty="0" smtClean="0">
              <a:latin typeface="+mn-lt"/>
              <a:cs typeface="+mn-cs"/>
            </a:endParaRPr>
          </a:p>
          <a:p>
            <a:pPr marL="342900" indent="-342900">
              <a:lnSpc>
                <a:spcPct val="80000"/>
              </a:lnSpc>
              <a:spcBef>
                <a:spcPct val="20000"/>
              </a:spcBef>
              <a:buClr>
                <a:schemeClr val="tx2"/>
              </a:buClr>
              <a:buSzPct val="70000"/>
              <a:buFont typeface="Wingdings" pitchFamily="2" charset="2"/>
              <a:buChar char="¡"/>
              <a:defRPr/>
            </a:pPr>
            <a:r>
              <a:rPr lang="he-IL" kern="0" dirty="0" smtClean="0"/>
              <a:t>שיעור 4 </a:t>
            </a:r>
            <a:r>
              <a:rPr lang="he-IL" dirty="0" smtClean="0"/>
              <a:t>בניית אסטרטגיה שיווקית1-סגמנטציה, </a:t>
            </a:r>
            <a:r>
              <a:rPr lang="he-IL" dirty="0" err="1" smtClean="0"/>
              <a:t>טרגטינג</a:t>
            </a:r>
            <a:r>
              <a:rPr lang="he-IL" dirty="0" smtClean="0"/>
              <a:t>, ניתוח גורמים וניתוח אשכולות</a:t>
            </a:r>
          </a:p>
          <a:p>
            <a:pPr marL="342900" indent="-342900">
              <a:lnSpc>
                <a:spcPct val="80000"/>
              </a:lnSpc>
              <a:spcBef>
                <a:spcPct val="20000"/>
              </a:spcBef>
              <a:buClr>
                <a:schemeClr val="tx2"/>
              </a:buClr>
              <a:buSzPct val="70000"/>
              <a:buFont typeface="Wingdings" pitchFamily="2" charset="2"/>
              <a:buChar char="¡"/>
              <a:defRPr/>
            </a:pPr>
            <a:r>
              <a:rPr lang="he-IL" kern="0" dirty="0" smtClean="0"/>
              <a:t>שיעור 5 </a:t>
            </a:r>
            <a:r>
              <a:rPr lang="he-IL" dirty="0" smtClean="0"/>
              <a:t>בניית אסטרטגיה שיווקית2-מיצוב- בניית מפות תפיסתיות</a:t>
            </a:r>
            <a:endParaRPr lang="he-IL" kern="0" dirty="0" smtClean="0"/>
          </a:p>
          <a:p>
            <a:pPr marL="342900" indent="-342900">
              <a:lnSpc>
                <a:spcPct val="80000"/>
              </a:lnSpc>
              <a:spcBef>
                <a:spcPct val="20000"/>
              </a:spcBef>
              <a:buClr>
                <a:schemeClr val="tx2"/>
              </a:buClr>
              <a:buSzPct val="70000"/>
              <a:buFont typeface="Wingdings" pitchFamily="2" charset="2"/>
              <a:buChar char="¡"/>
              <a:defRPr/>
            </a:pPr>
            <a:r>
              <a:rPr lang="he-IL" kern="0" dirty="0" smtClean="0"/>
              <a:t>שיעור 6 מדידה+בניית כלי מחקר1 -שאלון</a:t>
            </a:r>
          </a:p>
          <a:p>
            <a:pPr marL="342900" indent="-342900">
              <a:lnSpc>
                <a:spcPct val="80000"/>
              </a:lnSpc>
              <a:spcBef>
                <a:spcPct val="20000"/>
              </a:spcBef>
              <a:buClr>
                <a:schemeClr val="tx2"/>
              </a:buClr>
              <a:buSzPct val="70000"/>
              <a:buFont typeface="Wingdings" pitchFamily="2" charset="2"/>
              <a:buChar char="¡"/>
              <a:defRPr/>
            </a:pPr>
            <a:r>
              <a:rPr lang="he-IL" kern="0" dirty="0" smtClean="0"/>
              <a:t>שיעור 7 </a:t>
            </a:r>
            <a:r>
              <a:rPr lang="he-IL" kern="0" dirty="0" err="1" smtClean="0"/>
              <a:t>קוולטריקס</a:t>
            </a:r>
            <a:r>
              <a:rPr lang="he-IL" kern="0" dirty="0" smtClean="0"/>
              <a:t>+בניית כלי מחקר 2-איכותני</a:t>
            </a:r>
          </a:p>
          <a:p>
            <a:pPr marL="342900" indent="-342900">
              <a:lnSpc>
                <a:spcPct val="80000"/>
              </a:lnSpc>
              <a:spcBef>
                <a:spcPct val="20000"/>
              </a:spcBef>
              <a:buClr>
                <a:schemeClr val="tx2"/>
              </a:buClr>
              <a:buSzPct val="70000"/>
              <a:buFont typeface="Wingdings" pitchFamily="2" charset="2"/>
              <a:buChar char="¡"/>
              <a:defRPr/>
            </a:pPr>
            <a:r>
              <a:rPr lang="he-IL" kern="0" dirty="0" smtClean="0">
                <a:solidFill>
                  <a:srgbClr val="FF0000"/>
                </a:solidFill>
              </a:rPr>
              <a:t>שיעור 8 דגימה+שיטות איסוף נתונים</a:t>
            </a:r>
          </a:p>
          <a:p>
            <a:pPr marL="342900" indent="-342900">
              <a:lnSpc>
                <a:spcPct val="80000"/>
              </a:lnSpc>
              <a:spcBef>
                <a:spcPct val="20000"/>
              </a:spcBef>
              <a:buClr>
                <a:schemeClr val="tx2"/>
              </a:buClr>
              <a:buSzPct val="70000"/>
              <a:buFont typeface="Wingdings" pitchFamily="2" charset="2"/>
              <a:buChar char="¡"/>
              <a:defRPr/>
            </a:pPr>
            <a:r>
              <a:rPr lang="he-IL" kern="0" dirty="0" smtClean="0"/>
              <a:t>שיעור 9 ניתוח נתונים  (סטטיסטיקה תיאורית).</a:t>
            </a:r>
            <a:endParaRPr lang="en-US" kern="0" dirty="0" smtClean="0"/>
          </a:p>
          <a:p>
            <a:pPr marL="342900" indent="-342900">
              <a:lnSpc>
                <a:spcPct val="80000"/>
              </a:lnSpc>
              <a:spcBef>
                <a:spcPct val="20000"/>
              </a:spcBef>
              <a:buClr>
                <a:schemeClr val="tx2"/>
              </a:buClr>
              <a:buSzPct val="70000"/>
              <a:buFont typeface="Wingdings" pitchFamily="2" charset="2"/>
              <a:buChar char="¡"/>
              <a:defRPr/>
            </a:pPr>
            <a:r>
              <a:rPr lang="he-IL" kern="0" dirty="0" smtClean="0"/>
              <a:t>שיעור  10 ניתוח נתונים (סטטיסטיקה </a:t>
            </a:r>
            <a:r>
              <a:rPr lang="he-IL" kern="0" dirty="0" err="1" smtClean="0"/>
              <a:t>היסקית</a:t>
            </a:r>
            <a:r>
              <a:rPr lang="he-IL" kern="0" dirty="0" smtClean="0"/>
              <a:t>)</a:t>
            </a:r>
            <a:r>
              <a:rPr lang="en-US" kern="0" dirty="0" smtClean="0"/>
              <a:t>.</a:t>
            </a:r>
            <a:r>
              <a:rPr lang="he-IL" kern="0" dirty="0" smtClean="0"/>
              <a:t> </a:t>
            </a:r>
          </a:p>
          <a:p>
            <a:pPr marL="342900" indent="-342900">
              <a:lnSpc>
                <a:spcPct val="80000"/>
              </a:lnSpc>
              <a:spcBef>
                <a:spcPct val="20000"/>
              </a:spcBef>
              <a:buClr>
                <a:schemeClr val="tx2"/>
              </a:buClr>
              <a:buSzPct val="70000"/>
              <a:buFont typeface="Wingdings" pitchFamily="2" charset="2"/>
              <a:buChar char="¡"/>
              <a:defRPr/>
            </a:pPr>
            <a:r>
              <a:rPr lang="he-IL" kern="0" dirty="0" smtClean="0"/>
              <a:t>שיעור 11 היכרות עם תוכנת </a:t>
            </a:r>
            <a:r>
              <a:rPr lang="en-US" kern="0" dirty="0" smtClean="0"/>
              <a:t>SPSS</a:t>
            </a:r>
            <a:r>
              <a:rPr lang="he-IL" kern="0" dirty="0" smtClean="0"/>
              <a:t>.</a:t>
            </a:r>
          </a:p>
          <a:p>
            <a:pPr marL="342900" indent="-342900">
              <a:lnSpc>
                <a:spcPct val="80000"/>
              </a:lnSpc>
              <a:spcBef>
                <a:spcPct val="20000"/>
              </a:spcBef>
              <a:buClr>
                <a:schemeClr val="tx2"/>
              </a:buClr>
              <a:buSzPct val="70000"/>
              <a:buFont typeface="Wingdings" pitchFamily="2" charset="2"/>
              <a:buChar char="¡"/>
              <a:defRPr/>
            </a:pPr>
            <a:r>
              <a:rPr lang="he-IL" kern="0" dirty="0" smtClean="0"/>
              <a:t>שיעור </a:t>
            </a:r>
            <a:r>
              <a:rPr lang="en-US" kern="0" dirty="0" smtClean="0"/>
              <a:t>12</a:t>
            </a:r>
            <a:r>
              <a:rPr lang="he-IL" kern="0" dirty="0" smtClean="0"/>
              <a:t>הצגת פרויקטים</a:t>
            </a:r>
          </a:p>
          <a:p>
            <a:pPr marL="342900" indent="-342900">
              <a:lnSpc>
                <a:spcPct val="80000"/>
              </a:lnSpc>
              <a:spcBef>
                <a:spcPct val="20000"/>
              </a:spcBef>
              <a:buClr>
                <a:schemeClr val="tx2"/>
              </a:buClr>
              <a:buSzPct val="70000"/>
              <a:buFont typeface="Wingdings" pitchFamily="2" charset="2"/>
              <a:buChar char="¡"/>
              <a:defRPr/>
            </a:pPr>
            <a:r>
              <a:rPr lang="he-IL" kern="0" dirty="0" smtClean="0"/>
              <a:t>שיעור 13-שיעור חזרה </a:t>
            </a:r>
          </a:p>
          <a:p>
            <a:pPr marL="342900" indent="-342900">
              <a:lnSpc>
                <a:spcPct val="80000"/>
              </a:lnSpc>
              <a:spcBef>
                <a:spcPct val="20000"/>
              </a:spcBef>
              <a:buClr>
                <a:schemeClr val="tx2"/>
              </a:buClr>
              <a:buSzPct val="70000"/>
              <a:buFont typeface="Wingdings" pitchFamily="2" charset="2"/>
              <a:buChar char="¡"/>
              <a:defRPr/>
            </a:pPr>
            <a:endParaRPr lang="he-IL" kern="0" dirty="0">
              <a:latin typeface="+mn-lt"/>
              <a:cs typeface="+mn-cs"/>
            </a:endParaRPr>
          </a:p>
          <a:p>
            <a:pPr marL="342900" indent="-342900">
              <a:lnSpc>
                <a:spcPct val="80000"/>
              </a:lnSpc>
              <a:spcBef>
                <a:spcPct val="20000"/>
              </a:spcBef>
              <a:buClr>
                <a:schemeClr val="tx2"/>
              </a:buClr>
              <a:buSzPct val="70000"/>
              <a:defRPr/>
            </a:pPr>
            <a:r>
              <a:rPr lang="he-IL" kern="0" dirty="0">
                <a:latin typeface="+mn-lt"/>
                <a:cs typeface="+mn-cs"/>
              </a:rPr>
              <a:t>בהצלחה בקורס!</a:t>
            </a:r>
            <a:endParaRPr lang="en-US" kern="0" dirty="0">
              <a:latin typeface="+mn-lt"/>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defRPr/>
            </a:pPr>
            <a:endParaRPr lang="he-IL" dirty="0"/>
          </a:p>
        </p:txBody>
      </p:sp>
      <p:sp>
        <p:nvSpPr>
          <p:cNvPr id="36867" name="מציין מיקום טקסט 2"/>
          <p:cNvSpPr>
            <a:spLocks noGrp="1"/>
          </p:cNvSpPr>
          <p:nvPr>
            <p:ph type="body" idx="1"/>
          </p:nvPr>
        </p:nvSpPr>
        <p:spPr>
          <a:xfrm>
            <a:off x="722313" y="982663"/>
            <a:ext cx="7772400" cy="1500187"/>
          </a:xfrm>
        </p:spPr>
        <p:txBody>
          <a:bodyPr>
            <a:normAutofit fontScale="92500" lnSpcReduction="10000"/>
          </a:bodyPr>
          <a:lstStyle/>
          <a:p>
            <a:r>
              <a:rPr lang="he-IL" sz="2400" b="1" dirty="0" smtClean="0"/>
              <a:t>7</a:t>
            </a:r>
            <a:r>
              <a:rPr lang="he-IL" dirty="0" smtClean="0"/>
              <a:t>. </a:t>
            </a:r>
            <a:r>
              <a:rPr lang="he-IL" b="1" dirty="0" smtClean="0"/>
              <a:t>אם בבחירות החוקר יודע שיש לו </a:t>
            </a:r>
            <a:r>
              <a:rPr lang="en-US" b="1" dirty="0" smtClean="0"/>
              <a:t>10%</a:t>
            </a:r>
            <a:r>
              <a:rPr lang="he-IL" b="1" dirty="0" smtClean="0"/>
              <a:t> של חרדים באוכלוסייה, </a:t>
            </a:r>
            <a:r>
              <a:rPr lang="en-US" b="1" dirty="0" smtClean="0"/>
              <a:t>30%</a:t>
            </a:r>
            <a:r>
              <a:rPr lang="he-IL" b="1" dirty="0" smtClean="0"/>
              <a:t> של המגזר הערבי באוכלוסייה ו-</a:t>
            </a:r>
            <a:r>
              <a:rPr lang="en-US" b="1" dirty="0" smtClean="0"/>
              <a:t>60%</a:t>
            </a:r>
            <a:r>
              <a:rPr lang="he-IL" b="1" dirty="0" smtClean="0"/>
              <a:t> מהמגזר היהודי חילוני </a:t>
            </a:r>
            <a:r>
              <a:rPr lang="he-IL" b="1" dirty="0" err="1" smtClean="0"/>
              <a:t>וכו</a:t>
            </a:r>
            <a:r>
              <a:rPr lang="he-IL" b="1" dirty="0" smtClean="0"/>
              <a:t>'. אז הוא ייקח פרופורציה שתייצג את הקבוצות מתוך הנחה ששיעור הצבעה של ערבים עבור המפלגות השונות יהיה שונה מאשר שיעור ההצבעה של יהודים חילונים ומשיעור ההצבעה של חרדים.</a:t>
            </a:r>
            <a:endParaRPr lang="en-US" b="1" dirty="0" smtClean="0"/>
          </a:p>
          <a:p>
            <a:endParaRPr lang="he-IL" dirty="0" smtClean="0"/>
          </a:p>
        </p:txBody>
      </p:sp>
      <p:pic>
        <p:nvPicPr>
          <p:cNvPr id="36868" name="Picture 4"/>
          <p:cNvPicPr>
            <a:picLocks noChangeAspect="1" noChangeArrowheads="1"/>
          </p:cNvPicPr>
          <p:nvPr/>
        </p:nvPicPr>
        <p:blipFill>
          <a:blip r:embed="rId3" cstate="print"/>
          <a:srcRect/>
          <a:stretch>
            <a:fillRect/>
          </a:stretch>
        </p:blipFill>
        <p:spPr bwMode="auto">
          <a:xfrm>
            <a:off x="895339" y="2461957"/>
            <a:ext cx="7426347" cy="42312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r" eaLnBrk="1" hangingPunct="1">
              <a:defRPr/>
            </a:pPr>
            <a:r>
              <a:rPr lang="he-IL" sz="4000" dirty="0" smtClean="0">
                <a:solidFill>
                  <a:srgbClr val="0000FF"/>
                </a:solidFill>
                <a:cs typeface="Guttman Vilna" pitchFamily="2" charset="-79"/>
              </a:rPr>
              <a:t>איך נקבע את גודל המדגם?</a:t>
            </a:r>
            <a:endParaRPr lang="en-US" sz="4000" dirty="0" smtClean="0">
              <a:solidFill>
                <a:srgbClr val="0000FF"/>
              </a:solidFill>
            </a:endParaRPr>
          </a:p>
        </p:txBody>
      </p:sp>
      <p:sp>
        <p:nvSpPr>
          <p:cNvPr id="51203" name="Rectangle 3"/>
          <p:cNvSpPr>
            <a:spLocks noGrp="1" noChangeArrowheads="1"/>
          </p:cNvSpPr>
          <p:nvPr>
            <p:ph sz="quarter" idx="1"/>
          </p:nvPr>
        </p:nvSpPr>
        <p:spPr>
          <a:xfrm>
            <a:off x="457200" y="2204864"/>
            <a:ext cx="7467600" cy="4873752"/>
          </a:xfrm>
        </p:spPr>
        <p:txBody>
          <a:bodyPr>
            <a:normAutofit/>
          </a:bodyPr>
          <a:lstStyle/>
          <a:p>
            <a:pPr eaLnBrk="1" hangingPunct="1"/>
            <a:r>
              <a:rPr lang="he-IL" sz="3200" dirty="0" smtClean="0"/>
              <a:t>חוקי אצבע –  למשל: </a:t>
            </a:r>
            <a:r>
              <a:rPr lang="en-US" sz="3200" dirty="0" smtClean="0"/>
              <a:t>N</a:t>
            </a:r>
            <a:r>
              <a:rPr lang="he-IL" sz="3200" dirty="0" smtClean="0"/>
              <a:t>&lt;30, </a:t>
            </a:r>
          </a:p>
          <a:p>
            <a:pPr eaLnBrk="1" hangingPunct="1"/>
            <a:r>
              <a:rPr lang="he-IL" sz="3200" dirty="0" smtClean="0"/>
              <a:t>מגבלות תקציב</a:t>
            </a:r>
          </a:p>
          <a:p>
            <a:pPr eaLnBrk="1" hangingPunct="1"/>
            <a:r>
              <a:rPr lang="he-IL" sz="3200" dirty="0" smtClean="0"/>
              <a:t>מחקרים קודמים – סקירת ספרות</a:t>
            </a:r>
          </a:p>
          <a:p>
            <a:pPr eaLnBrk="1" hangingPunct="1"/>
            <a:r>
              <a:rPr lang="he-IL" sz="3200" dirty="0" smtClean="0"/>
              <a:t>שיטות סטטיסטיות</a:t>
            </a:r>
            <a:endParaRPr lang="en-US" sz="32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64884" y="212502"/>
            <a:ext cx="7855274" cy="686845"/>
          </a:xfrm>
        </p:spPr>
        <p:txBody>
          <a:bodyPr/>
          <a:lstStyle/>
          <a:p>
            <a:pPr algn="ctr" eaLnBrk="1" hangingPunct="1">
              <a:defRPr/>
            </a:pPr>
            <a:r>
              <a:rPr lang="he-IL" sz="4000" dirty="0" smtClean="0">
                <a:solidFill>
                  <a:srgbClr val="0000FF"/>
                </a:solidFill>
                <a:cs typeface="Guttman Vilna" pitchFamily="2" charset="-79"/>
              </a:rPr>
              <a:t>גודל המדגם-שיטות סטטיסטיות:</a:t>
            </a:r>
            <a:endParaRPr lang="en-US" sz="4000" dirty="0" smtClean="0">
              <a:solidFill>
                <a:srgbClr val="0000FF"/>
              </a:solidFill>
              <a:cs typeface="Guttman Vilna" pitchFamily="2" charset="-79"/>
            </a:endParaRPr>
          </a:p>
        </p:txBody>
      </p:sp>
      <p:sp>
        <p:nvSpPr>
          <p:cNvPr id="54275" name="Rectangle 3"/>
          <p:cNvSpPr>
            <a:spLocks noGrp="1" noChangeArrowheads="1"/>
          </p:cNvSpPr>
          <p:nvPr>
            <p:ph sz="quarter" idx="1"/>
          </p:nvPr>
        </p:nvSpPr>
        <p:spPr>
          <a:xfrm>
            <a:off x="-258645" y="1196752"/>
            <a:ext cx="9398995" cy="3289103"/>
          </a:xfrm>
        </p:spPr>
        <p:txBody>
          <a:bodyPr>
            <a:normAutofit lnSpcReduction="10000"/>
          </a:bodyPr>
          <a:lstStyle/>
          <a:p>
            <a:pPr marL="514350" indent="-514350">
              <a:buFont typeface="Arial" pitchFamily="34" charset="0"/>
              <a:buAutoNum type="arabicPeriod"/>
            </a:pPr>
            <a:r>
              <a:rPr lang="el-GR" sz="3600" b="1" dirty="0" smtClean="0"/>
              <a:t>σ</a:t>
            </a:r>
            <a:r>
              <a:rPr lang="en-US" sz="3600" b="1" dirty="0" smtClean="0"/>
              <a:t> ²</a:t>
            </a:r>
            <a:r>
              <a:rPr lang="he-IL" sz="3600" b="1" dirty="0" smtClean="0"/>
              <a:t> - </a:t>
            </a:r>
            <a:r>
              <a:rPr lang="he-IL" sz="2400" dirty="0" smtClean="0"/>
              <a:t>מידת ההטרוגניות (שונות) של המשתנה הקיימת באוכלוסיית המחקר.</a:t>
            </a:r>
          </a:p>
          <a:p>
            <a:pPr marL="514350" indent="-514350">
              <a:buFont typeface="Arial" pitchFamily="34" charset="0"/>
              <a:buAutoNum type="arabicPeriod"/>
            </a:pPr>
            <a:r>
              <a:rPr lang="en-US" sz="2400" b="1" dirty="0" smtClean="0"/>
              <a:t>Z ²</a:t>
            </a:r>
            <a:r>
              <a:rPr lang="he-IL" sz="2400" b="1" dirty="0" smtClean="0"/>
              <a:t> -  </a:t>
            </a:r>
            <a:r>
              <a:rPr lang="he-IL" sz="2400" dirty="0" smtClean="0"/>
              <a:t>מידת הביטחון שבה מבקש החוקר לטעון כי קיימת זהות בין המדגם לבין האוכלוסייה (למשל רמת בטחון של 95%: אם נדגום 100 מדגמים, 95  מהם יכילו את ממוצע </a:t>
            </a:r>
            <a:r>
              <a:rPr lang="he-IL" sz="2400" dirty="0" err="1" smtClean="0"/>
              <a:t>האוכלוסיה</a:t>
            </a:r>
            <a:r>
              <a:rPr lang="he-IL" sz="2400" dirty="0" smtClean="0"/>
              <a:t> האמיתי) </a:t>
            </a:r>
          </a:p>
          <a:p>
            <a:pPr marL="514350" indent="-514350">
              <a:buFont typeface="Arial" pitchFamily="34" charset="0"/>
              <a:buAutoNum type="arabicPeriod"/>
            </a:pPr>
            <a:r>
              <a:rPr lang="en-US" sz="2400" b="1" dirty="0" smtClean="0"/>
              <a:t>SE=sampling error </a:t>
            </a:r>
            <a:r>
              <a:rPr lang="he-IL" sz="2400" dirty="0" smtClean="0"/>
              <a:t> -  גודל הטעות שמתיר לעצמו החוקר ביחס לתוצאות המתקבלות במדגם- רמת דיוק הנדרשת ע"י החוקר, למשל מוכן לטעות ב5% יותר או פחות מממוצע </a:t>
            </a:r>
            <a:r>
              <a:rPr lang="he-IL" sz="2400" dirty="0" err="1" smtClean="0"/>
              <a:t>האוכלוסיה</a:t>
            </a:r>
            <a:r>
              <a:rPr lang="he-IL" sz="2400" dirty="0" smtClean="0"/>
              <a:t> </a:t>
            </a:r>
            <a:r>
              <a:rPr lang="he-IL" sz="2400" dirty="0" err="1" smtClean="0"/>
              <a:t>האמיתי</a:t>
            </a:r>
            <a:r>
              <a:rPr lang="he-IL" sz="2400" dirty="0" smtClean="0"/>
              <a:t>.</a:t>
            </a:r>
          </a:p>
          <a:p>
            <a:pPr marL="514350" indent="-514350">
              <a:buFont typeface="Arial" pitchFamily="34" charset="0"/>
              <a:buAutoNum type="arabicPeriod"/>
            </a:pPr>
            <a:endParaRPr lang="he-IL" sz="2400" dirty="0"/>
          </a:p>
          <a:p>
            <a:pPr marL="514350" indent="-514350">
              <a:buFont typeface="Arial" pitchFamily="34" charset="0"/>
              <a:buAutoNum type="arabicPeriod"/>
            </a:pPr>
            <a:endParaRPr lang="he-IL" sz="2400" dirty="0" smtClean="0"/>
          </a:p>
          <a:p>
            <a:pPr marL="514350" indent="-514350" eaLnBrk="1" hangingPunct="1">
              <a:buFont typeface="Wingdings" pitchFamily="2" charset="2"/>
              <a:buNone/>
            </a:pPr>
            <a:endParaRPr lang="he-IL" sz="2400" dirty="0" smtClean="0"/>
          </a:p>
        </p:txBody>
      </p:sp>
      <p:sp>
        <p:nvSpPr>
          <p:cNvPr id="5" name="Text Box 4"/>
          <p:cNvSpPr txBox="1">
            <a:spLocks noChangeArrowheads="1"/>
          </p:cNvSpPr>
          <p:nvPr/>
        </p:nvSpPr>
        <p:spPr bwMode="auto">
          <a:xfrm>
            <a:off x="2699792" y="4768637"/>
            <a:ext cx="2664296" cy="1815882"/>
          </a:xfrm>
          <a:prstGeom prst="rect">
            <a:avLst/>
          </a:prstGeom>
          <a:noFill/>
          <a:ln w="9525">
            <a:solidFill>
              <a:schemeClr val="folHlink"/>
            </a:solidFill>
            <a:miter lim="800000"/>
            <a:headEnd/>
            <a:tailEnd/>
          </a:ln>
        </p:spPr>
        <p:txBody>
          <a:bodyPr wrap="square">
            <a:spAutoFit/>
          </a:bodyPr>
          <a:lstStyle/>
          <a:p>
            <a:pPr>
              <a:spcBef>
                <a:spcPct val="50000"/>
              </a:spcBef>
            </a:pPr>
            <a:r>
              <a:rPr lang="en-US" sz="2800" b="1" dirty="0" smtClean="0">
                <a:solidFill>
                  <a:schemeClr val="tx1"/>
                </a:solidFill>
              </a:rPr>
              <a:t>n =          Z²</a:t>
            </a:r>
            <a:r>
              <a:rPr lang="el-GR" sz="2800" b="1" dirty="0" smtClean="0">
                <a:solidFill>
                  <a:schemeClr val="tx1"/>
                </a:solidFill>
              </a:rPr>
              <a:t>σ</a:t>
            </a:r>
            <a:r>
              <a:rPr lang="en-US" sz="2800" b="1" dirty="0" smtClean="0">
                <a:solidFill>
                  <a:schemeClr val="tx1"/>
                </a:solidFill>
              </a:rPr>
              <a:t>² </a:t>
            </a:r>
          </a:p>
          <a:p>
            <a:pPr>
              <a:spcBef>
                <a:spcPct val="50000"/>
              </a:spcBef>
            </a:pPr>
            <a:r>
              <a:rPr lang="en-US" sz="2800" b="1" dirty="0" smtClean="0">
                <a:solidFill>
                  <a:schemeClr val="tx1"/>
                </a:solidFill>
              </a:rPr>
              <a:t>(SE)²</a:t>
            </a:r>
          </a:p>
          <a:p>
            <a:pPr>
              <a:spcBef>
                <a:spcPct val="50000"/>
              </a:spcBef>
            </a:pPr>
            <a:endParaRPr lang="en-US" sz="2800" b="1" dirty="0">
              <a:solidFill>
                <a:schemeClr val="tx1"/>
              </a:solidFill>
            </a:endParaRPr>
          </a:p>
        </p:txBody>
      </p:sp>
      <p:cxnSp>
        <p:nvCxnSpPr>
          <p:cNvPr id="6" name="מחבר ישר 5"/>
          <p:cNvCxnSpPr/>
          <p:nvPr/>
        </p:nvCxnSpPr>
        <p:spPr>
          <a:xfrm>
            <a:off x="3978041" y="5301208"/>
            <a:ext cx="1386047" cy="10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r" eaLnBrk="1" hangingPunct="1"/>
            <a:r>
              <a:rPr lang="he-IL" smtClean="0"/>
              <a:t>חישוב</a:t>
            </a:r>
            <a:endParaRPr lang="en-US" smtClean="0"/>
          </a:p>
        </p:txBody>
      </p:sp>
      <p:sp>
        <p:nvSpPr>
          <p:cNvPr id="733187" name="Rectangle 3"/>
          <p:cNvSpPr>
            <a:spLocks noGrp="1" noChangeArrowheads="1"/>
          </p:cNvSpPr>
          <p:nvPr>
            <p:ph sz="quarter" idx="1"/>
          </p:nvPr>
        </p:nvSpPr>
        <p:spPr>
          <a:xfrm>
            <a:off x="107504" y="1827213"/>
            <a:ext cx="8576121" cy="4114800"/>
          </a:xfrm>
        </p:spPr>
        <p:txBody>
          <a:bodyPr>
            <a:normAutofit/>
          </a:bodyPr>
          <a:lstStyle/>
          <a:p>
            <a:pPr eaLnBrk="1" hangingPunct="1">
              <a:buFontTx/>
              <a:buNone/>
              <a:defRPr/>
            </a:pPr>
            <a:r>
              <a:rPr lang="he-IL" sz="3200" dirty="0"/>
              <a:t>למשל-נתון:</a:t>
            </a:r>
          </a:p>
          <a:p>
            <a:pPr eaLnBrk="1" hangingPunct="1">
              <a:defRPr/>
            </a:pPr>
            <a:r>
              <a:rPr lang="he-IL" sz="3200" dirty="0"/>
              <a:t>95% רמת </a:t>
            </a:r>
            <a:r>
              <a:rPr lang="he-IL" sz="3200" dirty="0" smtClean="0"/>
              <a:t>בטחון </a:t>
            </a:r>
            <a:r>
              <a:rPr lang="he-IL" sz="3200" dirty="0"/>
              <a:t>רצויה </a:t>
            </a:r>
            <a:r>
              <a:rPr lang="he-IL" sz="3200" dirty="0" smtClean="0"/>
              <a:t>-    </a:t>
            </a:r>
            <a:r>
              <a:rPr lang="en-US" sz="3200" dirty="0" smtClean="0"/>
              <a:t>Z=1.96</a:t>
            </a:r>
            <a:endParaRPr lang="he-IL" sz="3200" dirty="0"/>
          </a:p>
          <a:p>
            <a:pPr eaLnBrk="1" hangingPunct="1">
              <a:defRPr/>
            </a:pPr>
            <a:r>
              <a:rPr lang="he-IL" sz="3200" dirty="0"/>
              <a:t>שגיאת </a:t>
            </a:r>
            <a:r>
              <a:rPr lang="he-IL" sz="3200" dirty="0" smtClean="0"/>
              <a:t>המדגם שהחוקר מוכן לקבל  - 0.05</a:t>
            </a:r>
            <a:r>
              <a:rPr lang="en-US" sz="3200" dirty="0" smtClean="0"/>
              <a:t> </a:t>
            </a:r>
            <a:r>
              <a:rPr lang="en-US" sz="3200" dirty="0"/>
              <a:t>SE=</a:t>
            </a:r>
            <a:endParaRPr lang="he-IL" sz="3200" dirty="0"/>
          </a:p>
          <a:p>
            <a:pPr>
              <a:defRPr/>
            </a:pPr>
            <a:r>
              <a:rPr lang="he-IL" sz="3200" dirty="0" smtClean="0"/>
              <a:t>שונות 1.19=</a:t>
            </a:r>
            <a:r>
              <a:rPr lang="el-GR" sz="3200" dirty="0" smtClean="0"/>
              <a:t>σ</a:t>
            </a:r>
            <a:r>
              <a:rPr lang="en-US" sz="3200" b="1" dirty="0" smtClean="0"/>
              <a:t> ²</a:t>
            </a:r>
            <a:endParaRPr lang="he-IL" sz="3200" dirty="0"/>
          </a:p>
          <a:p>
            <a:pPr eaLnBrk="1" hangingPunct="1">
              <a:buFontTx/>
              <a:buNone/>
              <a:defRPr/>
            </a:pPr>
            <a:r>
              <a:rPr lang="he-IL" sz="3200" dirty="0">
                <a:solidFill>
                  <a:schemeClr val="accent1">
                    <a:lumMod val="25000"/>
                  </a:schemeClr>
                </a:solidFill>
              </a:rPr>
              <a:t>מה גודל המדגם שיש לקחת??</a:t>
            </a:r>
          </a:p>
          <a:p>
            <a:pPr eaLnBrk="1" hangingPunct="1">
              <a:defRPr/>
            </a:pPr>
            <a:endParaRPr lang="en-US" sz="3200" dirty="0">
              <a:solidFill>
                <a:schemeClr val="accent1"/>
              </a:solidFill>
            </a:endParaRPr>
          </a:p>
        </p:txBody>
      </p:sp>
      <p:sp>
        <p:nvSpPr>
          <p:cNvPr id="55300" name="Text Box 5"/>
          <p:cNvSpPr txBox="1">
            <a:spLocks noChangeArrowheads="1"/>
          </p:cNvSpPr>
          <p:nvPr/>
        </p:nvSpPr>
        <p:spPr bwMode="auto">
          <a:xfrm>
            <a:off x="900113" y="5734050"/>
            <a:ext cx="7775575" cy="830997"/>
          </a:xfrm>
          <a:prstGeom prst="rect">
            <a:avLst/>
          </a:prstGeom>
          <a:noFill/>
          <a:ln w="9525">
            <a:noFill/>
            <a:miter lim="800000"/>
            <a:headEnd/>
            <a:tailEnd/>
          </a:ln>
        </p:spPr>
        <p:txBody>
          <a:bodyPr>
            <a:spAutoFit/>
          </a:bodyPr>
          <a:lstStyle/>
          <a:p>
            <a:pPr>
              <a:spcBef>
                <a:spcPct val="50000"/>
              </a:spcBef>
            </a:pPr>
            <a:r>
              <a:rPr lang="he-IL" sz="2400" dirty="0">
                <a:solidFill>
                  <a:schemeClr val="tx1"/>
                </a:solidFill>
                <a:cs typeface="Guttman Yad-Brush" pitchFamily="2" charset="-79"/>
              </a:rPr>
              <a:t>מה יקרה </a:t>
            </a:r>
            <a:r>
              <a:rPr lang="he-IL" sz="2400" dirty="0" smtClean="0">
                <a:solidFill>
                  <a:schemeClr val="tx1"/>
                </a:solidFill>
                <a:cs typeface="Guttman Yad-Brush" pitchFamily="2" charset="-79"/>
              </a:rPr>
              <a:t>כשנגדיל או נקטין את השגיאה</a:t>
            </a:r>
            <a:r>
              <a:rPr lang="he-IL" sz="2400" dirty="0">
                <a:solidFill>
                  <a:schemeClr val="tx1"/>
                </a:solidFill>
                <a:cs typeface="Guttman Yad-Brush" pitchFamily="2" charset="-79"/>
              </a:rPr>
              <a:t>? פחות מהימנות? או שהשונות </a:t>
            </a:r>
            <a:r>
              <a:rPr lang="he-IL" sz="2400" dirty="0" err="1">
                <a:solidFill>
                  <a:schemeClr val="tx1"/>
                </a:solidFill>
                <a:cs typeface="Guttman Yad-Brush" pitchFamily="2" charset="-79"/>
              </a:rPr>
              <a:t>באוכ</a:t>
            </a:r>
            <a:r>
              <a:rPr lang="he-IL" sz="2400" dirty="0">
                <a:solidFill>
                  <a:schemeClr val="tx1"/>
                </a:solidFill>
                <a:cs typeface="Guttman Yad-Brush" pitchFamily="2" charset="-79"/>
              </a:rPr>
              <a:t>' קטנה?</a:t>
            </a:r>
            <a:endParaRPr lang="en-US" sz="2400" dirty="0">
              <a:solidFill>
                <a:schemeClr val="tx1"/>
              </a:solidFill>
              <a:cs typeface="Guttman Yad-Brush" pitchFamily="2" charset="-79"/>
            </a:endParaRPr>
          </a:p>
        </p:txBody>
      </p:sp>
      <p:sp>
        <p:nvSpPr>
          <p:cNvPr id="55301" name="Text Box 4"/>
          <p:cNvSpPr txBox="1">
            <a:spLocks noChangeArrowheads="1"/>
          </p:cNvSpPr>
          <p:nvPr/>
        </p:nvSpPr>
        <p:spPr bwMode="auto">
          <a:xfrm>
            <a:off x="2195513" y="4797425"/>
            <a:ext cx="5400675" cy="528638"/>
          </a:xfrm>
          <a:prstGeom prst="rect">
            <a:avLst/>
          </a:prstGeom>
          <a:noFill/>
          <a:ln w="9525">
            <a:solidFill>
              <a:schemeClr val="tx1"/>
            </a:solidFill>
            <a:miter lim="800000"/>
            <a:headEnd/>
            <a:tailEnd/>
          </a:ln>
        </p:spPr>
        <p:txBody>
          <a:bodyPr>
            <a:spAutoFit/>
          </a:bodyPr>
          <a:lstStyle/>
          <a:p>
            <a:pPr>
              <a:spcBef>
                <a:spcPct val="50000"/>
              </a:spcBef>
            </a:pPr>
            <a:r>
              <a:rPr lang="en-US" sz="2800" b="1" dirty="0">
                <a:solidFill>
                  <a:schemeClr val="tx1"/>
                </a:solidFill>
              </a:rPr>
              <a:t> (</a:t>
            </a:r>
            <a:r>
              <a:rPr lang="en-US" sz="2800" b="1" dirty="0" smtClean="0">
                <a:solidFill>
                  <a:schemeClr val="tx1"/>
                </a:solidFill>
              </a:rPr>
              <a:t>0.05) </a:t>
            </a:r>
            <a:r>
              <a:rPr lang="en-US" sz="2800" b="1" dirty="0">
                <a:solidFill>
                  <a:schemeClr val="tx1"/>
                </a:solidFill>
              </a:rPr>
              <a:t>² = </a:t>
            </a:r>
            <a:r>
              <a:rPr lang="en-US" sz="2800" b="1" dirty="0" smtClean="0">
                <a:solidFill>
                  <a:schemeClr val="tx1"/>
                </a:solidFill>
              </a:rPr>
              <a:t>1828</a:t>
            </a:r>
            <a:r>
              <a:rPr lang="he-IL" sz="2800" b="1" dirty="0" smtClean="0">
                <a:solidFill>
                  <a:schemeClr val="tx1"/>
                </a:solidFill>
              </a:rPr>
              <a:t>/ </a:t>
            </a:r>
            <a:r>
              <a:rPr lang="en-US" sz="2800" b="1" dirty="0">
                <a:solidFill>
                  <a:schemeClr val="tx1"/>
                </a:solidFill>
              </a:rPr>
              <a:t>²</a:t>
            </a:r>
            <a:r>
              <a:rPr lang="he-IL" sz="2800" b="1" dirty="0" smtClean="0">
                <a:solidFill>
                  <a:schemeClr val="tx1"/>
                </a:solidFill>
              </a:rPr>
              <a:t>(1.96)</a:t>
            </a:r>
            <a:r>
              <a:rPr lang="en-US" sz="2800" b="1" dirty="0">
                <a:solidFill>
                  <a:schemeClr val="tx1"/>
                </a:solidFill>
              </a:rPr>
              <a:t>*</a:t>
            </a:r>
            <a:r>
              <a:rPr lang="he-IL" sz="2800" b="1" dirty="0">
                <a:solidFill>
                  <a:schemeClr val="tx1"/>
                </a:solidFill>
              </a:rPr>
              <a:t> </a:t>
            </a:r>
            <a:r>
              <a:rPr lang="he-IL" sz="2800" b="1" dirty="0" smtClean="0">
                <a:solidFill>
                  <a:schemeClr val="tx1"/>
                </a:solidFill>
              </a:rPr>
              <a:t>(1.19</a:t>
            </a:r>
            <a:r>
              <a:rPr lang="he-IL" sz="2800" b="1" dirty="0">
                <a:solidFill>
                  <a:schemeClr val="tx1"/>
                </a:solidFill>
              </a:rPr>
              <a:t>)</a:t>
            </a:r>
            <a:endParaRPr lang="en-US" sz="2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2"/>
          <p:cNvSpPr>
            <a:spLocks noGrp="1" noChangeArrowheads="1"/>
          </p:cNvSpPr>
          <p:nvPr>
            <p:ph type="title"/>
          </p:nvPr>
        </p:nvSpPr>
        <p:spPr/>
        <p:txBody>
          <a:bodyPr/>
          <a:lstStyle/>
          <a:p>
            <a:pPr algn="ctr" eaLnBrk="1" hangingPunct="1"/>
            <a:r>
              <a:rPr lang="he-IL" smtClean="0"/>
              <a:t>שאלת חשיבה – גודל מדגם</a:t>
            </a:r>
            <a:endParaRPr lang="en-US" smtClean="0"/>
          </a:p>
        </p:txBody>
      </p:sp>
      <p:sp>
        <p:nvSpPr>
          <p:cNvPr id="56323" name="Rectangle 3"/>
          <p:cNvSpPr>
            <a:spLocks noGrp="1" noChangeArrowheads="1"/>
          </p:cNvSpPr>
          <p:nvPr>
            <p:ph sz="quarter" idx="1"/>
          </p:nvPr>
        </p:nvSpPr>
        <p:spPr>
          <a:xfrm>
            <a:off x="900113" y="1773238"/>
            <a:ext cx="7704137" cy="4176712"/>
          </a:xfrm>
        </p:spPr>
        <p:txBody>
          <a:bodyPr/>
          <a:lstStyle/>
          <a:p>
            <a:pPr eaLnBrk="1" hangingPunct="1">
              <a:lnSpc>
                <a:spcPct val="90000"/>
              </a:lnSpc>
              <a:buFont typeface="Wingdings" pitchFamily="2" charset="2"/>
              <a:buNone/>
            </a:pPr>
            <a:r>
              <a:rPr lang="he-IL" sz="2400" smtClean="0"/>
              <a:t>מנהל מקדונלד'ס בישראל מפחד מתביעות מאזרחים שיטענו </a:t>
            </a:r>
          </a:p>
          <a:p>
            <a:pPr eaLnBrk="1" hangingPunct="1">
              <a:lnSpc>
                <a:spcPct val="90000"/>
              </a:lnSpc>
              <a:buFont typeface="Wingdings" pitchFamily="2" charset="2"/>
              <a:buNone/>
            </a:pPr>
            <a:r>
              <a:rPr lang="he-IL" sz="2400" smtClean="0"/>
              <a:t>שטמפרטורת הקפה גורמת להם לכוויה על הלשון. כדי לבדוק מהי </a:t>
            </a:r>
          </a:p>
          <a:p>
            <a:pPr eaLnBrk="1" hangingPunct="1">
              <a:lnSpc>
                <a:spcPct val="90000"/>
              </a:lnSpc>
              <a:buFont typeface="Wingdings" pitchFamily="2" charset="2"/>
              <a:buNone/>
            </a:pPr>
            <a:r>
              <a:rPr lang="he-IL" sz="2400" smtClean="0"/>
              <a:t>הטמפרטורה שגורמת לכוויה היה עליו לערוך ניסויי ולצורך כך היה </a:t>
            </a:r>
          </a:p>
          <a:p>
            <a:pPr eaLnBrk="1" hangingPunct="1">
              <a:lnSpc>
                <a:spcPct val="90000"/>
              </a:lnSpc>
              <a:buFont typeface="Wingdings" pitchFamily="2" charset="2"/>
              <a:buNone/>
            </a:pPr>
            <a:r>
              <a:rPr lang="he-IL" sz="2400" smtClean="0"/>
              <a:t>עליו להחליט מהו גודל המדגם הדרוש לו. </a:t>
            </a:r>
          </a:p>
          <a:p>
            <a:pPr eaLnBrk="1" hangingPunct="1">
              <a:lnSpc>
                <a:spcPct val="90000"/>
              </a:lnSpc>
              <a:buFont typeface="Wingdings" pitchFamily="2" charset="2"/>
              <a:buNone/>
            </a:pPr>
            <a:r>
              <a:rPr lang="he-IL" sz="2400" smtClean="0"/>
              <a:t>לפי חישוביו כמות האנשים השותים קפה במקדונלד'ס בישראל </a:t>
            </a:r>
          </a:p>
          <a:p>
            <a:pPr eaLnBrk="1" hangingPunct="1">
              <a:lnSpc>
                <a:spcPct val="90000"/>
              </a:lnSpc>
              <a:buFont typeface="Wingdings" pitchFamily="2" charset="2"/>
              <a:buNone/>
            </a:pPr>
            <a:r>
              <a:rPr lang="he-IL" sz="2400" smtClean="0"/>
              <a:t>זהה לכמות המצביעים לכנסת. הוא גם גילה שהם פחות או יותר </a:t>
            </a:r>
          </a:p>
          <a:p>
            <a:pPr eaLnBrk="1" hangingPunct="1">
              <a:lnSpc>
                <a:spcPct val="90000"/>
              </a:lnSpc>
              <a:buFont typeface="Wingdings" pitchFamily="2" charset="2"/>
              <a:buNone/>
            </a:pPr>
            <a:r>
              <a:rPr lang="he-IL" sz="2400" smtClean="0"/>
              <a:t>שייכים לאותה קבוצת גיל. לפיכך החליט שגודל המדגם הדרוש לו </a:t>
            </a:r>
          </a:p>
          <a:p>
            <a:pPr eaLnBrk="1" hangingPunct="1">
              <a:lnSpc>
                <a:spcPct val="90000"/>
              </a:lnSpc>
              <a:buFont typeface="Wingdings" pitchFamily="2" charset="2"/>
              <a:buNone/>
            </a:pPr>
            <a:r>
              <a:rPr lang="he-IL" sz="2400" smtClean="0"/>
              <a:t>מקביל לזה שדרוש לחישוב תחזיות הבחירות בישראל.</a:t>
            </a:r>
          </a:p>
          <a:p>
            <a:pPr eaLnBrk="1" hangingPunct="1">
              <a:lnSpc>
                <a:spcPct val="90000"/>
              </a:lnSpc>
              <a:buFont typeface="Wingdings" pitchFamily="2" charset="2"/>
              <a:buNone/>
            </a:pPr>
            <a:r>
              <a:rPr lang="he-IL" sz="2400" smtClean="0"/>
              <a:t>האם אתם מסכימים עם דעתו? זכרו שמנהל מקדונלד'ס מחזיק </a:t>
            </a:r>
          </a:p>
          <a:p>
            <a:pPr eaLnBrk="1" hangingPunct="1">
              <a:lnSpc>
                <a:spcPct val="90000"/>
              </a:lnSpc>
              <a:buFont typeface="Wingdings" pitchFamily="2" charset="2"/>
              <a:buNone/>
            </a:pPr>
            <a:r>
              <a:rPr lang="he-IL" sz="2400" smtClean="0"/>
              <a:t>בתואר שני במנהל עסקים והוא בעל ניסיון עשיר במחקר.</a:t>
            </a:r>
            <a:endParaRPr lang="en-US" sz="2400" smtClean="0"/>
          </a:p>
          <a:p>
            <a:pPr eaLnBrk="1" hangingPunct="1">
              <a:lnSpc>
                <a:spcPct val="90000"/>
              </a:lnSpc>
            </a:pPr>
            <a:endParaRPr lang="en-US" sz="2400" smtClean="0"/>
          </a:p>
        </p:txBody>
      </p:sp>
      <p:sp>
        <p:nvSpPr>
          <p:cNvPr id="56324" name="Slide Number Placeholder 5"/>
          <p:cNvSpPr>
            <a:spLocks noGrp="1"/>
          </p:cNvSpPr>
          <p:nvPr>
            <p:ph type="sldNum" sz="quarter" idx="4294967295"/>
          </p:nvPr>
        </p:nvSpPr>
        <p:spPr>
          <a:xfrm>
            <a:off x="7010400" y="6248400"/>
            <a:ext cx="2133600" cy="457200"/>
          </a:xfrm>
          <a:prstGeom prst="rect">
            <a:avLst/>
          </a:prstGeom>
          <a:noFill/>
        </p:spPr>
        <p:txBody>
          <a:bodyPr/>
          <a:lstStyle/>
          <a:p>
            <a:fld id="{35E81E6E-69F7-4785-AC6C-00E3B5794612}" type="slidenum">
              <a:rPr lang="he-IL"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p:cNvSpPr>
            <a:spLocks noGrp="1" noChangeArrowheads="1"/>
          </p:cNvSpPr>
          <p:nvPr>
            <p:ph type="title"/>
          </p:nvPr>
        </p:nvSpPr>
        <p:spPr>
          <a:xfrm>
            <a:off x="457200" y="260648"/>
            <a:ext cx="7787208" cy="508918"/>
          </a:xfrm>
        </p:spPr>
        <p:txBody>
          <a:bodyPr/>
          <a:lstStyle/>
          <a:p>
            <a:pPr algn="ctr" eaLnBrk="1" hangingPunct="1"/>
            <a:r>
              <a:rPr lang="he-IL" sz="3200" dirty="0" smtClean="0">
                <a:solidFill>
                  <a:srgbClr val="0000FF"/>
                </a:solidFill>
              </a:rPr>
              <a:t>שגיאות דגימה ושגיאות שאינן שגיאות דגימה</a:t>
            </a:r>
            <a:endParaRPr lang="en-US" sz="3200" dirty="0" smtClean="0">
              <a:solidFill>
                <a:srgbClr val="0000FF"/>
              </a:solidFill>
            </a:endParaRPr>
          </a:p>
        </p:txBody>
      </p:sp>
      <p:sp>
        <p:nvSpPr>
          <p:cNvPr id="57347" name="Rectangle 3"/>
          <p:cNvSpPr>
            <a:spLocks noGrp="1" noChangeArrowheads="1"/>
          </p:cNvSpPr>
          <p:nvPr>
            <p:ph sz="quarter" idx="1"/>
          </p:nvPr>
        </p:nvSpPr>
        <p:spPr/>
        <p:txBody>
          <a:bodyPr>
            <a:normAutofit lnSpcReduction="10000"/>
          </a:bodyPr>
          <a:lstStyle/>
          <a:p>
            <a:pPr eaLnBrk="1" hangingPunct="1"/>
            <a:r>
              <a:rPr lang="he-IL" sz="2400" b="1" dirty="0" smtClean="0">
                <a:solidFill>
                  <a:srgbClr val="0000FF"/>
                </a:solidFill>
              </a:rPr>
              <a:t>שגיאות דגימה-</a:t>
            </a:r>
          </a:p>
          <a:p>
            <a:pPr marL="0" indent="0" eaLnBrk="1" hangingPunct="1">
              <a:buNone/>
            </a:pPr>
            <a:r>
              <a:rPr lang="he-IL" sz="2400" dirty="0" smtClean="0"/>
              <a:t>    </a:t>
            </a:r>
            <a:r>
              <a:rPr lang="he-IL" sz="2400" b="1" dirty="0" smtClean="0"/>
              <a:t>פרוצדורה או דגימה לא נכונה</a:t>
            </a:r>
          </a:p>
          <a:p>
            <a:pPr marL="0" indent="0" eaLnBrk="1" hangingPunct="1">
              <a:buNone/>
            </a:pPr>
            <a:r>
              <a:rPr lang="he-IL" sz="2400" dirty="0"/>
              <a:t> </a:t>
            </a:r>
            <a:r>
              <a:rPr lang="he-IL" sz="2400" dirty="0" smtClean="0"/>
              <a:t>   למשל: לדגום ספורטאים כששאלת </a:t>
            </a:r>
          </a:p>
          <a:p>
            <a:pPr marL="0" indent="0" eaLnBrk="1" hangingPunct="1">
              <a:buNone/>
            </a:pPr>
            <a:r>
              <a:rPr lang="he-IL" sz="2400" dirty="0"/>
              <a:t> </a:t>
            </a:r>
            <a:r>
              <a:rPr lang="he-IL" sz="2400" dirty="0" smtClean="0"/>
              <a:t>    המחקר קשורה לגובה </a:t>
            </a:r>
            <a:r>
              <a:rPr lang="he-IL" sz="2400" dirty="0" err="1" smtClean="0"/>
              <a:t>האוכלוסיה</a:t>
            </a:r>
            <a:r>
              <a:rPr lang="he-IL" sz="2400" dirty="0" smtClean="0"/>
              <a:t>.</a:t>
            </a:r>
          </a:p>
          <a:p>
            <a:pPr eaLnBrk="1" hangingPunct="1"/>
            <a:endParaRPr lang="he-IL" sz="2400" dirty="0" smtClean="0"/>
          </a:p>
          <a:p>
            <a:pPr eaLnBrk="1" hangingPunct="1"/>
            <a:r>
              <a:rPr lang="he-IL" sz="2400" b="1" dirty="0" smtClean="0">
                <a:solidFill>
                  <a:srgbClr val="0000FF"/>
                </a:solidFill>
              </a:rPr>
              <a:t>שגיאות שאינן שגיאות דגימה</a:t>
            </a:r>
          </a:p>
          <a:p>
            <a:pPr eaLnBrk="1" hangingPunct="1">
              <a:buFont typeface="Wingdings" pitchFamily="2" charset="2"/>
              <a:buNone/>
            </a:pPr>
            <a:r>
              <a:rPr lang="he-IL" sz="2400" dirty="0" smtClean="0"/>
              <a:t>            אקראיות- ישפיעו על השונות</a:t>
            </a:r>
          </a:p>
          <a:p>
            <a:pPr eaLnBrk="1" hangingPunct="1">
              <a:buFont typeface="Wingdings" pitchFamily="2" charset="2"/>
              <a:buNone/>
            </a:pPr>
            <a:r>
              <a:rPr lang="he-IL" sz="2400" dirty="0" smtClean="0"/>
              <a:t>            לא אקראיות- ישפיעו על הממוצע</a:t>
            </a:r>
          </a:p>
          <a:p>
            <a:pPr eaLnBrk="1" hangingPunct="1">
              <a:buFont typeface="Wingdings" pitchFamily="2" charset="2"/>
              <a:buNone/>
            </a:pPr>
            <a:endParaRPr lang="he-IL" sz="2400" dirty="0" smtClean="0"/>
          </a:p>
          <a:p>
            <a:pPr eaLnBrk="1" hangingPunct="1">
              <a:buFont typeface="Wingdings" pitchFamily="2" charset="2"/>
              <a:buNone/>
            </a:pPr>
            <a:endParaRPr lang="he-IL" sz="2400" dirty="0" smtClean="0"/>
          </a:p>
          <a:p>
            <a:pPr eaLnBrk="1" hangingPunct="1">
              <a:buFont typeface="Wingdings" pitchFamily="2" charset="2"/>
              <a:buNone/>
            </a:pPr>
            <a:r>
              <a:rPr lang="he-IL" sz="2400" dirty="0" smtClean="0"/>
              <a:t>מה יקרה לשגיאות אלו אם נגדיל את גודל המדגם?</a:t>
            </a:r>
          </a:p>
          <a:p>
            <a:pPr eaLnBrk="1" hangingPunct="1">
              <a:buFont typeface="Wingdings" pitchFamily="2" charset="2"/>
              <a:buNone/>
            </a:pPr>
            <a:endParaRPr lang="en-US" sz="2400" dirty="0" smtClean="0"/>
          </a:p>
        </p:txBody>
      </p:sp>
      <p:sp>
        <p:nvSpPr>
          <p:cNvPr id="57348" name="Slide Number Placeholder 5"/>
          <p:cNvSpPr>
            <a:spLocks noGrp="1"/>
          </p:cNvSpPr>
          <p:nvPr>
            <p:ph type="sldNum" sz="quarter" idx="4294967295"/>
          </p:nvPr>
        </p:nvSpPr>
        <p:spPr>
          <a:xfrm>
            <a:off x="7010400" y="6248400"/>
            <a:ext cx="2133600" cy="457200"/>
          </a:xfrm>
          <a:prstGeom prst="rect">
            <a:avLst/>
          </a:prstGeom>
          <a:noFill/>
        </p:spPr>
        <p:txBody>
          <a:bodyPr/>
          <a:lstStyle/>
          <a:p>
            <a:fld id="{FA8A24F3-C9D4-455A-BA50-11F88D220365}" type="slidenum">
              <a:rPr lang="he-IL" smtClean="0"/>
              <a:pPr/>
              <a:t>25</a:t>
            </a:fld>
            <a:endParaRPr lang="en-US" smtClean="0"/>
          </a:p>
        </p:txBody>
      </p:sp>
      <p:pic>
        <p:nvPicPr>
          <p:cNvPr id="57349" name="Picture 5" descr="C:\Users\friedmann's\AppData\Local\Microsoft\Windows\Temporary Internet Files\Content.IE5\OXW834IO\MC900441556[1].wmf"/>
          <p:cNvPicPr>
            <a:picLocks noChangeAspect="1" noChangeArrowheads="1"/>
          </p:cNvPicPr>
          <p:nvPr/>
        </p:nvPicPr>
        <p:blipFill>
          <a:blip r:embed="rId3" cstate="print"/>
          <a:srcRect/>
          <a:stretch>
            <a:fillRect/>
          </a:stretch>
        </p:blipFill>
        <p:spPr bwMode="auto">
          <a:xfrm>
            <a:off x="1835697" y="1368553"/>
            <a:ext cx="1173088" cy="2996552"/>
          </a:xfrm>
          <a:prstGeom prst="rect">
            <a:avLst/>
          </a:prstGeom>
          <a:noFill/>
          <a:ln w="9525">
            <a:noFill/>
            <a:miter lim="800000"/>
            <a:headEnd/>
            <a:tailEnd/>
          </a:ln>
        </p:spPr>
      </p:pic>
      <p:pic>
        <p:nvPicPr>
          <p:cNvPr id="57350" name="Picture 6" descr="C:\Users\friedmann's\AppData\Local\Microsoft\Windows\Temporary Internet Files\Content.IE5\T33VXNEX\MP900433172[1].jpg"/>
          <p:cNvPicPr>
            <a:picLocks noChangeAspect="1" noChangeArrowheads="1"/>
          </p:cNvPicPr>
          <p:nvPr/>
        </p:nvPicPr>
        <p:blipFill>
          <a:blip r:embed="rId4" cstate="print"/>
          <a:srcRect/>
          <a:stretch>
            <a:fillRect/>
          </a:stretch>
        </p:blipFill>
        <p:spPr bwMode="auto">
          <a:xfrm>
            <a:off x="179389" y="4221163"/>
            <a:ext cx="1656308" cy="2262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sz="quarter" idx="1"/>
          </p:nvPr>
        </p:nvSpPr>
        <p:spPr>
          <a:xfrm>
            <a:off x="1403648" y="476672"/>
            <a:ext cx="7344815" cy="5040560"/>
          </a:xfrm>
        </p:spPr>
        <p:txBody>
          <a:bodyPr/>
          <a:lstStyle/>
          <a:p>
            <a:pPr eaLnBrk="1" hangingPunct="1">
              <a:buFontTx/>
              <a:buNone/>
              <a:defRPr/>
            </a:pPr>
            <a:r>
              <a:rPr lang="he-IL" dirty="0" smtClean="0">
                <a:solidFill>
                  <a:srgbClr val="0000FF"/>
                </a:solidFill>
              </a:rPr>
              <a:t>שלבי מחקר-תזכורת:</a:t>
            </a:r>
          </a:p>
          <a:p>
            <a:pPr eaLnBrk="1" hangingPunct="1">
              <a:buFontTx/>
              <a:buNone/>
              <a:defRPr/>
            </a:pPr>
            <a:endParaRPr lang="he-IL" dirty="0" smtClean="0">
              <a:solidFill>
                <a:srgbClr val="0000FF"/>
              </a:solidFill>
            </a:endParaRPr>
          </a:p>
          <a:p>
            <a:pPr eaLnBrk="1" hangingPunct="1">
              <a:defRPr/>
            </a:pPr>
            <a:r>
              <a:rPr lang="he-IL" dirty="0" smtClean="0">
                <a:solidFill>
                  <a:srgbClr val="660066"/>
                </a:solidFill>
              </a:rPr>
              <a:t>שלב 1-תכלית המחקר – למה?</a:t>
            </a:r>
            <a:endParaRPr lang="he-IL" sz="1800" dirty="0" smtClean="0"/>
          </a:p>
          <a:p>
            <a:pPr eaLnBrk="1" hangingPunct="1">
              <a:defRPr/>
            </a:pPr>
            <a:r>
              <a:rPr lang="he-IL" dirty="0" smtClean="0">
                <a:solidFill>
                  <a:srgbClr val="660066"/>
                </a:solidFill>
              </a:rPr>
              <a:t>שלב 2-מטרות המחקר – מענה לשאלת מחקר ספציפית</a:t>
            </a:r>
            <a:endParaRPr lang="he-IL" sz="1800" dirty="0" smtClean="0">
              <a:solidFill>
                <a:srgbClr val="660066"/>
              </a:solidFill>
            </a:endParaRPr>
          </a:p>
          <a:p>
            <a:pPr eaLnBrk="1" hangingPunct="1">
              <a:defRPr/>
            </a:pPr>
            <a:r>
              <a:rPr lang="he-IL" dirty="0" smtClean="0">
                <a:solidFill>
                  <a:srgbClr val="660066"/>
                </a:solidFill>
              </a:rPr>
              <a:t>שלב </a:t>
            </a:r>
            <a:r>
              <a:rPr lang="he-IL" dirty="0" err="1" smtClean="0">
                <a:solidFill>
                  <a:srgbClr val="660066"/>
                </a:solidFill>
              </a:rPr>
              <a:t>3-עלות&lt;תועלת</a:t>
            </a:r>
            <a:endParaRPr lang="he-IL" dirty="0" smtClean="0">
              <a:solidFill>
                <a:srgbClr val="660066"/>
              </a:solidFill>
            </a:endParaRPr>
          </a:p>
          <a:p>
            <a:pPr eaLnBrk="1" hangingPunct="1">
              <a:defRPr/>
            </a:pPr>
            <a:r>
              <a:rPr lang="he-IL" dirty="0" smtClean="0">
                <a:solidFill>
                  <a:srgbClr val="7030A0"/>
                </a:solidFill>
              </a:rPr>
              <a:t>שלב 4 -תכנון המחקר</a:t>
            </a:r>
            <a:endParaRPr lang="he-IL" sz="1800" dirty="0" smtClean="0"/>
          </a:p>
          <a:p>
            <a:pPr eaLnBrk="1" hangingPunct="1">
              <a:defRPr/>
            </a:pPr>
            <a:r>
              <a:rPr lang="he-IL" dirty="0" smtClean="0">
                <a:solidFill>
                  <a:srgbClr val="660066"/>
                </a:solidFill>
              </a:rPr>
              <a:t>שלב 5-</a:t>
            </a:r>
            <a:r>
              <a:rPr lang="he-IL" dirty="0" smtClean="0">
                <a:solidFill>
                  <a:srgbClr val="FF3399"/>
                </a:solidFill>
              </a:rPr>
              <a:t>יישום המחקר</a:t>
            </a:r>
            <a:endParaRPr lang="he-IL" sz="1800" dirty="0" smtClean="0"/>
          </a:p>
          <a:p>
            <a:pPr eaLnBrk="1" hangingPunct="1">
              <a:buFontTx/>
              <a:buNone/>
              <a:defRPr/>
            </a:pPr>
            <a:r>
              <a:rPr lang="he-IL" sz="1800" dirty="0" smtClean="0"/>
              <a:t>	</a:t>
            </a:r>
          </a:p>
        </p:txBody>
      </p:sp>
      <p:sp>
        <p:nvSpPr>
          <p:cNvPr id="3" name="מלבן 2"/>
          <p:cNvSpPr>
            <a:spLocks noChangeArrowheads="1"/>
          </p:cNvSpPr>
          <p:nvPr/>
        </p:nvSpPr>
        <p:spPr bwMode="auto">
          <a:xfrm>
            <a:off x="4860032" y="3861048"/>
            <a:ext cx="2665710" cy="792163"/>
          </a:xfrm>
          <a:prstGeom prst="rect">
            <a:avLst/>
          </a:prstGeom>
          <a:noFill/>
          <a:ln w="9525" algn="ctr">
            <a:solidFill>
              <a:srgbClr val="FF0000"/>
            </a:solidFill>
            <a:round/>
            <a:headEnd/>
            <a:tailEnd/>
          </a:ln>
        </p:spPr>
        <p:txBody>
          <a:bodyP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fade">
                                      <p:cBhvr>
                                        <p:cTn id="7" dur="2000"/>
                                        <p:tgtEl>
                                          <p:spTgt spid="150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0531">
                                            <p:txEl>
                                              <p:pRg st="2" end="2"/>
                                            </p:txEl>
                                          </p:spTgt>
                                        </p:tgtEl>
                                        <p:attrNameLst>
                                          <p:attrName>style.visibility</p:attrName>
                                        </p:attrNameLst>
                                      </p:cBhvr>
                                      <p:to>
                                        <p:strVal val="visible"/>
                                      </p:to>
                                    </p:set>
                                    <p:animEffect transition="in" filter="fade">
                                      <p:cBhvr>
                                        <p:cTn id="12" dur="2000"/>
                                        <p:tgtEl>
                                          <p:spTgt spid="1505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0531">
                                            <p:txEl>
                                              <p:pRg st="3" end="3"/>
                                            </p:txEl>
                                          </p:spTgt>
                                        </p:tgtEl>
                                        <p:attrNameLst>
                                          <p:attrName>style.visibility</p:attrName>
                                        </p:attrNameLst>
                                      </p:cBhvr>
                                      <p:to>
                                        <p:strVal val="visible"/>
                                      </p:to>
                                    </p:set>
                                    <p:animEffect transition="in" filter="fade">
                                      <p:cBhvr>
                                        <p:cTn id="17" dur="2000"/>
                                        <p:tgtEl>
                                          <p:spTgt spid="1505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0531">
                                            <p:txEl>
                                              <p:pRg st="4" end="4"/>
                                            </p:txEl>
                                          </p:spTgt>
                                        </p:tgtEl>
                                        <p:attrNameLst>
                                          <p:attrName>style.visibility</p:attrName>
                                        </p:attrNameLst>
                                      </p:cBhvr>
                                      <p:to>
                                        <p:strVal val="visible"/>
                                      </p:to>
                                    </p:set>
                                    <p:animEffect transition="in" filter="fade">
                                      <p:cBhvr>
                                        <p:cTn id="22" dur="2000"/>
                                        <p:tgtEl>
                                          <p:spTgt spid="15053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0531">
                                            <p:txEl>
                                              <p:pRg st="5" end="5"/>
                                            </p:txEl>
                                          </p:spTgt>
                                        </p:tgtEl>
                                        <p:attrNameLst>
                                          <p:attrName>style.visibility</p:attrName>
                                        </p:attrNameLst>
                                      </p:cBhvr>
                                      <p:to>
                                        <p:strVal val="visible"/>
                                      </p:to>
                                    </p:set>
                                    <p:animEffect transition="in" filter="fade">
                                      <p:cBhvr>
                                        <p:cTn id="27" dur="2000"/>
                                        <p:tgtEl>
                                          <p:spTgt spid="15053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0531">
                                            <p:txEl>
                                              <p:pRg st="6" end="6"/>
                                            </p:txEl>
                                          </p:spTgt>
                                        </p:tgtEl>
                                        <p:attrNameLst>
                                          <p:attrName>style.visibility</p:attrName>
                                        </p:attrNameLst>
                                      </p:cBhvr>
                                      <p:to>
                                        <p:strVal val="visible"/>
                                      </p:to>
                                    </p:set>
                                    <p:animEffect transition="in" filter="fade">
                                      <p:cBhvr>
                                        <p:cTn id="32" dur="2000"/>
                                        <p:tgtEl>
                                          <p:spTgt spid="15053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0531">
                                            <p:txEl>
                                              <p:pRg st="7" end="7"/>
                                            </p:txEl>
                                          </p:spTgt>
                                        </p:tgtEl>
                                        <p:attrNameLst>
                                          <p:attrName>style.visibility</p:attrName>
                                        </p:attrNameLst>
                                      </p:cBhvr>
                                      <p:to>
                                        <p:strVal val="visible"/>
                                      </p:to>
                                    </p:set>
                                    <p:animEffect transition="in" filter="fade">
                                      <p:cBhvr>
                                        <p:cTn id="37" dur="2000"/>
                                        <p:tgtEl>
                                          <p:spTgt spid="15053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7467600" cy="778098"/>
          </a:xfrm>
        </p:spPr>
        <p:txBody>
          <a:bodyPr/>
          <a:lstStyle/>
          <a:p>
            <a:pPr algn="ctr"/>
            <a:r>
              <a:rPr lang="he-IL" b="0" dirty="0" smtClean="0">
                <a:solidFill>
                  <a:srgbClr val="0000FF"/>
                </a:solidFill>
              </a:rPr>
              <a:t>סיווג שיטות סקר</a:t>
            </a:r>
            <a:endParaRPr lang="he-IL" b="0" dirty="0">
              <a:solidFill>
                <a:srgbClr val="0000FF"/>
              </a:solidFill>
            </a:endParaRPr>
          </a:p>
        </p:txBody>
      </p:sp>
      <p:graphicFrame>
        <p:nvGraphicFramePr>
          <p:cNvPr id="4" name="מציין מיקום תוכן 3"/>
          <p:cNvGraphicFramePr>
            <a:graphicFrameLocks noGrp="1"/>
          </p:cNvGraphicFramePr>
          <p:nvPr>
            <p:ph sz="quarter" idx="1"/>
            <p:extLst>
              <p:ext uri="{D42A27DB-BD31-4B8C-83A1-F6EECF244321}">
                <p14:modId xmlns:p14="http://schemas.microsoft.com/office/powerpoint/2010/main" val="3606012687"/>
              </p:ext>
            </p:extLst>
          </p:nvPr>
        </p:nvGraphicFramePr>
        <p:xfrm>
          <a:off x="1370013" y="1556792"/>
          <a:ext cx="7313612" cy="4385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3" cstate="print"/>
          <a:srcRect/>
          <a:stretch>
            <a:fillRect/>
          </a:stretch>
        </p:blipFill>
        <p:spPr bwMode="auto">
          <a:xfrm>
            <a:off x="251520" y="1224048"/>
            <a:ext cx="8528050" cy="5616575"/>
          </a:xfrm>
          <a:prstGeom prst="rect">
            <a:avLst/>
          </a:prstGeom>
          <a:noFill/>
          <a:ln w="9525">
            <a:noFill/>
            <a:miter lim="800000"/>
            <a:headEnd/>
            <a:tailEnd/>
          </a:ln>
        </p:spPr>
      </p:pic>
      <p:sp>
        <p:nvSpPr>
          <p:cNvPr id="2" name="TextBox 1"/>
          <p:cNvSpPr txBox="1"/>
          <p:nvPr/>
        </p:nvSpPr>
        <p:spPr>
          <a:xfrm>
            <a:off x="467544" y="404664"/>
            <a:ext cx="7992888" cy="954107"/>
          </a:xfrm>
          <a:prstGeom prst="rect">
            <a:avLst/>
          </a:prstGeom>
          <a:noFill/>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he-IL" sz="2800" dirty="0" smtClean="0">
                <a:solidFill>
                  <a:srgbClr val="0000FF"/>
                </a:solidFill>
              </a:rPr>
              <a:t>דיוק בנתונים: הפער בין הדיווח בסקר לעובדות (לפי נתונים רשמיים) </a:t>
            </a:r>
            <a:endParaRPr lang="he-IL" sz="2800" dirty="0">
              <a:solidFill>
                <a:srgbClr val="0000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67744" y="274638"/>
            <a:ext cx="5657056" cy="490066"/>
          </a:xfrm>
        </p:spPr>
        <p:txBody>
          <a:bodyPr/>
          <a:lstStyle/>
          <a:p>
            <a:pPr algn="ctr" eaLnBrk="1" hangingPunct="1"/>
            <a:r>
              <a:rPr lang="he-IL" dirty="0" smtClean="0">
                <a:solidFill>
                  <a:srgbClr val="0000FF"/>
                </a:solidFill>
              </a:rPr>
              <a:t>ראיון אישי</a:t>
            </a:r>
            <a:endParaRPr lang="en-US" dirty="0" smtClean="0">
              <a:solidFill>
                <a:srgbClr val="0000FF"/>
              </a:solidFill>
            </a:endParaRPr>
          </a:p>
        </p:txBody>
      </p:sp>
      <p:sp>
        <p:nvSpPr>
          <p:cNvPr id="8195" name="Rectangle 3"/>
          <p:cNvSpPr>
            <a:spLocks noGrp="1" noChangeArrowheads="1"/>
          </p:cNvSpPr>
          <p:nvPr>
            <p:ph sz="quarter" idx="1"/>
          </p:nvPr>
        </p:nvSpPr>
        <p:spPr>
          <a:xfrm>
            <a:off x="0" y="1412776"/>
            <a:ext cx="9144000" cy="4525963"/>
          </a:xfrm>
        </p:spPr>
        <p:txBody>
          <a:bodyPr lIns="0" rIns="0">
            <a:normAutofit lnSpcReduction="10000"/>
          </a:bodyPr>
          <a:lstStyle/>
          <a:p>
            <a:pPr eaLnBrk="1" hangingPunct="1">
              <a:lnSpc>
                <a:spcPct val="90000"/>
              </a:lnSpc>
              <a:buFontTx/>
              <a:buNone/>
            </a:pPr>
            <a:r>
              <a:rPr lang="he-IL" sz="2800" dirty="0" smtClean="0"/>
              <a:t>מפגש פנים אל פנים עם המרואיין. בתהליך ישנה אינטראקציה בין המראיין, המרואיין והסביבה</a:t>
            </a:r>
          </a:p>
          <a:p>
            <a:pPr eaLnBrk="1" hangingPunct="1">
              <a:lnSpc>
                <a:spcPct val="90000"/>
              </a:lnSpc>
              <a:buFontTx/>
              <a:buNone/>
            </a:pPr>
            <a:r>
              <a:rPr lang="he-IL" sz="2800" b="1" dirty="0" smtClean="0"/>
              <a:t>סוגי ראיון אישי:</a:t>
            </a:r>
          </a:p>
          <a:p>
            <a:pPr eaLnBrk="1" hangingPunct="1">
              <a:lnSpc>
                <a:spcPct val="90000"/>
              </a:lnSpc>
              <a:buFont typeface="Wingdings" pitchFamily="2" charset="2"/>
              <a:buChar char="q"/>
            </a:pPr>
            <a:r>
              <a:rPr lang="he-IL" sz="2800" dirty="0" smtClean="0"/>
              <a:t>ראיון עומק מובנה </a:t>
            </a:r>
          </a:p>
          <a:p>
            <a:pPr eaLnBrk="1" hangingPunct="1">
              <a:lnSpc>
                <a:spcPct val="90000"/>
              </a:lnSpc>
              <a:buFont typeface="Wingdings" pitchFamily="2" charset="2"/>
              <a:buChar char="q"/>
            </a:pPr>
            <a:r>
              <a:rPr lang="he-IL" sz="2800" dirty="0" smtClean="0"/>
              <a:t> שאלון בניהול עצמי</a:t>
            </a:r>
          </a:p>
          <a:p>
            <a:pPr eaLnBrk="1" hangingPunct="1">
              <a:lnSpc>
                <a:spcPct val="90000"/>
              </a:lnSpc>
              <a:buFont typeface="Wingdings" pitchFamily="2" charset="2"/>
              <a:buChar char="q"/>
            </a:pPr>
            <a:r>
              <a:rPr lang="he-IL" sz="2800" dirty="0" err="1" smtClean="0"/>
              <a:t>אומניבס</a:t>
            </a:r>
            <a:r>
              <a:rPr lang="he-IL" sz="2800" dirty="0" smtClean="0"/>
              <a:t>- ראיונות אישיים בתדירות קבועה עם שאלונים </a:t>
            </a:r>
            <a:r>
              <a:rPr lang="he-IL" sz="2800" b="1" dirty="0" smtClean="0"/>
              <a:t>ממספר גורמים</a:t>
            </a:r>
            <a:r>
              <a:rPr lang="he-IL" sz="2800" dirty="0" smtClean="0"/>
              <a:t> שונים(דומה לפאנל)</a:t>
            </a:r>
            <a:endParaRPr lang="he-IL" sz="2800" b="1" dirty="0" smtClean="0"/>
          </a:p>
          <a:p>
            <a:pPr eaLnBrk="1" hangingPunct="1">
              <a:lnSpc>
                <a:spcPct val="90000"/>
              </a:lnSpc>
              <a:buFontTx/>
              <a:buNone/>
            </a:pPr>
            <a:r>
              <a:rPr lang="he-IL" sz="2800" b="1" dirty="0" smtClean="0"/>
              <a:t>היכן?</a:t>
            </a:r>
          </a:p>
          <a:p>
            <a:pPr eaLnBrk="1" hangingPunct="1">
              <a:lnSpc>
                <a:spcPct val="90000"/>
              </a:lnSpc>
            </a:pPr>
            <a:r>
              <a:rPr lang="he-IL" sz="2800" dirty="0" smtClean="0"/>
              <a:t>   בבית הנבדק: שאלון </a:t>
            </a:r>
            <a:r>
              <a:rPr lang="en-US" sz="2800" dirty="0" smtClean="0"/>
              <a:t> </a:t>
            </a:r>
            <a:r>
              <a:rPr lang="he-IL" sz="2800" dirty="0" smtClean="0"/>
              <a:t>מדלת לדלת- שימושי להשגת ראיונות עומק</a:t>
            </a:r>
          </a:p>
          <a:p>
            <a:pPr eaLnBrk="1" hangingPunct="1">
              <a:lnSpc>
                <a:spcPct val="90000"/>
              </a:lnSpc>
            </a:pPr>
            <a:r>
              <a:rPr lang="he-IL" sz="2800" dirty="0" smtClean="0"/>
              <a:t>	במקום ציבורי: ראיון מנהלים  או סקר "יירוט"/"קטיעה" בקניון </a:t>
            </a:r>
          </a:p>
          <a:p>
            <a:pPr eaLnBrk="1" hangingPunct="1">
              <a:lnSpc>
                <a:spcPct val="90000"/>
              </a:lnSpc>
              <a:buNone/>
            </a:pPr>
            <a:endParaRPr lang="en-US"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64163" y="301625"/>
            <a:ext cx="3319462" cy="1143000"/>
          </a:xfrm>
        </p:spPr>
        <p:txBody>
          <a:bodyPr/>
          <a:lstStyle/>
          <a:p>
            <a:pPr eaLnBrk="1" hangingPunct="1"/>
            <a:r>
              <a:rPr lang="he-IL" smtClean="0"/>
              <a:t>נושאי השיעור</a:t>
            </a:r>
            <a:endParaRPr lang="en-US" smtClean="0"/>
          </a:p>
        </p:txBody>
      </p:sp>
      <p:sp>
        <p:nvSpPr>
          <p:cNvPr id="4099" name="Rectangle 3"/>
          <p:cNvSpPr>
            <a:spLocks noGrp="1" noChangeArrowheads="1"/>
          </p:cNvSpPr>
          <p:nvPr>
            <p:ph sz="quarter" idx="1"/>
          </p:nvPr>
        </p:nvSpPr>
        <p:spPr>
          <a:xfrm>
            <a:off x="323850" y="1827213"/>
            <a:ext cx="8359775" cy="4114800"/>
          </a:xfrm>
        </p:spPr>
        <p:txBody>
          <a:bodyPr/>
          <a:lstStyle/>
          <a:p>
            <a:pPr eaLnBrk="1" hangingPunct="1">
              <a:defRPr/>
            </a:pPr>
            <a:r>
              <a:rPr lang="he-IL" sz="2400" dirty="0" smtClean="0"/>
              <a:t>דגימה- שיטות, גודל מדגם</a:t>
            </a:r>
          </a:p>
          <a:p>
            <a:pPr eaLnBrk="1" hangingPunct="1">
              <a:defRPr/>
            </a:pPr>
            <a:r>
              <a:rPr lang="he-IL" sz="2400" dirty="0" smtClean="0"/>
              <a:t>שיטות איסוף נתונים – מהן, יתרונות וחסרונות</a:t>
            </a:r>
          </a:p>
          <a:p>
            <a:pPr marL="0" indent="0" eaLnBrk="1" hangingPunct="1">
              <a:buFont typeface="Arial" pitchFamily="34" charset="0"/>
              <a:buChar char="•"/>
              <a:defRPr/>
            </a:pPr>
            <a:r>
              <a:rPr lang="he-IL" sz="2400" dirty="0" smtClean="0"/>
              <a:t>ראיון אישי</a:t>
            </a:r>
          </a:p>
          <a:p>
            <a:pPr marL="0" indent="0" eaLnBrk="1" hangingPunct="1">
              <a:buFont typeface="Arial" pitchFamily="34" charset="0"/>
              <a:buChar char="•"/>
              <a:defRPr/>
            </a:pPr>
            <a:r>
              <a:rPr lang="he-IL" sz="2400" dirty="0" smtClean="0"/>
              <a:t> ראיון טלפוני</a:t>
            </a:r>
          </a:p>
          <a:p>
            <a:pPr marL="0" indent="0" eaLnBrk="1" hangingPunct="1">
              <a:buFont typeface="Arial" pitchFamily="34" charset="0"/>
              <a:buChar char="•"/>
              <a:defRPr/>
            </a:pPr>
            <a:r>
              <a:rPr lang="he-IL" sz="2400" dirty="0" smtClean="0"/>
              <a:t> ראיון בדואר</a:t>
            </a:r>
          </a:p>
          <a:p>
            <a:pPr marL="0" indent="0" eaLnBrk="1" hangingPunct="1">
              <a:buFont typeface="Arial" pitchFamily="34" charset="0"/>
              <a:buChar char="•"/>
              <a:defRPr/>
            </a:pPr>
            <a:r>
              <a:rPr lang="he-IL" sz="2400" dirty="0" smtClean="0"/>
              <a:t> ראיון אינטרנט</a:t>
            </a:r>
          </a:p>
          <a:p>
            <a:pPr eaLnBrk="1" hangingPunct="1">
              <a:buNone/>
              <a:defRPr/>
            </a:pPr>
            <a:endParaRPr lang="he-IL" sz="2400" dirty="0" smtClean="0"/>
          </a:p>
          <a:p>
            <a:pPr eaLnBrk="1" hangingPunct="1">
              <a:defRPr/>
            </a:pPr>
            <a:endParaRPr lang="he-IL" sz="2400" dirty="0" smtClean="0"/>
          </a:p>
          <a:p>
            <a:pPr eaLnBrk="1" hangingPunct="1">
              <a:defRPr/>
            </a:pPr>
            <a:endParaRPr lang="en-US" sz="2400" dirty="0" smtClean="0"/>
          </a:p>
        </p:txBody>
      </p:sp>
      <p:sp>
        <p:nvSpPr>
          <p:cNvPr id="4100" name="Slide Number Placeholder 5"/>
          <p:cNvSpPr>
            <a:spLocks noGrp="1"/>
          </p:cNvSpPr>
          <p:nvPr>
            <p:ph type="sldNum" sz="quarter" idx="4294967295"/>
          </p:nvPr>
        </p:nvSpPr>
        <p:spPr>
          <a:xfrm>
            <a:off x="0" y="6245225"/>
            <a:ext cx="2895600" cy="476250"/>
          </a:xfrm>
          <a:prstGeom prst="rect">
            <a:avLst/>
          </a:prstGeom>
          <a:noFill/>
        </p:spPr>
        <p:txBody>
          <a:bodyPr/>
          <a:lstStyle/>
          <a:p>
            <a:pPr algn="ctr"/>
            <a:fld id="{8A7466B4-C99F-4AF4-B594-08D63642F8DC}" type="slidenum">
              <a:rPr lang="he-IL" smtClean="0"/>
              <a:pPr algn="ct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just" eaLnBrk="1" hangingPunct="1"/>
            <a:r>
              <a:rPr lang="he-IL" smtClean="0"/>
              <a:t>ראיון אישי- </a:t>
            </a:r>
            <a:r>
              <a:rPr lang="he-IL" smtClean="0">
                <a:solidFill>
                  <a:srgbClr val="7030A0"/>
                </a:solidFill>
              </a:rPr>
              <a:t>יתרונות וחסרונות</a:t>
            </a:r>
            <a:endParaRPr lang="en-US" smtClean="0">
              <a:solidFill>
                <a:srgbClr val="7030A0"/>
              </a:solidFill>
            </a:endParaRPr>
          </a:p>
        </p:txBody>
      </p:sp>
      <p:sp>
        <p:nvSpPr>
          <p:cNvPr id="9219" name="Rectangle 3"/>
          <p:cNvSpPr>
            <a:spLocks noGrp="1" noChangeArrowheads="1"/>
          </p:cNvSpPr>
          <p:nvPr>
            <p:ph sz="quarter" idx="1"/>
          </p:nvPr>
        </p:nvSpPr>
        <p:spPr>
          <a:xfrm>
            <a:off x="1408113" y="1412875"/>
            <a:ext cx="7304087" cy="3382963"/>
          </a:xfrm>
        </p:spPr>
        <p:txBody>
          <a:bodyPr lIns="0" rIns="0"/>
          <a:lstStyle/>
          <a:p>
            <a:pPr eaLnBrk="1" hangingPunct="1">
              <a:buFontTx/>
              <a:buNone/>
            </a:pPr>
            <a:r>
              <a:rPr lang="he-IL" sz="3200" b="1" u="sng" dirty="0" smtClean="0"/>
              <a:t>יתרונות:</a:t>
            </a:r>
          </a:p>
          <a:p>
            <a:pPr eaLnBrk="1" hangingPunct="1"/>
            <a:r>
              <a:rPr lang="he-IL" sz="2400" dirty="0" smtClean="0"/>
              <a:t>יצירת עניין והגדלת שיעור ההשתתפות והזיקה </a:t>
            </a:r>
          </a:p>
          <a:p>
            <a:pPr eaLnBrk="1" hangingPunct="1"/>
            <a:r>
              <a:rPr lang="he-IL" sz="2400" dirty="0" smtClean="0"/>
              <a:t>שאלות מסובכות ולהמחישן באמצעות תמונות</a:t>
            </a:r>
          </a:p>
          <a:p>
            <a:pPr eaLnBrk="1" hangingPunct="1"/>
            <a:r>
              <a:rPr lang="he-IL" sz="2400" dirty="0" smtClean="0"/>
              <a:t>כאשר יש צורך במידע רב משאלות מסובכות או יש צורך במשימות </a:t>
            </a:r>
          </a:p>
          <a:p>
            <a:pPr eaLnBrk="1" hangingPunct="1"/>
            <a:r>
              <a:rPr lang="he-IL" sz="2400" dirty="0" smtClean="0"/>
              <a:t>רמה גבוהה של גמישות</a:t>
            </a:r>
          </a:p>
          <a:p>
            <a:pPr eaLnBrk="1" hangingPunct="1"/>
            <a:r>
              <a:rPr lang="he-IL" sz="2400" dirty="0" smtClean="0"/>
              <a:t>המראיין שולט בשאלות ושומע את התשובות</a:t>
            </a:r>
          </a:p>
        </p:txBody>
      </p:sp>
      <p:sp>
        <p:nvSpPr>
          <p:cNvPr id="4" name="Rectangle 3"/>
          <p:cNvSpPr/>
          <p:nvPr/>
        </p:nvSpPr>
        <p:spPr>
          <a:xfrm>
            <a:off x="2339752" y="4437113"/>
            <a:ext cx="5904656" cy="2369880"/>
          </a:xfrm>
          <a:prstGeom prst="rect">
            <a:avLst/>
          </a:prstGeom>
        </p:spPr>
        <p:txBody>
          <a:bodyPr wrap="square">
            <a:spAutoFit/>
          </a:bodyPr>
          <a:lstStyle/>
          <a:p>
            <a:pPr>
              <a:defRPr/>
            </a:pPr>
            <a:endParaRPr lang="he-IL" sz="3200" b="1" u="sng" dirty="0" smtClean="0">
              <a:solidFill>
                <a:schemeClr val="tx1"/>
              </a:solidFill>
            </a:endParaRPr>
          </a:p>
          <a:p>
            <a:pPr>
              <a:defRPr/>
            </a:pPr>
            <a:r>
              <a:rPr lang="he-IL" sz="3200" b="1" u="sng" dirty="0" smtClean="0">
                <a:solidFill>
                  <a:schemeClr val="tx1"/>
                </a:solidFill>
              </a:rPr>
              <a:t>חסרונות</a:t>
            </a:r>
            <a:r>
              <a:rPr lang="he-IL" sz="3200" b="1" u="sng" dirty="0">
                <a:solidFill>
                  <a:schemeClr val="tx1"/>
                </a:solidFill>
              </a:rPr>
              <a:t>:</a:t>
            </a:r>
          </a:p>
          <a:p>
            <a:pPr marL="457200" indent="-457200">
              <a:buFont typeface="Courier New" pitchFamily="49" charset="0"/>
              <a:buChar char="o"/>
              <a:defRPr/>
            </a:pPr>
            <a:r>
              <a:rPr lang="he-IL" sz="2800" dirty="0">
                <a:solidFill>
                  <a:schemeClr val="tx1"/>
                </a:solidFill>
              </a:rPr>
              <a:t>אורך זמן</a:t>
            </a:r>
          </a:p>
          <a:p>
            <a:pPr marL="457200" indent="-457200">
              <a:buFont typeface="Courier New" pitchFamily="49" charset="0"/>
              <a:buChar char="o"/>
              <a:defRPr/>
            </a:pPr>
            <a:r>
              <a:rPr lang="he-IL" sz="2800" dirty="0">
                <a:solidFill>
                  <a:schemeClr val="tx1"/>
                </a:solidFill>
              </a:rPr>
              <a:t>קשה לניהול</a:t>
            </a:r>
          </a:p>
          <a:p>
            <a:pPr marL="457200" indent="-457200">
              <a:buFont typeface="Courier New" pitchFamily="49" charset="0"/>
              <a:buChar char="o"/>
              <a:defRPr/>
            </a:pPr>
            <a:r>
              <a:rPr lang="he-IL" sz="2800" dirty="0">
                <a:solidFill>
                  <a:schemeClr val="tx1"/>
                </a:solidFill>
              </a:rPr>
              <a:t>יקר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just" eaLnBrk="1" hangingPunct="1"/>
            <a:r>
              <a:rPr lang="he-IL" dirty="0" smtClean="0">
                <a:solidFill>
                  <a:srgbClr val="0000FF"/>
                </a:solidFill>
              </a:rPr>
              <a:t>ראיון טלפוני</a:t>
            </a:r>
            <a:endParaRPr lang="en-US" dirty="0" smtClean="0">
              <a:solidFill>
                <a:srgbClr val="0000FF"/>
              </a:solidFill>
            </a:endParaRPr>
          </a:p>
        </p:txBody>
      </p:sp>
      <p:sp>
        <p:nvSpPr>
          <p:cNvPr id="10243" name="Rectangle 3"/>
          <p:cNvSpPr>
            <a:spLocks noGrp="1" noChangeArrowheads="1"/>
          </p:cNvSpPr>
          <p:nvPr>
            <p:ph sz="quarter" idx="1"/>
          </p:nvPr>
        </p:nvSpPr>
        <p:spPr>
          <a:xfrm>
            <a:off x="0" y="1600200"/>
            <a:ext cx="9144000" cy="4525963"/>
          </a:xfrm>
        </p:spPr>
        <p:txBody>
          <a:bodyPr>
            <a:normAutofit lnSpcReduction="10000"/>
          </a:bodyPr>
          <a:lstStyle/>
          <a:p>
            <a:pPr eaLnBrk="1" hangingPunct="1">
              <a:buFontTx/>
              <a:buNone/>
            </a:pPr>
            <a:r>
              <a:rPr lang="he-IL" sz="2800" b="1" dirty="0" smtClean="0"/>
              <a:t>הנבדק עונה לשאלות הסוקר (אדם/מחשב) באמצעות הטלפון.</a:t>
            </a:r>
          </a:p>
          <a:p>
            <a:pPr eaLnBrk="1" hangingPunct="1">
              <a:buFontTx/>
              <a:buNone/>
            </a:pPr>
            <a:endParaRPr lang="he-IL" sz="2400" dirty="0" smtClean="0"/>
          </a:p>
          <a:p>
            <a:pPr eaLnBrk="1" hangingPunct="1">
              <a:buFontTx/>
              <a:buNone/>
            </a:pPr>
            <a:r>
              <a:rPr lang="he-IL" sz="2400" dirty="0" smtClean="0"/>
              <a:t>יש לתת את הדעת למספר סוגיות:</a:t>
            </a:r>
          </a:p>
          <a:p>
            <a:pPr eaLnBrk="1" hangingPunct="1">
              <a:buFontTx/>
              <a:buNone/>
            </a:pPr>
            <a:r>
              <a:rPr lang="he-IL" sz="2800" dirty="0" smtClean="0"/>
              <a:t>1) </a:t>
            </a:r>
            <a:r>
              <a:rPr lang="he-IL" sz="2800" b="1" dirty="0" smtClean="0"/>
              <a:t>בחירת מספרי טלפון </a:t>
            </a:r>
            <a:r>
              <a:rPr lang="he-IL" sz="2800" dirty="0" smtClean="0"/>
              <a:t>- שימוש במדריך עלול לא לכלול מספר אנשים שמספרם חסוי, עברו דירה </a:t>
            </a:r>
            <a:r>
              <a:rPr lang="he-IL" sz="2800" dirty="0" err="1" smtClean="0"/>
              <a:t>וכו</a:t>
            </a:r>
            <a:r>
              <a:rPr lang="he-IL" sz="2800" dirty="0" smtClean="0"/>
              <a:t>'</a:t>
            </a:r>
          </a:p>
          <a:p>
            <a:pPr lvl="1" eaLnBrk="1" hangingPunct="1"/>
            <a:r>
              <a:rPr lang="he-IL" dirty="0" smtClean="0"/>
              <a:t>שיטת חיוג אקראית </a:t>
            </a:r>
          </a:p>
          <a:p>
            <a:pPr lvl="1" eaLnBrk="1" hangingPunct="1"/>
            <a:r>
              <a:rPr lang="he-IL" dirty="0" smtClean="0"/>
              <a:t>שיטת חיוג אקראית שיטתית </a:t>
            </a:r>
          </a:p>
          <a:p>
            <a:pPr eaLnBrk="1" hangingPunct="1">
              <a:buFontTx/>
              <a:buNone/>
            </a:pPr>
            <a:r>
              <a:rPr lang="he-IL" sz="2800" dirty="0" smtClean="0"/>
              <a:t>2) </a:t>
            </a:r>
            <a:r>
              <a:rPr lang="he-IL" sz="2800" b="1" dirty="0" smtClean="0"/>
              <a:t>תוצאות ההתקשרות</a:t>
            </a:r>
          </a:p>
          <a:p>
            <a:pPr eaLnBrk="1" hangingPunct="1">
              <a:buFontTx/>
              <a:buNone/>
            </a:pPr>
            <a:r>
              <a:rPr lang="he-IL" sz="2800" dirty="0" smtClean="0"/>
              <a:t>3) </a:t>
            </a:r>
            <a:r>
              <a:rPr lang="he-IL" sz="2800" b="1" dirty="0" smtClean="0"/>
              <a:t>הקדמה</a:t>
            </a:r>
            <a:r>
              <a:rPr lang="he-IL" sz="2800" dirty="0" smtClean="0"/>
              <a:t> - דרך ליצירת זיקה למחקר מצד המשיב</a:t>
            </a:r>
          </a:p>
          <a:p>
            <a:pPr eaLnBrk="1" hangingPunct="1">
              <a:buFontTx/>
              <a:buNone/>
            </a:pPr>
            <a:r>
              <a:rPr lang="he-IL" sz="2800" dirty="0" smtClean="0"/>
              <a:t>4) </a:t>
            </a:r>
            <a:r>
              <a:rPr lang="he-IL" sz="2800" b="1" dirty="0" smtClean="0"/>
              <a:t>עיתוי </a:t>
            </a:r>
            <a:endParaRPr lang="en-US" sz="28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just" eaLnBrk="1" hangingPunct="1"/>
            <a:r>
              <a:rPr lang="he-IL" sz="4000" dirty="0" smtClean="0">
                <a:solidFill>
                  <a:srgbClr val="0000FF"/>
                </a:solidFill>
                <a:cs typeface="+mj-cs"/>
              </a:rPr>
              <a:t>ראיון טלפוני – יתרונות מול חסרונות</a:t>
            </a:r>
            <a:endParaRPr lang="en-US" sz="4000" dirty="0" smtClean="0">
              <a:solidFill>
                <a:srgbClr val="0000FF"/>
              </a:solidFill>
              <a:cs typeface="+mj-cs"/>
            </a:endParaRPr>
          </a:p>
        </p:txBody>
      </p:sp>
      <p:sp>
        <p:nvSpPr>
          <p:cNvPr id="9219" name="Rectangle 3"/>
          <p:cNvSpPr>
            <a:spLocks noGrp="1" noChangeArrowheads="1"/>
          </p:cNvSpPr>
          <p:nvPr>
            <p:ph sz="quarter" idx="1"/>
          </p:nvPr>
        </p:nvSpPr>
        <p:spPr>
          <a:xfrm>
            <a:off x="4698231" y="1827213"/>
            <a:ext cx="3906217" cy="4114800"/>
          </a:xfrm>
        </p:spPr>
        <p:txBody>
          <a:bodyPr/>
          <a:lstStyle/>
          <a:p>
            <a:pPr eaLnBrk="1" hangingPunct="1">
              <a:buNone/>
              <a:defRPr/>
            </a:pPr>
            <a:r>
              <a:rPr lang="he-IL" sz="2400" b="1" u="sng" dirty="0" smtClean="0"/>
              <a:t>יתרונות: </a:t>
            </a:r>
          </a:p>
          <a:p>
            <a:pPr eaLnBrk="1" hangingPunct="1">
              <a:defRPr/>
            </a:pPr>
            <a:r>
              <a:rPr lang="he-IL" sz="2400" dirty="0" smtClean="0"/>
              <a:t>יותר ראיונות ניתנים לביצוע בזמן נתון </a:t>
            </a:r>
          </a:p>
          <a:p>
            <a:pPr eaLnBrk="1" hangingPunct="1">
              <a:defRPr/>
            </a:pPr>
            <a:r>
              <a:rPr lang="he-IL" sz="2400" dirty="0" smtClean="0"/>
              <a:t>יותר משעות היום מנוצלות</a:t>
            </a:r>
          </a:p>
          <a:p>
            <a:pPr eaLnBrk="1" hangingPunct="1">
              <a:defRPr/>
            </a:pPr>
            <a:r>
              <a:rPr lang="he-IL" sz="2400" dirty="0" smtClean="0"/>
              <a:t>עלות נמוכה לשיחות המשך </a:t>
            </a:r>
          </a:p>
          <a:p>
            <a:pPr eaLnBrk="1" hangingPunct="1">
              <a:defRPr/>
            </a:pPr>
            <a:r>
              <a:rPr lang="he-IL" sz="2400" dirty="0" smtClean="0"/>
              <a:t>פיקוח גבוה על הסוקרים</a:t>
            </a:r>
          </a:p>
          <a:p>
            <a:pPr eaLnBrk="1" hangingPunct="1">
              <a:defRPr/>
            </a:pPr>
            <a:r>
              <a:rPr lang="he-IL" sz="2400" dirty="0" smtClean="0"/>
              <a:t>ניתן להגיע לאנשים שקשה להשיג</a:t>
            </a:r>
          </a:p>
          <a:p>
            <a:pPr marL="0" indent="0" eaLnBrk="1" hangingPunct="1">
              <a:buFont typeface="Wingdings" pitchFamily="2" charset="2"/>
              <a:buNone/>
              <a:defRPr/>
            </a:pPr>
            <a:r>
              <a:rPr lang="en-US" sz="2400" dirty="0" smtClean="0"/>
              <a:t> </a:t>
            </a:r>
          </a:p>
        </p:txBody>
      </p:sp>
      <p:sp>
        <p:nvSpPr>
          <p:cNvPr id="4" name="מציין מיקום תוכן 3"/>
          <p:cNvSpPr>
            <a:spLocks noGrp="1"/>
          </p:cNvSpPr>
          <p:nvPr>
            <p:ph sz="quarter" idx="2"/>
          </p:nvPr>
        </p:nvSpPr>
        <p:spPr>
          <a:xfrm>
            <a:off x="251520" y="2276872"/>
            <a:ext cx="4301480" cy="4114800"/>
          </a:xfrm>
        </p:spPr>
        <p:txBody>
          <a:bodyPr/>
          <a:lstStyle/>
          <a:p>
            <a:pPr eaLnBrk="1" hangingPunct="1"/>
            <a:r>
              <a:rPr lang="he-IL" sz="2400" dirty="0" smtClean="0"/>
              <a:t>חוסר יכולת לכלול עזרי המחשה</a:t>
            </a:r>
          </a:p>
          <a:p>
            <a:pPr eaLnBrk="1" hangingPunct="1"/>
            <a:r>
              <a:rPr lang="he-IL" sz="2400" dirty="0" smtClean="0"/>
              <a:t>הסתמכות על סימנים מילוליים </a:t>
            </a:r>
          </a:p>
          <a:p>
            <a:pPr eaLnBrk="1" hangingPunct="1"/>
            <a:r>
              <a:rPr lang="he-IL" sz="2400" dirty="0" smtClean="0"/>
              <a:t>יחסית מעט מידע כי יש לשמור את הראיון קצר  (5-10 דקות)</a:t>
            </a:r>
          </a:p>
          <a:p>
            <a:pPr eaLnBrk="1" hangingPunct="1"/>
            <a:r>
              <a:rPr lang="he-IL" sz="2400" dirty="0" smtClean="0"/>
              <a:t>הטיית דגימה </a:t>
            </a:r>
            <a:endParaRPr lang="en-US" sz="2400" dirty="0" smtClean="0"/>
          </a:p>
          <a:p>
            <a:endParaRPr lang="he-IL" dirty="0"/>
          </a:p>
        </p:txBody>
      </p:sp>
      <p:sp>
        <p:nvSpPr>
          <p:cNvPr id="5" name="מלבן 4"/>
          <p:cNvSpPr/>
          <p:nvPr/>
        </p:nvSpPr>
        <p:spPr>
          <a:xfrm>
            <a:off x="2915816" y="1772816"/>
            <a:ext cx="1317990" cy="461665"/>
          </a:xfrm>
          <a:prstGeom prst="rect">
            <a:avLst/>
          </a:prstGeom>
        </p:spPr>
        <p:txBody>
          <a:bodyPr wrap="none">
            <a:spAutoFit/>
          </a:bodyPr>
          <a:lstStyle/>
          <a:p>
            <a:pPr>
              <a:buNone/>
            </a:pPr>
            <a:r>
              <a:rPr lang="he-IL" sz="2400" b="1" u="sng" dirty="0" smtClean="0">
                <a:solidFill>
                  <a:schemeClr val="tx1"/>
                </a:solidFill>
              </a:rPr>
              <a:t>חסרונות:</a:t>
            </a:r>
          </a:p>
        </p:txBody>
      </p:sp>
    </p:spTree>
    <p:extLst>
      <p:ext uri="{BB962C8B-B14F-4D97-AF65-F5344CB8AC3E}">
        <p14:creationId xmlns:p14="http://schemas.microsoft.com/office/powerpoint/2010/main" val="301990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fade">
                                      <p:cBhvr>
                                        <p:cTn id="12" dur="2000"/>
                                        <p:tgtEl>
                                          <p:spTgt spid="92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219">
                                            <p:txEl>
                                              <p:pRg st="5" end="5"/>
                                            </p:txEl>
                                          </p:spTgt>
                                        </p:tgtEl>
                                        <p:attrNameLst>
                                          <p:attrName>style.visibility</p:attrName>
                                        </p:attrNameLst>
                                      </p:cBhvr>
                                      <p:to>
                                        <p:strVal val="visible"/>
                                      </p:to>
                                    </p:set>
                                    <p:animEffect transition="in" filter="fade">
                                      <p:cBhvr>
                                        <p:cTn id="24" dur="2000"/>
                                        <p:tgtEl>
                                          <p:spTgt spid="92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219">
                                            <p:txEl>
                                              <p:pRg st="6" end="6"/>
                                            </p:txEl>
                                          </p:spTgt>
                                        </p:tgtEl>
                                        <p:attrNameLst>
                                          <p:attrName>style.visibility</p:attrName>
                                        </p:attrNameLst>
                                      </p:cBhvr>
                                      <p:to>
                                        <p:strVal val="visible"/>
                                      </p:to>
                                    </p:set>
                                    <p:animEffect transition="in" filter="fade">
                                      <p:cBhvr>
                                        <p:cTn id="27" dur="2000"/>
                                        <p:tgtEl>
                                          <p:spTgt spid="921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20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2000"/>
                                        <p:tgtEl>
                                          <p:spTgt spid="4">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Effect transition="in" filter="fade">
                                      <p:cBhvr>
                                        <p:cTn id="40" dur="2000"/>
                                        <p:tgtEl>
                                          <p:spTgt spid="4">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Effect transition="in" filter="fade">
                                      <p:cBhvr>
                                        <p:cTn id="43" dur="2000"/>
                                        <p:tgtEl>
                                          <p:spTgt spid="4">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3" end="3"/>
                                            </p:txEl>
                                          </p:spTgt>
                                        </p:tgtEl>
                                        <p:attrNameLst>
                                          <p:attrName>style.visibility</p:attrName>
                                        </p:attrNameLst>
                                      </p:cBhvr>
                                      <p:to>
                                        <p:strVal val="visible"/>
                                      </p:to>
                                    </p:set>
                                    <p:animEffect transition="in" filter="fade">
                                      <p:cBhvr>
                                        <p:cTn id="46"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allAtOnce"/>
      <p:bldP spid="4" grpId="0" build="allAtOnce"/>
      <p:bldP spid="5"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3050"/>
            <a:ext cx="7543800" cy="491654"/>
          </a:xfrm>
        </p:spPr>
        <p:txBody>
          <a:bodyPr/>
          <a:lstStyle/>
          <a:p>
            <a:pPr algn="r" eaLnBrk="1" hangingPunct="1"/>
            <a:r>
              <a:rPr lang="he-IL" sz="4000" dirty="0" smtClean="0">
                <a:solidFill>
                  <a:srgbClr val="0000FF"/>
                </a:solidFill>
              </a:rPr>
              <a:t>סקר מדוור- יתרונות</a:t>
            </a:r>
            <a:r>
              <a:rPr lang="en-US" sz="4000" dirty="0" smtClean="0">
                <a:solidFill>
                  <a:srgbClr val="0000FF"/>
                </a:solidFill>
              </a:rPr>
              <a:t> </a:t>
            </a:r>
            <a:r>
              <a:rPr lang="he-IL" sz="4000" dirty="0" smtClean="0">
                <a:solidFill>
                  <a:srgbClr val="0000FF"/>
                </a:solidFill>
              </a:rPr>
              <a:t>מול חסרונות</a:t>
            </a:r>
            <a:endParaRPr lang="en-US" sz="4000" dirty="0" smtClean="0">
              <a:solidFill>
                <a:srgbClr val="0000FF"/>
              </a:solidFill>
            </a:endParaRPr>
          </a:p>
        </p:txBody>
      </p:sp>
      <p:sp>
        <p:nvSpPr>
          <p:cNvPr id="7" name="Rectangle 3"/>
          <p:cNvSpPr>
            <a:spLocks noGrp="1" noChangeArrowheads="1"/>
          </p:cNvSpPr>
          <p:nvPr>
            <p:ph sz="quarter" idx="2"/>
          </p:nvPr>
        </p:nvSpPr>
        <p:spPr>
          <a:xfrm>
            <a:off x="753008" y="908720"/>
            <a:ext cx="7784033" cy="864096"/>
          </a:xfrm>
        </p:spPr>
        <p:txBody>
          <a:bodyPr anchor="t">
            <a:normAutofit lnSpcReduction="10000"/>
          </a:bodyPr>
          <a:lstStyle/>
          <a:p>
            <a:pPr marL="0" indent="19050" eaLnBrk="1" hangingPunct="1">
              <a:buFontTx/>
              <a:buNone/>
            </a:pPr>
            <a:r>
              <a:rPr lang="he-IL" b="1" dirty="0" smtClean="0"/>
              <a:t>שיטה - </a:t>
            </a:r>
            <a:r>
              <a:rPr lang="he-IL" b="0" dirty="0" smtClean="0"/>
              <a:t>איתור המקום של משיבים פוטנציאלים, שליחת השאלונים והמתנה לחזרתם.</a:t>
            </a:r>
          </a:p>
          <a:p>
            <a:pPr marL="0" indent="19050" eaLnBrk="1" hangingPunct="1">
              <a:buFontTx/>
              <a:buNone/>
            </a:pPr>
            <a:endParaRPr lang="en-US" dirty="0"/>
          </a:p>
        </p:txBody>
      </p:sp>
      <p:sp>
        <p:nvSpPr>
          <p:cNvPr id="4" name="מציין מיקום טקסט 3"/>
          <p:cNvSpPr>
            <a:spLocks noGrp="1"/>
          </p:cNvSpPr>
          <p:nvPr>
            <p:ph type="body" sz="quarter" idx="1"/>
          </p:nvPr>
        </p:nvSpPr>
        <p:spPr>
          <a:xfrm>
            <a:off x="430131" y="2528900"/>
            <a:ext cx="4040188" cy="4054127"/>
          </a:xfrm>
          <a:solidFill>
            <a:schemeClr val="accent5"/>
          </a:solidFill>
        </p:spPr>
        <p:txBody>
          <a:bodyPr anchor="t"/>
          <a:lstStyle/>
          <a:p>
            <a:pPr eaLnBrk="1" hangingPunct="1"/>
            <a:r>
              <a:rPr lang="he-IL" u="sng" dirty="0" smtClean="0"/>
              <a:t>חסרונות:</a:t>
            </a:r>
          </a:p>
          <a:p>
            <a:pPr indent="441325" eaLnBrk="1" hangingPunct="1">
              <a:buFont typeface="Courier New" pitchFamily="49" charset="0"/>
              <a:buChar char="o"/>
            </a:pPr>
            <a:r>
              <a:rPr lang="he-IL" b="0" dirty="0" smtClean="0"/>
              <a:t>זהות המשיב (מי באמת ענה על השאלות)</a:t>
            </a:r>
          </a:p>
          <a:p>
            <a:pPr indent="441325" eaLnBrk="1" hangingPunct="1">
              <a:buFont typeface="Courier New" pitchFamily="49" charset="0"/>
              <a:buChar char="o"/>
            </a:pPr>
            <a:r>
              <a:rPr lang="he-IL" b="0" dirty="0" smtClean="0"/>
              <a:t>מהירות תגובה</a:t>
            </a:r>
          </a:p>
          <a:p>
            <a:pPr indent="441325" eaLnBrk="1" hangingPunct="1">
              <a:buFont typeface="Courier New" pitchFamily="49" charset="0"/>
              <a:buChar char="o"/>
            </a:pPr>
            <a:r>
              <a:rPr lang="he-IL" b="0" dirty="0" smtClean="0"/>
              <a:t>סדר חשיפת השאלות למשיב</a:t>
            </a:r>
          </a:p>
          <a:p>
            <a:pPr indent="441325" eaLnBrk="1" hangingPunct="1">
              <a:buFont typeface="Courier New" pitchFamily="49" charset="0"/>
              <a:buChar char="o"/>
            </a:pPr>
            <a:r>
              <a:rPr lang="he-IL" b="0" dirty="0" smtClean="0"/>
              <a:t>הבנת השאלות- אופי המשיב</a:t>
            </a:r>
            <a:r>
              <a:rPr lang="en-US" b="0" dirty="0" smtClean="0"/>
              <a:t> </a:t>
            </a:r>
          </a:p>
        </p:txBody>
      </p:sp>
      <p:sp>
        <p:nvSpPr>
          <p:cNvPr id="5" name="מציין מיקום טקסט 4"/>
          <p:cNvSpPr>
            <a:spLocks noGrp="1"/>
          </p:cNvSpPr>
          <p:nvPr>
            <p:ph type="body" sz="quarter" idx="3"/>
          </p:nvPr>
        </p:nvSpPr>
        <p:spPr>
          <a:xfrm>
            <a:off x="4645025" y="2420888"/>
            <a:ext cx="4041775" cy="4270152"/>
          </a:xfrm>
          <a:solidFill>
            <a:schemeClr val="accent5"/>
          </a:solidFill>
        </p:spPr>
        <p:txBody>
          <a:bodyPr anchor="t"/>
          <a:lstStyle/>
          <a:p>
            <a:pPr eaLnBrk="1" hangingPunct="1"/>
            <a:r>
              <a:rPr lang="he-IL" u="sng" dirty="0" smtClean="0"/>
              <a:t>יתרונות</a:t>
            </a:r>
            <a:r>
              <a:rPr lang="he-IL" b="0" dirty="0" smtClean="0"/>
              <a:t>:</a:t>
            </a:r>
          </a:p>
          <a:p>
            <a:pPr indent="361950" eaLnBrk="1" hangingPunct="1">
              <a:buFont typeface="Courier New" pitchFamily="49" charset="0"/>
              <a:buChar char="o"/>
            </a:pPr>
            <a:r>
              <a:rPr lang="he-IL" b="0" dirty="0" smtClean="0"/>
              <a:t>עלות נמוכה</a:t>
            </a:r>
          </a:p>
          <a:p>
            <a:pPr indent="361950" eaLnBrk="1" hangingPunct="1">
              <a:buFont typeface="Courier New" pitchFamily="49" charset="0"/>
              <a:buChar char="o"/>
            </a:pPr>
            <a:r>
              <a:rPr lang="he-IL" b="0" dirty="0" smtClean="0"/>
              <a:t>קיצור זמן מילוי השאלון (לעומת ראיון אישי)</a:t>
            </a:r>
          </a:p>
          <a:p>
            <a:pPr indent="361950" eaLnBrk="1" hangingPunct="1">
              <a:buFont typeface="Courier New" pitchFamily="49" charset="0"/>
              <a:buChar char="o"/>
            </a:pPr>
            <a:r>
              <a:rPr lang="he-IL" b="0" dirty="0" smtClean="0"/>
              <a:t>לעתים מדויק יותר (מראיון אישי) ובעיקר כאשר המשיב ענה על כל השאלות</a:t>
            </a:r>
          </a:p>
          <a:p>
            <a:pPr indent="361950" eaLnBrk="1" hangingPunct="1">
              <a:buFont typeface="Courier New" pitchFamily="49" charset="0"/>
              <a:buChar char="o"/>
            </a:pPr>
            <a:r>
              <a:rPr lang="he-IL" b="0" dirty="0" smtClean="0"/>
              <a:t>טובים לשימוש כאשר יש שאלות עדינות או מביכות</a:t>
            </a:r>
            <a:r>
              <a:rPr lang="en-US" b="0" dirty="0" smtClean="0"/>
              <a:t> </a:t>
            </a:r>
          </a:p>
        </p:txBody>
      </p:sp>
    </p:spTree>
    <p:extLst>
      <p:ext uri="{BB962C8B-B14F-4D97-AF65-F5344CB8AC3E}">
        <p14:creationId xmlns:p14="http://schemas.microsoft.com/office/powerpoint/2010/main" val="30457798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eaLnBrk="1" hangingPunct="1"/>
            <a:r>
              <a:rPr lang="he-IL" dirty="0" smtClean="0">
                <a:solidFill>
                  <a:srgbClr val="0000FF"/>
                </a:solidFill>
              </a:rPr>
              <a:t>סקר אינטרנטי</a:t>
            </a:r>
            <a:endParaRPr lang="en-US" dirty="0" smtClean="0">
              <a:solidFill>
                <a:srgbClr val="0000FF"/>
              </a:solidFill>
            </a:endParaRPr>
          </a:p>
        </p:txBody>
      </p:sp>
      <p:sp>
        <p:nvSpPr>
          <p:cNvPr id="13315" name="Rectangle 3"/>
          <p:cNvSpPr>
            <a:spLocks noGrp="1" noChangeArrowheads="1"/>
          </p:cNvSpPr>
          <p:nvPr>
            <p:ph sz="quarter" idx="1"/>
          </p:nvPr>
        </p:nvSpPr>
        <p:spPr>
          <a:xfrm>
            <a:off x="1043608" y="1633304"/>
            <a:ext cx="7313612" cy="864096"/>
          </a:xfrm>
        </p:spPr>
        <p:txBody>
          <a:bodyPr>
            <a:normAutofit lnSpcReduction="10000"/>
          </a:bodyPr>
          <a:lstStyle/>
          <a:p>
            <a:pPr eaLnBrk="1" hangingPunct="1">
              <a:buNone/>
            </a:pPr>
            <a:r>
              <a:rPr lang="he-IL" dirty="0" smtClean="0"/>
              <a:t>שאלון מקוון שנשלח לנבדקים באמצעות המחשב, באינטרנט או במייל . </a:t>
            </a:r>
          </a:p>
        </p:txBody>
      </p:sp>
      <p:sp>
        <p:nvSpPr>
          <p:cNvPr id="4" name="מציין מיקום טקסט 4"/>
          <p:cNvSpPr txBox="1">
            <a:spLocks/>
          </p:cNvSpPr>
          <p:nvPr/>
        </p:nvSpPr>
        <p:spPr>
          <a:xfrm>
            <a:off x="107504" y="2708920"/>
            <a:ext cx="4329807" cy="4270152"/>
          </a:xfrm>
          <a:prstGeom prst="rect">
            <a:avLst/>
          </a:prstGeom>
        </p:spPr>
        <p:txBody>
          <a:bodyPr anchor="t"/>
          <a:lstStyle>
            <a:lvl1pPr marL="342900" indent="-342900" algn="r" rtl="1"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r" rtl="1"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cs typeface="+mn-cs"/>
              </a:defRPr>
            </a:lvl2pPr>
            <a:lvl3pPr marL="1143000" indent="-228600" algn="r" rtl="1"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cs typeface="+mn-cs"/>
              </a:defRPr>
            </a:lvl3pPr>
            <a:lvl4pPr marL="1600200" indent="-228600" algn="r" rtl="1"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cs typeface="+mn-cs"/>
              </a:defRPr>
            </a:lvl4pPr>
            <a:lvl5pPr marL="2057400" indent="-228600" algn="r" rtl="1"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cs typeface="+mn-cs"/>
              </a:defRPr>
            </a:lvl5pPr>
            <a:lvl6pPr marL="2514600" indent="-228600" algn="r" rtl="1"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6pPr>
            <a:lvl7pPr marL="2971800" indent="-228600" algn="r" rtl="1"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7pPr>
            <a:lvl8pPr marL="3429000" indent="-228600" algn="r" rtl="1"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8pPr>
            <a:lvl9pPr marL="3886200" indent="-228600" algn="r" rtl="1"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9pPr>
          </a:lstStyle>
          <a:p>
            <a:pPr eaLnBrk="1" hangingPunct="1">
              <a:buNone/>
            </a:pPr>
            <a:r>
              <a:rPr lang="he-IL" b="1" u="sng" dirty="0"/>
              <a:t>חסרונות:</a:t>
            </a:r>
          </a:p>
          <a:p>
            <a:pPr eaLnBrk="1" hangingPunct="1"/>
            <a:r>
              <a:rPr lang="he-IL" dirty="0"/>
              <a:t>לא ברור האם המדגם מייצג את </a:t>
            </a:r>
            <a:r>
              <a:rPr lang="he-IL" dirty="0" err="1"/>
              <a:t>האוכלוסיה</a:t>
            </a:r>
            <a:endParaRPr lang="he-IL" dirty="0"/>
          </a:p>
          <a:p>
            <a:pPr eaLnBrk="1" hangingPunct="1"/>
            <a:r>
              <a:rPr lang="he-IL" dirty="0"/>
              <a:t>בעיית אנונימיות- זהות המשיב</a:t>
            </a:r>
          </a:p>
          <a:p>
            <a:pPr eaLnBrk="1" hangingPunct="1"/>
            <a:r>
              <a:rPr lang="he-IL" dirty="0"/>
              <a:t>חוסר שליטה על סביבת </a:t>
            </a:r>
            <a:r>
              <a:rPr lang="he-IL" dirty="0" smtClean="0"/>
              <a:t>הנחקר</a:t>
            </a:r>
            <a:endParaRPr lang="en-US" dirty="0"/>
          </a:p>
        </p:txBody>
      </p:sp>
      <p:sp>
        <p:nvSpPr>
          <p:cNvPr id="5" name="מציין מיקום טקסט 4"/>
          <p:cNvSpPr txBox="1">
            <a:spLocks/>
          </p:cNvSpPr>
          <p:nvPr/>
        </p:nvSpPr>
        <p:spPr>
          <a:xfrm>
            <a:off x="5004048" y="2708920"/>
            <a:ext cx="4041775" cy="4270152"/>
          </a:xfrm>
          <a:prstGeom prst="rect">
            <a:avLst/>
          </a:prstGeom>
        </p:spPr>
        <p:txBody>
          <a:bodyPr anchor="t"/>
          <a:lstStyle>
            <a:lvl1pPr marL="342900" indent="-342900" algn="r" rtl="1"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r" rtl="1"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cs typeface="+mn-cs"/>
              </a:defRPr>
            </a:lvl2pPr>
            <a:lvl3pPr marL="1143000" indent="-228600" algn="r" rtl="1"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cs typeface="+mn-cs"/>
              </a:defRPr>
            </a:lvl3pPr>
            <a:lvl4pPr marL="1600200" indent="-228600" algn="r" rtl="1"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cs typeface="+mn-cs"/>
              </a:defRPr>
            </a:lvl4pPr>
            <a:lvl5pPr marL="2057400" indent="-228600" algn="r" rtl="1"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cs typeface="+mn-cs"/>
              </a:defRPr>
            </a:lvl5pPr>
            <a:lvl6pPr marL="2514600" indent="-228600" algn="r" rtl="1"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6pPr>
            <a:lvl7pPr marL="2971800" indent="-228600" algn="r" rtl="1"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7pPr>
            <a:lvl8pPr marL="3429000" indent="-228600" algn="r" rtl="1"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8pPr>
            <a:lvl9pPr marL="3886200" indent="-228600" algn="r" rtl="1"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9pPr>
          </a:lstStyle>
          <a:p>
            <a:pPr marL="0" indent="0" eaLnBrk="1" hangingPunct="1">
              <a:buNone/>
            </a:pPr>
            <a:r>
              <a:rPr lang="he-IL" b="1" u="sng" kern="0" dirty="0" smtClean="0"/>
              <a:t>יתרונות:</a:t>
            </a:r>
          </a:p>
          <a:p>
            <a:pPr eaLnBrk="1" hangingPunct="1"/>
            <a:r>
              <a:rPr lang="he-IL" dirty="0" smtClean="0"/>
              <a:t>מהירות </a:t>
            </a:r>
            <a:r>
              <a:rPr lang="he-IL" dirty="0"/>
              <a:t>תגובה</a:t>
            </a:r>
          </a:p>
          <a:p>
            <a:pPr eaLnBrk="1" hangingPunct="1"/>
            <a:r>
              <a:rPr lang="he-IL" dirty="0"/>
              <a:t>גודל מדגם גדול </a:t>
            </a:r>
            <a:r>
              <a:rPr lang="he-IL" dirty="0" smtClean="0"/>
              <a:t>יחסית</a:t>
            </a:r>
          </a:p>
          <a:p>
            <a:pPr eaLnBrk="1" hangingPunct="1"/>
            <a:r>
              <a:rPr lang="he-IL" dirty="0" smtClean="0"/>
              <a:t>מעט משאבים</a:t>
            </a:r>
          </a:p>
          <a:p>
            <a:pPr eaLnBrk="1" hangingPunct="1"/>
            <a:r>
              <a:rPr lang="he-IL" dirty="0" smtClean="0"/>
              <a:t>אזור </a:t>
            </a:r>
            <a:r>
              <a:rPr lang="he-IL" dirty="0" err="1" smtClean="0"/>
              <a:t>ג"ג</a:t>
            </a:r>
            <a:r>
              <a:rPr lang="he-IL" dirty="0" smtClean="0"/>
              <a:t> נרחב</a:t>
            </a:r>
            <a:endParaRPr lang="he-IL" dirty="0"/>
          </a:p>
          <a:p>
            <a:pPr indent="361950" eaLnBrk="1" hangingPunct="1">
              <a:buNone/>
            </a:pPr>
            <a:r>
              <a:rPr lang="en-US" kern="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2000"/>
                                        <p:tgtEl>
                                          <p:spTgt spid="133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414463" y="260350"/>
            <a:ext cx="73136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eaLnBrk="0" fontAlgn="base" hangingPunct="0">
              <a:spcBef>
                <a:spcPct val="0"/>
              </a:spcBef>
              <a:spcAft>
                <a:spcPct val="0"/>
              </a:spcAft>
              <a:defRPr sz="4000" b="1" cap="all">
                <a:solidFill>
                  <a:schemeClr val="tx2"/>
                </a:solidFill>
                <a:latin typeface="+mj-lt"/>
                <a:ea typeface="+mj-ea"/>
                <a:cs typeface="+mj-cs"/>
              </a:defRPr>
            </a:lvl1pPr>
            <a:lvl2pPr algn="l" rtl="1" eaLnBrk="0" fontAlgn="base" hangingPunct="0">
              <a:spcBef>
                <a:spcPct val="0"/>
              </a:spcBef>
              <a:spcAft>
                <a:spcPct val="0"/>
              </a:spcAft>
              <a:defRPr sz="3600">
                <a:solidFill>
                  <a:schemeClr val="tx2"/>
                </a:solidFill>
                <a:latin typeface="Arial" pitchFamily="34" charset="0"/>
                <a:cs typeface="Arial" pitchFamily="34" charset="0"/>
              </a:defRPr>
            </a:lvl2pPr>
            <a:lvl3pPr algn="l" rtl="1" eaLnBrk="0" fontAlgn="base" hangingPunct="0">
              <a:spcBef>
                <a:spcPct val="0"/>
              </a:spcBef>
              <a:spcAft>
                <a:spcPct val="0"/>
              </a:spcAft>
              <a:defRPr sz="3600">
                <a:solidFill>
                  <a:schemeClr val="tx2"/>
                </a:solidFill>
                <a:latin typeface="Arial" pitchFamily="34" charset="0"/>
                <a:cs typeface="Arial" pitchFamily="34" charset="0"/>
              </a:defRPr>
            </a:lvl3pPr>
            <a:lvl4pPr algn="l" rtl="1" eaLnBrk="0" fontAlgn="base" hangingPunct="0">
              <a:spcBef>
                <a:spcPct val="0"/>
              </a:spcBef>
              <a:spcAft>
                <a:spcPct val="0"/>
              </a:spcAft>
              <a:defRPr sz="3600">
                <a:solidFill>
                  <a:schemeClr val="tx2"/>
                </a:solidFill>
                <a:latin typeface="Arial" pitchFamily="34" charset="0"/>
                <a:cs typeface="Arial" pitchFamily="34" charset="0"/>
              </a:defRPr>
            </a:lvl4pPr>
            <a:lvl5pPr algn="l" rtl="1" eaLnBrk="0" fontAlgn="base" hangingPunct="0">
              <a:spcBef>
                <a:spcPct val="0"/>
              </a:spcBef>
              <a:spcAft>
                <a:spcPct val="0"/>
              </a:spcAft>
              <a:defRPr sz="3600">
                <a:solidFill>
                  <a:schemeClr val="tx2"/>
                </a:solidFill>
                <a:latin typeface="Arial" pitchFamily="34" charset="0"/>
                <a:cs typeface="Arial" pitchFamily="34" charset="0"/>
              </a:defRPr>
            </a:lvl5pPr>
            <a:lvl6pPr marL="457200" algn="l" rtl="1" eaLnBrk="1" fontAlgn="base" hangingPunct="1">
              <a:spcBef>
                <a:spcPct val="0"/>
              </a:spcBef>
              <a:spcAft>
                <a:spcPct val="0"/>
              </a:spcAft>
              <a:defRPr sz="3600">
                <a:solidFill>
                  <a:schemeClr val="tx2"/>
                </a:solidFill>
                <a:latin typeface="Arial" pitchFamily="34" charset="0"/>
                <a:cs typeface="Arial" pitchFamily="34" charset="0"/>
              </a:defRPr>
            </a:lvl6pPr>
            <a:lvl7pPr marL="914400" algn="l" rtl="1" eaLnBrk="1" fontAlgn="base" hangingPunct="1">
              <a:spcBef>
                <a:spcPct val="0"/>
              </a:spcBef>
              <a:spcAft>
                <a:spcPct val="0"/>
              </a:spcAft>
              <a:defRPr sz="3600">
                <a:solidFill>
                  <a:schemeClr val="tx2"/>
                </a:solidFill>
                <a:latin typeface="Arial" pitchFamily="34" charset="0"/>
                <a:cs typeface="Arial" pitchFamily="34" charset="0"/>
              </a:defRPr>
            </a:lvl7pPr>
            <a:lvl8pPr marL="1371600" algn="l" rtl="1" eaLnBrk="1" fontAlgn="base" hangingPunct="1">
              <a:spcBef>
                <a:spcPct val="0"/>
              </a:spcBef>
              <a:spcAft>
                <a:spcPct val="0"/>
              </a:spcAft>
              <a:defRPr sz="3600">
                <a:solidFill>
                  <a:schemeClr val="tx2"/>
                </a:solidFill>
                <a:latin typeface="Arial" pitchFamily="34" charset="0"/>
                <a:cs typeface="Arial" pitchFamily="34" charset="0"/>
              </a:defRPr>
            </a:lvl8pPr>
            <a:lvl9pPr marL="1828800" algn="l" rtl="1" eaLnBrk="1" fontAlgn="base" hangingPunct="1">
              <a:spcBef>
                <a:spcPct val="0"/>
              </a:spcBef>
              <a:spcAft>
                <a:spcPct val="0"/>
              </a:spcAft>
              <a:defRPr sz="3600">
                <a:solidFill>
                  <a:schemeClr val="tx2"/>
                </a:solidFill>
                <a:latin typeface="Arial" pitchFamily="34" charset="0"/>
                <a:cs typeface="Arial" pitchFamily="34" charset="0"/>
              </a:defRPr>
            </a:lvl9pPr>
          </a:lstStyle>
          <a:p>
            <a:pPr eaLnBrk="1" hangingPunct="1">
              <a:defRPr/>
            </a:pPr>
            <a:r>
              <a:rPr lang="he-IL" sz="2000" b="0" kern="0" dirty="0" smtClean="0"/>
              <a:t>במחקר של הלשכה המרכזית לסטטיסטיקה בנושא הוספת האינטרנט כשיטת איסוף שאלונים מסקרים, הועלו השאלות הבאות:</a:t>
            </a:r>
            <a:endParaRPr lang="en-US" sz="2000" b="0" kern="0" dirty="0" smtClean="0"/>
          </a:p>
        </p:txBody>
      </p:sp>
      <p:pic>
        <p:nvPicPr>
          <p:cNvPr id="16389" name="Picture 3"/>
          <p:cNvPicPr>
            <a:picLocks noChangeAspect="1" noChangeArrowheads="1"/>
          </p:cNvPicPr>
          <p:nvPr/>
        </p:nvPicPr>
        <p:blipFill>
          <a:blip r:embed="rId3" cstate="print"/>
          <a:srcRect/>
          <a:stretch>
            <a:fillRect/>
          </a:stretch>
        </p:blipFill>
        <p:spPr bwMode="auto">
          <a:xfrm>
            <a:off x="0" y="1124744"/>
            <a:ext cx="8745085" cy="5889564"/>
          </a:xfrm>
          <a:prstGeom prst="rect">
            <a:avLst/>
          </a:prstGeom>
          <a:noFill/>
          <a:ln w="9525">
            <a:noFill/>
            <a:miter lim="800000"/>
            <a:headEnd/>
            <a:tailEnd/>
          </a:ln>
        </p:spPr>
      </p:pic>
      <p:cxnSp>
        <p:nvCxnSpPr>
          <p:cNvPr id="6" name="Straight Connector 5"/>
          <p:cNvCxnSpPr/>
          <p:nvPr/>
        </p:nvCxnSpPr>
        <p:spPr>
          <a:xfrm flipH="1">
            <a:off x="6221413" y="3789363"/>
            <a:ext cx="24479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835150" y="3429000"/>
            <a:ext cx="504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765300" y="4652963"/>
            <a:ext cx="1943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011863" y="4724400"/>
            <a:ext cx="24479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025650" y="5661025"/>
            <a:ext cx="37433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2411760" y="6237312"/>
            <a:ext cx="2160141" cy="24"/>
          </a:xfrm>
          <a:prstGeom prst="line">
            <a:avLst/>
          </a:prstGeom>
        </p:spPr>
        <p:style>
          <a:lnRef idx="1">
            <a:schemeClr val="accent1"/>
          </a:lnRef>
          <a:fillRef idx="0">
            <a:schemeClr val="accent1"/>
          </a:fillRef>
          <a:effectRef idx="0">
            <a:schemeClr val="accent1"/>
          </a:effectRef>
          <a:fontRef idx="minor">
            <a:schemeClr val="tx1"/>
          </a:fontRef>
        </p:style>
      </p:cxnSp>
      <p:sp>
        <p:nvSpPr>
          <p:cNvPr id="16396" name="Rectangle 15"/>
          <p:cNvSpPr>
            <a:spLocks noChangeArrowheads="1"/>
          </p:cNvSpPr>
          <p:nvPr/>
        </p:nvSpPr>
        <p:spPr bwMode="auto">
          <a:xfrm>
            <a:off x="395288" y="6488113"/>
            <a:ext cx="4527550" cy="368300"/>
          </a:xfrm>
          <a:prstGeom prst="rect">
            <a:avLst/>
          </a:prstGeom>
          <a:noFill/>
          <a:ln w="9525">
            <a:noFill/>
            <a:miter lim="800000"/>
            <a:headEnd/>
            <a:tailEnd/>
          </a:ln>
        </p:spPr>
        <p:txBody>
          <a:bodyPr wrap="none">
            <a:spAutoFit/>
          </a:bodyPr>
          <a:lstStyle/>
          <a:p>
            <a:r>
              <a:rPr lang="en-US" i="1">
                <a:solidFill>
                  <a:srgbClr val="7030A0"/>
                </a:solidFill>
              </a:rPr>
              <a:t>www.cbs.gov.il/www/publications/pw69.pdf</a:t>
            </a:r>
            <a:endParaRPr lang="en-US">
              <a:solidFill>
                <a:srgbClr val="7030A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cstate="print"/>
          <a:srcRect/>
          <a:stretch>
            <a:fillRect/>
          </a:stretch>
        </p:blipFill>
        <p:spPr bwMode="auto">
          <a:xfrm>
            <a:off x="179512" y="523220"/>
            <a:ext cx="8964488" cy="5924585"/>
          </a:xfrm>
          <a:prstGeom prst="rect">
            <a:avLst/>
          </a:prstGeom>
          <a:noFill/>
          <a:ln w="9525">
            <a:noFill/>
            <a:miter lim="800000"/>
            <a:headEnd/>
            <a:tailEnd/>
          </a:ln>
        </p:spPr>
      </p:pic>
      <p:sp>
        <p:nvSpPr>
          <p:cNvPr id="24579" name="Rectangle 3"/>
          <p:cNvSpPr>
            <a:spLocks noChangeArrowheads="1"/>
          </p:cNvSpPr>
          <p:nvPr/>
        </p:nvSpPr>
        <p:spPr bwMode="auto">
          <a:xfrm>
            <a:off x="971550" y="6237288"/>
            <a:ext cx="7889875" cy="461962"/>
          </a:xfrm>
          <a:prstGeom prst="rect">
            <a:avLst/>
          </a:prstGeom>
          <a:noFill/>
          <a:ln w="9525">
            <a:noFill/>
            <a:miter lim="800000"/>
            <a:headEnd/>
            <a:tailEnd/>
          </a:ln>
        </p:spPr>
        <p:txBody>
          <a:bodyPr wrap="none" anchor="ctr">
            <a:spAutoFit/>
          </a:bodyPr>
          <a:lstStyle/>
          <a:p>
            <a:pPr eaLnBrk="0" hangingPunct="0"/>
            <a:r>
              <a:rPr lang="en-US" sz="2400">
                <a:solidFill>
                  <a:schemeClr val="tx1"/>
                </a:solidFill>
                <a:latin typeface="Times New Roman" pitchFamily="18" charset="0"/>
                <a:ea typeface="AdvOT863180fb"/>
                <a:cs typeface="AdvOT863180fb"/>
              </a:rPr>
              <a:t>Gosling, S. D., Vazire, S., Srivastava, S., &amp; John, O. P. (2004)</a:t>
            </a:r>
            <a:r>
              <a:rPr lang="en-US" sz="2400">
                <a:solidFill>
                  <a:schemeClr val="tx1"/>
                </a:solidFill>
              </a:rPr>
              <a:t> </a:t>
            </a:r>
          </a:p>
        </p:txBody>
      </p:sp>
      <p:sp>
        <p:nvSpPr>
          <p:cNvPr id="2" name="TextBox 1"/>
          <p:cNvSpPr txBox="1"/>
          <p:nvPr/>
        </p:nvSpPr>
        <p:spPr>
          <a:xfrm>
            <a:off x="1403648" y="0"/>
            <a:ext cx="6120680" cy="523220"/>
          </a:xfrm>
          <a:prstGeom prst="rect">
            <a:avLst/>
          </a:prstGeom>
          <a:noFill/>
        </p:spPr>
        <p:txBody>
          <a:bodyPr wrap="square" rtlCol="1">
            <a:spAutoFit/>
          </a:bodyPr>
          <a:lstStyle/>
          <a:p>
            <a:r>
              <a:rPr lang="he-IL" sz="2800" b="1" dirty="0" smtClean="0">
                <a:solidFill>
                  <a:srgbClr val="0000FF"/>
                </a:solidFill>
              </a:rPr>
              <a:t>6 תפיסות-קדם על השימוש באינטרנט </a:t>
            </a:r>
            <a:endParaRPr lang="he-IL" sz="2800" b="1" dirty="0">
              <a:solidFill>
                <a:srgbClr val="0000FF"/>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6926" name="Group 142"/>
          <p:cNvGraphicFramePr>
            <a:graphicFrameLocks noGrp="1"/>
          </p:cNvGraphicFramePr>
          <p:nvPr/>
        </p:nvGraphicFramePr>
        <p:xfrm>
          <a:off x="538163" y="1636713"/>
          <a:ext cx="8137525" cy="4402520"/>
        </p:xfrm>
        <a:graphic>
          <a:graphicData uri="http://schemas.openxmlformats.org/drawingml/2006/table">
            <a:tbl>
              <a:tblPr rtl="1"/>
              <a:tblGrid>
                <a:gridCol w="1276350"/>
                <a:gridCol w="5492750"/>
                <a:gridCol w="1368425"/>
              </a:tblGrid>
              <a:tr h="459280">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400" b="0" i="0" u="none" strike="noStrike" cap="none" normalizeH="0" baseline="0" dirty="0" smtClean="0">
                          <a:ln>
                            <a:noFill/>
                          </a:ln>
                          <a:solidFill>
                            <a:schemeClr val="tx1"/>
                          </a:solidFill>
                          <a:effectLst/>
                          <a:latin typeface="Arial" charset="0"/>
                          <a:cs typeface="Arial" charset="0"/>
                        </a:rPr>
                        <a:t>סוג הסקר</a:t>
                      </a:r>
                    </a:p>
                  </a:txBody>
                  <a:tcPr marL="18000" marR="18000" marT="46792" marB="4679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1" eaLnBrk="1" fontAlgn="base" latinLnBrk="0" hangingPunct="1">
                        <a:lnSpc>
                          <a:spcPct val="100000"/>
                        </a:lnSpc>
                        <a:spcBef>
                          <a:spcPct val="20000"/>
                        </a:spcBef>
                        <a:spcAft>
                          <a:spcPct val="0"/>
                        </a:spcAft>
                        <a:buClrTx/>
                        <a:buSzTx/>
                        <a:buFontTx/>
                        <a:buNone/>
                        <a:tabLst/>
                      </a:pPr>
                      <a:r>
                        <a:rPr kumimoji="0" lang="he-IL" sz="2400" b="0" i="0" u="none" strike="noStrike" cap="none" normalizeH="0" baseline="0" dirty="0" smtClean="0">
                          <a:ln>
                            <a:noFill/>
                          </a:ln>
                          <a:solidFill>
                            <a:schemeClr val="tx1"/>
                          </a:solidFill>
                          <a:effectLst/>
                          <a:latin typeface="Arial" charset="0"/>
                          <a:cs typeface="Arial" charset="0"/>
                        </a:rPr>
                        <a:t>הערות</a:t>
                      </a:r>
                      <a:endParaRPr kumimoji="0" lang="en-US" sz="2400" b="0" i="0" u="none" strike="noStrike" cap="none" normalizeH="0" baseline="0" dirty="0" smtClean="0">
                        <a:ln>
                          <a:noFill/>
                        </a:ln>
                        <a:solidFill>
                          <a:schemeClr val="tx1"/>
                        </a:solidFill>
                        <a:effectLst/>
                        <a:latin typeface="Arial" charset="0"/>
                        <a:cs typeface="Arial" charset="0"/>
                      </a:endParaRPr>
                    </a:p>
                  </a:txBody>
                  <a:tcPr marL="18000" marR="18000" marT="46792" marB="46792"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400" b="0" i="0" u="none" strike="noStrike" cap="none" normalizeH="0" baseline="0" smtClean="0">
                          <a:ln>
                            <a:noFill/>
                          </a:ln>
                          <a:solidFill>
                            <a:schemeClr val="tx1"/>
                          </a:solidFill>
                          <a:effectLst/>
                          <a:latin typeface="Arial" charset="0"/>
                          <a:cs typeface="Arial" charset="0"/>
                        </a:rPr>
                        <a:t>מדד עלות</a:t>
                      </a:r>
                    </a:p>
                  </a:txBody>
                  <a:tcPr marL="18000" marR="18000" marT="46792" marB="4679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0119">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400" b="0" i="0" u="none" strike="noStrike" cap="none" normalizeH="0" baseline="0" smtClean="0">
                          <a:ln>
                            <a:noFill/>
                          </a:ln>
                          <a:solidFill>
                            <a:schemeClr val="tx1"/>
                          </a:solidFill>
                          <a:effectLst/>
                          <a:latin typeface="Arial" charset="0"/>
                          <a:cs typeface="Arial" charset="0"/>
                        </a:rPr>
                        <a:t>סקר </a:t>
                      </a:r>
                    </a:p>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400" b="0" i="0" u="none" strike="noStrike" cap="none" normalizeH="0" baseline="0" smtClean="0">
                          <a:ln>
                            <a:noFill/>
                          </a:ln>
                          <a:solidFill>
                            <a:schemeClr val="tx1"/>
                          </a:solidFill>
                          <a:effectLst/>
                          <a:latin typeface="Arial" charset="0"/>
                          <a:cs typeface="Arial" charset="0"/>
                        </a:rPr>
                        <a:t>מדוור</a:t>
                      </a:r>
                    </a:p>
                  </a:txBody>
                  <a:tcPr marL="18000" marR="18000" marT="46792" marB="4679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400" b="0" i="0" u="none" strike="noStrike" cap="none" normalizeH="0" baseline="0" dirty="0" smtClean="0">
                          <a:ln>
                            <a:noFill/>
                          </a:ln>
                          <a:solidFill>
                            <a:schemeClr val="tx1"/>
                          </a:solidFill>
                          <a:effectLst/>
                          <a:latin typeface="Arial" charset="0"/>
                          <a:cs typeface="Arial" charset="0"/>
                        </a:rPr>
                        <a:t>עלות תלויה בשיעור התגובה, תמריצים ותהליכי </a:t>
                      </a:r>
                      <a:r>
                        <a:rPr kumimoji="0" lang="en-US" sz="2400" b="0" i="0" u="none" strike="noStrike" cap="none" normalizeH="0" baseline="0" dirty="0" smtClean="0">
                          <a:ln>
                            <a:noFill/>
                          </a:ln>
                          <a:solidFill>
                            <a:schemeClr val="tx1"/>
                          </a:solidFill>
                          <a:effectLst/>
                          <a:latin typeface="Arial" charset="0"/>
                          <a:cs typeface="Arial" charset="0"/>
                        </a:rPr>
                        <a:t>follow-up</a:t>
                      </a:r>
                    </a:p>
                  </a:txBody>
                  <a:tcPr marL="18000" marR="18000" marT="46792" marB="46792"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he-IL" sz="2400" b="0" i="0" u="none" strike="noStrike" cap="none" normalizeH="0" baseline="0" dirty="0" smtClean="0">
                          <a:ln>
                            <a:noFill/>
                          </a:ln>
                          <a:solidFill>
                            <a:schemeClr val="tx1"/>
                          </a:solidFill>
                          <a:effectLst/>
                          <a:latin typeface="Arial" charset="0"/>
                          <a:cs typeface="Arial" charset="0"/>
                        </a:rPr>
                        <a:t>0.8 - 0.3</a:t>
                      </a:r>
                    </a:p>
                  </a:txBody>
                  <a:tcPr marL="18000" marR="18000" marT="46792" marB="4679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90673">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400" b="0" i="0" u="none" strike="noStrike" cap="none" normalizeH="0" baseline="0" smtClean="0">
                          <a:ln>
                            <a:noFill/>
                          </a:ln>
                          <a:solidFill>
                            <a:schemeClr val="tx1"/>
                          </a:solidFill>
                          <a:effectLst/>
                          <a:latin typeface="Arial" charset="0"/>
                          <a:cs typeface="Arial" charset="0"/>
                        </a:rPr>
                        <a:t>ראיון</a:t>
                      </a:r>
                    </a:p>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400" b="0" i="0" u="none" strike="noStrike" cap="none" normalizeH="0" baseline="0" smtClean="0">
                          <a:ln>
                            <a:noFill/>
                          </a:ln>
                          <a:solidFill>
                            <a:schemeClr val="tx1"/>
                          </a:solidFill>
                          <a:effectLst/>
                          <a:latin typeface="Arial" charset="0"/>
                          <a:cs typeface="Arial" charset="0"/>
                        </a:rPr>
                        <a:t>טלפוני</a:t>
                      </a:r>
                    </a:p>
                  </a:txBody>
                  <a:tcPr marL="18000" marR="18000" marT="46792" marB="4679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400" b="0" i="0" u="none" strike="noStrike" cap="none" normalizeH="0" baseline="0" dirty="0" smtClean="0">
                          <a:ln>
                            <a:noFill/>
                          </a:ln>
                          <a:solidFill>
                            <a:schemeClr val="tx1"/>
                          </a:solidFill>
                          <a:effectLst/>
                          <a:latin typeface="Arial" charset="0"/>
                          <a:cs typeface="Arial" charset="0"/>
                        </a:rPr>
                        <a:t>ראיון טלפוני בן 7 דקות</a:t>
                      </a:r>
                      <a:endParaRPr kumimoji="0" lang="en-US" sz="2400" b="0" i="0" u="none" strike="noStrike" cap="none" normalizeH="0" baseline="0" dirty="0" smtClean="0">
                        <a:ln>
                          <a:noFill/>
                        </a:ln>
                        <a:solidFill>
                          <a:schemeClr val="tx1"/>
                        </a:solidFill>
                        <a:effectLst/>
                        <a:latin typeface="Arial" charset="0"/>
                        <a:cs typeface="Arial" charset="0"/>
                      </a:endParaRPr>
                    </a:p>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400" b="0" i="0" u="none" strike="noStrike" cap="none" normalizeH="0" baseline="0" dirty="0" smtClean="0">
                          <a:ln>
                            <a:noFill/>
                          </a:ln>
                          <a:solidFill>
                            <a:schemeClr val="tx1"/>
                          </a:solidFill>
                          <a:effectLst/>
                          <a:latin typeface="Arial" charset="0"/>
                          <a:cs typeface="Arial" charset="0"/>
                        </a:rPr>
                        <a:t>ראיון טלפוני בן 15 דקות</a:t>
                      </a:r>
                    </a:p>
                  </a:txBody>
                  <a:tcPr marL="18000" marR="18000" marT="46792" marB="46792"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he-IL" sz="2400" b="0" i="0" u="none" strike="noStrike" cap="none" normalizeH="0" baseline="0" smtClean="0">
                          <a:ln>
                            <a:noFill/>
                          </a:ln>
                          <a:solidFill>
                            <a:schemeClr val="tx1"/>
                          </a:solidFill>
                          <a:effectLst/>
                          <a:latin typeface="Arial" charset="0"/>
                          <a:cs typeface="Arial" charset="0"/>
                        </a:rPr>
                        <a:t>0.8 - 0.5</a:t>
                      </a:r>
                      <a:endParaRPr kumimoji="0" lang="en-US" sz="2400" b="0" i="0" u="none" strike="noStrike" cap="none" normalizeH="0" baseline="0" smtClean="0">
                        <a:ln>
                          <a:noFill/>
                        </a:ln>
                        <a:solidFill>
                          <a:schemeClr val="tx1"/>
                        </a:solidFill>
                        <a:effectLst/>
                        <a:latin typeface="Arial" charset="0"/>
                        <a:cs typeface="Arial" charset="0"/>
                      </a:endParaRPr>
                    </a:p>
                    <a:p>
                      <a:pPr marL="342900" marR="0" lvl="0" indent="-342900" algn="ctr" defTabSz="914400" rtl="1" eaLnBrk="0" fontAlgn="base" latinLnBrk="0" hangingPunct="0">
                        <a:lnSpc>
                          <a:spcPct val="100000"/>
                        </a:lnSpc>
                        <a:spcBef>
                          <a:spcPct val="0"/>
                        </a:spcBef>
                        <a:spcAft>
                          <a:spcPct val="0"/>
                        </a:spcAft>
                        <a:buClrTx/>
                        <a:buSzTx/>
                        <a:buFontTx/>
                        <a:buNone/>
                        <a:tabLst/>
                      </a:pPr>
                      <a:r>
                        <a:rPr kumimoji="0" lang="he-IL" sz="2400" b="0" i="0" u="none" strike="noStrike" cap="none" normalizeH="0" baseline="0" smtClean="0">
                          <a:ln>
                            <a:noFill/>
                          </a:ln>
                          <a:solidFill>
                            <a:schemeClr val="tx1"/>
                          </a:solidFill>
                          <a:effectLst/>
                          <a:latin typeface="Arial" charset="0"/>
                          <a:cs typeface="Arial" charset="0"/>
                        </a:rPr>
                        <a:t>1.7 - 1.3</a:t>
                      </a:r>
                    </a:p>
                  </a:txBody>
                  <a:tcPr marL="18000" marR="18000" marT="46792" marB="4679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22066">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400" b="0" i="0" u="none" strike="noStrike" cap="none" normalizeH="0" baseline="0" smtClean="0">
                          <a:ln>
                            <a:noFill/>
                          </a:ln>
                          <a:solidFill>
                            <a:schemeClr val="tx1"/>
                          </a:solidFill>
                          <a:effectLst/>
                          <a:latin typeface="Arial" charset="0"/>
                          <a:cs typeface="Arial" charset="0"/>
                        </a:rPr>
                        <a:t>ראיון אישי</a:t>
                      </a:r>
                    </a:p>
                  </a:txBody>
                  <a:tcPr marL="18000" marR="18000" marT="46792" marB="46792"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400" b="0" i="0" u="none" strike="noStrike" cap="none" normalizeH="0" baseline="0" dirty="0" smtClean="0">
                          <a:ln>
                            <a:noFill/>
                          </a:ln>
                          <a:solidFill>
                            <a:schemeClr val="tx1"/>
                          </a:solidFill>
                          <a:effectLst/>
                          <a:latin typeface="Arial" charset="0"/>
                          <a:cs typeface="Arial" charset="0"/>
                        </a:rPr>
                        <a:t>ראיון בן 10 דקות בשכונה של המעמד הבינוני</a:t>
                      </a:r>
                      <a:endParaRPr kumimoji="0" lang="en-US" sz="2400" b="0" i="0" u="none" strike="noStrike" cap="none" normalizeH="0" baseline="0" dirty="0" smtClean="0">
                        <a:ln>
                          <a:noFill/>
                        </a:ln>
                        <a:solidFill>
                          <a:schemeClr val="tx1"/>
                        </a:solidFill>
                        <a:effectLst/>
                        <a:latin typeface="Arial" charset="0"/>
                        <a:cs typeface="Arial" charset="0"/>
                      </a:endParaRPr>
                    </a:p>
                    <a:p>
                      <a:pPr marL="342900" marR="0" lvl="0" indent="-342900" algn="r" defTabSz="914400" rtl="1" eaLnBrk="0" fontAlgn="base" latinLnBrk="0" hangingPunct="0">
                        <a:lnSpc>
                          <a:spcPct val="100000"/>
                        </a:lnSpc>
                        <a:spcBef>
                          <a:spcPct val="0"/>
                        </a:spcBef>
                        <a:spcAft>
                          <a:spcPct val="0"/>
                        </a:spcAft>
                        <a:buClrTx/>
                        <a:buSzTx/>
                        <a:buFontTx/>
                        <a:buNone/>
                        <a:tabLst/>
                      </a:pPr>
                      <a:endParaRPr kumimoji="0" lang="he-IL" sz="2400" b="0" i="0" u="none" strike="noStrike" cap="none" normalizeH="0" baseline="0" dirty="0" smtClean="0">
                        <a:ln>
                          <a:noFill/>
                        </a:ln>
                        <a:solidFill>
                          <a:schemeClr val="tx1"/>
                        </a:solidFill>
                        <a:effectLst/>
                        <a:latin typeface="Arial" charset="0"/>
                        <a:cs typeface="Arial" charset="0"/>
                      </a:endParaRPr>
                    </a:p>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400" b="0" i="0" u="none" strike="noStrike" cap="none" normalizeH="0" baseline="0" dirty="0" smtClean="0">
                          <a:ln>
                            <a:noFill/>
                          </a:ln>
                          <a:solidFill>
                            <a:schemeClr val="tx1"/>
                          </a:solidFill>
                          <a:effectLst/>
                          <a:latin typeface="Arial" charset="0"/>
                          <a:cs typeface="Arial" charset="0"/>
                        </a:rPr>
                        <a:t>ראיון בן 40-60 דקות במדגם הסתברותי לאומי</a:t>
                      </a:r>
                      <a:endParaRPr kumimoji="0" lang="en-US" sz="2400" b="0" i="0" u="none" strike="noStrike" cap="none" normalizeH="0" baseline="0" dirty="0" smtClean="0">
                        <a:ln>
                          <a:noFill/>
                        </a:ln>
                        <a:solidFill>
                          <a:schemeClr val="tx1"/>
                        </a:solidFill>
                        <a:effectLst/>
                        <a:latin typeface="Arial" charset="0"/>
                        <a:cs typeface="Arial" charset="0"/>
                      </a:endParaRPr>
                    </a:p>
                    <a:p>
                      <a:pPr marL="342900" marR="0" lvl="0" indent="-342900" algn="r" defTabSz="914400" rtl="1" eaLnBrk="0" fontAlgn="base" latinLnBrk="0" hangingPunct="0">
                        <a:lnSpc>
                          <a:spcPct val="100000"/>
                        </a:lnSpc>
                        <a:spcBef>
                          <a:spcPct val="0"/>
                        </a:spcBef>
                        <a:spcAft>
                          <a:spcPct val="0"/>
                        </a:spcAft>
                        <a:buClrTx/>
                        <a:buSzTx/>
                        <a:buFontTx/>
                        <a:buNone/>
                        <a:tabLst/>
                      </a:pPr>
                      <a:endParaRPr kumimoji="0" lang="he-IL" sz="2400" b="0" i="0" u="none" strike="noStrike" cap="none" normalizeH="0" baseline="0" dirty="0" smtClean="0">
                        <a:ln>
                          <a:noFill/>
                        </a:ln>
                        <a:solidFill>
                          <a:schemeClr val="tx1"/>
                        </a:solidFill>
                        <a:effectLst/>
                        <a:latin typeface="Arial" charset="0"/>
                        <a:cs typeface="Arial" charset="0"/>
                      </a:endParaRPr>
                    </a:p>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400" b="0" i="0" u="none" strike="noStrike" cap="none" normalizeH="0" baseline="0" dirty="0" smtClean="0">
                          <a:ln>
                            <a:noFill/>
                          </a:ln>
                          <a:solidFill>
                            <a:schemeClr val="tx1"/>
                          </a:solidFill>
                          <a:effectLst/>
                          <a:latin typeface="Arial" charset="0"/>
                          <a:cs typeface="Arial" charset="0"/>
                        </a:rPr>
                        <a:t>מנהלים</a:t>
                      </a:r>
                    </a:p>
                  </a:txBody>
                  <a:tcPr marL="18000" marR="18000" marT="46792" marB="46792"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he-IL" sz="2400" b="0" i="0" u="none" strike="noStrike" cap="none" normalizeH="0" baseline="0" dirty="0" smtClean="0">
                          <a:ln>
                            <a:noFill/>
                          </a:ln>
                          <a:solidFill>
                            <a:schemeClr val="tx1"/>
                          </a:solidFill>
                          <a:effectLst/>
                          <a:latin typeface="Arial" charset="0"/>
                          <a:cs typeface="Arial" charset="0"/>
                        </a:rPr>
                        <a:t>1.8 – 1.5</a:t>
                      </a:r>
                      <a:endParaRPr kumimoji="0" lang="en-US" sz="2400" b="0" i="0" u="none" strike="noStrike" cap="none" normalizeH="0" baseline="0" dirty="0" smtClean="0">
                        <a:ln>
                          <a:noFill/>
                        </a:ln>
                        <a:solidFill>
                          <a:schemeClr val="tx1"/>
                        </a:solidFill>
                        <a:effectLst/>
                        <a:latin typeface="Arial" charset="0"/>
                        <a:cs typeface="Arial" charset="0"/>
                      </a:endParaRPr>
                    </a:p>
                    <a:p>
                      <a:pPr marL="342900" marR="0" lvl="0" indent="-342900" algn="ctr" defTabSz="914400" rtl="1" eaLnBrk="0" fontAlgn="base" latinLnBrk="0" hangingPunct="0">
                        <a:lnSpc>
                          <a:spcPct val="100000"/>
                        </a:lnSpc>
                        <a:spcBef>
                          <a:spcPct val="0"/>
                        </a:spcBef>
                        <a:spcAft>
                          <a:spcPct val="0"/>
                        </a:spcAft>
                        <a:buClrTx/>
                        <a:buSzTx/>
                        <a:buFontTx/>
                        <a:buNone/>
                        <a:tabLst/>
                      </a:pPr>
                      <a:endParaRPr kumimoji="0" lang="he-IL" sz="2400" b="0" i="0" u="none" strike="noStrike" cap="none" normalizeH="0" baseline="0" dirty="0" smtClean="0">
                        <a:ln>
                          <a:noFill/>
                        </a:ln>
                        <a:solidFill>
                          <a:schemeClr val="tx1"/>
                        </a:solidFill>
                        <a:effectLst/>
                        <a:latin typeface="Arial" charset="0"/>
                        <a:cs typeface="Arial" charset="0"/>
                      </a:endParaRPr>
                    </a:p>
                    <a:p>
                      <a:pPr marL="342900" marR="0" lvl="0" indent="-342900" algn="ctr" defTabSz="914400" rtl="1" eaLnBrk="0" fontAlgn="base" latinLnBrk="0" hangingPunct="0">
                        <a:lnSpc>
                          <a:spcPct val="100000"/>
                        </a:lnSpc>
                        <a:spcBef>
                          <a:spcPct val="0"/>
                        </a:spcBef>
                        <a:spcAft>
                          <a:spcPct val="0"/>
                        </a:spcAft>
                        <a:buClrTx/>
                        <a:buSzTx/>
                        <a:buFontTx/>
                        <a:buNone/>
                        <a:tabLst/>
                      </a:pPr>
                      <a:r>
                        <a:rPr kumimoji="0" lang="he-IL" sz="2400" b="0" i="0" u="none" strike="noStrike" cap="none" normalizeH="0" baseline="0" dirty="0" smtClean="0">
                          <a:ln>
                            <a:noFill/>
                          </a:ln>
                          <a:solidFill>
                            <a:schemeClr val="tx1"/>
                          </a:solidFill>
                          <a:effectLst/>
                          <a:latin typeface="Arial" charset="0"/>
                          <a:cs typeface="Arial" charset="0"/>
                        </a:rPr>
                        <a:t>3.5 - 2.5</a:t>
                      </a:r>
                      <a:endParaRPr kumimoji="0" lang="en-US" sz="2400" b="0" i="0" u="none" strike="noStrike" cap="none" normalizeH="0" baseline="0" dirty="0" smtClean="0">
                        <a:ln>
                          <a:noFill/>
                        </a:ln>
                        <a:solidFill>
                          <a:schemeClr val="tx1"/>
                        </a:solidFill>
                        <a:effectLst/>
                        <a:latin typeface="Arial" charset="0"/>
                        <a:cs typeface="Arial" charset="0"/>
                      </a:endParaRPr>
                    </a:p>
                    <a:p>
                      <a:pPr marL="342900" marR="0" lvl="0" indent="-342900" algn="ctr" defTabSz="914400" rtl="1" eaLnBrk="0" fontAlgn="base" latinLnBrk="0" hangingPunct="0">
                        <a:lnSpc>
                          <a:spcPct val="100000"/>
                        </a:lnSpc>
                        <a:spcBef>
                          <a:spcPct val="0"/>
                        </a:spcBef>
                        <a:spcAft>
                          <a:spcPct val="0"/>
                        </a:spcAft>
                        <a:buClrTx/>
                        <a:buSzTx/>
                        <a:buFontTx/>
                        <a:buNone/>
                        <a:tabLst/>
                      </a:pPr>
                      <a:endParaRPr kumimoji="0" lang="he-IL" sz="2400" b="0" i="0" u="none" strike="noStrike" cap="none" normalizeH="0" baseline="0" dirty="0" smtClean="0">
                        <a:ln>
                          <a:noFill/>
                        </a:ln>
                        <a:solidFill>
                          <a:schemeClr val="tx1"/>
                        </a:solidFill>
                        <a:effectLst/>
                        <a:latin typeface="Arial" charset="0"/>
                        <a:cs typeface="Arial" charset="0"/>
                      </a:endParaRPr>
                    </a:p>
                    <a:p>
                      <a:pPr marL="342900" marR="0" lvl="0" indent="-342900" algn="ctr" defTabSz="914400" rtl="1" eaLnBrk="0" fontAlgn="base" latinLnBrk="0" hangingPunct="0">
                        <a:lnSpc>
                          <a:spcPct val="100000"/>
                        </a:lnSpc>
                        <a:spcBef>
                          <a:spcPct val="0"/>
                        </a:spcBef>
                        <a:spcAft>
                          <a:spcPct val="0"/>
                        </a:spcAft>
                        <a:buClrTx/>
                        <a:buSzTx/>
                        <a:buFontTx/>
                        <a:buNone/>
                        <a:tabLst/>
                      </a:pPr>
                      <a:r>
                        <a:rPr kumimoji="0" lang="he-IL" sz="2400" b="0" i="0" u="none" strike="noStrike" cap="none" normalizeH="0" baseline="0" dirty="0" smtClean="0">
                          <a:ln>
                            <a:noFill/>
                          </a:ln>
                          <a:solidFill>
                            <a:schemeClr val="tx1"/>
                          </a:solidFill>
                          <a:effectLst/>
                          <a:latin typeface="Arial" charset="0"/>
                          <a:cs typeface="Arial" charset="0"/>
                        </a:rPr>
                        <a:t>15.0 - 4.0</a:t>
                      </a:r>
                    </a:p>
                  </a:txBody>
                  <a:tcPr marL="18000" marR="18000" marT="46792" marB="46792"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456" name="Rectangle 135"/>
          <p:cNvSpPr>
            <a:spLocks noGrp="1" noChangeArrowheads="1"/>
          </p:cNvSpPr>
          <p:nvPr>
            <p:ph type="title"/>
          </p:nvPr>
        </p:nvSpPr>
        <p:spPr>
          <a:xfrm>
            <a:off x="0" y="301625"/>
            <a:ext cx="8964488" cy="679103"/>
          </a:xfrm>
        </p:spPr>
        <p:txBody>
          <a:bodyPr/>
          <a:lstStyle/>
          <a:p>
            <a:pPr algn="ctr" eaLnBrk="1" hangingPunct="1"/>
            <a:r>
              <a:rPr lang="he-IL" sz="3600" dirty="0" smtClean="0">
                <a:solidFill>
                  <a:srgbClr val="0000FF"/>
                </a:solidFill>
              </a:rPr>
              <a:t>השוואת עלויות בין שיטות הסקר המסורתיות </a:t>
            </a:r>
            <a:endParaRPr lang="en-US" sz="3600" dirty="0" smtClean="0">
              <a:solidFill>
                <a:srgbClr val="0000FF"/>
              </a:solidFill>
            </a:endParaRPr>
          </a:p>
        </p:txBody>
      </p:sp>
      <p:sp>
        <p:nvSpPr>
          <p:cNvPr id="18457" name="Rectangle 136"/>
          <p:cNvSpPr>
            <a:spLocks noChangeArrowheads="1"/>
          </p:cNvSpPr>
          <p:nvPr/>
        </p:nvSpPr>
        <p:spPr bwMode="auto">
          <a:xfrm>
            <a:off x="4733208" y="6190606"/>
            <a:ext cx="3488455" cy="461665"/>
          </a:xfrm>
          <a:prstGeom prst="rect">
            <a:avLst/>
          </a:prstGeom>
          <a:noFill/>
          <a:ln w="9525">
            <a:noFill/>
            <a:miter lim="800000"/>
            <a:headEnd/>
            <a:tailEnd/>
          </a:ln>
        </p:spPr>
        <p:txBody>
          <a:bodyPr wrap="none" anchor="ctr">
            <a:spAutoFit/>
          </a:bodyPr>
          <a:lstStyle/>
          <a:p>
            <a:r>
              <a:rPr lang="he-IL" sz="2400" dirty="0" smtClean="0">
                <a:solidFill>
                  <a:schemeClr val="tx1"/>
                </a:solidFill>
              </a:rPr>
              <a:t>הנחה: מדד </a:t>
            </a:r>
            <a:r>
              <a:rPr lang="he-IL" sz="2400" dirty="0">
                <a:solidFill>
                  <a:schemeClr val="tx1"/>
                </a:solidFill>
              </a:rPr>
              <a:t>(1.0) </a:t>
            </a:r>
            <a:r>
              <a:rPr lang="he-IL" sz="2400" dirty="0" smtClean="0">
                <a:solidFill>
                  <a:schemeClr val="tx1"/>
                </a:solidFill>
              </a:rPr>
              <a:t>עולה </a:t>
            </a:r>
            <a:r>
              <a:rPr lang="he-IL" sz="2400" dirty="0">
                <a:solidFill>
                  <a:schemeClr val="tx1"/>
                </a:solidFill>
              </a:rPr>
              <a:t>20$</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79" name="Group 99"/>
          <p:cNvGraphicFramePr>
            <a:graphicFrameLocks noGrp="1"/>
          </p:cNvGraphicFramePr>
          <p:nvPr>
            <p:extLst>
              <p:ext uri="{D42A27DB-BD31-4B8C-83A1-F6EECF244321}">
                <p14:modId xmlns:p14="http://schemas.microsoft.com/office/powerpoint/2010/main" val="271158198"/>
              </p:ext>
            </p:extLst>
          </p:nvPr>
        </p:nvGraphicFramePr>
        <p:xfrm>
          <a:off x="467544" y="836712"/>
          <a:ext cx="8166640" cy="5771638"/>
        </p:xfrm>
        <a:graphic>
          <a:graphicData uri="http://schemas.openxmlformats.org/drawingml/2006/table">
            <a:tbl>
              <a:tblPr rtl="1"/>
              <a:tblGrid>
                <a:gridCol w="2429415"/>
                <a:gridCol w="5737225"/>
              </a:tblGrid>
              <a:tr h="648072">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800" b="0" i="0" u="none" strike="noStrike" cap="none" normalizeH="0" baseline="0" dirty="0" smtClean="0">
                          <a:ln>
                            <a:noFill/>
                          </a:ln>
                          <a:solidFill>
                            <a:schemeClr val="tx1"/>
                          </a:solidFill>
                          <a:effectLst/>
                          <a:latin typeface="Arial" charset="0"/>
                          <a:cs typeface="Arial" charset="0"/>
                        </a:rPr>
                        <a:t>דגימה</a:t>
                      </a:r>
                    </a:p>
                  </a:txBody>
                  <a:tcPr marL="18000" marR="90000" marT="46803" marB="4680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000" b="0" i="0" u="none" strike="noStrike" kern="1200" cap="none" normalizeH="0" baseline="0" dirty="0" smtClean="0">
                          <a:ln>
                            <a:noFill/>
                          </a:ln>
                          <a:solidFill>
                            <a:schemeClr val="tx1"/>
                          </a:solidFill>
                          <a:effectLst/>
                          <a:latin typeface="Arial" charset="0"/>
                          <a:ea typeface="+mn-ea"/>
                          <a:cs typeface="Arial" charset="0"/>
                        </a:rPr>
                        <a:t>שיטות דגימה , משיב ספציפי –ראיון</a:t>
                      </a:r>
                    </a:p>
                  </a:txBody>
                  <a:tcPr marL="18000" marR="90000" marT="46803" marB="4680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056">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800" b="0" i="0" u="none" strike="noStrike" cap="none" normalizeH="0" baseline="0" dirty="0" smtClean="0">
                          <a:ln>
                            <a:noFill/>
                          </a:ln>
                          <a:solidFill>
                            <a:schemeClr val="tx1"/>
                          </a:solidFill>
                          <a:effectLst/>
                          <a:latin typeface="Arial" charset="0"/>
                          <a:cs typeface="Arial" charset="0"/>
                        </a:rPr>
                        <a:t>סוג האוכלוסייה</a:t>
                      </a:r>
                    </a:p>
                  </a:txBody>
                  <a:tcPr marL="18000" marR="90000" marT="46803" marB="4680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000" b="0" i="0" u="none" strike="noStrike" cap="none" normalizeH="0" baseline="0" dirty="0" smtClean="0">
                          <a:ln>
                            <a:noFill/>
                          </a:ln>
                          <a:solidFill>
                            <a:schemeClr val="tx1"/>
                          </a:solidFill>
                          <a:effectLst/>
                          <a:latin typeface="Arial" charset="0"/>
                          <a:cs typeface="Arial" charset="0"/>
                        </a:rPr>
                        <a:t>יכולת קריאה וכתיבה</a:t>
                      </a:r>
                    </a:p>
                  </a:txBody>
                  <a:tcPr marL="18000" marR="90000" marT="46803" marB="4680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3810">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800" b="0" i="0" u="none" strike="noStrike" cap="none" normalizeH="0" baseline="0" dirty="0" smtClean="0">
                          <a:ln>
                            <a:noFill/>
                          </a:ln>
                          <a:solidFill>
                            <a:schemeClr val="tx1"/>
                          </a:solidFill>
                          <a:effectLst/>
                          <a:latin typeface="Arial" charset="0"/>
                          <a:cs typeface="Arial" charset="0"/>
                        </a:rPr>
                        <a:t>סוג השאלה</a:t>
                      </a:r>
                    </a:p>
                  </a:txBody>
                  <a:tcPr marL="18000" marR="90000" marT="46803" marB="4680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000" b="0" i="0" u="none" strike="noStrike" cap="none" normalizeH="0" baseline="0" dirty="0" smtClean="0">
                          <a:ln>
                            <a:noFill/>
                          </a:ln>
                          <a:solidFill>
                            <a:schemeClr val="tx1"/>
                          </a:solidFill>
                          <a:effectLst/>
                          <a:latin typeface="Arial" charset="0"/>
                          <a:cs typeface="Arial" charset="0"/>
                        </a:rPr>
                        <a:t>שאלון עצמי /דואר-&gt;שאלה סגורה ופתוחה</a:t>
                      </a:r>
                    </a:p>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000" b="0" i="0" u="none" strike="noStrike" cap="none" normalizeH="0" baseline="0" dirty="0" smtClean="0">
                          <a:ln>
                            <a:noFill/>
                          </a:ln>
                          <a:solidFill>
                            <a:schemeClr val="tx1"/>
                          </a:solidFill>
                          <a:effectLst/>
                          <a:latin typeface="Arial" charset="0"/>
                          <a:cs typeface="Arial" charset="0"/>
                        </a:rPr>
                        <a:t> מראיין-&gt;תרשים/תמונה, הסבר מותאם</a:t>
                      </a:r>
                    </a:p>
                  </a:txBody>
                  <a:tcPr marL="18000" marR="90000" marT="46803" marB="4680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0080">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800" b="0" i="0" u="none" strike="noStrike" cap="none" normalizeH="0" baseline="0" dirty="0" smtClean="0">
                          <a:ln>
                            <a:noFill/>
                          </a:ln>
                          <a:solidFill>
                            <a:schemeClr val="tx1"/>
                          </a:solidFill>
                          <a:effectLst/>
                          <a:latin typeface="Arial" charset="0"/>
                          <a:cs typeface="Arial" charset="0"/>
                        </a:rPr>
                        <a:t>תוכן השאלה</a:t>
                      </a:r>
                    </a:p>
                  </a:txBody>
                  <a:tcPr marL="18000" marR="90000" marT="46803" marB="4680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000" b="0" i="0" u="none" strike="noStrike" cap="none" normalizeH="0" baseline="0" dirty="0" smtClean="0">
                          <a:ln>
                            <a:noFill/>
                          </a:ln>
                          <a:solidFill>
                            <a:schemeClr val="tx1"/>
                          </a:solidFill>
                          <a:effectLst/>
                          <a:latin typeface="Arial" charset="0"/>
                          <a:cs typeface="Arial" charset="0"/>
                        </a:rPr>
                        <a:t>שאלות רגישות-&gt;לא ראיון מובנה פנים אל פנים</a:t>
                      </a:r>
                      <a:endParaRPr kumimoji="0" lang="en-US" sz="2000" b="0" i="0" u="none" strike="noStrike" cap="none" normalizeH="0" baseline="0" dirty="0" smtClean="0">
                        <a:ln>
                          <a:noFill/>
                        </a:ln>
                        <a:solidFill>
                          <a:schemeClr val="tx1"/>
                        </a:solidFill>
                        <a:effectLst/>
                        <a:latin typeface="Arial" charset="0"/>
                        <a:cs typeface="Arial" charset="0"/>
                      </a:endParaRPr>
                    </a:p>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smtClean="0">
                          <a:ln>
                            <a:noFill/>
                          </a:ln>
                          <a:solidFill>
                            <a:schemeClr val="tx1"/>
                          </a:solidFill>
                          <a:effectLst/>
                          <a:latin typeface="Arial" charset="0"/>
                          <a:cs typeface="Arial" charset="0"/>
                        </a:rPr>
                        <a:t>משימת דיווח המשיב - &gt;על פני זמן - דואר</a:t>
                      </a:r>
                    </a:p>
                  </a:txBody>
                  <a:tcPr marL="18000" marR="90000" marT="46803" marB="4680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0080">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800" b="0" i="0" u="none" strike="noStrike" cap="none" normalizeH="0" baseline="0" dirty="0" smtClean="0">
                          <a:ln>
                            <a:noFill/>
                          </a:ln>
                          <a:solidFill>
                            <a:schemeClr val="tx1"/>
                          </a:solidFill>
                          <a:effectLst/>
                          <a:latin typeface="Arial" charset="0"/>
                          <a:cs typeface="Arial" charset="0"/>
                        </a:rPr>
                        <a:t>שיעור התגובה</a:t>
                      </a:r>
                    </a:p>
                  </a:txBody>
                  <a:tcPr marL="18000" marR="90000" marT="46803" marB="4680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000" b="0" i="0" u="none" strike="noStrike" cap="none" normalizeH="0" baseline="0" dirty="0" smtClean="0">
                          <a:ln>
                            <a:noFill/>
                          </a:ln>
                          <a:solidFill>
                            <a:schemeClr val="tx1"/>
                          </a:solidFill>
                          <a:effectLst/>
                          <a:latin typeface="Arial" charset="0"/>
                          <a:cs typeface="Arial" charset="0"/>
                        </a:rPr>
                        <a:t>דואר - פחות מ- 20% משיבים </a:t>
                      </a:r>
                      <a:endParaRPr kumimoji="0" lang="en-US" sz="2000" b="0" i="0" u="none" strike="noStrike" cap="none" normalizeH="0" baseline="0" dirty="0" smtClean="0">
                        <a:ln>
                          <a:noFill/>
                        </a:ln>
                        <a:solidFill>
                          <a:schemeClr val="tx1"/>
                        </a:solidFill>
                        <a:effectLst/>
                        <a:latin typeface="Arial" charset="0"/>
                        <a:cs typeface="Arial" charset="0"/>
                      </a:endParaRPr>
                    </a:p>
                    <a:p>
                      <a:pPr marL="342900" marR="0" lvl="0" indent="-342900" algn="r"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smtClean="0">
                          <a:ln>
                            <a:noFill/>
                          </a:ln>
                          <a:solidFill>
                            <a:schemeClr val="tx1"/>
                          </a:solidFill>
                          <a:effectLst/>
                          <a:latin typeface="Arial" charset="0"/>
                          <a:cs typeface="Arial" charset="0"/>
                        </a:rPr>
                        <a:t>טלפון - תלוי בשיטת הדגימה – עיר/כפר</a:t>
                      </a:r>
                    </a:p>
                  </a:txBody>
                  <a:tcPr marL="18000" marR="90000" marT="46803" marB="4680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2088">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800" b="0" i="0" u="none" strike="noStrike" cap="none" normalizeH="0" baseline="0" dirty="0" smtClean="0">
                          <a:ln>
                            <a:noFill/>
                          </a:ln>
                          <a:solidFill>
                            <a:schemeClr val="tx1"/>
                          </a:solidFill>
                          <a:effectLst/>
                          <a:latin typeface="Arial" charset="0"/>
                          <a:cs typeface="Arial" charset="0"/>
                        </a:rPr>
                        <a:t>עלות</a:t>
                      </a:r>
                    </a:p>
                  </a:txBody>
                  <a:tcPr marL="17998" marR="89991" marT="46789" marB="4678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000" b="0" i="0" u="none" strike="noStrike" cap="none" normalizeH="0" baseline="0" dirty="0" err="1" smtClean="0">
                          <a:ln>
                            <a:noFill/>
                          </a:ln>
                          <a:solidFill>
                            <a:schemeClr val="tx1"/>
                          </a:solidFill>
                          <a:effectLst/>
                          <a:latin typeface="Arial" charset="0"/>
                          <a:cs typeface="Arial" charset="0"/>
                        </a:rPr>
                        <a:t>פונ</a:t>
                      </a:r>
                      <a:r>
                        <a:rPr kumimoji="0" lang="he-IL" sz="2000" b="0" i="0" u="none" strike="noStrike" cap="none" normalizeH="0" baseline="0" dirty="0" smtClean="0">
                          <a:ln>
                            <a:noFill/>
                          </a:ln>
                          <a:solidFill>
                            <a:schemeClr val="tx1"/>
                          </a:solidFill>
                          <a:effectLst/>
                          <a:latin typeface="Arial" charset="0"/>
                          <a:cs typeface="Arial" charset="0"/>
                        </a:rPr>
                        <a:t>' של זמן אנשי מקצוע (דואר יחסית זול - </a:t>
                      </a:r>
                      <a:r>
                        <a:rPr kumimoji="0" lang="en-US" sz="2000" b="0" i="0" u="none" strike="noStrike" cap="none" normalizeH="0" baseline="0" dirty="0" err="1" smtClean="0">
                          <a:ln>
                            <a:noFill/>
                          </a:ln>
                          <a:solidFill>
                            <a:schemeClr val="tx1"/>
                          </a:solidFill>
                          <a:effectLst/>
                          <a:latin typeface="Arial" charset="0"/>
                          <a:cs typeface="Arial" charset="0"/>
                        </a:rPr>
                        <a:t>followup</a:t>
                      </a:r>
                      <a:r>
                        <a:rPr kumimoji="0" lang="he-IL" sz="2000" b="0" i="0" u="none" strike="noStrike" cap="none" normalizeH="0" baseline="0" dirty="0" smtClean="0">
                          <a:ln>
                            <a:noFill/>
                          </a:ln>
                          <a:solidFill>
                            <a:schemeClr val="tx1"/>
                          </a:solidFill>
                          <a:effectLst/>
                          <a:latin typeface="Arial" charset="0"/>
                          <a:cs typeface="Arial" charset="0"/>
                        </a:rPr>
                        <a:t> – </a:t>
                      </a:r>
                      <a:r>
                        <a:rPr kumimoji="0" lang="he-IL" sz="2000" b="0" i="0" u="none" strike="noStrike" cap="none" normalizeH="0" baseline="0" dirty="0" err="1" smtClean="0">
                          <a:ln>
                            <a:noFill/>
                          </a:ln>
                          <a:solidFill>
                            <a:schemeClr val="tx1"/>
                          </a:solidFill>
                          <a:effectLst/>
                          <a:latin typeface="Arial" charset="0"/>
                          <a:cs typeface="Arial" charset="0"/>
                        </a:rPr>
                        <a:t>מתיקר</a:t>
                      </a:r>
                      <a:r>
                        <a:rPr kumimoji="0" lang="he-IL" sz="2000" b="0" i="0" u="none" strike="noStrike" cap="none" normalizeH="0" baseline="0" dirty="0" smtClean="0">
                          <a:ln>
                            <a:noFill/>
                          </a:ln>
                          <a:solidFill>
                            <a:schemeClr val="tx1"/>
                          </a:solidFill>
                          <a:effectLst/>
                          <a:latin typeface="Arial" charset="0"/>
                          <a:cs typeface="Arial" charset="0"/>
                        </a:rPr>
                        <a:t>, פיזור האוכלוסייה - ראיון אישי יקר)</a:t>
                      </a:r>
                    </a:p>
                  </a:txBody>
                  <a:tcPr marL="17998" marR="89991" marT="46789" marB="4678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0080">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800" b="0" i="0" u="none" strike="noStrike" cap="none" normalizeH="0" baseline="0" dirty="0" smtClean="0">
                          <a:ln>
                            <a:noFill/>
                          </a:ln>
                          <a:solidFill>
                            <a:schemeClr val="tx1"/>
                          </a:solidFill>
                          <a:effectLst/>
                          <a:latin typeface="Arial" charset="0"/>
                          <a:cs typeface="Arial" charset="0"/>
                        </a:rPr>
                        <a:t>זמינות מתקנים</a:t>
                      </a:r>
                    </a:p>
                  </a:txBody>
                  <a:tcPr marL="17998" marR="89991" marT="46789" marB="4678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000" b="0" i="0" u="none" strike="noStrike" cap="none" normalizeH="0" baseline="0" dirty="0" smtClean="0">
                          <a:ln>
                            <a:noFill/>
                          </a:ln>
                          <a:solidFill>
                            <a:schemeClr val="tx1"/>
                          </a:solidFill>
                          <a:effectLst/>
                          <a:latin typeface="Arial" charset="0"/>
                          <a:cs typeface="Arial" charset="0"/>
                        </a:rPr>
                        <a:t>יכולת לבצע ראיון אישי ע"י מראיינים מקצועיים. מקומי או בינלאומי, טלפונים..</a:t>
                      </a:r>
                    </a:p>
                  </a:txBody>
                  <a:tcPr marL="17998" marR="89991" marT="46789" marB="4678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7102">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800" b="0" i="0" u="none" strike="noStrike" cap="none" normalizeH="0" baseline="0" dirty="0" smtClean="0">
                          <a:ln>
                            <a:noFill/>
                          </a:ln>
                          <a:solidFill>
                            <a:schemeClr val="tx1"/>
                          </a:solidFill>
                          <a:effectLst/>
                          <a:latin typeface="Arial" charset="0"/>
                          <a:cs typeface="Arial" charset="0"/>
                        </a:rPr>
                        <a:t>משך זמן האיסוף </a:t>
                      </a:r>
                    </a:p>
                  </a:txBody>
                  <a:tcPr marL="17998" marR="89991" marT="46789" marB="4678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he-IL" sz="2000" b="0" i="0" u="none" strike="noStrike" cap="none" normalizeH="0" baseline="0" dirty="0" smtClean="0">
                          <a:ln>
                            <a:noFill/>
                          </a:ln>
                          <a:solidFill>
                            <a:schemeClr val="tx1"/>
                          </a:solidFill>
                          <a:effectLst/>
                          <a:latin typeface="Arial" charset="0"/>
                          <a:cs typeface="Arial" charset="0"/>
                        </a:rPr>
                        <a:t>דואר - בד"כ חודשים, טלפון - תוך מספר ימים</a:t>
                      </a:r>
                    </a:p>
                  </a:txBody>
                  <a:tcPr marL="17998" marR="89991" marT="46789" marB="4678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78" name="Rectangle 64"/>
          <p:cNvSpPr>
            <a:spLocks noGrp="1" noChangeArrowheads="1"/>
          </p:cNvSpPr>
          <p:nvPr>
            <p:ph type="title"/>
          </p:nvPr>
        </p:nvSpPr>
        <p:spPr>
          <a:xfrm>
            <a:off x="611560" y="0"/>
            <a:ext cx="8072437" cy="751111"/>
          </a:xfrm>
        </p:spPr>
        <p:txBody>
          <a:bodyPr/>
          <a:lstStyle/>
          <a:p>
            <a:pPr algn="r" eaLnBrk="1" hangingPunct="1"/>
            <a:r>
              <a:rPr lang="he-IL" sz="3600" b="1" dirty="0" smtClean="0">
                <a:solidFill>
                  <a:srgbClr val="0000FF"/>
                </a:solidFill>
              </a:rPr>
              <a:t>גורמים המשפיעים על בחירת שיטת סקר</a:t>
            </a:r>
            <a:r>
              <a:rPr lang="en-US" sz="3600" b="1" dirty="0" smtClean="0">
                <a:solidFill>
                  <a:srgbClr val="0000FF"/>
                </a:solidFill>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כותרת 1"/>
          <p:cNvSpPr>
            <a:spLocks noGrp="1"/>
          </p:cNvSpPr>
          <p:nvPr>
            <p:ph type="title"/>
          </p:nvPr>
        </p:nvSpPr>
        <p:spPr/>
        <p:txBody>
          <a:bodyPr/>
          <a:lstStyle/>
          <a:p>
            <a:pPr eaLnBrk="1" hangingPunct="1"/>
            <a:endParaRPr lang="he-IL" smtClean="0"/>
          </a:p>
        </p:txBody>
      </p:sp>
      <p:graphicFrame>
        <p:nvGraphicFramePr>
          <p:cNvPr id="3" name="טבלה 2"/>
          <p:cNvGraphicFramePr>
            <a:graphicFrameLocks noGrp="1"/>
          </p:cNvGraphicFramePr>
          <p:nvPr>
            <p:extLst>
              <p:ext uri="{D42A27DB-BD31-4B8C-83A1-F6EECF244321}">
                <p14:modId xmlns:p14="http://schemas.microsoft.com/office/powerpoint/2010/main" val="3871157591"/>
              </p:ext>
            </p:extLst>
          </p:nvPr>
        </p:nvGraphicFramePr>
        <p:xfrm>
          <a:off x="250825" y="412750"/>
          <a:ext cx="8424863" cy="6336789"/>
        </p:xfrm>
        <a:graphic>
          <a:graphicData uri="http://schemas.openxmlformats.org/drawingml/2006/table">
            <a:tbl>
              <a:tblPr rtl="1" firstRow="1" bandRow="1">
                <a:tableStyleId>{7DF18680-E054-41AD-8BC1-D1AEF772440D}</a:tableStyleId>
              </a:tblPr>
              <a:tblGrid>
                <a:gridCol w="1086452"/>
                <a:gridCol w="1101216"/>
                <a:gridCol w="858100"/>
                <a:gridCol w="851225"/>
                <a:gridCol w="905574"/>
                <a:gridCol w="905574"/>
                <a:gridCol w="905574"/>
                <a:gridCol w="905574"/>
                <a:gridCol w="905574"/>
              </a:tblGrid>
              <a:tr h="1188788">
                <a:tc>
                  <a:txBody>
                    <a:bodyPr/>
                    <a:lstStyle/>
                    <a:p>
                      <a:pPr rtl="1"/>
                      <a:r>
                        <a:rPr lang="he-IL" sz="1800" dirty="0" smtClean="0">
                          <a:solidFill>
                            <a:schemeClr val="tx1"/>
                          </a:solidFill>
                        </a:rPr>
                        <a:t>קריטריון</a:t>
                      </a:r>
                      <a:endParaRPr lang="he-IL" sz="1800" dirty="0">
                        <a:solidFill>
                          <a:schemeClr val="tx1"/>
                        </a:solidFill>
                      </a:endParaRPr>
                    </a:p>
                  </a:txBody>
                  <a:tcPr marL="91439" marR="91439" marT="45723" marB="45723"/>
                </a:tc>
                <a:tc>
                  <a:txBody>
                    <a:bodyPr/>
                    <a:lstStyle/>
                    <a:p>
                      <a:pPr rtl="1"/>
                      <a:r>
                        <a:rPr lang="he-IL" sz="1800" dirty="0" smtClean="0">
                          <a:solidFill>
                            <a:schemeClr val="tx1"/>
                          </a:solidFill>
                        </a:rPr>
                        <a:t>ראיון אינטרנטי</a:t>
                      </a:r>
                      <a:endParaRPr lang="he-IL" sz="1800" dirty="0">
                        <a:solidFill>
                          <a:schemeClr val="tx1"/>
                        </a:solidFill>
                      </a:endParaRPr>
                    </a:p>
                  </a:txBody>
                  <a:tcPr marL="91439" marR="91439" marT="45723" marB="45723"/>
                </a:tc>
                <a:tc>
                  <a:txBody>
                    <a:bodyPr/>
                    <a:lstStyle/>
                    <a:p>
                      <a:pPr rtl="1"/>
                      <a:r>
                        <a:rPr lang="he-IL" sz="1800" dirty="0" smtClean="0">
                          <a:solidFill>
                            <a:schemeClr val="tx1"/>
                          </a:solidFill>
                        </a:rPr>
                        <a:t>ראיון טלפוני</a:t>
                      </a:r>
                    </a:p>
                    <a:p>
                      <a:pPr marL="0" marR="0" indent="0" algn="r" defTabSz="914400" rtl="1" eaLnBrk="1" fontAlgn="auto" latinLnBrk="0" hangingPunct="1">
                        <a:lnSpc>
                          <a:spcPct val="100000"/>
                        </a:lnSpc>
                        <a:spcBef>
                          <a:spcPts val="0"/>
                        </a:spcBef>
                        <a:spcAft>
                          <a:spcPts val="0"/>
                        </a:spcAft>
                        <a:buClrTx/>
                        <a:buSzTx/>
                        <a:buFontTx/>
                        <a:buNone/>
                        <a:tabLst/>
                        <a:defRPr/>
                      </a:pPr>
                      <a:r>
                        <a:rPr lang="he-IL" sz="1400" dirty="0" smtClean="0">
                          <a:solidFill>
                            <a:schemeClr val="tx1"/>
                          </a:solidFill>
                        </a:rPr>
                        <a:t>(מסורתי)</a:t>
                      </a:r>
                    </a:p>
                    <a:p>
                      <a:pPr rtl="1"/>
                      <a:endParaRPr lang="he-IL" sz="1800" dirty="0">
                        <a:solidFill>
                          <a:schemeClr val="tx1"/>
                        </a:solidFill>
                      </a:endParaRPr>
                    </a:p>
                  </a:txBody>
                  <a:tcPr marL="91439" marR="91439" marT="45723" marB="45723"/>
                </a:tc>
                <a:tc>
                  <a:txBody>
                    <a:bodyPr/>
                    <a:lstStyle/>
                    <a:p>
                      <a:pPr rtl="1"/>
                      <a:r>
                        <a:rPr lang="he-IL" sz="1800" dirty="0" smtClean="0">
                          <a:solidFill>
                            <a:schemeClr val="tx1"/>
                          </a:solidFill>
                        </a:rPr>
                        <a:t>טלפוני בעזרת מחשב</a:t>
                      </a:r>
                      <a:endParaRPr lang="he-IL" sz="1800" dirty="0">
                        <a:solidFill>
                          <a:schemeClr val="tx1"/>
                        </a:solidFill>
                      </a:endParaRPr>
                    </a:p>
                  </a:txBody>
                  <a:tcPr marL="91439" marR="91439" marT="45723" marB="45723"/>
                </a:tc>
                <a:tc>
                  <a:txBody>
                    <a:bodyPr/>
                    <a:lstStyle/>
                    <a:p>
                      <a:pPr rtl="1"/>
                      <a:r>
                        <a:rPr lang="he-IL" sz="1800" dirty="0" smtClean="0">
                          <a:solidFill>
                            <a:schemeClr val="tx1"/>
                          </a:solidFill>
                        </a:rPr>
                        <a:t>ראיון בבית</a:t>
                      </a:r>
                      <a:endParaRPr lang="he-IL" sz="1800" dirty="0">
                        <a:solidFill>
                          <a:schemeClr val="tx1"/>
                        </a:solidFill>
                      </a:endParaRPr>
                    </a:p>
                  </a:txBody>
                  <a:tcPr marL="91439" marR="91439" marT="45723" marB="45723"/>
                </a:tc>
                <a:tc>
                  <a:txBody>
                    <a:bodyPr/>
                    <a:lstStyle/>
                    <a:p>
                      <a:pPr rtl="1"/>
                      <a:r>
                        <a:rPr lang="he-IL" sz="1800" dirty="0" smtClean="0">
                          <a:solidFill>
                            <a:schemeClr val="tx1"/>
                          </a:solidFill>
                        </a:rPr>
                        <a:t>סקר יירוט</a:t>
                      </a:r>
                      <a:endParaRPr lang="he-IL" sz="1800" dirty="0">
                        <a:solidFill>
                          <a:schemeClr val="tx1"/>
                        </a:solidFill>
                      </a:endParaRPr>
                    </a:p>
                  </a:txBody>
                  <a:tcPr marL="91439" marR="91439" marT="45723" marB="45723"/>
                </a:tc>
                <a:tc>
                  <a:txBody>
                    <a:bodyPr/>
                    <a:lstStyle/>
                    <a:p>
                      <a:pPr rtl="1"/>
                      <a:r>
                        <a:rPr lang="he-IL" sz="1800" dirty="0" smtClean="0">
                          <a:solidFill>
                            <a:schemeClr val="tx1"/>
                          </a:solidFill>
                        </a:rPr>
                        <a:t>ראיון אישי בעזרת מחשב</a:t>
                      </a:r>
                      <a:endParaRPr lang="he-IL" sz="1800" dirty="0">
                        <a:solidFill>
                          <a:schemeClr val="tx1"/>
                        </a:solidFill>
                      </a:endParaRPr>
                    </a:p>
                  </a:txBody>
                  <a:tcPr marL="91439" marR="91439" marT="45723" marB="45723"/>
                </a:tc>
                <a:tc>
                  <a:txBody>
                    <a:bodyPr/>
                    <a:lstStyle/>
                    <a:p>
                      <a:pPr rtl="1"/>
                      <a:r>
                        <a:rPr lang="he-IL" sz="1800" dirty="0" smtClean="0">
                          <a:solidFill>
                            <a:schemeClr val="tx1"/>
                          </a:solidFill>
                        </a:rPr>
                        <a:t>ראיון בדואר</a:t>
                      </a:r>
                    </a:p>
                    <a:p>
                      <a:pPr rtl="1"/>
                      <a:r>
                        <a:rPr lang="he-IL" sz="1400" dirty="0" smtClean="0">
                          <a:solidFill>
                            <a:schemeClr val="tx1"/>
                          </a:solidFill>
                        </a:rPr>
                        <a:t>(מסורתי)</a:t>
                      </a:r>
                      <a:endParaRPr lang="he-IL" sz="1400" dirty="0">
                        <a:solidFill>
                          <a:schemeClr val="tx1"/>
                        </a:solidFill>
                      </a:endParaRPr>
                    </a:p>
                  </a:txBody>
                  <a:tcPr marL="91439" marR="91439" marT="45723" marB="45723"/>
                </a:tc>
                <a:tc>
                  <a:txBody>
                    <a:bodyPr/>
                    <a:lstStyle/>
                    <a:p>
                      <a:pPr rtl="1"/>
                      <a:r>
                        <a:rPr lang="he-IL" sz="1800" dirty="0" smtClean="0">
                          <a:solidFill>
                            <a:schemeClr val="tx1"/>
                          </a:solidFill>
                        </a:rPr>
                        <a:t>פנל בדואר</a:t>
                      </a:r>
                      <a:endParaRPr lang="he-IL" sz="1800" dirty="0">
                        <a:solidFill>
                          <a:schemeClr val="tx1"/>
                        </a:solidFill>
                      </a:endParaRPr>
                    </a:p>
                  </a:txBody>
                  <a:tcPr marL="91439" marR="91439" marT="45723" marB="45723"/>
                </a:tc>
              </a:tr>
              <a:tr h="457226">
                <a:tc>
                  <a:txBody>
                    <a:bodyPr/>
                    <a:lstStyle/>
                    <a:p>
                      <a:pPr rtl="1"/>
                      <a:r>
                        <a:rPr lang="he-IL" sz="1200" dirty="0" smtClean="0"/>
                        <a:t>גמישות באיסוף המידע</a:t>
                      </a:r>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800" dirty="0"/>
                    </a:p>
                  </a:txBody>
                  <a:tcPr marL="91439" marR="91439" marT="45723" marB="45723"/>
                </a:tc>
                <a:tc>
                  <a:txBody>
                    <a:bodyPr/>
                    <a:lstStyle/>
                    <a:p>
                      <a:pPr rtl="1"/>
                      <a:endParaRPr lang="he-IL" sz="1200"/>
                    </a:p>
                  </a:txBody>
                  <a:tcPr marL="91439" marR="91439" marT="45723" marB="45723"/>
                </a:tc>
              </a:tr>
              <a:tr h="405819">
                <a:tc>
                  <a:txBody>
                    <a:bodyPr/>
                    <a:lstStyle/>
                    <a:p>
                      <a:pPr rtl="1"/>
                      <a:r>
                        <a:rPr lang="he-IL" sz="1200" dirty="0" smtClean="0"/>
                        <a:t>מגוון</a:t>
                      </a:r>
                      <a:r>
                        <a:rPr lang="he-IL" sz="1200" baseline="0" dirty="0" smtClean="0"/>
                        <a:t> שאלות</a:t>
                      </a:r>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r>
              <a:tr h="414600">
                <a:tc>
                  <a:txBody>
                    <a:bodyPr/>
                    <a:lstStyle/>
                    <a:p>
                      <a:pPr rtl="1"/>
                      <a:r>
                        <a:rPr lang="he-IL" sz="1200" dirty="0" smtClean="0"/>
                        <a:t>שימוש בגירוי פיזי</a:t>
                      </a:r>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r>
              <a:tr h="414600">
                <a:tc>
                  <a:txBody>
                    <a:bodyPr/>
                    <a:lstStyle/>
                    <a:p>
                      <a:pPr rtl="1"/>
                      <a:r>
                        <a:rPr lang="he-IL" sz="1200" dirty="0" smtClean="0"/>
                        <a:t>שליטה על הדגימה</a:t>
                      </a:r>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r>
              <a:tr h="345500">
                <a:tc>
                  <a:txBody>
                    <a:bodyPr/>
                    <a:lstStyle/>
                    <a:p>
                      <a:pPr rtl="1"/>
                      <a:r>
                        <a:rPr lang="he-IL" sz="1200" dirty="0" smtClean="0"/>
                        <a:t>כמות מידע</a:t>
                      </a:r>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dirty="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r>
              <a:tr h="414600">
                <a:tc>
                  <a:txBody>
                    <a:bodyPr/>
                    <a:lstStyle/>
                    <a:p>
                      <a:pPr rtl="1"/>
                      <a:r>
                        <a:rPr lang="he-IL" sz="1200" dirty="0" smtClean="0"/>
                        <a:t>שיעור תגובה</a:t>
                      </a:r>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a:p>
                  </a:txBody>
                  <a:tcPr marL="91439" marR="91439" marT="45723" marB="45723"/>
                </a:tc>
              </a:tr>
              <a:tr h="414600">
                <a:tc>
                  <a:txBody>
                    <a:bodyPr/>
                    <a:lstStyle/>
                    <a:p>
                      <a:pPr rtl="1"/>
                      <a:r>
                        <a:rPr lang="he-IL" sz="1200" dirty="0" smtClean="0"/>
                        <a:t>תפיסת אנונימיות</a:t>
                      </a:r>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r>
              <a:tr h="345500">
                <a:tc>
                  <a:txBody>
                    <a:bodyPr/>
                    <a:lstStyle/>
                    <a:p>
                      <a:pPr rtl="1"/>
                      <a:r>
                        <a:rPr lang="he-IL" sz="1200" dirty="0" smtClean="0"/>
                        <a:t>רצייה חברתית</a:t>
                      </a:r>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r>
              <a:tr h="414600">
                <a:tc>
                  <a:txBody>
                    <a:bodyPr/>
                    <a:lstStyle/>
                    <a:p>
                      <a:pPr rtl="1"/>
                      <a:r>
                        <a:rPr lang="he-IL" sz="1200" dirty="0" smtClean="0"/>
                        <a:t>השגת מידע רגיש</a:t>
                      </a:r>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r>
              <a:tr h="414600">
                <a:tc>
                  <a:txBody>
                    <a:bodyPr/>
                    <a:lstStyle/>
                    <a:p>
                      <a:pPr rtl="1"/>
                      <a:r>
                        <a:rPr lang="he-IL" sz="1200" dirty="0" smtClean="0"/>
                        <a:t>הטיית מראיין</a:t>
                      </a:r>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r>
              <a:tr h="414600">
                <a:tc>
                  <a:txBody>
                    <a:bodyPr/>
                    <a:lstStyle/>
                    <a:p>
                      <a:pPr rtl="1"/>
                      <a:r>
                        <a:rPr lang="he-IL" sz="1200" dirty="0" smtClean="0"/>
                        <a:t>מהירות תגובה</a:t>
                      </a:r>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r>
              <a:tr h="606544">
                <a:tc>
                  <a:txBody>
                    <a:bodyPr/>
                    <a:lstStyle/>
                    <a:p>
                      <a:pPr rtl="1"/>
                      <a:r>
                        <a:rPr lang="he-IL" sz="1200" dirty="0" smtClean="0"/>
                        <a:t>עלויות</a:t>
                      </a:r>
                      <a:endParaRPr lang="he-IL" sz="1200" dirty="0"/>
                    </a:p>
                  </a:txBody>
                  <a:tcPr marL="91439" marR="91439" marT="45723" marB="45723"/>
                </a:tc>
                <a:tc>
                  <a:txBody>
                    <a:bodyPr/>
                    <a:lstStyle/>
                    <a:p>
                      <a:pPr rtl="1"/>
                      <a:endParaRPr lang="he-IL" sz="1200" dirty="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a:p>
                  </a:txBody>
                  <a:tcPr marL="91439" marR="91439" marT="45723" marB="45723"/>
                </a:tc>
                <a:tc>
                  <a:txBody>
                    <a:bodyPr/>
                    <a:lstStyle/>
                    <a:p>
                      <a:pPr rtl="1"/>
                      <a:endParaRPr lang="he-IL" sz="1200" dirty="0"/>
                    </a:p>
                  </a:txBody>
                  <a:tcPr marL="91439" marR="91439" marT="45723" marB="45723"/>
                </a:tc>
                <a:tc>
                  <a:txBody>
                    <a:bodyPr/>
                    <a:lstStyle/>
                    <a:p>
                      <a:pPr rtl="1"/>
                      <a:endParaRPr lang="he-IL" sz="1200" dirty="0"/>
                    </a:p>
                  </a:txBody>
                  <a:tcPr marL="91439" marR="91439" marT="45723" marB="45723"/>
                </a:tc>
              </a:tr>
            </a:tbl>
          </a:graphicData>
        </a:graphic>
      </p:graphicFrame>
      <p:sp>
        <p:nvSpPr>
          <p:cNvPr id="4" name="TextBox 3"/>
          <p:cNvSpPr txBox="1">
            <a:spLocks noChangeArrowheads="1"/>
          </p:cNvSpPr>
          <p:nvPr/>
        </p:nvSpPr>
        <p:spPr bwMode="auto">
          <a:xfrm>
            <a:off x="0" y="1556792"/>
            <a:ext cx="7524328" cy="369332"/>
          </a:xfrm>
          <a:prstGeom prst="rect">
            <a:avLst/>
          </a:prstGeom>
          <a:noFill/>
          <a:ln w="9525">
            <a:noFill/>
            <a:miter lim="800000"/>
            <a:headEnd/>
            <a:tailEnd/>
          </a:ln>
        </p:spPr>
        <p:txBody>
          <a:bodyPr wrap="square">
            <a:spAutoFit/>
          </a:bodyPr>
          <a:lstStyle/>
          <a:p>
            <a:r>
              <a:rPr lang="he-IL" dirty="0" smtClean="0">
                <a:solidFill>
                  <a:schemeClr val="accent1"/>
                </a:solidFill>
              </a:rPr>
              <a:t> נמוך 	    מתון      נמוך        </a:t>
            </a:r>
            <a:r>
              <a:rPr lang="he-IL" dirty="0" smtClean="0">
                <a:solidFill>
                  <a:srgbClr val="C00000"/>
                </a:solidFill>
              </a:rPr>
              <a:t>גבוה       </a:t>
            </a:r>
            <a:r>
              <a:rPr lang="he-IL" dirty="0">
                <a:solidFill>
                  <a:srgbClr val="C00000"/>
                </a:solidFill>
              </a:rPr>
              <a:t>גבוה </a:t>
            </a:r>
            <a:r>
              <a:rPr lang="he-IL" dirty="0" smtClean="0">
                <a:solidFill>
                  <a:srgbClr val="C00000"/>
                </a:solidFill>
              </a:rPr>
              <a:t>     מתון-גבוה  </a:t>
            </a:r>
            <a:r>
              <a:rPr lang="he-IL" dirty="0" smtClean="0">
                <a:solidFill>
                  <a:schemeClr val="accent1"/>
                </a:solidFill>
              </a:rPr>
              <a:t>  </a:t>
            </a:r>
            <a:r>
              <a:rPr lang="he-IL" dirty="0">
                <a:solidFill>
                  <a:schemeClr val="accent1"/>
                </a:solidFill>
              </a:rPr>
              <a:t>נמוך        </a:t>
            </a:r>
            <a:r>
              <a:rPr lang="he-IL" dirty="0" err="1" smtClean="0">
                <a:solidFill>
                  <a:schemeClr val="accent1"/>
                </a:solidFill>
              </a:rPr>
              <a:t>נמוך</a:t>
            </a:r>
            <a:r>
              <a:rPr lang="he-IL" dirty="0">
                <a:solidFill>
                  <a:schemeClr val="accent1"/>
                </a:solidFill>
              </a:rPr>
              <a:t>	</a:t>
            </a:r>
          </a:p>
        </p:txBody>
      </p:sp>
      <p:sp>
        <p:nvSpPr>
          <p:cNvPr id="5" name="TextBox 4"/>
          <p:cNvSpPr txBox="1">
            <a:spLocks noChangeArrowheads="1"/>
          </p:cNvSpPr>
          <p:nvPr/>
        </p:nvSpPr>
        <p:spPr bwMode="auto">
          <a:xfrm>
            <a:off x="-252536" y="2060848"/>
            <a:ext cx="7740352" cy="369332"/>
          </a:xfrm>
          <a:prstGeom prst="rect">
            <a:avLst/>
          </a:prstGeom>
          <a:noFill/>
          <a:ln w="9525">
            <a:noFill/>
            <a:miter lim="800000"/>
            <a:headEnd/>
            <a:tailEnd/>
          </a:ln>
        </p:spPr>
        <p:txBody>
          <a:bodyPr wrap="square">
            <a:spAutoFit/>
          </a:bodyPr>
          <a:lstStyle/>
          <a:p>
            <a:r>
              <a:rPr lang="he-IL" dirty="0" smtClean="0">
                <a:solidFill>
                  <a:schemeClr val="accent1"/>
                </a:solidFill>
              </a:rPr>
              <a:t>נמוך-מתון	 נמוך       </a:t>
            </a:r>
            <a:r>
              <a:rPr lang="he-IL" dirty="0">
                <a:solidFill>
                  <a:schemeClr val="accent1"/>
                </a:solidFill>
              </a:rPr>
              <a:t>נמוך          </a:t>
            </a:r>
            <a:r>
              <a:rPr lang="he-IL" dirty="0">
                <a:solidFill>
                  <a:srgbClr val="C00000"/>
                </a:solidFill>
              </a:rPr>
              <a:t>גבוה     </a:t>
            </a:r>
            <a:r>
              <a:rPr lang="he-IL" dirty="0" smtClean="0">
                <a:solidFill>
                  <a:srgbClr val="C00000"/>
                </a:solidFill>
              </a:rPr>
              <a:t>  </a:t>
            </a:r>
            <a:r>
              <a:rPr lang="he-IL" dirty="0" err="1">
                <a:solidFill>
                  <a:srgbClr val="C00000"/>
                </a:solidFill>
              </a:rPr>
              <a:t>גבוה</a:t>
            </a:r>
            <a:r>
              <a:rPr lang="he-IL" dirty="0">
                <a:solidFill>
                  <a:srgbClr val="C00000"/>
                </a:solidFill>
              </a:rPr>
              <a:t>    </a:t>
            </a:r>
            <a:r>
              <a:rPr lang="he-IL" dirty="0" smtClean="0">
                <a:solidFill>
                  <a:srgbClr val="C00000"/>
                </a:solidFill>
              </a:rPr>
              <a:t> </a:t>
            </a:r>
            <a:r>
              <a:rPr lang="he-IL" dirty="0" err="1" smtClean="0">
                <a:solidFill>
                  <a:srgbClr val="C00000"/>
                </a:solidFill>
              </a:rPr>
              <a:t>גבוה</a:t>
            </a:r>
            <a:r>
              <a:rPr lang="he-IL" dirty="0" smtClean="0">
                <a:solidFill>
                  <a:srgbClr val="C00000"/>
                </a:solidFill>
              </a:rPr>
              <a:t>         </a:t>
            </a:r>
            <a:r>
              <a:rPr lang="he-IL" dirty="0">
                <a:solidFill>
                  <a:schemeClr val="accent1"/>
                </a:solidFill>
              </a:rPr>
              <a:t>מתון    </a:t>
            </a:r>
            <a:r>
              <a:rPr lang="he-IL" dirty="0" smtClean="0">
                <a:solidFill>
                  <a:schemeClr val="accent1"/>
                </a:solidFill>
              </a:rPr>
              <a:t>  </a:t>
            </a:r>
            <a:r>
              <a:rPr lang="he-IL" dirty="0" err="1">
                <a:solidFill>
                  <a:schemeClr val="accent1"/>
                </a:solidFill>
              </a:rPr>
              <a:t>מתון</a:t>
            </a:r>
            <a:r>
              <a:rPr lang="he-IL" dirty="0">
                <a:solidFill>
                  <a:schemeClr val="accent1"/>
                </a:solidFill>
              </a:rPr>
              <a:t>	</a:t>
            </a:r>
          </a:p>
        </p:txBody>
      </p:sp>
      <p:sp>
        <p:nvSpPr>
          <p:cNvPr id="6" name="TextBox 5"/>
          <p:cNvSpPr txBox="1">
            <a:spLocks noChangeArrowheads="1"/>
          </p:cNvSpPr>
          <p:nvPr/>
        </p:nvSpPr>
        <p:spPr bwMode="auto">
          <a:xfrm>
            <a:off x="0" y="2924175"/>
            <a:ext cx="7524750" cy="369332"/>
          </a:xfrm>
          <a:prstGeom prst="rect">
            <a:avLst/>
          </a:prstGeom>
          <a:noFill/>
          <a:ln w="9525">
            <a:noFill/>
            <a:miter lim="800000"/>
            <a:headEnd/>
            <a:tailEnd/>
          </a:ln>
        </p:spPr>
        <p:txBody>
          <a:bodyPr>
            <a:spAutoFit/>
          </a:bodyPr>
          <a:lstStyle/>
          <a:p>
            <a:r>
              <a:rPr lang="he-IL" dirty="0" smtClean="0">
                <a:solidFill>
                  <a:schemeClr val="accent1"/>
                </a:solidFill>
              </a:rPr>
              <a:t>נמוך       </a:t>
            </a:r>
            <a:r>
              <a:rPr lang="he-IL" dirty="0" smtClean="0">
                <a:solidFill>
                  <a:srgbClr val="C00000"/>
                </a:solidFill>
              </a:rPr>
              <a:t>מתון –גבוה </a:t>
            </a:r>
            <a:r>
              <a:rPr lang="he-IL" dirty="0">
                <a:solidFill>
                  <a:srgbClr val="C00000"/>
                </a:solidFill>
              </a:rPr>
              <a:t>מתון-גבוה  </a:t>
            </a:r>
            <a:r>
              <a:rPr lang="he-IL" dirty="0" err="1">
                <a:solidFill>
                  <a:srgbClr val="C00000"/>
                </a:solidFill>
              </a:rPr>
              <a:t>גבוה</a:t>
            </a:r>
            <a:r>
              <a:rPr lang="he-IL" dirty="0">
                <a:solidFill>
                  <a:srgbClr val="C00000"/>
                </a:solidFill>
              </a:rPr>
              <a:t> </a:t>
            </a:r>
            <a:r>
              <a:rPr lang="he-IL" dirty="0">
                <a:solidFill>
                  <a:schemeClr val="accent1"/>
                </a:solidFill>
              </a:rPr>
              <a:t>    </a:t>
            </a:r>
            <a:r>
              <a:rPr lang="he-IL" dirty="0" smtClean="0">
                <a:solidFill>
                  <a:schemeClr val="accent1"/>
                </a:solidFill>
              </a:rPr>
              <a:t>מתון      </a:t>
            </a:r>
            <a:r>
              <a:rPr lang="he-IL" dirty="0" err="1">
                <a:solidFill>
                  <a:schemeClr val="accent1"/>
                </a:solidFill>
              </a:rPr>
              <a:t>מתון</a:t>
            </a:r>
            <a:r>
              <a:rPr lang="he-IL" dirty="0">
                <a:solidFill>
                  <a:schemeClr val="accent1"/>
                </a:solidFill>
              </a:rPr>
              <a:t>        </a:t>
            </a:r>
            <a:r>
              <a:rPr lang="he-IL" dirty="0" smtClean="0">
                <a:solidFill>
                  <a:schemeClr val="accent1"/>
                </a:solidFill>
              </a:rPr>
              <a:t>  </a:t>
            </a:r>
            <a:r>
              <a:rPr lang="he-IL" dirty="0">
                <a:solidFill>
                  <a:schemeClr val="accent1"/>
                </a:solidFill>
              </a:rPr>
              <a:t>נמוך     </a:t>
            </a:r>
            <a:r>
              <a:rPr lang="he-IL" dirty="0" smtClean="0">
                <a:solidFill>
                  <a:schemeClr val="accent1"/>
                </a:solidFill>
              </a:rPr>
              <a:t>  </a:t>
            </a:r>
            <a:r>
              <a:rPr lang="he-IL" dirty="0" smtClean="0">
                <a:solidFill>
                  <a:srgbClr val="C00000"/>
                </a:solidFill>
              </a:rPr>
              <a:t>מתון-גבוה</a:t>
            </a:r>
            <a:r>
              <a:rPr lang="he-IL" dirty="0">
                <a:solidFill>
                  <a:schemeClr val="accent1"/>
                </a:solidFill>
              </a:rPr>
              <a:t>	</a:t>
            </a:r>
          </a:p>
        </p:txBody>
      </p:sp>
      <p:sp>
        <p:nvSpPr>
          <p:cNvPr id="7" name="TextBox 6"/>
          <p:cNvSpPr txBox="1">
            <a:spLocks noChangeArrowheads="1"/>
          </p:cNvSpPr>
          <p:nvPr/>
        </p:nvSpPr>
        <p:spPr bwMode="auto">
          <a:xfrm>
            <a:off x="0" y="2492896"/>
            <a:ext cx="7524328" cy="369332"/>
          </a:xfrm>
          <a:prstGeom prst="rect">
            <a:avLst/>
          </a:prstGeom>
          <a:noFill/>
          <a:ln w="9525">
            <a:noFill/>
            <a:miter lim="800000"/>
            <a:headEnd/>
            <a:tailEnd/>
          </a:ln>
        </p:spPr>
        <p:txBody>
          <a:bodyPr wrap="square">
            <a:spAutoFit/>
          </a:bodyPr>
          <a:lstStyle/>
          <a:p>
            <a:r>
              <a:rPr lang="he-IL" dirty="0" smtClean="0">
                <a:solidFill>
                  <a:schemeClr val="accent1"/>
                </a:solidFill>
              </a:rPr>
              <a:t>מתון	  נמוך       </a:t>
            </a:r>
            <a:r>
              <a:rPr lang="he-IL" dirty="0" err="1">
                <a:solidFill>
                  <a:schemeClr val="accent1"/>
                </a:solidFill>
              </a:rPr>
              <a:t>נמוך</a:t>
            </a:r>
            <a:r>
              <a:rPr lang="he-IL" dirty="0">
                <a:solidFill>
                  <a:schemeClr val="accent1"/>
                </a:solidFill>
              </a:rPr>
              <a:t>     </a:t>
            </a:r>
            <a:r>
              <a:rPr lang="he-IL" dirty="0" smtClean="0">
                <a:solidFill>
                  <a:schemeClr val="accent1"/>
                </a:solidFill>
              </a:rPr>
              <a:t>      </a:t>
            </a:r>
            <a:r>
              <a:rPr lang="he-IL" dirty="0" smtClean="0">
                <a:solidFill>
                  <a:srgbClr val="C00000"/>
                </a:solidFill>
              </a:rPr>
              <a:t> גבוה    </a:t>
            </a:r>
            <a:r>
              <a:rPr lang="he-IL" dirty="0" err="1">
                <a:solidFill>
                  <a:srgbClr val="C00000"/>
                </a:solidFill>
              </a:rPr>
              <a:t>גבוה</a:t>
            </a:r>
            <a:r>
              <a:rPr lang="he-IL" dirty="0">
                <a:solidFill>
                  <a:srgbClr val="C00000"/>
                </a:solidFill>
              </a:rPr>
              <a:t>     </a:t>
            </a:r>
            <a:r>
              <a:rPr lang="he-IL" dirty="0" smtClean="0">
                <a:solidFill>
                  <a:srgbClr val="C00000"/>
                </a:solidFill>
              </a:rPr>
              <a:t> </a:t>
            </a:r>
            <a:r>
              <a:rPr lang="he-IL" dirty="0" err="1">
                <a:solidFill>
                  <a:srgbClr val="C00000"/>
                </a:solidFill>
              </a:rPr>
              <a:t>גבוה</a:t>
            </a:r>
            <a:r>
              <a:rPr lang="he-IL" dirty="0">
                <a:solidFill>
                  <a:srgbClr val="C00000"/>
                </a:solidFill>
              </a:rPr>
              <a:t>         </a:t>
            </a:r>
            <a:r>
              <a:rPr lang="he-IL" dirty="0">
                <a:solidFill>
                  <a:schemeClr val="accent1"/>
                </a:solidFill>
              </a:rPr>
              <a:t>מתון       </a:t>
            </a:r>
            <a:r>
              <a:rPr lang="he-IL" dirty="0" smtClean="0">
                <a:solidFill>
                  <a:schemeClr val="accent1"/>
                </a:solidFill>
              </a:rPr>
              <a:t> </a:t>
            </a:r>
            <a:r>
              <a:rPr lang="he-IL" dirty="0" err="1">
                <a:solidFill>
                  <a:schemeClr val="accent1"/>
                </a:solidFill>
              </a:rPr>
              <a:t>מתון</a:t>
            </a:r>
            <a:r>
              <a:rPr lang="he-IL" dirty="0">
                <a:solidFill>
                  <a:schemeClr val="accent1"/>
                </a:solidFill>
              </a:rPr>
              <a:t>	</a:t>
            </a:r>
          </a:p>
        </p:txBody>
      </p:sp>
      <p:sp>
        <p:nvSpPr>
          <p:cNvPr id="8" name="TextBox 7"/>
          <p:cNvSpPr txBox="1">
            <a:spLocks noChangeArrowheads="1"/>
          </p:cNvSpPr>
          <p:nvPr/>
        </p:nvSpPr>
        <p:spPr bwMode="auto">
          <a:xfrm>
            <a:off x="0" y="3284538"/>
            <a:ext cx="7596336" cy="369332"/>
          </a:xfrm>
          <a:prstGeom prst="rect">
            <a:avLst/>
          </a:prstGeom>
          <a:noFill/>
          <a:ln w="9525">
            <a:noFill/>
            <a:miter lim="800000"/>
            <a:headEnd/>
            <a:tailEnd/>
          </a:ln>
        </p:spPr>
        <p:txBody>
          <a:bodyPr wrap="square">
            <a:spAutoFit/>
          </a:bodyPr>
          <a:lstStyle/>
          <a:p>
            <a:r>
              <a:rPr lang="he-IL" dirty="0" smtClean="0">
                <a:solidFill>
                  <a:schemeClr val="accent1"/>
                </a:solidFill>
              </a:rPr>
              <a:t>נמוך-מתון     נמוך      </a:t>
            </a:r>
            <a:r>
              <a:rPr lang="he-IL" dirty="0" err="1" smtClean="0">
                <a:solidFill>
                  <a:schemeClr val="accent1"/>
                </a:solidFill>
              </a:rPr>
              <a:t>נמוך</a:t>
            </a:r>
            <a:r>
              <a:rPr lang="he-IL" dirty="0" smtClean="0">
                <a:solidFill>
                  <a:schemeClr val="accent1"/>
                </a:solidFill>
              </a:rPr>
              <a:t>         </a:t>
            </a:r>
            <a:r>
              <a:rPr lang="he-IL" dirty="0">
                <a:solidFill>
                  <a:srgbClr val="C00000"/>
                </a:solidFill>
              </a:rPr>
              <a:t>גבוה       </a:t>
            </a:r>
            <a:r>
              <a:rPr lang="he-IL" dirty="0" smtClean="0">
                <a:solidFill>
                  <a:schemeClr val="accent1"/>
                </a:solidFill>
              </a:rPr>
              <a:t>מתון  </a:t>
            </a:r>
            <a:r>
              <a:rPr lang="he-IL" dirty="0" smtClean="0">
                <a:solidFill>
                  <a:srgbClr val="C00000"/>
                </a:solidFill>
              </a:rPr>
              <a:t>     </a:t>
            </a:r>
            <a:r>
              <a:rPr lang="he-IL" dirty="0" err="1" smtClean="0">
                <a:solidFill>
                  <a:schemeClr val="accent1"/>
                </a:solidFill>
              </a:rPr>
              <a:t>מתון</a:t>
            </a:r>
            <a:r>
              <a:rPr lang="he-IL" dirty="0" smtClean="0">
                <a:solidFill>
                  <a:schemeClr val="accent1"/>
                </a:solidFill>
              </a:rPr>
              <a:t>       נמוך-מתון       </a:t>
            </a:r>
            <a:r>
              <a:rPr lang="he-IL" dirty="0" smtClean="0">
                <a:solidFill>
                  <a:srgbClr val="C00000"/>
                </a:solidFill>
              </a:rPr>
              <a:t> </a:t>
            </a:r>
            <a:r>
              <a:rPr lang="he-IL" dirty="0">
                <a:solidFill>
                  <a:srgbClr val="C00000"/>
                </a:solidFill>
              </a:rPr>
              <a:t>גבוה</a:t>
            </a:r>
            <a:r>
              <a:rPr lang="he-IL" dirty="0">
                <a:solidFill>
                  <a:schemeClr val="accent1"/>
                </a:solidFill>
              </a:rPr>
              <a:t>	</a:t>
            </a:r>
          </a:p>
        </p:txBody>
      </p:sp>
      <p:sp>
        <p:nvSpPr>
          <p:cNvPr id="9" name="TextBox 8"/>
          <p:cNvSpPr txBox="1">
            <a:spLocks noChangeArrowheads="1"/>
          </p:cNvSpPr>
          <p:nvPr/>
        </p:nvSpPr>
        <p:spPr bwMode="auto">
          <a:xfrm>
            <a:off x="0" y="3717032"/>
            <a:ext cx="7596560" cy="369332"/>
          </a:xfrm>
          <a:prstGeom prst="rect">
            <a:avLst/>
          </a:prstGeom>
          <a:noFill/>
          <a:ln w="9525">
            <a:noFill/>
            <a:miter lim="800000"/>
            <a:headEnd/>
            <a:tailEnd/>
          </a:ln>
        </p:spPr>
        <p:txBody>
          <a:bodyPr wrap="square">
            <a:spAutoFit/>
          </a:bodyPr>
          <a:lstStyle/>
          <a:p>
            <a:r>
              <a:rPr lang="he-IL" dirty="0" smtClean="0">
                <a:solidFill>
                  <a:srgbClr val="C00000"/>
                </a:solidFill>
              </a:rPr>
              <a:t> מתון-גבוה     </a:t>
            </a:r>
            <a:r>
              <a:rPr lang="he-IL" dirty="0" smtClean="0">
                <a:solidFill>
                  <a:schemeClr val="accent1"/>
                </a:solidFill>
              </a:rPr>
              <a:t>מתון       </a:t>
            </a:r>
            <a:r>
              <a:rPr lang="he-IL" dirty="0" err="1" smtClean="0">
                <a:solidFill>
                  <a:schemeClr val="accent1"/>
                </a:solidFill>
              </a:rPr>
              <a:t>מתון</a:t>
            </a:r>
            <a:r>
              <a:rPr lang="he-IL" dirty="0" smtClean="0">
                <a:solidFill>
                  <a:schemeClr val="accent1"/>
                </a:solidFill>
              </a:rPr>
              <a:t>         </a:t>
            </a:r>
            <a:r>
              <a:rPr lang="he-IL" dirty="0" smtClean="0">
                <a:solidFill>
                  <a:srgbClr val="C00000"/>
                </a:solidFill>
              </a:rPr>
              <a:t>גבוה       </a:t>
            </a:r>
            <a:r>
              <a:rPr lang="he-IL" dirty="0" err="1" smtClean="0">
                <a:solidFill>
                  <a:srgbClr val="C00000"/>
                </a:solidFill>
              </a:rPr>
              <a:t>גבוה</a:t>
            </a:r>
            <a:r>
              <a:rPr lang="he-IL" dirty="0" smtClean="0">
                <a:solidFill>
                  <a:srgbClr val="C00000"/>
                </a:solidFill>
              </a:rPr>
              <a:t>     </a:t>
            </a:r>
            <a:r>
              <a:rPr lang="he-IL" dirty="0" err="1" smtClean="0">
                <a:solidFill>
                  <a:srgbClr val="C00000"/>
                </a:solidFill>
              </a:rPr>
              <a:t>גבוה</a:t>
            </a:r>
            <a:r>
              <a:rPr lang="he-IL" dirty="0" smtClean="0">
                <a:solidFill>
                  <a:srgbClr val="C00000"/>
                </a:solidFill>
              </a:rPr>
              <a:t> </a:t>
            </a:r>
            <a:r>
              <a:rPr lang="he-IL" dirty="0" smtClean="0">
                <a:solidFill>
                  <a:schemeClr val="accent1"/>
                </a:solidFill>
              </a:rPr>
              <a:t>     </a:t>
            </a:r>
            <a:r>
              <a:rPr lang="he-IL" dirty="0">
                <a:solidFill>
                  <a:schemeClr val="accent1"/>
                </a:solidFill>
              </a:rPr>
              <a:t>נמוך </a:t>
            </a:r>
            <a:r>
              <a:rPr lang="he-IL" dirty="0" smtClean="0">
                <a:solidFill>
                  <a:schemeClr val="accent1"/>
                </a:solidFill>
              </a:rPr>
              <a:t>       מתון</a:t>
            </a:r>
            <a:r>
              <a:rPr lang="he-IL" dirty="0">
                <a:solidFill>
                  <a:schemeClr val="accent1"/>
                </a:solidFill>
              </a:rPr>
              <a:t>	</a:t>
            </a:r>
          </a:p>
        </p:txBody>
      </p:sp>
      <p:sp>
        <p:nvSpPr>
          <p:cNvPr id="10" name="TextBox 9"/>
          <p:cNvSpPr txBox="1">
            <a:spLocks noChangeArrowheads="1"/>
          </p:cNvSpPr>
          <p:nvPr/>
        </p:nvSpPr>
        <p:spPr bwMode="auto">
          <a:xfrm>
            <a:off x="0" y="4077072"/>
            <a:ext cx="7524552" cy="369332"/>
          </a:xfrm>
          <a:prstGeom prst="rect">
            <a:avLst/>
          </a:prstGeom>
          <a:noFill/>
          <a:ln w="9525">
            <a:noFill/>
            <a:miter lim="800000"/>
            <a:headEnd/>
            <a:tailEnd/>
          </a:ln>
        </p:spPr>
        <p:txBody>
          <a:bodyPr wrap="square">
            <a:spAutoFit/>
          </a:bodyPr>
          <a:lstStyle/>
          <a:p>
            <a:r>
              <a:rPr lang="he-IL" dirty="0" smtClean="0">
                <a:solidFill>
                  <a:srgbClr val="C00000"/>
                </a:solidFill>
              </a:rPr>
              <a:t>מתון-גבוה</a:t>
            </a:r>
            <a:r>
              <a:rPr lang="he-IL" dirty="0" smtClean="0">
                <a:solidFill>
                  <a:schemeClr val="accent1"/>
                </a:solidFill>
              </a:rPr>
              <a:t>  מתון      </a:t>
            </a:r>
            <a:r>
              <a:rPr lang="he-IL" dirty="0" err="1">
                <a:solidFill>
                  <a:schemeClr val="accent1"/>
                </a:solidFill>
              </a:rPr>
              <a:t>מתון</a:t>
            </a:r>
            <a:r>
              <a:rPr lang="he-IL" dirty="0">
                <a:solidFill>
                  <a:schemeClr val="accent1"/>
                </a:solidFill>
              </a:rPr>
              <a:t>     </a:t>
            </a:r>
            <a:r>
              <a:rPr lang="he-IL" dirty="0" smtClean="0">
                <a:solidFill>
                  <a:schemeClr val="accent1"/>
                </a:solidFill>
              </a:rPr>
              <a:t>    </a:t>
            </a:r>
            <a:r>
              <a:rPr lang="he-IL" dirty="0">
                <a:solidFill>
                  <a:schemeClr val="accent1"/>
                </a:solidFill>
              </a:rPr>
              <a:t>נמוך   </a:t>
            </a:r>
            <a:r>
              <a:rPr lang="he-IL" dirty="0" smtClean="0">
                <a:solidFill>
                  <a:schemeClr val="accent1"/>
                </a:solidFill>
              </a:rPr>
              <a:t>    </a:t>
            </a:r>
            <a:r>
              <a:rPr lang="he-IL" dirty="0" err="1">
                <a:solidFill>
                  <a:schemeClr val="accent1"/>
                </a:solidFill>
              </a:rPr>
              <a:t>נמוך</a:t>
            </a:r>
            <a:r>
              <a:rPr lang="he-IL" dirty="0">
                <a:solidFill>
                  <a:schemeClr val="accent1"/>
                </a:solidFill>
              </a:rPr>
              <a:t> </a:t>
            </a:r>
            <a:r>
              <a:rPr lang="he-IL" dirty="0" smtClean="0">
                <a:solidFill>
                  <a:schemeClr val="accent1"/>
                </a:solidFill>
              </a:rPr>
              <a:t>       </a:t>
            </a:r>
            <a:r>
              <a:rPr lang="he-IL" dirty="0" err="1">
                <a:solidFill>
                  <a:schemeClr val="accent1"/>
                </a:solidFill>
              </a:rPr>
              <a:t>נמוך</a:t>
            </a:r>
            <a:r>
              <a:rPr lang="he-IL" dirty="0">
                <a:solidFill>
                  <a:schemeClr val="accent1"/>
                </a:solidFill>
              </a:rPr>
              <a:t>        </a:t>
            </a:r>
            <a:r>
              <a:rPr lang="he-IL" dirty="0" smtClean="0">
                <a:solidFill>
                  <a:schemeClr val="accent1"/>
                </a:solidFill>
              </a:rPr>
              <a:t> </a:t>
            </a:r>
            <a:r>
              <a:rPr lang="he-IL" dirty="0" smtClean="0">
                <a:solidFill>
                  <a:srgbClr val="C00000"/>
                </a:solidFill>
              </a:rPr>
              <a:t>גבוה          </a:t>
            </a:r>
            <a:r>
              <a:rPr lang="he-IL" dirty="0">
                <a:solidFill>
                  <a:srgbClr val="C00000"/>
                </a:solidFill>
              </a:rPr>
              <a:t>גבוה</a:t>
            </a:r>
            <a:r>
              <a:rPr lang="he-IL" dirty="0">
                <a:solidFill>
                  <a:schemeClr val="accent1"/>
                </a:solidFill>
              </a:rPr>
              <a:t>	</a:t>
            </a:r>
          </a:p>
        </p:txBody>
      </p:sp>
      <p:sp>
        <p:nvSpPr>
          <p:cNvPr id="11" name="TextBox 10"/>
          <p:cNvSpPr txBox="1">
            <a:spLocks noChangeArrowheads="1"/>
          </p:cNvSpPr>
          <p:nvPr/>
        </p:nvSpPr>
        <p:spPr bwMode="auto">
          <a:xfrm>
            <a:off x="0" y="4509120"/>
            <a:ext cx="7380536" cy="646331"/>
          </a:xfrm>
          <a:prstGeom prst="rect">
            <a:avLst/>
          </a:prstGeom>
          <a:noFill/>
          <a:ln w="9525">
            <a:noFill/>
            <a:miter lim="800000"/>
            <a:headEnd/>
            <a:tailEnd/>
          </a:ln>
        </p:spPr>
        <p:txBody>
          <a:bodyPr wrap="square">
            <a:spAutoFit/>
          </a:bodyPr>
          <a:lstStyle/>
          <a:p>
            <a:r>
              <a:rPr lang="he-IL" dirty="0" smtClean="0">
                <a:solidFill>
                  <a:schemeClr val="accent1"/>
                </a:solidFill>
              </a:rPr>
              <a:t>נמוך       מתון         </a:t>
            </a:r>
            <a:r>
              <a:rPr lang="he-IL" dirty="0" err="1">
                <a:solidFill>
                  <a:schemeClr val="accent1"/>
                </a:solidFill>
              </a:rPr>
              <a:t>מתון</a:t>
            </a:r>
            <a:r>
              <a:rPr lang="he-IL" dirty="0">
                <a:solidFill>
                  <a:schemeClr val="accent1"/>
                </a:solidFill>
              </a:rPr>
              <a:t>        </a:t>
            </a:r>
            <a:r>
              <a:rPr lang="he-IL" dirty="0" smtClean="0">
                <a:solidFill>
                  <a:schemeClr val="accent1"/>
                </a:solidFill>
              </a:rPr>
              <a:t>  </a:t>
            </a:r>
            <a:r>
              <a:rPr lang="he-IL" dirty="0">
                <a:solidFill>
                  <a:srgbClr val="C00000"/>
                </a:solidFill>
              </a:rPr>
              <a:t>גבוה       </a:t>
            </a:r>
            <a:r>
              <a:rPr lang="he-IL" dirty="0" smtClean="0">
                <a:solidFill>
                  <a:srgbClr val="C00000"/>
                </a:solidFill>
              </a:rPr>
              <a:t> </a:t>
            </a:r>
            <a:r>
              <a:rPr lang="he-IL" dirty="0" err="1">
                <a:solidFill>
                  <a:srgbClr val="C00000"/>
                </a:solidFill>
              </a:rPr>
              <a:t>גבוה</a:t>
            </a:r>
            <a:r>
              <a:rPr lang="he-IL" dirty="0">
                <a:solidFill>
                  <a:srgbClr val="C00000"/>
                </a:solidFill>
              </a:rPr>
              <a:t>    </a:t>
            </a:r>
            <a:r>
              <a:rPr lang="he-IL" dirty="0" smtClean="0">
                <a:solidFill>
                  <a:srgbClr val="C00000"/>
                </a:solidFill>
              </a:rPr>
              <a:t> </a:t>
            </a:r>
            <a:r>
              <a:rPr lang="he-IL" dirty="0" err="1">
                <a:solidFill>
                  <a:srgbClr val="C00000"/>
                </a:solidFill>
              </a:rPr>
              <a:t>גבוה</a:t>
            </a:r>
            <a:r>
              <a:rPr lang="he-IL" dirty="0">
                <a:solidFill>
                  <a:schemeClr val="accent1"/>
                </a:solidFill>
              </a:rPr>
              <a:t>      </a:t>
            </a:r>
            <a:r>
              <a:rPr lang="he-IL" dirty="0" smtClean="0">
                <a:solidFill>
                  <a:schemeClr val="accent1"/>
                </a:solidFill>
              </a:rPr>
              <a:t>נמוך      </a:t>
            </a:r>
            <a:r>
              <a:rPr lang="he-IL" dirty="0" err="1" smtClean="0">
                <a:solidFill>
                  <a:schemeClr val="accent1"/>
                </a:solidFill>
              </a:rPr>
              <a:t>נמוך</a:t>
            </a:r>
            <a:r>
              <a:rPr lang="he-IL" dirty="0">
                <a:solidFill>
                  <a:schemeClr val="accent1"/>
                </a:solidFill>
              </a:rPr>
              <a:t>	</a:t>
            </a:r>
          </a:p>
        </p:txBody>
      </p:sp>
      <p:sp>
        <p:nvSpPr>
          <p:cNvPr id="12" name="TextBox 11"/>
          <p:cNvSpPr txBox="1">
            <a:spLocks noChangeArrowheads="1"/>
          </p:cNvSpPr>
          <p:nvPr/>
        </p:nvSpPr>
        <p:spPr bwMode="auto">
          <a:xfrm>
            <a:off x="0" y="4941168"/>
            <a:ext cx="7596560" cy="369332"/>
          </a:xfrm>
          <a:prstGeom prst="rect">
            <a:avLst/>
          </a:prstGeom>
          <a:noFill/>
          <a:ln w="9525">
            <a:noFill/>
            <a:miter lim="800000"/>
            <a:headEnd/>
            <a:tailEnd/>
          </a:ln>
        </p:spPr>
        <p:txBody>
          <a:bodyPr wrap="square">
            <a:spAutoFit/>
          </a:bodyPr>
          <a:lstStyle/>
          <a:p>
            <a:r>
              <a:rPr lang="he-IL" dirty="0" smtClean="0">
                <a:solidFill>
                  <a:srgbClr val="C00000"/>
                </a:solidFill>
              </a:rPr>
              <a:t>גבוה         מתון-גבוה  מתון-גבוה  </a:t>
            </a:r>
            <a:r>
              <a:rPr lang="he-IL" dirty="0" smtClean="0">
                <a:solidFill>
                  <a:schemeClr val="accent1"/>
                </a:solidFill>
              </a:rPr>
              <a:t>נמוך         </a:t>
            </a:r>
            <a:r>
              <a:rPr lang="he-IL" dirty="0" err="1">
                <a:solidFill>
                  <a:schemeClr val="accent1"/>
                </a:solidFill>
              </a:rPr>
              <a:t>נמוך</a:t>
            </a:r>
            <a:r>
              <a:rPr lang="he-IL" dirty="0">
                <a:solidFill>
                  <a:schemeClr val="accent1"/>
                </a:solidFill>
              </a:rPr>
              <a:t>   </a:t>
            </a:r>
            <a:r>
              <a:rPr lang="he-IL" dirty="0" err="1" smtClean="0">
                <a:solidFill>
                  <a:schemeClr val="accent1"/>
                </a:solidFill>
              </a:rPr>
              <a:t>נמוך</a:t>
            </a:r>
            <a:r>
              <a:rPr lang="he-IL" dirty="0" smtClean="0">
                <a:solidFill>
                  <a:schemeClr val="accent1"/>
                </a:solidFill>
              </a:rPr>
              <a:t>          </a:t>
            </a:r>
            <a:r>
              <a:rPr lang="he-IL" dirty="0">
                <a:solidFill>
                  <a:srgbClr val="C00000"/>
                </a:solidFill>
              </a:rPr>
              <a:t>גבוה   </a:t>
            </a:r>
            <a:r>
              <a:rPr lang="he-IL" dirty="0" smtClean="0">
                <a:solidFill>
                  <a:srgbClr val="C00000"/>
                </a:solidFill>
              </a:rPr>
              <a:t>    </a:t>
            </a:r>
            <a:r>
              <a:rPr lang="he-IL" dirty="0" err="1">
                <a:solidFill>
                  <a:srgbClr val="C00000"/>
                </a:solidFill>
              </a:rPr>
              <a:t>גבוה</a:t>
            </a:r>
            <a:r>
              <a:rPr lang="he-IL" dirty="0">
                <a:solidFill>
                  <a:schemeClr val="accent1"/>
                </a:solidFill>
              </a:rPr>
              <a:t>	</a:t>
            </a:r>
          </a:p>
        </p:txBody>
      </p:sp>
      <p:sp>
        <p:nvSpPr>
          <p:cNvPr id="13" name="TextBox 12"/>
          <p:cNvSpPr txBox="1">
            <a:spLocks noChangeArrowheads="1"/>
          </p:cNvSpPr>
          <p:nvPr/>
        </p:nvSpPr>
        <p:spPr bwMode="auto">
          <a:xfrm>
            <a:off x="179512" y="5301208"/>
            <a:ext cx="7417048" cy="646331"/>
          </a:xfrm>
          <a:prstGeom prst="rect">
            <a:avLst/>
          </a:prstGeom>
          <a:noFill/>
          <a:ln w="9525">
            <a:noFill/>
            <a:miter lim="800000"/>
            <a:headEnd/>
            <a:tailEnd/>
          </a:ln>
        </p:spPr>
        <p:txBody>
          <a:bodyPr wrap="square">
            <a:spAutoFit/>
          </a:bodyPr>
          <a:lstStyle/>
          <a:p>
            <a:r>
              <a:rPr lang="he-IL" dirty="0" smtClean="0">
                <a:solidFill>
                  <a:schemeClr val="accent1"/>
                </a:solidFill>
              </a:rPr>
              <a:t> אין   	מתון          </a:t>
            </a:r>
            <a:r>
              <a:rPr lang="he-IL" dirty="0">
                <a:solidFill>
                  <a:schemeClr val="accent1"/>
                </a:solidFill>
              </a:rPr>
              <a:t>מתון        </a:t>
            </a:r>
            <a:r>
              <a:rPr lang="he-IL" dirty="0">
                <a:solidFill>
                  <a:srgbClr val="C00000"/>
                </a:solidFill>
              </a:rPr>
              <a:t>גבוה          </a:t>
            </a:r>
            <a:r>
              <a:rPr lang="he-IL" dirty="0" err="1">
                <a:solidFill>
                  <a:srgbClr val="C00000"/>
                </a:solidFill>
              </a:rPr>
              <a:t>גבוה</a:t>
            </a:r>
            <a:r>
              <a:rPr lang="he-IL" dirty="0">
                <a:solidFill>
                  <a:srgbClr val="C00000"/>
                </a:solidFill>
              </a:rPr>
              <a:t>    </a:t>
            </a:r>
            <a:r>
              <a:rPr lang="he-IL" dirty="0" smtClean="0">
                <a:solidFill>
                  <a:srgbClr val="C00000"/>
                </a:solidFill>
              </a:rPr>
              <a:t> </a:t>
            </a:r>
            <a:r>
              <a:rPr lang="he-IL" dirty="0" smtClean="0">
                <a:solidFill>
                  <a:schemeClr val="accent1"/>
                </a:solidFill>
              </a:rPr>
              <a:t>מתון       אין             </a:t>
            </a:r>
            <a:r>
              <a:rPr lang="he-IL" dirty="0">
                <a:solidFill>
                  <a:schemeClr val="accent1"/>
                </a:solidFill>
              </a:rPr>
              <a:t>אין	</a:t>
            </a:r>
          </a:p>
        </p:txBody>
      </p:sp>
      <p:sp>
        <p:nvSpPr>
          <p:cNvPr id="14" name="TextBox 13"/>
          <p:cNvSpPr txBox="1">
            <a:spLocks noChangeArrowheads="1"/>
          </p:cNvSpPr>
          <p:nvPr/>
        </p:nvSpPr>
        <p:spPr bwMode="auto">
          <a:xfrm>
            <a:off x="0" y="5733256"/>
            <a:ext cx="7524328" cy="369332"/>
          </a:xfrm>
          <a:prstGeom prst="rect">
            <a:avLst/>
          </a:prstGeom>
          <a:noFill/>
          <a:ln w="9525">
            <a:noFill/>
            <a:miter lim="800000"/>
            <a:headEnd/>
            <a:tailEnd/>
          </a:ln>
        </p:spPr>
        <p:txBody>
          <a:bodyPr wrap="square">
            <a:spAutoFit/>
          </a:bodyPr>
          <a:lstStyle/>
          <a:p>
            <a:r>
              <a:rPr lang="he-IL" dirty="0" smtClean="0">
                <a:solidFill>
                  <a:srgbClr val="C00000"/>
                </a:solidFill>
              </a:rPr>
              <a:t>מתון-גבוה</a:t>
            </a:r>
            <a:r>
              <a:rPr lang="he-IL" dirty="0" smtClean="0">
                <a:solidFill>
                  <a:schemeClr val="accent1"/>
                </a:solidFill>
              </a:rPr>
              <a:t>  </a:t>
            </a:r>
            <a:r>
              <a:rPr lang="he-IL" dirty="0" smtClean="0">
                <a:solidFill>
                  <a:srgbClr val="C00000"/>
                </a:solidFill>
              </a:rPr>
              <a:t>גבוה </a:t>
            </a:r>
            <a:r>
              <a:rPr lang="he-IL" dirty="0" smtClean="0">
                <a:solidFill>
                  <a:schemeClr val="accent1"/>
                </a:solidFill>
              </a:rPr>
              <a:t>      </a:t>
            </a:r>
            <a:r>
              <a:rPr lang="he-IL" dirty="0" err="1">
                <a:solidFill>
                  <a:srgbClr val="C00000"/>
                </a:solidFill>
              </a:rPr>
              <a:t>גבוה</a:t>
            </a:r>
            <a:r>
              <a:rPr lang="he-IL" dirty="0">
                <a:solidFill>
                  <a:srgbClr val="C00000"/>
                </a:solidFill>
              </a:rPr>
              <a:t>   </a:t>
            </a:r>
            <a:r>
              <a:rPr lang="he-IL" dirty="0" smtClean="0">
                <a:solidFill>
                  <a:srgbClr val="C00000"/>
                </a:solidFill>
              </a:rPr>
              <a:t>    </a:t>
            </a:r>
            <a:r>
              <a:rPr lang="he-IL" dirty="0">
                <a:solidFill>
                  <a:schemeClr val="accent1"/>
                </a:solidFill>
              </a:rPr>
              <a:t>מתון    </a:t>
            </a:r>
            <a:r>
              <a:rPr lang="he-IL" dirty="0" smtClean="0">
                <a:solidFill>
                  <a:schemeClr val="accent1"/>
                </a:solidFill>
              </a:rPr>
              <a:t>      </a:t>
            </a:r>
            <a:r>
              <a:rPr lang="he-IL" dirty="0" err="1" smtClean="0">
                <a:solidFill>
                  <a:schemeClr val="accent1"/>
                </a:solidFill>
              </a:rPr>
              <a:t>מתון</a:t>
            </a:r>
            <a:r>
              <a:rPr lang="he-IL" dirty="0" smtClean="0">
                <a:solidFill>
                  <a:schemeClr val="accent1"/>
                </a:solidFill>
              </a:rPr>
              <a:t>      </a:t>
            </a:r>
            <a:r>
              <a:rPr lang="he-IL" dirty="0" err="1" smtClean="0">
                <a:solidFill>
                  <a:schemeClr val="accent1"/>
                </a:solidFill>
              </a:rPr>
              <a:t>מתון</a:t>
            </a:r>
            <a:r>
              <a:rPr lang="he-IL" dirty="0" smtClean="0">
                <a:solidFill>
                  <a:schemeClr val="accent1"/>
                </a:solidFill>
              </a:rPr>
              <a:t>	נמוך      </a:t>
            </a:r>
            <a:r>
              <a:rPr lang="he-IL" dirty="0">
                <a:solidFill>
                  <a:schemeClr val="accent1"/>
                </a:solidFill>
              </a:rPr>
              <a:t>נמוך-מתון	</a:t>
            </a:r>
          </a:p>
        </p:txBody>
      </p:sp>
      <p:sp>
        <p:nvSpPr>
          <p:cNvPr id="15" name="TextBox 14"/>
          <p:cNvSpPr txBox="1">
            <a:spLocks noChangeArrowheads="1"/>
          </p:cNvSpPr>
          <p:nvPr/>
        </p:nvSpPr>
        <p:spPr bwMode="auto">
          <a:xfrm>
            <a:off x="0" y="6211888"/>
            <a:ext cx="7452420" cy="646112"/>
          </a:xfrm>
          <a:prstGeom prst="rect">
            <a:avLst/>
          </a:prstGeom>
          <a:noFill/>
          <a:ln w="9525">
            <a:noFill/>
            <a:miter lim="800000"/>
            <a:headEnd/>
            <a:tailEnd/>
          </a:ln>
        </p:spPr>
        <p:txBody>
          <a:bodyPr wrap="square">
            <a:spAutoFit/>
          </a:bodyPr>
          <a:lstStyle/>
          <a:p>
            <a:r>
              <a:rPr lang="he-IL" dirty="0" smtClean="0">
                <a:solidFill>
                  <a:schemeClr val="accent1"/>
                </a:solidFill>
              </a:rPr>
              <a:t>נמוך        מתון        </a:t>
            </a:r>
            <a:r>
              <a:rPr lang="he-IL" dirty="0" err="1" smtClean="0">
                <a:solidFill>
                  <a:schemeClr val="accent1"/>
                </a:solidFill>
              </a:rPr>
              <a:t>מתון</a:t>
            </a:r>
            <a:r>
              <a:rPr lang="he-IL" dirty="0" smtClean="0">
                <a:solidFill>
                  <a:schemeClr val="accent1"/>
                </a:solidFill>
              </a:rPr>
              <a:t>      </a:t>
            </a:r>
            <a:r>
              <a:rPr lang="he-IL" dirty="0" smtClean="0">
                <a:solidFill>
                  <a:srgbClr val="C00000"/>
                </a:solidFill>
              </a:rPr>
              <a:t>גבוה       מתון-גבוה  </a:t>
            </a:r>
            <a:r>
              <a:rPr lang="he-IL" dirty="0">
                <a:solidFill>
                  <a:srgbClr val="C00000"/>
                </a:solidFill>
              </a:rPr>
              <a:t>מתון-גבוה</a:t>
            </a:r>
            <a:r>
              <a:rPr lang="he-IL" dirty="0">
                <a:solidFill>
                  <a:schemeClr val="accent1"/>
                </a:solidFill>
              </a:rPr>
              <a:t>  </a:t>
            </a:r>
            <a:r>
              <a:rPr lang="he-IL" dirty="0" smtClean="0">
                <a:solidFill>
                  <a:schemeClr val="accent1"/>
                </a:solidFill>
              </a:rPr>
              <a:t>נמוך    </a:t>
            </a:r>
            <a:r>
              <a:rPr lang="he-IL" dirty="0" err="1">
                <a:solidFill>
                  <a:schemeClr val="accent1"/>
                </a:solidFill>
              </a:rPr>
              <a:t>נמוך</a:t>
            </a:r>
            <a:r>
              <a:rPr lang="he-IL" dirty="0">
                <a:solidFill>
                  <a:schemeClr val="accent1"/>
                </a:solidFill>
              </a:rPr>
              <a:t>-מתון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2000"/>
                                        <p:tgtEl>
                                          <p:spTgt spid="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2000"/>
                                        <p:tgtEl>
                                          <p:spTgt spid="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2000"/>
                                        <p:tgtEl>
                                          <p:spTgt spid="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2000"/>
                                        <p:tgtEl>
                                          <p:spTgt spid="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2000"/>
                                        <p:tgtEl>
                                          <p:spTgt spid="1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fade">
                                      <p:cBhvr>
                                        <p:cTn id="42" dur="2000"/>
                                        <p:tgtEl>
                                          <p:spTgt spid="11">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Effect transition="in" filter="fade">
                                      <p:cBhvr>
                                        <p:cTn id="47" dur="2000"/>
                                        <p:tgtEl>
                                          <p:spTgt spid="12">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xEl>
                                              <p:pRg st="0" end="0"/>
                                            </p:txEl>
                                          </p:spTgt>
                                        </p:tgtEl>
                                        <p:attrNameLst>
                                          <p:attrName>style.visibility</p:attrName>
                                        </p:attrNameLst>
                                      </p:cBhvr>
                                      <p:to>
                                        <p:strVal val="visible"/>
                                      </p:to>
                                    </p:set>
                                    <p:animEffect transition="in" filter="fade">
                                      <p:cBhvr>
                                        <p:cTn id="52" dur="2000"/>
                                        <p:tgtEl>
                                          <p:spTgt spid="13">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xEl>
                                              <p:pRg st="0" end="0"/>
                                            </p:txEl>
                                          </p:spTgt>
                                        </p:tgtEl>
                                        <p:attrNameLst>
                                          <p:attrName>style.visibility</p:attrName>
                                        </p:attrNameLst>
                                      </p:cBhvr>
                                      <p:to>
                                        <p:strVal val="visible"/>
                                      </p:to>
                                    </p:set>
                                    <p:animEffect transition="in" filter="fade">
                                      <p:cBhvr>
                                        <p:cTn id="57" dur="2000"/>
                                        <p:tgtEl>
                                          <p:spTgt spid="14">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
                                            <p:txEl>
                                              <p:pRg st="0" end="0"/>
                                            </p:txEl>
                                          </p:spTgt>
                                        </p:tgtEl>
                                        <p:attrNameLst>
                                          <p:attrName>style.visibility</p:attrName>
                                        </p:attrNameLst>
                                      </p:cBhvr>
                                      <p:to>
                                        <p:strVal val="visible"/>
                                      </p:to>
                                    </p:set>
                                    <p:animEffect transition="in" filter="fade">
                                      <p:cBhvr>
                                        <p:cTn id="62" dur="2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build="allAtOnce"/>
      <p:bldP spid="7" grpId="0" build="allAtOnce"/>
      <p:bldP spid="8" grpId="0" build="allAtOnce"/>
      <p:bldP spid="9" grpId="0" build="allAtOnce"/>
      <p:bldP spid="10" grpId="0" build="allAtOnce"/>
      <p:bldP spid="11" grpId="0" build="allAtOnce"/>
      <p:bldP spid="12" grpId="0" build="allAtOnce"/>
      <p:bldP spid="13" grpId="0" build="allAtOnce"/>
      <p:bldP spid="14" grpId="0" build="allAtOnce"/>
      <p:bldP spid="15"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51520" y="274638"/>
            <a:ext cx="7992888" cy="1210146"/>
          </a:xfrm>
        </p:spPr>
        <p:txBody>
          <a:bodyPr/>
          <a:lstStyle/>
          <a:p>
            <a:r>
              <a:rPr lang="he-IL" sz="4000" dirty="0" smtClean="0">
                <a:solidFill>
                  <a:srgbClr val="0000FF"/>
                </a:solidFill>
              </a:rPr>
              <a:t>למה חקר שווקים? – שאלת המחקר</a:t>
            </a:r>
            <a:endParaRPr lang="he-IL" sz="4000" dirty="0">
              <a:solidFill>
                <a:srgbClr val="0000FF"/>
              </a:solidFill>
            </a:endParaRPr>
          </a:p>
        </p:txBody>
      </p:sp>
      <p:sp>
        <p:nvSpPr>
          <p:cNvPr id="3" name="מציין מיקום תוכן 2"/>
          <p:cNvSpPr>
            <a:spLocks noGrp="1"/>
          </p:cNvSpPr>
          <p:nvPr>
            <p:ph sz="quarter" idx="1"/>
          </p:nvPr>
        </p:nvSpPr>
        <p:spPr/>
        <p:txBody>
          <a:bodyPr/>
          <a:lstStyle/>
          <a:p>
            <a:pPr marL="0" indent="0">
              <a:buNone/>
            </a:pPr>
            <a:r>
              <a:rPr lang="he-IL" dirty="0" smtClean="0"/>
              <a:t>בגלל ירידה במכירות, צמצומים או שינוי בכוחות השוק יש לבחון גורמי שוק המשפיעים על אוכלוסיית המחקר. לשאול  למשל–</a:t>
            </a:r>
          </a:p>
          <a:p>
            <a:pPr marL="0" indent="0">
              <a:buNone/>
            </a:pPr>
            <a:endParaRPr lang="he-IL" dirty="0" smtClean="0"/>
          </a:p>
          <a:p>
            <a:r>
              <a:rPr lang="he-IL" dirty="0" smtClean="0"/>
              <a:t>איך ניתן להגביר רמת מכירות?</a:t>
            </a:r>
          </a:p>
          <a:p>
            <a:r>
              <a:rPr lang="he-IL" dirty="0" smtClean="0"/>
              <a:t>באיזה פלחי שוק?   ......</a:t>
            </a:r>
          </a:p>
          <a:p>
            <a:endParaRPr lang="he-IL" dirty="0" smtClean="0"/>
          </a:p>
          <a:p>
            <a:endParaRPr lang="he-IL" dirty="0" smtClean="0"/>
          </a:p>
          <a:p>
            <a:endParaRPr lang="he-IL" dirty="0"/>
          </a:p>
          <a:p>
            <a:endParaRPr lang="he-IL" dirty="0"/>
          </a:p>
        </p:txBody>
      </p:sp>
    </p:spTree>
    <p:extLst>
      <p:ext uri="{BB962C8B-B14F-4D97-AF65-F5344CB8AC3E}">
        <p14:creationId xmlns:p14="http://schemas.microsoft.com/office/powerpoint/2010/main" val="4293865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http://images.huffingtonpost.com/2012-05-15-Blumenthal-pewresponserates.png"/>
          <p:cNvPicPr>
            <a:picLocks noChangeAspect="1" noChangeArrowheads="1"/>
          </p:cNvPicPr>
          <p:nvPr/>
        </p:nvPicPr>
        <p:blipFill>
          <a:blip r:embed="rId3" cstate="print"/>
          <a:srcRect/>
          <a:stretch>
            <a:fillRect/>
          </a:stretch>
        </p:blipFill>
        <p:spPr bwMode="auto">
          <a:xfrm>
            <a:off x="611560" y="908720"/>
            <a:ext cx="7915106" cy="506878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428750" y="714375"/>
            <a:ext cx="7239000" cy="698500"/>
          </a:xfrm>
        </p:spPr>
        <p:txBody>
          <a:bodyPr/>
          <a:lstStyle/>
          <a:p>
            <a:pPr algn="ctr" eaLnBrk="1" hangingPunct="1">
              <a:defRPr/>
            </a:pPr>
            <a:r>
              <a:rPr lang="he-IL" sz="5400" dirty="0" smtClean="0">
                <a:solidFill>
                  <a:srgbClr val="0000FF"/>
                </a:solidFill>
              </a:rPr>
              <a:t>מדגם </a:t>
            </a:r>
            <a:r>
              <a:rPr lang="he-IL" sz="5400" dirty="0" err="1" smtClean="0">
                <a:solidFill>
                  <a:srgbClr val="0000FF"/>
                </a:solidFill>
              </a:rPr>
              <a:t>ואוכלוסיה</a:t>
            </a:r>
            <a:r>
              <a:rPr lang="he-IL" sz="5400" dirty="0" smtClean="0">
                <a:solidFill>
                  <a:srgbClr val="0000FF"/>
                </a:solidFill>
                <a:cs typeface="Guttman Vilna" pitchFamily="2" charset="-79"/>
              </a:rPr>
              <a:t> </a:t>
            </a:r>
            <a:endParaRPr lang="en-US" sz="5400" dirty="0" smtClean="0">
              <a:solidFill>
                <a:srgbClr val="0000FF"/>
              </a:solidFill>
              <a:cs typeface="Guttman Vilna" pitchFamily="2" charset="-79"/>
            </a:endParaRPr>
          </a:p>
        </p:txBody>
      </p:sp>
      <p:sp>
        <p:nvSpPr>
          <p:cNvPr id="35843" name="Rectangle 3"/>
          <p:cNvSpPr>
            <a:spLocks noGrp="1" noChangeArrowheads="1"/>
          </p:cNvSpPr>
          <p:nvPr>
            <p:ph sz="quarter" idx="1"/>
          </p:nvPr>
        </p:nvSpPr>
        <p:spPr>
          <a:xfrm>
            <a:off x="0" y="1484784"/>
            <a:ext cx="8964613" cy="4395787"/>
          </a:xfrm>
        </p:spPr>
        <p:txBody>
          <a:bodyPr>
            <a:normAutofit fontScale="92500" lnSpcReduction="10000"/>
          </a:bodyPr>
          <a:lstStyle/>
          <a:p>
            <a:r>
              <a:rPr lang="he-IL" sz="2400" dirty="0" smtClean="0"/>
              <a:t>במחקר אנו רוצים </a:t>
            </a:r>
            <a:r>
              <a:rPr lang="he-IL" sz="2400" b="1" dirty="0" smtClean="0"/>
              <a:t>ללמוד דבר מה על האוכלוסייה מבלי לבדוק את כולה </a:t>
            </a:r>
            <a:r>
              <a:rPr lang="he-IL" sz="2400" dirty="0"/>
              <a:t>מטעמי זמן ותקציב</a:t>
            </a:r>
            <a:r>
              <a:rPr lang="he-IL" sz="2400" b="1" dirty="0" smtClean="0"/>
              <a:t>.</a:t>
            </a:r>
          </a:p>
          <a:p>
            <a:pPr eaLnBrk="1" hangingPunct="1"/>
            <a:r>
              <a:rPr lang="he-IL" sz="2400" b="1" dirty="0" smtClean="0">
                <a:solidFill>
                  <a:srgbClr val="0000FF"/>
                </a:solidFill>
              </a:rPr>
              <a:t>אוכלוסיית המחקר: </a:t>
            </a:r>
            <a:r>
              <a:rPr lang="he-IL" sz="2400" dirty="0" smtClean="0"/>
              <a:t>כל הפרטים שעליהם אנו רוצים ליישם את מסקנות המחקר (אנשים, חפצים, בע"ח, רשויות,  משרדי ממשלה).</a:t>
            </a:r>
            <a:r>
              <a:rPr lang="he-IL" sz="2400" dirty="0" err="1" smtClean="0"/>
              <a:t>אוכ</a:t>
            </a:r>
            <a:r>
              <a:rPr lang="he-IL" sz="2400" dirty="0" smtClean="0"/>
              <a:t>' זו מוגדרת על ידי החוקר לפי מטרת המחקר. </a:t>
            </a:r>
          </a:p>
          <a:p>
            <a:pPr eaLnBrk="1" hangingPunct="1">
              <a:lnSpc>
                <a:spcPct val="90000"/>
              </a:lnSpc>
              <a:buFont typeface="Wingdings" pitchFamily="2" charset="2"/>
              <a:buNone/>
            </a:pPr>
            <a:endParaRPr lang="he-IL" sz="2400" dirty="0" smtClean="0"/>
          </a:p>
          <a:p>
            <a:pPr eaLnBrk="1" hangingPunct="1">
              <a:lnSpc>
                <a:spcPct val="90000"/>
              </a:lnSpc>
            </a:pPr>
            <a:r>
              <a:rPr lang="he-IL" sz="2400" b="1" dirty="0" smtClean="0">
                <a:solidFill>
                  <a:srgbClr val="0000FF"/>
                </a:solidFill>
              </a:rPr>
              <a:t>מדגם</a:t>
            </a:r>
            <a:r>
              <a:rPr lang="he-IL" sz="2400" b="1" dirty="0" smtClean="0"/>
              <a:t>-</a:t>
            </a:r>
            <a:r>
              <a:rPr lang="he-IL" sz="2400" dirty="0" smtClean="0"/>
              <a:t> חלק מצומצם מהאוכלוסייה ממנו אוספים מידע (מעין "מודל" </a:t>
            </a:r>
            <a:r>
              <a:rPr lang="he-IL" sz="2400" dirty="0" err="1" smtClean="0"/>
              <a:t>לאוכלוסיה</a:t>
            </a:r>
            <a:r>
              <a:rPr lang="he-IL" sz="2400" dirty="0" smtClean="0"/>
              <a:t>), כאשר המדגם מייצג-   הקבוצה הקטנה של הפריטים מייצגת את אוכלוסיית הפריטים הכללית שמתוכה נבחרה למטרות סקר, מחקר או בדיקה סטטיסטית. </a:t>
            </a:r>
          </a:p>
          <a:p>
            <a:pPr eaLnBrk="1" hangingPunct="1">
              <a:lnSpc>
                <a:spcPct val="90000"/>
              </a:lnSpc>
            </a:pPr>
            <a:endParaRPr lang="he-IL" sz="2400" dirty="0" smtClean="0"/>
          </a:p>
          <a:p>
            <a:pPr eaLnBrk="1" hangingPunct="1">
              <a:lnSpc>
                <a:spcPct val="90000"/>
              </a:lnSpc>
            </a:pPr>
            <a:r>
              <a:rPr lang="he-IL" sz="2400" dirty="0" smtClean="0"/>
              <a:t>נשאף למצב בו המדגם מייצג בצורה טובה</a:t>
            </a:r>
          </a:p>
          <a:p>
            <a:pPr eaLnBrk="1" hangingPunct="1">
              <a:lnSpc>
                <a:spcPct val="90000"/>
              </a:lnSpc>
              <a:buNone/>
            </a:pPr>
            <a:r>
              <a:rPr lang="he-IL" sz="2400" dirty="0" smtClean="0"/>
              <a:t>    את האוכלוסייה עליה אנו רוצים </a:t>
            </a:r>
          </a:p>
          <a:p>
            <a:pPr eaLnBrk="1" hangingPunct="1">
              <a:lnSpc>
                <a:spcPct val="90000"/>
              </a:lnSpc>
              <a:buNone/>
            </a:pPr>
            <a:r>
              <a:rPr lang="he-IL" sz="2400" dirty="0" smtClean="0"/>
              <a:t>    להסיק את מסקנותינו.</a:t>
            </a:r>
            <a:endParaRPr lang="en-US" sz="2400" dirty="0" smtClean="0"/>
          </a:p>
        </p:txBody>
      </p:sp>
      <p:sp>
        <p:nvSpPr>
          <p:cNvPr id="35844" name="Oval 4"/>
          <p:cNvSpPr>
            <a:spLocks noChangeArrowheads="1"/>
          </p:cNvSpPr>
          <p:nvPr/>
        </p:nvSpPr>
        <p:spPr bwMode="auto">
          <a:xfrm>
            <a:off x="0" y="4653135"/>
            <a:ext cx="2987824" cy="2204865"/>
          </a:xfrm>
          <a:prstGeom prst="ellipse">
            <a:avLst/>
          </a:prstGeom>
          <a:solidFill>
            <a:schemeClr val="hlink"/>
          </a:solidFill>
          <a:ln w="9525">
            <a:solidFill>
              <a:schemeClr val="tx1"/>
            </a:solidFill>
            <a:round/>
            <a:headEnd/>
            <a:tailEnd/>
          </a:ln>
        </p:spPr>
        <p:txBody>
          <a:bodyPr wrap="none" anchor="ctr"/>
          <a:lstStyle/>
          <a:p>
            <a:pPr algn="ctr"/>
            <a:endParaRPr lang="he-IL" dirty="0"/>
          </a:p>
          <a:p>
            <a:pPr algn="ctr"/>
            <a:endParaRPr lang="he-IL" dirty="0"/>
          </a:p>
          <a:p>
            <a:pPr algn="ctr"/>
            <a:endParaRPr lang="he-IL" dirty="0"/>
          </a:p>
          <a:p>
            <a:pPr algn="ctr"/>
            <a:endParaRPr lang="he-IL" dirty="0"/>
          </a:p>
          <a:p>
            <a:pPr algn="ctr"/>
            <a:endParaRPr lang="he-IL" dirty="0"/>
          </a:p>
          <a:p>
            <a:pPr algn="ctr"/>
            <a:endParaRPr lang="he-IL" dirty="0"/>
          </a:p>
          <a:p>
            <a:pPr algn="ctr"/>
            <a:r>
              <a:rPr lang="en-US" sz="2400" b="1" dirty="0"/>
              <a:t>N</a:t>
            </a:r>
            <a:r>
              <a:rPr lang="he-IL" sz="2400" b="1" dirty="0"/>
              <a:t>= אוכלוסייה</a:t>
            </a:r>
            <a:endParaRPr lang="en-US" sz="2400" b="1" dirty="0"/>
          </a:p>
        </p:txBody>
      </p:sp>
      <p:sp>
        <p:nvSpPr>
          <p:cNvPr id="35845" name="Oval 5"/>
          <p:cNvSpPr>
            <a:spLocks noChangeArrowheads="1"/>
          </p:cNvSpPr>
          <p:nvPr/>
        </p:nvSpPr>
        <p:spPr bwMode="auto">
          <a:xfrm>
            <a:off x="857250" y="5013176"/>
            <a:ext cx="1214438" cy="852637"/>
          </a:xfrm>
          <a:prstGeom prst="ellipse">
            <a:avLst/>
          </a:prstGeom>
          <a:solidFill>
            <a:srgbClr val="00FFFF"/>
          </a:solidFill>
          <a:ln w="9525">
            <a:solidFill>
              <a:schemeClr val="tx1"/>
            </a:solidFill>
            <a:round/>
            <a:headEnd/>
            <a:tailEnd/>
          </a:ln>
        </p:spPr>
        <p:txBody>
          <a:bodyPr wrap="none" anchor="ctr"/>
          <a:lstStyle/>
          <a:p>
            <a:pPr algn="ctr"/>
            <a:r>
              <a:rPr lang="en-US" sz="2400" b="1"/>
              <a:t>n</a:t>
            </a:r>
            <a:r>
              <a:rPr lang="he-IL" sz="2400" b="1"/>
              <a:t>= מדגם</a:t>
            </a:r>
            <a:endParaRPr lang="en-US" sz="2400"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691680" y="301625"/>
            <a:ext cx="6991945" cy="750888"/>
          </a:xfrm>
        </p:spPr>
        <p:txBody>
          <a:bodyPr/>
          <a:lstStyle/>
          <a:p>
            <a:pPr algn="ctr" eaLnBrk="1" hangingPunct="1"/>
            <a:r>
              <a:rPr lang="he-IL" dirty="0" smtClean="0">
                <a:solidFill>
                  <a:srgbClr val="0000FF"/>
                </a:solidFill>
              </a:rPr>
              <a:t>תהליך הדגימה</a:t>
            </a:r>
            <a:endParaRPr lang="en-US" dirty="0" smtClean="0">
              <a:solidFill>
                <a:srgbClr val="0000FF"/>
              </a:solidFill>
            </a:endParaRPr>
          </a:p>
        </p:txBody>
      </p:sp>
      <p:pic>
        <p:nvPicPr>
          <p:cNvPr id="36867" name="Picture 3"/>
          <p:cNvPicPr>
            <a:picLocks noGrp="1" noChangeAspect="1" noChangeArrowheads="1"/>
          </p:cNvPicPr>
          <p:nvPr>
            <p:ph sz="quarter" idx="1"/>
          </p:nvPr>
        </p:nvPicPr>
        <p:blipFill>
          <a:blip r:embed="rId3" cstate="print"/>
          <a:srcRect/>
          <a:stretch>
            <a:fillRect/>
          </a:stretch>
        </p:blipFill>
        <p:spPr>
          <a:xfrm>
            <a:off x="2552700" y="1196975"/>
            <a:ext cx="4251325" cy="540067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14438" y="642938"/>
            <a:ext cx="7239000" cy="698500"/>
          </a:xfrm>
        </p:spPr>
        <p:txBody>
          <a:bodyPr/>
          <a:lstStyle/>
          <a:p>
            <a:pPr algn="ctr" eaLnBrk="1" hangingPunct="1">
              <a:defRPr/>
            </a:pPr>
            <a:r>
              <a:rPr lang="he-IL" dirty="0" smtClean="0">
                <a:solidFill>
                  <a:srgbClr val="0000FF"/>
                </a:solidFill>
                <a:cs typeface="Guttman Vilna" pitchFamily="2" charset="-79"/>
              </a:rPr>
              <a:t>הגדרת אוכלוסיית המחקר</a:t>
            </a:r>
            <a:endParaRPr lang="en-US" dirty="0" smtClean="0">
              <a:solidFill>
                <a:srgbClr val="0000FF"/>
              </a:solidFill>
              <a:cs typeface="Guttman Vilna" pitchFamily="2" charset="-79"/>
            </a:endParaRPr>
          </a:p>
        </p:txBody>
      </p:sp>
      <p:sp>
        <p:nvSpPr>
          <p:cNvPr id="103427" name="Rectangle 3"/>
          <p:cNvSpPr>
            <a:spLocks noGrp="1" noChangeArrowheads="1"/>
          </p:cNvSpPr>
          <p:nvPr>
            <p:ph sz="quarter" idx="1"/>
          </p:nvPr>
        </p:nvSpPr>
        <p:spPr>
          <a:xfrm>
            <a:off x="-540568" y="1867716"/>
            <a:ext cx="9217024" cy="4968130"/>
          </a:xfrm>
        </p:spPr>
        <p:txBody>
          <a:bodyPr>
            <a:normAutofit/>
          </a:bodyPr>
          <a:lstStyle/>
          <a:p>
            <a:pPr eaLnBrk="1" hangingPunct="1">
              <a:buFont typeface="Wingdings" pitchFamily="2" charset="2"/>
              <a:buNone/>
            </a:pPr>
            <a:r>
              <a:rPr lang="he-IL" sz="2400" dirty="0" smtClean="0"/>
              <a:t>כדי להגדיר מהי האוכלוסייה הנחקרת (ממנה נדגום)</a:t>
            </a:r>
          </a:p>
          <a:p>
            <a:pPr eaLnBrk="1" hangingPunct="1">
              <a:buFont typeface="Wingdings" pitchFamily="2" charset="2"/>
              <a:buNone/>
            </a:pPr>
            <a:r>
              <a:rPr lang="he-IL" sz="2400" dirty="0" smtClean="0"/>
              <a:t> יש להתייחס לארבע תכונות עיקריות שהגדרתה חייבת להכיל: </a:t>
            </a:r>
          </a:p>
          <a:p>
            <a:pPr eaLnBrk="1" hangingPunct="1"/>
            <a:r>
              <a:rPr lang="he-IL" sz="2400" b="1" dirty="0" smtClean="0"/>
              <a:t>יחידת הדגימה</a:t>
            </a:r>
            <a:r>
              <a:rPr lang="he-IL" sz="2400" dirty="0" smtClean="0"/>
              <a:t>= מיהו הפרט באוכלוסייה הנחקרת? (אדם/בע"ח/משפחה/ארגון </a:t>
            </a:r>
            <a:r>
              <a:rPr lang="he-IL" sz="2400" dirty="0" err="1" smtClean="0"/>
              <a:t>וכו</a:t>
            </a:r>
            <a:r>
              <a:rPr lang="he-IL" sz="2400" dirty="0" smtClean="0"/>
              <a:t>)</a:t>
            </a:r>
          </a:p>
          <a:p>
            <a:pPr eaLnBrk="1" hangingPunct="1"/>
            <a:r>
              <a:rPr lang="he-IL" sz="2400" b="1" dirty="0" smtClean="0"/>
              <a:t>היקף</a:t>
            </a:r>
            <a:r>
              <a:rPr lang="he-IL" sz="2400" dirty="0" smtClean="0"/>
              <a:t>= כמות/ גודל האוכלוסייה הנחקרת. </a:t>
            </a:r>
          </a:p>
          <a:p>
            <a:pPr eaLnBrk="1" hangingPunct="1"/>
            <a:r>
              <a:rPr lang="he-IL" sz="2400" b="1" dirty="0" smtClean="0"/>
              <a:t>מקום</a:t>
            </a:r>
            <a:r>
              <a:rPr lang="he-IL" sz="2400" dirty="0" smtClean="0"/>
              <a:t>= היכן נבדקת האוכלוסייה, באיזה הקשר? </a:t>
            </a:r>
          </a:p>
          <a:p>
            <a:pPr eaLnBrk="1" hangingPunct="1"/>
            <a:r>
              <a:rPr lang="he-IL" sz="2400" b="1" dirty="0" smtClean="0"/>
              <a:t>זמן</a:t>
            </a:r>
            <a:r>
              <a:rPr lang="he-IL" sz="2400" dirty="0" smtClean="0"/>
              <a:t>= מתי? </a:t>
            </a:r>
            <a:endParaRPr lang="en-US" sz="2400" dirty="0" smtClean="0">
              <a:solidFill>
                <a:srgbClr val="FF0000"/>
              </a:solidFill>
            </a:endParaRPr>
          </a:p>
          <a:p>
            <a:pPr eaLnBrk="1" hangingPunct="1">
              <a:buFont typeface="Wingdings" pitchFamily="2" charset="2"/>
              <a:buNone/>
            </a:pPr>
            <a:endParaRPr lang="he-IL" sz="2400" u="sng" dirty="0" smtClean="0"/>
          </a:p>
          <a:p>
            <a:pPr eaLnBrk="1" hangingPunct="1">
              <a:buFont typeface="Wingdings" pitchFamily="2" charset="2"/>
              <a:buNone/>
            </a:pPr>
            <a:r>
              <a:rPr lang="he-IL" sz="2400" u="sng" dirty="0" smtClean="0"/>
              <a:t>דוגמא</a:t>
            </a:r>
            <a:r>
              <a:rPr lang="he-IL" sz="2400" dirty="0" smtClean="0"/>
              <a:t>: </a:t>
            </a:r>
          </a:p>
          <a:p>
            <a:pPr eaLnBrk="1" hangingPunct="1">
              <a:buFont typeface="Wingdings" pitchFamily="2" charset="2"/>
              <a:buNone/>
            </a:pPr>
            <a:r>
              <a:rPr lang="he-IL" sz="2400" b="1" dirty="0" smtClean="0"/>
              <a:t>כל</a:t>
            </a:r>
            <a:r>
              <a:rPr lang="he-IL" sz="2400" dirty="0" smtClean="0"/>
              <a:t> (היקף) </a:t>
            </a:r>
            <a:r>
              <a:rPr lang="he-IL" sz="2400" b="1" dirty="0" smtClean="0"/>
              <a:t>אזרחי</a:t>
            </a:r>
            <a:r>
              <a:rPr lang="he-IL" sz="2400" dirty="0" smtClean="0"/>
              <a:t> (יחידת הדגימה) </a:t>
            </a:r>
            <a:r>
              <a:rPr lang="he-IL" sz="2400" b="1" dirty="0" smtClean="0"/>
              <a:t>מדינת ישראל</a:t>
            </a:r>
            <a:r>
              <a:rPr lang="he-IL" sz="2400" dirty="0" smtClean="0"/>
              <a:t> </a:t>
            </a:r>
          </a:p>
          <a:p>
            <a:pPr eaLnBrk="1" hangingPunct="1">
              <a:buFont typeface="Wingdings" pitchFamily="2" charset="2"/>
              <a:buNone/>
            </a:pPr>
            <a:r>
              <a:rPr lang="he-IL" sz="2400" dirty="0" smtClean="0"/>
              <a:t>(מקום) </a:t>
            </a:r>
            <a:r>
              <a:rPr lang="he-IL" sz="2400" b="1" dirty="0" smtClean="0"/>
              <a:t>מעל גיל 18</a:t>
            </a:r>
            <a:r>
              <a:rPr lang="he-IL" sz="2400" dirty="0" smtClean="0"/>
              <a:t> (המשך יחידת הדגימה) </a:t>
            </a:r>
            <a:r>
              <a:rPr lang="he-IL" sz="2400" b="1" dirty="0" smtClean="0"/>
              <a:t>בשנת 2014</a:t>
            </a:r>
            <a:r>
              <a:rPr lang="he-IL" sz="2400" dirty="0" smtClean="0"/>
              <a:t> (זמן).</a:t>
            </a:r>
          </a:p>
          <a:p>
            <a:pPr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03427">
                                            <p:txEl>
                                              <p:pRg st="2" end="2"/>
                                            </p:txEl>
                                          </p:spTgt>
                                        </p:tgtEl>
                                        <p:attrNameLst>
                                          <p:attrName>style.visibility</p:attrName>
                                        </p:attrNameLst>
                                      </p:cBhvr>
                                      <p:to>
                                        <p:strVal val="visible"/>
                                      </p:to>
                                    </p:set>
                                    <p:animEffect transition="in" filter="fade">
                                      <p:cBhvr>
                                        <p:cTn id="7" dur="1000"/>
                                        <p:tgtEl>
                                          <p:spTgt spid="103427">
                                            <p:txEl>
                                              <p:pRg st="2" end="2"/>
                                            </p:txEl>
                                          </p:spTgt>
                                        </p:tgtEl>
                                      </p:cBhvr>
                                    </p:animEffect>
                                    <p:anim calcmode="lin" valueType="num">
                                      <p:cBhvr>
                                        <p:cTn id="8" dur="1000" fill="hold"/>
                                        <p:tgtEl>
                                          <p:spTgt spid="10342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034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103427">
                                            <p:txEl>
                                              <p:pRg st="3" end="3"/>
                                            </p:txEl>
                                          </p:spTgt>
                                        </p:tgtEl>
                                        <p:attrNameLst>
                                          <p:attrName>style.visibility</p:attrName>
                                        </p:attrNameLst>
                                      </p:cBhvr>
                                      <p:to>
                                        <p:strVal val="visible"/>
                                      </p:to>
                                    </p:set>
                                    <p:animEffect transition="in" filter="fade">
                                      <p:cBhvr>
                                        <p:cTn id="14" dur="1000"/>
                                        <p:tgtEl>
                                          <p:spTgt spid="103427">
                                            <p:txEl>
                                              <p:pRg st="3" end="3"/>
                                            </p:txEl>
                                          </p:spTgt>
                                        </p:tgtEl>
                                      </p:cBhvr>
                                    </p:animEffect>
                                    <p:anim calcmode="lin" valueType="num">
                                      <p:cBhvr>
                                        <p:cTn id="15" dur="1000" fill="hold"/>
                                        <p:tgtEl>
                                          <p:spTgt spid="10342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034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nodeType="clickEffect">
                                  <p:stCondLst>
                                    <p:cond delay="0"/>
                                  </p:stCondLst>
                                  <p:childTnLst>
                                    <p:set>
                                      <p:cBhvr>
                                        <p:cTn id="20" dur="1" fill="hold">
                                          <p:stCondLst>
                                            <p:cond delay="0"/>
                                          </p:stCondLst>
                                        </p:cTn>
                                        <p:tgtEl>
                                          <p:spTgt spid="103427">
                                            <p:txEl>
                                              <p:pRg st="4" end="4"/>
                                            </p:txEl>
                                          </p:spTgt>
                                        </p:tgtEl>
                                        <p:attrNameLst>
                                          <p:attrName>style.visibility</p:attrName>
                                        </p:attrNameLst>
                                      </p:cBhvr>
                                      <p:to>
                                        <p:strVal val="visible"/>
                                      </p:to>
                                    </p:set>
                                    <p:animEffect transition="in" filter="fade">
                                      <p:cBhvr>
                                        <p:cTn id="21" dur="1000"/>
                                        <p:tgtEl>
                                          <p:spTgt spid="103427">
                                            <p:txEl>
                                              <p:pRg st="4" end="4"/>
                                            </p:txEl>
                                          </p:spTgt>
                                        </p:tgtEl>
                                      </p:cBhvr>
                                    </p:animEffect>
                                    <p:anim calcmode="lin" valueType="num">
                                      <p:cBhvr>
                                        <p:cTn id="22" dur="1000" fill="hold"/>
                                        <p:tgtEl>
                                          <p:spTgt spid="10342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0342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nodeType="clickEffect">
                                  <p:stCondLst>
                                    <p:cond delay="0"/>
                                  </p:stCondLst>
                                  <p:childTnLst>
                                    <p:set>
                                      <p:cBhvr>
                                        <p:cTn id="27" dur="1" fill="hold">
                                          <p:stCondLst>
                                            <p:cond delay="0"/>
                                          </p:stCondLst>
                                        </p:cTn>
                                        <p:tgtEl>
                                          <p:spTgt spid="103427">
                                            <p:txEl>
                                              <p:pRg st="5" end="5"/>
                                            </p:txEl>
                                          </p:spTgt>
                                        </p:tgtEl>
                                        <p:attrNameLst>
                                          <p:attrName>style.visibility</p:attrName>
                                        </p:attrNameLst>
                                      </p:cBhvr>
                                      <p:to>
                                        <p:strVal val="visible"/>
                                      </p:to>
                                    </p:set>
                                    <p:animEffect transition="in" filter="fade">
                                      <p:cBhvr>
                                        <p:cTn id="28" dur="1000"/>
                                        <p:tgtEl>
                                          <p:spTgt spid="103427">
                                            <p:txEl>
                                              <p:pRg st="5" end="5"/>
                                            </p:txEl>
                                          </p:spTgt>
                                        </p:tgtEl>
                                      </p:cBhvr>
                                    </p:animEffect>
                                    <p:anim calcmode="lin" valueType="num">
                                      <p:cBhvr>
                                        <p:cTn id="29" dur="1000" fill="hold"/>
                                        <p:tgtEl>
                                          <p:spTgt spid="103427">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0342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7" presetClass="entr" presetSubtype="0" fill="hold" nodeType="clickEffect">
                                  <p:stCondLst>
                                    <p:cond delay="0"/>
                                  </p:stCondLst>
                                  <p:childTnLst>
                                    <p:set>
                                      <p:cBhvr>
                                        <p:cTn id="34" dur="1" fill="hold">
                                          <p:stCondLst>
                                            <p:cond delay="0"/>
                                          </p:stCondLst>
                                        </p:cTn>
                                        <p:tgtEl>
                                          <p:spTgt spid="103427">
                                            <p:txEl>
                                              <p:pRg st="7" end="7"/>
                                            </p:txEl>
                                          </p:spTgt>
                                        </p:tgtEl>
                                        <p:attrNameLst>
                                          <p:attrName>style.visibility</p:attrName>
                                        </p:attrNameLst>
                                      </p:cBhvr>
                                      <p:to>
                                        <p:strVal val="visible"/>
                                      </p:to>
                                    </p:set>
                                    <p:animEffect transition="in" filter="fade">
                                      <p:cBhvr>
                                        <p:cTn id="35" dur="1000"/>
                                        <p:tgtEl>
                                          <p:spTgt spid="103427">
                                            <p:txEl>
                                              <p:pRg st="7" end="7"/>
                                            </p:txEl>
                                          </p:spTgt>
                                        </p:tgtEl>
                                      </p:cBhvr>
                                    </p:animEffect>
                                    <p:anim calcmode="lin" valueType="num">
                                      <p:cBhvr>
                                        <p:cTn id="36" dur="1000" fill="hold"/>
                                        <p:tgtEl>
                                          <p:spTgt spid="103427">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10342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7" presetClass="entr" presetSubtype="0" fill="hold" nodeType="clickEffect">
                                  <p:stCondLst>
                                    <p:cond delay="0"/>
                                  </p:stCondLst>
                                  <p:childTnLst>
                                    <p:set>
                                      <p:cBhvr>
                                        <p:cTn id="41" dur="1" fill="hold">
                                          <p:stCondLst>
                                            <p:cond delay="0"/>
                                          </p:stCondLst>
                                        </p:cTn>
                                        <p:tgtEl>
                                          <p:spTgt spid="103427">
                                            <p:txEl>
                                              <p:pRg st="8" end="8"/>
                                            </p:txEl>
                                          </p:spTgt>
                                        </p:tgtEl>
                                        <p:attrNameLst>
                                          <p:attrName>style.visibility</p:attrName>
                                        </p:attrNameLst>
                                      </p:cBhvr>
                                      <p:to>
                                        <p:strVal val="visible"/>
                                      </p:to>
                                    </p:set>
                                    <p:animEffect transition="in" filter="fade">
                                      <p:cBhvr>
                                        <p:cTn id="42" dur="1000"/>
                                        <p:tgtEl>
                                          <p:spTgt spid="103427">
                                            <p:txEl>
                                              <p:pRg st="8" end="8"/>
                                            </p:txEl>
                                          </p:spTgt>
                                        </p:tgtEl>
                                      </p:cBhvr>
                                    </p:animEffect>
                                    <p:anim calcmode="lin" valueType="num">
                                      <p:cBhvr>
                                        <p:cTn id="43" dur="1000" fill="hold"/>
                                        <p:tgtEl>
                                          <p:spTgt spid="103427">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10342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7" presetClass="entr" presetSubtype="0" fill="hold" nodeType="clickEffect">
                                  <p:stCondLst>
                                    <p:cond delay="0"/>
                                  </p:stCondLst>
                                  <p:childTnLst>
                                    <p:set>
                                      <p:cBhvr>
                                        <p:cTn id="48" dur="1" fill="hold">
                                          <p:stCondLst>
                                            <p:cond delay="0"/>
                                          </p:stCondLst>
                                        </p:cTn>
                                        <p:tgtEl>
                                          <p:spTgt spid="103427">
                                            <p:txEl>
                                              <p:pRg st="9" end="9"/>
                                            </p:txEl>
                                          </p:spTgt>
                                        </p:tgtEl>
                                        <p:attrNameLst>
                                          <p:attrName>style.visibility</p:attrName>
                                        </p:attrNameLst>
                                      </p:cBhvr>
                                      <p:to>
                                        <p:strVal val="visible"/>
                                      </p:to>
                                    </p:set>
                                    <p:animEffect transition="in" filter="fade">
                                      <p:cBhvr>
                                        <p:cTn id="49" dur="1000"/>
                                        <p:tgtEl>
                                          <p:spTgt spid="103427">
                                            <p:txEl>
                                              <p:pRg st="9" end="9"/>
                                            </p:txEl>
                                          </p:spTgt>
                                        </p:tgtEl>
                                      </p:cBhvr>
                                    </p:animEffect>
                                    <p:anim calcmode="lin" valueType="num">
                                      <p:cBhvr>
                                        <p:cTn id="50" dur="1000" fill="hold"/>
                                        <p:tgtEl>
                                          <p:spTgt spid="103427">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0342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55576" y="301625"/>
            <a:ext cx="7928049" cy="679450"/>
          </a:xfrm>
        </p:spPr>
        <p:txBody>
          <a:bodyPr/>
          <a:lstStyle/>
          <a:p>
            <a:pPr algn="ctr" eaLnBrk="1" hangingPunct="1"/>
            <a:r>
              <a:rPr lang="he-IL" dirty="0" smtClean="0">
                <a:solidFill>
                  <a:srgbClr val="0000FF"/>
                </a:solidFill>
              </a:rPr>
              <a:t>שיטות דגימה</a:t>
            </a:r>
            <a:endParaRPr lang="en-US" dirty="0" smtClean="0">
              <a:solidFill>
                <a:srgbClr val="0000FF"/>
              </a:solidFill>
            </a:endParaRPr>
          </a:p>
        </p:txBody>
      </p:sp>
      <p:sp>
        <p:nvSpPr>
          <p:cNvPr id="39939" name="מציין מיקום תוכן 3"/>
          <p:cNvSpPr>
            <a:spLocks noGrp="1"/>
          </p:cNvSpPr>
          <p:nvPr>
            <p:ph sz="quarter" idx="1"/>
          </p:nvPr>
        </p:nvSpPr>
        <p:spPr/>
        <p:txBody>
          <a:bodyPr/>
          <a:lstStyle/>
          <a:p>
            <a:endParaRPr lang="he-IL" dirty="0" smtClean="0"/>
          </a:p>
        </p:txBody>
      </p:sp>
      <p:sp>
        <p:nvSpPr>
          <p:cNvPr id="39940" name="TextBox 4"/>
          <p:cNvSpPr txBox="1">
            <a:spLocks noChangeArrowheads="1"/>
          </p:cNvSpPr>
          <p:nvPr/>
        </p:nvSpPr>
        <p:spPr bwMode="auto">
          <a:xfrm>
            <a:off x="5867400" y="2060575"/>
            <a:ext cx="2881313" cy="1200150"/>
          </a:xfrm>
          <a:prstGeom prst="rect">
            <a:avLst/>
          </a:prstGeom>
          <a:solidFill>
            <a:srgbClr val="FFC000"/>
          </a:solidFill>
          <a:ln w="9525">
            <a:solidFill>
              <a:srgbClr val="000000"/>
            </a:solidFill>
            <a:miter lim="800000"/>
            <a:headEnd/>
            <a:tailEnd/>
          </a:ln>
        </p:spPr>
        <p:txBody>
          <a:bodyPr>
            <a:spAutoFit/>
          </a:bodyPr>
          <a:lstStyle/>
          <a:p>
            <a:pPr algn="ctr"/>
            <a:r>
              <a:rPr lang="he-IL" sz="3600" b="1" dirty="0">
                <a:solidFill>
                  <a:srgbClr val="C00000"/>
                </a:solidFill>
              </a:rPr>
              <a:t>טכניקות הסתברותיות</a:t>
            </a:r>
          </a:p>
        </p:txBody>
      </p:sp>
      <p:sp>
        <p:nvSpPr>
          <p:cNvPr id="8" name="TextBox 7"/>
          <p:cNvSpPr txBox="1"/>
          <p:nvPr/>
        </p:nvSpPr>
        <p:spPr>
          <a:xfrm>
            <a:off x="1258888" y="2060575"/>
            <a:ext cx="3673475" cy="1200150"/>
          </a:xfrm>
          <a:prstGeom prst="rect">
            <a:avLst/>
          </a:prstGeom>
          <a:solidFill>
            <a:schemeClr val="accent2">
              <a:lumMod val="20000"/>
              <a:lumOff val="80000"/>
            </a:schemeClr>
          </a:solidFill>
          <a:ln>
            <a:solidFill>
              <a:schemeClr val="tx1"/>
            </a:solidFill>
          </a:ln>
        </p:spPr>
        <p:txBody>
          <a:bodyPr rtlCol="1">
            <a:spAutoFit/>
          </a:bodyPr>
          <a:lstStyle/>
          <a:p>
            <a:pPr algn="ctr">
              <a:defRPr/>
            </a:pPr>
            <a:r>
              <a:rPr lang="he-IL" sz="3600" dirty="0">
                <a:solidFill>
                  <a:srgbClr val="C00000"/>
                </a:solidFill>
              </a:rPr>
              <a:t>טכניקות לא הסתברותיות</a:t>
            </a:r>
          </a:p>
        </p:txBody>
      </p:sp>
      <p:cxnSp>
        <p:nvCxnSpPr>
          <p:cNvPr id="10" name="מחבר חץ ישר 9"/>
          <p:cNvCxnSpPr/>
          <p:nvPr/>
        </p:nvCxnSpPr>
        <p:spPr>
          <a:xfrm>
            <a:off x="3203575" y="3284538"/>
            <a:ext cx="0" cy="431800"/>
          </a:xfrm>
          <a:prstGeom prst="straightConnector1">
            <a:avLst/>
          </a:prstGeom>
          <a:ln>
            <a:solidFill>
              <a:srgbClr val="663300"/>
            </a:solidFill>
            <a:tailEnd type="arrow"/>
          </a:ln>
          <a:effectLst>
            <a:outerShdw blurRad="50800" dist="38100" dir="8100000" algn="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11" name="מחבר חץ ישר 10"/>
          <p:cNvCxnSpPr/>
          <p:nvPr/>
        </p:nvCxnSpPr>
        <p:spPr>
          <a:xfrm>
            <a:off x="7740650" y="3429000"/>
            <a:ext cx="0" cy="1368425"/>
          </a:xfrm>
          <a:prstGeom prst="straightConnector1">
            <a:avLst/>
          </a:prstGeom>
          <a:ln>
            <a:solidFill>
              <a:srgbClr val="663300"/>
            </a:solidFill>
            <a:tailEnd type="arrow"/>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1042988" y="3789363"/>
            <a:ext cx="1152525" cy="400110"/>
          </a:xfrm>
          <a:prstGeom prst="rect">
            <a:avLst/>
          </a:prstGeom>
          <a:solidFill>
            <a:schemeClr val="accent2">
              <a:lumMod val="20000"/>
              <a:lumOff val="80000"/>
            </a:schemeClr>
          </a:solidFill>
          <a:ln>
            <a:solidFill>
              <a:schemeClr val="tx1"/>
            </a:solidFill>
          </a:ln>
        </p:spPr>
        <p:txBody>
          <a:bodyPr rtlCol="1">
            <a:spAutoFit/>
          </a:bodyPr>
          <a:lstStyle/>
          <a:p>
            <a:pPr>
              <a:defRPr/>
            </a:pPr>
            <a:r>
              <a:rPr lang="he-IL" sz="2000" b="1" dirty="0">
                <a:solidFill>
                  <a:srgbClr val="663300"/>
                </a:solidFill>
              </a:rPr>
              <a:t>שיפוטי</a:t>
            </a:r>
          </a:p>
        </p:txBody>
      </p:sp>
      <p:sp>
        <p:nvSpPr>
          <p:cNvPr id="14" name="TextBox 13"/>
          <p:cNvSpPr txBox="1"/>
          <p:nvPr/>
        </p:nvSpPr>
        <p:spPr>
          <a:xfrm>
            <a:off x="0" y="3789363"/>
            <a:ext cx="863600" cy="400110"/>
          </a:xfrm>
          <a:prstGeom prst="rect">
            <a:avLst/>
          </a:prstGeom>
          <a:solidFill>
            <a:schemeClr val="accent2">
              <a:lumMod val="20000"/>
              <a:lumOff val="80000"/>
            </a:schemeClr>
          </a:solidFill>
          <a:ln>
            <a:solidFill>
              <a:schemeClr val="tx1"/>
            </a:solidFill>
          </a:ln>
        </p:spPr>
        <p:txBody>
          <a:bodyPr rtlCol="1">
            <a:spAutoFit/>
          </a:bodyPr>
          <a:lstStyle/>
          <a:p>
            <a:pPr>
              <a:defRPr/>
            </a:pPr>
            <a:r>
              <a:rPr lang="he-IL" sz="2000" b="1" dirty="0">
                <a:solidFill>
                  <a:srgbClr val="663300"/>
                </a:solidFill>
              </a:rPr>
              <a:t>מכסה</a:t>
            </a:r>
          </a:p>
        </p:txBody>
      </p:sp>
      <p:sp>
        <p:nvSpPr>
          <p:cNvPr id="15" name="TextBox 14"/>
          <p:cNvSpPr txBox="1"/>
          <p:nvPr/>
        </p:nvSpPr>
        <p:spPr>
          <a:xfrm>
            <a:off x="2268538" y="3789363"/>
            <a:ext cx="898525" cy="400110"/>
          </a:xfrm>
          <a:prstGeom prst="rect">
            <a:avLst/>
          </a:prstGeom>
          <a:solidFill>
            <a:schemeClr val="accent2">
              <a:lumMod val="20000"/>
              <a:lumOff val="80000"/>
            </a:schemeClr>
          </a:solidFill>
          <a:ln>
            <a:solidFill>
              <a:schemeClr val="tx1"/>
            </a:solidFill>
          </a:ln>
        </p:spPr>
        <p:txBody>
          <a:bodyPr rtlCol="1">
            <a:spAutoFit/>
          </a:bodyPr>
          <a:lstStyle/>
          <a:p>
            <a:pPr>
              <a:defRPr/>
            </a:pPr>
            <a:r>
              <a:rPr lang="he-IL" sz="2000" b="1" dirty="0">
                <a:solidFill>
                  <a:srgbClr val="663300"/>
                </a:solidFill>
              </a:rPr>
              <a:t>נוחות</a:t>
            </a:r>
          </a:p>
        </p:txBody>
      </p:sp>
      <p:sp>
        <p:nvSpPr>
          <p:cNvPr id="16" name="TextBox 15"/>
          <p:cNvSpPr txBox="1"/>
          <p:nvPr/>
        </p:nvSpPr>
        <p:spPr>
          <a:xfrm>
            <a:off x="3203848" y="3789040"/>
            <a:ext cx="1439863" cy="400110"/>
          </a:xfrm>
          <a:prstGeom prst="rect">
            <a:avLst/>
          </a:prstGeom>
          <a:solidFill>
            <a:schemeClr val="accent2">
              <a:lumMod val="20000"/>
              <a:lumOff val="80000"/>
            </a:schemeClr>
          </a:solidFill>
          <a:ln>
            <a:solidFill>
              <a:schemeClr val="tx1"/>
            </a:solidFill>
          </a:ln>
        </p:spPr>
        <p:txBody>
          <a:bodyPr rtlCol="1">
            <a:spAutoFit/>
          </a:bodyPr>
          <a:lstStyle/>
          <a:p>
            <a:pPr>
              <a:defRPr/>
            </a:pPr>
            <a:r>
              <a:rPr lang="he-IL" sz="2000" b="1" dirty="0">
                <a:solidFill>
                  <a:srgbClr val="663300"/>
                </a:solidFill>
              </a:rPr>
              <a:t>כדור שלג</a:t>
            </a:r>
          </a:p>
        </p:txBody>
      </p:sp>
      <p:sp>
        <p:nvSpPr>
          <p:cNvPr id="39948" name="TextBox 17"/>
          <p:cNvSpPr txBox="1">
            <a:spLocks noChangeArrowheads="1"/>
          </p:cNvSpPr>
          <p:nvPr/>
        </p:nvSpPr>
        <p:spPr bwMode="auto">
          <a:xfrm>
            <a:off x="7019925" y="4941888"/>
            <a:ext cx="2124075" cy="461665"/>
          </a:xfrm>
          <a:prstGeom prst="rect">
            <a:avLst/>
          </a:prstGeom>
          <a:solidFill>
            <a:srgbClr val="FFC000"/>
          </a:solidFill>
          <a:ln w="9525">
            <a:solidFill>
              <a:srgbClr val="000000"/>
            </a:solidFill>
            <a:miter lim="800000"/>
            <a:headEnd/>
            <a:tailEnd/>
          </a:ln>
        </p:spPr>
        <p:txBody>
          <a:bodyPr>
            <a:spAutoFit/>
          </a:bodyPr>
          <a:lstStyle/>
          <a:p>
            <a:r>
              <a:rPr lang="he-IL" sz="2400" dirty="0">
                <a:solidFill>
                  <a:srgbClr val="C00000"/>
                </a:solidFill>
              </a:rPr>
              <a:t>אקראית פשוטה</a:t>
            </a:r>
          </a:p>
        </p:txBody>
      </p:sp>
      <p:sp>
        <p:nvSpPr>
          <p:cNvPr id="39949" name="TextBox 18"/>
          <p:cNvSpPr txBox="1">
            <a:spLocks noChangeArrowheads="1"/>
          </p:cNvSpPr>
          <p:nvPr/>
        </p:nvSpPr>
        <p:spPr bwMode="auto">
          <a:xfrm>
            <a:off x="4643438" y="4941888"/>
            <a:ext cx="2232025" cy="461665"/>
          </a:xfrm>
          <a:prstGeom prst="rect">
            <a:avLst/>
          </a:prstGeom>
          <a:solidFill>
            <a:srgbClr val="FFC000"/>
          </a:solidFill>
          <a:ln w="9525">
            <a:solidFill>
              <a:srgbClr val="000000"/>
            </a:solidFill>
            <a:miter lim="800000"/>
            <a:headEnd/>
            <a:tailEnd/>
          </a:ln>
        </p:spPr>
        <p:txBody>
          <a:bodyPr>
            <a:spAutoFit/>
          </a:bodyPr>
          <a:lstStyle/>
          <a:p>
            <a:r>
              <a:rPr lang="he-IL" sz="2400" dirty="0">
                <a:solidFill>
                  <a:srgbClr val="C00000"/>
                </a:solidFill>
              </a:rPr>
              <a:t>אקראית שיטתית</a:t>
            </a:r>
          </a:p>
        </p:txBody>
      </p:sp>
      <p:sp>
        <p:nvSpPr>
          <p:cNvPr id="39950" name="TextBox 19"/>
          <p:cNvSpPr txBox="1">
            <a:spLocks noChangeArrowheads="1"/>
          </p:cNvSpPr>
          <p:nvPr/>
        </p:nvSpPr>
        <p:spPr bwMode="auto">
          <a:xfrm>
            <a:off x="3203575" y="4941888"/>
            <a:ext cx="1331913" cy="461665"/>
          </a:xfrm>
          <a:prstGeom prst="rect">
            <a:avLst/>
          </a:prstGeom>
          <a:solidFill>
            <a:srgbClr val="FFC000"/>
          </a:solidFill>
          <a:ln w="9525">
            <a:solidFill>
              <a:srgbClr val="000000"/>
            </a:solidFill>
            <a:miter lim="800000"/>
            <a:headEnd/>
            <a:tailEnd/>
          </a:ln>
        </p:spPr>
        <p:txBody>
          <a:bodyPr>
            <a:spAutoFit/>
          </a:bodyPr>
          <a:lstStyle/>
          <a:p>
            <a:r>
              <a:rPr lang="he-IL" sz="2400" dirty="0">
                <a:solidFill>
                  <a:srgbClr val="C00000"/>
                </a:solidFill>
              </a:rPr>
              <a:t>שכבות</a:t>
            </a:r>
          </a:p>
        </p:txBody>
      </p:sp>
      <p:sp>
        <p:nvSpPr>
          <p:cNvPr id="39951" name="TextBox 21"/>
          <p:cNvSpPr txBox="1">
            <a:spLocks noChangeArrowheads="1"/>
          </p:cNvSpPr>
          <p:nvPr/>
        </p:nvSpPr>
        <p:spPr bwMode="auto">
          <a:xfrm>
            <a:off x="1835150" y="4941888"/>
            <a:ext cx="1331913" cy="461665"/>
          </a:xfrm>
          <a:prstGeom prst="rect">
            <a:avLst/>
          </a:prstGeom>
          <a:solidFill>
            <a:srgbClr val="FFC000"/>
          </a:solidFill>
          <a:ln w="9525">
            <a:solidFill>
              <a:srgbClr val="000000"/>
            </a:solidFill>
            <a:miter lim="800000"/>
            <a:headEnd/>
            <a:tailEnd/>
          </a:ln>
        </p:spPr>
        <p:txBody>
          <a:bodyPr>
            <a:spAutoFit/>
          </a:bodyPr>
          <a:lstStyle/>
          <a:p>
            <a:r>
              <a:rPr lang="he-IL" sz="2400" dirty="0">
                <a:solidFill>
                  <a:srgbClr val="C00000"/>
                </a:solidFill>
              </a:rPr>
              <a:t>אשכולות</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1371600" y="0"/>
            <a:ext cx="7772400" cy="1470025"/>
          </a:xfrm>
        </p:spPr>
        <p:txBody>
          <a:bodyPr/>
          <a:lstStyle/>
          <a:p>
            <a:pPr algn="ctr" eaLnBrk="1" hangingPunct="1"/>
            <a:r>
              <a:rPr lang="he-IL" dirty="0" smtClean="0">
                <a:solidFill>
                  <a:srgbClr val="0000FF"/>
                </a:solidFill>
              </a:rPr>
              <a:t>שיטות דגימה</a:t>
            </a:r>
            <a:endParaRPr lang="en-US" dirty="0" smtClean="0">
              <a:solidFill>
                <a:srgbClr val="0000FF"/>
              </a:solidFill>
            </a:endParaRPr>
          </a:p>
        </p:txBody>
      </p:sp>
      <p:sp>
        <p:nvSpPr>
          <p:cNvPr id="43011" name="Rectangle 3"/>
          <p:cNvSpPr>
            <a:spLocks noGrp="1" noChangeArrowheads="1"/>
          </p:cNvSpPr>
          <p:nvPr>
            <p:ph type="subTitle" idx="1"/>
          </p:nvPr>
        </p:nvSpPr>
        <p:spPr>
          <a:xfrm>
            <a:off x="457200" y="1700213"/>
            <a:ext cx="8458200" cy="4852987"/>
          </a:xfrm>
          <a:ln>
            <a:solidFill>
              <a:srgbClr val="660033"/>
            </a:solidFill>
          </a:ln>
        </p:spPr>
        <p:txBody>
          <a:bodyPr>
            <a:normAutofit/>
          </a:bodyPr>
          <a:lstStyle/>
          <a:p>
            <a:pPr marL="609600" indent="-609600" algn="r" eaLnBrk="1" hangingPunct="1">
              <a:lnSpc>
                <a:spcPct val="90000"/>
              </a:lnSpc>
              <a:defRPr/>
            </a:pPr>
            <a:endParaRPr lang="he-IL" sz="2400" b="1" dirty="0" smtClean="0"/>
          </a:p>
          <a:p>
            <a:pPr marL="609600" indent="-609600" algn="r">
              <a:lnSpc>
                <a:spcPct val="90000"/>
              </a:lnSpc>
              <a:defRPr/>
            </a:pPr>
            <a:r>
              <a:rPr lang="he-IL" sz="2400" dirty="0">
                <a:solidFill>
                  <a:srgbClr val="0000FF"/>
                </a:solidFill>
              </a:rPr>
              <a:t>לא הסתברותית </a:t>
            </a:r>
            <a:r>
              <a:rPr lang="he-IL" sz="2400" dirty="0"/>
              <a:t>– לפחות אחד מהתנאים מתקיים:</a:t>
            </a:r>
          </a:p>
          <a:p>
            <a:pPr marL="609600" indent="-609600" algn="r">
              <a:lnSpc>
                <a:spcPct val="90000"/>
              </a:lnSpc>
              <a:buFontTx/>
              <a:buAutoNum type="arabicPeriod"/>
              <a:defRPr/>
            </a:pPr>
            <a:r>
              <a:rPr lang="he-IL" sz="2400" dirty="0"/>
              <a:t>הסתברות הבחירה למדגם לא מקרית</a:t>
            </a:r>
          </a:p>
          <a:p>
            <a:pPr marL="609600" indent="-609600" algn="r">
              <a:lnSpc>
                <a:spcPct val="90000"/>
              </a:lnSpc>
              <a:buFontTx/>
              <a:buAutoNum type="arabicPeriod"/>
              <a:defRPr/>
            </a:pPr>
            <a:r>
              <a:rPr lang="he-IL" sz="2400" dirty="0"/>
              <a:t>יש פריטים שנכללים בוודאות</a:t>
            </a:r>
          </a:p>
          <a:p>
            <a:pPr marL="609600" indent="-609600" algn="r">
              <a:lnSpc>
                <a:spcPct val="90000"/>
              </a:lnSpc>
              <a:buFontTx/>
              <a:buAutoNum type="arabicPeriod"/>
              <a:defRPr/>
            </a:pPr>
            <a:r>
              <a:rPr lang="he-IL" sz="2400" dirty="0"/>
              <a:t>יש פריטים שבוודאות לא נכללים</a:t>
            </a:r>
            <a:endParaRPr lang="en-US" sz="2400" dirty="0"/>
          </a:p>
          <a:p>
            <a:pPr marL="609600" indent="-609600" algn="r" eaLnBrk="1" hangingPunct="1">
              <a:lnSpc>
                <a:spcPct val="90000"/>
              </a:lnSpc>
              <a:defRPr/>
            </a:pPr>
            <a:endParaRPr lang="he-IL" sz="2400" b="1" dirty="0" smtClean="0">
              <a:solidFill>
                <a:srgbClr val="0000FF"/>
              </a:solidFill>
            </a:endParaRPr>
          </a:p>
          <a:p>
            <a:pPr marL="609600" indent="-609600" algn="r" eaLnBrk="1" hangingPunct="1">
              <a:lnSpc>
                <a:spcPct val="90000"/>
              </a:lnSpc>
              <a:defRPr/>
            </a:pPr>
            <a:r>
              <a:rPr lang="he-IL" sz="2400" b="1" dirty="0" smtClean="0">
                <a:solidFill>
                  <a:srgbClr val="0000FF"/>
                </a:solidFill>
              </a:rPr>
              <a:t>הסתברותית</a:t>
            </a:r>
            <a:r>
              <a:rPr lang="he-IL" sz="2400" b="1" dirty="0" smtClean="0"/>
              <a:t> – כל 3 התנאים מתקיימים:</a:t>
            </a:r>
          </a:p>
          <a:p>
            <a:pPr marL="609600" indent="-609600" algn="r" eaLnBrk="1" hangingPunct="1">
              <a:lnSpc>
                <a:spcPct val="90000"/>
              </a:lnSpc>
              <a:buFontTx/>
              <a:buAutoNum type="arabicPeriod"/>
              <a:defRPr/>
            </a:pPr>
            <a:r>
              <a:rPr lang="he-IL" sz="2400" dirty="0" smtClean="0"/>
              <a:t>לכל הפריטים הסתברות זהה להיכלל</a:t>
            </a:r>
          </a:p>
          <a:p>
            <a:pPr marL="609600" indent="-609600" algn="r" eaLnBrk="1" hangingPunct="1">
              <a:lnSpc>
                <a:spcPct val="90000"/>
              </a:lnSpc>
              <a:buFontTx/>
              <a:buAutoNum type="arabicPeriod"/>
              <a:defRPr/>
            </a:pPr>
            <a:r>
              <a:rPr lang="he-IL" sz="2400" dirty="0" smtClean="0"/>
              <a:t>לאף פריט אין סיכוי ודאי </a:t>
            </a:r>
            <a:r>
              <a:rPr lang="he-IL" sz="2400" dirty="0" err="1" smtClean="0"/>
              <a:t>להכלל</a:t>
            </a:r>
            <a:endParaRPr lang="he-IL" sz="2400" dirty="0" smtClean="0"/>
          </a:p>
          <a:p>
            <a:pPr marL="609600" indent="-609600" algn="r" eaLnBrk="1" hangingPunct="1">
              <a:lnSpc>
                <a:spcPct val="90000"/>
              </a:lnSpc>
              <a:buFontTx/>
              <a:buAutoNum type="arabicPeriod"/>
              <a:defRPr/>
            </a:pPr>
            <a:r>
              <a:rPr lang="he-IL" sz="2400" dirty="0" smtClean="0"/>
              <a:t>אף פריט לא בוודאות לא נכלל</a:t>
            </a:r>
          </a:p>
          <a:p>
            <a:pPr algn="r" eaLnBrk="1" hangingPunct="1">
              <a:lnSpc>
                <a:spcPct val="90000"/>
              </a:lnSpc>
              <a:defRPr/>
            </a:pPr>
            <a:endParaRPr lang="he-IL" sz="24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ערכת נושא3">
  <a:themeElements>
    <a:clrScheme name="אופק">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קלאסי">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חלון">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ערכת נושא3</Template>
  <TotalTime>16191</TotalTime>
  <Words>2991</Words>
  <Application>Microsoft Office PowerPoint</Application>
  <PresentationFormat>‫הצגה על המסך (4:3)</PresentationFormat>
  <Paragraphs>480</Paragraphs>
  <Slides>40</Slides>
  <Notes>33</Notes>
  <HiddenSlides>0</HiddenSlides>
  <MMClips>0</MMClips>
  <ScaleCrop>false</ScaleCrop>
  <HeadingPairs>
    <vt:vector size="6" baseType="variant">
      <vt:variant>
        <vt:lpstr>גופנים בשימוש</vt:lpstr>
      </vt:variant>
      <vt:variant>
        <vt:i4>10</vt:i4>
      </vt:variant>
      <vt:variant>
        <vt:lpstr>ערכת נושא</vt:lpstr>
      </vt:variant>
      <vt:variant>
        <vt:i4>1</vt:i4>
      </vt:variant>
      <vt:variant>
        <vt:lpstr>כותרות שקופיות</vt:lpstr>
      </vt:variant>
      <vt:variant>
        <vt:i4>40</vt:i4>
      </vt:variant>
    </vt:vector>
  </HeadingPairs>
  <TitlesOfParts>
    <vt:vector size="51" baseType="lpstr">
      <vt:lpstr>AdvOT863180fb</vt:lpstr>
      <vt:lpstr>Arial</vt:lpstr>
      <vt:lpstr>Courier New</vt:lpstr>
      <vt:lpstr>David</vt:lpstr>
      <vt:lpstr>Guttman Vilna</vt:lpstr>
      <vt:lpstr>Guttman Yad-Brush</vt:lpstr>
      <vt:lpstr>Times New Roman</vt:lpstr>
      <vt:lpstr>Verdana</vt:lpstr>
      <vt:lpstr>Wingdings</vt:lpstr>
      <vt:lpstr>Wingdings 2</vt:lpstr>
      <vt:lpstr>ערכת נושא3</vt:lpstr>
      <vt:lpstr>מצגת של PowerPoint</vt:lpstr>
      <vt:lpstr>נושאי הקורס</vt:lpstr>
      <vt:lpstr>נושאי השיעור</vt:lpstr>
      <vt:lpstr>למה חקר שווקים? – שאלת המחקר</vt:lpstr>
      <vt:lpstr>מדגם ואוכלוסיה </vt:lpstr>
      <vt:lpstr>תהליך הדגימה</vt:lpstr>
      <vt:lpstr>הגדרת אוכלוסיית המחקר</vt:lpstr>
      <vt:lpstr>שיטות דגימה</vt:lpstr>
      <vt:lpstr>שיטות דגימה</vt:lpstr>
      <vt:lpstr>שיטות דגימה לא הסתברותיות</vt:lpstr>
      <vt:lpstr>  שיטות דגימה הסתברותית </vt:lpstr>
      <vt:lpstr>דגימת שכבות </vt:lpstr>
      <vt:lpstr>דגימת שכבות פרופורציונאלית</vt:lpstr>
      <vt:lpstr>דגימת אשכולות</vt:lpstr>
      <vt:lpstr>ההבדל בין דגימת שכבות לדגימת אשכולות</vt:lpstr>
      <vt:lpstr>דגימה הסתברותית  לעומת לא הסתברותית</vt:lpstr>
      <vt:lpstr>מצגת של PowerPoint</vt:lpstr>
      <vt:lpstr>5. מנהל הארגון וסמנכ"ל משאבי האנוש רוצים לדגום 100 עובדים ולבחון את הפרמטרים המשפיעים על שביעות הרצון שלהם. הדגימה תתבצע לפי יחס כאשר ישנם 100 עובדים במדגם חלקי 1,000 עובדים באוכלוסייה. המנהל והסמנכ"ל מניחים שבגלל שכל אחד מהעובדים עובד בתחום שונה, המאפיינים שלהם שונים ויהיו פרמטרים שונים הקשורים לשביעות רצון שמבדילים בין העובדים במחלקות השונות (על אף שיש דמיון בין העובדים במשתנים אלו בתוך כל מחלקה) הם חושבים כי מחלקת משאבי אנוש מאוד קרובה להנהלה ושאין כל כך הבדל בתוך משאבי אנוש אבל הם מאוד שונים משביעות הרצון של מחלקת הייצור, וגם זו שונה מהמכירות). לדעתם יש לדגום 10% מהעובדים בכל מחלקה. </vt:lpstr>
      <vt:lpstr>מצגת של PowerPoint</vt:lpstr>
      <vt:lpstr>מצגת של PowerPoint</vt:lpstr>
      <vt:lpstr>איך נקבע את גודל המדגם?</vt:lpstr>
      <vt:lpstr>גודל המדגם-שיטות סטטיסטיות:</vt:lpstr>
      <vt:lpstr>חישוב</vt:lpstr>
      <vt:lpstr>שאלת חשיבה – גודל מדגם</vt:lpstr>
      <vt:lpstr>שגיאות דגימה ושגיאות שאינן שגיאות דגימה</vt:lpstr>
      <vt:lpstr>מצגת של PowerPoint</vt:lpstr>
      <vt:lpstr>סיווג שיטות סקר</vt:lpstr>
      <vt:lpstr>מצגת של PowerPoint</vt:lpstr>
      <vt:lpstr>ראיון אישי</vt:lpstr>
      <vt:lpstr>ראיון אישי- יתרונות וחסרונות</vt:lpstr>
      <vt:lpstr>ראיון טלפוני</vt:lpstr>
      <vt:lpstr>ראיון טלפוני – יתרונות מול חסרונות</vt:lpstr>
      <vt:lpstr>סקר מדוור- יתרונות מול חסרונות</vt:lpstr>
      <vt:lpstr>סקר אינטרנטי</vt:lpstr>
      <vt:lpstr>מצגת של PowerPoint</vt:lpstr>
      <vt:lpstr>מצגת של PowerPoint</vt:lpstr>
      <vt:lpstr>השוואת עלויות בין שיטות הסקר המסורתיות </vt:lpstr>
      <vt:lpstr>גורמים המשפיעים על בחירת שיטת סקר </vt:lpstr>
      <vt:lpstr>מצגת של PowerPoint</vt:lpstr>
      <vt:lpstr>מצגת של PowerPoint</vt:lpstr>
    </vt:vector>
  </TitlesOfParts>
  <Company>Ben-Gurion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חקר שוקים</dc:title>
  <dc:creator>School of Management</dc:creator>
  <cp:lastModifiedBy>user1</cp:lastModifiedBy>
  <cp:revision>459</cp:revision>
  <cp:lastPrinted>2015-05-13T05:20:45Z</cp:lastPrinted>
  <dcterms:created xsi:type="dcterms:W3CDTF">2003-02-23T17:17:22Z</dcterms:created>
  <dcterms:modified xsi:type="dcterms:W3CDTF">2015-05-16T13:34:53Z</dcterms:modified>
</cp:coreProperties>
</file>