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16"/>
  </p:notesMasterIdLst>
  <p:handoutMasterIdLst>
    <p:handoutMasterId r:id="rId17"/>
  </p:handoutMasterIdLst>
  <p:sldIdLst>
    <p:sldId id="284" r:id="rId5"/>
    <p:sldId id="291" r:id="rId6"/>
    <p:sldId id="289" r:id="rId7"/>
    <p:sldId id="292" r:id="rId8"/>
    <p:sldId id="293" r:id="rId9"/>
    <p:sldId id="294" r:id="rId10"/>
    <p:sldId id="295" r:id="rId11"/>
    <p:sldId id="296" r:id="rId12"/>
    <p:sldId id="297" r:id="rId13"/>
    <p:sldId id="298" r:id="rId14"/>
    <p:sldId id="299" r:id="rId1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95F"/>
    <a:srgbClr val="136143"/>
    <a:srgbClr val="0B3B29"/>
    <a:srgbClr val="8439BD"/>
    <a:srgbClr val="8F2EA2"/>
    <a:srgbClr val="3EDA9F"/>
    <a:srgbClr val="10543A"/>
    <a:srgbClr val="D9A5E3"/>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howGuides="1">
      <p:cViewPr>
        <p:scale>
          <a:sx n="100" d="100"/>
          <a:sy n="100" d="100"/>
        </p:scale>
        <p:origin x="58" y="58"/>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notesViewPr>
    <p:cSldViewPr snapToGrid="0" showGuides="1">
      <p:cViewPr varScale="1">
        <p:scale>
          <a:sx n="93" d="100"/>
          <a:sy n="93" d="100"/>
        </p:scale>
        <p:origin x="370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DEAD39E-FC76-46AA-A2A1-4962A9294D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A575021D-FFF8-421E-A8C9-E603612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FDDA95-3EA9-46F8-9A1F-C31C36249026}" type="datetime1">
              <a:rPr lang="it-IT" smtClean="0"/>
              <a:t>27/02/2023</a:t>
            </a:fld>
            <a:endParaRPr lang="it-IT"/>
          </a:p>
        </p:txBody>
      </p:sp>
      <p:sp>
        <p:nvSpPr>
          <p:cNvPr id="4" name="Segnaposto piè di pagina 3">
            <a:extLst>
              <a:ext uri="{FF2B5EF4-FFF2-40B4-BE49-F238E27FC236}">
                <a16:creationId xmlns:a16="http://schemas.microsoft.com/office/drawing/2014/main" id="{290265E3-F11B-4209-B41D-ECCCADC39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57881A2D-E527-44C8-8FED-89B973DDA7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2546D6-91CC-4270-8195-6FD5606151D5}" type="slidenum">
              <a:rPr lang="it-IT" smtClean="0"/>
              <a:t>‹N›</a:t>
            </a:fld>
            <a:endParaRPr lang="it-IT"/>
          </a:p>
        </p:txBody>
      </p:sp>
    </p:spTree>
    <p:extLst>
      <p:ext uri="{BB962C8B-B14F-4D97-AF65-F5344CB8AC3E}">
        <p14:creationId xmlns:p14="http://schemas.microsoft.com/office/powerpoint/2010/main" val="33940289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31C07-8C9F-45B4-AF56-7270C0602C4B}" type="datetime1">
              <a:rPr lang="it-IT" smtClean="0"/>
              <a:pPr/>
              <a:t>27/02/2023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2342959-9D20-41A5-AA68-F0F6AD93C715}" type="slidenum">
              <a:rPr lang="it-IT" noProof="0" smtClean="0"/>
              <a:t>‹N›</a:t>
            </a:fld>
            <a:endParaRPr lang="it-IT" noProof="0"/>
          </a:p>
        </p:txBody>
      </p:sp>
    </p:spTree>
    <p:extLst>
      <p:ext uri="{BB962C8B-B14F-4D97-AF65-F5344CB8AC3E}">
        <p14:creationId xmlns:p14="http://schemas.microsoft.com/office/powerpoint/2010/main" val="38180396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1</a:t>
            </a:fld>
            <a:endParaRPr lang="it-IT"/>
          </a:p>
        </p:txBody>
      </p:sp>
    </p:spTree>
    <p:extLst>
      <p:ext uri="{BB962C8B-B14F-4D97-AF65-F5344CB8AC3E}">
        <p14:creationId xmlns:p14="http://schemas.microsoft.com/office/powerpoint/2010/main" val="2234493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11</a:t>
            </a:fld>
            <a:endParaRPr lang="it-IT"/>
          </a:p>
        </p:txBody>
      </p:sp>
    </p:spTree>
    <p:extLst>
      <p:ext uri="{BB962C8B-B14F-4D97-AF65-F5344CB8AC3E}">
        <p14:creationId xmlns:p14="http://schemas.microsoft.com/office/powerpoint/2010/main" val="222017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3</a:t>
            </a:fld>
            <a:endParaRPr lang="it-IT"/>
          </a:p>
        </p:txBody>
      </p:sp>
    </p:spTree>
    <p:extLst>
      <p:ext uri="{BB962C8B-B14F-4D97-AF65-F5344CB8AC3E}">
        <p14:creationId xmlns:p14="http://schemas.microsoft.com/office/powerpoint/2010/main" val="2306236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4</a:t>
            </a:fld>
            <a:endParaRPr lang="it-IT"/>
          </a:p>
        </p:txBody>
      </p:sp>
    </p:spTree>
    <p:extLst>
      <p:ext uri="{BB962C8B-B14F-4D97-AF65-F5344CB8AC3E}">
        <p14:creationId xmlns:p14="http://schemas.microsoft.com/office/powerpoint/2010/main" val="1352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5</a:t>
            </a:fld>
            <a:endParaRPr lang="it-IT"/>
          </a:p>
        </p:txBody>
      </p:sp>
    </p:spTree>
    <p:extLst>
      <p:ext uri="{BB962C8B-B14F-4D97-AF65-F5344CB8AC3E}">
        <p14:creationId xmlns:p14="http://schemas.microsoft.com/office/powerpoint/2010/main" val="1417904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6</a:t>
            </a:fld>
            <a:endParaRPr lang="it-IT"/>
          </a:p>
        </p:txBody>
      </p:sp>
    </p:spTree>
    <p:extLst>
      <p:ext uri="{BB962C8B-B14F-4D97-AF65-F5344CB8AC3E}">
        <p14:creationId xmlns:p14="http://schemas.microsoft.com/office/powerpoint/2010/main" val="106670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7</a:t>
            </a:fld>
            <a:endParaRPr lang="it-IT"/>
          </a:p>
        </p:txBody>
      </p:sp>
    </p:spTree>
    <p:extLst>
      <p:ext uri="{BB962C8B-B14F-4D97-AF65-F5344CB8AC3E}">
        <p14:creationId xmlns:p14="http://schemas.microsoft.com/office/powerpoint/2010/main" val="391193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8</a:t>
            </a:fld>
            <a:endParaRPr lang="it-IT"/>
          </a:p>
        </p:txBody>
      </p:sp>
    </p:spTree>
    <p:extLst>
      <p:ext uri="{BB962C8B-B14F-4D97-AF65-F5344CB8AC3E}">
        <p14:creationId xmlns:p14="http://schemas.microsoft.com/office/powerpoint/2010/main" val="201260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9</a:t>
            </a:fld>
            <a:endParaRPr lang="it-IT"/>
          </a:p>
        </p:txBody>
      </p:sp>
    </p:spTree>
    <p:extLst>
      <p:ext uri="{BB962C8B-B14F-4D97-AF65-F5344CB8AC3E}">
        <p14:creationId xmlns:p14="http://schemas.microsoft.com/office/powerpoint/2010/main" val="39619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2342959-9D20-41A5-AA68-F0F6AD93C715}" type="slidenum">
              <a:rPr lang="it-IT" smtClean="0"/>
              <a:t>10</a:t>
            </a:fld>
            <a:endParaRPr lang="it-IT"/>
          </a:p>
        </p:txBody>
      </p:sp>
    </p:spTree>
    <p:extLst>
      <p:ext uri="{BB962C8B-B14F-4D97-AF65-F5344CB8AC3E}">
        <p14:creationId xmlns:p14="http://schemas.microsoft.com/office/powerpoint/2010/main" val="340308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sempio di sequenza temporale">
    <p:spTree>
      <p:nvGrpSpPr>
        <p:cNvPr id="1" name=""/>
        <p:cNvGrpSpPr/>
        <p:nvPr/>
      </p:nvGrpSpPr>
      <p:grpSpPr>
        <a:xfrm>
          <a:off x="0" y="0"/>
          <a:ext cx="0" cy="0"/>
          <a:chOff x="0" y="0"/>
          <a:chExt cx="0" cy="0"/>
        </a:xfrm>
      </p:grpSpPr>
      <p:sp>
        <p:nvSpPr>
          <p:cNvPr id="18" name="Segnaposto testo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rtlCol="0">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19" name="Segnaposto testo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rtlCol="0">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20" name="Segnaposto testo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rtlCol="0">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21" name="Segnaposto testo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rtlCol="0">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22" name="Segnaposto testo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rtlCol="0">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23" name="Segnaposto testo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rtlCol="0">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24" name="Segnaposto testo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rtlCol="0">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25" name="Segnaposto testo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rtlCol="0">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4" name="Titolo 3">
            <a:extLst>
              <a:ext uri="{FF2B5EF4-FFF2-40B4-BE49-F238E27FC236}">
                <a16:creationId xmlns:a16="http://schemas.microsoft.com/office/drawing/2014/main" id="{AFBC6ED5-DBEC-4BA5-9BFE-9A5E0ED8D8CA}"/>
              </a:ext>
            </a:extLst>
          </p:cNvPr>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quenza temporale doppia">
    <p:spTree>
      <p:nvGrpSpPr>
        <p:cNvPr id="1" name=""/>
        <p:cNvGrpSpPr/>
        <p:nvPr/>
      </p:nvGrpSpPr>
      <p:grpSpPr>
        <a:xfrm>
          <a:off x="0" y="0"/>
          <a:ext cx="0" cy="0"/>
          <a:chOff x="0" y="0"/>
          <a:chExt cx="0" cy="0"/>
        </a:xfrm>
      </p:grpSpPr>
      <p:sp>
        <p:nvSpPr>
          <p:cNvPr id="34" name="Segnaposto testo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rtlCol="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MODIFICARE</a:t>
            </a:r>
          </a:p>
        </p:txBody>
      </p:sp>
      <p:sp>
        <p:nvSpPr>
          <p:cNvPr id="35" name="Segnaposto testo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50" name="Segnaposto testo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rtlCol="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MODIFICARE</a:t>
            </a:r>
          </a:p>
        </p:txBody>
      </p:sp>
      <p:sp>
        <p:nvSpPr>
          <p:cNvPr id="51" name="Segnaposto testo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52" name="Segnaposto testo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rtlCol="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MODIFICARE</a:t>
            </a:r>
          </a:p>
        </p:txBody>
      </p:sp>
      <p:sp>
        <p:nvSpPr>
          <p:cNvPr id="53" name="Segnaposto testo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54" name="Segnaposto testo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rtlCol="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MODIFICARE</a:t>
            </a:r>
          </a:p>
        </p:txBody>
      </p:sp>
      <p:sp>
        <p:nvSpPr>
          <p:cNvPr id="55" name="Segnaposto testo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56" name="Segnaposto testo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rtlCol="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MODIFICARE</a:t>
            </a:r>
          </a:p>
        </p:txBody>
      </p:sp>
      <p:sp>
        <p:nvSpPr>
          <p:cNvPr id="57" name="Segnaposto testo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58" name="Segnaposto testo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rtlCol="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MODIFICARE</a:t>
            </a:r>
          </a:p>
        </p:txBody>
      </p:sp>
      <p:sp>
        <p:nvSpPr>
          <p:cNvPr id="59" name="Segnaposto testo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60" name="Segnaposto testo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rtlCol="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MODIFICARE</a:t>
            </a:r>
          </a:p>
        </p:txBody>
      </p:sp>
      <p:sp>
        <p:nvSpPr>
          <p:cNvPr id="61" name="Segnaposto testo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62" name="Segnaposto testo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rtlCol="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MODIFICARE</a:t>
            </a:r>
          </a:p>
        </p:txBody>
      </p:sp>
      <p:sp>
        <p:nvSpPr>
          <p:cNvPr id="63" name="Segnaposto testo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2" name="Titolo 1">
            <a:extLst>
              <a:ext uri="{FF2B5EF4-FFF2-40B4-BE49-F238E27FC236}">
                <a16:creationId xmlns:a16="http://schemas.microsoft.com/office/drawing/2014/main" id="{31A67390-01C5-4A4E-AF7F-79E8DB2B2D36}"/>
              </a:ext>
            </a:extLst>
          </p:cNvPr>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quenza temporale tripla">
    <p:spTree>
      <p:nvGrpSpPr>
        <p:cNvPr id="1" name=""/>
        <p:cNvGrpSpPr/>
        <p:nvPr/>
      </p:nvGrpSpPr>
      <p:grpSpPr>
        <a:xfrm>
          <a:off x="0" y="0"/>
          <a:ext cx="0" cy="0"/>
          <a:chOff x="0" y="0"/>
          <a:chExt cx="0" cy="0"/>
        </a:xfrm>
      </p:grpSpPr>
      <p:sp>
        <p:nvSpPr>
          <p:cNvPr id="49" name="Segnaposto testo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rtlCol="0">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51" name="Segnaposto testo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52" name="Segnaposto testo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rtlCol="0">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53" name="Segnaposto testo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54" name="Segnaposto testo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rtlCol="0">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55" name="Segnaposto testo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56" name="Segnaposto testo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rtlCol="0">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57" name="Segnaposto testo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58" name="Segnaposto testo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rtlCol="0">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59" name="Segnaposto testo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60" name="Segnaposto testo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rtlCol="0">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61" name="Segnaposto testo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62" name="Segnaposto testo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rtlCol="0">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63" name="Segnaposto testo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64" name="Segnaposto testo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rtlCol="0">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65" name="Segnaposto testo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66" name="Segnaposto testo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rtlCol="0">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67" name="Segnaposto testo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68" name="Segnaposto testo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rtlCol="0">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69" name="Segnaposto testo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70" name="Segnaposto testo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rtlCol="0">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71" name="Segnaposto testo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72" name="Segnaposto testo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rtlCol="0">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it-IT" noProof="0"/>
              <a:t>FARE CLIC PER MODIFICARE</a:t>
            </a:r>
          </a:p>
        </p:txBody>
      </p:sp>
      <p:sp>
        <p:nvSpPr>
          <p:cNvPr id="73" name="Segnaposto testo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rtlCol="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rtl="0"/>
            <a:r>
              <a:rPr lang="it-IT" noProof="0"/>
              <a:t>Fare clic per modificare gli stili del testo dello schema</a:t>
            </a:r>
          </a:p>
        </p:txBody>
      </p:sp>
      <p:sp>
        <p:nvSpPr>
          <p:cNvPr id="2" name="Titolo 1">
            <a:extLst>
              <a:ext uri="{FF2B5EF4-FFF2-40B4-BE49-F238E27FC236}">
                <a16:creationId xmlns:a16="http://schemas.microsoft.com/office/drawing/2014/main" id="{AA611859-7CC8-480B-BA0E-18BB16B30479}"/>
              </a:ext>
            </a:extLst>
          </p:cNvPr>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06C3C444-BF25-477F-9145-5EBB40F29A27}" type="datetime1">
              <a:rPr lang="it-IT" noProof="0" smtClean="0"/>
              <a:t>27/02/2023</a:t>
            </a:fld>
            <a:endParaRPr lang="it-IT" noProof="0" dirty="0"/>
          </a:p>
        </p:txBody>
      </p:sp>
      <p:sp>
        <p:nvSpPr>
          <p:cNvPr id="5" name="Segnaposto piè di pagina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a:p>
        </p:txBody>
      </p:sp>
      <p:sp>
        <p:nvSpPr>
          <p:cNvPr id="6" name="Segnaposto numero diapositiva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4DE3823-CC86-4AC6-95C0-DC3ECA80FD88}" type="slidenum">
              <a:rPr lang="it-IT" noProof="0" smtClean="0"/>
              <a:t>‹N›</a:t>
            </a:fld>
            <a:endParaRPr lang="it-IT" noProof="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hf sldNum="0" hdr="0" ftr="0" dt="0"/>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3415C901-039D-4058-80C7-5ABA400CDB06}"/>
              </a:ext>
            </a:extLst>
          </p:cNvPr>
          <p:cNvSpPr/>
          <p:nvPr/>
        </p:nvSpPr>
        <p:spPr>
          <a:xfrm>
            <a:off x="4197869" y="2507630"/>
            <a:ext cx="1468259" cy="1468621"/>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200" b="1" dirty="0">
                <a:solidFill>
                  <a:schemeClr val="accent5"/>
                </a:solidFill>
              </a:rPr>
              <a:t>Process Map</a:t>
            </a:r>
          </a:p>
        </p:txBody>
      </p:sp>
      <p:sp>
        <p:nvSpPr>
          <p:cNvPr id="5" name="Ovale 4">
            <a:extLst>
              <a:ext uri="{FF2B5EF4-FFF2-40B4-BE49-F238E27FC236}">
                <a16:creationId xmlns:a16="http://schemas.microsoft.com/office/drawing/2014/main" id="{966DA334-7569-42CB-95CD-419F4AC26092}"/>
              </a:ext>
            </a:extLst>
          </p:cNvPr>
          <p:cNvSpPr/>
          <p:nvPr/>
        </p:nvSpPr>
        <p:spPr>
          <a:xfrm>
            <a:off x="6444237" y="2496888"/>
            <a:ext cx="1496113" cy="1468622"/>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100" b="1" dirty="0">
                <a:solidFill>
                  <a:srgbClr val="00B0F0"/>
                </a:solidFill>
              </a:rPr>
              <a:t>Conformance Checking</a:t>
            </a:r>
          </a:p>
        </p:txBody>
      </p:sp>
      <p:sp>
        <p:nvSpPr>
          <p:cNvPr id="6" name="Ovale 5">
            <a:extLst>
              <a:ext uri="{FF2B5EF4-FFF2-40B4-BE49-F238E27FC236}">
                <a16:creationId xmlns:a16="http://schemas.microsoft.com/office/drawing/2014/main" id="{6D8E2964-D9A5-4A16-8604-F04921C189EB}"/>
              </a:ext>
            </a:extLst>
          </p:cNvPr>
          <p:cNvSpPr/>
          <p:nvPr/>
        </p:nvSpPr>
        <p:spPr>
          <a:xfrm>
            <a:off x="8754400" y="2491175"/>
            <a:ext cx="1496112" cy="1468621"/>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200" b="1" dirty="0">
                <a:solidFill>
                  <a:schemeClr val="accent3"/>
                </a:solidFill>
              </a:rPr>
              <a:t>Conclusions</a:t>
            </a:r>
          </a:p>
        </p:txBody>
      </p:sp>
      <p:sp>
        <p:nvSpPr>
          <p:cNvPr id="19" name="Ovale 18">
            <a:extLst>
              <a:ext uri="{FF2B5EF4-FFF2-40B4-BE49-F238E27FC236}">
                <a16:creationId xmlns:a16="http://schemas.microsoft.com/office/drawing/2014/main" id="{FC17936A-EE2B-4C30-A31C-496282D48B87}"/>
              </a:ext>
            </a:extLst>
          </p:cNvPr>
          <p:cNvSpPr/>
          <p:nvPr/>
        </p:nvSpPr>
        <p:spPr>
          <a:xfrm>
            <a:off x="1815592" y="2507630"/>
            <a:ext cx="1468259" cy="1468622"/>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1100" b="1" dirty="0">
                <a:solidFill>
                  <a:schemeClr val="accent4"/>
                </a:solidFill>
              </a:rPr>
              <a:t>Process Discovery</a:t>
            </a:r>
          </a:p>
        </p:txBody>
      </p:sp>
      <p:sp>
        <p:nvSpPr>
          <p:cNvPr id="23" name="Figura a mano libera: Forma 22" descr="sequenza temporale ">
            <a:extLst>
              <a:ext uri="{FF2B5EF4-FFF2-40B4-BE49-F238E27FC236}">
                <a16:creationId xmlns:a16="http://schemas.microsoft.com/office/drawing/2014/main" id="{7889103E-B405-4427-BC20-A3CA893D099A}"/>
              </a:ext>
            </a:extLst>
          </p:cNvPr>
          <p:cNvSpPr/>
          <p:nvPr/>
        </p:nvSpPr>
        <p:spPr>
          <a:xfrm flipH="1" flipV="1">
            <a:off x="1392439" y="2020391"/>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sz="4000">
              <a:solidFill>
                <a:schemeClr val="accent2"/>
              </a:solidFill>
            </a:endParaRPr>
          </a:p>
        </p:txBody>
      </p:sp>
      <p:sp>
        <p:nvSpPr>
          <p:cNvPr id="2" name="Ovale 1" descr="endpoint della sequenza temporale">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 name="Ovale 2" descr="endpoint della sequenza temporale">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solidFill>
                <a:srgbClr val="20A472"/>
              </a:solidFill>
            </a:endParaRPr>
          </a:p>
        </p:txBody>
      </p:sp>
      <p:sp>
        <p:nvSpPr>
          <p:cNvPr id="16" name="Segnaposto testo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rtlCol="0"/>
          <a:lstStyle/>
          <a:p>
            <a:pPr rtl="0"/>
            <a:r>
              <a:rPr lang="it-IT" dirty="0"/>
              <a:t>GOAL</a:t>
            </a:r>
          </a:p>
        </p:txBody>
      </p:sp>
      <p:sp>
        <p:nvSpPr>
          <p:cNvPr id="17" name="Segnaposto testo 16">
            <a:extLst>
              <a:ext uri="{FF2B5EF4-FFF2-40B4-BE49-F238E27FC236}">
                <a16:creationId xmlns:a16="http://schemas.microsoft.com/office/drawing/2014/main" id="{6A44816B-378D-41B5-84D7-39CECE2E452E}"/>
              </a:ext>
            </a:extLst>
          </p:cNvPr>
          <p:cNvSpPr>
            <a:spLocks noGrp="1"/>
          </p:cNvSpPr>
          <p:nvPr>
            <p:ph type="body" sz="quarter" idx="11"/>
          </p:nvPr>
        </p:nvSpPr>
        <p:spPr>
          <a:xfrm>
            <a:off x="1823915" y="5210962"/>
            <a:ext cx="1796396" cy="1647037"/>
          </a:xfrm>
        </p:spPr>
        <p:txBody>
          <a:bodyPr rtlCol="0"/>
          <a:lstStyle/>
          <a:p>
            <a:pPr rtl="0"/>
            <a:r>
              <a:rPr lang="en-US" dirty="0">
                <a:latin typeface="Calibri" panose="020F0502020204030204" pitchFamily="34" charset="0"/>
                <a:cs typeface="Calibri" panose="020F0502020204030204" pitchFamily="34" charset="0"/>
              </a:rPr>
              <a:t>With the phase of process discovery, we want to apply algorithms to get a process model that describes the order of the event that are executed during the execution of a process</a:t>
            </a:r>
            <a:endParaRPr lang="it-IT" dirty="0">
              <a:latin typeface="Calibri" panose="020F0502020204030204" pitchFamily="34" charset="0"/>
              <a:cs typeface="Calibri" panose="020F0502020204030204" pitchFamily="34" charset="0"/>
            </a:endParaRPr>
          </a:p>
        </p:txBody>
      </p:sp>
      <p:sp>
        <p:nvSpPr>
          <p:cNvPr id="18" name="Segnaposto testo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rtlCol="0"/>
          <a:lstStyle/>
          <a:p>
            <a:pPr rtl="0"/>
            <a:r>
              <a:rPr lang="it-IT" dirty="0"/>
              <a:t>GOAL		</a:t>
            </a:r>
          </a:p>
        </p:txBody>
      </p:sp>
      <p:sp>
        <p:nvSpPr>
          <p:cNvPr id="20" name="Segnaposto testo 19">
            <a:extLst>
              <a:ext uri="{FF2B5EF4-FFF2-40B4-BE49-F238E27FC236}">
                <a16:creationId xmlns:a16="http://schemas.microsoft.com/office/drawing/2014/main" id="{AA64E66E-DA3C-42CD-80D9-89BD3A8A401A}"/>
              </a:ext>
            </a:extLst>
          </p:cNvPr>
          <p:cNvSpPr>
            <a:spLocks noGrp="1"/>
          </p:cNvSpPr>
          <p:nvPr>
            <p:ph type="body" sz="quarter" idx="13"/>
          </p:nvPr>
        </p:nvSpPr>
        <p:spPr/>
        <p:txBody>
          <a:bodyPr rtlCol="0"/>
          <a:lstStyle/>
          <a:p>
            <a:pPr rtl="0"/>
            <a:r>
              <a:rPr lang="en-US" dirty="0">
                <a:latin typeface="Calibri" panose="020F0502020204030204" pitchFamily="34" charset="0"/>
                <a:cs typeface="Calibri" panose="020F0502020204030204" pitchFamily="34" charset="0"/>
              </a:rPr>
              <a:t>Not all the process mining model provide an extended support for discovering process models. Often, as a main visualization of processes, process maps are used. </a:t>
            </a:r>
            <a:endParaRPr lang="it-IT" dirty="0">
              <a:latin typeface="Calibri" panose="020F0502020204030204" pitchFamily="34" charset="0"/>
              <a:cs typeface="Calibri" panose="020F0502020204030204" pitchFamily="34" charset="0"/>
            </a:endParaRPr>
          </a:p>
        </p:txBody>
      </p:sp>
      <p:sp>
        <p:nvSpPr>
          <p:cNvPr id="21" name="Segnaposto testo 20">
            <a:extLst>
              <a:ext uri="{FF2B5EF4-FFF2-40B4-BE49-F238E27FC236}">
                <a16:creationId xmlns:a16="http://schemas.microsoft.com/office/drawing/2014/main" id="{F5A6A695-5271-4895-88EF-663A3F593E59}"/>
              </a:ext>
            </a:extLst>
          </p:cNvPr>
          <p:cNvSpPr>
            <a:spLocks noGrp="1"/>
          </p:cNvSpPr>
          <p:nvPr>
            <p:ph type="body" sz="quarter" idx="14"/>
          </p:nvPr>
        </p:nvSpPr>
        <p:spPr/>
        <p:txBody>
          <a:bodyPr rtlCol="0"/>
          <a:lstStyle/>
          <a:p>
            <a:pPr rtl="0"/>
            <a:r>
              <a:rPr lang="it-IT" dirty="0"/>
              <a:t>GOAL</a:t>
            </a:r>
          </a:p>
        </p:txBody>
      </p:sp>
      <p:sp>
        <p:nvSpPr>
          <p:cNvPr id="22" name="Segnaposto testo 21">
            <a:extLst>
              <a:ext uri="{FF2B5EF4-FFF2-40B4-BE49-F238E27FC236}">
                <a16:creationId xmlns:a16="http://schemas.microsoft.com/office/drawing/2014/main" id="{93CA8393-83FA-4B7B-BF41-CB601BA16432}"/>
              </a:ext>
            </a:extLst>
          </p:cNvPr>
          <p:cNvSpPr>
            <a:spLocks noGrp="1"/>
          </p:cNvSpPr>
          <p:nvPr>
            <p:ph type="body" sz="quarter" idx="15"/>
          </p:nvPr>
        </p:nvSpPr>
        <p:spPr/>
        <p:txBody>
          <a:bodyPr rtlCol="0"/>
          <a:lstStyle/>
          <a:p>
            <a:pPr rtl="0"/>
            <a:r>
              <a:rPr lang="en-US" sz="1100" dirty="0">
                <a:latin typeface="Calibri" panose="020F0502020204030204" pitchFamily="34" charset="0"/>
                <a:cs typeface="Calibri" panose="020F0502020204030204" pitchFamily="34" charset="0"/>
              </a:rPr>
              <a:t>After obtained a Process model, we check if model fit with the log form which we generated it. </a:t>
            </a:r>
          </a:p>
          <a:p>
            <a:pPr rtl="0"/>
            <a:r>
              <a:rPr lang="en-US" sz="1100" dirty="0">
                <a:latin typeface="Calibri" panose="020F0502020204030204" pitchFamily="34" charset="0"/>
                <a:cs typeface="Calibri" panose="020F0502020204030204" pitchFamily="34" charset="0"/>
              </a:rPr>
              <a:t>Conformance checking is a process to compare a process model with an event log of the same process to see if they fit each other.</a:t>
            </a:r>
          </a:p>
          <a:p>
            <a:pPr rtl="0"/>
            <a:endParaRPr lang="it-IT" dirty="0"/>
          </a:p>
        </p:txBody>
      </p:sp>
      <p:sp>
        <p:nvSpPr>
          <p:cNvPr id="24" name="Segnaposto testo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rtlCol="0"/>
          <a:lstStyle/>
          <a:p>
            <a:pPr rtl="0"/>
            <a:r>
              <a:rPr lang="it-IT" dirty="0"/>
              <a:t>GOAL</a:t>
            </a:r>
          </a:p>
        </p:txBody>
      </p:sp>
      <p:sp>
        <p:nvSpPr>
          <p:cNvPr id="25" name="Segnaposto testo 24">
            <a:extLst>
              <a:ext uri="{FF2B5EF4-FFF2-40B4-BE49-F238E27FC236}">
                <a16:creationId xmlns:a16="http://schemas.microsoft.com/office/drawing/2014/main" id="{DA3309B0-9F41-47B2-8F25-109874864183}"/>
              </a:ext>
            </a:extLst>
          </p:cNvPr>
          <p:cNvSpPr>
            <a:spLocks noGrp="1"/>
          </p:cNvSpPr>
          <p:nvPr>
            <p:ph type="body" sz="quarter" idx="17"/>
          </p:nvPr>
        </p:nvSpPr>
        <p:spPr/>
        <p:txBody>
          <a:bodyPr rtlCol="0"/>
          <a:lstStyle/>
          <a:p>
            <a:pPr rtl="0"/>
            <a:r>
              <a:rPr lang="it-IT" dirty="0">
                <a:latin typeface="Calibri" panose="020F0502020204030204" pitchFamily="34" charset="0"/>
                <a:cs typeface="Calibri" panose="020F0502020204030204" pitchFamily="34" charset="0"/>
              </a:rPr>
              <a:t>Short summary of the result we got and the final consideration about process  mining and it’s algorithms</a:t>
            </a:r>
          </a:p>
          <a:p>
            <a:pPr rtl="0"/>
            <a:endParaRPr lang="it-IT" dirty="0"/>
          </a:p>
        </p:txBody>
      </p:sp>
      <p:sp>
        <p:nvSpPr>
          <p:cNvPr id="34" name="Titolo 33">
            <a:extLst>
              <a:ext uri="{FF2B5EF4-FFF2-40B4-BE49-F238E27FC236}">
                <a16:creationId xmlns:a16="http://schemas.microsoft.com/office/drawing/2014/main" id="{F28D01B5-A5BC-45A3-8718-13BDC694F21C}"/>
              </a:ext>
            </a:extLst>
          </p:cNvPr>
          <p:cNvSpPr>
            <a:spLocks noGrp="1"/>
          </p:cNvSpPr>
          <p:nvPr>
            <p:ph type="title"/>
          </p:nvPr>
        </p:nvSpPr>
        <p:spPr>
          <a:xfrm>
            <a:off x="230124" y="394449"/>
            <a:ext cx="11731752" cy="630936"/>
          </a:xfrm>
        </p:spPr>
        <p:txBody>
          <a:bodyPr rtlCol="0"/>
          <a:lstStyle/>
          <a:p>
            <a:pPr rtl="0"/>
            <a:r>
              <a:rPr lang="it-IT" dirty="0"/>
              <a:t>PROCESS MINING; </a:t>
            </a:r>
            <a:r>
              <a:rPr lang="it-IT" sz="1800" i="1" dirty="0"/>
              <a:t>A STUDY CASE FOR FORMAL METHODS </a:t>
            </a:r>
            <a:r>
              <a:rPr lang="it-IT" sz="1800" dirty="0"/>
              <a:t>    made by: Giovanni magrone</a:t>
            </a:r>
          </a:p>
        </p:txBody>
      </p:sp>
      <p:pic>
        <p:nvPicPr>
          <p:cNvPr id="7" name="Elemento grafico 11">
            <a:extLst>
              <a:ext uri="{FF2B5EF4-FFF2-40B4-BE49-F238E27FC236}">
                <a16:creationId xmlns:a16="http://schemas.microsoft.com/office/drawing/2014/main" id="{0C406CC4-596F-FCC4-363F-CB1CBA1107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540" y="1044046"/>
            <a:ext cx="1325343" cy="1325343"/>
          </a:xfrm>
          <a:prstGeom prst="rect">
            <a:avLst/>
          </a:prstGeom>
        </p:spPr>
      </p:pic>
    </p:spTree>
    <p:extLst>
      <p:ext uri="{BB962C8B-B14F-4D97-AF65-F5344CB8AC3E}">
        <p14:creationId xmlns:p14="http://schemas.microsoft.com/office/powerpoint/2010/main" val="423062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olo 44">
            <a:extLst>
              <a:ext uri="{FF2B5EF4-FFF2-40B4-BE49-F238E27FC236}">
                <a16:creationId xmlns:a16="http://schemas.microsoft.com/office/drawing/2014/main" id="{CE9001BD-04C4-40D0-98EB-088BE1EF0E65}"/>
              </a:ext>
            </a:extLst>
          </p:cNvPr>
          <p:cNvSpPr>
            <a:spLocks noGrp="1"/>
          </p:cNvSpPr>
          <p:nvPr>
            <p:ph type="title"/>
          </p:nvPr>
        </p:nvSpPr>
        <p:spPr/>
        <p:txBody>
          <a:bodyPr rtlCol="0"/>
          <a:lstStyle/>
          <a:p>
            <a:pPr rtl="0"/>
            <a:r>
              <a:rPr lang="it-IT" dirty="0"/>
              <a:t>Conclusions</a:t>
            </a:r>
          </a:p>
        </p:txBody>
      </p:sp>
      <p:sp>
        <p:nvSpPr>
          <p:cNvPr id="7" name="CasellaDiTesto 6">
            <a:extLst>
              <a:ext uri="{FF2B5EF4-FFF2-40B4-BE49-F238E27FC236}">
                <a16:creationId xmlns:a16="http://schemas.microsoft.com/office/drawing/2014/main" id="{60DF6996-2B93-22E5-E874-B2EA8FC32203}"/>
              </a:ext>
            </a:extLst>
          </p:cNvPr>
          <p:cNvSpPr txBox="1"/>
          <p:nvPr/>
        </p:nvSpPr>
        <p:spPr>
          <a:xfrm>
            <a:off x="839754" y="1194519"/>
            <a:ext cx="10534261" cy="4249625"/>
          </a:xfrm>
          <a:prstGeom prst="rect">
            <a:avLst/>
          </a:prstGeom>
          <a:noFill/>
        </p:spPr>
        <p:txBody>
          <a:bodyPr wrap="square">
            <a:sp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the end we simulated an execution of the created Net to see if it works and we added the possibility for the programs to save the model of the petri net generated, so it will be reusable if needed again</a:t>
            </a:r>
          </a:p>
          <a:p>
            <a:pPr algn="just">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say that all the library of PM4PY and the built functions works properly, we also managed to see how all the different Mining algorithms works and the results that they give.</a:t>
            </a:r>
          </a:p>
          <a:p>
            <a:pPr algn="just">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the process Discovery we also managed the conformance checking and the process map that gave to us more detailed information about the built Petri Net.</a:t>
            </a:r>
          </a:p>
          <a:p>
            <a:pPr algn="just">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 course, this project model can be used for analyzing a log and to obtain the Petri Net of the log, but there are several more features that could be implemented. We mostly followed the documentation of PM4PY, so there are a lot of things that could be still implemented inside.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686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olo 33">
            <a:extLst>
              <a:ext uri="{FF2B5EF4-FFF2-40B4-BE49-F238E27FC236}">
                <a16:creationId xmlns:a16="http://schemas.microsoft.com/office/drawing/2014/main" id="{F28D01B5-A5BC-45A3-8718-13BDC694F21C}"/>
              </a:ext>
            </a:extLst>
          </p:cNvPr>
          <p:cNvSpPr>
            <a:spLocks noGrp="1"/>
          </p:cNvSpPr>
          <p:nvPr>
            <p:ph type="title"/>
          </p:nvPr>
        </p:nvSpPr>
        <p:spPr>
          <a:xfrm>
            <a:off x="230124" y="394449"/>
            <a:ext cx="11731752" cy="630936"/>
          </a:xfrm>
        </p:spPr>
        <p:txBody>
          <a:bodyPr rtlCol="0"/>
          <a:lstStyle/>
          <a:p>
            <a:pPr rtl="0"/>
            <a:r>
              <a:rPr lang="it-IT" dirty="0"/>
              <a:t>PROCESS MINING; </a:t>
            </a:r>
            <a:r>
              <a:rPr lang="it-IT" sz="1800" i="1" dirty="0"/>
              <a:t>A STUDY CASE FOR FORMAL METHODS </a:t>
            </a:r>
            <a:r>
              <a:rPr lang="it-IT" sz="1800" dirty="0"/>
              <a:t>    made by: Giovanni magrone</a:t>
            </a:r>
          </a:p>
        </p:txBody>
      </p:sp>
      <p:pic>
        <p:nvPicPr>
          <p:cNvPr id="7" name="Elemento grafico 11">
            <a:extLst>
              <a:ext uri="{FF2B5EF4-FFF2-40B4-BE49-F238E27FC236}">
                <a16:creationId xmlns:a16="http://schemas.microsoft.com/office/drawing/2014/main" id="{0C406CC4-596F-FCC4-363F-CB1CBA1107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86283" y="1204877"/>
            <a:ext cx="1325343" cy="1325343"/>
          </a:xfrm>
          <a:prstGeom prst="rect">
            <a:avLst/>
          </a:prstGeom>
        </p:spPr>
      </p:pic>
      <p:sp>
        <p:nvSpPr>
          <p:cNvPr id="9" name="Segnaposto testo 8">
            <a:extLst>
              <a:ext uri="{FF2B5EF4-FFF2-40B4-BE49-F238E27FC236}">
                <a16:creationId xmlns:a16="http://schemas.microsoft.com/office/drawing/2014/main" id="{43B9DEA4-8A9C-38E0-EAFE-2D2A07F191DD}"/>
              </a:ext>
            </a:extLst>
          </p:cNvPr>
          <p:cNvSpPr>
            <a:spLocks noGrp="1"/>
          </p:cNvSpPr>
          <p:nvPr>
            <p:ph type="body" sz="quarter" idx="14"/>
          </p:nvPr>
        </p:nvSpPr>
        <p:spPr>
          <a:xfrm>
            <a:off x="3814029" y="2839626"/>
            <a:ext cx="4069850" cy="2740079"/>
          </a:xfrm>
        </p:spPr>
        <p:txBody>
          <a:bodyPr/>
          <a:lstStyle/>
          <a:p>
            <a:pPr algn="ctr"/>
            <a:r>
              <a:rPr lang="it-IT" sz="4400" dirty="0">
                <a:solidFill>
                  <a:schemeClr val="tx1"/>
                </a:solidFill>
              </a:rPr>
              <a:t>THE END </a:t>
            </a:r>
          </a:p>
          <a:p>
            <a:pPr algn="ctr"/>
            <a:r>
              <a:rPr lang="it-IT" dirty="0">
                <a:solidFill>
                  <a:schemeClr val="tx1"/>
                </a:solidFill>
              </a:rPr>
              <a:t>THANKS FOR THE ATTENTION</a:t>
            </a:r>
          </a:p>
        </p:txBody>
      </p:sp>
    </p:spTree>
    <p:extLst>
      <p:ext uri="{BB962C8B-B14F-4D97-AF65-F5344CB8AC3E}">
        <p14:creationId xmlns:p14="http://schemas.microsoft.com/office/powerpoint/2010/main" val="350932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D4809E36-EE86-15E1-7A6B-2FE5EFE586E1}"/>
              </a:ext>
            </a:extLst>
          </p:cNvPr>
          <p:cNvSpPr>
            <a:spLocks noGrp="1"/>
          </p:cNvSpPr>
          <p:nvPr>
            <p:ph type="body" sz="quarter" idx="10"/>
          </p:nvPr>
        </p:nvSpPr>
        <p:spPr>
          <a:xfrm>
            <a:off x="608581" y="1414196"/>
            <a:ext cx="3730153" cy="442595"/>
          </a:xfrm>
        </p:spPr>
        <p:txBody>
          <a:bodyPr/>
          <a:lstStyle/>
          <a:p>
            <a:pPr algn="ctr"/>
            <a:r>
              <a:rPr lang="it-IT" sz="2500" dirty="0"/>
              <a:t>ENVIROMENT</a:t>
            </a:r>
          </a:p>
        </p:txBody>
      </p:sp>
      <p:sp>
        <p:nvSpPr>
          <p:cNvPr id="3" name="Segnaposto testo 2">
            <a:extLst>
              <a:ext uri="{FF2B5EF4-FFF2-40B4-BE49-F238E27FC236}">
                <a16:creationId xmlns:a16="http://schemas.microsoft.com/office/drawing/2014/main" id="{CDDFA414-8FFC-A49B-3697-799051AB0312}"/>
              </a:ext>
            </a:extLst>
          </p:cNvPr>
          <p:cNvSpPr>
            <a:spLocks noGrp="1"/>
          </p:cNvSpPr>
          <p:nvPr>
            <p:ph type="body" sz="quarter" idx="11"/>
          </p:nvPr>
        </p:nvSpPr>
        <p:spPr>
          <a:xfrm>
            <a:off x="608582" y="2021722"/>
            <a:ext cx="3824625" cy="2895718"/>
          </a:xfrm>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develop this project, we first used PyCharm as IDLE, we downloaded PM4PY (Main library for PN) and Graphviz (Open-source program to draw graphs). </a:t>
            </a:r>
          </a:p>
          <a:p>
            <a:endParaRPr lang="it-IT" dirty="0"/>
          </a:p>
        </p:txBody>
      </p:sp>
      <p:sp>
        <p:nvSpPr>
          <p:cNvPr id="18" name="Titolo 17">
            <a:extLst>
              <a:ext uri="{FF2B5EF4-FFF2-40B4-BE49-F238E27FC236}">
                <a16:creationId xmlns:a16="http://schemas.microsoft.com/office/drawing/2014/main" id="{06A6CB9A-438D-22DC-A0CD-265BAE9205DD}"/>
              </a:ext>
            </a:extLst>
          </p:cNvPr>
          <p:cNvSpPr>
            <a:spLocks noGrp="1"/>
          </p:cNvSpPr>
          <p:nvPr>
            <p:ph type="title"/>
          </p:nvPr>
        </p:nvSpPr>
        <p:spPr/>
        <p:txBody>
          <a:bodyPr/>
          <a:lstStyle/>
          <a:p>
            <a:r>
              <a:rPr lang="it-IT" dirty="0"/>
              <a:t>Initial steps and datalog used </a:t>
            </a:r>
          </a:p>
        </p:txBody>
      </p:sp>
      <p:pic>
        <p:nvPicPr>
          <p:cNvPr id="19" name="Immagine 18">
            <a:extLst>
              <a:ext uri="{FF2B5EF4-FFF2-40B4-BE49-F238E27FC236}">
                <a16:creationId xmlns:a16="http://schemas.microsoft.com/office/drawing/2014/main" id="{3276834D-149D-4FBD-81BD-E6F1C83025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1185" y="3804962"/>
            <a:ext cx="5168266" cy="2819603"/>
          </a:xfrm>
          <a:prstGeom prst="rect">
            <a:avLst/>
          </a:prstGeom>
          <a:noFill/>
          <a:ln>
            <a:noFill/>
          </a:ln>
        </p:spPr>
      </p:pic>
      <p:sp>
        <p:nvSpPr>
          <p:cNvPr id="20" name="Segnaposto testo 1">
            <a:extLst>
              <a:ext uri="{FF2B5EF4-FFF2-40B4-BE49-F238E27FC236}">
                <a16:creationId xmlns:a16="http://schemas.microsoft.com/office/drawing/2014/main" id="{A5C4A620-7750-EC25-B1F9-CC8D7A5299FB}"/>
              </a:ext>
            </a:extLst>
          </p:cNvPr>
          <p:cNvSpPr txBox="1">
            <a:spLocks/>
          </p:cNvSpPr>
          <p:nvPr/>
        </p:nvSpPr>
        <p:spPr>
          <a:xfrm>
            <a:off x="6495031" y="1414196"/>
            <a:ext cx="3730153" cy="44259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500" dirty="0"/>
              <a:t>DATALOG</a:t>
            </a:r>
          </a:p>
        </p:txBody>
      </p:sp>
      <p:sp>
        <p:nvSpPr>
          <p:cNvPr id="22" name="CasellaDiTesto 21">
            <a:extLst>
              <a:ext uri="{FF2B5EF4-FFF2-40B4-BE49-F238E27FC236}">
                <a16:creationId xmlns:a16="http://schemas.microsoft.com/office/drawing/2014/main" id="{AB0F8BE2-099E-1F75-A7AA-BF9FA7EF2C21}"/>
              </a:ext>
            </a:extLst>
          </p:cNvPr>
          <p:cNvSpPr txBox="1"/>
          <p:nvPr/>
        </p:nvSpPr>
        <p:spPr>
          <a:xfrm>
            <a:off x="5487418" y="2238332"/>
            <a:ext cx="6096000" cy="1754326"/>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About the data used in developing the Petri Net, the logs are of 4TU Research Data, these data concern the study of the sequence of the action made in several Smart Home, that with a lot of sensors, register the action of the guests of the Smart Home. The event logs show the different behavior of people in their own homes but also common patterns.</a:t>
            </a:r>
            <a:endParaRPr lang="it-IT" dirty="0"/>
          </a:p>
        </p:txBody>
      </p:sp>
      <p:pic>
        <p:nvPicPr>
          <p:cNvPr id="1026" name="Picture 2" descr="pm4py - Process Mining for Python">
            <a:extLst>
              <a:ext uri="{FF2B5EF4-FFF2-40B4-BE49-F238E27FC236}">
                <a16:creationId xmlns:a16="http://schemas.microsoft.com/office/drawing/2014/main" id="{03761520-E619-3E2A-35F0-531CA965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383" y="5011271"/>
            <a:ext cx="2696547" cy="57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e 18">
            <a:extLst>
              <a:ext uri="{FF2B5EF4-FFF2-40B4-BE49-F238E27FC236}">
                <a16:creationId xmlns:a16="http://schemas.microsoft.com/office/drawing/2014/main" id="{FC17936A-EE2B-4C30-A31C-496282D48B87}"/>
              </a:ext>
            </a:extLst>
          </p:cNvPr>
          <p:cNvSpPr/>
          <p:nvPr/>
        </p:nvSpPr>
        <p:spPr>
          <a:xfrm>
            <a:off x="1380932" y="2004078"/>
            <a:ext cx="3256382"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solidFill>
                  <a:schemeClr val="accent4"/>
                </a:solidFill>
              </a:rPr>
              <a:t>HEURISTIC</a:t>
            </a:r>
          </a:p>
        </p:txBody>
      </p:sp>
      <p:sp>
        <p:nvSpPr>
          <p:cNvPr id="51" name="Ovale 50" descr="endpoint della sequenza temporale">
            <a:extLst>
              <a:ext uri="{FF2B5EF4-FFF2-40B4-BE49-F238E27FC236}">
                <a16:creationId xmlns:a16="http://schemas.microsoft.com/office/drawing/2014/main" id="{FEB42CF1-3717-49C1-AB83-60AC16555486}"/>
              </a:ext>
            </a:extLst>
          </p:cNvPr>
          <p:cNvSpPr/>
          <p:nvPr/>
        </p:nvSpPr>
        <p:spPr>
          <a:xfrm>
            <a:off x="648595" y="2265916"/>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1" name="Ovale 30" descr="endpoint della sequenza temporale">
            <a:extLst>
              <a:ext uri="{FF2B5EF4-FFF2-40B4-BE49-F238E27FC236}">
                <a16:creationId xmlns:a16="http://schemas.microsoft.com/office/drawing/2014/main" id="{ADA048D0-8338-452D-AF0D-7D6C9C599BD4}"/>
              </a:ext>
            </a:extLst>
          </p:cNvPr>
          <p:cNvSpPr/>
          <p:nvPr/>
        </p:nvSpPr>
        <p:spPr>
          <a:xfrm>
            <a:off x="6096000" y="227065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6" name="Ovale 35">
            <a:extLst>
              <a:ext uri="{FF2B5EF4-FFF2-40B4-BE49-F238E27FC236}">
                <a16:creationId xmlns:a16="http://schemas.microsoft.com/office/drawing/2014/main" id="{6EBE3DB8-3294-4B4E-8DA5-18607EEBBF08}"/>
              </a:ext>
            </a:extLst>
          </p:cNvPr>
          <p:cNvSpPr/>
          <p:nvPr/>
        </p:nvSpPr>
        <p:spPr>
          <a:xfrm>
            <a:off x="7165910" y="2004077"/>
            <a:ext cx="3256383" cy="87984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solidFill>
                  <a:schemeClr val="accent3"/>
                </a:solidFill>
              </a:rPr>
              <a:t>INDUCTIVE</a:t>
            </a:r>
          </a:p>
        </p:txBody>
      </p:sp>
      <p:sp>
        <p:nvSpPr>
          <p:cNvPr id="71" name="Ovale 70" descr="endpoint della sequenza temporale">
            <a:extLst>
              <a:ext uri="{FF2B5EF4-FFF2-40B4-BE49-F238E27FC236}">
                <a16:creationId xmlns:a16="http://schemas.microsoft.com/office/drawing/2014/main" id="{77EBB638-4BD1-47AC-94FB-DCD6B28116F6}"/>
              </a:ext>
            </a:extLst>
          </p:cNvPr>
          <p:cNvSpPr/>
          <p:nvPr/>
        </p:nvSpPr>
        <p:spPr>
          <a:xfrm>
            <a:off x="11416448" y="2263194"/>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0" name="Segnaposto testo 29">
            <a:extLst>
              <a:ext uri="{FF2B5EF4-FFF2-40B4-BE49-F238E27FC236}">
                <a16:creationId xmlns:a16="http://schemas.microsoft.com/office/drawing/2014/main" id="{6AB27524-4451-4AC5-964C-0F705B6368D7}"/>
              </a:ext>
            </a:extLst>
          </p:cNvPr>
          <p:cNvSpPr>
            <a:spLocks noGrp="1"/>
          </p:cNvSpPr>
          <p:nvPr>
            <p:ph type="body" sz="quarter" idx="39"/>
          </p:nvPr>
        </p:nvSpPr>
        <p:spPr>
          <a:xfrm>
            <a:off x="6596742" y="3159752"/>
            <a:ext cx="4556232" cy="2214680"/>
          </a:xfrm>
        </p:spPr>
        <p:txBody>
          <a:bodyPr rtlCol="0"/>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model can handle invisible tasks</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-Model generated is sound</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the most used process mining algorithm</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-Two process models can be derived: Petri Net and Process Tree.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sp>
        <p:nvSpPr>
          <p:cNvPr id="45" name="Titolo 44">
            <a:extLst>
              <a:ext uri="{FF2B5EF4-FFF2-40B4-BE49-F238E27FC236}">
                <a16:creationId xmlns:a16="http://schemas.microsoft.com/office/drawing/2014/main" id="{CE9001BD-04C4-40D0-98EB-088BE1EF0E65}"/>
              </a:ext>
            </a:extLst>
          </p:cNvPr>
          <p:cNvSpPr>
            <a:spLocks noGrp="1"/>
          </p:cNvSpPr>
          <p:nvPr>
            <p:ph type="title"/>
          </p:nvPr>
        </p:nvSpPr>
        <p:spPr/>
        <p:txBody>
          <a:bodyPr rtlCol="0"/>
          <a:lstStyle/>
          <a:p>
            <a:pPr rtl="0"/>
            <a:r>
              <a:rPr lang="it-IT" dirty="0"/>
              <a:t>PROCESS DISCOVERY</a:t>
            </a:r>
          </a:p>
        </p:txBody>
      </p:sp>
      <p:sp>
        <p:nvSpPr>
          <p:cNvPr id="7" name="CasellaDiTesto 6">
            <a:extLst>
              <a:ext uri="{FF2B5EF4-FFF2-40B4-BE49-F238E27FC236}">
                <a16:creationId xmlns:a16="http://schemas.microsoft.com/office/drawing/2014/main" id="{60DF6996-2B93-22E5-E874-B2EA8FC32203}"/>
              </a:ext>
            </a:extLst>
          </p:cNvPr>
          <p:cNvSpPr txBox="1"/>
          <p:nvPr/>
        </p:nvSpPr>
        <p:spPr>
          <a:xfrm>
            <a:off x="839754" y="1194519"/>
            <a:ext cx="10534261" cy="670440"/>
          </a:xfrm>
          <a:prstGeom prst="rect">
            <a:avLst/>
          </a:prstGeom>
          <a:noFill/>
        </p:spPr>
        <p:txBody>
          <a:bodyPr wrap="square">
            <a:sp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several mining algorithms but for our purposes we decide to use two algorithms for mining process,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HEURISTIC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INDUCTIVE.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vale 7" descr="endpoint della sequenza temporale">
            <a:extLst>
              <a:ext uri="{FF2B5EF4-FFF2-40B4-BE49-F238E27FC236}">
                <a16:creationId xmlns:a16="http://schemas.microsoft.com/office/drawing/2014/main" id="{80DD86C3-BE0E-7137-4387-E4794A5BA64A}"/>
              </a:ext>
            </a:extLst>
          </p:cNvPr>
          <p:cNvSpPr/>
          <p:nvPr/>
        </p:nvSpPr>
        <p:spPr>
          <a:xfrm>
            <a:off x="5512480" y="2265917"/>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6" name="Segnaposto testo 15">
            <a:extLst>
              <a:ext uri="{FF2B5EF4-FFF2-40B4-BE49-F238E27FC236}">
                <a16:creationId xmlns:a16="http://schemas.microsoft.com/office/drawing/2014/main" id="{AC2EBBFC-3EAD-0E89-5960-DCF40AFD3B2D}"/>
              </a:ext>
            </a:extLst>
          </p:cNvPr>
          <p:cNvSpPr>
            <a:spLocks noGrp="1"/>
          </p:cNvSpPr>
          <p:nvPr>
            <p:ph type="body" sz="quarter" idx="11"/>
          </p:nvPr>
        </p:nvSpPr>
        <p:spPr>
          <a:xfrm>
            <a:off x="839754" y="3159751"/>
            <a:ext cx="4556232" cy="2214681"/>
          </a:xfrm>
        </p:spPr>
        <p:txBody>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Takes frequency into account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Detect short loops</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Does not guarantee a sound model</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Whit this algorithm is possible to get Heuristic Net and a Petri Net.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pic>
        <p:nvPicPr>
          <p:cNvPr id="55" name="Immagine 54">
            <a:extLst>
              <a:ext uri="{FF2B5EF4-FFF2-40B4-BE49-F238E27FC236}">
                <a16:creationId xmlns:a16="http://schemas.microsoft.com/office/drawing/2014/main" id="{284689B9-B7B4-9B5A-8880-0BE4D006813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983" y="5660697"/>
            <a:ext cx="5642609" cy="770586"/>
          </a:xfrm>
          <a:prstGeom prst="rect">
            <a:avLst/>
          </a:prstGeom>
          <a:noFill/>
          <a:ln>
            <a:noFill/>
          </a:ln>
        </p:spPr>
      </p:pic>
      <p:pic>
        <p:nvPicPr>
          <p:cNvPr id="56" name="Immagine 55">
            <a:extLst>
              <a:ext uri="{FF2B5EF4-FFF2-40B4-BE49-F238E27FC236}">
                <a16:creationId xmlns:a16="http://schemas.microsoft.com/office/drawing/2014/main" id="{FFC11973-ACEC-6692-7A76-816B06AE8CA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0410" y="5698200"/>
            <a:ext cx="5741466" cy="729302"/>
          </a:xfrm>
          <a:prstGeom prst="rect">
            <a:avLst/>
          </a:prstGeom>
          <a:noFill/>
          <a:ln>
            <a:noFill/>
          </a:ln>
        </p:spPr>
      </p:pic>
    </p:spTree>
    <p:extLst>
      <p:ext uri="{BB962C8B-B14F-4D97-AF65-F5344CB8AC3E}">
        <p14:creationId xmlns:p14="http://schemas.microsoft.com/office/powerpoint/2010/main" val="4623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e 18">
            <a:extLst>
              <a:ext uri="{FF2B5EF4-FFF2-40B4-BE49-F238E27FC236}">
                <a16:creationId xmlns:a16="http://schemas.microsoft.com/office/drawing/2014/main" id="{FC17936A-EE2B-4C30-A31C-496282D48B87}"/>
              </a:ext>
            </a:extLst>
          </p:cNvPr>
          <p:cNvSpPr/>
          <p:nvPr/>
        </p:nvSpPr>
        <p:spPr>
          <a:xfrm>
            <a:off x="1380932" y="2004078"/>
            <a:ext cx="3256382" cy="608493"/>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dirty="0">
                <a:solidFill>
                  <a:schemeClr val="accent4"/>
                </a:solidFill>
              </a:rPr>
              <a:t>NEW PLACE</a:t>
            </a:r>
          </a:p>
        </p:txBody>
      </p:sp>
      <p:sp>
        <p:nvSpPr>
          <p:cNvPr id="51" name="Ovale 50" descr="endpoint della sequenza temporale">
            <a:extLst>
              <a:ext uri="{FF2B5EF4-FFF2-40B4-BE49-F238E27FC236}">
                <a16:creationId xmlns:a16="http://schemas.microsoft.com/office/drawing/2014/main" id="{FEB42CF1-3717-49C1-AB83-60AC16555486}"/>
              </a:ext>
            </a:extLst>
          </p:cNvPr>
          <p:cNvSpPr/>
          <p:nvPr/>
        </p:nvSpPr>
        <p:spPr>
          <a:xfrm>
            <a:off x="648595" y="2265916"/>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1" name="Ovale 30" descr="endpoint della sequenza temporale">
            <a:extLst>
              <a:ext uri="{FF2B5EF4-FFF2-40B4-BE49-F238E27FC236}">
                <a16:creationId xmlns:a16="http://schemas.microsoft.com/office/drawing/2014/main" id="{ADA048D0-8338-452D-AF0D-7D6C9C599BD4}"/>
              </a:ext>
            </a:extLst>
          </p:cNvPr>
          <p:cNvSpPr/>
          <p:nvPr/>
        </p:nvSpPr>
        <p:spPr>
          <a:xfrm>
            <a:off x="6096000" y="227065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6" name="Ovale 35">
            <a:extLst>
              <a:ext uri="{FF2B5EF4-FFF2-40B4-BE49-F238E27FC236}">
                <a16:creationId xmlns:a16="http://schemas.microsoft.com/office/drawing/2014/main" id="{6EBE3DB8-3294-4B4E-8DA5-18607EEBBF08}"/>
              </a:ext>
            </a:extLst>
          </p:cNvPr>
          <p:cNvSpPr/>
          <p:nvPr/>
        </p:nvSpPr>
        <p:spPr>
          <a:xfrm>
            <a:off x="7277877" y="2004078"/>
            <a:ext cx="3256383" cy="608494"/>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000" dirty="0">
                <a:solidFill>
                  <a:schemeClr val="accent3"/>
                </a:solidFill>
              </a:rPr>
              <a:t>PLACE UPDATES</a:t>
            </a:r>
          </a:p>
        </p:txBody>
      </p:sp>
      <p:sp>
        <p:nvSpPr>
          <p:cNvPr id="71" name="Ovale 70" descr="endpoint della sequenza temporale">
            <a:extLst>
              <a:ext uri="{FF2B5EF4-FFF2-40B4-BE49-F238E27FC236}">
                <a16:creationId xmlns:a16="http://schemas.microsoft.com/office/drawing/2014/main" id="{77EBB638-4BD1-47AC-94FB-DCD6B28116F6}"/>
              </a:ext>
            </a:extLst>
          </p:cNvPr>
          <p:cNvSpPr/>
          <p:nvPr/>
        </p:nvSpPr>
        <p:spPr>
          <a:xfrm>
            <a:off x="11416448" y="2263194"/>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0" name="Segnaposto testo 29">
            <a:extLst>
              <a:ext uri="{FF2B5EF4-FFF2-40B4-BE49-F238E27FC236}">
                <a16:creationId xmlns:a16="http://schemas.microsoft.com/office/drawing/2014/main" id="{6AB27524-4451-4AC5-964C-0F705B6368D7}"/>
              </a:ext>
            </a:extLst>
          </p:cNvPr>
          <p:cNvSpPr>
            <a:spLocks noGrp="1"/>
          </p:cNvSpPr>
          <p:nvPr>
            <p:ph type="body" sz="quarter" idx="39"/>
          </p:nvPr>
        </p:nvSpPr>
        <p:spPr>
          <a:xfrm>
            <a:off x="6596742" y="2683011"/>
            <a:ext cx="4556232" cy="2214680"/>
          </a:xfrm>
        </p:spPr>
        <p:txBody>
          <a:bodyPr rtlCol="0"/>
          <a:lstStyle/>
          <a:p>
            <a:pPr algn="just">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second thing that we can check is that given two logs, an old one and a new one, the algorithm finds new places or transition that should be added to the Petri Net, it gives us back even the occurrences of the new Event on the log and we let the user if he wants to add it or if it want to ignore it. If the log gives back a similar PN it will say that there are no differences between the two Petri Nets.</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sp>
        <p:nvSpPr>
          <p:cNvPr id="45" name="Titolo 44">
            <a:extLst>
              <a:ext uri="{FF2B5EF4-FFF2-40B4-BE49-F238E27FC236}">
                <a16:creationId xmlns:a16="http://schemas.microsoft.com/office/drawing/2014/main" id="{CE9001BD-04C4-40D0-98EB-088BE1EF0E65}"/>
              </a:ext>
            </a:extLst>
          </p:cNvPr>
          <p:cNvSpPr>
            <a:spLocks noGrp="1"/>
          </p:cNvSpPr>
          <p:nvPr>
            <p:ph type="title"/>
          </p:nvPr>
        </p:nvSpPr>
        <p:spPr/>
        <p:txBody>
          <a:bodyPr rtlCol="0"/>
          <a:lstStyle/>
          <a:p>
            <a:pPr rtl="0"/>
            <a:r>
              <a:rPr lang="it-IT" dirty="0"/>
              <a:t>PROCESS DISCOVERY</a:t>
            </a:r>
          </a:p>
        </p:txBody>
      </p:sp>
      <p:sp>
        <p:nvSpPr>
          <p:cNvPr id="7" name="CasellaDiTesto 6">
            <a:extLst>
              <a:ext uri="{FF2B5EF4-FFF2-40B4-BE49-F238E27FC236}">
                <a16:creationId xmlns:a16="http://schemas.microsoft.com/office/drawing/2014/main" id="{60DF6996-2B93-22E5-E874-B2EA8FC32203}"/>
              </a:ext>
            </a:extLst>
          </p:cNvPr>
          <p:cNvSpPr txBox="1"/>
          <p:nvPr/>
        </p:nvSpPr>
        <p:spPr>
          <a:xfrm>
            <a:off x="839754" y="1194519"/>
            <a:ext cx="10534261" cy="939168"/>
          </a:xfrm>
          <a:prstGeom prst="rect">
            <a:avLst/>
          </a:prstGeom>
          <a:noFill/>
        </p:spPr>
        <p:txBody>
          <a:bodyPr wrap="square">
            <a:spAutoFit/>
          </a:bodyPr>
          <a:lstStyle/>
          <a:p>
            <a:pPr algn="just">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We also implemented some new different features, 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fter creation the Petri Net we developed two new algorithms to see how the algorithms of mining works if we want to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insert new places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or if an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updated version of the log works with the PN generated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vale 7" descr="endpoint della sequenza temporale">
            <a:extLst>
              <a:ext uri="{FF2B5EF4-FFF2-40B4-BE49-F238E27FC236}">
                <a16:creationId xmlns:a16="http://schemas.microsoft.com/office/drawing/2014/main" id="{80DD86C3-BE0E-7137-4387-E4794A5BA64A}"/>
              </a:ext>
            </a:extLst>
          </p:cNvPr>
          <p:cNvSpPr/>
          <p:nvPr/>
        </p:nvSpPr>
        <p:spPr>
          <a:xfrm>
            <a:off x="5512480" y="2265917"/>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6" name="Segnaposto testo 15">
            <a:extLst>
              <a:ext uri="{FF2B5EF4-FFF2-40B4-BE49-F238E27FC236}">
                <a16:creationId xmlns:a16="http://schemas.microsoft.com/office/drawing/2014/main" id="{AC2EBBFC-3EAD-0E89-5960-DCF40AFD3B2D}"/>
              </a:ext>
            </a:extLst>
          </p:cNvPr>
          <p:cNvSpPr>
            <a:spLocks noGrp="1"/>
          </p:cNvSpPr>
          <p:nvPr>
            <p:ph type="body" sz="quarter" idx="11"/>
          </p:nvPr>
        </p:nvSpPr>
        <p:spPr>
          <a:xfrm>
            <a:off x="838868" y="2683010"/>
            <a:ext cx="4556232" cy="2214681"/>
          </a:xfrm>
        </p:spPr>
        <p:txBody>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first thing we can see is that the PN works well, if we insert a new place name, that place will be correctly added to the Petri Net.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pic>
        <p:nvPicPr>
          <p:cNvPr id="2" name="Immagine 1" descr="Immagine che contiene testo&#10;&#10;Descrizione generata automaticamente">
            <a:extLst>
              <a:ext uri="{FF2B5EF4-FFF2-40B4-BE49-F238E27FC236}">
                <a16:creationId xmlns:a16="http://schemas.microsoft.com/office/drawing/2014/main" id="{323670DC-3267-BBEC-1C0A-1A8C270952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868" y="3679018"/>
            <a:ext cx="3916680" cy="874395"/>
          </a:xfrm>
          <a:prstGeom prst="rect">
            <a:avLst/>
          </a:prstGeom>
          <a:noFill/>
          <a:ln>
            <a:noFill/>
          </a:ln>
        </p:spPr>
      </p:pic>
      <p:pic>
        <p:nvPicPr>
          <p:cNvPr id="3" name="Immagine 2">
            <a:extLst>
              <a:ext uri="{FF2B5EF4-FFF2-40B4-BE49-F238E27FC236}">
                <a16:creationId xmlns:a16="http://schemas.microsoft.com/office/drawing/2014/main" id="{22791050-80E0-399F-077C-4A4A775F1B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9026" y="4758153"/>
            <a:ext cx="3464375" cy="1880094"/>
          </a:xfrm>
          <a:prstGeom prst="rect">
            <a:avLst/>
          </a:prstGeom>
          <a:noFill/>
          <a:ln>
            <a:noFill/>
          </a:ln>
        </p:spPr>
      </p:pic>
      <p:pic>
        <p:nvPicPr>
          <p:cNvPr id="4" name="Immagine 3">
            <a:extLst>
              <a:ext uri="{FF2B5EF4-FFF2-40B4-BE49-F238E27FC236}">
                <a16:creationId xmlns:a16="http://schemas.microsoft.com/office/drawing/2014/main" id="{1AA8859F-B9B1-A97A-9792-67B3198523A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96742" y="4338100"/>
            <a:ext cx="3589020" cy="840105"/>
          </a:xfrm>
          <a:prstGeom prst="rect">
            <a:avLst/>
          </a:prstGeom>
          <a:noFill/>
          <a:ln>
            <a:noFill/>
          </a:ln>
        </p:spPr>
      </p:pic>
      <p:pic>
        <p:nvPicPr>
          <p:cNvPr id="5" name="Immagine 4">
            <a:extLst>
              <a:ext uri="{FF2B5EF4-FFF2-40B4-BE49-F238E27FC236}">
                <a16:creationId xmlns:a16="http://schemas.microsoft.com/office/drawing/2014/main" id="{96CB8A7A-FA03-D4CD-3668-8A62A72AD4F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96742" y="5243376"/>
            <a:ext cx="3228393" cy="1574968"/>
          </a:xfrm>
          <a:prstGeom prst="rect">
            <a:avLst/>
          </a:prstGeom>
          <a:noFill/>
          <a:ln>
            <a:noFill/>
          </a:ln>
        </p:spPr>
      </p:pic>
    </p:spTree>
    <p:extLst>
      <p:ext uri="{BB962C8B-B14F-4D97-AF65-F5344CB8AC3E}">
        <p14:creationId xmlns:p14="http://schemas.microsoft.com/office/powerpoint/2010/main" val="271275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e 18">
            <a:extLst>
              <a:ext uri="{FF2B5EF4-FFF2-40B4-BE49-F238E27FC236}">
                <a16:creationId xmlns:a16="http://schemas.microsoft.com/office/drawing/2014/main" id="{FC17936A-EE2B-4C30-A31C-496282D48B87}"/>
              </a:ext>
            </a:extLst>
          </p:cNvPr>
          <p:cNvSpPr/>
          <p:nvPr/>
        </p:nvSpPr>
        <p:spPr>
          <a:xfrm>
            <a:off x="1489679" y="2030818"/>
            <a:ext cx="3256382"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b="1" dirty="0">
                <a:solidFill>
                  <a:schemeClr val="accent4"/>
                </a:solidFill>
              </a:rPr>
              <a:t>DFG</a:t>
            </a:r>
          </a:p>
        </p:txBody>
      </p:sp>
      <p:sp>
        <p:nvSpPr>
          <p:cNvPr id="51" name="Ovale 50" descr="endpoint della sequenza temporale">
            <a:extLst>
              <a:ext uri="{FF2B5EF4-FFF2-40B4-BE49-F238E27FC236}">
                <a16:creationId xmlns:a16="http://schemas.microsoft.com/office/drawing/2014/main" id="{FEB42CF1-3717-49C1-AB83-60AC16555486}"/>
              </a:ext>
            </a:extLst>
          </p:cNvPr>
          <p:cNvSpPr/>
          <p:nvPr/>
        </p:nvSpPr>
        <p:spPr>
          <a:xfrm>
            <a:off x="839754" y="2375603"/>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45" name="Titolo 44">
            <a:extLst>
              <a:ext uri="{FF2B5EF4-FFF2-40B4-BE49-F238E27FC236}">
                <a16:creationId xmlns:a16="http://schemas.microsoft.com/office/drawing/2014/main" id="{CE9001BD-04C4-40D0-98EB-088BE1EF0E65}"/>
              </a:ext>
            </a:extLst>
          </p:cNvPr>
          <p:cNvSpPr>
            <a:spLocks noGrp="1"/>
          </p:cNvSpPr>
          <p:nvPr>
            <p:ph type="title"/>
          </p:nvPr>
        </p:nvSpPr>
        <p:spPr/>
        <p:txBody>
          <a:bodyPr rtlCol="0"/>
          <a:lstStyle/>
          <a:p>
            <a:pPr rtl="0"/>
            <a:r>
              <a:rPr lang="it-IT" dirty="0"/>
              <a:t>PROCESS MAP</a:t>
            </a:r>
          </a:p>
        </p:txBody>
      </p:sp>
      <p:sp>
        <p:nvSpPr>
          <p:cNvPr id="7" name="CasellaDiTesto 6">
            <a:extLst>
              <a:ext uri="{FF2B5EF4-FFF2-40B4-BE49-F238E27FC236}">
                <a16:creationId xmlns:a16="http://schemas.microsoft.com/office/drawing/2014/main" id="{60DF6996-2B93-22E5-E874-B2EA8FC32203}"/>
              </a:ext>
            </a:extLst>
          </p:cNvPr>
          <p:cNvSpPr txBox="1"/>
          <p:nvPr/>
        </p:nvSpPr>
        <p:spPr>
          <a:xfrm>
            <a:off x="839754" y="1194519"/>
            <a:ext cx="10534261" cy="821122"/>
          </a:xfrm>
          <a:prstGeom prst="rect">
            <a:avLst/>
          </a:prstGeom>
          <a:noFill/>
        </p:spPr>
        <p:txBody>
          <a:bodyPr wrap="square">
            <a:spAutoFit/>
          </a:bodyPr>
          <a:lstStyle/>
          <a:p>
            <a:pPr algn="just">
              <a:lnSpc>
                <a:spcPct val="107000"/>
              </a:lnSpc>
              <a:spcAft>
                <a:spcPts val="800"/>
              </a:spcAft>
            </a:pPr>
            <a:r>
              <a:rPr lang="en-US"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15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process map </a:t>
            </a:r>
            <a:r>
              <a:rPr lang="en-US"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contains activities and connections (by means of arcs) between them. A connection between two activities usually means that there some form of precedence relation. In its simplest form, it means that the ‘source’ activity directly precedes the ‘target’ activity.</a:t>
            </a:r>
            <a:endParaRPr lang="it-IT"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Segnaposto testo 15">
            <a:extLst>
              <a:ext uri="{FF2B5EF4-FFF2-40B4-BE49-F238E27FC236}">
                <a16:creationId xmlns:a16="http://schemas.microsoft.com/office/drawing/2014/main" id="{AC2EBBFC-3EAD-0E89-5960-DCF40AFD3B2D}"/>
              </a:ext>
            </a:extLst>
          </p:cNvPr>
          <p:cNvSpPr>
            <a:spLocks noGrp="1"/>
          </p:cNvSpPr>
          <p:nvPr>
            <p:ph type="body" sz="quarter" idx="11"/>
          </p:nvPr>
        </p:nvSpPr>
        <p:spPr>
          <a:xfrm>
            <a:off x="839754" y="2951102"/>
            <a:ext cx="4556232" cy="2214681"/>
          </a:xfrm>
        </p:spPr>
        <p:txBody>
          <a:bodyPr/>
          <a:lstStyle/>
          <a:p>
            <a:pPr algn="just">
              <a:lnSpc>
                <a:spcPct val="107000"/>
              </a:lnSpc>
              <a:spcAft>
                <a:spcPts val="800"/>
              </a:spcAft>
            </a:pP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We </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implemented the DFG </a:t>
            </a:r>
            <a:r>
              <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Direct Follows Graph </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from which we obtained a Process Model, this technique is the easier to do but do not give us a very well explained Process Map.</a:t>
            </a:r>
          </a:p>
          <a:p>
            <a:pPr algn="just">
              <a:lnSpc>
                <a:spcPct val="107000"/>
              </a:lnSpc>
              <a:spcAft>
                <a:spcPts val="800"/>
              </a:spcAft>
            </a:pP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As we can see in every place there is the total numerosity of the occurrence for the action while on the arc is inserted the numerosity of the occurrence from each action to another</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pic>
        <p:nvPicPr>
          <p:cNvPr id="2" name="Immagine 1">
            <a:extLst>
              <a:ext uri="{FF2B5EF4-FFF2-40B4-BE49-F238E27FC236}">
                <a16:creationId xmlns:a16="http://schemas.microsoft.com/office/drawing/2014/main" id="{C1976D5F-D3CD-948F-6F76-9D1F8F1632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6099" y="1837669"/>
            <a:ext cx="4457916" cy="5020331"/>
          </a:xfrm>
          <a:prstGeom prst="rect">
            <a:avLst/>
          </a:prstGeom>
          <a:noFill/>
          <a:ln>
            <a:noFill/>
          </a:ln>
        </p:spPr>
      </p:pic>
    </p:spTree>
    <p:extLst>
      <p:ext uri="{BB962C8B-B14F-4D97-AF65-F5344CB8AC3E}">
        <p14:creationId xmlns:p14="http://schemas.microsoft.com/office/powerpoint/2010/main" val="181021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e 35">
            <a:extLst>
              <a:ext uri="{FF2B5EF4-FFF2-40B4-BE49-F238E27FC236}">
                <a16:creationId xmlns:a16="http://schemas.microsoft.com/office/drawing/2014/main" id="{6EBE3DB8-3294-4B4E-8DA5-18607EEBBF08}"/>
              </a:ext>
            </a:extLst>
          </p:cNvPr>
          <p:cNvSpPr/>
          <p:nvPr/>
        </p:nvSpPr>
        <p:spPr>
          <a:xfrm>
            <a:off x="7277877" y="2009520"/>
            <a:ext cx="3256383" cy="813767"/>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000" dirty="0">
                <a:solidFill>
                  <a:schemeClr val="accent3"/>
                </a:solidFill>
              </a:rPr>
              <a:t>Process Map:Heuristic </a:t>
            </a:r>
          </a:p>
        </p:txBody>
      </p:sp>
      <p:sp>
        <p:nvSpPr>
          <p:cNvPr id="71" name="Ovale 70" descr="endpoint della sequenza temporale">
            <a:extLst>
              <a:ext uri="{FF2B5EF4-FFF2-40B4-BE49-F238E27FC236}">
                <a16:creationId xmlns:a16="http://schemas.microsoft.com/office/drawing/2014/main" id="{77EBB638-4BD1-47AC-94FB-DCD6B28116F6}"/>
              </a:ext>
            </a:extLst>
          </p:cNvPr>
          <p:cNvSpPr/>
          <p:nvPr/>
        </p:nvSpPr>
        <p:spPr>
          <a:xfrm>
            <a:off x="11283612" y="2266614"/>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0" name="Segnaposto testo 29">
            <a:extLst>
              <a:ext uri="{FF2B5EF4-FFF2-40B4-BE49-F238E27FC236}">
                <a16:creationId xmlns:a16="http://schemas.microsoft.com/office/drawing/2014/main" id="{6AB27524-4451-4AC5-964C-0F705B6368D7}"/>
              </a:ext>
            </a:extLst>
          </p:cNvPr>
          <p:cNvSpPr>
            <a:spLocks noGrp="1"/>
          </p:cNvSpPr>
          <p:nvPr>
            <p:ph type="body" sz="quarter" idx="39"/>
          </p:nvPr>
        </p:nvSpPr>
        <p:spPr>
          <a:xfrm>
            <a:off x="6517544" y="2925607"/>
            <a:ext cx="4556232" cy="2214680"/>
          </a:xfrm>
        </p:spPr>
        <p:txBody>
          <a:bodyPr rtlCol="0"/>
          <a:lstStyle/>
          <a:p>
            <a:pPr algn="just">
              <a:lnSpc>
                <a:spcPct val="107000"/>
              </a:lnSpc>
              <a:spcAft>
                <a:spcPts val="800"/>
              </a:spcAft>
            </a:pP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As we can see also here, in every place there is the total numerosity of the occurrence for the action while on the arc is inserted the numerosity of the occurrence from each action to another.</a:t>
            </a:r>
          </a:p>
          <a:p>
            <a:pPr algn="just">
              <a:lnSpc>
                <a:spcPct val="107000"/>
              </a:lnSpc>
              <a:spcAft>
                <a:spcPts val="800"/>
              </a:spcAft>
            </a:pP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The main difference between the DFG is that here is more readable the map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sp>
        <p:nvSpPr>
          <p:cNvPr id="45" name="Titolo 44">
            <a:extLst>
              <a:ext uri="{FF2B5EF4-FFF2-40B4-BE49-F238E27FC236}">
                <a16:creationId xmlns:a16="http://schemas.microsoft.com/office/drawing/2014/main" id="{CE9001BD-04C4-40D0-98EB-088BE1EF0E65}"/>
              </a:ext>
            </a:extLst>
          </p:cNvPr>
          <p:cNvSpPr>
            <a:spLocks noGrp="1"/>
          </p:cNvSpPr>
          <p:nvPr>
            <p:ph type="title"/>
          </p:nvPr>
        </p:nvSpPr>
        <p:spPr/>
        <p:txBody>
          <a:bodyPr rtlCol="0"/>
          <a:lstStyle/>
          <a:p>
            <a:pPr rtl="0"/>
            <a:r>
              <a:rPr lang="it-IT" dirty="0"/>
              <a:t>PROCESS Map</a:t>
            </a:r>
          </a:p>
        </p:txBody>
      </p:sp>
      <p:sp>
        <p:nvSpPr>
          <p:cNvPr id="7" name="CasellaDiTesto 6">
            <a:extLst>
              <a:ext uri="{FF2B5EF4-FFF2-40B4-BE49-F238E27FC236}">
                <a16:creationId xmlns:a16="http://schemas.microsoft.com/office/drawing/2014/main" id="{60DF6996-2B93-22E5-E874-B2EA8FC32203}"/>
              </a:ext>
            </a:extLst>
          </p:cNvPr>
          <p:cNvSpPr txBox="1"/>
          <p:nvPr/>
        </p:nvSpPr>
        <p:spPr>
          <a:xfrm>
            <a:off x="839753" y="1178867"/>
            <a:ext cx="10534261" cy="1268552"/>
          </a:xfrm>
          <a:prstGeom prst="rect">
            <a:avLst/>
          </a:prstGeom>
          <a:noFill/>
        </p:spPr>
        <p:txBody>
          <a:bodyPr wrap="square">
            <a:spAutoFit/>
          </a:bodyPr>
          <a:lstStyle/>
          <a:p>
            <a:pPr algn="just">
              <a:lnSpc>
                <a:spcPct val="107000"/>
              </a:lnSpc>
              <a:spcAft>
                <a:spcPts val="800"/>
              </a:spcAft>
            </a:pP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Instead, a second Process Map we obtained from the Heuristic Miner, in this case we got a very well explained and more readable Process Map for our purposes, it shows us the possible path between all activity given by execution and gives back the occurrence of the path.</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magine 9">
            <a:extLst>
              <a:ext uri="{FF2B5EF4-FFF2-40B4-BE49-F238E27FC236}">
                <a16:creationId xmlns:a16="http://schemas.microsoft.com/office/drawing/2014/main" id="{AF8100FF-F348-D21B-52DA-F532F200DC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6455" y="2027865"/>
            <a:ext cx="1829887" cy="4661514"/>
          </a:xfrm>
          <a:prstGeom prst="rect">
            <a:avLst/>
          </a:prstGeom>
          <a:noFill/>
          <a:ln>
            <a:noFill/>
          </a:ln>
        </p:spPr>
      </p:pic>
    </p:spTree>
    <p:extLst>
      <p:ext uri="{BB962C8B-B14F-4D97-AF65-F5344CB8AC3E}">
        <p14:creationId xmlns:p14="http://schemas.microsoft.com/office/powerpoint/2010/main" val="29983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e 35">
            <a:extLst>
              <a:ext uri="{FF2B5EF4-FFF2-40B4-BE49-F238E27FC236}">
                <a16:creationId xmlns:a16="http://schemas.microsoft.com/office/drawing/2014/main" id="{6EBE3DB8-3294-4B4E-8DA5-18607EEBBF08}"/>
              </a:ext>
            </a:extLst>
          </p:cNvPr>
          <p:cNvSpPr/>
          <p:nvPr/>
        </p:nvSpPr>
        <p:spPr>
          <a:xfrm>
            <a:off x="7277877" y="2004078"/>
            <a:ext cx="3256383" cy="608494"/>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000" dirty="0">
                <a:solidFill>
                  <a:schemeClr val="accent3"/>
                </a:solidFill>
              </a:rPr>
              <a:t>TB REPLAY</a:t>
            </a:r>
          </a:p>
        </p:txBody>
      </p:sp>
      <p:sp>
        <p:nvSpPr>
          <p:cNvPr id="71" name="Ovale 70" descr="endpoint della sequenza temporale">
            <a:extLst>
              <a:ext uri="{FF2B5EF4-FFF2-40B4-BE49-F238E27FC236}">
                <a16:creationId xmlns:a16="http://schemas.microsoft.com/office/drawing/2014/main" id="{77EBB638-4BD1-47AC-94FB-DCD6B28116F6}"/>
              </a:ext>
            </a:extLst>
          </p:cNvPr>
          <p:cNvSpPr/>
          <p:nvPr/>
        </p:nvSpPr>
        <p:spPr>
          <a:xfrm>
            <a:off x="11416448" y="2263194"/>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0" name="Segnaposto testo 29">
            <a:extLst>
              <a:ext uri="{FF2B5EF4-FFF2-40B4-BE49-F238E27FC236}">
                <a16:creationId xmlns:a16="http://schemas.microsoft.com/office/drawing/2014/main" id="{6AB27524-4451-4AC5-964C-0F705B6368D7}"/>
              </a:ext>
            </a:extLst>
          </p:cNvPr>
          <p:cNvSpPr>
            <a:spLocks noGrp="1"/>
          </p:cNvSpPr>
          <p:nvPr>
            <p:ph type="body" sz="quarter" idx="39"/>
          </p:nvPr>
        </p:nvSpPr>
        <p:spPr>
          <a:xfrm>
            <a:off x="6596742" y="2683011"/>
            <a:ext cx="4556232" cy="2214680"/>
          </a:xfrm>
        </p:spPr>
        <p:txBody>
          <a:bodyPr rtlCol="0"/>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implemented it on the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Inductive_miner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on the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Heuristic_miner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printed the results on the console.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the execution, we noticed that Inductive Mining gains a more correct model that fit better with the log than the Heuristic one.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sp>
        <p:nvSpPr>
          <p:cNvPr id="45" name="Titolo 44">
            <a:extLst>
              <a:ext uri="{FF2B5EF4-FFF2-40B4-BE49-F238E27FC236}">
                <a16:creationId xmlns:a16="http://schemas.microsoft.com/office/drawing/2014/main" id="{CE9001BD-04C4-40D0-98EB-088BE1EF0E65}"/>
              </a:ext>
            </a:extLst>
          </p:cNvPr>
          <p:cNvSpPr>
            <a:spLocks noGrp="1"/>
          </p:cNvSpPr>
          <p:nvPr>
            <p:ph type="title"/>
          </p:nvPr>
        </p:nvSpPr>
        <p:spPr/>
        <p:txBody>
          <a:bodyPr rtlCol="0"/>
          <a:lstStyle/>
          <a:p>
            <a:pPr rtl="0"/>
            <a:r>
              <a:rPr lang="it-IT" dirty="0"/>
              <a:t>CONFORMANCE CHECKING</a:t>
            </a:r>
          </a:p>
        </p:txBody>
      </p:sp>
      <p:sp>
        <p:nvSpPr>
          <p:cNvPr id="7" name="CasellaDiTesto 6">
            <a:extLst>
              <a:ext uri="{FF2B5EF4-FFF2-40B4-BE49-F238E27FC236}">
                <a16:creationId xmlns:a16="http://schemas.microsoft.com/office/drawing/2014/main" id="{60DF6996-2B93-22E5-E874-B2EA8FC32203}"/>
              </a:ext>
            </a:extLst>
          </p:cNvPr>
          <p:cNvSpPr txBox="1"/>
          <p:nvPr/>
        </p:nvSpPr>
        <p:spPr>
          <a:xfrm>
            <a:off x="839754" y="1194519"/>
            <a:ext cx="10534261" cy="670440"/>
          </a:xfrm>
          <a:prstGeom prst="rect">
            <a:avLst/>
          </a:prstGeom>
          <a:noFill/>
        </p:spPr>
        <p:txBody>
          <a:bodyPr wrap="square">
            <a:sp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rPr>
              <a:t>In our case we are going to use the Token-Based Replay technique. TB replay matches a trace and a petri net model, starting from the initial marking seeing which transitions are executed and the tokens history of that trace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magine 9">
            <a:extLst>
              <a:ext uri="{FF2B5EF4-FFF2-40B4-BE49-F238E27FC236}">
                <a16:creationId xmlns:a16="http://schemas.microsoft.com/office/drawing/2014/main" id="{1A104008-791E-3471-9930-3BC0337F6B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7550" y="3963383"/>
            <a:ext cx="4929705" cy="934308"/>
          </a:xfrm>
          <a:prstGeom prst="rect">
            <a:avLst/>
          </a:prstGeom>
          <a:noFill/>
          <a:ln>
            <a:noFill/>
          </a:ln>
        </p:spPr>
      </p:pic>
      <p:sp>
        <p:nvSpPr>
          <p:cNvPr id="12" name="CasellaDiTesto 11">
            <a:extLst>
              <a:ext uri="{FF2B5EF4-FFF2-40B4-BE49-F238E27FC236}">
                <a16:creationId xmlns:a16="http://schemas.microsoft.com/office/drawing/2014/main" id="{534F8EB7-74C6-209B-D9E6-A54092E6A904}"/>
              </a:ext>
            </a:extLst>
          </p:cNvPr>
          <p:cNvSpPr txBox="1"/>
          <p:nvPr/>
        </p:nvSpPr>
        <p:spPr>
          <a:xfrm>
            <a:off x="918273" y="5040233"/>
            <a:ext cx="5008982" cy="1246495"/>
          </a:xfrm>
          <a:prstGeom prst="rect">
            <a:avLst/>
          </a:prstGeom>
          <a:noFill/>
        </p:spPr>
        <p:txBody>
          <a:bodyPr wrap="square">
            <a:spAutoFit/>
          </a:bodyPr>
          <a:lstStyle/>
          <a:p>
            <a:r>
              <a:rPr lang="en-US" sz="1500" dirty="0">
                <a:effectLst/>
                <a:latin typeface="Times New Roman" panose="02020603050405020304" pitchFamily="18" charset="0"/>
                <a:ea typeface="Calibri" panose="020F0502020204030204" pitchFamily="34" charset="0"/>
              </a:rPr>
              <a:t>Example of fitness checking of the Petri Net with the log. In this case we used a heuristic miner, and then we checked the fitness, as we can see the model is not totally fit so the trace is not fit but as we can see we obtained a value near to one 1, this means that the model is quite fit with the model</a:t>
            </a:r>
            <a:endParaRPr lang="it-IT" sz="1500" dirty="0"/>
          </a:p>
        </p:txBody>
      </p:sp>
    </p:spTree>
    <p:extLst>
      <p:ext uri="{BB962C8B-B14F-4D97-AF65-F5344CB8AC3E}">
        <p14:creationId xmlns:p14="http://schemas.microsoft.com/office/powerpoint/2010/main" val="405384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e 18">
            <a:extLst>
              <a:ext uri="{FF2B5EF4-FFF2-40B4-BE49-F238E27FC236}">
                <a16:creationId xmlns:a16="http://schemas.microsoft.com/office/drawing/2014/main" id="{FC17936A-EE2B-4C30-A31C-496282D48B87}"/>
              </a:ext>
            </a:extLst>
          </p:cNvPr>
          <p:cNvSpPr/>
          <p:nvPr/>
        </p:nvSpPr>
        <p:spPr>
          <a:xfrm>
            <a:off x="1523781" y="2154687"/>
            <a:ext cx="3256382"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400" b="1" dirty="0">
                <a:solidFill>
                  <a:schemeClr val="accent4"/>
                </a:solidFill>
              </a:rPr>
              <a:t>BASIC PLAYOUT</a:t>
            </a:r>
          </a:p>
        </p:txBody>
      </p:sp>
      <p:sp>
        <p:nvSpPr>
          <p:cNvPr id="51" name="Ovale 50" descr="endpoint della sequenza temporale">
            <a:extLst>
              <a:ext uri="{FF2B5EF4-FFF2-40B4-BE49-F238E27FC236}">
                <a16:creationId xmlns:a16="http://schemas.microsoft.com/office/drawing/2014/main" id="{FEB42CF1-3717-49C1-AB83-60AC16555486}"/>
              </a:ext>
            </a:extLst>
          </p:cNvPr>
          <p:cNvSpPr/>
          <p:nvPr/>
        </p:nvSpPr>
        <p:spPr>
          <a:xfrm>
            <a:off x="839754" y="2375603"/>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45" name="Titolo 44">
            <a:extLst>
              <a:ext uri="{FF2B5EF4-FFF2-40B4-BE49-F238E27FC236}">
                <a16:creationId xmlns:a16="http://schemas.microsoft.com/office/drawing/2014/main" id="{CE9001BD-04C4-40D0-98EB-088BE1EF0E65}"/>
              </a:ext>
            </a:extLst>
          </p:cNvPr>
          <p:cNvSpPr>
            <a:spLocks noGrp="1"/>
          </p:cNvSpPr>
          <p:nvPr>
            <p:ph type="title"/>
          </p:nvPr>
        </p:nvSpPr>
        <p:spPr/>
        <p:txBody>
          <a:bodyPr rtlCol="0"/>
          <a:lstStyle/>
          <a:p>
            <a:pPr rtl="0"/>
            <a:r>
              <a:rPr lang="it-IT" dirty="0"/>
              <a:t>CONFORMANCE CHECKING</a:t>
            </a:r>
          </a:p>
        </p:txBody>
      </p:sp>
      <p:sp>
        <p:nvSpPr>
          <p:cNvPr id="7" name="CasellaDiTesto 6">
            <a:extLst>
              <a:ext uri="{FF2B5EF4-FFF2-40B4-BE49-F238E27FC236}">
                <a16:creationId xmlns:a16="http://schemas.microsoft.com/office/drawing/2014/main" id="{60DF6996-2B93-22E5-E874-B2EA8FC32203}"/>
              </a:ext>
            </a:extLst>
          </p:cNvPr>
          <p:cNvSpPr txBox="1"/>
          <p:nvPr/>
        </p:nvSpPr>
        <p:spPr>
          <a:xfrm>
            <a:off x="839754" y="1194519"/>
            <a:ext cx="10534261" cy="821122"/>
          </a:xfrm>
          <a:prstGeom prst="rect">
            <a:avLst/>
          </a:prstGeom>
          <a:noFill/>
        </p:spPr>
        <p:txBody>
          <a:bodyPr wrap="square">
            <a:spAutoFit/>
          </a:bodyPr>
          <a:lstStyle/>
          <a:p>
            <a:pPr algn="just">
              <a:lnSpc>
                <a:spcPct val="107000"/>
              </a:lnSpc>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PM4PY, offer different simulation algorithms, that starting from a model, they produce an output that follows the model and the different rules that have been provided by the user. One of those and event the simplest one is the </a:t>
            </a: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Basic Playout</a:t>
            </a:r>
            <a:r>
              <a:rPr lang="it-IT" sz="1500" b="1" dirty="0">
                <a:latin typeface="Calibri" panose="020F0502020204030204" pitchFamily="34" charset="0"/>
                <a:ea typeface="Calibri" panose="020F0502020204030204" pitchFamily="34" charset="0"/>
                <a:cs typeface="Times New Roman" panose="02020603050405020304" pitchFamily="18" charset="0"/>
              </a:rPr>
              <a:t>. </a:t>
            </a:r>
            <a:r>
              <a:rPr lang="en-US" sz="1500" dirty="0">
                <a:latin typeface="Times New Roman" panose="02020603050405020304" pitchFamily="18" charset="0"/>
                <a:ea typeface="Calibri" panose="020F0502020204030204" pitchFamily="34" charset="0"/>
                <a:cs typeface="Times New Roman" panose="02020603050405020304" pitchFamily="18" charset="0"/>
              </a:rPr>
              <a:t>So, I</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also inserted the basic playout simulation of the Petri Net with Token, that tries to execute the net, to see how and if it works </a:t>
            </a:r>
            <a:endParaRPr lang="it-IT"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Segnaposto testo 15">
            <a:extLst>
              <a:ext uri="{FF2B5EF4-FFF2-40B4-BE49-F238E27FC236}">
                <a16:creationId xmlns:a16="http://schemas.microsoft.com/office/drawing/2014/main" id="{AC2EBBFC-3EAD-0E89-5960-DCF40AFD3B2D}"/>
              </a:ext>
            </a:extLst>
          </p:cNvPr>
          <p:cNvSpPr>
            <a:spLocks noGrp="1"/>
          </p:cNvSpPr>
          <p:nvPr>
            <p:ph type="body" sz="quarter" idx="11"/>
          </p:nvPr>
        </p:nvSpPr>
        <p:spPr>
          <a:xfrm>
            <a:off x="1187040" y="4264380"/>
            <a:ext cx="4556232" cy="244216"/>
          </a:xfrm>
        </p:spPr>
        <p:txBody>
          <a:bodyPr/>
          <a:lstStyle/>
          <a:p>
            <a:r>
              <a:rPr lang="it-IT" dirty="0"/>
              <a:t>SIMULATION OF A PETRI NET.</a:t>
            </a:r>
          </a:p>
        </p:txBody>
      </p:sp>
      <p:pic>
        <p:nvPicPr>
          <p:cNvPr id="3" name="Immagine 2">
            <a:extLst>
              <a:ext uri="{FF2B5EF4-FFF2-40B4-BE49-F238E27FC236}">
                <a16:creationId xmlns:a16="http://schemas.microsoft.com/office/drawing/2014/main" id="{79B9AFF2-3D74-1D21-CB98-6D90E7ECD4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040" y="3199876"/>
            <a:ext cx="6118860" cy="899160"/>
          </a:xfrm>
          <a:prstGeom prst="rect">
            <a:avLst/>
          </a:prstGeom>
          <a:noFill/>
          <a:ln>
            <a:noFill/>
          </a:ln>
        </p:spPr>
      </p:pic>
      <p:sp>
        <p:nvSpPr>
          <p:cNvPr id="4" name="Segnaposto testo 15">
            <a:extLst>
              <a:ext uri="{FF2B5EF4-FFF2-40B4-BE49-F238E27FC236}">
                <a16:creationId xmlns:a16="http://schemas.microsoft.com/office/drawing/2014/main" id="{828AB458-CA08-66B4-5050-A32EEA140605}"/>
              </a:ext>
            </a:extLst>
          </p:cNvPr>
          <p:cNvSpPr txBox="1">
            <a:spLocks/>
          </p:cNvSpPr>
          <p:nvPr/>
        </p:nvSpPr>
        <p:spPr>
          <a:xfrm>
            <a:off x="1187040" y="4673940"/>
            <a:ext cx="4556232" cy="244216"/>
          </a:xfrm>
          <a:prstGeom prst="rect">
            <a:avLst/>
          </a:prstGeom>
        </p:spPr>
        <p:txBody>
          <a:bodyPr vert="horz" lIns="0" tIns="45720" rIns="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1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This helps us to understand how a basic execution of the generated PN works, we can also specify some properties in the playout execution so we can also check different properties.</a:t>
            </a:r>
          </a:p>
        </p:txBody>
      </p:sp>
    </p:spTree>
    <p:extLst>
      <p:ext uri="{BB962C8B-B14F-4D97-AF65-F5344CB8AC3E}">
        <p14:creationId xmlns:p14="http://schemas.microsoft.com/office/powerpoint/2010/main" val="114419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e 35">
            <a:extLst>
              <a:ext uri="{FF2B5EF4-FFF2-40B4-BE49-F238E27FC236}">
                <a16:creationId xmlns:a16="http://schemas.microsoft.com/office/drawing/2014/main" id="{6EBE3DB8-3294-4B4E-8DA5-18607EEBBF08}"/>
              </a:ext>
            </a:extLst>
          </p:cNvPr>
          <p:cNvSpPr/>
          <p:nvPr/>
        </p:nvSpPr>
        <p:spPr>
          <a:xfrm>
            <a:off x="7277876" y="2353596"/>
            <a:ext cx="3256383" cy="608494"/>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it-IT" sz="2000" dirty="0">
                <a:solidFill>
                  <a:schemeClr val="accent3"/>
                </a:solidFill>
              </a:rPr>
              <a:t>TB REPLAY</a:t>
            </a:r>
          </a:p>
        </p:txBody>
      </p:sp>
      <p:sp>
        <p:nvSpPr>
          <p:cNvPr id="71" name="Ovale 70" descr="endpoint della sequenza temporale">
            <a:extLst>
              <a:ext uri="{FF2B5EF4-FFF2-40B4-BE49-F238E27FC236}">
                <a16:creationId xmlns:a16="http://schemas.microsoft.com/office/drawing/2014/main" id="{77EBB638-4BD1-47AC-94FB-DCD6B28116F6}"/>
              </a:ext>
            </a:extLst>
          </p:cNvPr>
          <p:cNvSpPr/>
          <p:nvPr/>
        </p:nvSpPr>
        <p:spPr>
          <a:xfrm>
            <a:off x="11193210" y="2567440"/>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0" name="Segnaposto testo 29">
            <a:extLst>
              <a:ext uri="{FF2B5EF4-FFF2-40B4-BE49-F238E27FC236}">
                <a16:creationId xmlns:a16="http://schemas.microsoft.com/office/drawing/2014/main" id="{6AB27524-4451-4AC5-964C-0F705B6368D7}"/>
              </a:ext>
            </a:extLst>
          </p:cNvPr>
          <p:cNvSpPr>
            <a:spLocks noGrp="1"/>
          </p:cNvSpPr>
          <p:nvPr>
            <p:ph type="body" sz="quarter" idx="39"/>
          </p:nvPr>
        </p:nvSpPr>
        <p:spPr>
          <a:xfrm>
            <a:off x="6627952" y="3242848"/>
            <a:ext cx="4556232" cy="2214680"/>
          </a:xfrm>
        </p:spPr>
        <p:txBody>
          <a:bodyPr rtlCol="0"/>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shows us how the places are linked each one and how is possible to move inside the PN.</a:t>
            </a:r>
          </a:p>
          <a:p>
            <a:pPr algn="just">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As we can see the Process Tree is labeled even with the logical connectives.</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rPr>
              <a:t>Here we can see an example of Petri Net Process Tree generated from a Heuristic Miner.</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sp>
        <p:nvSpPr>
          <p:cNvPr id="45" name="Titolo 44">
            <a:extLst>
              <a:ext uri="{FF2B5EF4-FFF2-40B4-BE49-F238E27FC236}">
                <a16:creationId xmlns:a16="http://schemas.microsoft.com/office/drawing/2014/main" id="{CE9001BD-04C4-40D0-98EB-088BE1EF0E65}"/>
              </a:ext>
            </a:extLst>
          </p:cNvPr>
          <p:cNvSpPr>
            <a:spLocks noGrp="1"/>
          </p:cNvSpPr>
          <p:nvPr>
            <p:ph type="title"/>
          </p:nvPr>
        </p:nvSpPr>
        <p:spPr/>
        <p:txBody>
          <a:bodyPr rtlCol="0"/>
          <a:lstStyle/>
          <a:p>
            <a:pPr rtl="0"/>
            <a:r>
              <a:rPr lang="it-IT" dirty="0"/>
              <a:t>CONFORMANCE CHECKING</a:t>
            </a:r>
          </a:p>
        </p:txBody>
      </p:sp>
      <p:sp>
        <p:nvSpPr>
          <p:cNvPr id="7" name="CasellaDiTesto 6">
            <a:extLst>
              <a:ext uri="{FF2B5EF4-FFF2-40B4-BE49-F238E27FC236}">
                <a16:creationId xmlns:a16="http://schemas.microsoft.com/office/drawing/2014/main" id="{60DF6996-2B93-22E5-E874-B2EA8FC32203}"/>
              </a:ext>
            </a:extLst>
          </p:cNvPr>
          <p:cNvSpPr txBox="1"/>
          <p:nvPr/>
        </p:nvSpPr>
        <p:spPr>
          <a:xfrm>
            <a:off x="839754" y="1194519"/>
            <a:ext cx="10534261" cy="670440"/>
          </a:xfrm>
          <a:prstGeom prst="rect">
            <a:avLst/>
          </a:prstGeom>
          <a:noFill/>
        </p:spPr>
        <p:txBody>
          <a:bodyPr wrap="square">
            <a:sp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also inserted on the Inductive Mining the possibilities to see the Process Tree to see how works the reachability inside the PN generated with the Inductive Miner.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magine 1">
            <a:extLst>
              <a:ext uri="{FF2B5EF4-FFF2-40B4-BE49-F238E27FC236}">
                <a16:creationId xmlns:a16="http://schemas.microsoft.com/office/drawing/2014/main" id="{D097E82D-31AD-7C14-26DA-51C06AE321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5977" y="1971342"/>
            <a:ext cx="3601616" cy="4790564"/>
          </a:xfrm>
          <a:prstGeom prst="rect">
            <a:avLst/>
          </a:prstGeom>
          <a:noFill/>
          <a:ln>
            <a:noFill/>
          </a:ln>
        </p:spPr>
      </p:pic>
    </p:spTree>
    <p:extLst>
      <p:ext uri="{BB962C8B-B14F-4D97-AF65-F5344CB8AC3E}">
        <p14:creationId xmlns:p14="http://schemas.microsoft.com/office/powerpoint/2010/main" val="2569032697"/>
      </p:ext>
    </p:extLst>
  </p:cSld>
  <p:clrMapOvr>
    <a:masterClrMapping/>
  </p:clrMapOvr>
</p:sld>
</file>

<file path=ppt/theme/theme1.xml><?xml version="1.0" encoding="utf-8"?>
<a:theme xmlns:a="http://schemas.openxmlformats.org/drawingml/2006/main" name="2_Tema di Offic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5237510_TF16411242_Win32" id="{F4266E1D-42FF-4405-A769-CB35D3B45047}" vid="{8319CE4F-3ECC-4917-A080-82B612E8588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66BA265-3C9C-41FF-80C6-61A7F961C0DC}">
  <ds:schemaRefs>
    <ds:schemaRef ds:uri="http://schemas.microsoft.com/sharepoint/v3/contenttype/forms"/>
  </ds:schemaRefs>
</ds:datastoreItem>
</file>

<file path=customXml/itemProps2.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{76659722-E59D-4C2C-A191-3675F4A6389D}tf16411242_win32</Template>
  <TotalTime>1018</TotalTime>
  <Words>1322</Words>
  <Application>Microsoft Office PowerPoint</Application>
  <PresentationFormat>Widescreen</PresentationFormat>
  <Paragraphs>85</Paragraphs>
  <Slides>11</Slides>
  <Notes>10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Avenir Next LT Pro Light</vt:lpstr>
      <vt:lpstr>Calibri</vt:lpstr>
      <vt:lpstr>Speak Pro</vt:lpstr>
      <vt:lpstr>Times New Roman</vt:lpstr>
      <vt:lpstr>2_Tema di Office</vt:lpstr>
      <vt:lpstr>PROCESS MINING; A STUDY CASE FOR FORMAL METHODS     made by: Giovanni magrone</vt:lpstr>
      <vt:lpstr>Initial steps and datalog used </vt:lpstr>
      <vt:lpstr>PROCESS DISCOVERY</vt:lpstr>
      <vt:lpstr>PROCESS DISCOVERY</vt:lpstr>
      <vt:lpstr>PROCESS MAP</vt:lpstr>
      <vt:lpstr>PROCESS Map</vt:lpstr>
      <vt:lpstr>CONFORMANCE CHECKING</vt:lpstr>
      <vt:lpstr>CONFORMANCE CHECKING</vt:lpstr>
      <vt:lpstr>CONFORMANCE CHECKING</vt:lpstr>
      <vt:lpstr>Conclusions</vt:lpstr>
      <vt:lpstr>PROCESS MINING; A STUDY CASE FOR FORMAL METHODS     made by: Giovanni magrone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MINING; A STUDY CASE FOR FORMAL METHODS     made by: Giovanni magrone</dc:title>
  <dc:creator>Giovanni  Magrone</dc:creator>
  <cp:lastModifiedBy>Giovanni  Magrone</cp:lastModifiedBy>
  <cp:revision>2</cp:revision>
  <dcterms:created xsi:type="dcterms:W3CDTF">2023-02-27T16:48:09Z</dcterms:created>
  <dcterms:modified xsi:type="dcterms:W3CDTF">2023-02-28T09:46:27Z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