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84" r:id="rId6"/>
    <p:sldId id="283" r:id="rId7"/>
    <p:sldId id="285" r:id="rId8"/>
    <p:sldId id="288" r:id="rId9"/>
    <p:sldId id="286" r:id="rId10"/>
    <p:sldId id="290" r:id="rId11"/>
    <p:sldId id="292" r:id="rId12"/>
    <p:sldId id="294" r:id="rId13"/>
    <p:sldId id="29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66CE"/>
    <a:srgbClr val="7165FF"/>
    <a:srgbClr val="6559F9"/>
    <a:srgbClr val="FF5A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756" autoAdjust="0"/>
    <p:restoredTop sz="94660"/>
  </p:normalViewPr>
  <p:slideViewPr>
    <p:cSldViewPr snapToGrid="0">
      <p:cViewPr>
        <p:scale>
          <a:sx n="50" d="100"/>
          <a:sy n="50" d="100"/>
        </p:scale>
        <p:origin x="764" y="95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D997B5FA-0921-464F-AAE1-844C04324D75}" type="datetimeFigureOut">
              <a:rPr lang="zh-CN" altLang="en-US" smtClean="0"/>
            </a:fld>
            <a:endParaRPr lang="zh-CN" alt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zh-CN" alt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723265" y="1494155"/>
            <a:ext cx="3833495" cy="3182620"/>
          </a:xfrm>
          <a:prstGeom prst="rect">
            <a:avLst/>
          </a:prstGeom>
          <a:noFill/>
        </p:spPr>
        <p:txBody>
          <a:bodyPr wrap="square" rtlCol="0">
            <a:noAutofit/>
          </a:bodyPr>
          <a:lstStyle/>
          <a:p>
            <a:pPr>
              <a:lnSpc>
                <a:spcPct val="150000"/>
              </a:lnSpc>
            </a:pPr>
            <a:endParaRPr lang="en-US" altLang="zh-CN" sz="1000" dirty="0">
              <a:cs typeface="Arial" panose="020B0604020202020204" pitchFamily="34" charset="0"/>
            </a:endParaRPr>
          </a:p>
        </p:txBody>
      </p:sp>
      <p:sp>
        <p:nvSpPr>
          <p:cNvPr id="3" name="Text 0"/>
          <p:cNvSpPr/>
          <p:nvPr/>
        </p:nvSpPr>
        <p:spPr>
          <a:xfrm>
            <a:off x="-1891030" y="0"/>
            <a:ext cx="14083665" cy="1118870"/>
          </a:xfrm>
          <a:prstGeom prst="rect">
            <a:avLst/>
          </a:prstGeom>
          <a:noFill/>
        </p:spPr>
        <p:txBody>
          <a:bodyPr wrap="square" lIns="0" tIns="0" rIns="0" bIns="0" rtlCol="0" anchor="t"/>
          <a:p>
            <a:pPr marL="2286000" lvl="5" indent="0" algn="ctr">
              <a:lnSpc>
                <a:spcPct val="100000"/>
              </a:lnSpc>
              <a:buNone/>
            </a:pPr>
            <a:r>
              <a:rPr lang="en-US" altLang="zh-CN" sz="5400">
                <a:ln w="6600">
                  <a:solidFill>
                    <a:schemeClr val="accent2"/>
                  </a:solidFill>
                  <a:prstDash val="solid"/>
                </a:ln>
                <a:solidFill>
                  <a:schemeClr val="bg1"/>
                </a:solidFill>
                <a:effectLst>
                  <a:outerShdw dist="38100" dir="2700000" algn="tl" rotWithShape="0">
                    <a:schemeClr val="accent2"/>
                  </a:outerShdw>
                </a:effectLst>
                <a:latin typeface="Times New Roman" panose="02020603050405020304" charset="0"/>
                <a:cs typeface="Times New Roman" panose="02020603050405020304" charset="0"/>
                <a:sym typeface="+mn-ea"/>
              </a:rPr>
              <a:t>ONLINE BOOK RECOMMENDATION USING COLLABORATIVE FILTERING </a:t>
            </a:r>
            <a:endParaRPr lang="en-US" altLang="zh-CN" sz="5400" dirty="0">
              <a:ln w="6600">
                <a:solidFill>
                  <a:schemeClr val="accent2"/>
                </a:solidFill>
                <a:prstDash val="solid"/>
              </a:ln>
              <a:solidFill>
                <a:schemeClr val="bg1"/>
              </a:solidFill>
              <a:effectLst>
                <a:outerShdw dist="38100" dir="2700000" algn="tl" rotWithShape="0">
                  <a:schemeClr val="accent2"/>
                </a:outerShdw>
              </a:effectLst>
              <a:latin typeface="Times New Roman" panose="02020603050405020304" charset="0"/>
              <a:cs typeface="Times New Roman" panose="02020603050405020304" charset="0"/>
              <a:sym typeface="+mn-ea"/>
            </a:endParaRPr>
          </a:p>
        </p:txBody>
      </p:sp>
      <p:sp>
        <p:nvSpPr>
          <p:cNvPr id="2" name="Text Box 1"/>
          <p:cNvSpPr txBox="1"/>
          <p:nvPr/>
        </p:nvSpPr>
        <p:spPr>
          <a:xfrm>
            <a:off x="0" y="2020570"/>
            <a:ext cx="12192635" cy="4837430"/>
          </a:xfrm>
          <a:prstGeom prst="rect">
            <a:avLst/>
          </a:prstGeom>
          <a:noFill/>
        </p:spPr>
        <p:txBody>
          <a:bodyPr wrap="square" rtlCol="0" anchor="t">
            <a:noAutofit/>
            <a:scene3d>
              <a:camera prst="orthographicFront"/>
              <a:lightRig rig="threePt" dir="t"/>
            </a:scene3d>
          </a:bodyPr>
          <a:p>
            <a:pPr algn="ctr">
              <a:lnSpc>
                <a:spcPct val="100000"/>
              </a:lnSpc>
              <a:spcBef>
                <a:spcPts val="1200"/>
              </a:spcBef>
              <a:spcAft>
                <a:spcPts val="1200"/>
              </a:spcAft>
            </a:pPr>
            <a:r>
              <a:rPr lang="en-IN" sz="2000" b="1" dirty="0">
                <a:ln w="6600">
                  <a:solidFill>
                    <a:schemeClr val="accent2"/>
                  </a:solidFill>
                  <a:prstDash val="solid"/>
                </a:ln>
                <a:solidFill>
                  <a:schemeClr val="bg1"/>
                </a:solidFill>
                <a:effectLst>
                  <a:outerShdw dist="38100" dir="2700000" algn="tl" rotWithShape="0">
                    <a:schemeClr val="accent2"/>
                  </a:outerShdw>
                </a:effectLst>
                <a:highlight>
                  <a:srgbClr val="000000"/>
                </a:highlight>
                <a:latin typeface="Arial" panose="020B0604020202020204" pitchFamily="34" charset="0"/>
                <a:ea typeface="Arial" panose="020B0604020202020204" pitchFamily="34" charset="0"/>
                <a:sym typeface="+mn-ea"/>
              </a:rPr>
              <a:t>A PROJECT REPORT             </a:t>
            </a:r>
            <a:endParaRPr lang="en-IN" sz="2000" b="1" dirty="0">
              <a:ln w="6600">
                <a:solidFill>
                  <a:schemeClr val="accent2"/>
                </a:solidFill>
                <a:prstDash val="solid"/>
              </a:ln>
              <a:solidFill>
                <a:schemeClr val="bg1"/>
              </a:solidFill>
              <a:effectLst>
                <a:outerShdw dist="38100" dir="2700000" algn="tl" rotWithShape="0">
                  <a:schemeClr val="accent2"/>
                </a:outerShdw>
              </a:effectLst>
              <a:highlight>
                <a:srgbClr val="000000"/>
              </a:highlight>
              <a:latin typeface="Arial" panose="020B0604020202020204" pitchFamily="34" charset="0"/>
              <a:ea typeface="Arial" panose="020B0604020202020204" pitchFamily="34" charset="0"/>
              <a:sym typeface="+mn-ea"/>
            </a:endParaRPr>
          </a:p>
          <a:p>
            <a:pPr algn="ctr">
              <a:lnSpc>
                <a:spcPct val="100000"/>
              </a:lnSpc>
              <a:spcBef>
                <a:spcPts val="1200"/>
              </a:spcBef>
              <a:spcAft>
                <a:spcPts val="1200"/>
              </a:spcAft>
            </a:pPr>
            <a:r>
              <a:rPr lang="en-IN" sz="2000" b="1" dirty="0">
                <a:ln w="6600">
                  <a:solidFill>
                    <a:schemeClr val="accent2"/>
                  </a:solidFill>
                  <a:prstDash val="solid"/>
                </a:ln>
                <a:solidFill>
                  <a:schemeClr val="bg1"/>
                </a:solidFill>
                <a:effectLst>
                  <a:outerShdw dist="38100" dir="2700000" algn="tl" rotWithShape="0">
                    <a:schemeClr val="accent2"/>
                  </a:outerShdw>
                </a:effectLst>
                <a:highlight>
                  <a:srgbClr val="000000"/>
                </a:highlight>
                <a:latin typeface="Times New Roman" panose="02020603050405020304" charset="0"/>
                <a:ea typeface="Times New Roman" panose="02020603050405020304" charset="0"/>
                <a:sym typeface="+mn-ea"/>
              </a:rPr>
              <a:t> SUBMITTED BY</a:t>
            </a:r>
            <a:endParaRPr lang="en-IN" sz="2000" b="1" dirty="0">
              <a:ln w="6600">
                <a:solidFill>
                  <a:schemeClr val="accent2"/>
                </a:solidFill>
                <a:prstDash val="solid"/>
              </a:ln>
              <a:solidFill>
                <a:schemeClr val="bg1"/>
              </a:solidFill>
              <a:effectLst>
                <a:outerShdw dist="38100" dir="2700000" algn="tl" rotWithShape="0">
                  <a:schemeClr val="accent2"/>
                </a:outerShdw>
              </a:effectLst>
              <a:highlight>
                <a:srgbClr val="000000"/>
              </a:highlight>
              <a:latin typeface="Arial" panose="020B0604020202020204" pitchFamily="34" charset="0"/>
              <a:ea typeface="Arial" panose="020B0604020202020204" pitchFamily="34" charset="0"/>
            </a:endParaRPr>
          </a:p>
          <a:p>
            <a:pPr algn="ctr">
              <a:lnSpc>
                <a:spcPct val="100000"/>
              </a:lnSpc>
              <a:spcBef>
                <a:spcPts val="1200"/>
              </a:spcBef>
              <a:spcAft>
                <a:spcPts val="1200"/>
              </a:spcAft>
            </a:pPr>
            <a:r>
              <a:rPr lang="en-IN" sz="2000" b="1" dirty="0">
                <a:ln w="6600">
                  <a:solidFill>
                    <a:schemeClr val="accent2"/>
                  </a:solidFill>
                  <a:prstDash val="solid"/>
                </a:ln>
                <a:solidFill>
                  <a:schemeClr val="bg1"/>
                </a:solidFill>
                <a:effectLst>
                  <a:outerShdw dist="38100" dir="2700000" algn="tl" rotWithShape="0">
                    <a:schemeClr val="accent2"/>
                  </a:outerShdw>
                </a:effectLst>
                <a:highlight>
                  <a:srgbClr val="000000"/>
                </a:highlight>
                <a:latin typeface="Times New Roman" panose="02020603050405020304" charset="0"/>
                <a:ea typeface="Times New Roman" panose="02020603050405020304" charset="0"/>
                <a:sym typeface="+mn-ea"/>
              </a:rPr>
              <a:t> G. </a:t>
            </a:r>
            <a:r>
              <a:rPr lang="en-US" altLang="en-IN" sz="2000" b="1" dirty="0">
                <a:ln w="6600">
                  <a:solidFill>
                    <a:schemeClr val="accent2"/>
                  </a:solidFill>
                  <a:prstDash val="solid"/>
                </a:ln>
                <a:solidFill>
                  <a:schemeClr val="bg1"/>
                </a:solidFill>
                <a:effectLst>
                  <a:outerShdw dist="38100" dir="2700000" algn="tl" rotWithShape="0">
                    <a:schemeClr val="accent2"/>
                  </a:outerShdw>
                </a:effectLst>
                <a:highlight>
                  <a:srgbClr val="000000"/>
                </a:highlight>
                <a:latin typeface="Times New Roman" panose="02020603050405020304" charset="0"/>
                <a:ea typeface="Times New Roman" panose="02020603050405020304" charset="0"/>
                <a:sym typeface="+mn-ea"/>
              </a:rPr>
              <a:t>Mahesh</a:t>
            </a:r>
            <a:r>
              <a:rPr lang="en-IN" sz="2000" b="1" dirty="0">
                <a:ln w="6600">
                  <a:solidFill>
                    <a:schemeClr val="accent2"/>
                  </a:solidFill>
                  <a:prstDash val="solid"/>
                </a:ln>
                <a:solidFill>
                  <a:schemeClr val="bg1"/>
                </a:solidFill>
                <a:effectLst>
                  <a:outerShdw dist="38100" dir="2700000" algn="tl" rotWithShape="0">
                    <a:schemeClr val="accent2"/>
                  </a:outerShdw>
                </a:effectLst>
                <a:highlight>
                  <a:srgbClr val="000000"/>
                </a:highlight>
                <a:latin typeface="Times New Roman" panose="02020603050405020304" charset="0"/>
                <a:ea typeface="Times New Roman" panose="02020603050405020304" charset="0"/>
                <a:sym typeface="+mn-ea"/>
              </a:rPr>
              <a:t> (1922122</a:t>
            </a:r>
            <a:r>
              <a:rPr lang="en-US" altLang="en-IN" sz="2000" b="1" dirty="0">
                <a:ln w="6600">
                  <a:solidFill>
                    <a:schemeClr val="accent2"/>
                  </a:solidFill>
                  <a:prstDash val="solid"/>
                </a:ln>
                <a:solidFill>
                  <a:schemeClr val="bg1"/>
                </a:solidFill>
                <a:effectLst>
                  <a:outerShdw dist="38100" dir="2700000" algn="tl" rotWithShape="0">
                    <a:schemeClr val="accent2"/>
                  </a:outerShdw>
                </a:effectLst>
                <a:highlight>
                  <a:srgbClr val="000000"/>
                </a:highlight>
                <a:latin typeface="Times New Roman" panose="02020603050405020304" charset="0"/>
                <a:ea typeface="Times New Roman" panose="02020603050405020304" charset="0"/>
                <a:sym typeface="+mn-ea"/>
              </a:rPr>
              <a:t>96</a:t>
            </a:r>
            <a:r>
              <a:rPr lang="en-IN" sz="2000" b="1" dirty="0">
                <a:ln w="6600">
                  <a:solidFill>
                    <a:schemeClr val="accent2"/>
                  </a:solidFill>
                  <a:prstDash val="solid"/>
                </a:ln>
                <a:solidFill>
                  <a:schemeClr val="bg1"/>
                </a:solidFill>
                <a:effectLst>
                  <a:outerShdw dist="38100" dir="2700000" algn="tl" rotWithShape="0">
                    <a:schemeClr val="accent2"/>
                  </a:outerShdw>
                </a:effectLst>
                <a:highlight>
                  <a:srgbClr val="000000"/>
                </a:highlight>
                <a:latin typeface="Times New Roman" panose="02020603050405020304" charset="0"/>
                <a:ea typeface="Times New Roman" panose="02020603050405020304" charset="0"/>
                <a:sym typeface="+mn-ea"/>
              </a:rPr>
              <a:t>)</a:t>
            </a:r>
            <a:endParaRPr lang="en-IN" sz="2000" b="1" dirty="0">
              <a:ln w="6600">
                <a:solidFill>
                  <a:schemeClr val="accent2"/>
                </a:solidFill>
                <a:prstDash val="solid"/>
              </a:ln>
              <a:solidFill>
                <a:schemeClr val="bg1"/>
              </a:solidFill>
              <a:effectLst>
                <a:outerShdw dist="38100" dir="2700000" algn="tl" rotWithShape="0">
                  <a:schemeClr val="accent2"/>
                </a:outerShdw>
              </a:effectLst>
              <a:highlight>
                <a:srgbClr val="000000"/>
              </a:highlight>
              <a:latin typeface="Arial" panose="020B0604020202020204" pitchFamily="34" charset="0"/>
              <a:ea typeface="Times New Roman" panose="02020603050405020304" charset="0"/>
            </a:endParaRPr>
          </a:p>
          <a:p>
            <a:pPr algn="ctr">
              <a:lnSpc>
                <a:spcPct val="100000"/>
              </a:lnSpc>
              <a:spcBef>
                <a:spcPts val="1200"/>
              </a:spcBef>
              <a:spcAft>
                <a:spcPts val="1200"/>
              </a:spcAft>
            </a:pPr>
            <a:r>
              <a:rPr lang="en-IN" sz="2000" b="1" dirty="0">
                <a:ln w="6600">
                  <a:solidFill>
                    <a:schemeClr val="accent2"/>
                  </a:solidFill>
                  <a:prstDash val="solid"/>
                </a:ln>
                <a:solidFill>
                  <a:schemeClr val="bg1"/>
                </a:solidFill>
                <a:effectLst>
                  <a:outerShdw dist="38100" dir="2700000" algn="tl" rotWithShape="0">
                    <a:schemeClr val="accent2"/>
                  </a:outerShdw>
                </a:effectLst>
                <a:highlight>
                  <a:srgbClr val="000000"/>
                </a:highlight>
                <a:latin typeface="Arial" panose="020B0604020202020204" pitchFamily="34" charset="0"/>
                <a:ea typeface="Arial" panose="020B0604020202020204" pitchFamily="34" charset="0"/>
                <a:sym typeface="+mn-ea"/>
              </a:rPr>
              <a:t>  </a:t>
            </a:r>
            <a:r>
              <a:rPr lang="en-US" altLang="en-IN" sz="2000" b="1" dirty="0">
                <a:ln w="6600">
                  <a:solidFill>
                    <a:schemeClr val="accent2"/>
                  </a:solidFill>
                  <a:prstDash val="solid"/>
                </a:ln>
                <a:solidFill>
                  <a:schemeClr val="bg1"/>
                </a:solidFill>
                <a:effectLst>
                  <a:outerShdw dist="38100" dir="2700000" algn="tl" rotWithShape="0">
                    <a:schemeClr val="accent2"/>
                  </a:outerShdw>
                </a:effectLst>
                <a:highlight>
                  <a:srgbClr val="000000"/>
                </a:highlight>
                <a:latin typeface="Arial" panose="020B0604020202020204" pitchFamily="34" charset="0"/>
                <a:ea typeface="Arial" panose="020B0604020202020204" pitchFamily="34" charset="0"/>
                <a:sym typeface="+mn-ea"/>
              </a:rPr>
              <a:t>L.Nishanth Reddy</a:t>
            </a:r>
            <a:r>
              <a:rPr lang="en-IN" sz="2000" b="1" dirty="0">
                <a:ln w="6600">
                  <a:solidFill>
                    <a:schemeClr val="accent2"/>
                  </a:solidFill>
                  <a:prstDash val="solid"/>
                </a:ln>
                <a:solidFill>
                  <a:schemeClr val="bg1"/>
                </a:solidFill>
                <a:effectLst>
                  <a:outerShdw dist="38100" dir="2700000" algn="tl" rotWithShape="0">
                    <a:schemeClr val="accent2"/>
                  </a:outerShdw>
                </a:effectLst>
                <a:highlight>
                  <a:srgbClr val="000000"/>
                </a:highlight>
                <a:latin typeface="Times New Roman" panose="02020603050405020304" charset="0"/>
                <a:ea typeface="Times New Roman" panose="02020603050405020304" charset="0"/>
                <a:sym typeface="+mn-ea"/>
              </a:rPr>
              <a:t>(1922</a:t>
            </a:r>
            <a:r>
              <a:rPr lang="en-US" altLang="en-IN" sz="2000" b="1" dirty="0">
                <a:ln w="6600">
                  <a:solidFill>
                    <a:schemeClr val="accent2"/>
                  </a:solidFill>
                  <a:prstDash val="solid"/>
                </a:ln>
                <a:solidFill>
                  <a:schemeClr val="bg1"/>
                </a:solidFill>
                <a:effectLst>
                  <a:outerShdw dist="38100" dir="2700000" algn="tl" rotWithShape="0">
                    <a:schemeClr val="accent2"/>
                  </a:outerShdw>
                </a:effectLst>
                <a:highlight>
                  <a:srgbClr val="000000"/>
                </a:highlight>
                <a:latin typeface="Times New Roman" panose="02020603050405020304" charset="0"/>
                <a:ea typeface="Times New Roman" panose="02020603050405020304" charset="0"/>
                <a:sym typeface="+mn-ea"/>
              </a:rPr>
              <a:t>12168)</a:t>
            </a:r>
            <a:endParaRPr lang="en-US" altLang="en-IN" sz="2000" b="1" dirty="0">
              <a:ln w="6600">
                <a:solidFill>
                  <a:schemeClr val="accent2"/>
                </a:solidFill>
                <a:prstDash val="solid"/>
              </a:ln>
              <a:solidFill>
                <a:schemeClr val="bg1"/>
              </a:solidFill>
              <a:effectLst>
                <a:outerShdw dist="38100" dir="2700000" algn="tl" rotWithShape="0">
                  <a:schemeClr val="accent2"/>
                </a:outerShdw>
              </a:effectLst>
              <a:highlight>
                <a:srgbClr val="000000"/>
              </a:highlight>
              <a:latin typeface="Times New Roman" panose="02020603050405020304" charset="0"/>
              <a:ea typeface="Times New Roman" panose="02020603050405020304" charset="0"/>
              <a:sym typeface="+mn-ea"/>
            </a:endParaRPr>
          </a:p>
          <a:p>
            <a:pPr algn="ctr">
              <a:lnSpc>
                <a:spcPct val="100000"/>
              </a:lnSpc>
              <a:spcBef>
                <a:spcPts val="1200"/>
              </a:spcBef>
              <a:spcAft>
                <a:spcPts val="1200"/>
              </a:spcAft>
            </a:pPr>
            <a:r>
              <a:rPr lang="en-IN" sz="2000" b="1" dirty="0">
                <a:ln w="6600">
                  <a:solidFill>
                    <a:schemeClr val="accent2"/>
                  </a:solidFill>
                  <a:prstDash val="solid"/>
                </a:ln>
                <a:solidFill>
                  <a:schemeClr val="bg1"/>
                </a:solidFill>
                <a:effectLst>
                  <a:outerShdw dist="38100" dir="2700000" algn="tl" rotWithShape="0">
                    <a:schemeClr val="accent2"/>
                  </a:outerShdw>
                </a:effectLst>
                <a:highlight>
                  <a:srgbClr val="000000"/>
                </a:highlight>
                <a:latin typeface="Arial" panose="020B0604020202020204" pitchFamily="34" charset="0"/>
                <a:ea typeface="Arial" panose="020B0604020202020204" pitchFamily="34" charset="0"/>
                <a:sym typeface="+mn-ea"/>
              </a:rPr>
              <a:t> UNDER THE GUIDANCE OF</a:t>
            </a:r>
            <a:endParaRPr lang="en-IN" sz="2000" b="1" dirty="0">
              <a:ln w="6600">
                <a:solidFill>
                  <a:schemeClr val="accent2"/>
                </a:solidFill>
                <a:prstDash val="solid"/>
              </a:ln>
              <a:solidFill>
                <a:schemeClr val="bg1"/>
              </a:solidFill>
              <a:effectLst>
                <a:outerShdw dist="38100" dir="2700000" algn="tl" rotWithShape="0">
                  <a:schemeClr val="accent2"/>
                </a:outerShdw>
              </a:effectLst>
              <a:highlight>
                <a:srgbClr val="000000"/>
              </a:highlight>
              <a:latin typeface="Arial" panose="020B0604020202020204" pitchFamily="34" charset="0"/>
              <a:ea typeface="Arial" panose="020B0604020202020204" pitchFamily="34" charset="0"/>
              <a:sym typeface="+mn-ea"/>
            </a:endParaRPr>
          </a:p>
          <a:p>
            <a:pPr algn="ctr">
              <a:lnSpc>
                <a:spcPct val="100000"/>
              </a:lnSpc>
              <a:spcBef>
                <a:spcPts val="1200"/>
              </a:spcBef>
              <a:spcAft>
                <a:spcPts val="1200"/>
              </a:spcAft>
            </a:pPr>
            <a:r>
              <a:rPr lang="en-IN" sz="2000" b="1" dirty="0">
                <a:ln w="6600">
                  <a:solidFill>
                    <a:schemeClr val="accent2"/>
                  </a:solidFill>
                  <a:prstDash val="solid"/>
                </a:ln>
                <a:solidFill>
                  <a:schemeClr val="bg1"/>
                </a:solidFill>
                <a:effectLst>
                  <a:outerShdw dist="38100" dir="2700000" algn="tl" rotWithShape="0">
                    <a:schemeClr val="accent2"/>
                  </a:outerShdw>
                </a:effectLst>
                <a:highlight>
                  <a:srgbClr val="000000"/>
                </a:highlight>
                <a:latin typeface="Times New Roman" panose="02020603050405020304" charset="0"/>
                <a:ea typeface="Times New Roman" panose="02020603050405020304" charset="0"/>
                <a:sym typeface="+mn-ea"/>
              </a:rPr>
              <a:t>   DR</a:t>
            </a:r>
            <a:r>
              <a:rPr lang="en-US" altLang="en-IN" sz="2000" b="1" dirty="0">
                <a:ln w="6600">
                  <a:solidFill>
                    <a:schemeClr val="accent2"/>
                  </a:solidFill>
                  <a:prstDash val="solid"/>
                </a:ln>
                <a:solidFill>
                  <a:schemeClr val="bg1"/>
                </a:solidFill>
                <a:effectLst>
                  <a:outerShdw dist="38100" dir="2700000" algn="tl" rotWithShape="0">
                    <a:schemeClr val="accent2"/>
                  </a:outerShdw>
                </a:effectLst>
                <a:highlight>
                  <a:srgbClr val="000000"/>
                </a:highlight>
                <a:latin typeface="Times New Roman" panose="02020603050405020304" charset="0"/>
                <a:ea typeface="Times New Roman" panose="02020603050405020304" charset="0"/>
                <a:sym typeface="+mn-ea"/>
              </a:rPr>
              <a:t>.</a:t>
            </a:r>
            <a:r>
              <a:rPr lang="en-IN" sz="2000" b="1" dirty="0">
                <a:ln w="6600">
                  <a:solidFill>
                    <a:schemeClr val="accent2"/>
                  </a:solidFill>
                  <a:prstDash val="solid"/>
                </a:ln>
                <a:solidFill>
                  <a:schemeClr val="bg1"/>
                </a:solidFill>
                <a:effectLst>
                  <a:outerShdw dist="38100" dir="2700000" algn="tl" rotWithShape="0">
                    <a:schemeClr val="accent2"/>
                  </a:outerShdw>
                </a:effectLst>
                <a:highlight>
                  <a:srgbClr val="000000"/>
                </a:highlight>
                <a:latin typeface="Times New Roman" panose="02020603050405020304" charset="0"/>
                <a:ea typeface="Times New Roman" panose="02020603050405020304" charset="0"/>
                <a:sym typeface="+mn-ea"/>
              </a:rPr>
              <a:t> R</a:t>
            </a:r>
            <a:r>
              <a:rPr lang="en-US" altLang="en-IN" sz="2000" b="1" dirty="0">
                <a:ln w="6600">
                  <a:solidFill>
                    <a:schemeClr val="accent2"/>
                  </a:solidFill>
                  <a:prstDash val="solid"/>
                </a:ln>
                <a:solidFill>
                  <a:schemeClr val="bg1"/>
                </a:solidFill>
                <a:effectLst>
                  <a:outerShdw dist="38100" dir="2700000" algn="tl" rotWithShape="0">
                    <a:schemeClr val="accent2"/>
                  </a:outerShdw>
                </a:effectLst>
                <a:highlight>
                  <a:srgbClr val="000000"/>
                </a:highlight>
                <a:latin typeface="Times New Roman" panose="02020603050405020304" charset="0"/>
                <a:ea typeface="Times New Roman" panose="02020603050405020304" charset="0"/>
                <a:sym typeface="+mn-ea"/>
              </a:rPr>
              <a:t>.</a:t>
            </a:r>
            <a:r>
              <a:rPr lang="en-IN" sz="2000" b="1" dirty="0">
                <a:ln w="6600">
                  <a:solidFill>
                    <a:schemeClr val="accent2"/>
                  </a:solidFill>
                  <a:prstDash val="solid"/>
                </a:ln>
                <a:solidFill>
                  <a:schemeClr val="bg1"/>
                </a:solidFill>
                <a:effectLst>
                  <a:outerShdw dist="38100" dir="2700000" algn="tl" rotWithShape="0">
                    <a:schemeClr val="accent2"/>
                  </a:outerShdw>
                </a:effectLst>
                <a:highlight>
                  <a:srgbClr val="000000"/>
                </a:highlight>
                <a:latin typeface="Times New Roman" panose="02020603050405020304" charset="0"/>
                <a:ea typeface="Times New Roman" panose="02020603050405020304" charset="0"/>
                <a:sym typeface="+mn-ea"/>
              </a:rPr>
              <a:t> DHANALAKSHMI</a:t>
            </a:r>
            <a:endParaRPr lang="en-IN" sz="2000" b="1" dirty="0">
              <a:ln w="6600">
                <a:solidFill>
                  <a:schemeClr val="accent2"/>
                </a:solidFill>
                <a:prstDash val="solid"/>
              </a:ln>
              <a:solidFill>
                <a:schemeClr val="bg1"/>
              </a:solidFill>
              <a:effectLst>
                <a:outerShdw dist="38100" dir="2700000" algn="tl" rotWithShape="0">
                  <a:schemeClr val="accent2"/>
                </a:outerShdw>
              </a:effectLst>
              <a:highlight>
                <a:srgbClr val="000000"/>
              </a:highlight>
              <a:latin typeface="Times New Roman" panose="02020603050405020304" charset="0"/>
              <a:ea typeface="Times New Roman" panose="02020603050405020304" charset="0"/>
              <a:sym typeface="+mn-ea"/>
            </a:endParaRPr>
          </a:p>
          <a:p>
            <a:pPr algn="ctr">
              <a:lnSpc>
                <a:spcPct val="100000"/>
              </a:lnSpc>
              <a:spcBef>
                <a:spcPts val="1200"/>
              </a:spcBef>
              <a:spcAft>
                <a:spcPts val="1200"/>
              </a:spcAft>
            </a:pPr>
            <a:r>
              <a:rPr lang="en-IN" sz="2000" b="1" dirty="0">
                <a:ln w="6600">
                  <a:solidFill>
                    <a:schemeClr val="accent2"/>
                  </a:solidFill>
                  <a:prstDash val="solid"/>
                </a:ln>
                <a:solidFill>
                  <a:schemeClr val="bg1"/>
                </a:solidFill>
                <a:effectLst>
                  <a:outerShdw dist="38100" dir="2700000" algn="tl" rotWithShape="0">
                    <a:schemeClr val="accent2"/>
                  </a:outerShdw>
                </a:effectLst>
                <a:highlight>
                  <a:srgbClr val="000000"/>
                </a:highlight>
                <a:latin typeface="Times New Roman" panose="02020603050405020304" charset="0"/>
                <a:ea typeface="Times New Roman" panose="02020603050405020304" charset="0"/>
                <a:sym typeface="+mn-ea"/>
              </a:rPr>
              <a:t>IN PARTIAL FULFILMENT FOR THE COMPLETION OF COURSE</a:t>
            </a:r>
            <a:endParaRPr lang="en-IN" sz="2000" b="1" dirty="0">
              <a:ln w="6600">
                <a:solidFill>
                  <a:schemeClr val="accent2"/>
                </a:solidFill>
                <a:prstDash val="solid"/>
              </a:ln>
              <a:solidFill>
                <a:schemeClr val="bg1"/>
              </a:solidFill>
              <a:effectLst>
                <a:outerShdw dist="38100" dir="2700000" algn="tl" rotWithShape="0">
                  <a:schemeClr val="accent2"/>
                </a:outerShdw>
              </a:effectLst>
              <a:highlight>
                <a:srgbClr val="000000"/>
              </a:highlight>
              <a:latin typeface="Arial" panose="020B0604020202020204" pitchFamily="34" charset="0"/>
              <a:ea typeface="Arial" panose="020B0604020202020204" pitchFamily="34" charset="0"/>
            </a:endParaRPr>
          </a:p>
          <a:p>
            <a:pPr marL="711200" algn="ctr">
              <a:lnSpc>
                <a:spcPct val="100000"/>
              </a:lnSpc>
              <a:spcBef>
                <a:spcPts val="1200"/>
              </a:spcBef>
              <a:spcAft>
                <a:spcPts val="1200"/>
              </a:spcAft>
            </a:pPr>
            <a:r>
              <a:rPr lang="en-IN" sz="2000" b="1" dirty="0">
                <a:ln w="6600">
                  <a:solidFill>
                    <a:schemeClr val="accent2"/>
                  </a:solidFill>
                  <a:prstDash val="solid"/>
                </a:ln>
                <a:solidFill>
                  <a:schemeClr val="bg1"/>
                </a:solidFill>
                <a:effectLst>
                  <a:outerShdw dist="38100" dir="2700000" algn="tl" rotWithShape="0">
                    <a:schemeClr val="accent2"/>
                  </a:outerShdw>
                </a:effectLst>
                <a:highlight>
                  <a:srgbClr val="000000"/>
                </a:highlight>
                <a:latin typeface="Times New Roman" panose="02020603050405020304" charset="0"/>
                <a:ea typeface="Times New Roman" panose="02020603050405020304" charset="0"/>
                <a:sym typeface="+mn-ea"/>
              </a:rPr>
              <a:t>  CSA0279 – C PROGRAMMING FOR BEGINNERS</a:t>
            </a:r>
            <a:endParaRPr lang="en-IN" sz="2000" b="1" dirty="0">
              <a:ln w="6600">
                <a:solidFill>
                  <a:schemeClr val="accent2"/>
                </a:solidFill>
                <a:prstDash val="solid"/>
              </a:ln>
              <a:solidFill>
                <a:schemeClr val="bg1"/>
              </a:solidFill>
              <a:effectLst>
                <a:outerShdw dist="38100" dir="2700000" algn="tl" rotWithShape="0">
                  <a:schemeClr val="accent2"/>
                </a:outerShdw>
              </a:effectLst>
              <a:highlight>
                <a:srgbClr val="FFFF00"/>
              </a:highlight>
              <a:latin typeface="Arial" panose="020B0604020202020204" pitchFamily="34" charset="0"/>
              <a:ea typeface="Arial" panose="020B0604020202020204" pitchFamily="34" charset="0"/>
            </a:endParaRPr>
          </a:p>
          <a:p>
            <a:pPr algn="ctr">
              <a:lnSpc>
                <a:spcPct val="100000"/>
              </a:lnSpc>
              <a:spcBef>
                <a:spcPts val="1200"/>
              </a:spcBef>
              <a:spcAft>
                <a:spcPts val="1200"/>
              </a:spcAft>
            </a:pPr>
            <a:endParaRPr lang="en-IN" altLang="zh-CN" sz="2000" b="1" dirty="0">
              <a:ln w="6600">
                <a:solidFill>
                  <a:schemeClr val="accent2"/>
                </a:solidFill>
                <a:prstDash val="solid"/>
              </a:ln>
              <a:solidFill>
                <a:schemeClr val="bg1"/>
              </a:solidFill>
              <a:effectLst>
                <a:outerShdw dist="38100" dir="2700000" algn="tl" rotWithShape="0">
                  <a:schemeClr val="accent2"/>
                </a:outerShdw>
              </a:effectLst>
              <a:highlight>
                <a:srgbClr val="FFFF00"/>
              </a:highlight>
              <a:latin typeface="Arial" panose="020B0604020202020204" pitchFamily="34" charset="0"/>
              <a:ea typeface="Arial" panose="020B0604020202020204" pitchFamily="34" charset="0"/>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Title 6"/>
          <p:cNvSpPr>
            <a:spLocks noGrp="1"/>
          </p:cNvSpPr>
          <p:nvPr>
            <p:ph type="title"/>
          </p:nvPr>
        </p:nvSpPr>
        <p:spPr>
          <a:xfrm>
            <a:off x="0" y="635"/>
            <a:ext cx="5394960" cy="762000"/>
          </a:xfrm>
        </p:spPr>
        <p:txBody>
          <a:bodyPr/>
          <a:p>
            <a:r>
              <a:rPr lang="en-US" altLang="en-GB"/>
              <a:t>FUTURE SCOPE</a:t>
            </a:r>
            <a:endParaRPr lang="en-US" altLang="en-GB"/>
          </a:p>
        </p:txBody>
      </p:sp>
      <p:sp>
        <p:nvSpPr>
          <p:cNvPr id="8" name="Content Placeholder 7"/>
          <p:cNvSpPr>
            <a:spLocks noGrp="1"/>
          </p:cNvSpPr>
          <p:nvPr>
            <p:ph idx="1"/>
          </p:nvPr>
        </p:nvSpPr>
        <p:spPr>
          <a:xfrm>
            <a:off x="0" y="763270"/>
            <a:ext cx="12192635" cy="6094095"/>
          </a:xfrm>
        </p:spPr>
        <p:txBody>
          <a:bodyPr/>
          <a:p>
            <a:pPr>
              <a:buFont typeface="Wingdings" panose="05000000000000000000" charset="0"/>
              <a:buChar char="Ø"/>
            </a:pPr>
            <a:r>
              <a:rPr lang="en-GB" altLang="en-US" sz="1900" b="1">
                <a:latin typeface="Times New Roman" panose="02020603050405020304" charset="0"/>
                <a:cs typeface="Times New Roman" panose="02020603050405020304" charset="0"/>
              </a:rPr>
              <a:t>Hybrid Recommendation Systems: Future versions of the system can combine collaborative filtering with content-based filtering techniques. This hybrid approach can improve recommendation accuracy by considering both user behavior and the content features of books, such as genre, author, and keywords.</a:t>
            </a:r>
            <a:endParaRPr lang="en-GB" altLang="en-US" sz="1900" b="1">
              <a:latin typeface="Times New Roman" panose="02020603050405020304" charset="0"/>
              <a:cs typeface="Times New Roman" panose="02020603050405020304" charset="0"/>
            </a:endParaRPr>
          </a:p>
          <a:p>
            <a:pPr>
              <a:buFont typeface="Wingdings" panose="05000000000000000000" charset="0"/>
              <a:buChar char="Ø"/>
            </a:pPr>
            <a:endParaRPr lang="en-GB" altLang="en-US" sz="1900" b="1">
              <a:latin typeface="Times New Roman" panose="02020603050405020304" charset="0"/>
              <a:cs typeface="Times New Roman" panose="02020603050405020304" charset="0"/>
            </a:endParaRPr>
          </a:p>
          <a:p>
            <a:pPr>
              <a:buFont typeface="Wingdings" panose="05000000000000000000" charset="0"/>
              <a:buChar char="Ø"/>
            </a:pPr>
            <a:r>
              <a:rPr lang="en-GB" altLang="en-US" sz="1900" b="1">
                <a:latin typeface="Times New Roman" panose="02020603050405020304" charset="0"/>
                <a:cs typeface="Times New Roman" panose="02020603050405020304" charset="0"/>
              </a:rPr>
              <a:t>Deep Learning Integration: Implementing neural networks and advanced models like Neural Collaborative Filtering (NCF) can enhance the ability to detect complex user-item patterns, providing more nuanced and precise recommendations.</a:t>
            </a:r>
            <a:endParaRPr lang="en-GB" altLang="en-US" sz="1900" b="1">
              <a:latin typeface="Times New Roman" panose="02020603050405020304" charset="0"/>
              <a:cs typeface="Times New Roman" panose="02020603050405020304" charset="0"/>
            </a:endParaRPr>
          </a:p>
          <a:p>
            <a:pPr>
              <a:buFont typeface="Wingdings" panose="05000000000000000000" charset="0"/>
              <a:buChar char="Ø"/>
            </a:pPr>
            <a:endParaRPr lang="en-GB" altLang="en-US" sz="1900" b="1">
              <a:latin typeface="Times New Roman" panose="02020603050405020304" charset="0"/>
              <a:cs typeface="Times New Roman" panose="02020603050405020304" charset="0"/>
            </a:endParaRPr>
          </a:p>
          <a:p>
            <a:pPr>
              <a:buFont typeface="Wingdings" panose="05000000000000000000" charset="0"/>
              <a:buChar char="Ø"/>
            </a:pPr>
            <a:r>
              <a:rPr lang="en-GB" altLang="en-US" sz="1900" b="1">
                <a:latin typeface="Times New Roman" panose="02020603050405020304" charset="0"/>
                <a:cs typeface="Times New Roman" panose="02020603050405020304" charset="0"/>
              </a:rPr>
              <a:t>Real-Time Updates and Streaming Data: The system can evolve to offer real-time recommendations based on user activities, such as when a user rates a book or reads a new one. Streaming data integration would allow the system to adjust suggestions dynamically as new user data becomes available.</a:t>
            </a:r>
            <a:endParaRPr lang="en-GB" altLang="en-US" sz="1900" b="1">
              <a:latin typeface="Times New Roman" panose="02020603050405020304" charset="0"/>
              <a:cs typeface="Times New Roman" panose="02020603050405020304" charset="0"/>
            </a:endParaRPr>
          </a:p>
          <a:p>
            <a:pPr>
              <a:buFont typeface="Wingdings" panose="05000000000000000000" charset="0"/>
              <a:buChar char="Ø"/>
            </a:pPr>
            <a:endParaRPr lang="en-GB" altLang="en-US" sz="1900" b="1">
              <a:latin typeface="Times New Roman" panose="02020603050405020304" charset="0"/>
              <a:cs typeface="Times New Roman" panose="02020603050405020304" charset="0"/>
            </a:endParaRPr>
          </a:p>
          <a:p>
            <a:pPr>
              <a:buFont typeface="Wingdings" panose="05000000000000000000" charset="0"/>
              <a:buChar char="Ø"/>
            </a:pPr>
            <a:r>
              <a:rPr lang="en-GB" altLang="en-US" sz="1900" b="1">
                <a:latin typeface="Times New Roman" panose="02020603050405020304" charset="0"/>
                <a:cs typeface="Times New Roman" panose="02020603050405020304" charset="0"/>
              </a:rPr>
              <a:t>Social Media and User Communities: Integration with social media platforms (e.g., Facebook, Twitter) can allow users to share books, see what friends are reading, and receive suggestions based on their social circle's preferences.</a:t>
            </a:r>
            <a:endParaRPr lang="en-GB" altLang="en-US" sz="1900" b="1">
              <a:latin typeface="Times New Roman" panose="02020603050405020304" charset="0"/>
              <a:cs typeface="Times New Roman" panose="02020603050405020304" charset="0"/>
            </a:endParaRPr>
          </a:p>
          <a:p>
            <a:pPr>
              <a:buFont typeface="Wingdings" panose="05000000000000000000" charset="0"/>
              <a:buChar char="Ø"/>
            </a:pPr>
            <a:endParaRPr lang="en-GB" altLang="en-US" sz="1900" b="1">
              <a:latin typeface="Times New Roman" panose="02020603050405020304" charset="0"/>
              <a:cs typeface="Times New Roman" panose="02020603050405020304" charset="0"/>
            </a:endParaRPr>
          </a:p>
          <a:p>
            <a:pPr>
              <a:buFont typeface="Wingdings" panose="05000000000000000000" charset="0"/>
              <a:buChar char="Ø"/>
            </a:pPr>
            <a:r>
              <a:rPr lang="en-GB" altLang="en-US" sz="1900" b="1">
                <a:latin typeface="Times New Roman" panose="02020603050405020304" charset="0"/>
                <a:cs typeface="Times New Roman" panose="02020603050405020304" charset="0"/>
              </a:rPr>
              <a:t>Cross-Platform Integration: The system can extend beyond books to recommend related media, such as audiobooks, movies, and podcasts. Moreover, integrating mobile apps and offline access will enhance user experience.</a:t>
            </a:r>
            <a:endParaRPr lang="en-GB" altLang="en-US" sz="1900" b="1">
              <a:latin typeface="Times New Roman" panose="02020603050405020304" charset="0"/>
              <a:cs typeface="Times New Roman" panose="02020603050405020304" charset="0"/>
            </a:endParaRPr>
          </a:p>
          <a:p>
            <a:pPr>
              <a:buFont typeface="Wingdings" panose="05000000000000000000" charset="0"/>
              <a:buChar char="Ø"/>
            </a:pPr>
            <a:endParaRPr lang="en-GB" altLang="en-US" sz="1800" b="1"/>
          </a:p>
          <a:p>
            <a:endParaRPr lang="en-GB" altLang="en-US" sz="18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635" y="0"/>
            <a:ext cx="4572000" cy="703580"/>
          </a:xfrm>
        </p:spPr>
        <p:txBody>
          <a:bodyPr/>
          <a:p>
            <a:r>
              <a:rPr lang="en-US" altLang="en-GB"/>
              <a:t>CONCLUSION</a:t>
            </a:r>
            <a:endParaRPr lang="en-US" altLang="en-GB"/>
          </a:p>
        </p:txBody>
      </p:sp>
      <p:sp>
        <p:nvSpPr>
          <p:cNvPr id="3" name="Content Placeholder 2"/>
          <p:cNvSpPr>
            <a:spLocks noGrp="1"/>
          </p:cNvSpPr>
          <p:nvPr>
            <p:ph idx="1"/>
          </p:nvPr>
        </p:nvSpPr>
        <p:spPr>
          <a:xfrm>
            <a:off x="0" y="702945"/>
            <a:ext cx="12192000" cy="5423535"/>
          </a:xfrm>
        </p:spPr>
        <p:txBody>
          <a:bodyPr/>
          <a:p>
            <a:pPr>
              <a:buFont typeface="Wingdings" panose="05000000000000000000" charset="0"/>
              <a:buChar char="Ø"/>
            </a:pPr>
            <a:r>
              <a:rPr lang="en-GB" altLang="en-US" sz="1900" b="1">
                <a:latin typeface="Times New Roman" panose="02020603050405020304" charset="0"/>
                <a:cs typeface="Times New Roman" panose="02020603050405020304" charset="0"/>
              </a:rPr>
              <a:t>The Online Book Recommendation System Using Collaborative Filtering provides an innovative approach to enhancing the book discovery process by delivering personalized recommendations based on user interactions, such as ratings, reviews, and reading history. By leveraging collaborative filtering techniques, the system identifies patterns in user behavior to suggest books that align with individual preferences, improving the user experience and reducing the overwhelming choice that many users face.</a:t>
            </a:r>
            <a:endParaRPr lang="en-GB" altLang="en-US" sz="1900" b="1">
              <a:latin typeface="Times New Roman" panose="02020603050405020304" charset="0"/>
              <a:cs typeface="Times New Roman" panose="02020603050405020304" charset="0"/>
            </a:endParaRPr>
          </a:p>
          <a:p>
            <a:pPr>
              <a:buFont typeface="Wingdings" panose="05000000000000000000" charset="0"/>
              <a:buChar char="Ø"/>
            </a:pPr>
            <a:endParaRPr lang="en-GB" altLang="en-US" sz="1900" b="1">
              <a:latin typeface="Times New Roman" panose="02020603050405020304" charset="0"/>
              <a:cs typeface="Times New Roman" panose="02020603050405020304" charset="0"/>
            </a:endParaRPr>
          </a:p>
          <a:p>
            <a:pPr>
              <a:buFont typeface="Wingdings" panose="05000000000000000000" charset="0"/>
              <a:buChar char="Ø"/>
            </a:pPr>
            <a:r>
              <a:rPr lang="en-GB" altLang="en-US" sz="1900" b="1">
                <a:latin typeface="Times New Roman" panose="02020603050405020304" charset="0"/>
                <a:cs typeface="Times New Roman" panose="02020603050405020304" charset="0"/>
              </a:rPr>
              <a:t>With features like user profile management, a rating and review system, and integration with external book databases, the platform ensures access to a broad range of books, enriching the discovery process. The analytics dashboard provides valuable insights for administrators, allowing for continuous improvement in the system's performance and user engagement.</a:t>
            </a:r>
            <a:endParaRPr lang="en-GB" altLang="en-US" sz="1900" b="1">
              <a:latin typeface="Times New Roman" panose="02020603050405020304" charset="0"/>
              <a:cs typeface="Times New Roman" panose="02020603050405020304" charset="0"/>
            </a:endParaRPr>
          </a:p>
          <a:p>
            <a:pPr>
              <a:buFont typeface="Wingdings" panose="05000000000000000000" charset="0"/>
              <a:buChar char="Ø"/>
            </a:pPr>
            <a:endParaRPr lang="en-GB" altLang="en-US" sz="1900" b="1">
              <a:latin typeface="Times New Roman" panose="02020603050405020304" charset="0"/>
              <a:cs typeface="Times New Roman" panose="02020603050405020304" charset="0"/>
            </a:endParaRPr>
          </a:p>
          <a:p>
            <a:pPr>
              <a:buFont typeface="Wingdings" panose="05000000000000000000" charset="0"/>
              <a:buChar char="Ø"/>
            </a:pPr>
            <a:r>
              <a:rPr lang="en-GB" altLang="en-US" sz="1900" b="1">
                <a:latin typeface="Times New Roman" panose="02020603050405020304" charset="0"/>
                <a:cs typeface="Times New Roman" panose="02020603050405020304" charset="0"/>
              </a:rPr>
              <a:t>The future scope of the project includes integrating hybrid recommendation techniques, deep learning models, and real-time recommendation capabilities to make the system even more dynamic and accurate. Additionally, expanding the system to support cross-platform recommendations, multilingual content, and emotion-aware features will further enhance its reach and usability.</a:t>
            </a:r>
            <a:endParaRPr lang="en-GB" altLang="en-US" sz="1900" b="1">
              <a:latin typeface="Times New Roman" panose="02020603050405020304" charset="0"/>
              <a:cs typeface="Times New Roman" panose="02020603050405020304" charset="0"/>
            </a:endParaRPr>
          </a:p>
          <a:p>
            <a:pPr>
              <a:buFont typeface="Wingdings" panose="05000000000000000000" charset="0"/>
              <a:buChar char="Ø"/>
            </a:pPr>
            <a:endParaRPr lang="en-GB" altLang="en-US" sz="1900" b="1">
              <a:latin typeface="Times New Roman" panose="02020603050405020304" charset="0"/>
              <a:cs typeface="Times New Roman" panose="02020603050405020304" charset="0"/>
            </a:endParaRPr>
          </a:p>
          <a:p>
            <a:pPr>
              <a:buFont typeface="Wingdings" panose="05000000000000000000" charset="0"/>
              <a:buChar char="Ø"/>
            </a:pPr>
            <a:r>
              <a:rPr lang="en-GB" altLang="en-US" sz="1900" b="1">
                <a:latin typeface="Times New Roman" panose="02020603050405020304" charset="0"/>
                <a:cs typeface="Times New Roman" panose="02020603050405020304" charset="0"/>
              </a:rPr>
              <a:t>Overall, the system not only aims to offer personalized book suggestions but also encourages community interaction through user feedback and shared preferences, making book discovery more enjoyable and socially engaging. The development of this system holds great potential for improving how users explore and engage with books.</a:t>
            </a:r>
            <a:endParaRPr lang="en-GB" altLang="en-US" sz="1900" b="1">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635" y="635"/>
            <a:ext cx="1219263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457200" marR="0" lvl="0" indent="-457200" algn="just"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charset="0"/>
                <a:cs typeface="Times New Roman" panose="02020603050405020304" charset="0"/>
              </a:rPr>
              <a:t>Project:</a:t>
            </a:r>
            <a:r>
              <a:rPr kumimoji="0" lang="en-US" altLang="en-US" sz="2000" b="1" i="0" u="none" strike="noStrike" cap="none" normalizeH="0" baseline="0"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altLang="zh-CN" sz="2000"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ONLINE BOOK RECOMMENDATION USING COLLABORATIVE FILTERING</a:t>
            </a:r>
            <a:r>
              <a:rPr lang="en-US" altLang="zh-CN" sz="2000">
                <a:solidFill>
                  <a:schemeClr val="tx1">
                    <a:lumMod val="65000"/>
                    <a:lumOff val="35000"/>
                  </a:schemeClr>
                </a:solidFill>
                <a:highlight>
                  <a:srgbClr val="000000"/>
                </a:highlight>
                <a:latin typeface="Times New Roman" panose="02020603050405020304" charset="0"/>
                <a:cs typeface="Times New Roman" panose="02020603050405020304" charset="0"/>
                <a:sym typeface="+mn-ea"/>
              </a:rPr>
              <a:t> </a:t>
            </a:r>
            <a:endParaRPr kumimoji="0" lang="en-US" altLang="en-US" sz="2000" b="1"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charset="0"/>
                <a:cs typeface="Times New Roman" panose="02020603050405020304" charset="0"/>
              </a:rPr>
              <a:t>PROBLEM STATEMENT:</a:t>
            </a:r>
            <a:r>
              <a:rPr kumimoji="0" lang="en-US" altLang="en-US" sz="1700" b="1" i="0" u="none" strike="noStrike" cap="none" normalizeH="0" baseline="0" dirty="0">
                <a:ln>
                  <a:noFill/>
                </a:ln>
                <a:solidFill>
                  <a:schemeClr val="tx1"/>
                </a:solidFill>
                <a:effectLst/>
                <a:latin typeface="Times New Roman" panose="02020603050405020304" charset="0"/>
                <a:cs typeface="Times New Roman" panose="02020603050405020304" charset="0"/>
              </a:rPr>
              <a:t>With the vast number of books available in the market and the increasing reliance on digital platforms for reading, users often face challenges in discovering titles that align with their interests and preferences. Traditional recommendation systems may rely solely on basic categorizations or popularity rankings, which can lead to a lack of personalized suggestions that truly resonate with individual readers. This can result in users feeling overwhelmed and less likely to engage with the platform.</a:t>
            </a:r>
            <a:endParaRPr kumimoji="0" lang="en-US" altLang="en-US" sz="2000" b="1"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457200" marR="0" lvl="0" indent="-457200" algn="just" defTabSz="914400" rtl="0" eaLnBrk="0" fontAlgn="base" latinLnBrk="0" hangingPunct="0">
              <a:spcBef>
                <a:spcPct val="0"/>
              </a:spcBef>
              <a:spcAft>
                <a:spcPct val="0"/>
              </a:spcAft>
              <a:buClrTx/>
              <a:buSzTx/>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charset="0"/>
                <a:cs typeface="Times New Roman" panose="02020603050405020304" charset="0"/>
              </a:rPr>
              <a:t>TASKS:</a:t>
            </a:r>
            <a:endParaRPr kumimoji="0" lang="en-US" altLang="en-US" sz="2000" b="1"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285750" marR="0" lvl="0" indent="-285750" algn="just" defTabSz="914400" rtl="0" eaLnBrk="0" fontAlgn="base" latinLnBrk="0" hangingPunct="0">
              <a:spcBef>
                <a:spcPct val="0"/>
              </a:spcBef>
              <a:spcAft>
                <a:spcPct val="0"/>
              </a:spcAft>
              <a:buClrTx/>
              <a:buSzTx/>
              <a:buFont typeface="Wingdings" panose="05000000000000000000" charset="0"/>
              <a:buChar char="q"/>
            </a:pPr>
            <a:r>
              <a:rPr kumimoji="0" lang="en-US" altLang="en-US" sz="1600" b="1" i="0" u="none" strike="noStrike" cap="none" normalizeH="0" baseline="0" dirty="0">
                <a:ln>
                  <a:noFill/>
                </a:ln>
                <a:solidFill>
                  <a:schemeClr val="tx1"/>
                </a:solidFill>
                <a:effectLst/>
                <a:latin typeface="Times New Roman" panose="02020603050405020304" charset="0"/>
                <a:cs typeface="Times New Roman" panose="02020603050405020304" charset="0"/>
              </a:rPr>
              <a:t> User Registration and Profile Management</a:t>
            </a:r>
            <a:endParaRPr kumimoji="0" lang="en-US" altLang="en-US" sz="1600" b="1"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285750" marR="0" lvl="0" indent="-285750" algn="just" defTabSz="914400" rtl="0" eaLnBrk="0" fontAlgn="base" latinLnBrk="0" hangingPunct="0">
              <a:spcBef>
                <a:spcPct val="0"/>
              </a:spcBef>
              <a:spcAft>
                <a:spcPct val="0"/>
              </a:spcAft>
              <a:buClrTx/>
              <a:buSzTx/>
              <a:buFont typeface="Wingdings" panose="05000000000000000000" charset="0"/>
              <a:buChar char="q"/>
            </a:pPr>
            <a:r>
              <a:rPr kumimoji="0" lang="en-US" altLang="en-US" sz="1600" b="1" i="0" u="none" strike="noStrike" cap="none" normalizeH="0" baseline="0" dirty="0">
                <a:ln>
                  <a:noFill/>
                </a:ln>
                <a:solidFill>
                  <a:schemeClr val="tx1"/>
                </a:solidFill>
                <a:effectLst/>
                <a:latin typeface="Times New Roman" panose="02020603050405020304" charset="0"/>
                <a:cs typeface="Times New Roman" panose="02020603050405020304" charset="0"/>
              </a:rPr>
              <a:t> Book Database Integration</a:t>
            </a:r>
            <a:endParaRPr kumimoji="0" lang="en-US" altLang="en-US" sz="1600" b="1"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285750" marR="0" lvl="0" indent="-285750" algn="just" defTabSz="914400" rtl="0" eaLnBrk="0" fontAlgn="base" latinLnBrk="0" hangingPunct="0">
              <a:spcBef>
                <a:spcPct val="0"/>
              </a:spcBef>
              <a:spcAft>
                <a:spcPct val="0"/>
              </a:spcAft>
              <a:buClrTx/>
              <a:buSzTx/>
              <a:buFont typeface="Wingdings" panose="05000000000000000000" charset="0"/>
              <a:buChar char="q"/>
            </a:pPr>
            <a:r>
              <a:rPr kumimoji="0" lang="en-US" altLang="en-US" sz="1600" b="1" i="0" u="none" strike="noStrike" cap="none" normalizeH="0" baseline="0" dirty="0">
                <a:ln>
                  <a:noFill/>
                </a:ln>
                <a:solidFill>
                  <a:schemeClr val="tx1"/>
                </a:solidFill>
                <a:effectLst/>
                <a:latin typeface="Times New Roman" panose="02020603050405020304" charset="0"/>
                <a:cs typeface="Times New Roman" panose="02020603050405020304" charset="0"/>
              </a:rPr>
              <a:t> Implement Collaborative Filtering Algorithm</a:t>
            </a:r>
            <a:endParaRPr kumimoji="0" lang="en-US" altLang="en-US" sz="1600" b="1"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285750" marR="0" lvl="0" indent="-285750" algn="just" defTabSz="914400" rtl="0" eaLnBrk="0" fontAlgn="base" latinLnBrk="0" hangingPunct="0">
              <a:spcBef>
                <a:spcPct val="0"/>
              </a:spcBef>
              <a:spcAft>
                <a:spcPct val="0"/>
              </a:spcAft>
              <a:buClrTx/>
              <a:buSzTx/>
              <a:buFont typeface="Wingdings" panose="05000000000000000000" charset="0"/>
              <a:buChar char="q"/>
            </a:pPr>
            <a:r>
              <a:rPr kumimoji="0" lang="en-US" altLang="en-US" sz="1600" b="1" i="0" u="none" strike="noStrike" cap="none" normalizeH="0" baseline="0" dirty="0">
                <a:ln>
                  <a:noFill/>
                </a:ln>
                <a:solidFill>
                  <a:schemeClr val="tx1"/>
                </a:solidFill>
                <a:effectLst/>
                <a:latin typeface="Times New Roman" panose="02020603050405020304" charset="0"/>
                <a:cs typeface="Times New Roman" panose="02020603050405020304" charset="0"/>
              </a:rPr>
              <a:t> Recommendation Engine</a:t>
            </a:r>
            <a:endParaRPr kumimoji="0" lang="en-US" altLang="en-US" sz="1600" b="1"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285750" marR="0" lvl="0" indent="-285750" algn="just" defTabSz="914400" rtl="0" eaLnBrk="0" fontAlgn="base" latinLnBrk="0" hangingPunct="0">
              <a:spcBef>
                <a:spcPct val="0"/>
              </a:spcBef>
              <a:spcAft>
                <a:spcPct val="0"/>
              </a:spcAft>
              <a:buClrTx/>
              <a:buSzTx/>
              <a:buFont typeface="Wingdings" panose="05000000000000000000" charset="0"/>
              <a:buChar char="q"/>
            </a:pPr>
            <a:r>
              <a:rPr kumimoji="0" lang="en-US" altLang="en-US" sz="1600" b="1" i="0" u="none" strike="noStrike" cap="none" normalizeH="0" baseline="0" dirty="0">
                <a:ln>
                  <a:noFill/>
                </a:ln>
                <a:solidFill>
                  <a:schemeClr val="tx1"/>
                </a:solidFill>
                <a:effectLst/>
                <a:latin typeface="Times New Roman" panose="02020603050405020304" charset="0"/>
                <a:cs typeface="Times New Roman" panose="02020603050405020304" charset="0"/>
              </a:rPr>
              <a:t> Rating and Review System</a:t>
            </a:r>
            <a:endParaRPr kumimoji="0" lang="en-US" altLang="en-US" sz="1600" b="1"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285750" marR="0" lvl="0" indent="-285750" algn="just" defTabSz="914400" rtl="0" eaLnBrk="0" fontAlgn="base" latinLnBrk="0" hangingPunct="0">
              <a:spcBef>
                <a:spcPct val="0"/>
              </a:spcBef>
              <a:spcAft>
                <a:spcPct val="0"/>
              </a:spcAft>
              <a:buClrTx/>
              <a:buSzTx/>
              <a:buFont typeface="Wingdings" panose="05000000000000000000" charset="0"/>
              <a:buChar char="q"/>
            </a:pPr>
            <a:r>
              <a:rPr kumimoji="0" lang="en-US" altLang="en-US" sz="1600" b="1" i="0" u="none" strike="noStrike" cap="none" normalizeH="0" baseline="0" dirty="0">
                <a:ln>
                  <a:noFill/>
                </a:ln>
                <a:solidFill>
                  <a:schemeClr val="tx1"/>
                </a:solidFill>
                <a:effectLst/>
                <a:latin typeface="Times New Roman" panose="02020603050405020304" charset="0"/>
                <a:cs typeface="Times New Roman" panose="02020603050405020304" charset="0"/>
              </a:rPr>
              <a:t> User Interface (UI) Development</a:t>
            </a:r>
            <a:endParaRPr kumimoji="0" lang="en-US" altLang="en-US" sz="1600" b="1"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285750" marR="0" lvl="0" indent="-285750" algn="just" defTabSz="914400" rtl="0" eaLnBrk="0" fontAlgn="base" latinLnBrk="0" hangingPunct="0">
              <a:spcBef>
                <a:spcPct val="0"/>
              </a:spcBef>
              <a:spcAft>
                <a:spcPct val="0"/>
              </a:spcAft>
              <a:buClrTx/>
              <a:buSzTx/>
              <a:buFont typeface="Wingdings" panose="05000000000000000000" charset="0"/>
              <a:buChar char="q"/>
            </a:pPr>
            <a:r>
              <a:rPr kumimoji="0" lang="en-US" altLang="en-US" sz="1600" b="1" i="0" u="none" strike="noStrike" cap="none" normalizeH="0" baseline="0" dirty="0">
                <a:ln>
                  <a:noFill/>
                </a:ln>
                <a:solidFill>
                  <a:schemeClr val="tx1"/>
                </a:solidFill>
                <a:effectLst/>
                <a:latin typeface="Times New Roman" panose="02020603050405020304" charset="0"/>
                <a:cs typeface="Times New Roman" panose="02020603050405020304" charset="0"/>
              </a:rPr>
              <a:t> Analytics Dashboard for Admins</a:t>
            </a:r>
            <a:endParaRPr kumimoji="0" lang="en-US" altLang="en-US" sz="1600" b="1"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285750" marR="0" lvl="0" indent="-285750" algn="just" defTabSz="914400" rtl="0" eaLnBrk="0" fontAlgn="base" latinLnBrk="0" hangingPunct="0">
              <a:spcBef>
                <a:spcPct val="0"/>
              </a:spcBef>
              <a:spcAft>
                <a:spcPct val="0"/>
              </a:spcAft>
              <a:buClrTx/>
              <a:buSzTx/>
              <a:buFont typeface="Wingdings" panose="05000000000000000000" charset="0"/>
              <a:buChar char="q"/>
            </a:pPr>
            <a:r>
              <a:rPr kumimoji="0" lang="en-US" altLang="en-US" sz="1600" b="1" i="0" u="none" strike="noStrike" cap="none" normalizeH="0" baseline="0" dirty="0">
                <a:ln>
                  <a:noFill/>
                </a:ln>
                <a:solidFill>
                  <a:schemeClr val="tx1"/>
                </a:solidFill>
                <a:effectLst/>
                <a:latin typeface="Times New Roman" panose="02020603050405020304" charset="0"/>
                <a:cs typeface="Times New Roman" panose="02020603050405020304" charset="0"/>
              </a:rPr>
              <a:t>Database Management</a:t>
            </a:r>
            <a:endParaRPr kumimoji="0" lang="en-US" altLang="en-US" sz="1600" b="1"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285750" marR="0" lvl="0" indent="-285750" algn="just" defTabSz="914400" rtl="0" eaLnBrk="0" fontAlgn="base" latinLnBrk="0" hangingPunct="0">
              <a:spcBef>
                <a:spcPct val="0"/>
              </a:spcBef>
              <a:spcAft>
                <a:spcPct val="0"/>
              </a:spcAft>
              <a:buClrTx/>
              <a:buSzTx/>
              <a:buFont typeface="Wingdings" panose="05000000000000000000" charset="0"/>
              <a:buChar char="q"/>
            </a:pPr>
            <a:r>
              <a:rPr kumimoji="0" lang="en-US" altLang="en-US" sz="1600" b="1" i="0" u="none" strike="noStrike" cap="none" normalizeH="0" baseline="0" dirty="0">
                <a:ln>
                  <a:noFill/>
                </a:ln>
                <a:solidFill>
                  <a:schemeClr val="tx1"/>
                </a:solidFill>
                <a:effectLst/>
                <a:latin typeface="Times New Roman" panose="02020603050405020304" charset="0"/>
                <a:cs typeface="Times New Roman" panose="02020603050405020304" charset="0"/>
              </a:rPr>
              <a:t>Security and Authentication</a:t>
            </a:r>
            <a:endParaRPr kumimoji="0" lang="en-US" altLang="en-US" sz="1600" b="1"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285750" marR="0" lvl="0" indent="-285750" algn="just" defTabSz="914400" rtl="0" eaLnBrk="0" fontAlgn="base" latinLnBrk="0" hangingPunct="0">
              <a:spcBef>
                <a:spcPct val="0"/>
              </a:spcBef>
              <a:spcAft>
                <a:spcPct val="0"/>
              </a:spcAft>
              <a:buClrTx/>
              <a:buSzTx/>
              <a:buFont typeface="Wingdings" panose="05000000000000000000" charset="0"/>
              <a:buChar char="q"/>
            </a:pPr>
            <a:r>
              <a:rPr kumimoji="0" lang="en-US" altLang="en-US" sz="1600" b="1" i="0" u="none" strike="noStrike" cap="none" normalizeH="0" baseline="0" dirty="0">
                <a:ln>
                  <a:noFill/>
                </a:ln>
                <a:solidFill>
                  <a:schemeClr val="tx1"/>
                </a:solidFill>
                <a:effectLst/>
                <a:latin typeface="Times New Roman" panose="02020603050405020304" charset="0"/>
                <a:cs typeface="Times New Roman" panose="02020603050405020304" charset="0"/>
              </a:rPr>
              <a:t>Integration with External APIs</a:t>
            </a:r>
            <a:endParaRPr kumimoji="0" lang="en-US" altLang="en-US" sz="1600" b="1"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285750" marR="0" lvl="0" indent="-285750" algn="just" defTabSz="914400" rtl="0" eaLnBrk="0" fontAlgn="base" latinLnBrk="0" hangingPunct="0">
              <a:spcBef>
                <a:spcPct val="0"/>
              </a:spcBef>
              <a:spcAft>
                <a:spcPct val="0"/>
              </a:spcAft>
              <a:buClrTx/>
              <a:buSzTx/>
              <a:buFont typeface="Wingdings" panose="05000000000000000000" charset="0"/>
              <a:buChar char="q"/>
            </a:pPr>
            <a:r>
              <a:rPr kumimoji="0" lang="en-US" altLang="en-US" sz="1600" b="1" i="0" u="none" strike="noStrike" cap="none" normalizeH="0" baseline="0" dirty="0">
                <a:ln>
                  <a:noFill/>
                </a:ln>
                <a:solidFill>
                  <a:schemeClr val="tx1"/>
                </a:solidFill>
                <a:effectLst/>
                <a:latin typeface="Times New Roman" panose="02020603050405020304" charset="0"/>
                <a:cs typeface="Times New Roman" panose="02020603050405020304" charset="0"/>
              </a:rPr>
              <a:t>Testing and Debugging</a:t>
            </a:r>
            <a:endParaRPr kumimoji="0" lang="en-US" altLang="en-US" sz="1600" b="1"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285750" marR="0" lvl="0" indent="-285750" algn="just" defTabSz="914400" rtl="0" eaLnBrk="0" fontAlgn="base" latinLnBrk="0" hangingPunct="0">
              <a:spcBef>
                <a:spcPct val="0"/>
              </a:spcBef>
              <a:spcAft>
                <a:spcPct val="0"/>
              </a:spcAft>
              <a:buClrTx/>
              <a:buSzTx/>
              <a:buFont typeface="Wingdings" panose="05000000000000000000" charset="0"/>
              <a:buChar char="q"/>
            </a:pPr>
            <a:r>
              <a:rPr kumimoji="0" lang="en-US" altLang="en-US" sz="1600" b="1" i="0" u="none" strike="noStrike" cap="none" normalizeH="0" baseline="0" dirty="0">
                <a:ln>
                  <a:noFill/>
                </a:ln>
                <a:solidFill>
                  <a:schemeClr val="tx1"/>
                </a:solidFill>
                <a:effectLst/>
                <a:latin typeface="Times New Roman" panose="02020603050405020304" charset="0"/>
                <a:cs typeface="Times New Roman" panose="02020603050405020304" charset="0"/>
              </a:rPr>
              <a:t>Deployment and Hosting</a:t>
            </a:r>
            <a:endParaRPr kumimoji="0" lang="en-US" altLang="en-US" sz="1600" b="1"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285750" marR="0" lvl="0" indent="-285750" algn="just" defTabSz="914400" rtl="0" eaLnBrk="0" fontAlgn="base" latinLnBrk="0" hangingPunct="0">
              <a:spcBef>
                <a:spcPct val="0"/>
              </a:spcBef>
              <a:spcAft>
                <a:spcPct val="0"/>
              </a:spcAft>
              <a:buClrTx/>
              <a:buSzTx/>
              <a:buFont typeface="Wingdings" panose="05000000000000000000" charset="0"/>
              <a:buChar char="q"/>
            </a:pPr>
            <a:r>
              <a:rPr kumimoji="0" lang="en-US" altLang="en-US" sz="1600" b="1" i="0" u="none" strike="noStrike" cap="none" normalizeH="0" baseline="0" dirty="0">
                <a:ln>
                  <a:noFill/>
                </a:ln>
                <a:solidFill>
                  <a:schemeClr val="tx1"/>
                </a:solidFill>
                <a:effectLst/>
                <a:latin typeface="Times New Roman" panose="02020603050405020304" charset="0"/>
                <a:cs typeface="Times New Roman" panose="02020603050405020304" charset="0"/>
              </a:rPr>
              <a:t>Future Enhancements</a:t>
            </a:r>
            <a:endParaRPr kumimoji="0" lang="en-US" altLang="en-US" sz="1600" b="1"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342900" marR="0" lvl="0" indent="-342900" algn="just" defTabSz="914400" rtl="0" eaLnBrk="0" fontAlgn="base" latinLnBrk="0" hangingPunct="0">
              <a:spcBef>
                <a:spcPct val="0"/>
              </a:spcBef>
              <a:spcAft>
                <a:spcPct val="0"/>
              </a:spcAft>
              <a:buClrTx/>
              <a:buSzTx/>
              <a:buFont typeface="Wingdings" panose="05000000000000000000" charset="0"/>
              <a:buChar char="Ø"/>
            </a:pPr>
            <a:r>
              <a:rPr kumimoji="0" lang="en-US" altLang="en-US" sz="2000" b="1" i="0" u="none" strike="noStrike" cap="none" normalizeH="0" baseline="0" dirty="0">
                <a:ln>
                  <a:noFill/>
                </a:ln>
                <a:solidFill>
                  <a:schemeClr val="tx1"/>
                </a:solidFill>
                <a:effectLst/>
                <a:latin typeface="Times New Roman" panose="02020603050405020304" charset="0"/>
                <a:cs typeface="Times New Roman" panose="02020603050405020304" charset="0"/>
              </a:rPr>
              <a:t>OUTCOME: </a:t>
            </a:r>
            <a:r>
              <a:rPr kumimoji="0" lang="en-US" altLang="en-US" sz="1700" b="1" i="0" u="none" strike="noStrike" cap="none" normalizeH="0" baseline="0" dirty="0">
                <a:ln>
                  <a:noFill/>
                </a:ln>
                <a:solidFill>
                  <a:schemeClr val="tx1"/>
                </a:solidFill>
                <a:effectLst/>
                <a:latin typeface="Times New Roman" panose="02020603050405020304" charset="0"/>
                <a:cs typeface="Times New Roman" panose="02020603050405020304" charset="0"/>
              </a:rPr>
              <a:t>The outcome of this project is to develop an Online Book Recommendation System Using Collaborative Filtering that analyzes user behavior and preferences to provide personalized book suggestions. By leveraging collaborative filtering techniques, the system will analyze user interactions, such as ratings, reviews, and reading history, to identify patterns and recommend books that similar users have enjoyed. This approach aims to enhance the user experience by making book discovery more relevant and enjoyable.</a:t>
            </a:r>
            <a:endParaRPr kumimoji="0" lang="en-US" altLang="en-US" sz="1700" b="1" i="0" u="none" strike="noStrike" cap="none" normalizeH="0" baseline="0" dirty="0">
              <a:ln>
                <a:noFill/>
              </a:ln>
              <a:solidFill>
                <a:schemeClr val="tx1"/>
              </a:solidFill>
              <a:effectLst/>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635" y="0"/>
            <a:ext cx="12192635" cy="6858000"/>
          </a:xfrm>
          <a:prstGeom prst="rect">
            <a:avLst/>
          </a:prstGeom>
        </p:spPr>
        <p:txBody>
          <a:bodyPr wrap="square">
            <a:noAutofit/>
          </a:bodyPr>
          <a:lstStyle/>
          <a:p>
            <a:endParaRPr lang="en-US" altLang="en-US" sz="2000">
              <a:solidFill>
                <a:schemeClr val="tx1"/>
              </a:solidFill>
              <a:latin typeface="Times New Roman" panose="02020603050405020304" charset="0"/>
              <a:cs typeface="Times New Roman" panose="02020603050405020304" charset="0"/>
            </a:endParaRPr>
          </a:p>
          <a:p>
            <a:endParaRPr lang="en-US" altLang="en-US" sz="2000">
              <a:solidFill>
                <a:schemeClr val="tx1"/>
              </a:solidFill>
              <a:latin typeface="Times New Roman" panose="02020603050405020304" charset="0"/>
              <a:cs typeface="Times New Roman" panose="02020603050405020304" charset="0"/>
            </a:endParaRPr>
          </a:p>
          <a:p>
            <a:endParaRPr lang="en-US" altLang="en-US" sz="2000">
              <a:solidFill>
                <a:schemeClr val="tx1"/>
              </a:solidFill>
              <a:latin typeface="Times New Roman" panose="02020603050405020304" charset="0"/>
              <a:cs typeface="Times New Roman" panose="02020603050405020304" charset="0"/>
            </a:endParaRPr>
          </a:p>
        </p:txBody>
      </p:sp>
      <p:sp>
        <p:nvSpPr>
          <p:cNvPr id="5" name="Subtitle 4"/>
          <p:cNvSpPr>
            <a:spLocks noGrp="1"/>
          </p:cNvSpPr>
          <p:nvPr>
            <p:ph type="subTitle" idx="1"/>
          </p:nvPr>
        </p:nvSpPr>
        <p:spPr>
          <a:xfrm>
            <a:off x="0" y="0"/>
            <a:ext cx="12192000" cy="6858635"/>
          </a:xfrm>
        </p:spPr>
        <p:txBody>
          <a:bodyPr/>
          <a:p>
            <a:pPr marL="0" indent="0">
              <a:buFont typeface="Wingdings" panose="05000000000000000000" charset="0"/>
              <a:buNone/>
            </a:pPr>
            <a:r>
              <a:rPr lang="en-US" altLang="en-GB" sz="2700" b="1">
                <a:solidFill>
                  <a:schemeClr val="tx1"/>
                </a:solidFill>
                <a:latin typeface="Times New Roman" panose="02020603050405020304" charset="0"/>
                <a:cs typeface="Times New Roman" panose="02020603050405020304" charset="0"/>
              </a:rPr>
              <a:t>AIM:</a:t>
            </a:r>
            <a:endParaRPr lang="en-GB" altLang="en-US" sz="2700" b="1">
              <a:solidFill>
                <a:schemeClr val="tx1"/>
              </a:solidFill>
              <a:latin typeface="Times New Roman" panose="02020603050405020304" charset="0"/>
              <a:cs typeface="Times New Roman" panose="02020603050405020304" charset="0"/>
            </a:endParaRPr>
          </a:p>
          <a:p>
            <a:pPr>
              <a:buFont typeface="Wingdings" panose="05000000000000000000" charset="0"/>
              <a:buChar char="Ø"/>
            </a:pPr>
            <a:r>
              <a:rPr lang="en-GB" altLang="en-US" sz="2400" b="1">
                <a:solidFill>
                  <a:schemeClr val="tx1"/>
                </a:solidFill>
                <a:latin typeface="Times New Roman" panose="02020603050405020304" charset="0"/>
                <a:cs typeface="Times New Roman" panose="02020603050405020304" charset="0"/>
              </a:rPr>
              <a:t>Personalized Book Recommendations: To develop a recommendation system that analyzes user behavior, preferences, and interactions to provide personalized book suggestions using collaborative filtering techniques.</a:t>
            </a:r>
            <a:endParaRPr lang="en-GB" altLang="en-US" sz="2400" b="1">
              <a:solidFill>
                <a:schemeClr val="tx1"/>
              </a:solidFill>
              <a:latin typeface="Times New Roman" panose="02020603050405020304" charset="0"/>
              <a:cs typeface="Times New Roman" panose="02020603050405020304" charset="0"/>
            </a:endParaRPr>
          </a:p>
          <a:p>
            <a:pPr>
              <a:buFont typeface="Wingdings" panose="05000000000000000000" charset="0"/>
              <a:buChar char="Ø"/>
            </a:pPr>
            <a:endParaRPr lang="en-GB" altLang="en-US" sz="2400" b="1">
              <a:solidFill>
                <a:schemeClr val="tx1"/>
              </a:solidFill>
              <a:latin typeface="Times New Roman" panose="02020603050405020304" charset="0"/>
              <a:cs typeface="Times New Roman" panose="02020603050405020304" charset="0"/>
            </a:endParaRPr>
          </a:p>
          <a:p>
            <a:pPr>
              <a:buFont typeface="Wingdings" panose="05000000000000000000" charset="0"/>
              <a:buChar char="Ø"/>
            </a:pPr>
            <a:r>
              <a:rPr lang="en-GB" altLang="en-US" sz="2400" b="1">
                <a:solidFill>
                  <a:schemeClr val="tx1"/>
                </a:solidFill>
                <a:latin typeface="Times New Roman" panose="02020603050405020304" charset="0"/>
                <a:cs typeface="Times New Roman" panose="02020603050405020304" charset="0"/>
              </a:rPr>
              <a:t>Enhancing User Experience: To create a user-friendly platform that enables users to discover books relevant to their interests, fostering better engagement through a rating and review system.</a:t>
            </a:r>
            <a:endParaRPr lang="en-GB" altLang="en-US" sz="2400" b="1">
              <a:solidFill>
                <a:schemeClr val="tx1"/>
              </a:solidFill>
              <a:latin typeface="Times New Roman" panose="02020603050405020304" charset="0"/>
              <a:cs typeface="Times New Roman" panose="02020603050405020304" charset="0"/>
            </a:endParaRPr>
          </a:p>
          <a:p>
            <a:pPr>
              <a:buFont typeface="Wingdings" panose="05000000000000000000" charset="0"/>
              <a:buChar char="Ø"/>
            </a:pPr>
            <a:endParaRPr lang="en-GB" altLang="en-US" sz="2400" b="1">
              <a:solidFill>
                <a:schemeClr val="tx1"/>
              </a:solidFill>
              <a:latin typeface="Times New Roman" panose="02020603050405020304" charset="0"/>
              <a:cs typeface="Times New Roman" panose="02020603050405020304" charset="0"/>
            </a:endParaRPr>
          </a:p>
          <a:p>
            <a:pPr>
              <a:buFont typeface="Wingdings" panose="05000000000000000000" charset="0"/>
              <a:buChar char="Ø"/>
            </a:pPr>
            <a:r>
              <a:rPr lang="en-GB" altLang="en-US" sz="2400" b="1">
                <a:solidFill>
                  <a:schemeClr val="tx1"/>
                </a:solidFill>
                <a:latin typeface="Times New Roman" panose="02020603050405020304" charset="0"/>
                <a:cs typeface="Times New Roman" panose="02020603050405020304" charset="0"/>
              </a:rPr>
              <a:t>Data-Driven Insights: To utilize collaborative filtering algorithms to identify patterns in user behavior, improving the accuracy and relevance of book recommendations over time.</a:t>
            </a:r>
            <a:endParaRPr lang="en-GB" altLang="en-US" sz="2400" b="1">
              <a:solidFill>
                <a:schemeClr val="tx1"/>
              </a:solidFill>
              <a:latin typeface="Times New Roman" panose="02020603050405020304" charset="0"/>
              <a:cs typeface="Times New Roman" panose="02020603050405020304" charset="0"/>
            </a:endParaRPr>
          </a:p>
          <a:p>
            <a:pPr>
              <a:buFont typeface="Wingdings" panose="05000000000000000000" charset="0"/>
              <a:buChar char="Ø"/>
            </a:pPr>
            <a:endParaRPr lang="en-GB" altLang="en-US" sz="2400" b="1">
              <a:solidFill>
                <a:schemeClr val="tx1"/>
              </a:solidFill>
              <a:latin typeface="Times New Roman" panose="02020603050405020304" charset="0"/>
              <a:cs typeface="Times New Roman" panose="02020603050405020304" charset="0"/>
            </a:endParaRPr>
          </a:p>
          <a:p>
            <a:pPr>
              <a:buFont typeface="Wingdings" panose="05000000000000000000" charset="0"/>
              <a:buChar char="Ø"/>
            </a:pPr>
            <a:r>
              <a:rPr lang="en-GB" altLang="en-US" sz="2400" b="1">
                <a:solidFill>
                  <a:schemeClr val="tx1"/>
                </a:solidFill>
                <a:latin typeface="Times New Roman" panose="02020603050405020304" charset="0"/>
                <a:cs typeface="Times New Roman" panose="02020603050405020304" charset="0"/>
              </a:rPr>
              <a:t>Integration and Scalability: To integrate with external book databases and support scalable, real-time recommendations, ensuring a wide variety of books are accessible to users.</a:t>
            </a:r>
            <a:endParaRPr lang="en-GB" altLang="en-US" sz="2400" b="1">
              <a:solidFill>
                <a:schemeClr val="tx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itle 3"/>
          <p:cNvSpPr>
            <a:spLocks noGrp="1"/>
          </p:cNvSpPr>
          <p:nvPr>
            <p:ph type="ctrTitle"/>
          </p:nvPr>
        </p:nvSpPr>
        <p:spPr>
          <a:xfrm>
            <a:off x="0" y="40640"/>
            <a:ext cx="4878070" cy="894080"/>
          </a:xfrm>
        </p:spPr>
        <p:txBody>
          <a:bodyPr/>
          <a:p>
            <a:r>
              <a:rPr lang="en-US" altLang="en-GB"/>
              <a:t>ABSTRACT</a:t>
            </a:r>
            <a:endParaRPr lang="en-US" altLang="en-GB"/>
          </a:p>
        </p:txBody>
      </p:sp>
      <p:sp>
        <p:nvSpPr>
          <p:cNvPr id="5" name="Subtitle 4"/>
          <p:cNvSpPr>
            <a:spLocks noGrp="1"/>
          </p:cNvSpPr>
          <p:nvPr>
            <p:ph type="subTitle" idx="1"/>
          </p:nvPr>
        </p:nvSpPr>
        <p:spPr>
          <a:xfrm>
            <a:off x="635" y="934720"/>
            <a:ext cx="12190730" cy="5923915"/>
          </a:xfrm>
        </p:spPr>
        <p:txBody>
          <a:bodyPr/>
          <a:p>
            <a:pPr marL="342900" indent="-342900" algn="l">
              <a:buFont typeface="Wingdings" panose="05000000000000000000" charset="0"/>
              <a:buChar char="Ø"/>
            </a:pPr>
            <a:r>
              <a:rPr lang="en-GB" altLang="en-US" sz="2400" b="1">
                <a:latin typeface="Times New Roman" panose="02020603050405020304" charset="0"/>
                <a:cs typeface="Times New Roman" panose="02020603050405020304" charset="0"/>
              </a:rPr>
              <a:t>This project aims to develop an online book recommendation system that leverages collaborative filtering techniques to offer personalized book suggestions based on user preferences and behavior.</a:t>
            </a:r>
            <a:endParaRPr lang="en-GB" altLang="en-US" sz="2400" b="1">
              <a:latin typeface="Times New Roman" panose="02020603050405020304" charset="0"/>
              <a:cs typeface="Times New Roman" panose="02020603050405020304" charset="0"/>
            </a:endParaRPr>
          </a:p>
          <a:p>
            <a:pPr marL="342900" indent="-342900" algn="l">
              <a:buFont typeface="Wingdings" panose="05000000000000000000" charset="0"/>
              <a:buChar char="Ø"/>
            </a:pPr>
            <a:endParaRPr lang="en-GB" altLang="en-US" sz="2400" b="1">
              <a:latin typeface="Times New Roman" panose="02020603050405020304" charset="0"/>
              <a:cs typeface="Times New Roman" panose="02020603050405020304" charset="0"/>
            </a:endParaRPr>
          </a:p>
          <a:p>
            <a:pPr marL="342900" indent="-342900" algn="l">
              <a:buFont typeface="Wingdings" panose="05000000000000000000" charset="0"/>
              <a:buChar char="Ø"/>
            </a:pPr>
            <a:r>
              <a:rPr lang="en-GB" altLang="en-US" sz="2400" b="1">
                <a:latin typeface="Times New Roman" panose="02020603050405020304" charset="0"/>
                <a:cs typeface="Times New Roman" panose="02020603050405020304" charset="0"/>
              </a:rPr>
              <a:t>The system analyzes user interactions, including ratings, reviews, and reading history, to identify patterns and recommend books that similar users have enjoyed, enhancing the user experience.</a:t>
            </a:r>
            <a:endParaRPr lang="en-GB" altLang="en-US" sz="2400" b="1">
              <a:latin typeface="Times New Roman" panose="02020603050405020304" charset="0"/>
              <a:cs typeface="Times New Roman" panose="02020603050405020304" charset="0"/>
            </a:endParaRPr>
          </a:p>
          <a:p>
            <a:pPr marL="342900" indent="-342900" algn="l">
              <a:buFont typeface="Wingdings" panose="05000000000000000000" charset="0"/>
              <a:buChar char="Ø"/>
            </a:pPr>
            <a:endParaRPr lang="en-GB" altLang="en-US" sz="2400" b="1">
              <a:latin typeface="Times New Roman" panose="02020603050405020304" charset="0"/>
              <a:cs typeface="Times New Roman" panose="02020603050405020304" charset="0"/>
            </a:endParaRPr>
          </a:p>
          <a:p>
            <a:pPr marL="342900" indent="-342900" algn="l">
              <a:buFont typeface="Wingdings" panose="05000000000000000000" charset="0"/>
              <a:buChar char="Ø"/>
            </a:pPr>
            <a:r>
              <a:rPr lang="en-GB" altLang="en-US" sz="2400" b="1">
                <a:latin typeface="Times New Roman" panose="02020603050405020304" charset="0"/>
                <a:cs typeface="Times New Roman" panose="02020603050405020304" charset="0"/>
              </a:rPr>
              <a:t>It features a user-friendly interface, allowing users to browse recommendations, read reviews, and rate books, while also providing an analytics dashboard for administrators to monitor system performance.</a:t>
            </a:r>
            <a:endParaRPr lang="en-GB" altLang="en-US" sz="2400" b="1">
              <a:latin typeface="Times New Roman" panose="02020603050405020304" charset="0"/>
              <a:cs typeface="Times New Roman" panose="02020603050405020304" charset="0"/>
            </a:endParaRPr>
          </a:p>
          <a:p>
            <a:pPr marL="342900" indent="-342900" algn="l">
              <a:buFont typeface="Wingdings" panose="05000000000000000000" charset="0"/>
              <a:buChar char="Ø"/>
            </a:pPr>
            <a:endParaRPr lang="en-GB" altLang="en-US" sz="2400" b="1">
              <a:latin typeface="Times New Roman" panose="02020603050405020304" charset="0"/>
              <a:cs typeface="Times New Roman" panose="02020603050405020304" charset="0"/>
            </a:endParaRPr>
          </a:p>
          <a:p>
            <a:pPr marL="342900" indent="-342900" algn="l">
              <a:buFont typeface="Wingdings" panose="05000000000000000000" charset="0"/>
              <a:buChar char="Ø"/>
            </a:pPr>
            <a:r>
              <a:rPr lang="en-GB" altLang="en-US" sz="2400" b="1">
                <a:latin typeface="Times New Roman" panose="02020603050405020304" charset="0"/>
                <a:cs typeface="Times New Roman" panose="02020603050405020304" charset="0"/>
              </a:rPr>
              <a:t>Integration with external book databases ensures access to a wide range of book titles, making the system scalable and adaptable to a growing user base.</a:t>
            </a:r>
            <a:endParaRPr lang="en-GB" altLang="en-US" sz="2400" b="1">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0" y="0"/>
            <a:ext cx="4817745" cy="702310"/>
          </a:xfrm>
        </p:spPr>
        <p:txBody>
          <a:bodyPr/>
          <a:p>
            <a:r>
              <a:rPr lang="en-US" altLang="en-GB"/>
              <a:t>INTRODUCTION</a:t>
            </a:r>
            <a:endParaRPr lang="en-US" altLang="en-GB"/>
          </a:p>
        </p:txBody>
      </p:sp>
      <p:sp>
        <p:nvSpPr>
          <p:cNvPr id="3" name="Content Placeholder 2"/>
          <p:cNvSpPr>
            <a:spLocks noGrp="1"/>
          </p:cNvSpPr>
          <p:nvPr>
            <p:ph idx="1"/>
          </p:nvPr>
        </p:nvSpPr>
        <p:spPr>
          <a:xfrm>
            <a:off x="0" y="702310"/>
            <a:ext cx="12192000" cy="6490335"/>
          </a:xfrm>
        </p:spPr>
        <p:txBody>
          <a:bodyPr/>
          <a:p>
            <a:pPr>
              <a:lnSpc>
                <a:spcPct val="100000"/>
              </a:lnSpc>
              <a:buFont typeface="Wingdings" panose="05000000000000000000" charset="0"/>
              <a:buChar char="q"/>
            </a:pPr>
            <a:r>
              <a:rPr lang="en-GB" altLang="en-US" sz="2200">
                <a:latin typeface="Times New Roman" panose="02020603050405020304" charset="0"/>
                <a:cs typeface="Times New Roman" panose="02020603050405020304" charset="0"/>
              </a:rPr>
              <a:t>With the vast number of books available online, users often struggle to find titles that match their personal interests. Traditional recommendation systems, relying on basic categorizations or popularity, may not offer personalized suggestions.</a:t>
            </a:r>
            <a:endParaRPr lang="en-GB" altLang="en-US" sz="2200">
              <a:latin typeface="Times New Roman" panose="02020603050405020304" charset="0"/>
              <a:cs typeface="Times New Roman" panose="02020603050405020304" charset="0"/>
            </a:endParaRPr>
          </a:p>
          <a:p>
            <a:pPr>
              <a:lnSpc>
                <a:spcPct val="100000"/>
              </a:lnSpc>
              <a:buFont typeface="Wingdings" panose="05000000000000000000" charset="0"/>
              <a:buChar char="q"/>
            </a:pPr>
            <a:r>
              <a:rPr lang="en-GB" altLang="en-US" sz="2200">
                <a:latin typeface="Times New Roman" panose="02020603050405020304" charset="0"/>
                <a:cs typeface="Times New Roman" panose="02020603050405020304" charset="0"/>
              </a:rPr>
              <a:t>The proposed system uses collaborative filtering to analyze user preferences, ratings, and reviews, enabling it to generate more accurate and tailored book recommendations based on the behaviors of similar users.</a:t>
            </a:r>
            <a:endParaRPr lang="en-GB" altLang="en-US" sz="2200">
              <a:latin typeface="Times New Roman" panose="02020603050405020304" charset="0"/>
              <a:cs typeface="Times New Roman" panose="02020603050405020304" charset="0"/>
            </a:endParaRPr>
          </a:p>
          <a:p>
            <a:pPr>
              <a:lnSpc>
                <a:spcPct val="100000"/>
              </a:lnSpc>
              <a:buFont typeface="Wingdings" panose="05000000000000000000" charset="0"/>
              <a:buChar char="q"/>
            </a:pPr>
            <a:r>
              <a:rPr lang="en-GB" altLang="en-US" sz="2200">
                <a:latin typeface="Times New Roman" panose="02020603050405020304" charset="0"/>
                <a:cs typeface="Times New Roman" panose="02020603050405020304" charset="0"/>
              </a:rPr>
              <a:t>By offering a user-friendly interface, users can easily explore recommended books, view detailed descriptions, and provide feedback through ratings and reviews.</a:t>
            </a:r>
            <a:endParaRPr lang="en-GB" altLang="en-US" sz="2200">
              <a:latin typeface="Times New Roman" panose="02020603050405020304" charset="0"/>
              <a:cs typeface="Times New Roman" panose="02020603050405020304" charset="0"/>
            </a:endParaRPr>
          </a:p>
          <a:p>
            <a:pPr>
              <a:lnSpc>
                <a:spcPct val="100000"/>
              </a:lnSpc>
              <a:buFont typeface="Wingdings" panose="05000000000000000000" charset="0"/>
              <a:buChar char="q"/>
            </a:pPr>
            <a:r>
              <a:rPr lang="en-GB" altLang="en-US" sz="2200">
                <a:latin typeface="Times New Roman" panose="02020603050405020304" charset="0"/>
                <a:cs typeface="Times New Roman" panose="02020603050405020304" charset="0"/>
              </a:rPr>
              <a:t>The system integrates with external book databases, ensuring a wide variety of books and metadata, and provides analytics tools for administrators to track user engagement and optimize recommendations</a:t>
            </a:r>
            <a:endParaRPr lang="en-GB" altLang="en-US" sz="2200">
              <a:latin typeface="Times New Roman" panose="02020603050405020304" charset="0"/>
              <a:cs typeface="Times New Roman" panose="02020603050405020304" charset="0"/>
            </a:endParaRPr>
          </a:p>
          <a:p>
            <a:pPr>
              <a:lnSpc>
                <a:spcPct val="100000"/>
              </a:lnSpc>
              <a:buFont typeface="Wingdings" panose="05000000000000000000" charset="0"/>
              <a:buChar char="q"/>
            </a:pPr>
            <a:r>
              <a:rPr lang="en-US" altLang="en-GB" sz="2200">
                <a:latin typeface="Times New Roman" panose="02020603050405020304" charset="0"/>
                <a:cs typeface="Times New Roman" panose="02020603050405020304" charset="0"/>
              </a:rPr>
              <a:t>T</a:t>
            </a:r>
            <a:r>
              <a:rPr lang="en-GB" altLang="en-US" sz="2200">
                <a:latin typeface="Times New Roman" panose="02020603050405020304" charset="0"/>
                <a:cs typeface="Times New Roman" panose="02020603050405020304" charset="0"/>
              </a:rPr>
              <a:t>he system aims to enhance user engagement by continuously refining recommendations based on user feedback and interactions, ensuring that the suggestions stay relevant and dynamic over time.</a:t>
            </a:r>
            <a:endParaRPr lang="en-GB" altLang="en-US" sz="2200">
              <a:latin typeface="Times New Roman" panose="02020603050405020304" charset="0"/>
              <a:cs typeface="Times New Roman" panose="02020603050405020304" charset="0"/>
            </a:endParaRPr>
          </a:p>
          <a:p>
            <a:pPr>
              <a:lnSpc>
                <a:spcPct val="100000"/>
              </a:lnSpc>
              <a:buFont typeface="Wingdings" panose="05000000000000000000" charset="0"/>
              <a:buChar char="q"/>
            </a:pPr>
            <a:r>
              <a:rPr lang="en-GB" altLang="en-US" sz="2200">
                <a:latin typeface="Times New Roman" panose="02020603050405020304" charset="0"/>
                <a:cs typeface="Times New Roman" panose="02020603050405020304" charset="0"/>
              </a:rPr>
              <a:t>By utilizing collaborative filtering techniques, the system not only improves book discovery for users but also helps foster a more interactive community through reviews, ratings, and shared preferences, making book recommendations a more social and collaborative experience.</a:t>
            </a:r>
            <a:endParaRPr lang="en-GB" altLang="en-US" sz="22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0" y="-635"/>
            <a:ext cx="5014595" cy="824865"/>
          </a:xfrm>
        </p:spPr>
        <p:txBody>
          <a:bodyPr/>
          <a:p>
            <a:r>
              <a:rPr lang="en-US" altLang="en-GB"/>
              <a:t>TECHNOLOGY</a:t>
            </a:r>
            <a:endParaRPr lang="en-US" altLang="en-GB"/>
          </a:p>
        </p:txBody>
      </p:sp>
      <p:sp>
        <p:nvSpPr>
          <p:cNvPr id="3" name="Content Placeholder 2"/>
          <p:cNvSpPr>
            <a:spLocks noGrp="1"/>
          </p:cNvSpPr>
          <p:nvPr>
            <p:ph idx="1"/>
          </p:nvPr>
        </p:nvSpPr>
        <p:spPr>
          <a:xfrm>
            <a:off x="0" y="824230"/>
            <a:ext cx="12192000" cy="6154420"/>
          </a:xfrm>
        </p:spPr>
        <p:txBody>
          <a:bodyPr/>
          <a:p>
            <a:pPr>
              <a:buFont typeface="Wingdings" panose="05000000000000000000" charset="0"/>
              <a:buChar char="q"/>
            </a:pPr>
            <a:r>
              <a:rPr lang="en-GB" altLang="en-US" sz="1800" b="1">
                <a:latin typeface="Times New Roman" panose="02020603050405020304" charset="0"/>
                <a:cs typeface="Times New Roman" panose="02020603050405020304" charset="0"/>
              </a:rPr>
              <a:t>Backend:</a:t>
            </a:r>
            <a:endParaRPr lang="en-GB" altLang="en-US" sz="1800" b="1">
              <a:latin typeface="Times New Roman" panose="02020603050405020304" charset="0"/>
              <a:cs typeface="Times New Roman" panose="02020603050405020304" charset="0"/>
            </a:endParaRPr>
          </a:p>
          <a:p>
            <a:r>
              <a:rPr lang="en-GB" altLang="en-US" sz="1800">
                <a:latin typeface="Times New Roman" panose="02020603050405020304" charset="0"/>
                <a:cs typeface="Times New Roman" panose="02020603050405020304" charset="0"/>
              </a:rPr>
              <a:t>Python (Flask/Django) for building the server-side logic and handling collaborative filtering.</a:t>
            </a:r>
            <a:endParaRPr lang="en-GB" altLang="en-US" sz="1800">
              <a:latin typeface="Times New Roman" panose="02020603050405020304" charset="0"/>
              <a:cs typeface="Times New Roman" panose="02020603050405020304" charset="0"/>
            </a:endParaRPr>
          </a:p>
          <a:p>
            <a:r>
              <a:rPr lang="en-GB" altLang="en-US" sz="1800">
                <a:latin typeface="Times New Roman" panose="02020603050405020304" charset="0"/>
                <a:cs typeface="Times New Roman" panose="02020603050405020304" charset="0"/>
              </a:rPr>
              <a:t>Machine Learning Libraries like scikit-learn, Surprise, or TensorFlow for implementing collaborative filtering algorithms.</a:t>
            </a:r>
            <a:endParaRPr lang="en-GB" altLang="en-US" sz="1800">
              <a:latin typeface="Times New Roman" panose="02020603050405020304" charset="0"/>
              <a:cs typeface="Times New Roman" panose="02020603050405020304" charset="0"/>
            </a:endParaRPr>
          </a:p>
          <a:p>
            <a:r>
              <a:rPr lang="en-GB" altLang="en-US" sz="1800">
                <a:latin typeface="Times New Roman" panose="02020603050405020304" charset="0"/>
                <a:cs typeface="Times New Roman" panose="02020603050405020304" charset="0"/>
              </a:rPr>
              <a:t>Database: Use MySQL, PostgreSQL, or MongoDB to store user profiles, ratings, and book metadata.</a:t>
            </a:r>
            <a:endParaRPr lang="en-GB" altLang="en-US" sz="1800">
              <a:latin typeface="Times New Roman" panose="02020603050405020304" charset="0"/>
              <a:cs typeface="Times New Roman" panose="02020603050405020304" charset="0"/>
            </a:endParaRPr>
          </a:p>
          <a:p>
            <a:pPr>
              <a:buFont typeface="Wingdings" panose="05000000000000000000" charset="0"/>
              <a:buChar char="q"/>
            </a:pPr>
            <a:r>
              <a:rPr lang="en-GB" altLang="en-US" sz="1800" b="1">
                <a:latin typeface="Times New Roman" panose="02020603050405020304" charset="0"/>
                <a:cs typeface="Times New Roman" panose="02020603050405020304" charset="0"/>
              </a:rPr>
              <a:t>Frontend:</a:t>
            </a:r>
            <a:endParaRPr lang="en-GB" altLang="en-US" sz="1800" b="1">
              <a:latin typeface="Times New Roman" panose="02020603050405020304" charset="0"/>
              <a:cs typeface="Times New Roman" panose="02020603050405020304" charset="0"/>
            </a:endParaRPr>
          </a:p>
          <a:p>
            <a:r>
              <a:rPr lang="en-GB" altLang="en-US" sz="1800">
                <a:latin typeface="Times New Roman" panose="02020603050405020304" charset="0"/>
                <a:cs typeface="Times New Roman" panose="02020603050405020304" charset="0"/>
              </a:rPr>
              <a:t>HTML/CSS/JavaScript for building the frontend interface.</a:t>
            </a:r>
            <a:endParaRPr lang="en-GB" altLang="en-US" sz="1800">
              <a:latin typeface="Times New Roman" panose="02020603050405020304" charset="0"/>
              <a:cs typeface="Times New Roman" panose="02020603050405020304" charset="0"/>
            </a:endParaRPr>
          </a:p>
          <a:p>
            <a:r>
              <a:rPr lang="en-GB" altLang="en-US" sz="1800">
                <a:latin typeface="Times New Roman" panose="02020603050405020304" charset="0"/>
                <a:cs typeface="Times New Roman" panose="02020603050405020304" charset="0"/>
              </a:rPr>
              <a:t>Frameworks like React.js or Vue.js for dynamic rendering and interactive UI.</a:t>
            </a:r>
            <a:endParaRPr lang="en-GB" altLang="en-US" sz="1800">
              <a:latin typeface="Times New Roman" panose="02020603050405020304" charset="0"/>
              <a:cs typeface="Times New Roman" panose="02020603050405020304" charset="0"/>
            </a:endParaRPr>
          </a:p>
          <a:p>
            <a:r>
              <a:rPr lang="en-GB" altLang="en-US" sz="1800">
                <a:latin typeface="Times New Roman" panose="02020603050405020304" charset="0"/>
                <a:cs typeface="Times New Roman" panose="02020603050405020304" charset="0"/>
              </a:rPr>
              <a:t>Use Bootstrap or TailwindCSS for responsive design.</a:t>
            </a:r>
            <a:endParaRPr lang="en-GB" altLang="en-US" sz="1800">
              <a:latin typeface="Times New Roman" panose="02020603050405020304" charset="0"/>
              <a:cs typeface="Times New Roman" panose="02020603050405020304" charset="0"/>
            </a:endParaRPr>
          </a:p>
          <a:p>
            <a:pPr>
              <a:buFont typeface="Wingdings" panose="05000000000000000000" charset="0"/>
              <a:buChar char="q"/>
            </a:pPr>
            <a:r>
              <a:rPr lang="en-GB" altLang="en-US" sz="1800" b="1">
                <a:latin typeface="Times New Roman" panose="02020603050405020304" charset="0"/>
                <a:cs typeface="Times New Roman" panose="02020603050405020304" charset="0"/>
              </a:rPr>
              <a:t>APIs and External Data Integration:</a:t>
            </a:r>
            <a:endParaRPr lang="en-GB" altLang="en-US" sz="1800" b="1">
              <a:latin typeface="Times New Roman" panose="02020603050405020304" charset="0"/>
              <a:cs typeface="Times New Roman" panose="02020603050405020304" charset="0"/>
            </a:endParaRPr>
          </a:p>
          <a:p>
            <a:r>
              <a:rPr lang="en-GB" altLang="en-US" sz="1800">
                <a:latin typeface="Times New Roman" panose="02020603050405020304" charset="0"/>
                <a:cs typeface="Times New Roman" panose="02020603050405020304" charset="0"/>
              </a:rPr>
              <a:t>Google Books API or Open Library API for accessing books' metadata.</a:t>
            </a:r>
            <a:endParaRPr lang="en-GB" altLang="en-US" sz="1800">
              <a:latin typeface="Times New Roman" panose="02020603050405020304" charset="0"/>
              <a:cs typeface="Times New Roman" panose="02020603050405020304" charset="0"/>
            </a:endParaRPr>
          </a:p>
          <a:p>
            <a:r>
              <a:rPr lang="en-GB" altLang="en-US" sz="1800">
                <a:latin typeface="Times New Roman" panose="02020603050405020304" charset="0"/>
                <a:cs typeface="Times New Roman" panose="02020603050405020304" charset="0"/>
              </a:rPr>
              <a:t>Use OAuth for user authentication via social media (Google/Facebook).</a:t>
            </a:r>
            <a:endParaRPr lang="en-GB" altLang="en-US" sz="1800">
              <a:latin typeface="Times New Roman" panose="02020603050405020304" charset="0"/>
              <a:cs typeface="Times New Roman" panose="02020603050405020304" charset="0"/>
            </a:endParaRPr>
          </a:p>
          <a:p>
            <a:pPr>
              <a:buFont typeface="Wingdings" panose="05000000000000000000" charset="0"/>
              <a:buChar char="q"/>
            </a:pPr>
            <a:r>
              <a:rPr lang="en-GB" altLang="en-US" sz="1800" b="1">
                <a:latin typeface="Times New Roman" panose="02020603050405020304" charset="0"/>
                <a:cs typeface="Times New Roman" panose="02020603050405020304" charset="0"/>
              </a:rPr>
              <a:t>Recommendation Algorithms</a:t>
            </a:r>
            <a:r>
              <a:rPr lang="en-GB" altLang="en-US" sz="1800">
                <a:latin typeface="Times New Roman" panose="02020603050405020304" charset="0"/>
                <a:cs typeface="Times New Roman" panose="02020603050405020304" charset="0"/>
              </a:rPr>
              <a:t>:</a:t>
            </a:r>
            <a:endParaRPr lang="en-GB" altLang="en-US" sz="1800">
              <a:latin typeface="Times New Roman" panose="02020603050405020304" charset="0"/>
              <a:cs typeface="Times New Roman" panose="02020603050405020304" charset="0"/>
            </a:endParaRPr>
          </a:p>
          <a:p>
            <a:r>
              <a:rPr lang="en-GB" altLang="en-US" sz="1800">
                <a:latin typeface="Times New Roman" panose="02020603050405020304" charset="0"/>
                <a:cs typeface="Times New Roman" panose="02020603050405020304" charset="0"/>
              </a:rPr>
              <a:t>Collaborative Filtering (User-based or Item-based) using k-NN, Matrix Factorization (SVD), or Deep Learning models if the data size is large.</a:t>
            </a:r>
            <a:endParaRPr lang="en-GB" altLang="en-US" sz="1800">
              <a:latin typeface="Times New Roman" panose="02020603050405020304" charset="0"/>
              <a:cs typeface="Times New Roman" panose="02020603050405020304" charset="0"/>
            </a:endParaRPr>
          </a:p>
          <a:p>
            <a:pPr>
              <a:buFont typeface="Wingdings" panose="05000000000000000000" charset="0"/>
              <a:buChar char="q"/>
            </a:pPr>
            <a:r>
              <a:rPr lang="en-GB" altLang="en-US" sz="1800" b="1">
                <a:latin typeface="Times New Roman" panose="02020603050405020304" charset="0"/>
                <a:cs typeface="Times New Roman" panose="02020603050405020304" charset="0"/>
              </a:rPr>
              <a:t>Deployment:</a:t>
            </a:r>
            <a:endParaRPr lang="en-GB" altLang="en-US" sz="1800" b="1">
              <a:latin typeface="Times New Roman" panose="02020603050405020304" charset="0"/>
              <a:cs typeface="Times New Roman" panose="02020603050405020304" charset="0"/>
            </a:endParaRPr>
          </a:p>
          <a:p>
            <a:r>
              <a:rPr lang="en-GB" altLang="en-US" sz="1800">
                <a:latin typeface="Times New Roman" panose="02020603050405020304" charset="0"/>
                <a:cs typeface="Times New Roman" panose="02020603050405020304" charset="0"/>
              </a:rPr>
              <a:t>Cloud Hosting (AWS, Heroku) for deployment.</a:t>
            </a:r>
            <a:endParaRPr lang="en-GB" altLang="en-US" sz="1800">
              <a:latin typeface="Times New Roman" panose="02020603050405020304" charset="0"/>
              <a:cs typeface="Times New Roman" panose="02020603050405020304" charset="0"/>
            </a:endParaRPr>
          </a:p>
          <a:p>
            <a:r>
              <a:rPr lang="en-GB" altLang="en-US" sz="1800">
                <a:latin typeface="Times New Roman" panose="02020603050405020304" charset="0"/>
                <a:cs typeface="Times New Roman" panose="02020603050405020304" charset="0"/>
              </a:rPr>
              <a:t>Docker for containerization and ensuring consistency across environments</a:t>
            </a:r>
            <a:r>
              <a:rPr lang="en-GB" altLang="en-US" sz="1700">
                <a:latin typeface="Times New Roman" panose="02020603050405020304" charset="0"/>
                <a:cs typeface="Times New Roman" panose="02020603050405020304" charset="0"/>
              </a:rPr>
              <a:t>.</a:t>
            </a:r>
            <a:endParaRPr lang="en-GB" altLang="en-US" sz="17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itle 3"/>
          <p:cNvSpPr>
            <a:spLocks noGrp="1"/>
          </p:cNvSpPr>
          <p:nvPr>
            <p:ph type="title"/>
          </p:nvPr>
        </p:nvSpPr>
        <p:spPr>
          <a:xfrm>
            <a:off x="1270" y="-635"/>
            <a:ext cx="11354435" cy="976630"/>
          </a:xfrm>
        </p:spPr>
        <p:txBody>
          <a:bodyPr/>
          <a:p>
            <a:r>
              <a:rPr lang="en-US" altLang="en-GB">
                <a:ln w="9525">
                  <a:solidFill>
                    <a:schemeClr val="bg1"/>
                  </a:solidFill>
                  <a:prstDash val="solid"/>
                </a:ln>
                <a:solidFill>
                  <a:schemeClr val="tx1"/>
                </a:solidFill>
                <a:effectLst>
                  <a:outerShdw blurRad="12700" dist="38100" dir="2700000" algn="tl" rotWithShape="0">
                    <a:schemeClr val="bg1">
                      <a:lumMod val="50000"/>
                    </a:schemeClr>
                  </a:outerShdw>
                </a:effectLst>
              </a:rPr>
              <a:t>CODE IMPLEMENTATION</a:t>
            </a:r>
            <a:endParaRPr lang="en-US" altLang="en-GB">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Content Placeholder 5"/>
          <p:cNvSpPr>
            <a:spLocks noGrp="1"/>
          </p:cNvSpPr>
          <p:nvPr>
            <p:ph sz="half" idx="2"/>
          </p:nvPr>
        </p:nvSpPr>
        <p:spPr>
          <a:xfrm>
            <a:off x="0" y="975995"/>
            <a:ext cx="5996940" cy="5882640"/>
          </a:xfrm>
        </p:spPr>
        <p:txBody>
          <a:bodyPr/>
          <a:p>
            <a:pPr>
              <a:buFont typeface="Wingdings" panose="05000000000000000000" charset="0"/>
              <a:buChar char="q"/>
            </a:pPr>
            <a:r>
              <a:rPr lang="en-GB" altLang="en-US" sz="1700" b="1">
                <a:latin typeface="Times New Roman" panose="02020603050405020304" charset="0"/>
                <a:cs typeface="Times New Roman" panose="02020603050405020304" charset="0"/>
              </a:rPr>
              <a:t>Data Structures for Users and Books:</a:t>
            </a:r>
            <a:endParaRPr lang="en-GB" altLang="en-US" sz="1700" b="1">
              <a:latin typeface="Times New Roman" panose="02020603050405020304" charset="0"/>
              <a:cs typeface="Times New Roman" panose="02020603050405020304" charset="0"/>
            </a:endParaRPr>
          </a:p>
          <a:p>
            <a:r>
              <a:rPr lang="en-GB" altLang="en-US" sz="1700">
                <a:latin typeface="Times New Roman" panose="02020603050405020304" charset="0"/>
                <a:cs typeface="Times New Roman" panose="02020603050405020304" charset="0"/>
              </a:rPr>
              <a:t>User and Book structures are defined to store essential information.</a:t>
            </a:r>
            <a:endParaRPr lang="en-GB" altLang="en-US" sz="1700">
              <a:latin typeface="Times New Roman" panose="02020603050405020304" charset="0"/>
              <a:cs typeface="Times New Roman" panose="02020603050405020304" charset="0"/>
            </a:endParaRPr>
          </a:p>
          <a:p>
            <a:r>
              <a:rPr lang="en-GB" altLang="en-US" sz="1700">
                <a:latin typeface="Times New Roman" panose="02020603050405020304" charset="0"/>
                <a:cs typeface="Times New Roman" panose="02020603050405020304" charset="0"/>
              </a:rPr>
              <a:t>User structure holds a user ID, name, and an array of ratings for each book.</a:t>
            </a:r>
            <a:endParaRPr lang="en-GB" altLang="en-US" sz="1700">
              <a:latin typeface="Times New Roman" panose="02020603050405020304" charset="0"/>
              <a:cs typeface="Times New Roman" panose="02020603050405020304" charset="0"/>
            </a:endParaRPr>
          </a:p>
          <a:p>
            <a:r>
              <a:rPr lang="en-GB" altLang="en-US" sz="1700">
                <a:latin typeface="Times New Roman" panose="02020603050405020304" charset="0"/>
                <a:cs typeface="Times New Roman" panose="02020603050405020304" charset="0"/>
              </a:rPr>
              <a:t>Book structure contains a book ID, title, author, and an array of ratings from different users.</a:t>
            </a:r>
            <a:endParaRPr lang="en-GB" altLang="en-US" sz="1700">
              <a:latin typeface="Times New Roman" panose="02020603050405020304" charset="0"/>
              <a:cs typeface="Times New Roman" panose="02020603050405020304" charset="0"/>
            </a:endParaRPr>
          </a:p>
          <a:p>
            <a:pPr>
              <a:buFont typeface="Wingdings" panose="05000000000000000000" charset="0"/>
              <a:buChar char="q"/>
            </a:pPr>
            <a:r>
              <a:rPr lang="en-GB" altLang="en-US" sz="1700" b="1">
                <a:latin typeface="Times New Roman" panose="02020603050405020304" charset="0"/>
                <a:cs typeface="Times New Roman" panose="02020603050405020304" charset="0"/>
              </a:rPr>
              <a:t>Rating Books:</a:t>
            </a:r>
            <a:endParaRPr lang="en-GB" altLang="en-US" sz="1700" b="1">
              <a:latin typeface="Times New Roman" panose="02020603050405020304" charset="0"/>
              <a:cs typeface="Times New Roman" panose="02020603050405020304" charset="0"/>
            </a:endParaRPr>
          </a:p>
          <a:p>
            <a:r>
              <a:rPr lang="en-GB" altLang="en-US" sz="1700">
                <a:latin typeface="Times New Roman" panose="02020603050405020304" charset="0"/>
                <a:cs typeface="Times New Roman" panose="02020603050405020304" charset="0"/>
              </a:rPr>
              <a:t>The rate_books function allows users to rate books. The program asks the user for their ID, the book ID, and a rating (1–5).</a:t>
            </a:r>
            <a:endParaRPr lang="en-GB" altLang="en-US" sz="1700">
              <a:latin typeface="Times New Roman" panose="02020603050405020304" charset="0"/>
              <a:cs typeface="Times New Roman" panose="02020603050405020304" charset="0"/>
            </a:endParaRPr>
          </a:p>
          <a:p>
            <a:r>
              <a:rPr lang="en-GB" altLang="en-US" sz="1700">
                <a:latin typeface="Times New Roman" panose="02020603050405020304" charset="0"/>
                <a:cs typeface="Times New Roman" panose="02020603050405020304" charset="0"/>
              </a:rPr>
              <a:t>The rating is then stored in both the user's ratings array and the corresponding book's ratings array.</a:t>
            </a:r>
            <a:endParaRPr lang="en-GB" altLang="en-US" sz="1700">
              <a:latin typeface="Times New Roman" panose="02020603050405020304" charset="0"/>
              <a:cs typeface="Times New Roman" panose="02020603050405020304" charset="0"/>
            </a:endParaRPr>
          </a:p>
          <a:p>
            <a:pPr>
              <a:buFont typeface="Wingdings" panose="05000000000000000000" charset="0"/>
              <a:buChar char="q"/>
            </a:pPr>
            <a:r>
              <a:rPr lang="en-GB" altLang="en-US" sz="1700" b="1">
                <a:latin typeface="Times New Roman" panose="02020603050405020304" charset="0"/>
                <a:cs typeface="Times New Roman" panose="02020603050405020304" charset="0"/>
              </a:rPr>
              <a:t>Collaborative Filtering for Recommendations:</a:t>
            </a:r>
            <a:endParaRPr lang="en-GB" altLang="en-US" sz="1700" b="1">
              <a:latin typeface="Times New Roman" panose="02020603050405020304" charset="0"/>
              <a:cs typeface="Times New Roman" panose="02020603050405020304" charset="0"/>
            </a:endParaRPr>
          </a:p>
          <a:p>
            <a:r>
              <a:rPr lang="en-GB" altLang="en-US" sz="1700">
                <a:latin typeface="Times New Roman" panose="02020603050405020304" charset="0"/>
                <a:cs typeface="Times New Roman" panose="02020603050405020304" charset="0"/>
              </a:rPr>
              <a:t>The recommend_books function implements a basic collaborative filtering approach, recommending books based on the average rating from all users who have rated a particular book.</a:t>
            </a:r>
            <a:endParaRPr lang="en-GB" altLang="en-US" sz="1700">
              <a:latin typeface="Times New Roman" panose="02020603050405020304" charset="0"/>
              <a:cs typeface="Times New Roman" panose="02020603050405020304" charset="0"/>
            </a:endParaRPr>
          </a:p>
          <a:p>
            <a:r>
              <a:rPr lang="en-GB" altLang="en-US" sz="1700">
                <a:latin typeface="Times New Roman" panose="02020603050405020304" charset="0"/>
                <a:cs typeface="Times New Roman" panose="02020603050405020304" charset="0"/>
              </a:rPr>
              <a:t>If a book has an average rating of 3 or higher, it is recommended to the user.</a:t>
            </a:r>
            <a:endParaRPr lang="en-GB" altLang="en-US" sz="1700">
              <a:latin typeface="Times New Roman" panose="02020603050405020304" charset="0"/>
              <a:cs typeface="Times New Roman" panose="02020603050405020304" charset="0"/>
            </a:endParaRPr>
          </a:p>
          <a:p>
            <a:pPr marL="0" indent="0">
              <a:buNone/>
            </a:pPr>
            <a:endParaRPr lang="en-GB" altLang="en-US" sz="1700">
              <a:latin typeface="Times New Roman" panose="02020603050405020304" charset="0"/>
              <a:cs typeface="Times New Roman" panose="02020603050405020304" charset="0"/>
            </a:endParaRPr>
          </a:p>
        </p:txBody>
      </p:sp>
      <p:sp>
        <p:nvSpPr>
          <p:cNvPr id="8" name="Content Placeholder 7"/>
          <p:cNvSpPr>
            <a:spLocks noGrp="1"/>
          </p:cNvSpPr>
          <p:nvPr>
            <p:ph sz="quarter" idx="4"/>
          </p:nvPr>
        </p:nvSpPr>
        <p:spPr>
          <a:xfrm>
            <a:off x="6172200" y="975995"/>
            <a:ext cx="6019800" cy="5882640"/>
          </a:xfrm>
        </p:spPr>
        <p:txBody>
          <a:bodyPr/>
          <a:p>
            <a:pPr>
              <a:buFont typeface="Wingdings" panose="05000000000000000000" charset="0"/>
              <a:buChar char="q"/>
            </a:pPr>
            <a:r>
              <a:rPr lang="en-GB" altLang="en-US" sz="1700" b="1">
                <a:latin typeface="Times New Roman" panose="02020603050405020304" charset="0"/>
                <a:cs typeface="Times New Roman" panose="02020603050405020304" charset="0"/>
              </a:rPr>
              <a:t>Displaying Books:</a:t>
            </a:r>
            <a:endParaRPr lang="en-GB" altLang="en-US" sz="1700" b="1">
              <a:latin typeface="Times New Roman" panose="02020603050405020304" charset="0"/>
              <a:cs typeface="Times New Roman" panose="02020603050405020304" charset="0"/>
            </a:endParaRPr>
          </a:p>
          <a:p>
            <a:r>
              <a:rPr lang="en-GB" altLang="en-US" sz="1700">
                <a:latin typeface="Times New Roman" panose="02020603050405020304" charset="0"/>
                <a:cs typeface="Times New Roman" panose="02020603050405020304" charset="0"/>
              </a:rPr>
              <a:t>The display_books function shows all books in the system, including their ratings from all users.</a:t>
            </a:r>
            <a:endParaRPr lang="en-GB" altLang="en-US" sz="1700">
              <a:latin typeface="Times New Roman" panose="02020603050405020304" charset="0"/>
              <a:cs typeface="Times New Roman" panose="02020603050405020304" charset="0"/>
            </a:endParaRPr>
          </a:p>
          <a:p>
            <a:r>
              <a:rPr lang="en-GB" altLang="en-US" sz="1700">
                <a:latin typeface="Times New Roman" panose="02020603050405020304" charset="0"/>
                <a:cs typeface="Times New Roman" panose="02020603050405020304" charset="0"/>
              </a:rPr>
              <a:t>It prints each book's details (title, author, and ratings) for the users to view and interact with.</a:t>
            </a:r>
            <a:endParaRPr lang="en-GB" altLang="en-US" sz="1700">
              <a:latin typeface="Times New Roman" panose="02020603050405020304" charset="0"/>
              <a:cs typeface="Times New Roman" panose="02020603050405020304" charset="0"/>
            </a:endParaRPr>
          </a:p>
          <a:p>
            <a:pPr>
              <a:buFont typeface="Wingdings" panose="05000000000000000000" charset="0"/>
              <a:buChar char="q"/>
            </a:pPr>
            <a:r>
              <a:rPr lang="en-GB" altLang="en-US" sz="1700" b="1">
                <a:latin typeface="Times New Roman" panose="02020603050405020304" charset="0"/>
                <a:cs typeface="Times New Roman" panose="02020603050405020304" charset="0"/>
              </a:rPr>
              <a:t>Admin Dashboard for Analytics:</a:t>
            </a:r>
            <a:endParaRPr lang="en-GB" altLang="en-US" sz="1700" b="1">
              <a:latin typeface="Times New Roman" panose="02020603050405020304" charset="0"/>
              <a:cs typeface="Times New Roman" panose="02020603050405020304" charset="0"/>
            </a:endParaRPr>
          </a:p>
          <a:p>
            <a:r>
              <a:rPr lang="en-GB" altLang="en-US" sz="1700">
                <a:latin typeface="Times New Roman" panose="02020603050405020304" charset="0"/>
                <a:cs typeface="Times New Roman" panose="02020603050405020304" charset="0"/>
              </a:rPr>
              <a:t>The admin_dashboard function provides an overview of the system’s engagement.</a:t>
            </a:r>
            <a:endParaRPr lang="en-GB" altLang="en-US" sz="1700">
              <a:latin typeface="Times New Roman" panose="02020603050405020304" charset="0"/>
              <a:cs typeface="Times New Roman" panose="02020603050405020304" charset="0"/>
            </a:endParaRPr>
          </a:p>
          <a:p>
            <a:r>
              <a:rPr lang="en-GB" altLang="en-US" sz="1700">
                <a:latin typeface="Times New Roman" panose="02020603050405020304" charset="0"/>
                <a:cs typeface="Times New Roman" panose="02020603050405020304" charset="0"/>
              </a:rPr>
              <a:t>It calculates how many ratings have been given by users and how many books have been rated.</a:t>
            </a:r>
            <a:endParaRPr lang="en-GB" altLang="en-US" sz="1700">
              <a:latin typeface="Times New Roman" panose="02020603050405020304" charset="0"/>
              <a:cs typeface="Times New Roman" panose="02020603050405020304" charset="0"/>
            </a:endParaRPr>
          </a:p>
          <a:p>
            <a:r>
              <a:rPr lang="en-GB" altLang="en-US" sz="1700">
                <a:latin typeface="Times New Roman" panose="02020603050405020304" charset="0"/>
                <a:cs typeface="Times New Roman" panose="02020603050405020304" charset="0"/>
              </a:rPr>
              <a:t>It also provides a summary of how many ratings each book has received, helping to analyze book popularity.</a:t>
            </a:r>
            <a:endParaRPr lang="en-GB" altLang="en-US" sz="1700">
              <a:latin typeface="Times New Roman" panose="02020603050405020304" charset="0"/>
              <a:cs typeface="Times New Roman" panose="02020603050405020304" charset="0"/>
            </a:endParaRPr>
          </a:p>
          <a:p>
            <a:pPr>
              <a:buFont typeface="Wingdings" panose="05000000000000000000" charset="0"/>
              <a:buChar char="q"/>
            </a:pPr>
            <a:r>
              <a:rPr lang="en-GB" altLang="en-US" sz="1700" b="1">
                <a:latin typeface="Times New Roman" panose="02020603050405020304" charset="0"/>
                <a:cs typeface="Times New Roman" panose="02020603050405020304" charset="0"/>
              </a:rPr>
              <a:t>Simulated Fetching of Book Metadata:</a:t>
            </a:r>
            <a:endParaRPr lang="en-GB" altLang="en-US" sz="1700" b="1">
              <a:latin typeface="Times New Roman" panose="02020603050405020304" charset="0"/>
              <a:cs typeface="Times New Roman" panose="02020603050405020304" charset="0"/>
            </a:endParaRPr>
          </a:p>
          <a:p>
            <a:r>
              <a:rPr lang="en-GB" altLang="en-US" sz="1700">
                <a:latin typeface="Times New Roman" panose="02020603050405020304" charset="0"/>
                <a:cs typeface="Times New Roman" panose="02020603050405020304" charset="0"/>
              </a:rPr>
              <a:t>The fetch_book_metadata function simulates retrieving book metadata (e.g., title and author) from an external source.</a:t>
            </a:r>
            <a:endParaRPr lang="en-GB" altLang="en-US" sz="1700">
              <a:latin typeface="Times New Roman" panose="02020603050405020304" charset="0"/>
              <a:cs typeface="Times New Roman" panose="02020603050405020304" charset="0"/>
            </a:endParaRPr>
          </a:p>
          <a:p>
            <a:r>
              <a:rPr lang="en-GB" altLang="en-US" sz="1700">
                <a:latin typeface="Times New Roman" panose="02020603050405020304" charset="0"/>
                <a:cs typeface="Times New Roman" panose="02020603050405020304" charset="0"/>
              </a:rPr>
              <a:t>It loops through all the books and prints their information, mimicking the process of fetching data from an external API or database.</a:t>
            </a:r>
            <a:endParaRPr lang="en-GB" altLang="en-US" sz="17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635" y="274955"/>
            <a:ext cx="4010025" cy="839470"/>
          </a:xfrm>
        </p:spPr>
        <p:txBody>
          <a:bodyPr/>
          <a:p>
            <a:r>
              <a:rPr lang="en-US" altLang="en-GB">
                <a:ln w="13462">
                  <a:solidFill>
                    <a:schemeClr val="bg1"/>
                  </a:solidFill>
                  <a:prstDash val="solid"/>
                </a:ln>
                <a:solidFill>
                  <a:schemeClr val="bg1"/>
                </a:solidFill>
                <a:effectLst>
                  <a:outerShdw dist="38100" dir="2700000" algn="bl" rotWithShape="0">
                    <a:schemeClr val="accent5"/>
                  </a:outerShdw>
                </a:effectLst>
                <a:highlight>
                  <a:srgbClr val="000000"/>
                </a:highlight>
              </a:rPr>
              <a:t>RESULTS</a:t>
            </a:r>
            <a:endParaRPr lang="en-US" altLang="en-GB">
              <a:ln w="13462">
                <a:solidFill>
                  <a:schemeClr val="bg1"/>
                </a:solidFill>
                <a:prstDash val="solid"/>
              </a:ln>
              <a:solidFill>
                <a:schemeClr val="bg1"/>
              </a:solidFill>
              <a:effectLst>
                <a:outerShdw dist="38100" dir="2700000" algn="bl" rotWithShape="0">
                  <a:schemeClr val="accent5"/>
                </a:outerShdw>
              </a:effectLst>
              <a:highlight>
                <a:srgbClr val="000000"/>
              </a:highlight>
            </a:endParaRPr>
          </a:p>
        </p:txBody>
      </p:sp>
      <p:pic>
        <p:nvPicPr>
          <p:cNvPr id="4" name="Content Placeholder 3" descr="Screenshot 2024-11-22 173935"/>
          <p:cNvPicPr>
            <a:picLocks noChangeAspect="1"/>
          </p:cNvPicPr>
          <p:nvPr>
            <p:ph idx="1"/>
          </p:nvPr>
        </p:nvPicPr>
        <p:blipFill>
          <a:blip r:embed="rId2"/>
          <a:stretch>
            <a:fillRect/>
          </a:stretch>
        </p:blipFill>
        <p:spPr>
          <a:xfrm>
            <a:off x="0" y="1418590"/>
            <a:ext cx="12192000" cy="54400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itle 3"/>
          <p:cNvSpPr>
            <a:spLocks noGrp="1"/>
          </p:cNvSpPr>
          <p:nvPr>
            <p:ph type="title"/>
          </p:nvPr>
        </p:nvSpPr>
        <p:spPr>
          <a:xfrm>
            <a:off x="635" y="0"/>
            <a:ext cx="5793105" cy="1020445"/>
          </a:xfrm>
        </p:spPr>
        <p:txBody>
          <a:bodyPr/>
          <a:p>
            <a:r>
              <a:rPr lang="en-US" altLang="en-GB" sz="4000">
                <a:latin typeface="Times New Roman" panose="02020603050405020304" charset="0"/>
                <a:cs typeface="Times New Roman" panose="02020603050405020304" charset="0"/>
              </a:rPr>
              <a:t>Engineering Standards</a:t>
            </a:r>
            <a:endParaRPr lang="en-US" altLang="en-GB" sz="4000">
              <a:latin typeface="Times New Roman" panose="02020603050405020304" charset="0"/>
              <a:cs typeface="Times New Roman" panose="02020603050405020304" charset="0"/>
            </a:endParaRPr>
          </a:p>
        </p:txBody>
      </p:sp>
      <p:sp>
        <p:nvSpPr>
          <p:cNvPr id="6" name="Content Placeholder 5"/>
          <p:cNvSpPr>
            <a:spLocks noGrp="1"/>
          </p:cNvSpPr>
          <p:nvPr>
            <p:ph sz="half" idx="2"/>
          </p:nvPr>
        </p:nvSpPr>
        <p:spPr>
          <a:xfrm>
            <a:off x="-635" y="890270"/>
            <a:ext cx="5998210" cy="5967095"/>
          </a:xfrm>
        </p:spPr>
        <p:txBody>
          <a:bodyPr/>
          <a:p>
            <a:pPr marL="0" indent="0">
              <a:buNone/>
            </a:pPr>
            <a:r>
              <a:rPr lang="en-IN" sz="1800" b="1" dirty="0">
                <a:latin typeface="Times New Roman" panose="02020603050405020304" charset="0"/>
                <a:cs typeface="Times New Roman" panose="02020603050405020304" charset="0"/>
                <a:sym typeface="+mn-ea"/>
              </a:rPr>
              <a:t>1.BASIC PROGRAMMING STANDARDS</a:t>
            </a:r>
            <a:endParaRPr lang="en-IN" sz="1800" b="1" dirty="0">
              <a:latin typeface="Times New Roman" panose="02020603050405020304" charset="0"/>
              <a:cs typeface="Times New Roman" panose="02020603050405020304" charset="0"/>
            </a:endParaRPr>
          </a:p>
          <a:p>
            <a:pPr marL="0" indent="0">
              <a:buNone/>
            </a:pPr>
            <a:r>
              <a:rPr lang="en-US" sz="1800" b="1" dirty="0">
                <a:latin typeface="Times New Roman" panose="02020603050405020304" charset="0"/>
                <a:cs typeface="Times New Roman" panose="02020603050405020304" charset="0"/>
                <a:sym typeface="+mn-ea"/>
              </a:rPr>
              <a:t>ISO/IEC 9899 - C Language Standards</a:t>
            </a:r>
            <a:endParaRPr lang="en-US" sz="1800" b="1" dirty="0">
              <a:latin typeface="Times New Roman" panose="02020603050405020304" charset="0"/>
              <a:cs typeface="Times New Roman" panose="02020603050405020304" charset="0"/>
            </a:endParaRPr>
          </a:p>
          <a:p>
            <a:pPr marL="0" indent="0">
              <a:buNone/>
            </a:pPr>
            <a:r>
              <a:rPr lang="en-US" sz="1800" b="1" dirty="0" err="1">
                <a:latin typeface="Times New Roman" panose="02020603050405020304" charset="0"/>
                <a:cs typeface="Times New Roman" panose="02020603050405020304" charset="0"/>
                <a:sym typeface="+mn-ea"/>
              </a:rPr>
              <a:t>i.ISO</a:t>
            </a:r>
            <a:r>
              <a:rPr lang="en-US" sz="1800" b="1" dirty="0">
                <a:latin typeface="Times New Roman" panose="02020603050405020304" charset="0"/>
                <a:cs typeface="Times New Roman" panose="02020603050405020304" charset="0"/>
                <a:sym typeface="+mn-ea"/>
              </a:rPr>
              <a:t>/IEC 9899:1990 (C90)</a:t>
            </a:r>
            <a:endParaRPr lang="en-US" sz="1800" b="1" dirty="0">
              <a:latin typeface="Times New Roman" panose="02020603050405020304" charset="0"/>
              <a:cs typeface="Times New Roman" panose="02020603050405020304" charset="0"/>
            </a:endParaRPr>
          </a:p>
          <a:p>
            <a:pPr marL="171450" indent="-171450">
              <a:buFont typeface="Arial" panose="020B0604020202020204" pitchFamily="34" charset="0"/>
              <a:buChar char="•"/>
            </a:pPr>
            <a:r>
              <a:rPr lang="en-US" sz="1800" b="1" dirty="0">
                <a:latin typeface="Times New Roman" panose="02020603050405020304" charset="0"/>
                <a:cs typeface="Times New Roman" panose="02020603050405020304" charset="0"/>
                <a:sym typeface="+mn-ea"/>
              </a:rPr>
              <a:t>Original standard, also known as ANSI C.</a:t>
            </a:r>
            <a:endParaRPr lang="en-US" sz="1800" b="1" dirty="0">
              <a:latin typeface="Times New Roman" panose="02020603050405020304" charset="0"/>
              <a:cs typeface="Times New Roman" panose="02020603050405020304" charset="0"/>
            </a:endParaRPr>
          </a:p>
          <a:p>
            <a:pPr marL="171450" indent="-171450">
              <a:buFont typeface="Arial" panose="020B0604020202020204" pitchFamily="34" charset="0"/>
              <a:buChar char="•"/>
            </a:pPr>
            <a:r>
              <a:rPr lang="en-US" sz="1800" b="1" dirty="0">
                <a:latin typeface="Times New Roman" panose="02020603050405020304" charset="0"/>
                <a:cs typeface="Times New Roman" panose="02020603050405020304" charset="0"/>
                <a:sym typeface="+mn-ea"/>
              </a:rPr>
              <a:t>Standardized the C language with improvements over K&amp;R C.</a:t>
            </a:r>
            <a:endParaRPr lang="en-US" sz="1800" b="1" dirty="0">
              <a:latin typeface="Times New Roman" panose="02020603050405020304" charset="0"/>
              <a:cs typeface="Times New Roman" panose="02020603050405020304" charset="0"/>
            </a:endParaRPr>
          </a:p>
          <a:p>
            <a:pPr marL="0" indent="0">
              <a:buNone/>
            </a:pPr>
            <a:r>
              <a:rPr lang="en-US" sz="1800" b="1" dirty="0" err="1">
                <a:latin typeface="Times New Roman" panose="02020603050405020304" charset="0"/>
                <a:cs typeface="Times New Roman" panose="02020603050405020304" charset="0"/>
                <a:sym typeface="+mn-ea"/>
              </a:rPr>
              <a:t>ii.ISO</a:t>
            </a:r>
            <a:r>
              <a:rPr lang="en-US" sz="1800" b="1" dirty="0">
                <a:latin typeface="Times New Roman" panose="02020603050405020304" charset="0"/>
                <a:cs typeface="Times New Roman" panose="02020603050405020304" charset="0"/>
                <a:sym typeface="+mn-ea"/>
              </a:rPr>
              <a:t>/IEC 9899:1999 (C99)</a:t>
            </a:r>
            <a:endParaRPr lang="en-US" sz="1800" b="1" dirty="0">
              <a:latin typeface="Times New Roman" panose="02020603050405020304" charset="0"/>
              <a:cs typeface="Times New Roman" panose="02020603050405020304" charset="0"/>
            </a:endParaRPr>
          </a:p>
          <a:p>
            <a:pPr marL="171450" indent="-171450">
              <a:buFont typeface="Arial" panose="020B0604020202020204" pitchFamily="34" charset="0"/>
              <a:buChar char="•"/>
            </a:pPr>
            <a:r>
              <a:rPr lang="en-US" sz="1800" b="1" dirty="0">
                <a:latin typeface="Times New Roman" panose="02020603050405020304" charset="0"/>
                <a:cs typeface="Times New Roman" panose="02020603050405020304" charset="0"/>
                <a:sym typeface="+mn-ea"/>
              </a:rPr>
              <a:t>Introduced new data types (long </a:t>
            </a:r>
            <a:r>
              <a:rPr lang="en-US" sz="1800" b="1" dirty="0" err="1">
                <a:latin typeface="Times New Roman" panose="02020603050405020304" charset="0"/>
                <a:cs typeface="Times New Roman" panose="02020603050405020304" charset="0"/>
                <a:sym typeface="+mn-ea"/>
              </a:rPr>
              <a:t>long</a:t>
            </a:r>
            <a:r>
              <a:rPr lang="en-US" sz="1800" b="1" dirty="0">
                <a:latin typeface="Times New Roman" panose="02020603050405020304" charset="0"/>
                <a:cs typeface="Times New Roman" panose="02020603050405020304" charset="0"/>
                <a:sym typeface="+mn-ea"/>
              </a:rPr>
              <a:t> int, _Bool).</a:t>
            </a:r>
            <a:endParaRPr lang="en-US" sz="1800" b="1" dirty="0">
              <a:latin typeface="Times New Roman" panose="02020603050405020304" charset="0"/>
              <a:cs typeface="Times New Roman" panose="02020603050405020304" charset="0"/>
            </a:endParaRPr>
          </a:p>
          <a:p>
            <a:pPr marL="171450" indent="-171450">
              <a:buFont typeface="Arial" panose="020B0604020202020204" pitchFamily="34" charset="0"/>
              <a:buChar char="•"/>
            </a:pPr>
            <a:r>
              <a:rPr lang="en-US" sz="1800" b="1" dirty="0">
                <a:latin typeface="Times New Roman" panose="02020603050405020304" charset="0"/>
                <a:cs typeface="Times New Roman" panose="02020603050405020304" charset="0"/>
                <a:sym typeface="+mn-ea"/>
              </a:rPr>
              <a:t>Added inline functions.</a:t>
            </a:r>
            <a:endParaRPr lang="en-US" sz="1800" b="1" dirty="0">
              <a:latin typeface="Times New Roman" panose="02020603050405020304" charset="0"/>
              <a:cs typeface="Times New Roman" panose="02020603050405020304" charset="0"/>
            </a:endParaRPr>
          </a:p>
          <a:p>
            <a:pPr marL="171450" indent="-171450">
              <a:buFont typeface="Arial" panose="020B0604020202020204" pitchFamily="34" charset="0"/>
              <a:buChar char="•"/>
            </a:pPr>
            <a:r>
              <a:rPr lang="en-US" sz="1800" b="1" dirty="0">
                <a:latin typeface="Times New Roman" panose="02020603050405020304" charset="0"/>
                <a:cs typeface="Times New Roman" panose="02020603050405020304" charset="0"/>
                <a:sym typeface="+mn-ea"/>
              </a:rPr>
              <a:t>Supported variable-length arrays.</a:t>
            </a:r>
            <a:endParaRPr lang="en-US" sz="1800" b="1" dirty="0">
              <a:latin typeface="Times New Roman" panose="02020603050405020304" charset="0"/>
              <a:cs typeface="Times New Roman" panose="02020603050405020304" charset="0"/>
            </a:endParaRPr>
          </a:p>
          <a:p>
            <a:pPr marL="171450" indent="-171450">
              <a:buFont typeface="Arial" panose="020B0604020202020204" pitchFamily="34" charset="0"/>
              <a:buChar char="•"/>
            </a:pPr>
            <a:r>
              <a:rPr lang="en-US" sz="1800" b="1" dirty="0">
                <a:latin typeface="Times New Roman" panose="02020603050405020304" charset="0"/>
                <a:cs typeface="Times New Roman" panose="02020603050405020304" charset="0"/>
                <a:sym typeface="+mn-ea"/>
              </a:rPr>
              <a:t>Added new standard library functions.</a:t>
            </a:r>
            <a:endParaRPr lang="en-US" sz="1800" b="1" dirty="0">
              <a:latin typeface="Times New Roman" panose="02020603050405020304" charset="0"/>
              <a:cs typeface="Times New Roman" panose="02020603050405020304" charset="0"/>
            </a:endParaRPr>
          </a:p>
          <a:p>
            <a:pPr marL="171450" indent="-171450">
              <a:buFont typeface="Arial" panose="020B0604020202020204" pitchFamily="34" charset="0"/>
              <a:buChar char="•"/>
            </a:pPr>
            <a:r>
              <a:rPr lang="en-US" sz="1800" b="1" dirty="0">
                <a:latin typeface="Times New Roman" panose="02020603050405020304" charset="0"/>
                <a:cs typeface="Times New Roman" panose="02020603050405020304" charset="0"/>
                <a:sym typeface="+mn-ea"/>
              </a:rPr>
              <a:t>Improved type checking.</a:t>
            </a:r>
            <a:endParaRPr lang="en-US" sz="1800" b="1" dirty="0">
              <a:latin typeface="Times New Roman" panose="02020603050405020304" charset="0"/>
              <a:cs typeface="Times New Roman" panose="02020603050405020304" charset="0"/>
            </a:endParaRPr>
          </a:p>
          <a:p>
            <a:pPr marL="0" indent="0">
              <a:buNone/>
            </a:pPr>
            <a:r>
              <a:rPr lang="en-US" sz="1800" b="1" dirty="0" err="1">
                <a:latin typeface="Times New Roman" panose="02020603050405020304" charset="0"/>
                <a:cs typeface="Times New Roman" panose="02020603050405020304" charset="0"/>
                <a:sym typeface="+mn-ea"/>
              </a:rPr>
              <a:t>iii.ISO</a:t>
            </a:r>
            <a:r>
              <a:rPr lang="en-US" sz="1800" b="1" dirty="0">
                <a:latin typeface="Times New Roman" panose="02020603050405020304" charset="0"/>
                <a:cs typeface="Times New Roman" panose="02020603050405020304" charset="0"/>
                <a:sym typeface="+mn-ea"/>
              </a:rPr>
              <a:t>/IEC 9899:2018 (C17)</a:t>
            </a:r>
            <a:endParaRPr lang="en-US" sz="1800" b="1" dirty="0">
              <a:latin typeface="Times New Roman" panose="02020603050405020304" charset="0"/>
              <a:cs typeface="Times New Roman" panose="02020603050405020304" charset="0"/>
            </a:endParaRPr>
          </a:p>
          <a:p>
            <a:pPr marL="171450" indent="-171450">
              <a:buFont typeface="Arial" panose="020B0604020202020204" pitchFamily="34" charset="0"/>
              <a:buChar char="•"/>
            </a:pPr>
            <a:r>
              <a:rPr lang="en-US" sz="1800" b="1" dirty="0">
                <a:latin typeface="Times New Roman" panose="02020603050405020304" charset="0"/>
                <a:cs typeface="Times New Roman" panose="02020603050405020304" charset="0"/>
                <a:sym typeface="+mn-ea"/>
              </a:rPr>
              <a:t>Bug-fix release with no major new features.</a:t>
            </a:r>
            <a:endParaRPr lang="en-US" sz="1800" b="1" dirty="0">
              <a:latin typeface="Times New Roman" panose="02020603050405020304" charset="0"/>
              <a:cs typeface="Times New Roman" panose="02020603050405020304" charset="0"/>
            </a:endParaRPr>
          </a:p>
          <a:p>
            <a:pPr marL="171450" indent="-171450">
              <a:buFont typeface="Arial" panose="020B0604020202020204" pitchFamily="34" charset="0"/>
              <a:buChar char="•"/>
            </a:pPr>
            <a:r>
              <a:rPr lang="en-US" sz="1800" b="1" dirty="0">
                <a:latin typeface="Times New Roman" panose="02020603050405020304" charset="0"/>
                <a:cs typeface="Times New Roman" panose="02020603050405020304" charset="0"/>
                <a:sym typeface="+mn-ea"/>
              </a:rPr>
              <a:t>Improved clarity and fixed defects in C11.</a:t>
            </a:r>
            <a:endParaRPr lang="en-US" sz="1800" b="1" dirty="0">
              <a:latin typeface="Times New Roman" panose="02020603050405020304" charset="0"/>
              <a:cs typeface="Times New Roman" panose="02020603050405020304" charset="0"/>
            </a:endParaRPr>
          </a:p>
          <a:p>
            <a:pPr marL="0" indent="0">
              <a:buNone/>
            </a:pPr>
            <a:r>
              <a:rPr lang="en-US" sz="1800" b="1" dirty="0" err="1">
                <a:latin typeface="Times New Roman" panose="02020603050405020304" charset="0"/>
                <a:cs typeface="Times New Roman" panose="02020603050405020304" charset="0"/>
                <a:sym typeface="+mn-ea"/>
              </a:rPr>
              <a:t>iv.ISO</a:t>
            </a:r>
            <a:r>
              <a:rPr lang="en-US" sz="1800" b="1" dirty="0">
                <a:latin typeface="Times New Roman" panose="02020603050405020304" charset="0"/>
                <a:cs typeface="Times New Roman" panose="02020603050405020304" charset="0"/>
                <a:sym typeface="+mn-ea"/>
              </a:rPr>
              <a:t>/IEC 9899:202x (C2x)</a:t>
            </a:r>
            <a:endParaRPr lang="en-US" sz="1800" b="1" dirty="0">
              <a:latin typeface="Times New Roman" panose="02020603050405020304" charset="0"/>
              <a:cs typeface="Times New Roman" panose="02020603050405020304" charset="0"/>
            </a:endParaRPr>
          </a:p>
          <a:p>
            <a:pPr marL="171450" indent="-171450">
              <a:buFont typeface="Arial" panose="020B0604020202020204" pitchFamily="34" charset="0"/>
              <a:buChar char="•"/>
            </a:pPr>
            <a:r>
              <a:rPr lang="en-US" sz="1800" b="1" dirty="0">
                <a:latin typeface="Times New Roman" panose="02020603050405020304" charset="0"/>
                <a:cs typeface="Times New Roman" panose="02020603050405020304" charset="0"/>
                <a:sym typeface="+mn-ea"/>
              </a:rPr>
              <a:t>Upcoming standard (under development as of 2024).</a:t>
            </a:r>
            <a:endParaRPr lang="en-US" sz="1800" b="1" dirty="0">
              <a:latin typeface="Times New Roman" panose="02020603050405020304" charset="0"/>
              <a:cs typeface="Times New Roman" panose="02020603050405020304" charset="0"/>
            </a:endParaRPr>
          </a:p>
          <a:p>
            <a:pPr marL="171450" indent="-171450">
              <a:buFont typeface="Arial" panose="020B0604020202020204" pitchFamily="34" charset="0"/>
              <a:buChar char="•"/>
            </a:pPr>
            <a:r>
              <a:rPr lang="en-US" sz="1800" b="1" dirty="0">
                <a:latin typeface="Times New Roman" panose="02020603050405020304" charset="0"/>
                <a:cs typeface="Times New Roman" panose="02020603050405020304" charset="0"/>
                <a:sym typeface="+mn-ea"/>
              </a:rPr>
              <a:t>Expected to introduce further improvements and updates.</a:t>
            </a:r>
            <a:endParaRPr lang="en-IN" sz="1800" b="1" dirty="0">
              <a:latin typeface="Times New Roman" panose="02020603050405020304" charset="0"/>
              <a:cs typeface="Times New Roman" panose="02020603050405020304" charset="0"/>
            </a:endParaRPr>
          </a:p>
          <a:p>
            <a:pPr marL="0" indent="0">
              <a:buNone/>
            </a:pPr>
            <a:endParaRPr lang="en-GB" altLang="en-US" sz="1800" b="1"/>
          </a:p>
        </p:txBody>
      </p:sp>
      <p:sp>
        <p:nvSpPr>
          <p:cNvPr id="8" name="Content Placeholder 7"/>
          <p:cNvSpPr>
            <a:spLocks noGrp="1"/>
          </p:cNvSpPr>
          <p:nvPr>
            <p:ph sz="quarter" idx="4"/>
          </p:nvPr>
        </p:nvSpPr>
        <p:spPr>
          <a:xfrm>
            <a:off x="6172200" y="890905"/>
            <a:ext cx="6019800" cy="5967730"/>
          </a:xfrm>
        </p:spPr>
        <p:txBody>
          <a:bodyPr/>
          <a:p>
            <a:r>
              <a:rPr lang="en-IN" sz="1800" b="1" dirty="0">
                <a:latin typeface="Times New Roman" panose="02020603050405020304" charset="0"/>
                <a:cs typeface="Times New Roman" panose="02020603050405020304" charset="0"/>
                <a:sym typeface="+mn-ea"/>
              </a:rPr>
              <a:t>2.Software Engineering Standards</a:t>
            </a:r>
            <a:endParaRPr lang="en-IN" sz="1800" b="1" dirty="0">
              <a:latin typeface="Times New Roman" panose="02020603050405020304" charset="0"/>
              <a:cs typeface="Times New Roman" panose="02020603050405020304" charset="0"/>
            </a:endParaRPr>
          </a:p>
          <a:p>
            <a:r>
              <a:rPr lang="en-IN" sz="1800" b="1" dirty="0" err="1">
                <a:latin typeface="Times New Roman" panose="02020603050405020304" charset="0"/>
                <a:cs typeface="Times New Roman" panose="02020603050405020304" charset="0"/>
                <a:sym typeface="+mn-ea"/>
              </a:rPr>
              <a:t>i.ISO</a:t>
            </a:r>
            <a:r>
              <a:rPr lang="en-IN" sz="1800" b="1" dirty="0">
                <a:latin typeface="Times New Roman" panose="02020603050405020304" charset="0"/>
                <a:cs typeface="Times New Roman" panose="02020603050405020304" charset="0"/>
                <a:sym typeface="+mn-ea"/>
              </a:rPr>
              <a:t>/IEC 12207 (SDLC)</a:t>
            </a:r>
            <a:endParaRPr lang="en-IN" sz="1800" b="1"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IN" sz="1800" b="1" dirty="0">
                <a:latin typeface="Times New Roman" panose="02020603050405020304" charset="0"/>
                <a:cs typeface="Times New Roman" panose="02020603050405020304" charset="0"/>
                <a:sym typeface="+mn-ea"/>
              </a:rPr>
              <a:t>Provides a structured framework for the software development lifecycle.</a:t>
            </a:r>
            <a:endParaRPr lang="en-IN" sz="1800" b="1" dirty="0">
              <a:latin typeface="Times New Roman" panose="02020603050405020304" charset="0"/>
              <a:cs typeface="Times New Roman" panose="02020603050405020304" charset="0"/>
            </a:endParaRPr>
          </a:p>
          <a:p>
            <a:r>
              <a:rPr lang="en-IN" sz="1800" b="1" dirty="0" err="1">
                <a:latin typeface="Times New Roman" panose="02020603050405020304" charset="0"/>
                <a:cs typeface="Times New Roman" panose="02020603050405020304" charset="0"/>
                <a:sym typeface="+mn-ea"/>
              </a:rPr>
              <a:t>ii.IEEE</a:t>
            </a:r>
            <a:r>
              <a:rPr lang="en-IN" sz="1800" b="1" dirty="0">
                <a:latin typeface="Times New Roman" panose="02020603050405020304" charset="0"/>
                <a:cs typeface="Times New Roman" panose="02020603050405020304" charset="0"/>
                <a:sym typeface="+mn-ea"/>
              </a:rPr>
              <a:t> 829 (Testing Documentation)</a:t>
            </a:r>
            <a:endParaRPr lang="en-IN" sz="1800" b="1"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IN" sz="1800" b="1" dirty="0">
                <a:latin typeface="Times New Roman" panose="02020603050405020304" charset="0"/>
                <a:cs typeface="Times New Roman" panose="02020603050405020304" charset="0"/>
                <a:sym typeface="+mn-ea"/>
              </a:rPr>
              <a:t>Standardizes documentation for thorough and traceable software testing.</a:t>
            </a:r>
            <a:endParaRPr lang="en-IN" sz="1800" b="1" dirty="0">
              <a:latin typeface="Times New Roman" panose="02020603050405020304" charset="0"/>
              <a:cs typeface="Times New Roman" panose="02020603050405020304" charset="0"/>
            </a:endParaRPr>
          </a:p>
          <a:p>
            <a:r>
              <a:rPr lang="en-IN" sz="1800" b="1" dirty="0" err="1">
                <a:latin typeface="Times New Roman" panose="02020603050405020304" charset="0"/>
                <a:cs typeface="Times New Roman" panose="02020603050405020304" charset="0"/>
                <a:sym typeface="+mn-ea"/>
              </a:rPr>
              <a:t>iii.ISO</a:t>
            </a:r>
            <a:r>
              <a:rPr lang="en-IN" sz="1800" b="1" dirty="0">
                <a:latin typeface="Times New Roman" panose="02020603050405020304" charset="0"/>
                <a:cs typeface="Times New Roman" panose="02020603050405020304" charset="0"/>
                <a:sym typeface="+mn-ea"/>
              </a:rPr>
              <a:t>/IEC 25010 (Software Quality)</a:t>
            </a:r>
            <a:endParaRPr lang="en-IN" sz="1800" b="1"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sz="1800" b="1" dirty="0">
                <a:latin typeface="Times New Roman" panose="02020603050405020304" charset="0"/>
                <a:cs typeface="Times New Roman" panose="02020603050405020304" charset="0"/>
                <a:sym typeface="+mn-ea"/>
              </a:rPr>
              <a:t>Defines quality attributes like functionality, performance, and maintainability.</a:t>
            </a:r>
            <a:endParaRPr lang="en-IN" sz="1800" b="1"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IN" sz="1800" b="1" dirty="0">
                <a:latin typeface="Times New Roman" panose="02020603050405020304" charset="0"/>
                <a:cs typeface="Times New Roman" panose="02020603050405020304" charset="0"/>
                <a:sym typeface="+mn-ea"/>
              </a:rPr>
              <a:t>Usability &amp; QA Guidelines: Ensures efficient performance, ease of maintenance, and user-centric design</a:t>
            </a:r>
            <a:r>
              <a:rPr lang="en-IN" sz="1800" dirty="0">
                <a:latin typeface="Times New Roman" panose="02020603050405020304" charset="0"/>
                <a:cs typeface="Times New Roman" panose="02020603050405020304" charset="0"/>
                <a:sym typeface="+mn-ea"/>
              </a:rPr>
              <a:t>.</a:t>
            </a:r>
            <a:endParaRPr lang="en-GB" altLang="en-US" sz="180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11134</Words>
  <Application>WPS Presentation</Application>
  <PresentationFormat>宽屏</PresentationFormat>
  <Paragraphs>161</Paragraphs>
  <Slides>12</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Arial</vt:lpstr>
      <vt:lpstr>SimSun</vt:lpstr>
      <vt:lpstr>Wingdings</vt:lpstr>
      <vt:lpstr>Times New Roman</vt:lpstr>
      <vt:lpstr>Century Gothic</vt:lpstr>
      <vt:lpstr>Wingdings</vt:lpstr>
      <vt:lpstr>Open Sans</vt:lpstr>
      <vt:lpstr>Segoe Print</vt:lpstr>
      <vt:lpstr>Calibri</vt:lpstr>
      <vt:lpstr>Microsoft YaHei</vt:lpstr>
      <vt:lpstr>Arial Unicode MS</vt:lpstr>
      <vt:lpstr>Arial Black</vt:lpstr>
      <vt:lpstr>Petrona Bold</vt:lpstr>
      <vt:lpstr>Petrona Bold</vt:lpstr>
      <vt:lpstr>MingLiU-ExtB</vt:lpstr>
      <vt:lpstr>Default Design</vt:lpstr>
      <vt:lpstr>PowerPoint 演示文稿</vt:lpstr>
      <vt:lpstr>ONLINE BOOK RECOMMENDATION USING COLLABORATIVE FILTERING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Manojleo</cp:lastModifiedBy>
  <cp:revision>15</cp:revision>
  <dcterms:created xsi:type="dcterms:W3CDTF">2019-11-24T03:48:00Z</dcterms:created>
  <dcterms:modified xsi:type="dcterms:W3CDTF">2024-11-22T14:01:15Z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C053BC63844F42329B9CFE14B34BA264_13</vt:lpwstr>
  </property>
  <property fmtid="{D5CDD505-2E9C-101B-9397-08002B2CF9AE}" pid="3" name="KSOProductBuildVer">
    <vt:lpwstr>2057-12.2.0.18639</vt:lpwstr>
  </property>
</Properties>
</file>