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5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O578XBUPJSyPxckdqsXuykd07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DDFAFB-1FBE-49F9-8C5F-D2A26054BADF}">
  <a:tblStyle styleId="{5ADDFAFB-1FBE-49F9-8C5F-D2A26054B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customschemas.google.com/relationships/presentationmetadata" Target="metadata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sumayya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ff2bc43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eff2bc436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41" name="Google Shape;141;geff2bc436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f2bc436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f2bc436e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ff2bc436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ff2bc436e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ff2bc436e_4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geff2bc436e_4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6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5c5abd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55c5abd81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f55c5abd81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uESTGlobal" TargetMode="External" /><Relationship Id="rId3" Type="http://schemas.openxmlformats.org/officeDocument/2006/relationships/image" Target="../media/image3.png" /><Relationship Id="rId7" Type="http://schemas.openxmlformats.org/officeDocument/2006/relationships/image" Target="../media/image6.png" /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Relationship Id="rId6" Type="http://schemas.openxmlformats.org/officeDocument/2006/relationships/hyperlink" Target="http://engineering.quest-global.com/index.php" TargetMode="External" /><Relationship Id="rId5" Type="http://schemas.openxmlformats.org/officeDocument/2006/relationships/image" Target="../media/image5.png" /><Relationship Id="rId4" Type="http://schemas.openxmlformats.org/officeDocument/2006/relationships/hyperlink" Target="http://www.linkedin.com/company/quest-global/" TargetMode="External" /><Relationship Id="rId9" Type="http://schemas.openxmlformats.org/officeDocument/2006/relationships/image" Target="../media/image7.png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de">
  <p:cSld name="Title S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25"/>
            <a:ext cx="12192000" cy="627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367" y="304800"/>
            <a:ext cx="1898657" cy="1099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5"/>
          <p:cNvSpPr/>
          <p:nvPr/>
        </p:nvSpPr>
        <p:spPr>
          <a:xfrm>
            <a:off x="1286329" y="6369477"/>
            <a:ext cx="9593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© 2018 QuEST Global Services Pte Ltd. The information in this document is the property of QuEST Global Services Pte Ltd. and may not be copied or communicated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to a third party or used for any purpose other than that for which it is supplied without the written consent of QuEST Global Services Pte Ltd.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0" y="5049159"/>
            <a:ext cx="5053013" cy="521061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0" y="4337959"/>
            <a:ext cx="5573486" cy="660762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0" y="4279901"/>
            <a:ext cx="5573486" cy="66547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8058" y="4268651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/>
          <p:nvPr/>
        </p:nvSpPr>
        <p:spPr>
          <a:xfrm>
            <a:off x="0" y="5016501"/>
            <a:ext cx="5035550" cy="51561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059" y="5036456"/>
            <a:ext cx="4761592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/>
          <p:nvPr/>
        </p:nvSpPr>
        <p:spPr>
          <a:xfrm>
            <a:off x="0" y="5620659"/>
            <a:ext cx="4562475" cy="521061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0" y="5588001"/>
            <a:ext cx="4548188" cy="51561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3"/>
          </p:nvPr>
        </p:nvSpPr>
        <p:spPr>
          <a:xfrm>
            <a:off x="58059" y="5607956"/>
            <a:ext cx="4309546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324084" y="1344705"/>
            <a:ext cx="3932237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5183188" y="142716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  <a:defRPr sz="20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988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324084" y="24892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  <a:defRPr sz="1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3"/>
          </p:nvPr>
        </p:nvSpPr>
        <p:spPr>
          <a:xfrm>
            <a:off x="324084" y="164174"/>
            <a:ext cx="9360000" cy="65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2800"/>
              <a:buNone/>
              <a:defRPr sz="28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24084" y="1447800"/>
            <a:ext cx="3932237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>
            <a:spLocks noGrp="1"/>
          </p:cNvSpPr>
          <p:nvPr>
            <p:ph type="pic" idx="2"/>
          </p:nvPr>
        </p:nvSpPr>
        <p:spPr>
          <a:xfrm>
            <a:off x="5183188" y="1452563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324084" y="25146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  <a:defRPr sz="1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3"/>
          </p:nvPr>
        </p:nvSpPr>
        <p:spPr>
          <a:xfrm>
            <a:off x="324084" y="174933"/>
            <a:ext cx="10003258" cy="65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2800"/>
              <a:buNone/>
              <a:defRPr sz="28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341086" y="1296296"/>
            <a:ext cx="10515600" cy="49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203200" y="655320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9042400" y="6610350"/>
            <a:ext cx="284480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Layout">
  <p:cSld name="Content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341086" y="1338470"/>
            <a:ext cx="10772015" cy="470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sz="2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sz="1600" b="0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oto Sans Symbols"/>
              <a:buChar char="✔"/>
              <a:defRPr sz="1400" b="0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oto Sans Symbols"/>
              <a:buChar char="▪"/>
              <a:defRPr sz="12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sz="16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ourier New"/>
              <a:buChar char="o"/>
              <a:defRPr sz="14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✔"/>
              <a:defRPr sz="1200"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1939" algn="l">
              <a:spcBef>
                <a:spcPts val="1000"/>
              </a:spcBef>
              <a:spcAft>
                <a:spcPts val="0"/>
              </a:spcAft>
              <a:buSzPts val="840"/>
              <a:buFont typeface="Noto Sans Symbols"/>
              <a:buChar char="▪"/>
              <a:defRPr sz="105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sz="16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ourier New"/>
              <a:buChar char="o"/>
              <a:defRPr sz="14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✔"/>
              <a:defRPr sz="1200"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1939" algn="l">
              <a:spcBef>
                <a:spcPts val="1000"/>
              </a:spcBef>
              <a:spcAft>
                <a:spcPts val="0"/>
              </a:spcAft>
              <a:buSzPts val="840"/>
              <a:buFont typeface="Noto Sans Symbols"/>
              <a:buChar char="▪"/>
              <a:defRPr sz="105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9" y="-43031"/>
            <a:ext cx="12187382" cy="629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367" y="304800"/>
            <a:ext cx="1898657" cy="109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9"/>
          <p:cNvSpPr/>
          <p:nvPr/>
        </p:nvSpPr>
        <p:spPr>
          <a:xfrm>
            <a:off x="1299029" y="6325551"/>
            <a:ext cx="9593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© 2018 QuEST Global Services Pte Ltd. The information in this document is the property of QuEST Global Services Pte Ltd. and may not be copied or communicated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to a third party or used for any purpose other than that for which it is supplied without the written consent of QuEST Global Services Pte Ltd.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/>
          <p:nvPr/>
        </p:nvSpPr>
        <p:spPr>
          <a:xfrm>
            <a:off x="0" y="4886740"/>
            <a:ext cx="5573486" cy="660762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/>
          <p:nvPr/>
        </p:nvSpPr>
        <p:spPr>
          <a:xfrm>
            <a:off x="0" y="4828682"/>
            <a:ext cx="5573486" cy="66547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58058" y="4817432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55" name="Google Shape;55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958" y="5646219"/>
            <a:ext cx="406659" cy="40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8417" y="5647181"/>
            <a:ext cx="404734" cy="40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/>
          <p:nvPr/>
        </p:nvSpPr>
        <p:spPr>
          <a:xfrm>
            <a:off x="775066" y="5647181"/>
            <a:ext cx="12978" cy="404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3424" y="5654871"/>
            <a:ext cx="390247" cy="3893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9"/>
          <p:cNvSpPr/>
          <p:nvPr/>
        </p:nvSpPr>
        <p:spPr>
          <a:xfrm>
            <a:off x="1338532" y="5647181"/>
            <a:ext cx="12978" cy="404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er">
  <p:cSld name="Section Break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1524" y="952500"/>
            <a:ext cx="12188952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1298575" y="2589213"/>
            <a:ext cx="959485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3200"/>
              <a:buNone/>
              <a:defRPr sz="32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1298575" y="3408363"/>
            <a:ext cx="9594850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 b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2567D"/>
                </a:solidFill>
              </a:defRPr>
            </a:lvl1pPr>
            <a:lvl2pPr lvl="1">
              <a:buNone/>
              <a:defRPr>
                <a:solidFill>
                  <a:srgbClr val="22567D"/>
                </a:solidFill>
              </a:defRPr>
            </a:lvl2pPr>
            <a:lvl3pPr lvl="2">
              <a:buNone/>
              <a:defRPr>
                <a:solidFill>
                  <a:srgbClr val="22567D"/>
                </a:solidFill>
              </a:defRPr>
            </a:lvl3pPr>
            <a:lvl4pPr lvl="3">
              <a:buNone/>
              <a:defRPr>
                <a:solidFill>
                  <a:srgbClr val="22567D"/>
                </a:solidFill>
              </a:defRPr>
            </a:lvl4pPr>
            <a:lvl5pPr lvl="4">
              <a:buNone/>
              <a:defRPr>
                <a:solidFill>
                  <a:srgbClr val="22567D"/>
                </a:solidFill>
              </a:defRPr>
            </a:lvl5pPr>
            <a:lvl6pPr lvl="5">
              <a:buNone/>
              <a:defRPr>
                <a:solidFill>
                  <a:srgbClr val="22567D"/>
                </a:solidFill>
              </a:defRPr>
            </a:lvl6pPr>
            <a:lvl7pPr lvl="6">
              <a:buNone/>
              <a:defRPr>
                <a:solidFill>
                  <a:srgbClr val="22567D"/>
                </a:solidFill>
              </a:defRPr>
            </a:lvl7pPr>
            <a:lvl8pPr lvl="7">
              <a:buNone/>
              <a:defRPr>
                <a:solidFill>
                  <a:srgbClr val="22567D"/>
                </a:solidFill>
              </a:defRPr>
            </a:lvl8pPr>
            <a:lvl9pPr lvl="8">
              <a:buNone/>
              <a:defRPr>
                <a:solidFill>
                  <a:srgbClr val="22567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">
  <p:cSld name="Case Stu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/>
          <p:nvPr/>
        </p:nvSpPr>
        <p:spPr>
          <a:xfrm>
            <a:off x="468086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1"/>
          <p:cNvSpPr/>
          <p:nvPr/>
        </p:nvSpPr>
        <p:spPr>
          <a:xfrm>
            <a:off x="4217770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/>
          <p:nvPr/>
        </p:nvSpPr>
        <p:spPr>
          <a:xfrm>
            <a:off x="7977099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/>
          <p:nvPr/>
        </p:nvSpPr>
        <p:spPr>
          <a:xfrm flipH="1">
            <a:off x="9027885" y="4199126"/>
            <a:ext cx="3164112" cy="2658874"/>
          </a:xfrm>
          <a:custGeom>
            <a:avLst/>
            <a:gdLst/>
            <a:ahLst/>
            <a:cxnLst/>
            <a:rect l="l" t="t" r="r" b="b"/>
            <a:pathLst>
              <a:path w="4499429" h="3780971" extrusionOk="0">
                <a:moveTo>
                  <a:pt x="0" y="3780971"/>
                </a:moveTo>
                <a:lnTo>
                  <a:pt x="0" y="0"/>
                </a:lnTo>
                <a:cubicBezTo>
                  <a:pt x="1064382" y="2435981"/>
                  <a:pt x="2404533" y="3275390"/>
                  <a:pt x="4499429" y="3780971"/>
                </a:cubicBezTo>
                <a:lnTo>
                  <a:pt x="0" y="37809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468086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84479" algn="l"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4217770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84479" algn="l"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3"/>
          </p:nvPr>
        </p:nvSpPr>
        <p:spPr>
          <a:xfrm>
            <a:off x="7977099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84479" algn="l"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36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>
            <a:spLocks noGrp="1"/>
          </p:cNvSpPr>
          <p:nvPr>
            <p:ph type="pic" idx="4"/>
          </p:nvPr>
        </p:nvSpPr>
        <p:spPr>
          <a:xfrm>
            <a:off x="468086" y="4950413"/>
            <a:ext cx="3163824" cy="1280160"/>
          </a:xfrm>
          <a:prstGeom prst="rect">
            <a:avLst/>
          </a:prstGeom>
          <a:noFill/>
          <a:ln w="9525" cap="flat" cmpd="sng">
            <a:solidFill>
              <a:srgbClr val="ABABAB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6" name="Google Shape;76;p21"/>
          <p:cNvCxnSpPr/>
          <p:nvPr/>
        </p:nvCxnSpPr>
        <p:spPr>
          <a:xfrm>
            <a:off x="3935211" y="1372557"/>
            <a:ext cx="0" cy="5168404"/>
          </a:xfrm>
          <a:prstGeom prst="straightConnector1">
            <a:avLst/>
          </a:prstGeom>
          <a:noFill/>
          <a:ln w="12700" cap="rnd" cmpd="sng">
            <a:solidFill>
              <a:srgbClr val="ACACAE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77" name="Google Shape;77;p21"/>
          <p:cNvCxnSpPr/>
          <p:nvPr/>
        </p:nvCxnSpPr>
        <p:spPr>
          <a:xfrm>
            <a:off x="7672588" y="1372557"/>
            <a:ext cx="0" cy="5168404"/>
          </a:xfrm>
          <a:prstGeom prst="straightConnector1">
            <a:avLst/>
          </a:prstGeom>
          <a:noFill/>
          <a:ln w="12700" cap="rnd" cmpd="sng">
            <a:solidFill>
              <a:srgbClr val="ACACAE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157956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2"/>
          </p:nvPr>
        </p:nvSpPr>
        <p:spPr>
          <a:xfrm>
            <a:off x="839788" y="240347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  <a:defRPr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  <a:defRPr sz="12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3"/>
          </p:nvPr>
        </p:nvSpPr>
        <p:spPr>
          <a:xfrm>
            <a:off x="6172200" y="157956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4"/>
          </p:nvPr>
        </p:nvSpPr>
        <p:spPr>
          <a:xfrm>
            <a:off x="6172200" y="240347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  <a:defRPr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  <a:defRPr sz="12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580913" y="130629"/>
            <a:ext cx="1291853" cy="748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/>
          <p:nvPr/>
        </p:nvSpPr>
        <p:spPr>
          <a:xfrm>
            <a:off x="0" y="966854"/>
            <a:ext cx="12192000" cy="36576"/>
          </a:xfrm>
          <a:prstGeom prst="rect">
            <a:avLst/>
          </a:prstGeom>
          <a:gradFill>
            <a:gsLst>
              <a:gs pos="0">
                <a:srgbClr val="0078AF"/>
              </a:gs>
              <a:gs pos="33000">
                <a:srgbClr val="DBEAF3"/>
              </a:gs>
              <a:gs pos="68000">
                <a:srgbClr val="00B0F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341086" y="1296296"/>
            <a:ext cx="10515600" cy="49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120"/>
              <a:buFont typeface="Noto Sans Symbols"/>
              <a:buChar char="✔"/>
              <a:defRPr sz="1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►"/>
              <a:defRPr sz="11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/>
          <p:nvPr/>
        </p:nvSpPr>
        <p:spPr>
          <a:xfrm>
            <a:off x="341087" y="6538912"/>
            <a:ext cx="30498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| © 2018 QuEST Global Services Pte Ltd. 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8822953" y="6538912"/>
            <a:ext cx="30498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04040"/>
                </a:solidFill>
              </a:defRPr>
            </a:lvl1pPr>
            <a:lvl2pPr lvl="1" algn="r">
              <a:buNone/>
              <a:defRPr sz="1300">
                <a:solidFill>
                  <a:srgbClr val="404040"/>
                </a:solidFill>
              </a:defRPr>
            </a:lvl2pPr>
            <a:lvl3pPr lvl="2" algn="r">
              <a:buNone/>
              <a:defRPr sz="1300">
                <a:solidFill>
                  <a:srgbClr val="404040"/>
                </a:solidFill>
              </a:defRPr>
            </a:lvl3pPr>
            <a:lvl4pPr lvl="3" algn="r">
              <a:buNone/>
              <a:defRPr sz="1300">
                <a:solidFill>
                  <a:srgbClr val="404040"/>
                </a:solidFill>
              </a:defRPr>
            </a:lvl4pPr>
            <a:lvl5pPr lvl="4" algn="r">
              <a:buNone/>
              <a:defRPr sz="1300">
                <a:solidFill>
                  <a:srgbClr val="404040"/>
                </a:solidFill>
              </a:defRPr>
            </a:lvl5pPr>
            <a:lvl6pPr lvl="5" algn="r">
              <a:buNone/>
              <a:defRPr sz="1300">
                <a:solidFill>
                  <a:srgbClr val="404040"/>
                </a:solidFill>
              </a:defRPr>
            </a:lvl6pPr>
            <a:lvl7pPr lvl="6" algn="r">
              <a:buNone/>
              <a:defRPr sz="1300">
                <a:solidFill>
                  <a:srgbClr val="404040"/>
                </a:solidFill>
              </a:defRPr>
            </a:lvl7pPr>
            <a:lvl8pPr lvl="7" algn="r">
              <a:buNone/>
              <a:defRPr sz="1300">
                <a:solidFill>
                  <a:srgbClr val="404040"/>
                </a:solidFill>
              </a:defRPr>
            </a:lvl8pPr>
            <a:lvl9pPr lvl="8" algn="r">
              <a:buNone/>
              <a:defRPr sz="1300"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10" Type="http://schemas.openxmlformats.org/officeDocument/2006/relationships/image" Target="../media/image18.png" /><Relationship Id="rId4" Type="http://schemas.openxmlformats.org/officeDocument/2006/relationships/image" Target="../media/image12.png" /><Relationship Id="rId9" Type="http://schemas.openxmlformats.org/officeDocument/2006/relationships/image" Target="../media/image17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body" idx="1"/>
          </p:nvPr>
        </p:nvSpPr>
        <p:spPr>
          <a:xfrm>
            <a:off x="58058" y="4268651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CRIME RECORD MANAGEMENT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body" idx="2"/>
          </p:nvPr>
        </p:nvSpPr>
        <p:spPr>
          <a:xfrm>
            <a:off x="58059" y="5036456"/>
            <a:ext cx="4761592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Group 6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body" idx="3"/>
          </p:nvPr>
        </p:nvSpPr>
        <p:spPr>
          <a:xfrm>
            <a:off x="58059" y="5607956"/>
            <a:ext cx="4309546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March 26,2022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55c5abd81_0_3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87" name="Google Shape;187;gf55c5abd81_0_3"/>
          <p:cNvSpPr txBox="1"/>
          <p:nvPr/>
        </p:nvSpPr>
        <p:spPr>
          <a:xfrm>
            <a:off x="0" y="916553"/>
            <a:ext cx="288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Functionality Table</a:t>
            </a:r>
            <a:r>
              <a:rPr lang="en-US" dirty="0"/>
              <a:t> </a:t>
            </a:r>
            <a:endParaRPr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083CA-3C4E-402D-B21B-A45E4AE79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82996"/>
              </p:ext>
            </p:extLst>
          </p:nvPr>
        </p:nvGraphicFramePr>
        <p:xfrm>
          <a:off x="185057" y="1513113"/>
          <a:ext cx="11908971" cy="4757057"/>
        </p:xfrm>
        <a:graphic>
          <a:graphicData uri="http://schemas.openxmlformats.org/drawingml/2006/table">
            <a:tbl>
              <a:tblPr firstRow="1" firstCol="1" bandRow="1">
                <a:tableStyleId>{5ADDFAFB-1FBE-49F9-8C5F-D2A26054BADF}</a:tableStyleId>
              </a:tblPr>
              <a:tblGrid>
                <a:gridCol w="1733062">
                  <a:extLst>
                    <a:ext uri="{9D8B030D-6E8A-4147-A177-3AD203B41FA5}">
                      <a16:colId xmlns:a16="http://schemas.microsoft.com/office/drawing/2014/main" val="1423361910"/>
                    </a:ext>
                  </a:extLst>
                </a:gridCol>
                <a:gridCol w="1792879">
                  <a:extLst>
                    <a:ext uri="{9D8B030D-6E8A-4147-A177-3AD203B41FA5}">
                      <a16:colId xmlns:a16="http://schemas.microsoft.com/office/drawing/2014/main" val="2699504221"/>
                    </a:ext>
                  </a:extLst>
                </a:gridCol>
                <a:gridCol w="2559173">
                  <a:extLst>
                    <a:ext uri="{9D8B030D-6E8A-4147-A177-3AD203B41FA5}">
                      <a16:colId xmlns:a16="http://schemas.microsoft.com/office/drawing/2014/main" val="3185175434"/>
                    </a:ext>
                  </a:extLst>
                </a:gridCol>
                <a:gridCol w="2035629">
                  <a:extLst>
                    <a:ext uri="{9D8B030D-6E8A-4147-A177-3AD203B41FA5}">
                      <a16:colId xmlns:a16="http://schemas.microsoft.com/office/drawing/2014/main" val="582027018"/>
                    </a:ext>
                  </a:extLst>
                </a:gridCol>
                <a:gridCol w="2025258">
                  <a:extLst>
                    <a:ext uri="{9D8B030D-6E8A-4147-A177-3AD203B41FA5}">
                      <a16:colId xmlns:a16="http://schemas.microsoft.com/office/drawing/2014/main" val="3146694351"/>
                    </a:ext>
                  </a:extLst>
                </a:gridCol>
                <a:gridCol w="1762970">
                  <a:extLst>
                    <a:ext uri="{9D8B030D-6E8A-4147-A177-3AD203B41FA5}">
                      <a16:colId xmlns:a16="http://schemas.microsoft.com/office/drawing/2014/main" val="735387233"/>
                    </a:ext>
                  </a:extLst>
                </a:gridCol>
              </a:tblGrid>
              <a:tr h="61730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Test Module</a:t>
                      </a:r>
                      <a:endParaRPr lang="en-IN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Test Scenario</a:t>
                      </a:r>
                      <a:endParaRPr lang="en-IN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Test Case</a:t>
                      </a:r>
                      <a:endParaRPr lang="en-IN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Expected Result</a:t>
                      </a:r>
                      <a:endParaRPr lang="en-IN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Actual Result</a:t>
                      </a:r>
                      <a:endParaRPr lang="en-IN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Pass/Fail</a:t>
                      </a:r>
                      <a:endParaRPr lang="en-IN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91257"/>
                  </a:ext>
                </a:extLst>
              </a:tr>
              <a:tr h="774101">
                <a:tc>
                  <a:txBody>
                    <a:bodyPr/>
                    <a:lstStyle/>
                    <a:p>
                      <a:r>
                        <a:rPr lang="en-US" sz="1000" dirty="0"/>
                        <a:t>Admin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Verify login. If necessary, verify registration,view,</a:t>
                      </a:r>
                    </a:p>
                    <a:p>
                      <a:r>
                        <a:rPr lang="en-US" sz="1000" dirty="0"/>
                        <a:t>delete and edit.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Validate username and password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Admin successfully logged in and made the necessary changes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Admin successfully logged in and made the necessary changes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13741"/>
                  </a:ext>
                </a:extLst>
              </a:tr>
              <a:tr h="774101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Verify login. If necessary, verify registration,view,</a:t>
                      </a:r>
                    </a:p>
                    <a:p>
                      <a:r>
                        <a:rPr lang="en-US" sz="1000" dirty="0"/>
                        <a:t>delete and edit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Validate username and password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Admin successfully logged in and made the necessary changes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Admin successfully logged in and made the necessary changes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03175"/>
                  </a:ext>
                </a:extLst>
              </a:tr>
              <a:tr h="774101">
                <a:tc>
                  <a:txBody>
                    <a:bodyPr/>
                    <a:lstStyle/>
                    <a:p>
                      <a:r>
                        <a:rPr lang="en-US" sz="1000" dirty="0"/>
                        <a:t>Employee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Verify login. If necessary, verify registration,view,</a:t>
                      </a:r>
                    </a:p>
                    <a:p>
                      <a:r>
                        <a:rPr lang="en-US" sz="1000" dirty="0"/>
                        <a:t>delete and edit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Validate username and password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Admin successfully logged in and made the necessary changes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Admin successfully logged in and made the necessary changes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93946"/>
                  </a:ext>
                </a:extLst>
              </a:tr>
              <a:tr h="605818">
                <a:tc>
                  <a:txBody>
                    <a:bodyPr/>
                    <a:lstStyle/>
                    <a:p>
                      <a:r>
                        <a:rPr lang="en-US" sz="1000" dirty="0"/>
                        <a:t>Complaint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Register and view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Button Click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Registered or Viewed successfully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Registered or Viewed successfully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9798"/>
                  </a:ext>
                </a:extLst>
              </a:tr>
              <a:tr h="605818">
                <a:tc>
                  <a:txBody>
                    <a:bodyPr/>
                    <a:lstStyle/>
                    <a:p>
                      <a:r>
                        <a:rPr lang="en-US" sz="1000" dirty="0"/>
                        <a:t>Fir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Register and view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Button Click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Registered or Viewed successfully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Registered or Viewed successfully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67698"/>
                  </a:ext>
                </a:extLst>
              </a:tr>
              <a:tr h="605818">
                <a:tc>
                  <a:txBody>
                    <a:bodyPr/>
                    <a:lstStyle/>
                    <a:p>
                      <a:r>
                        <a:rPr lang="en-US" sz="1000" dirty="0"/>
                        <a:t>Chargesheet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Register ,View ,Update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Button Click</a:t>
                      </a:r>
                      <a:endParaRPr lang="en-IN" sz="10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Registered or Viewed or edited successfully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Registered or Viewed successfully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892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Code Snippets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55942-B217-496B-9340-5FBFD836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147762"/>
            <a:ext cx="10610850" cy="50625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Code Snippets</a:t>
            </a:r>
            <a:endParaRPr/>
          </a:p>
        </p:txBody>
      </p:sp>
      <p:pic>
        <p:nvPicPr>
          <p:cNvPr id="199" name="Google Shape;19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51" y="1057800"/>
            <a:ext cx="9854275" cy="528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341086" y="63954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&amp; GUIs</a:t>
            </a:r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body" idx="1"/>
          </p:nvPr>
        </p:nvSpPr>
        <p:spPr>
          <a:xfrm>
            <a:off x="234895" y="1870815"/>
            <a:ext cx="1135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Visual Studio : Code and Build Software</a:t>
            </a:r>
            <a:endParaRPr sz="2400" dirty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Sql Databases</a:t>
            </a:r>
            <a:endParaRPr sz="2400" dirty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System Specifications : </a:t>
            </a:r>
            <a:endParaRPr sz="2400" dirty="0"/>
          </a:p>
          <a:p>
            <a:pPr marL="1371600" lvl="1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•"/>
            </a:pPr>
            <a:r>
              <a:rPr lang="en-US" sz="2400" dirty="0"/>
              <a:t>OS :Windows 11</a:t>
            </a:r>
            <a:endParaRPr sz="2400" dirty="0"/>
          </a:p>
          <a:p>
            <a:pPr marL="13716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Processor : Intel i5</a:t>
            </a:r>
            <a:endParaRPr sz="2400" dirty="0"/>
          </a:p>
          <a:p>
            <a:pPr marL="13716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Ram : 8 GB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rPr>
              <a:t>Individual contribution</a:t>
            </a: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body" idx="1"/>
          </p:nvPr>
        </p:nvSpPr>
        <p:spPr>
          <a:xfrm>
            <a:off x="341075" y="1338475"/>
            <a:ext cx="10772100" cy="5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r>
              <a:rPr lang="en-US" sz="2400" dirty="0"/>
              <a:t>Abdul Hakkim S</a:t>
            </a:r>
            <a:endParaRPr sz="2400" dirty="0"/>
          </a:p>
          <a:p>
            <a:pPr marL="1200150" lvl="2" indent="-285750"/>
            <a:r>
              <a:rPr lang="en-US" dirty="0"/>
              <a:t>Charge Sheet Module</a:t>
            </a:r>
            <a:endParaRPr dirty="0"/>
          </a:p>
          <a:p>
            <a:pPr marL="1200150" lvl="2" indent="-285750"/>
            <a:r>
              <a:rPr lang="en-US" dirty="0"/>
              <a:t>Criminal Module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r>
              <a:rPr lang="en-US" sz="2400" dirty="0"/>
              <a:t>Cynthia Ann Binny</a:t>
            </a:r>
            <a:endParaRPr sz="2400" dirty="0"/>
          </a:p>
          <a:p>
            <a:pPr marL="1200150" lvl="2" indent="-285750"/>
            <a:r>
              <a:rPr lang="en-US" dirty="0"/>
              <a:t>Fir Module</a:t>
            </a:r>
          </a:p>
          <a:p>
            <a:pPr marL="1200150" lvl="2" indent="-285750"/>
            <a:r>
              <a:rPr lang="en-US" dirty="0"/>
              <a:t>PPT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      Lekshmy </a:t>
            </a:r>
            <a:r>
              <a:rPr lang="en-US" sz="2400" dirty="0"/>
              <a:t>P</a:t>
            </a:r>
          </a:p>
          <a:p>
            <a:pPr marL="1200150" lvl="2" indent="-285750"/>
            <a:r>
              <a:rPr lang="en-US" dirty="0"/>
              <a:t>Complaint Module</a:t>
            </a:r>
            <a:endParaRPr lang="en-IN" dirty="0"/>
          </a:p>
          <a:p>
            <a:pPr marL="1200150" lvl="2" indent="-285750"/>
            <a:r>
              <a:rPr lang="en-US" dirty="0"/>
              <a:t>SRS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     R Ravi Shankar</a:t>
            </a:r>
          </a:p>
          <a:p>
            <a:pPr marL="1200150" lvl="2" indent="-285750"/>
            <a:r>
              <a:rPr lang="en-US" dirty="0"/>
              <a:t>Admin Module</a:t>
            </a:r>
          </a:p>
          <a:p>
            <a:pPr marL="1200150" lvl="2" indent="-285750"/>
            <a:r>
              <a:rPr lang="en-US" dirty="0"/>
              <a:t>User Module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faced &amp; how it addressed 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341086" y="1227846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Finalizing Design Functionalities : Splitting into modules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Developing Control Flow 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DataBase   Management : Key constraints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Function call conflicts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Experience gained</a:t>
            </a:r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1"/>
          </p:nvPr>
        </p:nvSpPr>
        <p:spPr>
          <a:xfrm>
            <a:off x="341086" y="1613946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Database management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UI designing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Handling problems using Three Tier Architecture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Team coordination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Time management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Problem solving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Proper usage of programming conventions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25AB-07E1-4054-B6B1-B467E1E0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1" y="1169987"/>
            <a:ext cx="11239500" cy="50657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body" idx="1"/>
          </p:nvPr>
        </p:nvSpPr>
        <p:spPr>
          <a:xfrm>
            <a:off x="58058" y="4817432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Coverage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981200" y="1295401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US" sz="2000"/>
              <a:t>Overview of the project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US" sz="2000"/>
              <a:t>Requirement &amp; GUIs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US" sz="2000"/>
              <a:t>High Level Design</a:t>
            </a:r>
            <a:endParaRPr sz="2000"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US" sz="2000"/>
              <a:t>Individual contribution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US" sz="2000"/>
              <a:t>Challenges faced &amp; how it addressed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US" sz="2000"/>
              <a:t>Experience gained</a:t>
            </a:r>
            <a:endParaRPr/>
          </a:p>
          <a:p>
            <a:pPr marL="800100" lvl="1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endParaRPr sz="2000"/>
          </a:p>
          <a:p>
            <a:pPr marL="8001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/>
          </a:p>
          <a:p>
            <a:pPr marL="8001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341085" y="1045029"/>
            <a:ext cx="11665857" cy="54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7500" lnSpcReduction="2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endParaRPr sz="2800" dirty="0"/>
          </a:p>
          <a:p>
            <a:pPr marL="457200" lvl="0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300" dirty="0"/>
              <a:t>Develop Crime Record Management Application using .NET framework</a:t>
            </a:r>
            <a:endParaRPr sz="2300" dirty="0"/>
          </a:p>
          <a:p>
            <a:pPr marL="457200" lvl="0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300" dirty="0"/>
              <a:t>Project functionalities </a:t>
            </a:r>
            <a:endParaRPr sz="2300" dirty="0"/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 dirty="0"/>
              <a:t>Case Registration</a:t>
            </a:r>
            <a:endParaRPr sz="2300" dirty="0"/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 dirty="0"/>
              <a:t>Fir</a:t>
            </a:r>
            <a:endParaRPr sz="2300" dirty="0"/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 dirty="0"/>
              <a:t>Charge Sheet</a:t>
            </a:r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 dirty="0"/>
              <a:t>Investigation Status</a:t>
            </a:r>
          </a:p>
          <a:p>
            <a:pPr marL="1007904" lvl="2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300" dirty="0"/>
          </a:p>
          <a:p>
            <a:pPr marL="457200" lvl="0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300" dirty="0"/>
              <a:t>Users concerned: </a:t>
            </a:r>
            <a:endParaRPr sz="2300" dirty="0"/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 dirty="0"/>
              <a:t>Admin </a:t>
            </a:r>
            <a:endParaRPr sz="2300" dirty="0"/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 dirty="0"/>
              <a:t>User</a:t>
            </a:r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 dirty="0"/>
              <a:t>Writer</a:t>
            </a:r>
          </a:p>
          <a:p>
            <a:pPr marL="1371600" lvl="2" indent="-36369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/>
              <a:t>Officer</a:t>
            </a:r>
            <a:endParaRPr lang="en-US" sz="2300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        </a:t>
            </a:r>
            <a:endParaRPr sz="23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21739"/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446875" y="1289100"/>
            <a:ext cx="3042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/>
              <a:t>1.Use Case</a:t>
            </a:r>
            <a:endParaRPr sz="23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0A965-EC3E-44BB-B24A-8D21F4A6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322" y="1023256"/>
            <a:ext cx="5137221" cy="2612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75CD0A-6C35-40E3-B747-E5E2F2E8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178" y="3635828"/>
            <a:ext cx="5028365" cy="3009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f2bc436e_0_0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level DFD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4CBB1-42C2-47DC-80A7-75A7E2921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92" y="1016701"/>
            <a:ext cx="8787493" cy="54494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f2bc436e_4_0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60" name="Google Shape;160;geff2bc436e_4_0"/>
          <p:cNvSpPr txBox="1"/>
          <p:nvPr/>
        </p:nvSpPr>
        <p:spPr>
          <a:xfrm>
            <a:off x="198120" y="925347"/>
            <a:ext cx="3368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4.Table Design</a:t>
            </a:r>
            <a:endParaRPr sz="23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C9AE-3A02-4B0D-B202-4B20F8F6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" y="1547812"/>
            <a:ext cx="1619328" cy="1381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581CB-6B1A-49E1-9C8B-985026651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2" y="3223261"/>
            <a:ext cx="2022185" cy="2067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05FB8-B9CA-4DFA-BBE3-C31CBD423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641" y="1453513"/>
            <a:ext cx="1937966" cy="2067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9D31CE-D36C-40F9-ACD7-1F682507D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464" y="1361122"/>
            <a:ext cx="2164812" cy="2067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114F0-DDA4-4F70-B5A6-3DCC6E5B1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743" y="1164110"/>
            <a:ext cx="2372348" cy="2901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A309CE-957F-41A4-8026-0EBFC19FE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0645" y="3646646"/>
            <a:ext cx="2544907" cy="3139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7F7D60-91EA-42D9-97C4-06A58AC89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65270"/>
            <a:ext cx="1983261" cy="1866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7141C6-576E-4A52-BCD8-4096FEDA7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558" y="1355732"/>
            <a:ext cx="2753076" cy="3963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ff2bc436e_4_25"/>
          <p:cNvSpPr txBox="1">
            <a:spLocks noGrp="1"/>
          </p:cNvSpPr>
          <p:nvPr>
            <p:ph type="title"/>
          </p:nvPr>
        </p:nvSpPr>
        <p:spPr>
          <a:xfrm>
            <a:off x="341086" y="-36907"/>
            <a:ext cx="9360000" cy="72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level design</a:t>
            </a:r>
            <a:endParaRPr dirty="0"/>
          </a:p>
        </p:txBody>
      </p:sp>
      <p:graphicFrame>
        <p:nvGraphicFramePr>
          <p:cNvPr id="168" name="Google Shape;168;geff2bc436e_4_25"/>
          <p:cNvGraphicFramePr/>
          <p:nvPr>
            <p:extLst>
              <p:ext uri="{D42A27DB-BD31-4B8C-83A1-F6EECF244321}">
                <p14:modId xmlns:p14="http://schemas.microsoft.com/office/powerpoint/2010/main" val="2502462204"/>
              </p:ext>
            </p:extLst>
          </p:nvPr>
        </p:nvGraphicFramePr>
        <p:xfrm>
          <a:off x="420914" y="4437210"/>
          <a:ext cx="8128000" cy="1552109"/>
        </p:xfrm>
        <a:graphic>
          <a:graphicData uri="http://schemas.openxmlformats.org/drawingml/2006/table">
            <a:tbl>
              <a:tblPr>
                <a:noFill/>
                <a:tableStyleId>{5ADDFAFB-1FBE-49F9-8C5F-D2A26054BADF}</a:tableStyleId>
              </a:tblPr>
              <a:tblGrid>
                <a:gridCol w="402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Functionality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Description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Register complaint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The system allows the users to register complaints.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The system allows the users to view the status of their complaints.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geff2bc436e_4_25"/>
          <p:cNvSpPr txBox="1"/>
          <p:nvPr/>
        </p:nvSpPr>
        <p:spPr>
          <a:xfrm>
            <a:off x="585075" y="4083350"/>
            <a:ext cx="222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Class: User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71" name="Google Shape;171;geff2bc436e_4_25"/>
          <p:cNvSpPr txBox="1"/>
          <p:nvPr/>
        </p:nvSpPr>
        <p:spPr>
          <a:xfrm>
            <a:off x="516300" y="1211213"/>
            <a:ext cx="30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Class :Admin</a:t>
            </a:r>
            <a:endParaRPr sz="23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C574BB-F021-4D6F-B3E1-69FD096E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34489"/>
              </p:ext>
            </p:extLst>
          </p:nvPr>
        </p:nvGraphicFramePr>
        <p:xfrm>
          <a:off x="420914" y="1749792"/>
          <a:ext cx="8128000" cy="2109608"/>
        </p:xfrm>
        <a:graphic>
          <a:graphicData uri="http://schemas.openxmlformats.org/drawingml/2006/table">
            <a:tbl>
              <a:tblPr firstRow="1" bandRow="1">
                <a:tableStyleId>{5ADDFAFB-1FBE-49F9-8C5F-D2A26054BADF}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46274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65602"/>
                    </a:ext>
                  </a:extLst>
                </a:gridCol>
              </a:tblGrid>
              <a:tr h="1908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Functionality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Description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29490374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admin to add users and employee.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4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Delete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admin to delete users and employee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93599"/>
                  </a:ext>
                </a:extLst>
              </a:tr>
              <a:tr h="473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Update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admin to update details of users and employee.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73696"/>
                  </a:ext>
                </a:extLst>
              </a:tr>
              <a:tr h="473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View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admin to view users and status of case.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92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7CF-D37B-4D35-A0A9-4B55119A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CF85-A442-42F6-9DAC-EA85E3D8F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Complaints </a:t>
            </a:r>
            <a:endParaRPr lang="en-IN" dirty="0"/>
          </a:p>
        </p:txBody>
      </p:sp>
      <p:graphicFrame>
        <p:nvGraphicFramePr>
          <p:cNvPr id="4" name="Google Shape;168;geff2bc436e_4_25">
            <a:extLst>
              <a:ext uri="{FF2B5EF4-FFF2-40B4-BE49-F238E27FC236}">
                <a16:creationId xmlns:a16="http://schemas.microsoft.com/office/drawing/2014/main" id="{7E2F6149-2C62-49D5-A938-1488FA2DC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78613"/>
              </p:ext>
            </p:extLst>
          </p:nvPr>
        </p:nvGraphicFramePr>
        <p:xfrm>
          <a:off x="585075" y="4444075"/>
          <a:ext cx="8128000" cy="1194725"/>
        </p:xfrm>
        <a:graphic>
          <a:graphicData uri="http://schemas.openxmlformats.org/drawingml/2006/table">
            <a:tbl>
              <a:tblPr>
                <a:noFill/>
                <a:tableStyleId>{5ADDFAFB-1FBE-49F9-8C5F-D2A26054BADF}</a:tableStyleId>
              </a:tblPr>
              <a:tblGrid>
                <a:gridCol w="404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7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Functionality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        Description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The system allows the employees to view fir.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Register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The system allows the employees to register fir.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169;geff2bc436e_4_25">
            <a:extLst>
              <a:ext uri="{FF2B5EF4-FFF2-40B4-BE49-F238E27FC236}">
                <a16:creationId xmlns:a16="http://schemas.microsoft.com/office/drawing/2014/main" id="{FE2BA6D2-91E1-461B-835F-C019A24A45BB}"/>
              </a:ext>
            </a:extLst>
          </p:cNvPr>
          <p:cNvSpPr txBox="1"/>
          <p:nvPr/>
        </p:nvSpPr>
        <p:spPr>
          <a:xfrm>
            <a:off x="585075" y="4083350"/>
            <a:ext cx="222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Class: Fir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8AF21B8-4837-4916-8B17-B4CAA338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11891"/>
              </p:ext>
            </p:extLst>
          </p:nvPr>
        </p:nvGraphicFramePr>
        <p:xfrm>
          <a:off x="585075" y="1840768"/>
          <a:ext cx="8128000" cy="1930400"/>
        </p:xfrm>
        <a:graphic>
          <a:graphicData uri="http://schemas.openxmlformats.org/drawingml/2006/table">
            <a:tbl>
              <a:tblPr firstRow="1" bandRow="1">
                <a:tableStyleId>{5ADDFAFB-1FBE-49F9-8C5F-D2A26054BADF}</a:tableStyleId>
              </a:tblPr>
              <a:tblGrid>
                <a:gridCol w="4053115">
                  <a:extLst>
                    <a:ext uri="{9D8B030D-6E8A-4147-A177-3AD203B41FA5}">
                      <a16:colId xmlns:a16="http://schemas.microsoft.com/office/drawing/2014/main" val="1584627453"/>
                    </a:ext>
                  </a:extLst>
                </a:gridCol>
                <a:gridCol w="4074885">
                  <a:extLst>
                    <a:ext uri="{9D8B030D-6E8A-4147-A177-3AD203B41FA5}">
                      <a16:colId xmlns:a16="http://schemas.microsoft.com/office/drawing/2014/main" val="2566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Functionality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    Description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294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system allows the user and  the employees to add complaints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Delete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delete complaints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9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Update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update complaints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7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View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user and  the employees to view complaints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9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A2DE-E4F2-4AD1-BAEA-0B7A1404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5DE6-4BD9-48A4-ACA5-D8E134C41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Class:Criminals</a:t>
            </a:r>
            <a:endParaRPr lang="en-IN" dirty="0"/>
          </a:p>
        </p:txBody>
      </p:sp>
      <p:graphicFrame>
        <p:nvGraphicFramePr>
          <p:cNvPr id="4" name="Google Shape;168;geff2bc436e_4_25">
            <a:extLst>
              <a:ext uri="{FF2B5EF4-FFF2-40B4-BE49-F238E27FC236}">
                <a16:creationId xmlns:a16="http://schemas.microsoft.com/office/drawing/2014/main" id="{CE85C273-6501-4A80-93B3-0A801D1A3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950367"/>
              </p:ext>
            </p:extLst>
          </p:nvPr>
        </p:nvGraphicFramePr>
        <p:xfrm>
          <a:off x="585074" y="4531549"/>
          <a:ext cx="8128000" cy="1379393"/>
        </p:xfrm>
        <a:graphic>
          <a:graphicData uri="http://schemas.openxmlformats.org/drawingml/2006/table">
            <a:tbl>
              <a:tblPr>
                <a:noFill/>
                <a:tableStyleId>{5ADDFAFB-1FBE-49F9-8C5F-D2A26054BADF}</a:tableStyleId>
              </a:tblPr>
              <a:tblGrid>
                <a:gridCol w="390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Functionality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      Description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Assign</a:t>
                      </a:r>
                      <a:endParaRPr sz="10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assign the investigation officer.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View</a:t>
                      </a:r>
                      <a:endParaRPr sz="10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view the charge sheet.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169;geff2bc436e_4_25">
            <a:extLst>
              <a:ext uri="{FF2B5EF4-FFF2-40B4-BE49-F238E27FC236}">
                <a16:creationId xmlns:a16="http://schemas.microsoft.com/office/drawing/2014/main" id="{0F88440A-F626-4183-A27D-70CC76F3922A}"/>
              </a:ext>
            </a:extLst>
          </p:cNvPr>
          <p:cNvSpPr txBox="1"/>
          <p:nvPr/>
        </p:nvSpPr>
        <p:spPr>
          <a:xfrm>
            <a:off x="482599" y="4067005"/>
            <a:ext cx="2728685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Class: Charge Sheet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99D66DEF-66C4-4B01-B666-3FDCCD8A9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00001"/>
              </p:ext>
            </p:extLst>
          </p:nvPr>
        </p:nvGraphicFramePr>
        <p:xfrm>
          <a:off x="585074" y="1716575"/>
          <a:ext cx="8128000" cy="1955800"/>
        </p:xfrm>
        <a:graphic>
          <a:graphicData uri="http://schemas.openxmlformats.org/drawingml/2006/table">
            <a:tbl>
              <a:tblPr firstRow="1" bandRow="1">
                <a:tableStyleId>{5ADDFAFB-1FBE-49F9-8C5F-D2A26054BADF}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46274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6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Functionality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   Description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294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Add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add criminal details.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Delete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delete criminal details.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9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Update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update criminal details.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73696"/>
                  </a:ext>
                </a:extLst>
              </a:tr>
              <a:tr h="347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View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view criminal details.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9208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657628-82C1-40C0-8045-404BEA23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87229"/>
              </p:ext>
            </p:extLst>
          </p:nvPr>
        </p:nvGraphicFramePr>
        <p:xfrm>
          <a:off x="585074" y="5909618"/>
          <a:ext cx="8128000" cy="396240"/>
        </p:xfrm>
        <a:graphic>
          <a:graphicData uri="http://schemas.openxmlformats.org/drawingml/2006/table">
            <a:tbl>
              <a:tblPr firstRow="1" bandRow="1">
                <a:tableStyleId>{5ADDFAFB-1FBE-49F9-8C5F-D2A26054BADF}</a:tableStyleId>
              </a:tblPr>
              <a:tblGrid>
                <a:gridCol w="3910726">
                  <a:extLst>
                    <a:ext uri="{9D8B030D-6E8A-4147-A177-3AD203B41FA5}">
                      <a16:colId xmlns:a16="http://schemas.microsoft.com/office/drawing/2014/main" val="1951985836"/>
                    </a:ext>
                  </a:extLst>
                </a:gridCol>
                <a:gridCol w="4217274">
                  <a:extLst>
                    <a:ext uri="{9D8B030D-6E8A-4147-A177-3AD203B41FA5}">
                      <a16:colId xmlns:a16="http://schemas.microsoft.com/office/drawing/2014/main" val="1208055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Delete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The system allows the employees to delete charge sheet.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19711"/>
      </p:ext>
    </p:extLst>
  </p:cSld>
  <p:clrMapOvr>
    <a:masterClrMapping/>
  </p:clrMapOvr>
</p:sld>
</file>

<file path=ppt/theme/theme1.xml><?xml version="1.0" encoding="utf-8"?>
<a:theme xmlns:a="http://schemas.openxmlformats.org/drawingml/2006/main" name="QuEST Corporate Template">
  <a:themeElements>
    <a:clrScheme name="QUEST JULY 2014">
      <a:dk1>
        <a:srgbClr val="000000"/>
      </a:dk1>
      <a:lt1>
        <a:srgbClr val="FFFFFF"/>
      </a:lt1>
      <a:dk2>
        <a:srgbClr val="0070C0"/>
      </a:dk2>
      <a:lt2>
        <a:srgbClr val="E5E5E5"/>
      </a:lt2>
      <a:accent1>
        <a:srgbClr val="C5DEED"/>
      </a:accent1>
      <a:accent2>
        <a:srgbClr val="2E73A7"/>
      </a:accent2>
      <a:accent3>
        <a:srgbClr val="90C26E"/>
      </a:accent3>
      <a:accent4>
        <a:srgbClr val="D5E24D"/>
      </a:accent4>
      <a:accent5>
        <a:srgbClr val="D48544"/>
      </a:accent5>
      <a:accent6>
        <a:srgbClr val="D1D1D1"/>
      </a:accent6>
      <a:hlink>
        <a:srgbClr val="9C9C9C"/>
      </a:hlink>
      <a:folHlink>
        <a:srgbClr val="4B4B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642</Words>
  <Application>Microsoft Office PowerPoint</Application>
  <PresentationFormat>Widescreen</PresentationFormat>
  <Paragraphs>190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QuEST Corporate Template</vt:lpstr>
      <vt:lpstr>PowerPoint Presentation</vt:lpstr>
      <vt:lpstr>Coverage</vt:lpstr>
      <vt:lpstr>Overview</vt:lpstr>
      <vt:lpstr>High Level Design</vt:lpstr>
      <vt:lpstr>First level DFD</vt:lpstr>
      <vt:lpstr>High Level Design</vt:lpstr>
      <vt:lpstr>High level design</vt:lpstr>
      <vt:lpstr>High level design</vt:lpstr>
      <vt:lpstr>High level design</vt:lpstr>
      <vt:lpstr>High level design</vt:lpstr>
      <vt:lpstr>Sample Code Snippets</vt:lpstr>
      <vt:lpstr>Sample Code Snippets</vt:lpstr>
      <vt:lpstr>Requirement &amp; GUIs</vt:lpstr>
      <vt:lpstr>Individual contribution</vt:lpstr>
      <vt:lpstr>Challenges faced &amp; how it addressed </vt:lpstr>
      <vt:lpstr>Experience gained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Sankar S S</dc:creator>
  <cp:lastModifiedBy>Unknown User</cp:lastModifiedBy>
  <cp:revision>23</cp:revision>
  <dcterms:created xsi:type="dcterms:W3CDTF">2018-10-17T04:56:00Z</dcterms:created>
  <dcterms:modified xsi:type="dcterms:W3CDTF">2022-09-05T08:10:45Z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