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3" r:id="rId11"/>
    <p:sldId id="265" r:id="rId12"/>
    <p:sldId id="267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6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0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223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0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7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2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18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9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2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9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95FADC-252B-4252-9A62-7F60E28A7160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EAAD-05E3-4685-BC6D-EF17E5D2F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0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7AC6-B483-4916-8118-A1647DCF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318" y="1632329"/>
            <a:ext cx="10189029" cy="1623634"/>
          </a:xfrm>
        </p:spPr>
        <p:txBody>
          <a:bodyPr/>
          <a:lstStyle/>
          <a:p>
            <a:r>
              <a:rPr lang="en-US" sz="6600" dirty="0"/>
              <a:t>STAYZE RENT PREDICTION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DC61-1F47-464D-BFF3-18DEEDFA1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213" y="362429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Hackathon</a:t>
            </a:r>
          </a:p>
          <a:p>
            <a:endParaRPr lang="en-IN" dirty="0"/>
          </a:p>
          <a:p>
            <a:r>
              <a:rPr lang="en-IN" dirty="0"/>
              <a:t>By:</a:t>
            </a:r>
          </a:p>
          <a:p>
            <a:r>
              <a:rPr lang="en-IN" dirty="0"/>
              <a:t>Gaurav </a:t>
            </a:r>
            <a:r>
              <a:rPr lang="en-IN" dirty="0" err="1"/>
              <a:t>MahajaN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3643-63F3-4166-ADB6-EA811DA5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F80DF-CF77-4444-A7C6-08C9D758CC7E}"/>
              </a:ext>
            </a:extLst>
          </p:cNvPr>
          <p:cNvSpPr txBox="1"/>
          <p:nvPr/>
        </p:nvSpPr>
        <p:spPr>
          <a:xfrm>
            <a:off x="1361871" y="1326969"/>
            <a:ext cx="90078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methods were used to check the dependability of variables with each other: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AA31E-8435-42B6-8C70-36AD226C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15" y="2120330"/>
            <a:ext cx="5885770" cy="43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6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317E-6B6E-4745-94CD-96DF8E50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AND APPROACHES</a:t>
            </a:r>
            <a:br>
              <a:rPr lang="en-IN" dirty="0"/>
            </a:br>
            <a:br>
              <a:rPr lang="en-IN" dirty="0"/>
            </a:br>
            <a:r>
              <a:rPr lang="en-IN" sz="3200" dirty="0"/>
              <a:t>Three models were used for machine learning:</a:t>
            </a:r>
            <a:br>
              <a:rPr lang="en-IN" sz="3200" dirty="0"/>
            </a:br>
            <a:r>
              <a:rPr lang="en-IN" sz="3200" dirty="0"/>
              <a:t>1. Linear Regression</a:t>
            </a:r>
            <a:br>
              <a:rPr lang="en-IN" sz="3200" dirty="0"/>
            </a:br>
            <a:r>
              <a:rPr lang="en-IN" sz="3200" dirty="0"/>
              <a:t>2. Lasso</a:t>
            </a:r>
            <a:br>
              <a:rPr lang="en-IN" sz="3200" dirty="0"/>
            </a:br>
            <a:r>
              <a:rPr lang="en-IN" sz="3200" dirty="0"/>
              <a:t>3. Random forest classifier</a:t>
            </a:r>
            <a:br>
              <a:rPr lang="en-IN" sz="32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18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D246-E1AD-49AE-BFC5-4C60FF7E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&amp;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6DE65-F70B-47AA-B6C8-E788336D9A6F}"/>
              </a:ext>
            </a:extLst>
          </p:cNvPr>
          <p:cNvSpPr txBox="1"/>
          <p:nvPr/>
        </p:nvSpPr>
        <p:spPr>
          <a:xfrm>
            <a:off x="846306" y="1760706"/>
            <a:ext cx="1041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are the RMSE results for all the models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96182F-8522-4D23-9125-32AAB865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25055"/>
              </p:ext>
            </p:extLst>
          </p:nvPr>
        </p:nvGraphicFramePr>
        <p:xfrm>
          <a:off x="2463283" y="2519265"/>
          <a:ext cx="7091265" cy="27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6474">
                  <a:extLst>
                    <a:ext uri="{9D8B030D-6E8A-4147-A177-3AD203B41FA5}">
                      <a16:colId xmlns:a16="http://schemas.microsoft.com/office/drawing/2014/main" val="3525559219"/>
                    </a:ext>
                  </a:extLst>
                </a:gridCol>
                <a:gridCol w="1375647">
                  <a:extLst>
                    <a:ext uri="{9D8B030D-6E8A-4147-A177-3AD203B41FA5}">
                      <a16:colId xmlns:a16="http://schemas.microsoft.com/office/drawing/2014/main" val="1964333839"/>
                    </a:ext>
                  </a:extLst>
                </a:gridCol>
                <a:gridCol w="1250747">
                  <a:extLst>
                    <a:ext uri="{9D8B030D-6E8A-4147-A177-3AD203B41FA5}">
                      <a16:colId xmlns:a16="http://schemas.microsoft.com/office/drawing/2014/main" val="2129774632"/>
                    </a:ext>
                  </a:extLst>
                </a:gridCol>
                <a:gridCol w="1688397">
                  <a:extLst>
                    <a:ext uri="{9D8B030D-6E8A-4147-A177-3AD203B41FA5}">
                      <a16:colId xmlns:a16="http://schemas.microsoft.com/office/drawing/2014/main" val="253854541"/>
                    </a:ext>
                  </a:extLst>
                </a:gridCol>
              </a:tblGrid>
              <a:tr h="39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Parameters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RMSE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R2 Score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effectLst/>
                        </a:rPr>
                        <a:t>Min absolute Error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1292972"/>
                  </a:ext>
                </a:extLst>
              </a:tr>
              <a:tr h="3969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Models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5022"/>
                  </a:ext>
                </a:extLst>
              </a:tr>
              <a:tr h="5870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Linear Regression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49.72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52.06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59.19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494064"/>
                  </a:ext>
                </a:extLst>
              </a:tr>
              <a:tr h="61930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Lasso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0.43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0.37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0.19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4762898"/>
                  </a:ext>
                </a:extLst>
              </a:tr>
              <a:tr h="75419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effectLst/>
                        </a:rPr>
                        <a:t>Random Forest classifier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37.15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39.45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42.12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35284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EAB450-F57A-452A-AC04-7AD35319F447}"/>
              </a:ext>
            </a:extLst>
          </p:cNvPr>
          <p:cNvSpPr txBox="1"/>
          <p:nvPr/>
        </p:nvSpPr>
        <p:spPr>
          <a:xfrm>
            <a:off x="961383" y="5654682"/>
            <a:ext cx="1041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RMSE results for linear regression was lowest in all of 3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26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D809-ECE0-406D-925C-7D03C4FB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FE7E4-1C0B-4C37-A9FF-565F6FCC3E25}"/>
              </a:ext>
            </a:extLst>
          </p:cNvPr>
          <p:cNvSpPr txBox="1"/>
          <p:nvPr/>
        </p:nvSpPr>
        <p:spPr>
          <a:xfrm>
            <a:off x="1177047" y="2140085"/>
            <a:ext cx="10019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price for properties in this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US" dirty="0"/>
              <a:t>Various holiday packages as per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US" dirty="0"/>
              <a:t>Loyalty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Additional services in premium properties</a:t>
            </a:r>
          </a:p>
          <a:p>
            <a:r>
              <a:rPr lang="en-US" dirty="0"/>
              <a:t>Pick up and drop service</a:t>
            </a:r>
          </a:p>
          <a:p>
            <a:r>
              <a:rPr lang="en-US" dirty="0"/>
              <a:t>Complementary breakfast and lunch</a:t>
            </a:r>
          </a:p>
          <a:p>
            <a:r>
              <a:rPr lang="en-US" dirty="0"/>
              <a:t>Membership offers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3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475B-7AA5-4D5A-9921-B71F504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D1E71-10C1-4661-A306-22FAE9917949}"/>
              </a:ext>
            </a:extLst>
          </p:cNvPr>
          <p:cNvSpPr txBox="1"/>
          <p:nvPr/>
        </p:nvSpPr>
        <p:spPr>
          <a:xfrm>
            <a:off x="1186774" y="2529191"/>
            <a:ext cx="8414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time permitted, we could have tried the following :</a:t>
            </a:r>
          </a:p>
          <a:p>
            <a:endParaRPr lang="en-US" dirty="0"/>
          </a:p>
          <a:p>
            <a:r>
              <a:rPr lang="en-US" dirty="0"/>
              <a:t>● Better feature engineering </a:t>
            </a:r>
          </a:p>
          <a:p>
            <a:endParaRPr lang="en-US" dirty="0"/>
          </a:p>
          <a:p>
            <a:r>
              <a:rPr lang="en-US" dirty="0"/>
              <a:t>● An ensemble of different models </a:t>
            </a:r>
          </a:p>
          <a:p>
            <a:endParaRPr lang="en-US" dirty="0"/>
          </a:p>
          <a:p>
            <a:r>
              <a:rPr lang="en-US" dirty="0"/>
              <a:t>● A UI for a real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19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F9EE7-6838-49F8-8777-114B012275B7}"/>
              </a:ext>
            </a:extLst>
          </p:cNvPr>
          <p:cNvSpPr txBox="1"/>
          <p:nvPr/>
        </p:nvSpPr>
        <p:spPr>
          <a:xfrm>
            <a:off x="1635868" y="2105561"/>
            <a:ext cx="89202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atin typeface="Gabriola" panose="04040605051002020D02" pitchFamily="82" charset="0"/>
              </a:rPr>
              <a:t>THANK YOU</a:t>
            </a:r>
            <a:endParaRPr lang="en-IN" sz="166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3D73-F80A-43E8-8CA5-CCFF218B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4DEBB-6FB3-4267-8324-92A53DF3C98D}"/>
              </a:ext>
            </a:extLst>
          </p:cNvPr>
          <p:cNvSpPr txBox="1"/>
          <p:nvPr/>
        </p:nvSpPr>
        <p:spPr>
          <a:xfrm>
            <a:off x="1362269" y="1884784"/>
            <a:ext cx="10403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</a:t>
            </a:r>
            <a:r>
              <a:rPr lang="en-US" sz="2400" dirty="0">
                <a:latin typeface="Roboto"/>
              </a:rPr>
              <a:t>B</a:t>
            </a:r>
            <a:r>
              <a:rPr lang="en-US" sz="2400" b="0" i="0" dirty="0">
                <a:effectLst/>
                <a:latin typeface="Roboto"/>
              </a:rPr>
              <a:t>uild a machine learning model to predict the ideal price of the rental properties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745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2EF9-6B8B-4888-BBC8-0F23DA35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BUSINESS PROBLEMS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AAE0-DA87-4DD7-86A1-FC4523B7041E}"/>
              </a:ext>
            </a:extLst>
          </p:cNvPr>
          <p:cNvSpPr txBox="1"/>
          <p:nvPr/>
        </p:nvSpPr>
        <p:spPr>
          <a:xfrm>
            <a:off x="943583" y="1770434"/>
            <a:ext cx="94047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 optimum prices so as to ensure travelers' as well as hosts’ satisfaction</a:t>
            </a:r>
          </a:p>
          <a:p>
            <a:endParaRPr lang="en-US" sz="2000" dirty="0"/>
          </a:p>
          <a:p>
            <a:r>
              <a:rPr lang="en-US" sz="2000" dirty="0"/>
              <a:t> Decide upon marketing initiatives and budgets to garner customer inflow</a:t>
            </a:r>
          </a:p>
          <a:p>
            <a:endParaRPr lang="en-US" sz="2000" dirty="0"/>
          </a:p>
          <a:p>
            <a:r>
              <a:rPr lang="en-US" sz="2000" dirty="0"/>
              <a:t>Study traveler and host behavior on the platform</a:t>
            </a:r>
          </a:p>
          <a:p>
            <a:endParaRPr lang="en-US" sz="2000" dirty="0"/>
          </a:p>
          <a:p>
            <a:r>
              <a:rPr lang="en-US" sz="2000" dirty="0"/>
              <a:t>Who are the stakeholders?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Chief Strategy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Chief Financial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VP Sales and Marketing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776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53A7-1583-418F-9B3B-C127348F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SOLVE THIS PROBLEM?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0853E-60B8-4880-AC3D-9D5D3E78D52F}"/>
              </a:ext>
            </a:extLst>
          </p:cNvPr>
          <p:cNvSpPr txBox="1"/>
          <p:nvPr/>
        </p:nvSpPr>
        <p:spPr>
          <a:xfrm>
            <a:off x="840152" y="2231009"/>
            <a:ext cx="107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Business Impact</a:t>
            </a:r>
          </a:p>
          <a:p>
            <a:endParaRPr lang="en-US" dirty="0"/>
          </a:p>
          <a:p>
            <a:r>
              <a:rPr lang="en-US" dirty="0"/>
              <a:t>Improve prediction -&gt; </a:t>
            </a:r>
            <a:r>
              <a:rPr lang="en-US" b="0" i="0" dirty="0">
                <a:effectLst/>
                <a:latin typeface="+mj-lt"/>
              </a:rPr>
              <a:t>gain business insights, make decisions, improve security</a:t>
            </a:r>
          </a:p>
          <a:p>
            <a:endParaRPr lang="en-US" dirty="0"/>
          </a:p>
          <a:p>
            <a:r>
              <a:rPr lang="en-US" dirty="0"/>
              <a:t>Improve prediction -&gt; </a:t>
            </a:r>
            <a:r>
              <a:rPr lang="en-US" b="0" i="0" dirty="0">
                <a:effectLst/>
                <a:latin typeface="+mj-lt"/>
              </a:rPr>
              <a:t>understand the customers' and providers' (hosts) behavior and performance on the platform</a:t>
            </a:r>
            <a:endParaRPr lang="en-US" dirty="0">
              <a:latin typeface="+mj-lt"/>
            </a:endParaRPr>
          </a:p>
          <a:p>
            <a:endParaRPr lang="en-US" dirty="0"/>
          </a:p>
          <a:p>
            <a:r>
              <a:rPr lang="en-US" dirty="0"/>
              <a:t>Improve prediction -&gt; identify right target audience-&gt; guiding marketing initiatives</a:t>
            </a:r>
          </a:p>
          <a:p>
            <a:endParaRPr lang="en-US" dirty="0"/>
          </a:p>
          <a:p>
            <a:r>
              <a:rPr lang="en-US" dirty="0"/>
              <a:t>Improve prediction-&gt; implementation of innovative additional services</a:t>
            </a:r>
          </a:p>
          <a:p>
            <a:endParaRPr lang="en-US" dirty="0"/>
          </a:p>
          <a:p>
            <a:r>
              <a:rPr lang="en-US" dirty="0"/>
              <a:t>and much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33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E5E6-882B-4F7F-88A8-88975DB3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2CBA3C-070F-4D61-9998-BB9CDE577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80785"/>
              </p:ext>
            </p:extLst>
          </p:nvPr>
        </p:nvGraphicFramePr>
        <p:xfrm>
          <a:off x="2272666" y="2172343"/>
          <a:ext cx="6938998" cy="3921150"/>
        </p:xfrm>
        <a:graphic>
          <a:graphicData uri="http://schemas.openxmlformats.org/drawingml/2006/table">
            <a:tbl>
              <a:tblPr/>
              <a:tblGrid>
                <a:gridCol w="2853379">
                  <a:extLst>
                    <a:ext uri="{9D8B030D-6E8A-4147-A177-3AD203B41FA5}">
                      <a16:colId xmlns:a16="http://schemas.microsoft.com/office/drawing/2014/main" val="910013136"/>
                    </a:ext>
                  </a:extLst>
                </a:gridCol>
                <a:gridCol w="4085619">
                  <a:extLst>
                    <a:ext uri="{9D8B030D-6E8A-4147-A177-3AD203B41FA5}">
                      <a16:colId xmlns:a16="http://schemas.microsoft.com/office/drawing/2014/main" val="4185852320"/>
                    </a:ext>
                  </a:extLst>
                </a:gridCol>
              </a:tblGrid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listing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5110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name of the listing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358582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host_id</a:t>
                      </a:r>
                      <a:endParaRPr lang="en-IN" sz="1400" b="0" i="0" u="none" strike="noStrike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host ID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98145"/>
                  </a:ext>
                </a:extLst>
              </a:tr>
              <a:tr h="9019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host_name</a:t>
                      </a:r>
                      <a:endParaRPr lang="en-IN" sz="1400" b="0" i="0" u="none" strike="noStrike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name of the host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642003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neighbourhood_group</a:t>
                      </a:r>
                      <a:endParaRPr lang="en-IN" sz="1400" b="0" i="0" u="none" strike="noStrike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location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7613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neighbourhood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area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47346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latitude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latitude coordinates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093665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longitude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longitude coordinates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42328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room_type</a:t>
                      </a:r>
                      <a:endParaRPr lang="en-IN" sz="1400" b="0" i="0" u="none" strike="noStrike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listing space 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4899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price in dollars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677195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minimum_nights</a:t>
                      </a:r>
                      <a:endParaRPr lang="en-IN" sz="1400" b="0" i="0" u="none" strike="noStrike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amount of nights minimum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794722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number_of_reviews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number of reviews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12424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last_review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latest review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203354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reviews_per_month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number of reviews per month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063549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calculated_host_listings_count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amount of listing per host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183848"/>
                  </a:ext>
                </a:extLst>
              </a:tr>
              <a:tr h="246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availability_365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</a:rPr>
                        <a:t>number of days when listing is available for booking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328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5C3DE6-1D4B-44B9-A788-334A5224231A}"/>
              </a:ext>
            </a:extLst>
          </p:cNvPr>
          <p:cNvSpPr txBox="1"/>
          <p:nvPr/>
        </p:nvSpPr>
        <p:spPr>
          <a:xfrm>
            <a:off x="505442" y="1381754"/>
            <a:ext cx="1047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Dataset Information:</a:t>
            </a:r>
            <a:r>
              <a:rPr lang="en-US" dirty="0"/>
              <a:t> The data consists of records of roughly 34500 properties and 15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97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6425-CE91-4CB6-9339-AA117EBA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2236E-345C-4953-8CA2-D5190416B167}"/>
              </a:ext>
            </a:extLst>
          </p:cNvPr>
          <p:cNvSpPr txBox="1"/>
          <p:nvPr/>
        </p:nvSpPr>
        <p:spPr>
          <a:xfrm>
            <a:off x="1157591" y="2154805"/>
            <a:ext cx="9640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evaluation metric for this project is </a:t>
            </a:r>
            <a:r>
              <a:rPr lang="en-US" b="1" u="sng" dirty="0"/>
              <a:t>RMSE score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Ideal solution would be the one which: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low root-mean-squared error (RMSE) based on cross-validation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reproduced and interpreted.</a:t>
            </a:r>
          </a:p>
        </p:txBody>
      </p:sp>
    </p:spTree>
    <p:extLst>
      <p:ext uri="{BB962C8B-B14F-4D97-AF65-F5344CB8AC3E}">
        <p14:creationId xmlns:p14="http://schemas.microsoft.com/office/powerpoint/2010/main" val="5738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476F-E28D-4CC8-AA14-B9068060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- EDA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AF4A-A60B-4B60-ABCE-6864D702B03C}"/>
              </a:ext>
            </a:extLst>
          </p:cNvPr>
          <p:cNvSpPr txBox="1"/>
          <p:nvPr/>
        </p:nvSpPr>
        <p:spPr>
          <a:xfrm>
            <a:off x="1264596" y="1653702"/>
            <a:ext cx="92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univariate analysis of the room types based on their price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A74F1-E544-4E30-92AB-167DBA649F05}"/>
              </a:ext>
            </a:extLst>
          </p:cNvPr>
          <p:cNvSpPr txBox="1"/>
          <p:nvPr/>
        </p:nvSpPr>
        <p:spPr>
          <a:xfrm>
            <a:off x="972766" y="5700409"/>
            <a:ext cx="1066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 shows the entire home/apt properties are the costliest followed by private rooms and the shared room being the cheapest, which is quite obvious as well.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A4261-FC54-4AE9-93B0-2C65A7C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70" y="2113884"/>
            <a:ext cx="4657725" cy="3495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AB040-912F-4C73-8488-677B288F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89" y="2633467"/>
            <a:ext cx="3828577" cy="9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FFE4-66EF-4D29-A91C-F304E301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BE5DD-5FA8-4E43-9408-434FCECDF96B}"/>
              </a:ext>
            </a:extLst>
          </p:cNvPr>
          <p:cNvSpPr txBox="1"/>
          <p:nvPr/>
        </p:nvSpPr>
        <p:spPr>
          <a:xfrm>
            <a:off x="1001949" y="1614791"/>
            <a:ext cx="10418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Outlier treatment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The Outliers in the continuous features were detected and treated using Quantile </a:t>
            </a:r>
            <a:r>
              <a:rPr lang="en-US" dirty="0" err="1"/>
              <a:t>approch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42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9E2-B9A8-42F8-A8CB-93930E72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BBB87-1325-4EF7-B040-5C96052AD2E0}"/>
              </a:ext>
            </a:extLst>
          </p:cNvPr>
          <p:cNvSpPr txBox="1"/>
          <p:nvPr/>
        </p:nvSpPr>
        <p:spPr>
          <a:xfrm>
            <a:off x="953311" y="1663430"/>
            <a:ext cx="104280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Missing Values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were no missing values in crucial fields viz. id, </a:t>
            </a:r>
            <a:r>
              <a:rPr lang="en-US" dirty="0" err="1"/>
              <a:t>host_id</a:t>
            </a:r>
            <a:r>
              <a:rPr lang="en-US" dirty="0"/>
              <a:t>, </a:t>
            </a:r>
            <a:r>
              <a:rPr lang="en-US" dirty="0" err="1"/>
              <a:t>neighbourhood</a:t>
            </a:r>
            <a:r>
              <a:rPr lang="en-US" dirty="0"/>
              <a:t>, </a:t>
            </a:r>
            <a:r>
              <a:rPr lang="en-US" dirty="0" err="1"/>
              <a:t>neighbourhood_group</a:t>
            </a:r>
            <a:r>
              <a:rPr lang="en-US" dirty="0"/>
              <a:t>, </a:t>
            </a:r>
            <a:r>
              <a:rPr lang="en-US" dirty="0" err="1"/>
              <a:t>room_type</a:t>
            </a:r>
            <a:r>
              <a:rPr lang="en-US" dirty="0"/>
              <a:t>, price and </a:t>
            </a:r>
            <a:r>
              <a:rPr lang="en-US" dirty="0" err="1"/>
              <a:t>minimum_nights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were some missing values in name and </a:t>
            </a:r>
            <a:r>
              <a:rPr lang="en-US" dirty="0" err="1"/>
              <a:t>host_name</a:t>
            </a:r>
            <a:r>
              <a:rPr lang="en-US" dirty="0"/>
              <a:t> represented as </a:t>
            </a:r>
            <a:r>
              <a:rPr lang="en-US" dirty="0" err="1"/>
              <a:t>NaN</a:t>
            </a:r>
            <a:r>
              <a:rPr lang="en-US" dirty="0"/>
              <a:t> which were replaced by the name called “Anonymous Place” and “Anonymous Name” as it was not able to recovered from ‘id’ and ‘</a:t>
            </a:r>
            <a:r>
              <a:rPr lang="en-US" dirty="0" err="1"/>
              <a:t>host_id</a:t>
            </a:r>
            <a:r>
              <a:rPr lang="en-US" dirty="0"/>
              <a:t>’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 were 6982 missing values each in </a:t>
            </a:r>
            <a:r>
              <a:rPr lang="en-US" dirty="0" err="1"/>
              <a:t>last_review</a:t>
            </a:r>
            <a:r>
              <a:rPr lang="en-US" dirty="0"/>
              <a:t> and </a:t>
            </a:r>
            <a:r>
              <a:rPr lang="en-US" dirty="0" err="1"/>
              <a:t>reviews_per_month</a:t>
            </a:r>
            <a:r>
              <a:rPr lang="en-US" dirty="0"/>
              <a:t> represented as </a:t>
            </a:r>
            <a:r>
              <a:rPr lang="en-US" dirty="0" err="1"/>
              <a:t>NaN</a:t>
            </a:r>
            <a:r>
              <a:rPr lang="en-US" dirty="0"/>
              <a:t> but for each, the number of reviews were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113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624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Gabriola</vt:lpstr>
      <vt:lpstr>Roboto</vt:lpstr>
      <vt:lpstr>Wingdings 3</vt:lpstr>
      <vt:lpstr>Ion</vt:lpstr>
      <vt:lpstr>STAYZE RENT PREDICTION</vt:lpstr>
      <vt:lpstr>PROBLEM STATEMENT</vt:lpstr>
      <vt:lpstr>POTENTIAL BUSINESS PROBLEMS</vt:lpstr>
      <vt:lpstr>WHY SOLVE THIS PROBLEM?</vt:lpstr>
      <vt:lpstr>DATA</vt:lpstr>
      <vt:lpstr>EVALUATION METRIC</vt:lpstr>
      <vt:lpstr>FIRST STEPS - EDA</vt:lpstr>
      <vt:lpstr>PIPELINE</vt:lpstr>
      <vt:lpstr>PIPELINE</vt:lpstr>
      <vt:lpstr>PIPELINE</vt:lpstr>
      <vt:lpstr>MODELS AND APPROACHES  Three models were used for machine learning: 1. Linear Regression 2. Lasso 3. Random forest classifier </vt:lpstr>
      <vt:lpstr>EVALUATION &amp; RESULTS</vt:lpstr>
      <vt:lpstr>INSIGHTS &amp; DECISIONS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Prediction</dc:title>
  <dc:creator>Tushar Ghuge</dc:creator>
  <cp:lastModifiedBy>Gaurav Mahajan</cp:lastModifiedBy>
  <cp:revision>26</cp:revision>
  <dcterms:created xsi:type="dcterms:W3CDTF">2021-04-22T17:34:45Z</dcterms:created>
  <dcterms:modified xsi:type="dcterms:W3CDTF">2022-03-04T05:36:04Z</dcterms:modified>
</cp:coreProperties>
</file>