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4" r:id="rId4"/>
    <p:sldId id="259" r:id="rId5"/>
    <p:sldId id="260" r:id="rId6"/>
    <p:sldId id="271" r:id="rId7"/>
    <p:sldId id="275" r:id="rId8"/>
    <p:sldId id="279" r:id="rId9"/>
    <p:sldId id="280" r:id="rId10"/>
    <p:sldId id="276" r:id="rId11"/>
    <p:sldId id="277" r:id="rId12"/>
    <p:sldId id="281" r:id="rId13"/>
    <p:sldId id="278" r:id="rId14"/>
    <p:sldId id="282" r:id="rId15"/>
    <p:sldId id="283" r:id="rId16"/>
    <p:sldId id="263" r:id="rId17"/>
    <p:sldId id="273" r:id="rId18"/>
    <p:sldId id="265" r:id="rId19"/>
    <p:sldId id="267" r:id="rId20"/>
    <p:sldId id="270" r:id="rId21"/>
    <p:sldId id="284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76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30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04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22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8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27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22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7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18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99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2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4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1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55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11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8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95FADC-252B-4252-9A62-7F60E28A7160}" type="datetimeFigureOut">
              <a:rPr lang="en-IN" smtClean="0"/>
              <a:t>17-07-2021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EAAD-05E3-4685-BC6D-EF17E5D2F6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760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7AC6-B483-4916-8118-A1647DCF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404" y="113037"/>
            <a:ext cx="10189029" cy="1134578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WILL THEY CLAIM IT</a:t>
            </a:r>
            <a:endParaRPr lang="en-IN" sz="66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9DC61-1F47-464D-BFF3-18DEEDFA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355" y="1732869"/>
            <a:ext cx="5592147" cy="37815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ND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Hackathon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By:</a:t>
            </a:r>
          </a:p>
          <a:p>
            <a:r>
              <a:rPr lang="en-IN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Geetanjali Gupta</a:t>
            </a:r>
          </a:p>
          <a:p>
            <a:r>
              <a:rPr lang="en-IN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Sayli</a:t>
            </a:r>
            <a:r>
              <a:rPr lang="en-IN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Londhe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Gaurav P Mahajan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674CF-1C78-484C-8052-C0238388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70" y="1732870"/>
            <a:ext cx="5725588" cy="37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9361"/>
            <a:ext cx="9404723" cy="1400530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751192" y="1200201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for distribution channel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D1362-580F-4A8B-8A64-DEA6F7DFF7C6}"/>
              </a:ext>
            </a:extLst>
          </p:cNvPr>
          <p:cNvSpPr txBox="1"/>
          <p:nvPr/>
        </p:nvSpPr>
        <p:spPr>
          <a:xfrm>
            <a:off x="812150" y="5802638"/>
            <a:ext cx="106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insurances are through online distribution channel.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294D2-3D72-4FE2-89C9-E48B01FB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50" y="1807219"/>
            <a:ext cx="4535990" cy="360949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D1D823-C9A3-4249-B66F-94C615B07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874"/>
              </p:ext>
            </p:extLst>
          </p:nvPr>
        </p:nvGraphicFramePr>
        <p:xfrm>
          <a:off x="6641281" y="2137825"/>
          <a:ext cx="2937847" cy="129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7854">
                  <a:extLst>
                    <a:ext uri="{9D8B030D-6E8A-4147-A177-3AD203B41FA5}">
                      <a16:colId xmlns:a16="http://schemas.microsoft.com/office/drawing/2014/main" val="463468127"/>
                    </a:ext>
                  </a:extLst>
                </a:gridCol>
                <a:gridCol w="729993">
                  <a:extLst>
                    <a:ext uri="{9D8B030D-6E8A-4147-A177-3AD203B41FA5}">
                      <a16:colId xmlns:a16="http://schemas.microsoft.com/office/drawing/2014/main" val="2933089894"/>
                    </a:ext>
                  </a:extLst>
                </a:gridCol>
              </a:tblGrid>
              <a:tr h="4101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For Distribution channel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05247"/>
                  </a:ext>
                </a:extLst>
              </a:tr>
              <a:tr h="461494">
                <a:tc>
                  <a:txBody>
                    <a:bodyPr/>
                    <a:lstStyle/>
                    <a:p>
                      <a:pPr algn="l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98%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51366"/>
                  </a:ext>
                </a:extLst>
              </a:tr>
              <a:tr h="419546">
                <a:tc>
                  <a:txBody>
                    <a:bodyPr/>
                    <a:lstStyle/>
                    <a:p>
                      <a:pPr algn="l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02%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5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9361"/>
            <a:ext cx="9404723" cy="1400530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751192" y="1200201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insurance names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1BDF6F-A8E3-47D0-8F41-917BEAA1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11499"/>
              </p:ext>
            </p:extLst>
          </p:nvPr>
        </p:nvGraphicFramePr>
        <p:xfrm>
          <a:off x="6018245" y="2233257"/>
          <a:ext cx="5850294" cy="3053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0426">
                  <a:extLst>
                    <a:ext uri="{9D8B030D-6E8A-4147-A177-3AD203B41FA5}">
                      <a16:colId xmlns:a16="http://schemas.microsoft.com/office/drawing/2014/main" val="1876206485"/>
                    </a:ext>
                  </a:extLst>
                </a:gridCol>
                <a:gridCol w="1000081">
                  <a:extLst>
                    <a:ext uri="{9D8B030D-6E8A-4147-A177-3AD203B41FA5}">
                      <a16:colId xmlns:a16="http://schemas.microsoft.com/office/drawing/2014/main" val="1820860068"/>
                    </a:ext>
                  </a:extLst>
                </a:gridCol>
                <a:gridCol w="1239787">
                  <a:extLst>
                    <a:ext uri="{9D8B030D-6E8A-4147-A177-3AD203B41FA5}">
                      <a16:colId xmlns:a16="http://schemas.microsoft.com/office/drawing/2014/main" val="2973118340"/>
                    </a:ext>
                  </a:extLst>
                </a:gridCol>
              </a:tblGrid>
              <a:tr h="39188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Top 5 Agencies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54712"/>
                  </a:ext>
                </a:extLst>
              </a:tr>
              <a:tr h="6251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Agency Name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Counts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Overall 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95410"/>
                  </a:ext>
                </a:extLst>
              </a:tr>
              <a:tr h="413243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Cancellation Plan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13254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086739"/>
                  </a:ext>
                </a:extLst>
              </a:tr>
              <a:tr h="413243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 way Comprehensive Plan 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10555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433646"/>
                  </a:ext>
                </a:extLst>
              </a:tr>
              <a:tr h="383252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Rental Vehicle Excess Insurance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6813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7187"/>
                  </a:ext>
                </a:extLst>
              </a:tr>
              <a:tr h="413243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Bronze Plan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4723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37594"/>
                  </a:ext>
                </a:extLst>
              </a:tr>
              <a:tr h="413243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Basic Plan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4042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973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0D1362-580F-4A8B-8A64-DEA6F7DFF7C6}"/>
              </a:ext>
            </a:extLst>
          </p:cNvPr>
          <p:cNvSpPr txBox="1"/>
          <p:nvPr/>
        </p:nvSpPr>
        <p:spPr>
          <a:xfrm>
            <a:off x="751192" y="5930879"/>
            <a:ext cx="1066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insurance plans out of 25 contributes around 75 %. So, company should focus more on these plans.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CEB61-3D7B-4655-8840-20D7BE02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2" y="1569533"/>
            <a:ext cx="44291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9361"/>
            <a:ext cx="9404723" cy="1400530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751192" y="1200201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Agency types w.r.t claim settlements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D1362-580F-4A8B-8A64-DEA6F7DFF7C6}"/>
              </a:ext>
            </a:extLst>
          </p:cNvPr>
          <p:cNvSpPr txBox="1"/>
          <p:nvPr/>
        </p:nvSpPr>
        <p:spPr>
          <a:xfrm>
            <a:off x="751192" y="5568929"/>
            <a:ext cx="1066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 agency type has more insurances and less claim settlement, so company is getting more profit in this type.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B2FCF1-96A3-45FA-AADA-1BF6E7AF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2" y="1695450"/>
            <a:ext cx="4400550" cy="346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279A6B-AE68-4883-89BE-B63F7938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45" y="1695450"/>
            <a:ext cx="4343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9361"/>
            <a:ext cx="9404723" cy="1400530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751192" y="1200201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destinations chose for travel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D1362-580F-4A8B-8A64-DEA6F7DFF7C6}"/>
              </a:ext>
            </a:extLst>
          </p:cNvPr>
          <p:cNvSpPr txBox="1"/>
          <p:nvPr/>
        </p:nvSpPr>
        <p:spPr>
          <a:xfrm>
            <a:off x="751192" y="5930879"/>
            <a:ext cx="1066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destinations out of 97 contributes around 76 %. So, company should pay attention to this destinations.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3C4A4-C3F2-4E43-A44B-AB96B4EE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14" y="1715226"/>
            <a:ext cx="5127093" cy="39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7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9361"/>
            <a:ext cx="9404723" cy="1400530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751192" y="1200201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preferred by aged people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D1362-580F-4A8B-8A64-DEA6F7DFF7C6}"/>
              </a:ext>
            </a:extLst>
          </p:cNvPr>
          <p:cNvSpPr txBox="1"/>
          <p:nvPr/>
        </p:nvSpPr>
        <p:spPr>
          <a:xfrm>
            <a:off x="751192" y="5930879"/>
            <a:ext cx="106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 is most preferred destination for aged people.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7E6CB-D6D5-48CE-AC66-5B91382B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66" y="1819891"/>
            <a:ext cx="4920732" cy="38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53A7-1583-418F-9B3B-C127348F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/>
          <a:lstStyle/>
          <a:p>
            <a:r>
              <a:rPr lang="en-US" dirty="0"/>
              <a:t>Summary of 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0853E-60B8-4880-AC3D-9D5D3E78D52F}"/>
              </a:ext>
            </a:extLst>
          </p:cNvPr>
          <p:cNvSpPr txBox="1"/>
          <p:nvPr/>
        </p:nvSpPr>
        <p:spPr>
          <a:xfrm>
            <a:off x="646111" y="1324947"/>
            <a:ext cx="10460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0 commission claims have more probability of not claiming.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5 insurance agencies out of 16 contributes around 94 % of insurances.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C2B is the agency which has provided maximum number of insurances which are more than a year and also has most claims. 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Majority insurances are through online distribution channel. 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5 insurance plans out of 25 contributes around 75 % &amp; Top 10 destinations out of 97 contributes around 76 %. So, company should focus more on these plans.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Travel agency type has more insurances and less claim settlement, so company is getting more profit in this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India is most preferred destination for aged people.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63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79E2-B9A8-42F8-A8CB-93930E72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B97AA-16DE-48AE-A7E5-992F4D21D039}"/>
              </a:ext>
            </a:extLst>
          </p:cNvPr>
          <p:cNvSpPr txBox="1"/>
          <p:nvPr/>
        </p:nvSpPr>
        <p:spPr>
          <a:xfrm>
            <a:off x="755779" y="1240971"/>
            <a:ext cx="97131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Missing Values</a:t>
            </a:r>
            <a:r>
              <a:rPr lang="en-US" sz="1800" dirty="0"/>
              <a:t>:</a:t>
            </a:r>
          </a:p>
          <a:p>
            <a:endParaRPr lang="en-US" sz="1800" u="sng" dirty="0"/>
          </a:p>
          <a:p>
            <a:r>
              <a:rPr lang="en-US" sz="1800" dirty="0"/>
              <a:t>There are no missing values in the data.</a:t>
            </a:r>
            <a:endParaRPr lang="en-US" sz="1800" u="sng" dirty="0"/>
          </a:p>
          <a:p>
            <a:endParaRPr lang="en-US" dirty="0"/>
          </a:p>
          <a:p>
            <a:r>
              <a:rPr lang="en-US" u="sng" dirty="0"/>
              <a:t>Skewness treatment 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‘Duration’ feature is rightly skewed. It is treated with logarithm 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CD15E-2B03-40B8-ABED-EED2FD0F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3467100"/>
            <a:ext cx="4248150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D0C19C-3A25-4523-AA70-4C572794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3" y="3429000"/>
            <a:ext cx="4267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3643-63F3-4166-ADB6-EA811DA5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F80DF-CF77-4444-A7C6-08C9D758CC7E}"/>
              </a:ext>
            </a:extLst>
          </p:cNvPr>
          <p:cNvSpPr txBox="1"/>
          <p:nvPr/>
        </p:nvSpPr>
        <p:spPr>
          <a:xfrm>
            <a:off x="1361871" y="1326969"/>
            <a:ext cx="9007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methods were used to check the dependability of variables with each other: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B08A6-1EA4-4A0C-AFE4-892D9500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71" y="2378237"/>
            <a:ext cx="4933950" cy="3762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D96E1-4B22-4320-9BA3-037E5083C1D2}"/>
              </a:ext>
            </a:extLst>
          </p:cNvPr>
          <p:cNvSpPr txBox="1"/>
          <p:nvPr/>
        </p:nvSpPr>
        <p:spPr>
          <a:xfrm>
            <a:off x="6848670" y="2378237"/>
            <a:ext cx="4653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Net Sales &amp; commission (in value) features are corelated, So we have dropped commission (in value)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6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317E-6B6E-4745-94CD-96DF8E50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AND APPROACHES</a:t>
            </a:r>
            <a:br>
              <a:rPr lang="en-IN" dirty="0"/>
            </a:br>
            <a:br>
              <a:rPr lang="en-IN" dirty="0"/>
            </a:br>
            <a:r>
              <a:rPr lang="en-IN" sz="3200" dirty="0"/>
              <a:t>Following models were used for machine learning: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1. Decision Tree Classifier</a:t>
            </a:r>
            <a:br>
              <a:rPr lang="en-IN" sz="3200" dirty="0"/>
            </a:br>
            <a:r>
              <a:rPr lang="en-IN" sz="3200" dirty="0"/>
              <a:t>2. Random forest classifier</a:t>
            </a:r>
            <a:br>
              <a:rPr lang="en-IN" sz="3200" dirty="0"/>
            </a:br>
            <a:r>
              <a:rPr lang="en-IN" sz="3200" dirty="0"/>
              <a:t>3. </a:t>
            </a:r>
            <a:r>
              <a:rPr lang="en-IN" sz="3200" dirty="0" err="1"/>
              <a:t>XGBoosting</a:t>
            </a:r>
            <a:r>
              <a:rPr lang="en-IN" sz="3200" dirty="0"/>
              <a:t> Classifier</a:t>
            </a:r>
            <a:br>
              <a:rPr lang="en-IN" sz="3200" dirty="0"/>
            </a:br>
            <a:r>
              <a:rPr lang="en-IN" sz="3200" dirty="0"/>
              <a:t>4. Ada Boost Classifier</a:t>
            </a:r>
            <a:br>
              <a:rPr lang="en-IN" sz="32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18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D246-E1AD-49AE-BFC5-4C60FF7E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&amp;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6DE65-F70B-47AA-B6C8-E788336D9A6F}"/>
              </a:ext>
            </a:extLst>
          </p:cNvPr>
          <p:cNvSpPr txBox="1"/>
          <p:nvPr/>
        </p:nvSpPr>
        <p:spPr>
          <a:xfrm>
            <a:off x="846306" y="1760706"/>
            <a:ext cx="10418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are the precision score and accuracy score results for all the models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96182F-8522-4D23-9125-32AAB865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75963"/>
              </p:ext>
            </p:extLst>
          </p:nvPr>
        </p:nvGraphicFramePr>
        <p:xfrm>
          <a:off x="573932" y="2407037"/>
          <a:ext cx="6766925" cy="364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7448">
                  <a:extLst>
                    <a:ext uri="{9D8B030D-6E8A-4147-A177-3AD203B41FA5}">
                      <a16:colId xmlns:a16="http://schemas.microsoft.com/office/drawing/2014/main" val="3525559219"/>
                    </a:ext>
                  </a:extLst>
                </a:gridCol>
                <a:gridCol w="1722955">
                  <a:extLst>
                    <a:ext uri="{9D8B030D-6E8A-4147-A177-3AD203B41FA5}">
                      <a16:colId xmlns:a16="http://schemas.microsoft.com/office/drawing/2014/main" val="1964333839"/>
                    </a:ext>
                  </a:extLst>
                </a:gridCol>
                <a:gridCol w="1566522">
                  <a:extLst>
                    <a:ext uri="{9D8B030D-6E8A-4147-A177-3AD203B41FA5}">
                      <a16:colId xmlns:a16="http://schemas.microsoft.com/office/drawing/2014/main" val="2129774632"/>
                    </a:ext>
                  </a:extLst>
                </a:gridCol>
              </a:tblGrid>
              <a:tr h="39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Parameters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Precision Score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 score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92972"/>
                  </a:ext>
                </a:extLst>
              </a:tr>
              <a:tr h="39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5022"/>
                  </a:ext>
                </a:extLst>
              </a:tr>
              <a:tr h="58703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Decision Tree Classifier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0.76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0.92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94064"/>
                  </a:ext>
                </a:extLst>
              </a:tr>
              <a:tr h="75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 classifier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0.83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0.93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528414"/>
                  </a:ext>
                </a:extLst>
              </a:tr>
              <a:tr h="75419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IN" sz="16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XGBoosting</a:t>
                      </a:r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 Classifier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0.81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0.92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90784"/>
                  </a:ext>
                </a:extLst>
              </a:tr>
              <a:tr h="75419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I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Ada Boost Classifier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0.80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12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EAB450-F57A-452A-AC04-7AD35319F447}"/>
              </a:ext>
            </a:extLst>
          </p:cNvPr>
          <p:cNvSpPr txBox="1"/>
          <p:nvPr/>
        </p:nvSpPr>
        <p:spPr>
          <a:xfrm>
            <a:off x="7811248" y="2644170"/>
            <a:ext cx="3949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Precision score and Accuracy score were highest for Random forest classifier.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926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09F00-E220-4B88-9319-391548CC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20" y="3429000"/>
            <a:ext cx="5137120" cy="3348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02EF9-6B8B-4888-BBC8-0F23DA35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388"/>
            <a:ext cx="9404723" cy="1400530"/>
          </a:xfrm>
        </p:spPr>
        <p:txBody>
          <a:bodyPr/>
          <a:lstStyle/>
          <a:p>
            <a:r>
              <a:rPr lang="en-US" dirty="0"/>
              <a:t>POTENTIAL BUSINESS PROBLEMS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7AAE0-DA87-4DD7-86A1-FC4523B7041E}"/>
              </a:ext>
            </a:extLst>
          </p:cNvPr>
          <p:cNvSpPr txBox="1"/>
          <p:nvPr/>
        </p:nvSpPr>
        <p:spPr>
          <a:xfrm>
            <a:off x="924922" y="1378548"/>
            <a:ext cx="9404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machine learning model to predict claims will made or not as it </a:t>
            </a:r>
            <a:r>
              <a:rPr lang="en-US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leads to a lot of benefits and solve some other supplementary problems too.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This is crucial because it will be directly related to companies profit and growth</a:t>
            </a:r>
            <a:r>
              <a:rPr lang="en-US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103F3-9D76-4274-BA74-B73EA1C8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38" y="3429000"/>
            <a:ext cx="5092662" cy="33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475B-7AA5-4D5A-9921-B71F504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D1E71-10C1-4661-A306-22FAE9917949}"/>
              </a:ext>
            </a:extLst>
          </p:cNvPr>
          <p:cNvSpPr txBox="1"/>
          <p:nvPr/>
        </p:nvSpPr>
        <p:spPr>
          <a:xfrm>
            <a:off x="1109847" y="1976741"/>
            <a:ext cx="8477250" cy="26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time permitted, we could have tried the following :</a:t>
            </a:r>
          </a:p>
          <a:p>
            <a:endParaRPr lang="en-US" dirty="0"/>
          </a:p>
          <a:p>
            <a:r>
              <a:rPr lang="en-US" dirty="0"/>
              <a:t>● Better feature engineering.</a:t>
            </a:r>
          </a:p>
          <a:p>
            <a:endParaRPr lang="en-US" dirty="0"/>
          </a:p>
          <a:p>
            <a:r>
              <a:rPr lang="en-US" dirty="0"/>
              <a:t>● An ensemble of different models. </a:t>
            </a:r>
          </a:p>
          <a:p>
            <a:endParaRPr lang="en-US" dirty="0"/>
          </a:p>
          <a:p>
            <a:r>
              <a:rPr lang="en-US" dirty="0"/>
              <a:t>● Hyper Parameter Tuning.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9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8D1E71-10C1-4661-A306-22FAE9917949}"/>
              </a:ext>
            </a:extLst>
          </p:cNvPr>
          <p:cNvSpPr txBox="1"/>
          <p:nvPr/>
        </p:nvSpPr>
        <p:spPr>
          <a:xfrm>
            <a:off x="1247775" y="2138666"/>
            <a:ext cx="94823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Gabriola" panose="04040605051002020D02" pitchFamily="82" charset="0"/>
              </a:rPr>
              <a:t>ANY QUESTIONS ?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98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F9EE7-6838-49F8-8777-114B012275B7}"/>
              </a:ext>
            </a:extLst>
          </p:cNvPr>
          <p:cNvSpPr txBox="1"/>
          <p:nvPr/>
        </p:nvSpPr>
        <p:spPr>
          <a:xfrm>
            <a:off x="1635868" y="2105561"/>
            <a:ext cx="89202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latin typeface="Gabriola" panose="04040605051002020D02" pitchFamily="82" charset="0"/>
              </a:rPr>
              <a:t>THANK YOU</a:t>
            </a:r>
            <a:endParaRPr lang="en-IN" sz="166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5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2EF9-6B8B-4888-BBC8-0F23DA35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Who are the stakeholders?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7AAE0-DA87-4DD7-86A1-FC4523B7041E}"/>
              </a:ext>
            </a:extLst>
          </p:cNvPr>
          <p:cNvSpPr txBox="1"/>
          <p:nvPr/>
        </p:nvSpPr>
        <p:spPr>
          <a:xfrm>
            <a:off x="831616" y="1686459"/>
            <a:ext cx="94047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Internal stakeholders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Insurer, Owners, CEOs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claim managers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claim assessors etc.</a:t>
            </a:r>
          </a:p>
          <a:p>
            <a:pPr lvl="1"/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External stakeholders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customers i.e. insured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Agents/ Agencies</a:t>
            </a:r>
          </a:p>
          <a:p>
            <a:pPr lvl="1"/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Indirect stakeholders: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Banks &amp; Financial Intermediaries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trade partners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investors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A0A0-E99F-4626-AB7C-BCA5AAB4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23" y="1776412"/>
            <a:ext cx="5451604" cy="37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53A7-1583-418F-9B3B-C127348F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SOLVE THIS PROBLEM?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0853E-60B8-4880-AC3D-9D5D3E78D52F}"/>
              </a:ext>
            </a:extLst>
          </p:cNvPr>
          <p:cNvSpPr txBox="1"/>
          <p:nvPr/>
        </p:nvSpPr>
        <p:spPr>
          <a:xfrm>
            <a:off x="369327" y="1941761"/>
            <a:ext cx="77412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Roboto" panose="02000000000000000000" pitchFamily="2" charset="0"/>
                <a:ea typeface="Roboto" panose="02000000000000000000" pitchFamily="2" charset="0"/>
              </a:rPr>
              <a:t>Business Impact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Improve prediction -&gt; M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ake decisions, improve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profit share in claiming process by predicting it early.</a:t>
            </a:r>
            <a:endParaRPr lang="en-US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Improve prediction -&gt; 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understand the customers (insured) behavior and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claim pattern.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Improve prediction -&gt; identify right insurance type which has less claims percentage-&gt; guiding marketing initiatives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and much more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BE98-3E05-443E-8B82-42CDB732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09" y="2071396"/>
            <a:ext cx="3267264" cy="32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3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E5E6-882B-4F7F-88A8-88975DB3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C3DE6-1D4B-44B9-A788-334A5224231A}"/>
              </a:ext>
            </a:extLst>
          </p:cNvPr>
          <p:cNvSpPr txBox="1"/>
          <p:nvPr/>
        </p:nvSpPr>
        <p:spPr>
          <a:xfrm>
            <a:off x="505442" y="1381754"/>
            <a:ext cx="1047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Dataset Information:</a:t>
            </a:r>
            <a:r>
              <a:rPr lang="en-US" dirty="0"/>
              <a:t> The data consists of records of roughly 52310 rows and 11 features.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5AFB09-88DC-4820-B3B7-217EE10EF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68631"/>
              </p:ext>
            </p:extLst>
          </p:nvPr>
        </p:nvGraphicFramePr>
        <p:xfrm>
          <a:off x="1267478" y="1853248"/>
          <a:ext cx="8161987" cy="4098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815">
                  <a:extLst>
                    <a:ext uri="{9D8B030D-6E8A-4147-A177-3AD203B41FA5}">
                      <a16:colId xmlns:a16="http://schemas.microsoft.com/office/drawing/2014/main" val="3396388102"/>
                    </a:ext>
                  </a:extLst>
                </a:gridCol>
                <a:gridCol w="5823172">
                  <a:extLst>
                    <a:ext uri="{9D8B030D-6E8A-4147-A177-3AD203B41FA5}">
                      <a16:colId xmlns:a16="http://schemas.microsoft.com/office/drawing/2014/main" val="932381947"/>
                    </a:ext>
                  </a:extLst>
                </a:gridCol>
              </a:tblGrid>
              <a:tr h="3337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identification record of every observation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747138"/>
                  </a:ext>
                </a:extLst>
              </a:tr>
              <a:tr h="3559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Agency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Name of agency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45156"/>
                  </a:ext>
                </a:extLst>
              </a:tr>
              <a:tr h="3559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Agency Type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Type of travel insurance agencies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471755"/>
                  </a:ext>
                </a:extLst>
              </a:tr>
              <a:tr h="4659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Distribution Channel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Distribution channel of travel insurance agencies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03252"/>
                  </a:ext>
                </a:extLst>
              </a:tr>
              <a:tr h="3559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Name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Name of the travel insurance products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096027"/>
                  </a:ext>
                </a:extLst>
              </a:tr>
              <a:tr h="3559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Duration of travel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37634"/>
                  </a:ext>
                </a:extLst>
              </a:tr>
              <a:tr h="3559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Destination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Destination of travel 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28009"/>
                  </a:ext>
                </a:extLst>
              </a:tr>
              <a:tr h="3559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Sales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Amount of sales of travel insurance policies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55134"/>
                  </a:ext>
                </a:extLst>
              </a:tr>
              <a:tr h="4516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Commision (in value)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The commission received for travel insurance agency 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91029"/>
                  </a:ext>
                </a:extLst>
              </a:tr>
              <a:tr h="3559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 of insured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79330"/>
                  </a:ext>
                </a:extLst>
              </a:tr>
              <a:tr h="3559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Claim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Claim Status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95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637902-8EF4-420B-B54E-159B797FCE3C}"/>
              </a:ext>
            </a:extLst>
          </p:cNvPr>
          <p:cNvSpPr txBox="1"/>
          <p:nvPr/>
        </p:nvSpPr>
        <p:spPr>
          <a:xfrm>
            <a:off x="1275944" y="6082116"/>
            <a:ext cx="964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evaluation metric for this project is </a:t>
            </a:r>
            <a:r>
              <a:rPr lang="en-US" b="1" u="sng" dirty="0"/>
              <a:t>Precision score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7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751192" y="1233558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claim statistics for claims which has zero commission charges: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A74F1-E544-4E30-92AB-167DBA649F05}"/>
              </a:ext>
            </a:extLst>
          </p:cNvPr>
          <p:cNvSpPr txBox="1"/>
          <p:nvPr/>
        </p:nvSpPr>
        <p:spPr>
          <a:xfrm>
            <a:off x="916782" y="6341426"/>
            <a:ext cx="106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commission claims have more probability of not claiming .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1F3942-7322-49C4-BEFC-415A5FEA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09836"/>
              </p:ext>
            </p:extLst>
          </p:nvPr>
        </p:nvGraphicFramePr>
        <p:xfrm>
          <a:off x="1566635" y="4907607"/>
          <a:ext cx="3434573" cy="129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1154">
                  <a:extLst>
                    <a:ext uri="{9D8B030D-6E8A-4147-A177-3AD203B41FA5}">
                      <a16:colId xmlns:a16="http://schemas.microsoft.com/office/drawing/2014/main" val="463468127"/>
                    </a:ext>
                  </a:extLst>
                </a:gridCol>
                <a:gridCol w="853419">
                  <a:extLst>
                    <a:ext uri="{9D8B030D-6E8A-4147-A177-3AD203B41FA5}">
                      <a16:colId xmlns:a16="http://schemas.microsoft.com/office/drawing/2014/main" val="2933089894"/>
                    </a:ext>
                  </a:extLst>
                </a:gridCol>
              </a:tblGrid>
              <a:tr h="4101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For 0 commission claims stats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05247"/>
                  </a:ext>
                </a:extLst>
              </a:tr>
              <a:tr h="461494">
                <a:tc>
                  <a:txBody>
                    <a:bodyPr/>
                    <a:lstStyle/>
                    <a:p>
                      <a:pPr algn="l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Claims not made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93%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51366"/>
                  </a:ext>
                </a:extLst>
              </a:tr>
              <a:tr h="419546">
                <a:tc>
                  <a:txBody>
                    <a:bodyPr/>
                    <a:lstStyle/>
                    <a:p>
                      <a:pPr algn="l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Claims made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5427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CFB6E7E-9F63-48A0-9B2B-B90F7432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4" y="1745536"/>
            <a:ext cx="4400550" cy="3019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57AB5D-CD4A-48D5-9009-ACF1C575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742" y="1745537"/>
            <a:ext cx="4278265" cy="301942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FA20E3-3370-4D57-B180-28D1049D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56897"/>
              </p:ext>
            </p:extLst>
          </p:nvPr>
        </p:nvGraphicFramePr>
        <p:xfrm>
          <a:off x="6631950" y="4907606"/>
          <a:ext cx="2937847" cy="129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7854">
                  <a:extLst>
                    <a:ext uri="{9D8B030D-6E8A-4147-A177-3AD203B41FA5}">
                      <a16:colId xmlns:a16="http://schemas.microsoft.com/office/drawing/2014/main" val="463468127"/>
                    </a:ext>
                  </a:extLst>
                </a:gridCol>
                <a:gridCol w="729993">
                  <a:extLst>
                    <a:ext uri="{9D8B030D-6E8A-4147-A177-3AD203B41FA5}">
                      <a16:colId xmlns:a16="http://schemas.microsoft.com/office/drawing/2014/main" val="2933089894"/>
                    </a:ext>
                  </a:extLst>
                </a:gridCol>
              </a:tblGrid>
              <a:tr h="4101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For Overall claims stats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05247"/>
                  </a:ext>
                </a:extLst>
              </a:tr>
              <a:tr h="461494">
                <a:tc>
                  <a:txBody>
                    <a:bodyPr/>
                    <a:lstStyle/>
                    <a:p>
                      <a:pPr algn="l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Claims not made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83%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51366"/>
                  </a:ext>
                </a:extLst>
              </a:tr>
              <a:tr h="419546">
                <a:tc>
                  <a:txBody>
                    <a:bodyPr/>
                    <a:lstStyle/>
                    <a:p>
                      <a:pPr algn="l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Claims made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5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47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9361"/>
            <a:ext cx="9404723" cy="1400530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751192" y="1200201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insurance agencies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A53DB-8225-4F36-ABB3-3E8E465E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2" y="1964171"/>
            <a:ext cx="5163928" cy="362691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1BDF6F-A8E3-47D0-8F41-917BEAA1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88938"/>
              </p:ext>
            </p:extLst>
          </p:nvPr>
        </p:nvGraphicFramePr>
        <p:xfrm>
          <a:off x="6716097" y="1955462"/>
          <a:ext cx="3612893" cy="2947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273">
                  <a:extLst>
                    <a:ext uri="{9D8B030D-6E8A-4147-A177-3AD203B41FA5}">
                      <a16:colId xmlns:a16="http://schemas.microsoft.com/office/drawing/2014/main" val="1876206485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1820860068"/>
                    </a:ext>
                  </a:extLst>
                </a:gridCol>
                <a:gridCol w="1228976">
                  <a:extLst>
                    <a:ext uri="{9D8B030D-6E8A-4147-A177-3AD203B41FA5}">
                      <a16:colId xmlns:a16="http://schemas.microsoft.com/office/drawing/2014/main" val="2973118340"/>
                    </a:ext>
                  </a:extLst>
                </a:gridCol>
              </a:tblGrid>
              <a:tr h="37423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Top 5 Agencies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54712"/>
                  </a:ext>
                </a:extLst>
              </a:tr>
              <a:tr h="7016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Agency Name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Counts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Overall 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95410"/>
                  </a:ext>
                </a:extLst>
              </a:tr>
              <a:tr h="3742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EPX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26218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086739"/>
                  </a:ext>
                </a:extLst>
              </a:tr>
              <a:tr h="3742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C2B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10615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433646"/>
                  </a:ext>
                </a:extLst>
              </a:tr>
              <a:tr h="3742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CWT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6813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7187"/>
                  </a:ext>
                </a:extLst>
              </a:tr>
              <a:tr h="3742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JZI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4619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37594"/>
                  </a:ext>
                </a:extLst>
              </a:tr>
              <a:tr h="3742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LWC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806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973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0D1362-580F-4A8B-8A64-DEA6F7DFF7C6}"/>
              </a:ext>
            </a:extLst>
          </p:cNvPr>
          <p:cNvSpPr txBox="1"/>
          <p:nvPr/>
        </p:nvSpPr>
        <p:spPr>
          <a:xfrm>
            <a:off x="751192" y="5930879"/>
            <a:ext cx="1066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insurance agencies out of 16 contributes around 94 % of insurance.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00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9361"/>
            <a:ext cx="9404723" cy="1400530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751192" y="1200201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Agencies which has provided insurance for duration more than a year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D1362-580F-4A8B-8A64-DEA6F7DFF7C6}"/>
              </a:ext>
            </a:extLst>
          </p:cNvPr>
          <p:cNvSpPr txBox="1"/>
          <p:nvPr/>
        </p:nvSpPr>
        <p:spPr>
          <a:xfrm>
            <a:off x="646111" y="5814642"/>
            <a:ext cx="1043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C2B is the agency which has provided maximum number of insurances which are more than a year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C36B2-BDCB-4983-A242-65B5591F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23" y="1623994"/>
            <a:ext cx="5946256" cy="394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9361"/>
            <a:ext cx="9404723" cy="1400530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751192" y="1200201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Agencies whose customer made claims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D1362-580F-4A8B-8A64-DEA6F7DFF7C6}"/>
              </a:ext>
            </a:extLst>
          </p:cNvPr>
          <p:cNvSpPr txBox="1"/>
          <p:nvPr/>
        </p:nvSpPr>
        <p:spPr>
          <a:xfrm>
            <a:off x="6601487" y="2350373"/>
            <a:ext cx="5061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C2B is the agency which has most claims. </a:t>
            </a:r>
          </a:p>
          <a:p>
            <a:endParaRPr lang="en-US" dirty="0"/>
          </a:p>
          <a:p>
            <a:r>
              <a:rPr lang="en-US" dirty="0"/>
              <a:t>This is the same one which is second largest selling agency and also the largest one with selling insurance for duration more than a year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CAC46A-5BB9-4951-95B9-4750A6C8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2" y="1921157"/>
            <a:ext cx="5524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07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6470</TotalTime>
  <Words>897</Words>
  <Application>Microsoft Office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Gabriola</vt:lpstr>
      <vt:lpstr>Roboto</vt:lpstr>
      <vt:lpstr>Wingdings 3</vt:lpstr>
      <vt:lpstr>Ion</vt:lpstr>
      <vt:lpstr>WILL THEY CLAIM IT</vt:lpstr>
      <vt:lpstr>POTENTIAL BUSINESS PROBLEMS</vt:lpstr>
      <vt:lpstr>Who are the stakeholders?</vt:lpstr>
      <vt:lpstr>WHY SOLVE THIS PROBLEM?</vt:lpstr>
      <vt:lpstr>DATA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Summary of Insights</vt:lpstr>
      <vt:lpstr>PIPELINE</vt:lpstr>
      <vt:lpstr>PIPELINE</vt:lpstr>
      <vt:lpstr>MODELS AND APPROACHES  Following models were used for machine learning:  1. Decision Tree Classifier 2. Random forest classifier 3. XGBoosting Classifier 4. Ada Boost Classifier </vt:lpstr>
      <vt:lpstr>EVALUATION &amp; RESULTS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Prediction</dc:title>
  <dc:creator>Tushar Ghuge</dc:creator>
  <cp:lastModifiedBy>Vidhi Maheshwari</cp:lastModifiedBy>
  <cp:revision>59</cp:revision>
  <dcterms:created xsi:type="dcterms:W3CDTF">2021-04-22T17:34:45Z</dcterms:created>
  <dcterms:modified xsi:type="dcterms:W3CDTF">2021-07-17T03:20:15Z</dcterms:modified>
</cp:coreProperties>
</file>