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  <p:sldMasterId id="2147483715" r:id="rId2"/>
  </p:sldMasterIdLst>
  <p:notesMasterIdLst>
    <p:notesMasterId r:id="rId35"/>
  </p:notesMasterIdLst>
  <p:handoutMasterIdLst>
    <p:handoutMasterId r:id="rId36"/>
  </p:handoutMasterIdLst>
  <p:sldIdLst>
    <p:sldId id="494" r:id="rId3"/>
    <p:sldId id="538" r:id="rId4"/>
    <p:sldId id="545" r:id="rId5"/>
    <p:sldId id="571" r:id="rId6"/>
    <p:sldId id="546" r:id="rId7"/>
    <p:sldId id="550" r:id="rId8"/>
    <p:sldId id="547" r:id="rId9"/>
    <p:sldId id="548" r:id="rId10"/>
    <p:sldId id="551" r:id="rId11"/>
    <p:sldId id="549" r:id="rId12"/>
    <p:sldId id="552" r:id="rId13"/>
    <p:sldId id="553" r:id="rId14"/>
    <p:sldId id="554" r:id="rId15"/>
    <p:sldId id="555" r:id="rId16"/>
    <p:sldId id="557" r:id="rId17"/>
    <p:sldId id="564" r:id="rId18"/>
    <p:sldId id="565" r:id="rId19"/>
    <p:sldId id="566" r:id="rId20"/>
    <p:sldId id="568" r:id="rId21"/>
    <p:sldId id="569" r:id="rId22"/>
    <p:sldId id="570" r:id="rId23"/>
    <p:sldId id="572" r:id="rId24"/>
    <p:sldId id="573" r:id="rId25"/>
    <p:sldId id="574" r:id="rId26"/>
    <p:sldId id="575" r:id="rId27"/>
    <p:sldId id="556" r:id="rId28"/>
    <p:sldId id="561" r:id="rId29"/>
    <p:sldId id="562" r:id="rId30"/>
    <p:sldId id="558" r:id="rId31"/>
    <p:sldId id="559" r:id="rId32"/>
    <p:sldId id="560" r:id="rId33"/>
    <p:sldId id="563" r:id="rId34"/>
  </p:sldIdLst>
  <p:sldSz cx="9972675" cy="5616575"/>
  <p:notesSz cx="9926638" cy="6858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>
          <p15:clr>
            <a:srgbClr val="A4A3A4"/>
          </p15:clr>
        </p15:guide>
        <p15:guide id="2" pos="3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A5A"/>
    <a:srgbClr val="00B800"/>
    <a:srgbClr val="00A76C"/>
    <a:srgbClr val="00503C"/>
    <a:srgbClr val="96D2F0"/>
    <a:srgbClr val="008000"/>
    <a:srgbClr val="D9D9D9"/>
    <a:srgbClr val="FFFFCC"/>
    <a:srgbClr val="1F497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3024" autoAdjust="0"/>
  </p:normalViewPr>
  <p:slideViewPr>
    <p:cSldViewPr snapToGrid="0">
      <p:cViewPr varScale="1">
        <p:scale>
          <a:sx n="68" d="100"/>
          <a:sy n="68" d="100"/>
        </p:scale>
        <p:origin x="1044" y="60"/>
      </p:cViewPr>
      <p:guideLst>
        <p:guide orient="horz" pos="1776"/>
        <p:guide pos="3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1692" y="-84"/>
      </p:cViewPr>
      <p:guideLst>
        <p:guide orient="horz" pos="2161"/>
        <p:guide pos="312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913" y="0"/>
            <a:ext cx="4303134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202"/>
            <a:ext cx="4301543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913" y="6513202"/>
            <a:ext cx="4303134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fld id="{BAB4CC39-0575-4E9D-897E-E7B1E950DB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48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4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1288" y="514350"/>
            <a:ext cx="456882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58183"/>
            <a:ext cx="7279535" cy="308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514785"/>
            <a:ext cx="4301543" cy="34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r>
              <a:rPr lang="fr-FR" dirty="0"/>
              <a:t>Page </a:t>
            </a:r>
            <a:fld id="{E7924C24-E0FA-4989-8443-89D74C91622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3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73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important de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rôles</a:t>
            </a:r>
            <a:r>
              <a:rPr lang="en-US" dirty="0"/>
              <a:t> des parties </a:t>
            </a:r>
            <a:r>
              <a:rPr lang="en-US" dirty="0" err="1"/>
              <a:t>prenantes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.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ambiguité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44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Souci avec les P0 :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rarement</a:t>
            </a:r>
            <a:r>
              <a:rPr lang="en-US" dirty="0"/>
              <a:t> les plus </a:t>
            </a:r>
            <a:r>
              <a:rPr lang="en-US" dirty="0" err="1"/>
              <a:t>excitantes</a:t>
            </a:r>
            <a:endParaRPr lang="en-US" dirty="0"/>
          </a:p>
          <a:p>
            <a:r>
              <a:rPr lang="en-US" dirty="0"/>
              <a:t>Souci avec les P2 : </a:t>
            </a:r>
            <a:r>
              <a:rPr lang="en-US" dirty="0" err="1"/>
              <a:t>quand</a:t>
            </a:r>
            <a:r>
              <a:rPr lang="en-US" dirty="0"/>
              <a:t> 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sur un </a:t>
            </a:r>
            <a:r>
              <a:rPr lang="en-US" dirty="0" err="1"/>
              <a:t>projet</a:t>
            </a:r>
            <a:r>
              <a:rPr lang="en-US" dirty="0"/>
              <a:t>. </a:t>
            </a:r>
            <a:r>
              <a:rPr lang="en-US" dirty="0" err="1"/>
              <a:t>Sinon</a:t>
            </a:r>
            <a:r>
              <a:rPr lang="en-US" dirty="0"/>
              <a:t>, on les </a:t>
            </a:r>
            <a:r>
              <a:rPr lang="en-US" dirty="0" err="1"/>
              <a:t>donne</a:t>
            </a:r>
            <a:r>
              <a:rPr lang="en-US" dirty="0"/>
              <a:t> aux juniors</a:t>
            </a:r>
          </a:p>
          <a:p>
            <a:r>
              <a:rPr lang="en-US" dirty="0"/>
              <a:t>P1 : on les </a:t>
            </a:r>
            <a:r>
              <a:rPr lang="en-US" dirty="0" err="1"/>
              <a:t>planifie</a:t>
            </a:r>
            <a:r>
              <a:rPr lang="en-US" dirty="0"/>
              <a:t>, et on ne les fait </a:t>
            </a:r>
            <a:r>
              <a:rPr lang="en-US" dirty="0" err="1"/>
              <a:t>jamais</a:t>
            </a:r>
            <a:endParaRPr lang="en-US" dirty="0"/>
          </a:p>
          <a:p>
            <a:r>
              <a:rPr lang="en-US" dirty="0"/>
              <a:t>P3 : </a:t>
            </a:r>
            <a:r>
              <a:rPr lang="en-US" dirty="0" err="1"/>
              <a:t>n’existent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pas – </a:t>
            </a:r>
            <a:r>
              <a:rPr lang="en-US" dirty="0" err="1"/>
              <a:t>juste</a:t>
            </a:r>
            <a:r>
              <a:rPr lang="en-US" dirty="0"/>
              <a:t> du bruit</a:t>
            </a:r>
          </a:p>
          <a:p>
            <a:endParaRPr lang="en-US" dirty="0"/>
          </a:p>
          <a:p>
            <a:r>
              <a:rPr lang="en-US" dirty="0"/>
              <a:t>Attention :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priorisations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varies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projet</a:t>
            </a:r>
            <a:r>
              <a:rPr lang="en-US" dirty="0"/>
              <a:t>, pas </a:t>
            </a:r>
            <a:r>
              <a:rPr lang="en-US" dirty="0" err="1"/>
              <a:t>forcément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BAU !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03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57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67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: Scoop </a:t>
            </a:r>
            <a:r>
              <a:rPr lang="en-US" dirty="0" err="1"/>
              <a:t>Espagne</a:t>
            </a:r>
            <a:r>
              <a:rPr lang="en-US" dirty="0"/>
              <a:t> – Scoop </a:t>
            </a:r>
            <a:r>
              <a:rPr lang="en-US" dirty="0" err="1"/>
              <a:t>Italie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66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96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53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35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226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ne pas </a:t>
            </a:r>
            <a:r>
              <a:rPr lang="en-US" dirty="0" err="1"/>
              <a:t>perdre</a:t>
            </a:r>
            <a:r>
              <a:rPr lang="en-US" dirty="0"/>
              <a:t> les engages</a:t>
            </a:r>
          </a:p>
          <a:p>
            <a:r>
              <a:rPr lang="en-US" dirty="0"/>
              <a:t>Trop </a:t>
            </a:r>
            <a:r>
              <a:rPr lang="en-US" dirty="0" err="1"/>
              <a:t>d’énergie</a:t>
            </a:r>
            <a:r>
              <a:rPr lang="en-US" dirty="0"/>
              <a:t> </a:t>
            </a:r>
            <a:r>
              <a:rPr lang="en-US" dirty="0" err="1"/>
              <a:t>dépensée</a:t>
            </a:r>
            <a:r>
              <a:rPr lang="en-US" dirty="0"/>
              <a:t> sur les </a:t>
            </a:r>
            <a:r>
              <a:rPr lang="en-US" dirty="0" err="1"/>
              <a:t>révoltés</a:t>
            </a:r>
            <a:r>
              <a:rPr lang="en-US" dirty="0"/>
              <a:t> et </a:t>
            </a:r>
            <a:r>
              <a:rPr lang="en-US" dirty="0" err="1"/>
              <a:t>opposants</a:t>
            </a:r>
            <a:r>
              <a:rPr lang="en-US" dirty="0"/>
              <a:t> : on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necessaire de les </a:t>
            </a:r>
            <a:r>
              <a:rPr lang="en-US" dirty="0" err="1"/>
              <a:t>avoir</a:t>
            </a:r>
            <a:r>
              <a:rPr lang="en-US" dirty="0"/>
              <a:t> pour faire </a:t>
            </a:r>
            <a:r>
              <a:rPr lang="en-US" dirty="0" err="1"/>
              <a:t>aboutir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sera necessaire </a:t>
            </a:r>
            <a:r>
              <a:rPr lang="en-US" dirty="0" err="1"/>
              <a:t>uniquement</a:t>
            </a:r>
            <a:r>
              <a:rPr lang="en-US" dirty="0"/>
              <a:t> pour le BAU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98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clef : On a de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écarts</a:t>
            </a:r>
            <a:r>
              <a:rPr lang="en-US" dirty="0"/>
              <a:t> versus un </a:t>
            </a:r>
            <a:r>
              <a:rPr lang="en-US" dirty="0" err="1"/>
              <a:t>projet</a:t>
            </a:r>
            <a:r>
              <a:rPr lang="en-US" dirty="0"/>
              <a:t> standard.</a:t>
            </a:r>
          </a:p>
          <a:p>
            <a:r>
              <a:rPr lang="en-US" dirty="0" err="1"/>
              <a:t>Nouveauté</a:t>
            </a:r>
            <a:r>
              <a:rPr lang="en-US" dirty="0"/>
              <a:t> -&gt; pas </a:t>
            </a:r>
            <a:r>
              <a:rPr lang="en-US" dirty="0" err="1"/>
              <a:t>surprenant</a:t>
            </a:r>
            <a:r>
              <a:rPr lang="en-US" dirty="0"/>
              <a:t> </a:t>
            </a:r>
            <a:r>
              <a:rPr lang="en-US" dirty="0" err="1"/>
              <a:t>d’avoir</a:t>
            </a:r>
            <a:r>
              <a:rPr lang="en-US" dirty="0"/>
              <a:t> des </a:t>
            </a:r>
            <a:r>
              <a:rPr lang="en-US" dirty="0" err="1"/>
              <a:t>difficultés</a:t>
            </a:r>
            <a:r>
              <a:rPr lang="en-US" dirty="0"/>
              <a:t> à </a:t>
            </a:r>
            <a:r>
              <a:rPr lang="en-US" dirty="0" err="1"/>
              <a:t>vendre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 err="1"/>
              <a:t>Durée</a:t>
            </a:r>
            <a:r>
              <a:rPr lang="en-US" dirty="0"/>
              <a:t> </a:t>
            </a:r>
            <a:r>
              <a:rPr lang="en-US" dirty="0" err="1"/>
              <a:t>limitée</a:t>
            </a:r>
            <a:r>
              <a:rPr lang="en-US" dirty="0"/>
              <a:t> : la transformation ‘un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BAU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processus</a:t>
            </a:r>
            <a:r>
              <a:rPr lang="en-US" dirty="0"/>
              <a:t> de change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lui-même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se dire : client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–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trop loin. </a:t>
            </a:r>
            <a:r>
              <a:rPr lang="en-US" dirty="0" err="1"/>
              <a:t>Aujourd’hui</a:t>
            </a:r>
            <a:r>
              <a:rPr lang="en-US" dirty="0"/>
              <a:t>, </a:t>
            </a:r>
            <a:r>
              <a:rPr lang="en-US" dirty="0" err="1"/>
              <a:t>notre</a:t>
            </a:r>
            <a:r>
              <a:rPr lang="en-US" dirty="0"/>
              <a:t> principal client </a:t>
            </a:r>
            <a:r>
              <a:rPr lang="en-US" dirty="0" err="1"/>
              <a:t>c’est</a:t>
            </a:r>
            <a:r>
              <a:rPr lang="en-US" dirty="0"/>
              <a:t> Laurent </a:t>
            </a:r>
            <a:r>
              <a:rPr lang="en-US" dirty="0" err="1"/>
              <a:t>david</a:t>
            </a:r>
            <a:r>
              <a:rPr lang="en-US" dirty="0"/>
              <a:t> et Etienne. Pas les pays</a:t>
            </a:r>
          </a:p>
          <a:p>
            <a:r>
              <a:rPr lang="en-US" dirty="0" err="1"/>
              <a:t>Contraintes</a:t>
            </a:r>
            <a:r>
              <a:rPr lang="en-US" dirty="0"/>
              <a:t> :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environnement</a:t>
            </a:r>
            <a:r>
              <a:rPr lang="en-US" dirty="0"/>
              <a:t> : MTP, relation pays, </a:t>
            </a:r>
            <a:r>
              <a:rPr lang="en-US" dirty="0" err="1"/>
              <a:t>nécessité</a:t>
            </a:r>
            <a:r>
              <a:rPr lang="en-US" dirty="0"/>
              <a:t> que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aboutisse</a:t>
            </a:r>
            <a:r>
              <a:rPr lang="en-US" dirty="0"/>
              <a:t>, ROI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07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95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606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298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862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34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: Scoop </a:t>
            </a:r>
            <a:r>
              <a:rPr lang="en-US" dirty="0" err="1"/>
              <a:t>Espagne</a:t>
            </a:r>
            <a:r>
              <a:rPr lang="en-US" dirty="0"/>
              <a:t> – Scoop </a:t>
            </a:r>
            <a:r>
              <a:rPr lang="en-US" dirty="0" err="1"/>
              <a:t>Italie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66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: Scoop </a:t>
            </a:r>
            <a:r>
              <a:rPr lang="en-US" dirty="0" err="1"/>
              <a:t>Espagne</a:t>
            </a:r>
            <a:r>
              <a:rPr lang="en-US" dirty="0"/>
              <a:t> – Scoop </a:t>
            </a:r>
            <a:r>
              <a:rPr lang="en-US" dirty="0" err="1"/>
              <a:t>Italie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08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: Scoop </a:t>
            </a:r>
            <a:r>
              <a:rPr lang="en-US" dirty="0" err="1"/>
              <a:t>Espagne</a:t>
            </a:r>
            <a:r>
              <a:rPr lang="en-US" dirty="0"/>
              <a:t> – Scoop </a:t>
            </a:r>
            <a:r>
              <a:rPr lang="en-US" dirty="0" err="1"/>
              <a:t>Italie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08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: Scoop </a:t>
            </a:r>
            <a:r>
              <a:rPr lang="en-US" dirty="0" err="1"/>
              <a:t>Espagne</a:t>
            </a:r>
            <a:r>
              <a:rPr lang="en-US" dirty="0"/>
              <a:t> – Scoop </a:t>
            </a:r>
            <a:r>
              <a:rPr lang="en-US" dirty="0" err="1"/>
              <a:t>Italie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90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nous ne </a:t>
            </a:r>
            <a:r>
              <a:rPr lang="en-US" dirty="0" err="1"/>
              <a:t>sommes</a:t>
            </a:r>
            <a:r>
              <a:rPr lang="en-US" dirty="0"/>
              <a:t> pas </a:t>
            </a:r>
            <a:r>
              <a:rPr lang="en-US" dirty="0" err="1"/>
              <a:t>bons</a:t>
            </a:r>
            <a:r>
              <a:rPr lang="en-US" dirty="0"/>
              <a:t> : Problem statement – out of scope</a:t>
            </a:r>
          </a:p>
          <a:p>
            <a:r>
              <a:rPr lang="en-US" dirty="0"/>
              <a:t>Attention,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 à </a:t>
            </a:r>
            <a:r>
              <a:rPr lang="en-US" dirty="0" err="1"/>
              <a:t>ça</a:t>
            </a:r>
            <a:r>
              <a:rPr lang="en-US" dirty="0"/>
              <a:t> que serve les </a:t>
            </a:r>
            <a:r>
              <a:rPr lang="en-US" dirty="0" err="1"/>
              <a:t>comités</a:t>
            </a:r>
            <a:r>
              <a:rPr lang="en-US" dirty="0"/>
              <a:t> de pilotage. Ne pas </a:t>
            </a:r>
            <a:r>
              <a:rPr lang="en-US" dirty="0" err="1"/>
              <a:t>hésiter</a:t>
            </a:r>
            <a:r>
              <a:rPr lang="en-US" dirty="0"/>
              <a:t> à adjuster le project charter pour </a:t>
            </a:r>
            <a:r>
              <a:rPr lang="en-US" dirty="0" err="1"/>
              <a:t>montrer</a:t>
            </a:r>
            <a:r>
              <a:rPr lang="en-US" dirty="0"/>
              <a:t> le gap à </a:t>
            </a:r>
            <a:r>
              <a:rPr lang="en-US" dirty="0" err="1"/>
              <a:t>l’origine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61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05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5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47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nous ne </a:t>
            </a:r>
            <a:r>
              <a:rPr lang="en-US" dirty="0" err="1"/>
              <a:t>sommes</a:t>
            </a:r>
            <a:r>
              <a:rPr lang="en-US" dirty="0"/>
              <a:t> pas </a:t>
            </a:r>
            <a:r>
              <a:rPr lang="en-US" dirty="0" err="1"/>
              <a:t>bons</a:t>
            </a:r>
            <a:r>
              <a:rPr lang="en-US" dirty="0"/>
              <a:t> : Problem statement – out of scope</a:t>
            </a:r>
          </a:p>
          <a:p>
            <a:r>
              <a:rPr lang="en-US" dirty="0"/>
              <a:t>Attention,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 à </a:t>
            </a:r>
            <a:r>
              <a:rPr lang="en-US" dirty="0" err="1"/>
              <a:t>ça</a:t>
            </a:r>
            <a:r>
              <a:rPr lang="en-US" dirty="0"/>
              <a:t> que serve les </a:t>
            </a:r>
            <a:r>
              <a:rPr lang="en-US" dirty="0" err="1"/>
              <a:t>comités</a:t>
            </a:r>
            <a:r>
              <a:rPr lang="en-US" dirty="0"/>
              <a:t> de pilotage. Ne pas </a:t>
            </a:r>
            <a:r>
              <a:rPr lang="en-US" dirty="0" err="1"/>
              <a:t>hésiter</a:t>
            </a:r>
            <a:r>
              <a:rPr lang="en-US" dirty="0"/>
              <a:t> à adjuster le project charter pour </a:t>
            </a:r>
            <a:r>
              <a:rPr lang="en-US" dirty="0" err="1"/>
              <a:t>montrer</a:t>
            </a:r>
            <a:r>
              <a:rPr lang="en-US" dirty="0"/>
              <a:t> le gap à </a:t>
            </a:r>
            <a:r>
              <a:rPr lang="en-US" dirty="0" err="1"/>
              <a:t>l’origine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99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à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chouchouter</a:t>
            </a:r>
            <a:r>
              <a:rPr lang="en-US" dirty="0"/>
              <a:t> le sponsor</a:t>
            </a:r>
          </a:p>
          <a:p>
            <a:r>
              <a:rPr lang="en-US" dirty="0"/>
              <a:t>Attention aux </a:t>
            </a:r>
            <a:r>
              <a:rPr lang="en-US" dirty="0" err="1"/>
              <a:t>délégations</a:t>
            </a:r>
            <a:r>
              <a:rPr lang="en-US" dirty="0"/>
              <a:t> de </a:t>
            </a:r>
            <a:r>
              <a:rPr lang="en-US" dirty="0" err="1"/>
              <a:t>pouvoir</a:t>
            </a:r>
            <a:r>
              <a:rPr lang="en-US" dirty="0"/>
              <a:t> 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pratique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réelle</a:t>
            </a:r>
            <a:r>
              <a:rPr lang="en-US" dirty="0"/>
              <a:t> – </a:t>
            </a:r>
            <a:r>
              <a:rPr lang="en-US" dirty="0" err="1"/>
              <a:t>voir</a:t>
            </a:r>
            <a:r>
              <a:rPr lang="en-US" dirty="0"/>
              <a:t> chez MAP – </a:t>
            </a:r>
            <a:r>
              <a:rPr lang="en-US" dirty="0" err="1"/>
              <a:t>d’autant</a:t>
            </a:r>
            <a:r>
              <a:rPr lang="en-US" dirty="0"/>
              <a:t> plus </a:t>
            </a:r>
            <a:r>
              <a:rPr lang="en-US" dirty="0" err="1"/>
              <a:t>faible</a:t>
            </a:r>
            <a:r>
              <a:rPr lang="en-US" dirty="0"/>
              <a:t> que la </a:t>
            </a:r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hiérarchique</a:t>
            </a:r>
            <a:endParaRPr lang="en-US" dirty="0"/>
          </a:p>
          <a:p>
            <a:r>
              <a:rPr lang="en-US" dirty="0"/>
              <a:t>Sans </a:t>
            </a:r>
            <a:r>
              <a:rPr lang="en-US" dirty="0" err="1"/>
              <a:t>gouvernance</a:t>
            </a:r>
            <a:r>
              <a:rPr lang="en-US" dirty="0"/>
              <a:t>, on ne lance pas de </a:t>
            </a:r>
            <a:r>
              <a:rPr lang="en-US" dirty="0" err="1"/>
              <a:t>proet</a:t>
            </a:r>
            <a:endParaRPr lang="en-US" dirty="0"/>
          </a:p>
          <a:p>
            <a:r>
              <a:rPr lang="en-US" dirty="0" err="1"/>
              <a:t>Lors</a:t>
            </a:r>
            <a:r>
              <a:rPr lang="en-US" dirty="0"/>
              <a:t> de </a:t>
            </a:r>
            <a:r>
              <a:rPr lang="en-US" dirty="0" err="1"/>
              <a:t>changement</a:t>
            </a:r>
            <a:r>
              <a:rPr lang="en-US" dirty="0"/>
              <a:t> de </a:t>
            </a:r>
            <a:r>
              <a:rPr lang="en-US" dirty="0" err="1"/>
              <a:t>gouvernance</a:t>
            </a:r>
            <a:r>
              <a:rPr lang="en-US" dirty="0"/>
              <a:t>, on </a:t>
            </a:r>
            <a:r>
              <a:rPr lang="en-US" dirty="0" err="1"/>
              <a:t>refait</a:t>
            </a:r>
            <a:r>
              <a:rPr lang="en-US" dirty="0"/>
              <a:t> un kick-off</a:t>
            </a:r>
          </a:p>
          <a:p>
            <a:r>
              <a:rPr lang="en-US" dirty="0" err="1"/>
              <a:t>Lorsque</a:t>
            </a:r>
            <a:r>
              <a:rPr lang="en-US" dirty="0"/>
              <a:t> la </a:t>
            </a:r>
            <a:r>
              <a:rPr lang="en-US" dirty="0" err="1"/>
              <a:t>gouvernance</a:t>
            </a:r>
            <a:r>
              <a:rPr lang="en-US" dirty="0"/>
              <a:t> </a:t>
            </a:r>
            <a:r>
              <a:rPr lang="en-US" dirty="0" err="1"/>
              <a:t>s’effondre</a:t>
            </a:r>
            <a:r>
              <a:rPr lang="en-US" dirty="0"/>
              <a:t>, on arête le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54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Ici</a:t>
            </a:r>
            <a:r>
              <a:rPr lang="en-US" dirty="0"/>
              <a:t> on </a:t>
            </a:r>
            <a:r>
              <a:rPr lang="en-US" dirty="0" err="1"/>
              <a:t>voit</a:t>
            </a:r>
            <a:r>
              <a:rPr lang="en-US" dirty="0"/>
              <a:t> </a:t>
            </a:r>
            <a:r>
              <a:rPr lang="en-US" dirty="0" err="1"/>
              <a:t>quelques</a:t>
            </a:r>
            <a:r>
              <a:rPr lang="en-US" dirty="0"/>
              <a:t> gaps versus un schema standard de </a:t>
            </a:r>
            <a:r>
              <a:rPr lang="en-US" dirty="0" err="1"/>
              <a:t>gouvernance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90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important de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rôles</a:t>
            </a:r>
            <a:r>
              <a:rPr lang="en-US" dirty="0"/>
              <a:t> des parties </a:t>
            </a:r>
            <a:r>
              <a:rPr lang="en-US" dirty="0" err="1"/>
              <a:t>prenantes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.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ambiguité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23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important de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rôles</a:t>
            </a:r>
            <a:r>
              <a:rPr lang="en-US" dirty="0"/>
              <a:t> des parties </a:t>
            </a:r>
            <a:r>
              <a:rPr lang="en-US" dirty="0" err="1"/>
              <a:t>prenantes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.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ambiguité</a:t>
            </a:r>
            <a:r>
              <a:rPr lang="en-US" dirty="0"/>
              <a:t> </a:t>
            </a:r>
            <a:r>
              <a:rPr lang="en-US" dirty="0" err="1"/>
              <a:t>mène</a:t>
            </a:r>
            <a:r>
              <a:rPr lang="en-US" dirty="0"/>
              <a:t> à des </a:t>
            </a:r>
            <a:r>
              <a:rPr lang="en-US" dirty="0" err="1"/>
              <a:t>délais</a:t>
            </a:r>
            <a:r>
              <a:rPr lang="en-US" dirty="0"/>
              <a:t> et un </a:t>
            </a:r>
            <a:r>
              <a:rPr lang="en-US" dirty="0" err="1"/>
              <a:t>mauvais</a:t>
            </a:r>
            <a:r>
              <a:rPr lang="en-US" dirty="0"/>
              <a:t> pilotage de charge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1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vrai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réussir</a:t>
            </a:r>
            <a:r>
              <a:rPr lang="en-US" dirty="0"/>
              <a:t> à faire </a:t>
            </a:r>
            <a:r>
              <a:rPr lang="en-US" dirty="0" err="1"/>
              <a:t>une</a:t>
            </a:r>
            <a:r>
              <a:rPr lang="en-US" dirty="0"/>
              <a:t> estimation de charge</a:t>
            </a:r>
          </a:p>
          <a:p>
            <a:r>
              <a:rPr lang="en-US" dirty="0"/>
              <a:t>Nous </a:t>
            </a:r>
            <a:r>
              <a:rPr lang="en-US" dirty="0" err="1"/>
              <a:t>n’avons</a:t>
            </a:r>
            <a:r>
              <a:rPr lang="en-US" dirty="0"/>
              <a:t> pas </a:t>
            </a:r>
            <a:r>
              <a:rPr lang="en-US" dirty="0" err="1"/>
              <a:t>besoin</a:t>
            </a:r>
            <a:r>
              <a:rPr lang="en-US" dirty="0"/>
              <a:t> de planning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détaillé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projets</a:t>
            </a:r>
            <a:endParaRPr lang="en-US" dirty="0"/>
          </a:p>
          <a:p>
            <a:r>
              <a:rPr lang="en-US" dirty="0"/>
              <a:t>Beaucoup </a:t>
            </a:r>
            <a:r>
              <a:rPr lang="en-US" dirty="0" err="1"/>
              <a:t>moins</a:t>
            </a:r>
            <a:r>
              <a:rPr lang="en-US" dirty="0"/>
              <a:t> de </a:t>
            </a:r>
            <a:r>
              <a:rPr lang="en-US" dirty="0" err="1"/>
              <a:t>dépendance</a:t>
            </a:r>
            <a:r>
              <a:rPr lang="en-US" dirty="0"/>
              <a:t> critiques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projets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d’aller</a:t>
            </a:r>
            <a:r>
              <a:rPr lang="en-US" dirty="0"/>
              <a:t> à la micro-</a:t>
            </a:r>
            <a:r>
              <a:rPr lang="en-US" dirty="0" err="1"/>
              <a:t>tâche</a:t>
            </a:r>
            <a:r>
              <a:rPr lang="en-US" dirty="0"/>
              <a:t> -&gt; nous </a:t>
            </a:r>
            <a:r>
              <a:rPr lang="en-US" dirty="0" err="1"/>
              <a:t>sommes</a:t>
            </a:r>
            <a:r>
              <a:rPr lang="en-US" dirty="0"/>
              <a:t> </a:t>
            </a:r>
            <a:r>
              <a:rPr lang="en-US" dirty="0" err="1"/>
              <a:t>diplômés</a:t>
            </a:r>
            <a:r>
              <a:rPr lang="en-US" dirty="0"/>
              <a:t> pour </a:t>
            </a:r>
            <a:r>
              <a:rPr lang="en-US" dirty="0" err="1"/>
              <a:t>éviter</a:t>
            </a:r>
            <a:r>
              <a:rPr lang="en-US" dirty="0"/>
              <a:t> de </a:t>
            </a:r>
            <a:r>
              <a:rPr lang="en-US" dirty="0" err="1"/>
              <a:t>rentrer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detail</a:t>
            </a:r>
          </a:p>
          <a:p>
            <a:r>
              <a:rPr lang="en-US" dirty="0" err="1"/>
              <a:t>Demandez</a:t>
            </a:r>
            <a:r>
              <a:rPr lang="en-US" dirty="0"/>
              <a:t> </a:t>
            </a:r>
            <a:r>
              <a:rPr lang="en-US" dirty="0" err="1"/>
              <a:t>l’écart</a:t>
            </a:r>
            <a:r>
              <a:rPr lang="en-US" dirty="0"/>
              <a:t> </a:t>
            </a:r>
            <a:r>
              <a:rPr lang="en-US" dirty="0" err="1"/>
              <a:t>aec</a:t>
            </a:r>
            <a:r>
              <a:rPr lang="en-US" dirty="0"/>
              <a:t> le speech to text et le pilotage </a:t>
            </a:r>
            <a:r>
              <a:rPr lang="en-US" dirty="0" err="1"/>
              <a:t>d’intérimaires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Page </a:t>
            </a:r>
            <a:fld id="{E7924C24-E0FA-4989-8443-89D74C916220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65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0" y="5460559"/>
            <a:ext cx="9972675" cy="15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800" b="0" dirty="0">
                <a:latin typeface="+mj-lt"/>
              </a:rPr>
              <a:t>Is it absolutely necessary to print this document? If this is the case, please make sure to print several slides per sheet, double sided and in black &amp; white preferably.</a:t>
            </a:r>
            <a:endParaRPr lang="fr-FR" sz="800" b="0" dirty="0">
              <a:latin typeface="+mj-lt"/>
            </a:endParaRPr>
          </a:p>
        </p:txBody>
      </p:sp>
      <p:pic>
        <p:nvPicPr>
          <p:cNvPr id="13" name="Image 15" descr="BNPPF_BL_FR_Cred_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4392507"/>
            <a:ext cx="35369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5576625" y="2001147"/>
            <a:ext cx="3600000" cy="576000"/>
          </a:xfrm>
          <a:prstGeom prst="rect">
            <a:avLst/>
          </a:prstGeom>
          <a:solidFill>
            <a:srgbClr val="00A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56400" y="2156369"/>
            <a:ext cx="3240449" cy="265556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6" b="35923"/>
          <a:stretch/>
        </p:blipFill>
        <p:spPr bwMode="auto">
          <a:xfrm>
            <a:off x="6570556" y="3528387"/>
            <a:ext cx="3284315" cy="6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CA72FB-1B38-40C6-9AB0-5A9F8BE657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91"/>
            <a:ext cx="5240511" cy="5577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687" y="792007"/>
            <a:ext cx="9361299" cy="4176580"/>
          </a:xfrm>
        </p:spPr>
        <p:txBody>
          <a:bodyPr/>
          <a:lstStyle>
            <a:lvl4pPr marL="1520825" indent="-149225"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57857239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7"/>
            <a:ext cx="4595813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6872" y="792007"/>
            <a:ext cx="4680115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1830560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687" y="2926236"/>
            <a:ext cx="4598303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300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8"/>
            <a:ext cx="9361300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7818772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795" y="2926236"/>
            <a:ext cx="4598196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8"/>
            <a:ext cx="4602117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0" name="Espace réservé du contenu 2"/>
          <p:cNvSpPr>
            <a:spLocks noGrp="1"/>
          </p:cNvSpPr>
          <p:nvPr>
            <p:ph sz="half" idx="11"/>
          </p:nvPr>
        </p:nvSpPr>
        <p:spPr>
          <a:xfrm>
            <a:off x="5064871" y="792008"/>
            <a:ext cx="4602115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179340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89718998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contenu 2"/>
          <p:cNvSpPr>
            <a:spLocks noGrp="1"/>
          </p:cNvSpPr>
          <p:nvPr>
            <p:ph idx="1"/>
          </p:nvPr>
        </p:nvSpPr>
        <p:spPr>
          <a:xfrm>
            <a:off x="1714030" y="1287121"/>
            <a:ext cx="6232966" cy="387960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9057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lphaLcPeriod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19144530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01867" y="1872157"/>
            <a:ext cx="360000" cy="360000"/>
          </a:xfrm>
          <a:solidFill>
            <a:srgbClr val="00A76C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#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033927" y="2088187"/>
            <a:ext cx="5472344" cy="914400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rgbClr val="00A76C"/>
                </a:solidFill>
              </a:defRPr>
            </a:lvl1pPr>
            <a:lvl2pPr>
              <a:defRPr>
                <a:solidFill>
                  <a:srgbClr val="00A76C"/>
                </a:solidFill>
              </a:defRPr>
            </a:lvl2pPr>
            <a:lvl3pPr>
              <a:defRPr>
                <a:solidFill>
                  <a:srgbClr val="00A76C"/>
                </a:solidFill>
              </a:defRPr>
            </a:lvl3pPr>
            <a:lvl4pPr>
              <a:defRPr>
                <a:solidFill>
                  <a:srgbClr val="00A76C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solidFill>
                  <a:srgbClr val="00A76C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70028291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654" y="626664"/>
            <a:ext cx="9148163" cy="793824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03654" y="242159"/>
            <a:ext cx="9148163" cy="3845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04403" y="1483012"/>
            <a:ext cx="9148163" cy="371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655" y="5247898"/>
            <a:ext cx="8244550" cy="20638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4458" y="5247898"/>
            <a:ext cx="863871" cy="20638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436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688" y="792007"/>
            <a:ext cx="9361299" cy="4176580"/>
          </a:xfrm>
        </p:spPr>
        <p:txBody>
          <a:bodyPr/>
          <a:lstStyle>
            <a:lvl4pPr marL="1520825" indent="-149225"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71907"/>
            <a:ext cx="9361299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8" y="792007"/>
            <a:ext cx="4595813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6878" y="792007"/>
            <a:ext cx="4680115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693" y="2926236"/>
            <a:ext cx="4598303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92" y="71907"/>
            <a:ext cx="9361300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92" y="792008"/>
            <a:ext cx="9361300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795" y="2926236"/>
            <a:ext cx="4598196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9" y="792008"/>
            <a:ext cx="4602117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0" name="Espace réservé du contenu 2"/>
          <p:cNvSpPr>
            <a:spLocks noGrp="1"/>
          </p:cNvSpPr>
          <p:nvPr>
            <p:ph sz="half" idx="11"/>
          </p:nvPr>
        </p:nvSpPr>
        <p:spPr>
          <a:xfrm>
            <a:off x="5064871" y="792008"/>
            <a:ext cx="4602115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contenu 2"/>
          <p:cNvSpPr>
            <a:spLocks noGrp="1"/>
          </p:cNvSpPr>
          <p:nvPr>
            <p:ph idx="1"/>
          </p:nvPr>
        </p:nvSpPr>
        <p:spPr>
          <a:xfrm>
            <a:off x="1714030" y="1287121"/>
            <a:ext cx="6232966" cy="387960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9057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lphaLcPeriod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01867" y="1872157"/>
            <a:ext cx="360000" cy="360000"/>
          </a:xfrm>
          <a:solidFill>
            <a:srgbClr val="00A76C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#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033927" y="2088187"/>
            <a:ext cx="5472344" cy="914400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rgbClr val="00A76C"/>
                </a:solidFill>
              </a:defRPr>
            </a:lvl1pPr>
            <a:lvl2pPr>
              <a:defRPr>
                <a:solidFill>
                  <a:srgbClr val="00A76C"/>
                </a:solidFill>
              </a:defRPr>
            </a:lvl2pPr>
            <a:lvl3pPr>
              <a:defRPr>
                <a:solidFill>
                  <a:srgbClr val="00A76C"/>
                </a:solidFill>
              </a:defRPr>
            </a:lvl3pPr>
            <a:lvl4pPr>
              <a:defRPr>
                <a:solidFill>
                  <a:srgbClr val="00A76C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solidFill>
                  <a:srgbClr val="00A76C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073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r="1519"/>
          <a:stretch/>
        </p:blipFill>
        <p:spPr bwMode="auto">
          <a:xfrm>
            <a:off x="0" y="-1"/>
            <a:ext cx="9972675" cy="439250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7" name="Rectangle 53"/>
          <p:cNvSpPr>
            <a:spLocks noGrp="1" noChangeArrowheads="1"/>
          </p:cNvSpPr>
          <p:nvPr>
            <p:ph type="ctrTitle"/>
          </p:nvPr>
        </p:nvSpPr>
        <p:spPr>
          <a:xfrm>
            <a:off x="305687" y="215927"/>
            <a:ext cx="6485794" cy="1036206"/>
          </a:xfrm>
          <a:noFill/>
        </p:spPr>
        <p:txBody>
          <a:bodyPr anchor="t" anchorCtr="0"/>
          <a:lstStyle>
            <a:lvl1pPr algn="l">
              <a:defRPr sz="2800" i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0" y="5460559"/>
            <a:ext cx="9972675" cy="15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Calibri"/>
              </a:rPr>
              <a:t>Is it absolutely necessary to print this document? If this is the case, please make sure to print several slides per sheet, double sided and in black &amp; white preferably.</a:t>
            </a:r>
            <a:endParaRPr lang="fr-FR" sz="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" name="Image 15" descr="BNPPF_BL_FR_Cred_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92507"/>
            <a:ext cx="35369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1072183" y="3528387"/>
            <a:ext cx="3600000" cy="576000"/>
          </a:xfrm>
          <a:prstGeom prst="rect">
            <a:avLst/>
          </a:prstGeom>
          <a:solidFill>
            <a:srgbClr val="00A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dirty="0">
              <a:solidFill>
                <a:srgbClr val="4BACC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169809" y="3550871"/>
            <a:ext cx="3240449" cy="265556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69807" y="3816427"/>
            <a:ext cx="3240449" cy="265556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6" b="35923"/>
          <a:stretch/>
        </p:blipFill>
        <p:spPr bwMode="auto">
          <a:xfrm>
            <a:off x="6570557" y="3528387"/>
            <a:ext cx="3284315" cy="6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4977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6992" y="792007"/>
            <a:ext cx="9360000" cy="417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7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306992" y="71907"/>
            <a:ext cx="9360000" cy="5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Cliquez pour modifier le style du titre</a:t>
            </a: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6149816" y="5296738"/>
            <a:ext cx="3479094" cy="176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sz="1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Page </a:t>
            </a:r>
            <a:fld id="{F14B2479-FFC7-4C7A-B288-9FB29E555D20}" type="slidenum">
              <a:rPr lang="en-US" sz="10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pPr algn="r" eaLnBrk="0" hangingPunct="0">
                <a:defRPr/>
              </a:pPr>
              <a:t>‹N°›</a:t>
            </a:fld>
            <a:endParaRPr lang="en-US" sz="10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0" name="Image 10" descr="BNPPF_BL_FR_Cred_P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10286"/>
          <a:stretch/>
        </p:blipFill>
        <p:spPr bwMode="auto">
          <a:xfrm>
            <a:off x="337274" y="5119138"/>
            <a:ext cx="22812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>
          <a:xfrm>
            <a:off x="306992" y="5073252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06992" y="680811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ts val="1200"/>
        </a:spcAft>
        <a:defRPr sz="2000" b="1">
          <a:solidFill>
            <a:srgbClr val="00A76C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9pPr>
    </p:titleStyle>
    <p:bodyStyle>
      <a:lvl1pPr marL="269875" indent="-2698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FFAA00"/>
        </a:buClr>
        <a:buSzPct val="80000"/>
        <a:buFont typeface="Wingdings" pitchFamily="2" charset="2"/>
        <a:buChar char=""/>
        <a:defRPr sz="1600" b="1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25488" indent="-1809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009900"/>
        </a:buClr>
        <a:buSzPct val="75000"/>
        <a:buFont typeface="Wingdings" pitchFamily="2" charset="2"/>
        <a:buChar char="n"/>
        <a:defRPr sz="15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077913" indent="-163513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520825" indent="-14922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SzPct val="60000"/>
        <a:buBlip>
          <a:blip r:embed="rId11"/>
        </a:buBlip>
        <a:defRPr sz="6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1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1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1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1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6987" y="792007"/>
            <a:ext cx="9360000" cy="417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7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306987" y="71907"/>
            <a:ext cx="9360000" cy="5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Cliquez pour modifier le style du titre</a:t>
            </a: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6149816" y="5296738"/>
            <a:ext cx="3479094" cy="176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MAP-Bigger Data</a:t>
            </a:r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- Page </a:t>
            </a:r>
            <a:fld id="{F14B2479-FFC7-4C7A-B288-9FB29E555D20}" type="slidenum">
              <a:rPr lang="en-US" sz="100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pPr algn="r" eaLnBrk="0" hangingPunct="0">
                <a:defRPr/>
              </a:pPr>
              <a:t>‹N°›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0" name="Image 10" descr="BNPPF_BL_FR_Cred_P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10286"/>
          <a:stretch/>
        </p:blipFill>
        <p:spPr bwMode="auto">
          <a:xfrm>
            <a:off x="337275" y="5119138"/>
            <a:ext cx="228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>
          <a:xfrm>
            <a:off x="306987" y="5073252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06987" y="680811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1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ts val="1200"/>
        </a:spcAft>
        <a:defRPr sz="2000" b="1">
          <a:solidFill>
            <a:srgbClr val="00A76C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9pPr>
    </p:titleStyle>
    <p:bodyStyle>
      <a:lvl1pPr marL="269875" indent="-2698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FFAA00"/>
        </a:buClr>
        <a:buSzPct val="80000"/>
        <a:buFont typeface="Wingdings" pitchFamily="2" charset="2"/>
        <a:buChar char=""/>
        <a:defRPr sz="1600" b="1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25488" indent="-1809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009900"/>
        </a:buClr>
        <a:buSzPct val="75000"/>
        <a:buFont typeface="Wingdings" pitchFamily="2" charset="2"/>
        <a:buChar char="n"/>
        <a:defRPr sz="15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077913" indent="-163513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520825" indent="-14922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SzPct val="60000"/>
        <a:buBlip>
          <a:blip r:embed="rId12"/>
        </a:buBlip>
        <a:defRPr sz="6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eg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idx="4294967295"/>
          </p:nvPr>
        </p:nvSpPr>
        <p:spPr>
          <a:xfrm>
            <a:off x="5631837" y="1790209"/>
            <a:ext cx="3540443" cy="121917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Formation PA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Les </a:t>
            </a:r>
            <a:r>
              <a:rPr lang="en-US" sz="1600" b="0" dirty="0" err="1">
                <a:solidFill>
                  <a:schemeClr val="bg1"/>
                </a:solidFill>
              </a:rPr>
              <a:t>Teckos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parlent</a:t>
            </a:r>
            <a:r>
              <a:rPr lang="en-US" sz="1600" b="0" dirty="0">
                <a:solidFill>
                  <a:schemeClr val="bg1"/>
                </a:solidFill>
              </a:rPr>
              <a:t> aux </a:t>
            </a:r>
            <a:r>
              <a:rPr lang="en-US" sz="1600" b="0" dirty="0" err="1">
                <a:solidFill>
                  <a:schemeClr val="bg1"/>
                </a:solidFill>
              </a:rPr>
              <a:t>teckos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169815" y="3550871"/>
            <a:ext cx="3240449" cy="495888"/>
          </a:xfrm>
        </p:spPr>
        <p:txBody>
          <a:bodyPr/>
          <a:lstStyle/>
          <a:p>
            <a:r>
              <a:rPr lang="it-IT" dirty="0"/>
              <a:t>03/01/2019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425765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planning – </a:t>
            </a:r>
            <a:r>
              <a:rPr lang="en-US" b="0" i="1" dirty="0" err="1"/>
              <a:t>élément</a:t>
            </a:r>
            <a:r>
              <a:rPr lang="en-US" b="0" i="1" dirty="0"/>
              <a:t> de communication et </a:t>
            </a:r>
            <a:r>
              <a:rPr lang="en-US" b="0" i="1" dirty="0" err="1"/>
              <a:t>visuel</a:t>
            </a:r>
            <a:r>
              <a:rPr lang="en-US" b="0" i="1" dirty="0"/>
              <a:t> standard pour </a:t>
            </a:r>
            <a:r>
              <a:rPr lang="en-US" b="0" i="1" dirty="0" err="1"/>
              <a:t>vendre</a:t>
            </a:r>
            <a:endParaRPr lang="en-US" b="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A2E0E6-9B67-4871-9957-ED449B87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8" y="876692"/>
            <a:ext cx="9400185" cy="39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La </a:t>
            </a:r>
            <a:r>
              <a:rPr lang="en-US" b="0" i="1" dirty="0" err="1"/>
              <a:t>priorisation</a:t>
            </a:r>
            <a:r>
              <a:rPr lang="en-US" b="0" i="1" dirty="0"/>
              <a:t> des taches – on ne fait que les taches P0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817F6C-F4E7-4ACC-B370-0F3A8BA3B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87" y="876731"/>
            <a:ext cx="5463594" cy="40976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BA35A3-246B-44C0-AA8C-B649A6DDBC6F}"/>
              </a:ext>
            </a:extLst>
          </p:cNvPr>
          <p:cNvSpPr txBox="1"/>
          <p:nvPr/>
        </p:nvSpPr>
        <p:spPr>
          <a:xfrm>
            <a:off x="6674177" y="1517715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highlight>
                  <a:srgbClr val="FFFF00"/>
                </a:highlight>
                <a:latin typeface="+mj-lt"/>
              </a:rPr>
              <a:t>P0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9EA31-4801-4D1E-B58F-3DCDAC121821}"/>
              </a:ext>
            </a:extLst>
          </p:cNvPr>
          <p:cNvSpPr txBox="1"/>
          <p:nvPr/>
        </p:nvSpPr>
        <p:spPr>
          <a:xfrm>
            <a:off x="2716490" y="1517715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highlight>
                  <a:srgbClr val="FFFF00"/>
                </a:highlight>
                <a:latin typeface="+mj-lt"/>
              </a:rPr>
              <a:t>P1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5C2E02-91D0-4B96-BB81-BFAC5A85DC8F}"/>
              </a:ext>
            </a:extLst>
          </p:cNvPr>
          <p:cNvSpPr txBox="1"/>
          <p:nvPr/>
        </p:nvSpPr>
        <p:spPr>
          <a:xfrm>
            <a:off x="6674177" y="3932548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highlight>
                  <a:srgbClr val="FFFF00"/>
                </a:highlight>
                <a:latin typeface="+mj-lt"/>
              </a:rPr>
              <a:t>P2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0C5F51-6269-4484-A0EA-96D81841D419}"/>
              </a:ext>
            </a:extLst>
          </p:cNvPr>
          <p:cNvSpPr txBox="1"/>
          <p:nvPr/>
        </p:nvSpPr>
        <p:spPr>
          <a:xfrm>
            <a:off x="2857892" y="3932548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highlight>
                  <a:srgbClr val="FFFF00"/>
                </a:highlight>
                <a:latin typeface="+mj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72239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 err="1"/>
              <a:t>Détecter</a:t>
            </a:r>
            <a:r>
              <a:rPr lang="en-US" b="0" i="1" dirty="0"/>
              <a:t> les forces </a:t>
            </a:r>
            <a:r>
              <a:rPr lang="en-US" b="0" i="1" dirty="0" err="1"/>
              <a:t>en</a:t>
            </a:r>
            <a:r>
              <a:rPr lang="en-US" b="0" i="1" dirty="0"/>
              <a:t> </a:t>
            </a:r>
            <a:r>
              <a:rPr lang="en-US" b="0" i="1" dirty="0" err="1"/>
              <a:t>présence</a:t>
            </a:r>
            <a:endParaRPr lang="en-US" b="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5CD17E-3279-4C3B-BBD9-D9253BD4C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29284"/>
            <a:ext cx="6166091" cy="41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Engager encore plus les engages, consulter les </a:t>
            </a:r>
            <a:r>
              <a:rPr lang="en-US" b="0" i="1" dirty="0" err="1"/>
              <a:t>constructifs</a:t>
            </a:r>
            <a:r>
              <a:rPr lang="en-US" b="0" i="1" dirty="0"/>
              <a:t>, </a:t>
            </a:r>
            <a:r>
              <a:rPr lang="en-US" b="0" i="1" dirty="0" err="1"/>
              <a:t>éviter</a:t>
            </a:r>
            <a:r>
              <a:rPr lang="en-US" b="0" i="1" dirty="0"/>
              <a:t> les rouges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6AA0F9-7978-432D-A000-1AE849FC6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98" y="522968"/>
            <a:ext cx="5578323" cy="4554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AF8D6-7B80-459E-8D56-8EB0E56BFF69}"/>
              </a:ext>
            </a:extLst>
          </p:cNvPr>
          <p:cNvSpPr/>
          <p:nvPr/>
        </p:nvSpPr>
        <p:spPr bwMode="auto">
          <a:xfrm>
            <a:off x="7635193" y="956922"/>
            <a:ext cx="1753905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35486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Les </a:t>
            </a:r>
            <a:r>
              <a:rPr lang="en-US" b="0" i="1" dirty="0" err="1"/>
              <a:t>règles</a:t>
            </a:r>
            <a:r>
              <a:rPr lang="en-US" b="0" i="1" dirty="0"/>
              <a:t> d’or (experience </a:t>
            </a:r>
            <a:r>
              <a:rPr lang="en-US" b="0" i="1" dirty="0" err="1"/>
              <a:t>personnelle</a:t>
            </a:r>
            <a:r>
              <a:rPr lang="en-US" b="0" i="1" dirty="0"/>
              <a:t>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6744CC4-6227-4F0C-827E-01CFBB19A78F}"/>
              </a:ext>
            </a:extLst>
          </p:cNvPr>
          <p:cNvSpPr txBox="1">
            <a:spLocks/>
          </p:cNvSpPr>
          <p:nvPr/>
        </p:nvSpPr>
        <p:spPr bwMode="gray">
          <a:xfrm>
            <a:off x="305688" y="923985"/>
            <a:ext cx="9432201" cy="396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Pas de gouvernance, pas de projet</a:t>
            </a:r>
          </a:p>
          <a:p>
            <a:r>
              <a:rPr lang="fr-FR" sz="2000" dirty="0"/>
              <a:t>On ne fait que les tâches P0 (et on les fait bien)</a:t>
            </a:r>
          </a:p>
          <a:p>
            <a:r>
              <a:rPr lang="fr-FR" sz="2000" dirty="0"/>
              <a:t>On mène toutes les tâches en parallèle : PAS DE SEQUENTIEL sauf absolue dépendance</a:t>
            </a:r>
          </a:p>
          <a:p>
            <a:r>
              <a:rPr lang="fr-FR" sz="2000" dirty="0"/>
              <a:t>On s’appuie sur les engagés et les constructifs, on évite les rouges</a:t>
            </a:r>
          </a:p>
          <a:p>
            <a:r>
              <a:rPr lang="fr-FR" sz="2000" dirty="0"/>
              <a:t>On distingue ce qui tient du projet et ce qui tient du change</a:t>
            </a:r>
          </a:p>
          <a:p>
            <a:r>
              <a:rPr lang="fr-FR" sz="2000" dirty="0"/>
              <a:t>Tous les risques identifiés apparaissent dans le projet. Sans oublier les autres ! </a:t>
            </a:r>
          </a:p>
          <a:p>
            <a:r>
              <a:rPr lang="fr-FR" sz="2000" dirty="0"/>
              <a:t>On </a:t>
            </a:r>
            <a:r>
              <a:rPr lang="fr-FR" sz="2000" dirty="0" err="1"/>
              <a:t>court-circute</a:t>
            </a:r>
            <a:r>
              <a:rPr lang="fr-FR" sz="2000" dirty="0"/>
              <a:t> tous les process (sauf la conformité)</a:t>
            </a:r>
          </a:p>
          <a:p>
            <a:r>
              <a:rPr lang="fr-FR" sz="2000" dirty="0">
                <a:highlight>
                  <a:srgbClr val="FFFF00"/>
                </a:highlight>
              </a:rPr>
              <a:t>On communique</a:t>
            </a:r>
          </a:p>
          <a:p>
            <a:r>
              <a:rPr lang="fr-FR" sz="2000" dirty="0">
                <a:highlight>
                  <a:srgbClr val="FFFF00"/>
                </a:highlight>
              </a:rPr>
              <a:t>On communique</a:t>
            </a:r>
          </a:p>
          <a:p>
            <a:r>
              <a:rPr lang="fr-FR" sz="2000" dirty="0">
                <a:highlight>
                  <a:srgbClr val="FFFF00"/>
                </a:highlight>
              </a:rPr>
              <a:t>On communique</a:t>
            </a:r>
          </a:p>
          <a:p>
            <a:pPr marL="0" indent="0">
              <a:buNone/>
            </a:pPr>
            <a:endParaRPr lang="fr-FR" sz="2800" b="0" dirty="0"/>
          </a:p>
          <a:p>
            <a:pPr lvl="1"/>
            <a:endParaRPr lang="fr-FR" sz="2000" dirty="0"/>
          </a:p>
          <a:p>
            <a:endParaRPr lang="en-US" sz="2400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C0BC8-37AD-4600-BF2A-B94FE2A37453}"/>
              </a:ext>
            </a:extLst>
          </p:cNvPr>
          <p:cNvSpPr/>
          <p:nvPr/>
        </p:nvSpPr>
        <p:spPr bwMode="auto">
          <a:xfrm>
            <a:off x="3025485" y="3992353"/>
            <a:ext cx="1753905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41228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projets</a:t>
            </a:r>
            <a:r>
              <a:rPr lang="en-US" dirty="0"/>
              <a:t> </a:t>
            </a:r>
            <a:r>
              <a:rPr lang="en-US" dirty="0" err="1"/>
              <a:t>ratés</a:t>
            </a:r>
            <a:br>
              <a:rPr lang="en-US" dirty="0"/>
            </a:br>
            <a:r>
              <a:rPr lang="en-US" b="0" i="1" dirty="0"/>
              <a:t>Les a priori </a:t>
            </a:r>
            <a:r>
              <a:rPr lang="en-US" b="0" i="1" dirty="0" err="1"/>
              <a:t>ont</a:t>
            </a:r>
            <a:r>
              <a:rPr lang="en-US" b="0" i="1" dirty="0"/>
              <a:t> la vie </a:t>
            </a:r>
            <a:r>
              <a:rPr lang="en-US" b="0" i="1" dirty="0" err="1"/>
              <a:t>dure</a:t>
            </a:r>
            <a:endParaRPr lang="en-US" b="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D87A1C-2298-4ABF-AFA7-1991B1E7C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7" y="745234"/>
            <a:ext cx="5930706" cy="42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 err="1"/>
              <a:t>Américains</a:t>
            </a:r>
            <a:r>
              <a:rPr lang="en-US" b="0" i="1" dirty="0"/>
              <a:t> et </a:t>
            </a:r>
            <a:r>
              <a:rPr lang="en-US" b="0" i="1" dirty="0" err="1"/>
              <a:t>Japonais</a:t>
            </a:r>
            <a:r>
              <a:rPr lang="en-US" b="0" i="1" dirty="0"/>
              <a:t> </a:t>
            </a:r>
            <a:r>
              <a:rPr lang="en-US" b="0" i="1" dirty="0" err="1"/>
              <a:t>ont</a:t>
            </a:r>
            <a:r>
              <a:rPr lang="en-US" b="0" i="1" dirty="0"/>
              <a:t> </a:t>
            </a:r>
            <a:r>
              <a:rPr lang="en-US" b="0" i="1" dirty="0" err="1"/>
              <a:t>théorisé</a:t>
            </a:r>
            <a:r>
              <a:rPr lang="en-US" b="0" i="1" dirty="0"/>
              <a:t> sur la </a:t>
            </a:r>
            <a:r>
              <a:rPr lang="en-US" b="0" i="1" dirty="0" err="1"/>
              <a:t>façon</a:t>
            </a:r>
            <a:r>
              <a:rPr lang="en-US" b="0" i="1" dirty="0"/>
              <a:t> de </a:t>
            </a:r>
            <a:r>
              <a:rPr lang="en-US" b="0" i="1" dirty="0" err="1"/>
              <a:t>mettre</a:t>
            </a:r>
            <a:r>
              <a:rPr lang="en-US" b="0" i="1" dirty="0"/>
              <a:t> des </a:t>
            </a:r>
            <a:r>
              <a:rPr lang="en-US" b="0" i="1" dirty="0" err="1"/>
              <a:t>processus</a:t>
            </a:r>
            <a:r>
              <a:rPr lang="en-US" b="0" i="1" dirty="0"/>
              <a:t> sous </a:t>
            </a:r>
            <a:r>
              <a:rPr lang="en-US" b="0" i="1" dirty="0" err="1"/>
              <a:t>contrôle</a:t>
            </a:r>
            <a:endParaRPr lang="en-US" b="0" i="1" dirty="0"/>
          </a:p>
        </p:txBody>
      </p:sp>
      <p:pic>
        <p:nvPicPr>
          <p:cNvPr id="5" name="Picture 47">
            <a:extLst>
              <a:ext uri="{FF2B5EF4-FFF2-40B4-BE49-F238E27FC236}">
                <a16:creationId xmlns:a16="http://schemas.microsoft.com/office/drawing/2014/main" id="{082AD633-F986-4728-A8F2-C17F290A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421" y="848412"/>
            <a:ext cx="5754906" cy="415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1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Aller plus </a:t>
            </a:r>
            <a:r>
              <a:rPr lang="en-US" b="0" i="1" dirty="0" err="1"/>
              <a:t>vite</a:t>
            </a:r>
            <a:r>
              <a:rPr lang="en-US" b="0" i="1" dirty="0"/>
              <a:t>, sans </a:t>
            </a:r>
            <a:r>
              <a:rPr lang="en-US" b="0" i="1" dirty="0" err="1"/>
              <a:t>défaut</a:t>
            </a:r>
            <a:r>
              <a:rPr lang="en-US" b="0" i="1" dirty="0"/>
              <a:t>, de </a:t>
            </a:r>
            <a:r>
              <a:rPr lang="en-US" b="0" i="1" dirty="0" err="1"/>
              <a:t>façon</a:t>
            </a:r>
            <a:r>
              <a:rPr lang="en-US" b="0" i="1" dirty="0"/>
              <a:t> </a:t>
            </a:r>
            <a:r>
              <a:rPr lang="en-US" b="0" i="1" dirty="0" err="1"/>
              <a:t>répétable</a:t>
            </a:r>
            <a:r>
              <a:rPr lang="en-US" b="0" i="1" dirty="0"/>
              <a:t>… </a:t>
            </a:r>
            <a:r>
              <a:rPr lang="en-US" b="0" i="1" dirty="0" err="1"/>
              <a:t>Bref</a:t>
            </a:r>
            <a:r>
              <a:rPr lang="en-US" b="0" i="1" dirty="0"/>
              <a:t>, </a:t>
            </a:r>
            <a:r>
              <a:rPr lang="en-US" b="0" i="1" dirty="0" err="1"/>
              <a:t>mettre</a:t>
            </a:r>
            <a:r>
              <a:rPr lang="en-US" b="0" i="1" dirty="0"/>
              <a:t> sous </a:t>
            </a:r>
            <a:r>
              <a:rPr lang="en-US" b="0" i="1" dirty="0" err="1"/>
              <a:t>contrôle</a:t>
            </a:r>
            <a:endParaRPr lang="en-US" b="0" i="1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843A27B-C2C5-487C-82C4-F3F6B2C7D639}"/>
              </a:ext>
            </a:extLst>
          </p:cNvPr>
          <p:cNvGrpSpPr/>
          <p:nvPr/>
        </p:nvGrpSpPr>
        <p:grpSpPr>
          <a:xfrm>
            <a:off x="691511" y="904131"/>
            <a:ext cx="8018856" cy="3931819"/>
            <a:chOff x="350837" y="1052512"/>
            <a:chExt cx="9491918" cy="5424933"/>
          </a:xfrm>
        </p:grpSpPr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14F3107A-D44C-4924-9490-76DB7C8E2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8"/>
            <a:stretch/>
          </p:blipFill>
          <p:spPr bwMode="auto">
            <a:xfrm>
              <a:off x="350837" y="1052512"/>
              <a:ext cx="9491918" cy="5424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8C38A1DD-4966-461B-B352-4D404BD87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665" y="1772816"/>
              <a:ext cx="2531029" cy="614985"/>
            </a:xfrm>
            <a:prstGeom prst="rect">
              <a:avLst/>
            </a:prstGeom>
            <a:solidFill>
              <a:srgbClr val="FEFFFF"/>
            </a:solidFill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buClrTx/>
                <a:buSzTx/>
                <a:buFont typeface="Wingdings" pitchFamily="2" charset="2"/>
                <a:buNone/>
                <a:defRPr sz="2000">
                  <a:solidFill>
                    <a:schemeClr val="tx2"/>
                  </a:solidFill>
                  <a:latin typeface="Arial" charset="0"/>
                  <a:cs typeface="Arial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Lean reduces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lead time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16EF1F4D-FD91-439B-8EB8-E23F6AD61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048" y="2276872"/>
              <a:ext cx="360040" cy="11295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sz="1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E5E4CA4A-65D1-4A10-8526-D30776F13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168" y="2276872"/>
              <a:ext cx="360040" cy="19211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sz="1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41FC9791-1130-415B-973E-26044519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096" y="2845385"/>
              <a:ext cx="1440160" cy="873928"/>
            </a:xfrm>
            <a:prstGeom prst="rect">
              <a:avLst/>
            </a:prstGeom>
            <a:solidFill>
              <a:srgbClr val="FEFFFF"/>
            </a:solidFill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Six Sigma reduces 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variation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4A2DEC01-4124-4453-AF5F-BCDE070CF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064" y="3643712"/>
              <a:ext cx="0" cy="1355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sz="1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B452CAB8-687C-4092-AD7B-138A735C7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3120" y="4144093"/>
              <a:ext cx="0" cy="7018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sz="1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41B5AC-F643-4456-99D8-62F2A6DFE66C}"/>
                </a:ext>
              </a:extLst>
            </p:cNvPr>
            <p:cNvSpPr/>
            <p:nvPr/>
          </p:nvSpPr>
          <p:spPr bwMode="auto">
            <a:xfrm>
              <a:off x="4008188" y="1268760"/>
              <a:ext cx="1520876" cy="504056"/>
            </a:xfrm>
            <a:prstGeom prst="rect">
              <a:avLst/>
            </a:prstGeom>
            <a:solidFill>
              <a:srgbClr val="FFFFFF"/>
            </a:solidFill>
            <a:ln w="6350" algn="ctr">
              <a:noFill/>
              <a:round/>
              <a:headEnd/>
              <a:tailEnd/>
            </a:ln>
          </p:spPr>
          <p:txBody>
            <a:bodyPr lIns="64588" tIns="64588" rIns="64588" bIns="64588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ct val="37000"/>
                </a:spcAft>
                <a:buClrTx/>
                <a:buSzTx/>
                <a:buFontTx/>
                <a:buNone/>
                <a:tabLst>
                  <a:tab pos="5125216" algn="l"/>
                </a:tabLst>
                <a:defRPr/>
              </a:pP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68">
              <a:extLst>
                <a:ext uri="{FF2B5EF4-FFF2-40B4-BE49-F238E27FC236}">
                  <a16:creationId xmlns:a16="http://schemas.microsoft.com/office/drawing/2014/main" id="{3667A2BE-6B29-4459-83BB-713D8CB25FBE}"/>
                </a:ext>
              </a:extLst>
            </p:cNvPr>
            <p:cNvSpPr txBox="1"/>
            <p:nvPr/>
          </p:nvSpPr>
          <p:spPr>
            <a:xfrm>
              <a:off x="488950" y="1340768"/>
              <a:ext cx="1195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Lead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8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Aller plus </a:t>
            </a:r>
            <a:r>
              <a:rPr lang="en-US" b="0" i="1" dirty="0" err="1"/>
              <a:t>vite</a:t>
            </a:r>
            <a:r>
              <a:rPr lang="en-US" b="0" i="1" dirty="0"/>
              <a:t>, sans </a:t>
            </a:r>
            <a:r>
              <a:rPr lang="en-US" b="0" i="1" dirty="0" err="1"/>
              <a:t>défaut</a:t>
            </a:r>
            <a:r>
              <a:rPr lang="en-US" b="0" i="1" dirty="0"/>
              <a:t>, de </a:t>
            </a:r>
            <a:r>
              <a:rPr lang="en-US" b="0" i="1" dirty="0" err="1"/>
              <a:t>façon</a:t>
            </a:r>
            <a:r>
              <a:rPr lang="en-US" b="0" i="1" dirty="0"/>
              <a:t> </a:t>
            </a:r>
            <a:r>
              <a:rPr lang="en-US" b="0" i="1" dirty="0" err="1"/>
              <a:t>répétable</a:t>
            </a:r>
            <a:r>
              <a:rPr lang="en-US" b="0" i="1" dirty="0"/>
              <a:t>… </a:t>
            </a:r>
            <a:r>
              <a:rPr lang="en-US" b="0" i="1" dirty="0" err="1"/>
              <a:t>Bref</a:t>
            </a:r>
            <a:r>
              <a:rPr lang="en-US" b="0" i="1" dirty="0"/>
              <a:t>, </a:t>
            </a:r>
            <a:r>
              <a:rPr lang="en-US" b="0" i="1" dirty="0" err="1"/>
              <a:t>mettre</a:t>
            </a:r>
            <a:r>
              <a:rPr lang="en-US" b="0" i="1" dirty="0"/>
              <a:t> sous </a:t>
            </a:r>
            <a:r>
              <a:rPr lang="en-US" b="0" i="1" dirty="0" err="1"/>
              <a:t>contrôle</a:t>
            </a:r>
            <a:endParaRPr lang="en-US" b="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499D4E-1347-4971-9100-0FECBC526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01" y="800209"/>
            <a:ext cx="7066421" cy="42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 err="1"/>
              <a:t>Contrairement</a:t>
            </a:r>
            <a:r>
              <a:rPr lang="en-US" b="0" i="1" dirty="0"/>
              <a:t> aux </a:t>
            </a:r>
            <a:r>
              <a:rPr lang="en-US" b="0" i="1" dirty="0" err="1"/>
              <a:t>idées</a:t>
            </a:r>
            <a:r>
              <a:rPr lang="en-US" b="0" i="1" dirty="0"/>
              <a:t> </a:t>
            </a:r>
            <a:r>
              <a:rPr lang="en-US" b="0" i="1" dirty="0" err="1"/>
              <a:t>reçues</a:t>
            </a:r>
            <a:r>
              <a:rPr lang="en-US" b="0" i="1" dirty="0"/>
              <a:t>, le management </a:t>
            </a:r>
            <a:r>
              <a:rPr lang="en-US" b="0" i="1" dirty="0" err="1"/>
              <a:t>est</a:t>
            </a:r>
            <a:r>
              <a:rPr lang="en-US" b="0" i="1" dirty="0"/>
              <a:t> au Coeur du lean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118EA3-D0CA-4D23-9EC2-49A7D888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74" y="823179"/>
            <a:ext cx="7156320" cy="41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 err="1"/>
              <a:t>Définition</a:t>
            </a:r>
            <a:r>
              <a:rPr lang="en-US" dirty="0"/>
              <a:t> d’un </a:t>
            </a:r>
            <a:r>
              <a:rPr lang="en-US" dirty="0" err="1"/>
              <a:t>projet</a:t>
            </a:r>
            <a:r>
              <a:rPr lang="en-US" dirty="0"/>
              <a:t> </a:t>
            </a:r>
            <a:br>
              <a:rPr lang="en-US" dirty="0"/>
            </a:br>
            <a:r>
              <a:rPr lang="en-US" b="0" i="1" dirty="0"/>
              <a:t>3 grands aspects </a:t>
            </a:r>
            <a:r>
              <a:rPr lang="en-US" b="0" i="1" dirty="0" err="1"/>
              <a:t>différencient</a:t>
            </a:r>
            <a:r>
              <a:rPr lang="en-US" b="0" i="1" dirty="0"/>
              <a:t> un </a:t>
            </a:r>
            <a:r>
              <a:rPr lang="en-US" b="0" i="1" dirty="0" err="1"/>
              <a:t>projet</a:t>
            </a:r>
            <a:r>
              <a:rPr lang="en-US" b="0" i="1" dirty="0"/>
              <a:t> du BAU</a:t>
            </a:r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 bwMode="gray">
          <a:xfrm>
            <a:off x="305688" y="961692"/>
            <a:ext cx="8884366" cy="40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L’unicité – la nouveauté</a:t>
            </a:r>
          </a:p>
          <a:p>
            <a:pPr lvl="1"/>
            <a:r>
              <a:rPr lang="fr-FR" sz="1200" b="0" dirty="0"/>
              <a:t>Le degré de nouveauté ou d’unicité peut varier considérablement d’un projet à un autre, du contexte et des personnes impliquées</a:t>
            </a:r>
          </a:p>
          <a:p>
            <a:r>
              <a:rPr lang="fr-FR" sz="1400" dirty="0"/>
              <a:t>Une durée limitée </a:t>
            </a:r>
          </a:p>
          <a:p>
            <a:pPr lvl="1"/>
            <a:r>
              <a:rPr lang="fr-FR" sz="1200" dirty="0"/>
              <a:t>Un projet est par nature temporaire, qu’il est soumis à une date de début et à une date de fin prédéterminées. La durée du projet peut être relativement courte, c’est-à-dire quelques semaines, ou très longue, c’est-à-dire plusieurs années dans le cas d’un mégaprojet</a:t>
            </a:r>
            <a:r>
              <a:rPr lang="fr-FR" sz="1600" dirty="0"/>
              <a:t>.</a:t>
            </a:r>
            <a:endParaRPr lang="fr-FR" sz="1200" dirty="0"/>
          </a:p>
          <a:p>
            <a:r>
              <a:rPr lang="fr-FR" sz="1400" dirty="0"/>
              <a:t>La présence d’un client</a:t>
            </a:r>
          </a:p>
          <a:p>
            <a:pPr lvl="1"/>
            <a:r>
              <a:rPr lang="fr-FR" sz="1200" dirty="0"/>
              <a:t>Tout projet sous-entend la présence d’un client (interne ou externe). Ce client doit être consulté pour bien cerner ses besoins et établir un plan d’action approprié.</a:t>
            </a:r>
          </a:p>
          <a:p>
            <a:r>
              <a:rPr lang="fr-FR" sz="1400" dirty="0"/>
              <a:t>L’assujettissement à des contraintes rigoureuses</a:t>
            </a:r>
          </a:p>
          <a:p>
            <a:pPr lvl="1"/>
            <a:r>
              <a:rPr lang="fr-FR" sz="1200" b="0" dirty="0"/>
              <a:t>les normes de performance liées au fonctionnement du produit ou du service</a:t>
            </a:r>
          </a:p>
          <a:p>
            <a:pPr lvl="1"/>
            <a:r>
              <a:rPr lang="fr-FR" sz="1200" b="0" dirty="0"/>
              <a:t>les normes de qualité du produit ou du service</a:t>
            </a:r>
          </a:p>
          <a:p>
            <a:pPr lvl="1"/>
            <a:r>
              <a:rPr lang="fr-FR" sz="1200" b="0" dirty="0"/>
              <a:t>les délais de livraison</a:t>
            </a:r>
          </a:p>
          <a:p>
            <a:pPr lvl="1"/>
            <a:r>
              <a:rPr lang="fr-FR" sz="1200" b="0" dirty="0"/>
              <a:t>les coûts du projet</a:t>
            </a:r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DMAIC: </a:t>
            </a:r>
            <a:r>
              <a:rPr lang="en-US" b="0" i="1" dirty="0" err="1"/>
              <a:t>une</a:t>
            </a:r>
            <a:r>
              <a:rPr lang="en-US" b="0" i="1" dirty="0"/>
              <a:t> </a:t>
            </a:r>
            <a:r>
              <a:rPr lang="en-US" b="0" i="1" dirty="0" err="1"/>
              <a:t>formule</a:t>
            </a:r>
            <a:r>
              <a:rPr lang="en-US" b="0" i="1" dirty="0"/>
              <a:t> </a:t>
            </a:r>
            <a:r>
              <a:rPr lang="en-US" b="0" i="1" dirty="0" err="1"/>
              <a:t>dans</a:t>
            </a:r>
            <a:r>
              <a:rPr lang="en-US" b="0" i="1" dirty="0"/>
              <a:t> le </a:t>
            </a:r>
            <a:r>
              <a:rPr lang="en-US" b="0" i="1" dirty="0" err="1"/>
              <a:t>vocabulaire</a:t>
            </a:r>
            <a:r>
              <a:rPr lang="en-US" b="0" i="1" dirty="0"/>
              <a:t> courant du problem-solving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C32AC4-DDA4-41A8-AA5C-27614A1D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250949"/>
            <a:ext cx="7981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VOC: voice of the customer – </a:t>
            </a:r>
            <a:r>
              <a:rPr lang="en-US" b="0" i="1" dirty="0" err="1"/>
              <a:t>l’élément</a:t>
            </a:r>
            <a:r>
              <a:rPr lang="en-US" b="0" i="1" dirty="0"/>
              <a:t> le plus fundamental du lean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DDC39F4-2599-419D-9EE6-BFADF55C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2" y="889757"/>
            <a:ext cx="7430385" cy="40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VOC: voice of the customer – </a:t>
            </a:r>
            <a:r>
              <a:rPr lang="en-US" b="0" i="1" dirty="0" err="1"/>
              <a:t>l’élément</a:t>
            </a:r>
            <a:r>
              <a:rPr lang="en-US" b="0" i="1" dirty="0"/>
              <a:t> le plus </a:t>
            </a:r>
            <a:r>
              <a:rPr lang="en-US" b="0" i="1" dirty="0" err="1"/>
              <a:t>fondamental</a:t>
            </a:r>
            <a:r>
              <a:rPr lang="en-US" b="0" i="1" dirty="0"/>
              <a:t> du lean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62AFF7-CC2A-497A-8187-44829B05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56" y="848413"/>
            <a:ext cx="6769014" cy="40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VOC: voice of the customer – </a:t>
            </a:r>
            <a:r>
              <a:rPr lang="en-US" b="0" i="1" dirty="0" err="1"/>
              <a:t>l’élément</a:t>
            </a:r>
            <a:r>
              <a:rPr lang="en-US" b="0" i="1" dirty="0"/>
              <a:t> le plus </a:t>
            </a:r>
            <a:r>
              <a:rPr lang="en-US" b="0" i="1" dirty="0" err="1"/>
              <a:t>fondamental</a:t>
            </a:r>
            <a:r>
              <a:rPr lang="en-US" b="0" i="1" dirty="0"/>
              <a:t> du lean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547E0-F769-400F-A8C8-757D8227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869949"/>
            <a:ext cx="4876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Des choses </a:t>
            </a:r>
            <a:r>
              <a:rPr lang="en-US" b="0" i="1" dirty="0" err="1"/>
              <a:t>inattendues</a:t>
            </a:r>
            <a:r>
              <a:rPr lang="en-US" b="0" i="1" dirty="0"/>
              <a:t> </a:t>
            </a:r>
            <a:r>
              <a:rPr lang="en-US" b="0" i="1" dirty="0" err="1"/>
              <a:t>dans</a:t>
            </a:r>
            <a:r>
              <a:rPr lang="en-US" b="0" i="1" dirty="0"/>
              <a:t> le lean : le 5S, et </a:t>
            </a:r>
            <a:r>
              <a:rPr lang="en-US" b="0" i="1" dirty="0" err="1"/>
              <a:t>en</a:t>
            </a:r>
            <a:r>
              <a:rPr lang="en-US" b="0" i="1" dirty="0"/>
              <a:t> </a:t>
            </a:r>
            <a:r>
              <a:rPr lang="en-US" b="0" i="1" dirty="0" err="1"/>
              <a:t>particulier</a:t>
            </a:r>
            <a:r>
              <a:rPr lang="en-US" b="0" i="1" dirty="0"/>
              <a:t> le </a:t>
            </a:r>
            <a:r>
              <a:rPr lang="en-US" b="0" i="1" dirty="0" err="1"/>
              <a:t>rangement</a:t>
            </a:r>
            <a:r>
              <a:rPr lang="en-US" b="0" i="1" dirty="0"/>
              <a:t> !</a:t>
            </a:r>
          </a:p>
        </p:txBody>
      </p:sp>
      <p:pic>
        <p:nvPicPr>
          <p:cNvPr id="5" name="Picture 21" descr="Mama shop.jpg">
            <a:extLst>
              <a:ext uri="{FF2B5EF4-FFF2-40B4-BE49-F238E27FC236}">
                <a16:creationId xmlns:a16="http://schemas.microsoft.com/office/drawing/2014/main" id="{BD3DABE0-1062-44AA-AEF2-87E0DD3F7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89" y="724495"/>
            <a:ext cx="6037950" cy="42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LSS : </a:t>
            </a:r>
            <a:r>
              <a:rPr lang="en-US" dirty="0" err="1"/>
              <a:t>une</a:t>
            </a:r>
            <a:r>
              <a:rPr lang="en-US" dirty="0"/>
              <a:t> longue accumulation de theories et de </a:t>
            </a:r>
            <a:r>
              <a:rPr lang="en-US" dirty="0" err="1"/>
              <a:t>pratiques</a:t>
            </a:r>
            <a:br>
              <a:rPr lang="en-US" dirty="0"/>
            </a:br>
            <a:r>
              <a:rPr lang="en-US" b="0" i="1" dirty="0"/>
              <a:t>Des choses </a:t>
            </a:r>
            <a:r>
              <a:rPr lang="en-US" b="0" i="1" dirty="0" err="1"/>
              <a:t>inattendues</a:t>
            </a:r>
            <a:r>
              <a:rPr lang="en-US" b="0" i="1" dirty="0"/>
              <a:t> </a:t>
            </a:r>
            <a:r>
              <a:rPr lang="en-US" b="0" i="1" dirty="0" err="1"/>
              <a:t>dans</a:t>
            </a:r>
            <a:r>
              <a:rPr lang="en-US" b="0" i="1" dirty="0"/>
              <a:t> le lean : le 5S, et </a:t>
            </a:r>
            <a:r>
              <a:rPr lang="en-US" b="0" i="1" dirty="0" err="1"/>
              <a:t>en</a:t>
            </a:r>
            <a:r>
              <a:rPr lang="en-US" b="0" i="1" dirty="0"/>
              <a:t> </a:t>
            </a:r>
            <a:r>
              <a:rPr lang="en-US" b="0" i="1" dirty="0" err="1"/>
              <a:t>particulier</a:t>
            </a:r>
            <a:r>
              <a:rPr lang="en-US" b="0" i="1" dirty="0"/>
              <a:t> le </a:t>
            </a:r>
            <a:r>
              <a:rPr lang="en-US" b="0" i="1" dirty="0" err="1"/>
              <a:t>rangement</a:t>
            </a:r>
            <a:r>
              <a:rPr lang="en-US" b="0" i="1" dirty="0"/>
              <a:t> !</a:t>
            </a:r>
          </a:p>
        </p:txBody>
      </p:sp>
      <p:pic>
        <p:nvPicPr>
          <p:cNvPr id="4" name="Picture 4" descr="Messy shop 2.jpg">
            <a:extLst>
              <a:ext uri="{FF2B5EF4-FFF2-40B4-BE49-F238E27FC236}">
                <a16:creationId xmlns:a16="http://schemas.microsoft.com/office/drawing/2014/main" id="{11E901A0-FC6B-40ED-ACDA-1A1B703F9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2" y="725864"/>
            <a:ext cx="5758563" cy="43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notions de base</a:t>
            </a:r>
            <a:br>
              <a:rPr lang="en-US" dirty="0"/>
            </a:br>
            <a:r>
              <a:rPr lang="en-US" b="0" i="1" dirty="0"/>
              <a:t>Management </a:t>
            </a:r>
            <a:r>
              <a:rPr lang="en-US" b="0" i="1" dirty="0" err="1"/>
              <a:t>hiérarchique</a:t>
            </a:r>
            <a:r>
              <a:rPr lang="en-US" b="0" i="1" dirty="0"/>
              <a:t> et management </a:t>
            </a:r>
            <a:r>
              <a:rPr lang="en-US" b="0" i="1" dirty="0" err="1"/>
              <a:t>fonctionnel</a:t>
            </a:r>
            <a:r>
              <a:rPr lang="en-US" b="0" i="1" dirty="0"/>
              <a:t> :  des points </a:t>
            </a:r>
            <a:r>
              <a:rPr lang="en-US" b="0" i="1" dirty="0" err="1"/>
              <a:t>communs</a:t>
            </a:r>
            <a:endParaRPr lang="en-US" b="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010FA6-388B-4390-8D74-2BA2009702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8"/>
          <a:stretch/>
        </p:blipFill>
        <p:spPr>
          <a:xfrm>
            <a:off x="305688" y="791852"/>
            <a:ext cx="2958755" cy="42402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0E8153-6FF7-449D-811E-6F7918E82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40" y="991155"/>
            <a:ext cx="3855098" cy="3310179"/>
          </a:xfrm>
          <a:prstGeom prst="rect">
            <a:avLst/>
          </a:prstGeom>
        </p:spPr>
      </p:pic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679A0F95-EADE-434D-A0B0-289978D626F9}"/>
              </a:ext>
            </a:extLst>
          </p:cNvPr>
          <p:cNvSpPr/>
          <p:nvPr/>
        </p:nvSpPr>
        <p:spPr bwMode="auto">
          <a:xfrm>
            <a:off x="3468017" y="1057143"/>
            <a:ext cx="895547" cy="3244191"/>
          </a:xfrm>
          <a:prstGeom prst="leftBrace">
            <a:avLst>
              <a:gd name="adj1" fmla="val 8333"/>
              <a:gd name="adj2" fmla="val 9034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C8239-801C-4CE8-932B-67B006E5E89D}"/>
              </a:ext>
            </a:extLst>
          </p:cNvPr>
          <p:cNvSpPr/>
          <p:nvPr/>
        </p:nvSpPr>
        <p:spPr bwMode="auto">
          <a:xfrm>
            <a:off x="245957" y="3835416"/>
            <a:ext cx="2949730" cy="47805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ACB8FC7-074F-42E4-AD17-AF3F50638BCE}"/>
              </a:ext>
            </a:extLst>
          </p:cNvPr>
          <p:cNvSpPr txBox="1">
            <a:spLocks/>
          </p:cNvSpPr>
          <p:nvPr/>
        </p:nvSpPr>
        <p:spPr bwMode="gray">
          <a:xfrm>
            <a:off x="5666261" y="703419"/>
            <a:ext cx="1985025" cy="35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Pyramide de Maslow</a:t>
            </a:r>
          </a:p>
        </p:txBody>
      </p:sp>
    </p:spTree>
    <p:extLst>
      <p:ext uri="{BB962C8B-B14F-4D97-AF65-F5344CB8AC3E}">
        <p14:creationId xmlns:p14="http://schemas.microsoft.com/office/powerpoint/2010/main" val="28885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notions de base</a:t>
            </a:r>
            <a:br>
              <a:rPr lang="en-US" dirty="0"/>
            </a:br>
            <a:r>
              <a:rPr lang="en-US" b="0" i="1" dirty="0"/>
              <a:t>Une </a:t>
            </a:r>
            <a:r>
              <a:rPr lang="en-US" b="0" i="1" dirty="0" err="1"/>
              <a:t>équipe</a:t>
            </a:r>
            <a:r>
              <a:rPr lang="en-US" b="0" i="1" dirty="0"/>
              <a:t> </a:t>
            </a:r>
            <a:r>
              <a:rPr lang="en-US" b="0" i="1" dirty="0" err="1"/>
              <a:t>performante</a:t>
            </a:r>
            <a:r>
              <a:rPr lang="en-US" b="0" i="1" dirty="0"/>
              <a:t> </a:t>
            </a:r>
            <a:r>
              <a:rPr lang="en-US" b="0" i="1" dirty="0" err="1"/>
              <a:t>est</a:t>
            </a:r>
            <a:r>
              <a:rPr lang="en-US" b="0" i="1" dirty="0"/>
              <a:t> un </a:t>
            </a:r>
            <a:r>
              <a:rPr lang="en-US" b="0" i="1" dirty="0" err="1"/>
              <a:t>équilibre</a:t>
            </a:r>
            <a:r>
              <a:rPr lang="en-US" b="0" i="1" dirty="0"/>
              <a:t> instable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D7FF19-1873-4DA7-ACDC-3E6DB8A54B24}"/>
              </a:ext>
            </a:extLst>
          </p:cNvPr>
          <p:cNvGrpSpPr/>
          <p:nvPr/>
        </p:nvGrpSpPr>
        <p:grpSpPr>
          <a:xfrm>
            <a:off x="691843" y="1178351"/>
            <a:ext cx="8765481" cy="3455077"/>
            <a:chOff x="691843" y="1517715"/>
            <a:chExt cx="8765481" cy="345507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28682BD-179F-482C-A334-E7853299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43" y="1517715"/>
              <a:ext cx="8765481" cy="2449381"/>
            </a:xfrm>
            <a:prstGeom prst="rect">
              <a:avLst/>
            </a:prstGeom>
          </p:spPr>
        </p:pic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CE3F3F3-F5F8-40AD-BC61-D32BFC7F0252}"/>
                </a:ext>
              </a:extLst>
            </p:cNvPr>
            <p:cNvGrpSpPr/>
            <p:nvPr/>
          </p:nvGrpSpPr>
          <p:grpSpPr>
            <a:xfrm>
              <a:off x="2350418" y="3403077"/>
              <a:ext cx="3429785" cy="914400"/>
              <a:chOff x="2303283" y="3346515"/>
              <a:chExt cx="3429785" cy="914400"/>
            </a:xfrm>
          </p:grpSpPr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BF8433AA-0BCD-4331-9032-1C19A592921C}"/>
                  </a:ext>
                </a:extLst>
              </p:cNvPr>
              <p:cNvCxnSpPr/>
              <p:nvPr/>
            </p:nvCxnSpPr>
            <p:spPr bwMode="auto">
              <a:xfrm>
                <a:off x="4053526" y="3346515"/>
                <a:ext cx="0" cy="914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674F9CBB-1C46-4B70-9159-DE9A59CA4106}"/>
                  </a:ext>
                </a:extLst>
              </p:cNvPr>
              <p:cNvCxnSpPr/>
              <p:nvPr/>
            </p:nvCxnSpPr>
            <p:spPr bwMode="auto">
              <a:xfrm>
                <a:off x="5733068" y="3346515"/>
                <a:ext cx="0" cy="914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6DCEEB24-A5D8-4AF3-95C2-9FCA2BC639E8}"/>
                  </a:ext>
                </a:extLst>
              </p:cNvPr>
              <p:cNvCxnSpPr/>
              <p:nvPr/>
            </p:nvCxnSpPr>
            <p:spPr bwMode="auto">
              <a:xfrm>
                <a:off x="2303283" y="3346515"/>
                <a:ext cx="0" cy="914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7C0DF23-89B9-4286-9024-7BA7D7117763}"/>
                </a:ext>
              </a:extLst>
            </p:cNvPr>
            <p:cNvGrpSpPr/>
            <p:nvPr/>
          </p:nvGrpSpPr>
          <p:grpSpPr>
            <a:xfrm>
              <a:off x="1805234" y="4350624"/>
              <a:ext cx="3974969" cy="622168"/>
              <a:chOff x="1899502" y="4868538"/>
              <a:chExt cx="4590853" cy="725864"/>
            </a:xfrm>
            <a:solidFill>
              <a:schemeClr val="bg2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371C38-977A-4DB7-A0D8-042FF2E290F4}"/>
                  </a:ext>
                </a:extLst>
              </p:cNvPr>
              <p:cNvSpPr/>
              <p:nvPr/>
            </p:nvSpPr>
            <p:spPr bwMode="auto">
              <a:xfrm>
                <a:off x="1899502" y="4868538"/>
                <a:ext cx="4590853" cy="72586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34" charset="-128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39EEEB-C257-43B2-9C06-D55E0D482459}"/>
                  </a:ext>
                </a:extLst>
              </p:cNvPr>
              <p:cNvSpPr/>
              <p:nvPr/>
            </p:nvSpPr>
            <p:spPr>
              <a:xfrm>
                <a:off x="3519411" y="5062193"/>
                <a:ext cx="1423117" cy="3984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fr-FR" sz="1600" dirty="0" err="1"/>
                  <a:t>Adjourning</a:t>
                </a:r>
                <a:endParaRPr lang="fr-FR" sz="1600" dirty="0"/>
              </a:p>
            </p:txBody>
          </p:sp>
        </p:grp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AB98F525-C21A-45B5-94A7-3CB9FB61B6E7}"/>
              </a:ext>
            </a:extLst>
          </p:cNvPr>
          <p:cNvSpPr txBox="1"/>
          <p:nvPr/>
        </p:nvSpPr>
        <p:spPr>
          <a:xfrm>
            <a:off x="5674937" y="1178351"/>
            <a:ext cx="210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  <a:latin typeface="+mj-lt"/>
              </a:rPr>
              <a:t>Importance de la stratégie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11486-3D1C-4DB9-B1C5-75105DFD24DA}"/>
              </a:ext>
            </a:extLst>
          </p:cNvPr>
          <p:cNvSpPr/>
          <p:nvPr/>
        </p:nvSpPr>
        <p:spPr bwMode="auto">
          <a:xfrm>
            <a:off x="5947794" y="3935793"/>
            <a:ext cx="3895687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Attention à ne pas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tomber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dans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la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facilité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et ne recruiter que des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profils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“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comme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notions de base</a:t>
            </a:r>
            <a:br>
              <a:rPr lang="en-US" dirty="0"/>
            </a:br>
            <a:r>
              <a:rPr lang="en-US" b="0" i="1" dirty="0" err="1"/>
              <a:t>Quelques</a:t>
            </a:r>
            <a:r>
              <a:rPr lang="en-US" b="0" i="1" dirty="0"/>
              <a:t> </a:t>
            </a:r>
            <a:r>
              <a:rPr lang="en-US" b="0" i="1" dirty="0" err="1"/>
              <a:t>croyances</a:t>
            </a:r>
            <a:r>
              <a:rPr lang="en-US" b="0" i="1" dirty="0"/>
              <a:t> et contradictions à </a:t>
            </a:r>
            <a:r>
              <a:rPr lang="en-US" b="0" i="1" dirty="0" err="1"/>
              <a:t>gérer</a:t>
            </a:r>
            <a:endParaRPr lang="en-US" b="0" i="1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2D898FC-D0DE-4F84-982F-9F6DECC83B65}"/>
              </a:ext>
            </a:extLst>
          </p:cNvPr>
          <p:cNvSpPr txBox="1">
            <a:spLocks/>
          </p:cNvSpPr>
          <p:nvPr/>
        </p:nvSpPr>
        <p:spPr bwMode="gray">
          <a:xfrm>
            <a:off x="305688" y="1451886"/>
            <a:ext cx="4454848" cy="27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L’omniscience</a:t>
            </a:r>
          </a:p>
          <a:p>
            <a:pPr lvl="1"/>
            <a:r>
              <a:rPr lang="fr-FR" sz="1200" dirty="0"/>
              <a:t>Et non, le manager ne sait pas tout !</a:t>
            </a:r>
            <a:endParaRPr lang="fr-FR" sz="1200" b="0" dirty="0"/>
          </a:p>
          <a:p>
            <a:r>
              <a:rPr lang="fr-FR" sz="1400" dirty="0"/>
              <a:t>L’omniprésence</a:t>
            </a:r>
          </a:p>
          <a:p>
            <a:pPr lvl="1"/>
            <a:r>
              <a:rPr lang="fr-FR" sz="1200" dirty="0"/>
              <a:t>Surtout si ça se passe à Unicity</a:t>
            </a:r>
          </a:p>
          <a:p>
            <a:r>
              <a:rPr lang="fr-FR" sz="1400" dirty="0"/>
              <a:t>La rationalité absolue</a:t>
            </a:r>
          </a:p>
          <a:p>
            <a:pPr lvl="1"/>
            <a:r>
              <a:rPr lang="fr-FR" sz="1200" dirty="0"/>
              <a:t>Allo la Terre, il y a des individus qui ne sont pas rationnels (voir MBTI)</a:t>
            </a:r>
          </a:p>
          <a:p>
            <a:r>
              <a:rPr lang="fr-FR" sz="1400" dirty="0"/>
              <a:t>L’adhésion unanime et être apprécié à tout prix</a:t>
            </a:r>
          </a:p>
          <a:p>
            <a:pPr lvl="1"/>
            <a:r>
              <a:rPr lang="fr-FR" sz="1200" dirty="0"/>
              <a:t>Très compliqué à accepter : vous ne serez pas apprécié de tout le monde</a:t>
            </a:r>
          </a:p>
          <a:p>
            <a:r>
              <a:rPr lang="fr-FR" sz="1400" dirty="0"/>
              <a:t>Des collaborateurs à son image</a:t>
            </a:r>
          </a:p>
          <a:p>
            <a:pPr lvl="1"/>
            <a:r>
              <a:rPr lang="fr-FR" sz="1200" dirty="0"/>
              <a:t>C’est même un risque majeur de non performance</a:t>
            </a:r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5763556-7D06-4C41-81C1-625B78D88436}"/>
              </a:ext>
            </a:extLst>
          </p:cNvPr>
          <p:cNvCxnSpPr>
            <a:cxnSpLocks/>
          </p:cNvCxnSpPr>
          <p:nvPr/>
        </p:nvCxnSpPr>
        <p:spPr bwMode="auto">
          <a:xfrm>
            <a:off x="4977352" y="822641"/>
            <a:ext cx="0" cy="41093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6D5A97-6C36-4C1B-8E67-C04BF5263C21}"/>
              </a:ext>
            </a:extLst>
          </p:cNvPr>
          <p:cNvSpPr/>
          <p:nvPr/>
        </p:nvSpPr>
        <p:spPr>
          <a:xfrm>
            <a:off x="201275" y="822641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croyances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2A20-55C0-47DD-8E75-5858C47D4FF9}"/>
              </a:ext>
            </a:extLst>
          </p:cNvPr>
          <p:cNvSpPr/>
          <p:nvPr/>
        </p:nvSpPr>
        <p:spPr>
          <a:xfrm>
            <a:off x="5194170" y="822641"/>
            <a:ext cx="4649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contradictions : le court-terme versus le long-terme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DABC2E7-6737-402B-834F-8A2D9C9A818A}"/>
              </a:ext>
            </a:extLst>
          </p:cNvPr>
          <p:cNvSpPr txBox="1">
            <a:spLocks/>
          </p:cNvSpPr>
          <p:nvPr/>
        </p:nvSpPr>
        <p:spPr bwMode="gray">
          <a:xfrm>
            <a:off x="5194169" y="1754784"/>
            <a:ext cx="4071829" cy="27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Agir vite et seul ou faire faire et prendre le temps</a:t>
            </a:r>
          </a:p>
          <a:p>
            <a:endParaRPr lang="fr-FR" sz="1400" dirty="0"/>
          </a:p>
          <a:p>
            <a:r>
              <a:rPr lang="fr-FR" sz="1400" dirty="0"/>
              <a:t>Gérer le quotidien et assurer la stabilité ou initier des changements et anticiper le moyen-terme</a:t>
            </a:r>
          </a:p>
          <a:p>
            <a:endParaRPr lang="fr-FR" sz="1400" dirty="0"/>
          </a:p>
          <a:p>
            <a:r>
              <a:rPr lang="fr-FR" sz="1400" dirty="0"/>
              <a:t>Manager des individus ou une équipe</a:t>
            </a:r>
          </a:p>
          <a:p>
            <a:pPr lvl="1"/>
            <a:r>
              <a:rPr lang="fr-FR" sz="1200" dirty="0"/>
              <a:t>Obtenir des résultats ou être capable de tout affronter</a:t>
            </a:r>
          </a:p>
          <a:p>
            <a:r>
              <a:rPr lang="fr-FR" sz="1400" dirty="0"/>
              <a:t>Personnaliser son rôle et être respecté ou préserver l’avenir et être apprécié et </a:t>
            </a:r>
            <a:r>
              <a:rPr lang="fr-FR" sz="1400" dirty="0" err="1"/>
              <a:t>disposable</a:t>
            </a:r>
            <a:endParaRPr lang="fr-FR" sz="1400" dirty="0"/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</a:t>
            </a:r>
            <a:r>
              <a:rPr lang="en-US" dirty="0" err="1"/>
              <a:t>Connaître</a:t>
            </a:r>
            <a:r>
              <a:rPr lang="en-US" dirty="0"/>
              <a:t> son </a:t>
            </a:r>
            <a:r>
              <a:rPr lang="en-US" dirty="0" err="1"/>
              <a:t>équipe</a:t>
            </a:r>
            <a:br>
              <a:rPr lang="en-US" dirty="0"/>
            </a:br>
            <a:r>
              <a:rPr lang="en-US" b="0" i="1" dirty="0" err="1"/>
              <a:t>Méthode</a:t>
            </a:r>
            <a:r>
              <a:rPr lang="en-US" b="0" i="1" dirty="0"/>
              <a:t> MBTI : </a:t>
            </a:r>
            <a:r>
              <a:rPr lang="en-US" b="0" i="1" dirty="0" err="1"/>
              <a:t>une</a:t>
            </a:r>
            <a:r>
              <a:rPr lang="en-US" b="0" i="1" dirty="0"/>
              <a:t> </a:t>
            </a:r>
            <a:r>
              <a:rPr lang="en-US" b="0" i="1" dirty="0" err="1"/>
              <a:t>méthode</a:t>
            </a:r>
            <a:r>
              <a:rPr lang="en-US" b="0" i="1" dirty="0"/>
              <a:t> </a:t>
            </a:r>
            <a:r>
              <a:rPr lang="en-US" b="0" i="1" dirty="0" err="1"/>
              <a:t>parmi</a:t>
            </a:r>
            <a:r>
              <a:rPr lang="en-US" b="0" i="1" dirty="0"/>
              <a:t> </a:t>
            </a:r>
            <a:r>
              <a:rPr lang="en-US" b="0" i="1" dirty="0" err="1"/>
              <a:t>d’autres</a:t>
            </a:r>
            <a:r>
              <a:rPr lang="en-US" b="0" i="1" dirty="0"/>
              <a:t>, </a:t>
            </a:r>
            <a:r>
              <a:rPr lang="en-US" b="0" i="1" dirty="0" err="1"/>
              <a:t>centrée</a:t>
            </a:r>
            <a:r>
              <a:rPr lang="en-US" b="0" i="1" dirty="0"/>
              <a:t> sur le “naturel” des gens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8D8595-4936-4826-91DB-B83CB1FD7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4" y="791852"/>
            <a:ext cx="7511115" cy="42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project charter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515453-11DF-4A4F-BE55-732ADBF8D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8"/>
          <a:stretch/>
        </p:blipFill>
        <p:spPr>
          <a:xfrm>
            <a:off x="2174403" y="786920"/>
            <a:ext cx="6130612" cy="4218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827A73-9A91-4D93-9B48-97578D088285}"/>
              </a:ext>
            </a:extLst>
          </p:cNvPr>
          <p:cNvSpPr/>
          <p:nvPr/>
        </p:nvSpPr>
        <p:spPr bwMode="auto">
          <a:xfrm>
            <a:off x="2092751" y="4562573"/>
            <a:ext cx="3120272" cy="3770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46777-56B8-4D56-8087-F9AA5FDFAA9A}"/>
              </a:ext>
            </a:extLst>
          </p:cNvPr>
          <p:cNvSpPr/>
          <p:nvPr/>
        </p:nvSpPr>
        <p:spPr bwMode="auto">
          <a:xfrm>
            <a:off x="2092751" y="1264763"/>
            <a:ext cx="3120272" cy="3770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9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</a:t>
            </a:r>
            <a:r>
              <a:rPr lang="en-US" dirty="0" err="1"/>
              <a:t>Connaître</a:t>
            </a:r>
            <a:r>
              <a:rPr lang="en-US" dirty="0"/>
              <a:t> son </a:t>
            </a:r>
            <a:r>
              <a:rPr lang="en-US" dirty="0" err="1"/>
              <a:t>équipe</a:t>
            </a:r>
            <a:br>
              <a:rPr lang="en-US" dirty="0"/>
            </a:br>
            <a:r>
              <a:rPr lang="en-US" b="0" i="1" dirty="0" err="1"/>
              <a:t>Méthode</a:t>
            </a:r>
            <a:r>
              <a:rPr lang="en-US" b="0" i="1" dirty="0"/>
              <a:t> MBTI : Des proportions </a:t>
            </a:r>
            <a:r>
              <a:rPr lang="en-US" b="0" i="1" dirty="0" err="1"/>
              <a:t>différentes</a:t>
            </a:r>
            <a:r>
              <a:rPr lang="en-US" b="0" i="1" dirty="0"/>
              <a:t> de </a:t>
            </a:r>
            <a:r>
              <a:rPr lang="en-US" b="0" i="1" dirty="0" err="1"/>
              <a:t>profils</a:t>
            </a:r>
            <a:r>
              <a:rPr lang="en-US" b="0" i="1" dirty="0"/>
              <a:t> </a:t>
            </a:r>
            <a:r>
              <a:rPr lang="en-US" b="0" i="1" dirty="0" err="1"/>
              <a:t>dans</a:t>
            </a:r>
            <a:r>
              <a:rPr lang="en-US" b="0" i="1" dirty="0"/>
              <a:t> la population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9EC905-2DFD-4DA9-BC37-BC9DB031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8" y="725864"/>
            <a:ext cx="4367672" cy="4288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DD71D-591F-4F37-8AEA-D378137652B7}"/>
              </a:ext>
            </a:extLst>
          </p:cNvPr>
          <p:cNvSpPr/>
          <p:nvPr/>
        </p:nvSpPr>
        <p:spPr bwMode="auto">
          <a:xfrm>
            <a:off x="6739646" y="2606613"/>
            <a:ext cx="1753905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3404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 management – </a:t>
            </a:r>
            <a:r>
              <a:rPr lang="en-US" dirty="0" err="1"/>
              <a:t>Connaître</a:t>
            </a:r>
            <a:r>
              <a:rPr lang="en-US" dirty="0"/>
              <a:t> son </a:t>
            </a:r>
            <a:r>
              <a:rPr lang="en-US" dirty="0" err="1"/>
              <a:t>équipe</a:t>
            </a:r>
            <a:br>
              <a:rPr lang="en-US" dirty="0"/>
            </a:br>
            <a:r>
              <a:rPr lang="en-US" b="0" i="1" dirty="0"/>
              <a:t>Donner du feedback pour aider les </a:t>
            </a:r>
            <a:r>
              <a:rPr lang="en-US" b="0" i="1" dirty="0" err="1"/>
              <a:t>collaborateurs</a:t>
            </a:r>
            <a:r>
              <a:rPr lang="en-US" b="0" i="1" dirty="0"/>
              <a:t> à 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59E8EC-83DB-4D43-9CE4-CFDA99354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3" y="1168922"/>
            <a:ext cx="9592328" cy="3237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208E4A-E0E5-4332-9B43-92A845E6C696}"/>
              </a:ext>
            </a:extLst>
          </p:cNvPr>
          <p:cNvSpPr/>
          <p:nvPr/>
        </p:nvSpPr>
        <p:spPr bwMode="auto">
          <a:xfrm>
            <a:off x="4197631" y="3813244"/>
            <a:ext cx="1753905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383677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a </a:t>
            </a:r>
            <a:r>
              <a:rPr lang="en-US" dirty="0" err="1"/>
              <a:t>plu</a:t>
            </a:r>
            <a:br>
              <a:rPr lang="en-US" dirty="0"/>
            </a:br>
            <a:r>
              <a:rPr lang="en-US" b="0" i="1" dirty="0" err="1"/>
              <a:t>D’autres</a:t>
            </a:r>
            <a:r>
              <a:rPr lang="en-US" b="0" i="1" dirty="0"/>
              <a:t> </a:t>
            </a:r>
            <a:r>
              <a:rPr lang="en-US" b="0" i="1" dirty="0" err="1"/>
              <a:t>sujets</a:t>
            </a:r>
            <a:r>
              <a:rPr lang="en-US" b="0" i="1" dirty="0"/>
              <a:t> </a:t>
            </a:r>
            <a:r>
              <a:rPr lang="en-US" b="0" i="1" dirty="0" err="1"/>
              <a:t>en</a:t>
            </a:r>
            <a:r>
              <a:rPr lang="en-US" b="0" i="1" dirty="0"/>
              <a:t> </a:t>
            </a:r>
            <a:r>
              <a:rPr lang="en-US" b="0" i="1" dirty="0" err="1"/>
              <a:t>vrac</a:t>
            </a:r>
            <a:endParaRPr lang="en-US" b="0" i="1" dirty="0"/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 bwMode="gray">
          <a:xfrm>
            <a:off x="305688" y="773156"/>
            <a:ext cx="4652811" cy="40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Négocier : la théorie</a:t>
            </a:r>
          </a:p>
          <a:p>
            <a:endParaRPr lang="fr-FR" sz="1400" dirty="0"/>
          </a:p>
          <a:p>
            <a:r>
              <a:rPr lang="fr-FR" sz="1400" dirty="0"/>
              <a:t>Lean : aller plus loin et améliorer un processus</a:t>
            </a:r>
          </a:p>
          <a:p>
            <a:endParaRPr lang="fr-FR" sz="1400" dirty="0"/>
          </a:p>
          <a:p>
            <a:r>
              <a:rPr lang="fr-FR" sz="1400" dirty="0"/>
              <a:t>Visual management et </a:t>
            </a:r>
            <a:r>
              <a:rPr lang="fr-FR" sz="1400" dirty="0" err="1"/>
              <a:t>dashboarding</a:t>
            </a:r>
            <a:r>
              <a:rPr lang="fr-FR" sz="1400" dirty="0"/>
              <a:t> – bonnes pratiques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Management : l’écoute active</a:t>
            </a:r>
          </a:p>
          <a:p>
            <a:endParaRPr lang="fr-FR" sz="1400" dirty="0"/>
          </a:p>
          <a:p>
            <a:r>
              <a:rPr lang="fr-FR" sz="1400" dirty="0"/>
              <a:t>Communication orale : quelques pratiques de bases</a:t>
            </a:r>
          </a:p>
          <a:p>
            <a:endParaRPr lang="fr-FR" sz="1400" dirty="0"/>
          </a:p>
          <a:p>
            <a:r>
              <a:rPr lang="fr-FR" sz="1400" dirty="0"/>
              <a:t>Consulting : les grands schémas de pensée</a:t>
            </a:r>
          </a:p>
          <a:p>
            <a:endParaRPr lang="fr-FR" sz="1400" dirty="0"/>
          </a:p>
          <a:p>
            <a:r>
              <a:rPr lang="fr-FR" sz="1400" dirty="0"/>
              <a:t>Efficacité opérationnelle : le </a:t>
            </a:r>
            <a:r>
              <a:rPr lang="fr-FR" sz="1400" dirty="0" err="1"/>
              <a:t>lean</a:t>
            </a:r>
            <a:r>
              <a:rPr lang="fr-FR" sz="1400" dirty="0"/>
              <a:t> au quotidien</a:t>
            </a:r>
          </a:p>
          <a:p>
            <a:endParaRPr lang="fr-FR" sz="1400" dirty="0"/>
          </a:p>
          <a:p>
            <a:r>
              <a:rPr lang="fr-FR" sz="1400" dirty="0"/>
              <a:t>Boost de créativité : schémas mentaux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6C8A20D-38A8-4469-9F91-2DCF61FBC975}"/>
              </a:ext>
            </a:extLst>
          </p:cNvPr>
          <p:cNvSpPr txBox="1">
            <a:spLocks/>
          </p:cNvSpPr>
          <p:nvPr/>
        </p:nvSpPr>
        <p:spPr bwMode="gray">
          <a:xfrm>
            <a:off x="5190670" y="773155"/>
            <a:ext cx="4652811" cy="40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MBTI : test réel et mises en situation</a:t>
            </a:r>
          </a:p>
          <a:p>
            <a:endParaRPr lang="fr-FR" sz="1400" dirty="0"/>
          </a:p>
          <a:p>
            <a:r>
              <a:rPr lang="fr-FR" sz="1400" dirty="0"/>
              <a:t>Développement de soi : connaître ses faiblesses… et tant pis</a:t>
            </a:r>
          </a:p>
          <a:p>
            <a:endParaRPr lang="fr-FR" sz="1400" dirty="0"/>
          </a:p>
          <a:p>
            <a:r>
              <a:rPr lang="fr-FR" sz="1400" dirty="0"/>
              <a:t>Visite d’atelier de maroquinerie pour voir le </a:t>
            </a:r>
            <a:r>
              <a:rPr lang="fr-FR" sz="1400" dirty="0" err="1"/>
              <a:t>lean</a:t>
            </a:r>
            <a:r>
              <a:rPr lang="fr-FR" sz="1400" dirty="0"/>
              <a:t> </a:t>
            </a:r>
            <a:r>
              <a:rPr lang="fr-FR" sz="1400"/>
              <a:t>en action</a:t>
            </a:r>
            <a:endParaRPr lang="fr-FR" sz="1400" dirty="0"/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problem statement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AD14F8-652E-4D34-8367-45A06662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88" y="989812"/>
            <a:ext cx="5766391" cy="38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La </a:t>
            </a:r>
            <a:r>
              <a:rPr lang="en-US" b="0" i="1" dirty="0" err="1"/>
              <a:t>gouvernance</a:t>
            </a:r>
            <a:r>
              <a:rPr lang="en-US" b="0" i="1" dirty="0"/>
              <a:t>, la </a:t>
            </a:r>
            <a:r>
              <a:rPr lang="en-US" b="0" i="1" dirty="0" err="1"/>
              <a:t>gouvernance</a:t>
            </a:r>
            <a:r>
              <a:rPr lang="en-US" b="0" i="1" dirty="0"/>
              <a:t>, la </a:t>
            </a:r>
            <a:r>
              <a:rPr lang="en-US" b="0" i="1" dirty="0" err="1"/>
              <a:t>gouvernance</a:t>
            </a:r>
            <a:endParaRPr lang="en-US" b="0" i="1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03E6892-6ED7-4DCC-8827-35C113ED6ECA}"/>
              </a:ext>
            </a:extLst>
          </p:cNvPr>
          <p:cNvSpPr txBox="1">
            <a:spLocks/>
          </p:cNvSpPr>
          <p:nvPr/>
        </p:nvSpPr>
        <p:spPr bwMode="gray">
          <a:xfrm>
            <a:off x="305688" y="961692"/>
            <a:ext cx="8884366" cy="40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25488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7913" indent="-163513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08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Le sponsor</a:t>
            </a:r>
          </a:p>
          <a:p>
            <a:pPr lvl="1"/>
            <a:r>
              <a:rPr lang="fr-FR" sz="1200" dirty="0"/>
              <a:t>Est la personne qui a la responsabilité vers le haut (Comex) du projet. Ses deux besoins sont :</a:t>
            </a:r>
          </a:p>
          <a:p>
            <a:pPr lvl="2"/>
            <a:r>
              <a:rPr lang="fr-FR" sz="1100" b="0" dirty="0"/>
              <a:t>Communiquer</a:t>
            </a:r>
          </a:p>
          <a:p>
            <a:pPr lvl="2"/>
            <a:r>
              <a:rPr lang="fr-FR" sz="1100" dirty="0"/>
              <a:t>Communiquer</a:t>
            </a:r>
            <a:endParaRPr lang="fr-FR" sz="1100" b="0" dirty="0"/>
          </a:p>
          <a:p>
            <a:r>
              <a:rPr lang="fr-FR" sz="1400" dirty="0"/>
              <a:t>Le directeur de projets</a:t>
            </a:r>
          </a:p>
          <a:p>
            <a:pPr lvl="1"/>
            <a:r>
              <a:rPr lang="fr-FR" sz="1200" dirty="0"/>
              <a:t>Est la personne qui a un périmètre de projets, est dépositaire du budget. Les sponsors a délégué son autorité au directeur de projets pour que les projets avancent. C’est le directeur de projet qui arbitre les orientations du projet lorsqu’il y a doute</a:t>
            </a:r>
          </a:p>
          <a:p>
            <a:r>
              <a:rPr lang="fr-FR" sz="1400" dirty="0"/>
              <a:t>Le chef de projet</a:t>
            </a:r>
          </a:p>
          <a:p>
            <a:pPr lvl="1"/>
            <a:r>
              <a:rPr lang="fr-FR" sz="1200" dirty="0"/>
              <a:t>A la délégation du directeur de projet sur un projet particulier. Il a des responsabilités de pilotage, de maîtrise des risques et des coûts et du déroulé opérationnel du projet. Il n’arbitre aucun axe clef du projet.</a:t>
            </a:r>
          </a:p>
          <a:p>
            <a:r>
              <a:rPr lang="fr-FR" sz="1400" dirty="0"/>
              <a:t>Le client… et les autres</a:t>
            </a:r>
          </a:p>
          <a:p>
            <a:pPr lvl="1"/>
            <a:r>
              <a:rPr lang="fr-FR" sz="1200" b="0" dirty="0"/>
              <a:t>Participent aux tâches opérationnels : font</a:t>
            </a:r>
          </a:p>
          <a:p>
            <a:pPr lvl="1"/>
            <a:r>
              <a:rPr lang="fr-FR" sz="1200" b="0" dirty="0"/>
              <a:t>Sont informés de l’avancée des projets lorsque leur périmètre peut être touché</a:t>
            </a:r>
          </a:p>
          <a:p>
            <a:pPr lvl="1"/>
            <a:r>
              <a:rPr lang="fr-FR" sz="1200" b="0" dirty="0"/>
              <a:t>Est tenu au courant de l’ensemble des éléments qui peuvent affecter le déroulé du projet</a:t>
            </a:r>
          </a:p>
          <a:p>
            <a:pPr lvl="1"/>
            <a:r>
              <a:rPr lang="fr-FR" sz="1200" b="0" dirty="0"/>
              <a:t>Est consulté par le chef / directeur de projet lors d’arbitrages critiques qui touchent au </a:t>
            </a:r>
            <a:r>
              <a:rPr lang="fr-FR" sz="1200" b="0" dirty="0" err="1"/>
              <a:t>project</a:t>
            </a:r>
            <a:r>
              <a:rPr lang="fr-FR" sz="1200" b="0" dirty="0"/>
              <a:t> charter</a:t>
            </a:r>
          </a:p>
          <a:p>
            <a:pPr marL="0" indent="0">
              <a:buNone/>
            </a:pPr>
            <a:endParaRPr lang="fr-FR" sz="1800" b="0" dirty="0"/>
          </a:p>
          <a:p>
            <a:pPr lvl="1"/>
            <a:endParaRPr lang="fr-FR" sz="1400" dirty="0"/>
          </a:p>
          <a:p>
            <a:endParaRPr lang="en-US" b="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La </a:t>
            </a:r>
            <a:r>
              <a:rPr lang="en-US" b="0" i="1" dirty="0" err="1"/>
              <a:t>gouvernance</a:t>
            </a:r>
            <a:r>
              <a:rPr lang="en-US" b="0" i="1" dirty="0"/>
              <a:t>, la </a:t>
            </a:r>
            <a:r>
              <a:rPr lang="en-US" b="0" i="1" dirty="0" err="1"/>
              <a:t>gouvernance</a:t>
            </a:r>
            <a:r>
              <a:rPr lang="en-US" b="0" i="1" dirty="0"/>
              <a:t>, la </a:t>
            </a:r>
            <a:r>
              <a:rPr lang="en-US" b="0" i="1" dirty="0" err="1"/>
              <a:t>gouvernance</a:t>
            </a:r>
            <a:r>
              <a:rPr lang="en-US" b="0" i="1" dirty="0"/>
              <a:t> – Scoop UK example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35D756-F0D5-4A15-8379-CD27D2FB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" y="826899"/>
            <a:ext cx="9030879" cy="41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RACI – </a:t>
            </a:r>
            <a:r>
              <a:rPr lang="en-US" b="0" i="1" dirty="0" err="1"/>
              <a:t>éviter</a:t>
            </a:r>
            <a:r>
              <a:rPr lang="en-US" b="0" i="1" dirty="0"/>
              <a:t> le “Ha bon </a:t>
            </a:r>
            <a:r>
              <a:rPr lang="en-US" b="0" i="1" dirty="0" err="1"/>
              <a:t>c’est</a:t>
            </a:r>
            <a:r>
              <a:rPr lang="en-US" b="0" i="1" dirty="0"/>
              <a:t> à </a:t>
            </a:r>
            <a:r>
              <a:rPr lang="en-US" b="0" i="1" dirty="0" err="1"/>
              <a:t>moi</a:t>
            </a:r>
            <a:r>
              <a:rPr lang="en-US" b="0" i="1" dirty="0"/>
              <a:t> de faire </a:t>
            </a:r>
            <a:r>
              <a:rPr lang="en-US" b="0" i="1" dirty="0" err="1"/>
              <a:t>ça</a:t>
            </a:r>
            <a:r>
              <a:rPr lang="en-US" b="0" i="1" dirty="0"/>
              <a:t> ?”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773E64-AF41-4C32-A604-4F68B0BF4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9" y="788529"/>
            <a:ext cx="6418277" cy="41493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5EAC07-F91D-44A1-81A1-7AE92DA56AE4}"/>
              </a:ext>
            </a:extLst>
          </p:cNvPr>
          <p:cNvSpPr/>
          <p:nvPr/>
        </p:nvSpPr>
        <p:spPr bwMode="auto">
          <a:xfrm>
            <a:off x="7691754" y="1522531"/>
            <a:ext cx="1753905" cy="7731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Mise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5833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RACI – </a:t>
            </a:r>
            <a:r>
              <a:rPr lang="en-US" b="0" i="1" dirty="0" err="1"/>
              <a:t>Exemple</a:t>
            </a:r>
            <a:r>
              <a:rPr lang="en-US" b="0" i="1" dirty="0"/>
              <a:t> sur Scoop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CE30C0-DD21-4091-B5BB-594EAC23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" y="821444"/>
            <a:ext cx="9536521" cy="42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8" y="100111"/>
            <a:ext cx="9537793" cy="526553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clefs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b="0" i="1" dirty="0"/>
              <a:t>Le planning – </a:t>
            </a:r>
            <a:r>
              <a:rPr lang="en-US" b="0" i="1" dirty="0" err="1"/>
              <a:t>élément</a:t>
            </a:r>
            <a:r>
              <a:rPr lang="en-US" b="0" i="1" dirty="0"/>
              <a:t> de communication et </a:t>
            </a:r>
            <a:r>
              <a:rPr lang="en-US" b="0" i="1" dirty="0" err="1"/>
              <a:t>visuel</a:t>
            </a:r>
            <a:r>
              <a:rPr lang="en-US" b="0" i="1" dirty="0"/>
              <a:t> standard pour </a:t>
            </a:r>
            <a:r>
              <a:rPr lang="en-US" b="0" i="1" dirty="0" err="1"/>
              <a:t>vendre</a:t>
            </a:r>
            <a:endParaRPr lang="en-US" b="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0FBB2-B96E-4C53-AEAA-121C2CD1B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8" y="1105069"/>
            <a:ext cx="9246811" cy="36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dèle Powerpoint Retail Ban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1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+mj-lt"/>
          </a:defRPr>
        </a:defPPr>
      </a:lstStyle>
    </a:txDef>
  </a:objectDefaults>
  <a:extraClrSchemeLst>
    <a:extraClrScheme>
      <a:clrScheme name="Modèle Powerpoint Retail Bank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3">
        <a:dk1>
          <a:srgbClr val="000000"/>
        </a:dk1>
        <a:lt1>
          <a:srgbClr val="FFFFFF"/>
        </a:lt1>
        <a:dk2>
          <a:srgbClr val="748C2C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14">
        <a:dk1>
          <a:srgbClr val="000000"/>
        </a:dk1>
        <a:lt1>
          <a:srgbClr val="FFFFFF"/>
        </a:lt1>
        <a:dk2>
          <a:srgbClr val="000000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owerpoint Retail Ban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1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+mj-lt"/>
          </a:defRPr>
        </a:defPPr>
      </a:lstStyle>
    </a:txDef>
  </a:objectDefaults>
  <a:extraClrSchemeLst>
    <a:extraClrScheme>
      <a:clrScheme name="Modèle Powerpoint Retail Bank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3">
        <a:dk1>
          <a:srgbClr val="000000"/>
        </a:dk1>
        <a:lt1>
          <a:srgbClr val="FFFFFF"/>
        </a:lt1>
        <a:dk2>
          <a:srgbClr val="748C2C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14">
        <a:dk1>
          <a:srgbClr val="000000"/>
        </a:dk1>
        <a:lt1>
          <a:srgbClr val="FFFFFF"/>
        </a:lt1>
        <a:dk2>
          <a:srgbClr val="000000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Powerpoint Retail Banking</Template>
  <TotalTime>89245</TotalTime>
  <Words>1673</Words>
  <Application>Microsoft Office PowerPoint</Application>
  <PresentationFormat>Personnalisé</PresentationFormat>
  <Paragraphs>208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Corbel</vt:lpstr>
      <vt:lpstr>Wingdings</vt:lpstr>
      <vt:lpstr>Modèle Powerpoint Retail Banking</vt:lpstr>
      <vt:lpstr>1_Modèle Powerpoint Retail Banking</vt:lpstr>
      <vt:lpstr>Formation PA Les Teckos parlent aux teckos </vt:lpstr>
      <vt:lpstr>Définition d’un projet  3 grands aspects différencient un projet du BAU</vt:lpstr>
      <vt:lpstr>Les éléments clefs d’une méthodologie projet Le project charter</vt:lpstr>
      <vt:lpstr>Les éléments clefs d’une méthodologie projet Le problem statement</vt:lpstr>
      <vt:lpstr>Les éléments clefs d’une méthodologie projet La gouvernance, la gouvernance, la gouvernance</vt:lpstr>
      <vt:lpstr>Les éléments clefs d’une méthodologie projet La gouvernance, la gouvernance, la gouvernance – Scoop UK example</vt:lpstr>
      <vt:lpstr>Les éléments clefs d’une méthodologie projet Le RACI – éviter le “Ha bon c’est à moi de faire ça ?”</vt:lpstr>
      <vt:lpstr>Les éléments clefs d’une méthodologie projet Le RACI – Exemple sur Scoop</vt:lpstr>
      <vt:lpstr>Les éléments clefs d’une méthodologie projet Le planning – élément de communication et visuel standard pour vendre</vt:lpstr>
      <vt:lpstr>Les éléments clefs d’une méthodologie projet Le planning – élément de communication et visuel standard pour vendre</vt:lpstr>
      <vt:lpstr>Les éléments clefs d’une méthodologie projet La priorisation des taches – on ne fait que les taches P0</vt:lpstr>
      <vt:lpstr>Les éléments clefs d’une méthodologie projet Détecter les forces en présence</vt:lpstr>
      <vt:lpstr>Les éléments clefs d’une méthodologie projet Engager encore plus les engages, consulter les constructifs, éviter les rouges</vt:lpstr>
      <vt:lpstr>Les éléments clefs d’une méthodologie projet Les règles d’or (experience personnelle)</vt:lpstr>
      <vt:lpstr>Les projets ratés Les a priori ont la vie dure</vt:lpstr>
      <vt:lpstr>LSS : une longue accumulation de theories et de pratiques Américains et Japonais ont théorisé sur la façon de mettre des processus sous contrôle</vt:lpstr>
      <vt:lpstr>LSS : une longue accumulation de theories et de pratiques Aller plus vite, sans défaut, de façon répétable… Bref, mettre sous contrôle</vt:lpstr>
      <vt:lpstr>LSS : une longue accumulation de theories et de pratiques Aller plus vite, sans défaut, de façon répétable… Bref, mettre sous contrôle</vt:lpstr>
      <vt:lpstr>LSS : une longue accumulation de theories et de pratiques Contrairement aux idées reçues, le management est au Coeur du lean</vt:lpstr>
      <vt:lpstr>LSS : une longue accumulation de theories et de pratiques DMAIC: une formule dans le vocabulaire courant du problem-solving</vt:lpstr>
      <vt:lpstr>LSS : une longue accumulation de theories et de pratiques VOC: voice of the customer – l’élément le plus fundamental du lean</vt:lpstr>
      <vt:lpstr>LSS : une longue accumulation de theories et de pratiques VOC: voice of the customer – l’élément le plus fondamental du lean</vt:lpstr>
      <vt:lpstr>LSS : une longue accumulation de theories et de pratiques VOC: voice of the customer – l’élément le plus fondamental du lean</vt:lpstr>
      <vt:lpstr>LSS : une longue accumulation de theories et de pratiques Des choses inattendues dans le lean : le 5S, et en particulier le rangement !</vt:lpstr>
      <vt:lpstr>LSS : une longue accumulation de theories et de pratiques Des choses inattendues dans le lean : le 5S, et en particulier le rangement !</vt:lpstr>
      <vt:lpstr>Le management – notions de base Management hiérarchique et management fonctionnel :  des points communs</vt:lpstr>
      <vt:lpstr>Le management – notions de base Une équipe performante est un équilibre instable</vt:lpstr>
      <vt:lpstr>Le management – notions de base Quelques croyances et contradictions à gérer</vt:lpstr>
      <vt:lpstr>Le management – Connaître son équipe Méthode MBTI : une méthode parmi d’autres, centrée sur le “naturel” des gens</vt:lpstr>
      <vt:lpstr>Le management – Connaître son équipe Méthode MBTI : Des proportions différentes de profils dans la population</vt:lpstr>
      <vt:lpstr>Le management – Connaître son équipe Donner du feedback pour aider les collaborateurs à se </vt:lpstr>
      <vt:lpstr>Si ça vous a plu D’autres sujets en vrac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Review</dc:title>
  <dc:creator>Cédric Puel</dc:creator>
  <cp:lastModifiedBy>B56146</cp:lastModifiedBy>
  <cp:revision>1544</cp:revision>
  <cp:lastPrinted>2018-06-08T12:59:11Z</cp:lastPrinted>
  <dcterms:created xsi:type="dcterms:W3CDTF">2009-02-04T13:52:18Z</dcterms:created>
  <dcterms:modified xsi:type="dcterms:W3CDTF">2019-01-02T15:28:15Z</dcterms:modified>
</cp:coreProperties>
</file>