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66" r:id="rId3"/>
    <p:sldId id="262" r:id="rId4"/>
    <p:sldId id="274" r:id="rId5"/>
    <p:sldId id="267" r:id="rId6"/>
    <p:sldId id="258" r:id="rId7"/>
    <p:sldId id="272" r:id="rId8"/>
    <p:sldId id="277" r:id="rId9"/>
    <p:sldId id="286" r:id="rId10"/>
    <p:sldId id="278" r:id="rId11"/>
    <p:sldId id="279" r:id="rId12"/>
    <p:sldId id="275" r:id="rId13"/>
    <p:sldId id="280" r:id="rId14"/>
    <p:sldId id="260" r:id="rId15"/>
    <p:sldId id="270" r:id="rId16"/>
    <p:sldId id="282" r:id="rId17"/>
    <p:sldId id="281" r:id="rId18"/>
    <p:sldId id="285" r:id="rId19"/>
    <p:sldId id="284" r:id="rId20"/>
    <p:sldId id="287" r:id="rId21"/>
    <p:sldId id="283" r:id="rId22"/>
    <p:sldId id="26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84985" autoAdjust="0"/>
  </p:normalViewPr>
  <p:slideViewPr>
    <p:cSldViewPr snapToGrid="0">
      <p:cViewPr>
        <p:scale>
          <a:sx n="100" d="100"/>
          <a:sy n="100" d="100"/>
        </p:scale>
        <p:origin x="-5512" y="-1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6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2202D-F94C-441A-A3B8-FB2A53DE05F8}" type="doc">
      <dgm:prSet loTypeId="urn:microsoft.com/office/officeart/2008/layout/VerticalCurvedList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5E0DF64-CB3D-416F-AEA0-DCF90B5E9606}">
      <dgm:prSet custT="1"/>
      <dgm:spPr>
        <a:solidFill>
          <a:schemeClr val="lt1">
            <a:hueOff val="0"/>
            <a:satOff val="0"/>
            <a:lumOff val="0"/>
          </a:schemeClr>
        </a:solidFill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rtl="0"/>
          <a:r>
            <a:rPr lang="en-US" sz="1600" dirty="0" smtClean="0">
              <a:latin typeface="Monaco"/>
            </a:rPr>
            <a:t>kevin@sportslabs.com</a:t>
          </a:r>
          <a:endParaRPr lang="en-US" sz="1600" dirty="0">
            <a:latin typeface="Monaco"/>
          </a:endParaRPr>
        </a:p>
      </dgm:t>
    </dgm:pt>
    <dgm:pt modelId="{1143DC01-F2B3-47AA-B997-446FD25BB123}" type="parTrans" cxnId="{FEF9C6E8-E164-44A1-A0EF-10B89E2F4495}">
      <dgm:prSet/>
      <dgm:spPr/>
      <dgm:t>
        <a:bodyPr/>
        <a:lstStyle/>
        <a:p>
          <a:endParaRPr lang="en-US"/>
        </a:p>
      </dgm:t>
    </dgm:pt>
    <dgm:pt modelId="{FFDA475E-4306-47C2-9288-55201E30963A}" type="sibTrans" cxnId="{FEF9C6E8-E164-44A1-A0EF-10B89E2F4495}">
      <dgm:prSet/>
      <dgm:spPr/>
      <dgm:t>
        <a:bodyPr/>
        <a:lstStyle/>
        <a:p>
          <a:endParaRPr lang="en-US">
            <a:latin typeface="Monaco"/>
          </a:endParaRPr>
        </a:p>
      </dgm:t>
    </dgm:pt>
    <dgm:pt modelId="{F0EA3461-4637-43ED-8451-F9DB04690126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algn="l" rtl="0"/>
          <a:r>
            <a:rPr lang="en-US" sz="1600" dirty="0" smtClean="0">
              <a:latin typeface="Monaco"/>
            </a:rPr>
            <a:t>github.com/</a:t>
          </a:r>
          <a:r>
            <a:rPr lang="en-US" sz="1600" dirty="0" err="1" smtClean="0">
              <a:latin typeface="Monaco"/>
            </a:rPr>
            <a:t>gmale</a:t>
          </a:r>
          <a:endParaRPr lang="en-US" sz="1600" dirty="0">
            <a:latin typeface="Monaco"/>
          </a:endParaRPr>
        </a:p>
      </dgm:t>
    </dgm:pt>
    <dgm:pt modelId="{00308A2B-5D3F-48B5-96CB-BCE7278F423C}" type="parTrans" cxnId="{29952C76-9A5C-4307-8A0F-6658E98F7FB0}">
      <dgm:prSet/>
      <dgm:spPr/>
      <dgm:t>
        <a:bodyPr/>
        <a:lstStyle/>
        <a:p>
          <a:endParaRPr lang="en-US"/>
        </a:p>
      </dgm:t>
    </dgm:pt>
    <dgm:pt modelId="{D5CB05F7-EE2C-46F7-B89F-C5EE53FDF228}" type="sibTrans" cxnId="{29952C76-9A5C-4307-8A0F-6658E98F7FB0}">
      <dgm:prSet/>
      <dgm:spPr/>
      <dgm:t>
        <a:bodyPr/>
        <a:lstStyle/>
        <a:p>
          <a:endParaRPr lang="en-US"/>
        </a:p>
      </dgm:t>
    </dgm:pt>
    <dgm:pt modelId="{333A9000-9CDE-424D-A5E6-D505515246AF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algn="l" rtl="0"/>
          <a:r>
            <a:rPr lang="en-US" sz="1200" dirty="0" err="1" smtClean="0">
              <a:latin typeface="Monaco"/>
            </a:rPr>
            <a:t>developerbits.blogspot.com</a:t>
          </a:r>
          <a:endParaRPr lang="en-US" sz="1200" dirty="0">
            <a:latin typeface="Monaco"/>
          </a:endParaRPr>
        </a:p>
      </dgm:t>
    </dgm:pt>
    <dgm:pt modelId="{8429B32B-9609-4095-B8D7-D756F2CDC021}" type="parTrans" cxnId="{44D4AB9E-ED5A-43E8-844A-4B1388E16A79}">
      <dgm:prSet/>
      <dgm:spPr/>
      <dgm:t>
        <a:bodyPr/>
        <a:lstStyle/>
        <a:p>
          <a:endParaRPr lang="en-US"/>
        </a:p>
      </dgm:t>
    </dgm:pt>
    <dgm:pt modelId="{67F6866B-2184-4318-8899-962480628C15}" type="sibTrans" cxnId="{44D4AB9E-ED5A-43E8-844A-4B1388E16A79}">
      <dgm:prSet/>
      <dgm:spPr/>
      <dgm:t>
        <a:bodyPr/>
        <a:lstStyle/>
        <a:p>
          <a:endParaRPr lang="en-US"/>
        </a:p>
      </dgm:t>
    </dgm:pt>
    <dgm:pt modelId="{39CAE8D7-C496-4BBB-AEF4-DF2C7CB8EEAA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rtl="0"/>
          <a:r>
            <a:rPr lang="en-US" sz="1600" dirty="0" smtClean="0">
              <a:latin typeface="Monaco"/>
            </a:rPr>
            <a:t>@</a:t>
          </a:r>
          <a:r>
            <a:rPr lang="en-US" sz="1600" dirty="0" err="1" smtClean="0">
              <a:latin typeface="Monaco"/>
            </a:rPr>
            <a:t>anothergmale</a:t>
          </a:r>
          <a:endParaRPr lang="en-US" sz="1600" dirty="0">
            <a:latin typeface="Monaco"/>
          </a:endParaRPr>
        </a:p>
      </dgm:t>
    </dgm:pt>
    <dgm:pt modelId="{F5CC1BF7-3040-4959-AE32-E8740FDC2C7B}" type="parTrans" cxnId="{9C7D6574-9651-48F4-B615-776B51711A3B}">
      <dgm:prSet/>
      <dgm:spPr/>
      <dgm:t>
        <a:bodyPr/>
        <a:lstStyle/>
        <a:p>
          <a:endParaRPr lang="en-US"/>
        </a:p>
      </dgm:t>
    </dgm:pt>
    <dgm:pt modelId="{9EFC027D-214A-4FD1-A576-648A77EF7FE9}" type="sibTrans" cxnId="{9C7D6574-9651-48F4-B615-776B51711A3B}">
      <dgm:prSet/>
      <dgm:spPr/>
      <dgm:t>
        <a:bodyPr/>
        <a:lstStyle/>
        <a:p>
          <a:endParaRPr lang="en-US"/>
        </a:p>
      </dgm:t>
    </dgm:pt>
    <dgm:pt modelId="{BC61949D-4EAE-4DA9-8836-7184DA29D941}" type="pres">
      <dgm:prSet presAssocID="{AFE2202D-F94C-441A-A3B8-FB2A53DE05F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59BF92-C74E-4395-AD3F-24AB250033FA}" type="pres">
      <dgm:prSet presAssocID="{AFE2202D-F94C-441A-A3B8-FB2A53DE05F8}" presName="Name1" presStyleCnt="0"/>
      <dgm:spPr/>
    </dgm:pt>
    <dgm:pt modelId="{A02E8C29-FDC6-420A-B8F5-74704ED2E885}" type="pres">
      <dgm:prSet presAssocID="{AFE2202D-F94C-441A-A3B8-FB2A53DE05F8}" presName="cycle" presStyleCnt="0"/>
      <dgm:spPr/>
    </dgm:pt>
    <dgm:pt modelId="{5E6B3989-3E39-4C8B-9342-5DC01B83E22A}" type="pres">
      <dgm:prSet presAssocID="{AFE2202D-F94C-441A-A3B8-FB2A53DE05F8}" presName="srcNode" presStyleLbl="node1" presStyleIdx="0" presStyleCnt="4"/>
      <dgm:spPr/>
    </dgm:pt>
    <dgm:pt modelId="{610939EF-FD87-48CF-8723-410F6E07FC75}" type="pres">
      <dgm:prSet presAssocID="{AFE2202D-F94C-441A-A3B8-FB2A53DE05F8}" presName="conn" presStyleLbl="parChTrans1D2" presStyleIdx="0" presStyleCnt="1"/>
      <dgm:spPr/>
      <dgm:t>
        <a:bodyPr/>
        <a:lstStyle/>
        <a:p>
          <a:endParaRPr lang="en-US"/>
        </a:p>
      </dgm:t>
    </dgm:pt>
    <dgm:pt modelId="{B1445965-8B25-483C-85FB-3ACBAA183147}" type="pres">
      <dgm:prSet presAssocID="{AFE2202D-F94C-441A-A3B8-FB2A53DE05F8}" presName="extraNode" presStyleLbl="node1" presStyleIdx="0" presStyleCnt="4"/>
      <dgm:spPr/>
    </dgm:pt>
    <dgm:pt modelId="{0CE6CC0B-07DD-4AFA-949D-1A58725165BD}" type="pres">
      <dgm:prSet presAssocID="{AFE2202D-F94C-441A-A3B8-FB2A53DE05F8}" presName="dstNode" presStyleLbl="node1" presStyleIdx="0" presStyleCnt="4"/>
      <dgm:spPr/>
    </dgm:pt>
    <dgm:pt modelId="{A1407152-9DF8-42E3-BE52-07C6BB11D564}" type="pres">
      <dgm:prSet presAssocID="{85E0DF64-CB3D-416F-AEA0-DCF90B5E9606}" presName="text_1" presStyleLbl="node1" presStyleIdx="0" presStyleCnt="4" custScaleX="79961" custLinFactNeighborX="-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B2127-FACA-4BC9-81E7-42C9026EEAE3}" type="pres">
      <dgm:prSet presAssocID="{85E0DF64-CB3D-416F-AEA0-DCF90B5E9606}" presName="accent_1" presStyleCnt="0"/>
      <dgm:spPr/>
    </dgm:pt>
    <dgm:pt modelId="{D362CCD3-8B22-4E4D-94FB-E5436C85C8F0}" type="pres">
      <dgm:prSet presAssocID="{85E0DF64-CB3D-416F-AEA0-DCF90B5E9606}" presName="accentRepeatNode" presStyleLbl="solidFgAcc1" presStyleIdx="0" presStyleCnt="4"/>
      <dgm:spPr/>
    </dgm:pt>
    <dgm:pt modelId="{D75FF6AE-B2B0-47CA-8DDA-64042A3EF749}" type="pres">
      <dgm:prSet presAssocID="{F0EA3461-4637-43ED-8451-F9DB04690126}" presName="text_2" presStyleLbl="node1" presStyleIdx="1" presStyleCnt="4" custScaleX="78605" custLinFactNeighborX="-5963" custLinFactNeighborY="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3C7F7-E360-44F5-A9DC-3C28048F8F92}" type="pres">
      <dgm:prSet presAssocID="{F0EA3461-4637-43ED-8451-F9DB04690126}" presName="accent_2" presStyleCnt="0"/>
      <dgm:spPr/>
    </dgm:pt>
    <dgm:pt modelId="{427110FB-0E32-41F0-B904-3E034DA4F1A2}" type="pres">
      <dgm:prSet presAssocID="{F0EA3461-4637-43ED-8451-F9DB04690126}" presName="accentRepeatNode" presStyleLbl="solidFgAcc1" presStyleIdx="1" presStyleCnt="4"/>
      <dgm:spPr/>
    </dgm:pt>
    <dgm:pt modelId="{49F2E23F-929D-49A4-AEE1-C7237CD7FD97}" type="pres">
      <dgm:prSet presAssocID="{333A9000-9CDE-424D-A5E6-D505515246AF}" presName="text_3" presStyleLbl="node1" presStyleIdx="2" presStyleCnt="4" custScaleX="80708" custLinFactNeighborX="-7081" custLinFactNeighborY="-3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2D5C9-650F-4B89-93B7-56C3492C112F}" type="pres">
      <dgm:prSet presAssocID="{333A9000-9CDE-424D-A5E6-D505515246AF}" presName="accent_3" presStyleCnt="0"/>
      <dgm:spPr/>
    </dgm:pt>
    <dgm:pt modelId="{339BDDD8-3343-49E2-8A09-4132562624B0}" type="pres">
      <dgm:prSet presAssocID="{333A9000-9CDE-424D-A5E6-D505515246AF}" presName="accentRepeatNode" presStyleLbl="solidFgAcc1" presStyleIdx="2" presStyleCnt="4"/>
      <dgm:spPr/>
    </dgm:pt>
    <dgm:pt modelId="{E21907AB-BCBA-4923-8D66-C02354FEB2C6}" type="pres">
      <dgm:prSet presAssocID="{39CAE8D7-C496-4BBB-AEF4-DF2C7CB8EEAA}" presName="text_4" presStyleLbl="node1" presStyleIdx="3" presStyleCnt="4" custScaleX="80149" custLinFactNeighborX="-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93934-2E9D-4308-90A1-F5DE9DCAD365}" type="pres">
      <dgm:prSet presAssocID="{39CAE8D7-C496-4BBB-AEF4-DF2C7CB8EEAA}" presName="accent_4" presStyleCnt="0"/>
      <dgm:spPr/>
    </dgm:pt>
    <dgm:pt modelId="{BB6742FE-37CE-4CAA-954B-7FD37275720B}" type="pres">
      <dgm:prSet presAssocID="{39CAE8D7-C496-4BBB-AEF4-DF2C7CB8EEAA}" presName="accentRepeatNode" presStyleLbl="solidFgAcc1" presStyleIdx="3" presStyleCnt="4"/>
      <dgm:spPr/>
    </dgm:pt>
  </dgm:ptLst>
  <dgm:cxnLst>
    <dgm:cxn modelId="{FEF9C6E8-E164-44A1-A0EF-10B89E2F4495}" srcId="{AFE2202D-F94C-441A-A3B8-FB2A53DE05F8}" destId="{85E0DF64-CB3D-416F-AEA0-DCF90B5E9606}" srcOrd="0" destOrd="0" parTransId="{1143DC01-F2B3-47AA-B997-446FD25BB123}" sibTransId="{FFDA475E-4306-47C2-9288-55201E30963A}"/>
    <dgm:cxn modelId="{5BAC632A-58E4-4C37-B276-9C49C05FA536}" type="presOf" srcId="{FFDA475E-4306-47C2-9288-55201E30963A}" destId="{610939EF-FD87-48CF-8723-410F6E07FC75}" srcOrd="0" destOrd="0" presId="urn:microsoft.com/office/officeart/2008/layout/VerticalCurvedList"/>
    <dgm:cxn modelId="{9621512F-520E-4C90-BE3B-C1F9F2F5F2EA}" type="presOf" srcId="{AFE2202D-F94C-441A-A3B8-FB2A53DE05F8}" destId="{BC61949D-4EAE-4DA9-8836-7184DA29D941}" srcOrd="0" destOrd="0" presId="urn:microsoft.com/office/officeart/2008/layout/VerticalCurvedList"/>
    <dgm:cxn modelId="{9C7D6574-9651-48F4-B615-776B51711A3B}" srcId="{AFE2202D-F94C-441A-A3B8-FB2A53DE05F8}" destId="{39CAE8D7-C496-4BBB-AEF4-DF2C7CB8EEAA}" srcOrd="3" destOrd="0" parTransId="{F5CC1BF7-3040-4959-AE32-E8740FDC2C7B}" sibTransId="{9EFC027D-214A-4FD1-A576-648A77EF7FE9}"/>
    <dgm:cxn modelId="{F6D44C5E-24BA-4DCE-A42B-42332F82F939}" type="presOf" srcId="{85E0DF64-CB3D-416F-AEA0-DCF90B5E9606}" destId="{A1407152-9DF8-42E3-BE52-07C6BB11D564}" srcOrd="0" destOrd="0" presId="urn:microsoft.com/office/officeart/2008/layout/VerticalCurvedList"/>
    <dgm:cxn modelId="{20791338-3B00-4CA0-97AB-E265454F977F}" type="presOf" srcId="{333A9000-9CDE-424D-A5E6-D505515246AF}" destId="{49F2E23F-929D-49A4-AEE1-C7237CD7FD97}" srcOrd="0" destOrd="0" presId="urn:microsoft.com/office/officeart/2008/layout/VerticalCurvedList"/>
    <dgm:cxn modelId="{44D4AB9E-ED5A-43E8-844A-4B1388E16A79}" srcId="{AFE2202D-F94C-441A-A3B8-FB2A53DE05F8}" destId="{333A9000-9CDE-424D-A5E6-D505515246AF}" srcOrd="2" destOrd="0" parTransId="{8429B32B-9609-4095-B8D7-D756F2CDC021}" sibTransId="{67F6866B-2184-4318-8899-962480628C15}"/>
    <dgm:cxn modelId="{A45F2287-7B26-42B7-A9DB-516EA75BCC91}" type="presOf" srcId="{39CAE8D7-C496-4BBB-AEF4-DF2C7CB8EEAA}" destId="{E21907AB-BCBA-4923-8D66-C02354FEB2C6}" srcOrd="0" destOrd="0" presId="urn:microsoft.com/office/officeart/2008/layout/VerticalCurvedList"/>
    <dgm:cxn modelId="{29952C76-9A5C-4307-8A0F-6658E98F7FB0}" srcId="{AFE2202D-F94C-441A-A3B8-FB2A53DE05F8}" destId="{F0EA3461-4637-43ED-8451-F9DB04690126}" srcOrd="1" destOrd="0" parTransId="{00308A2B-5D3F-48B5-96CB-BCE7278F423C}" sibTransId="{D5CB05F7-EE2C-46F7-B89F-C5EE53FDF228}"/>
    <dgm:cxn modelId="{0FE7C30F-64CA-4C51-9321-5E196B23102D}" type="presOf" srcId="{F0EA3461-4637-43ED-8451-F9DB04690126}" destId="{D75FF6AE-B2B0-47CA-8DDA-64042A3EF749}" srcOrd="0" destOrd="0" presId="urn:microsoft.com/office/officeart/2008/layout/VerticalCurvedList"/>
    <dgm:cxn modelId="{E249F2EE-055F-4BAA-B4C2-103A298AE91C}" type="presParOf" srcId="{BC61949D-4EAE-4DA9-8836-7184DA29D941}" destId="{9B59BF92-C74E-4395-AD3F-24AB250033FA}" srcOrd="0" destOrd="0" presId="urn:microsoft.com/office/officeart/2008/layout/VerticalCurvedList"/>
    <dgm:cxn modelId="{D0A3A1CF-78C4-4AAC-BF0B-3102731C7137}" type="presParOf" srcId="{9B59BF92-C74E-4395-AD3F-24AB250033FA}" destId="{A02E8C29-FDC6-420A-B8F5-74704ED2E885}" srcOrd="0" destOrd="0" presId="urn:microsoft.com/office/officeart/2008/layout/VerticalCurvedList"/>
    <dgm:cxn modelId="{DD4B96E5-CED2-4A3B-9F8F-1AFBF7935275}" type="presParOf" srcId="{A02E8C29-FDC6-420A-B8F5-74704ED2E885}" destId="{5E6B3989-3E39-4C8B-9342-5DC01B83E22A}" srcOrd="0" destOrd="0" presId="urn:microsoft.com/office/officeart/2008/layout/VerticalCurvedList"/>
    <dgm:cxn modelId="{7D06E69E-8975-4E3F-8C1A-B1DB7D387500}" type="presParOf" srcId="{A02E8C29-FDC6-420A-B8F5-74704ED2E885}" destId="{610939EF-FD87-48CF-8723-410F6E07FC75}" srcOrd="1" destOrd="0" presId="urn:microsoft.com/office/officeart/2008/layout/VerticalCurvedList"/>
    <dgm:cxn modelId="{EF8B0718-438E-4B6F-814E-E56A059581B5}" type="presParOf" srcId="{A02E8C29-FDC6-420A-B8F5-74704ED2E885}" destId="{B1445965-8B25-483C-85FB-3ACBAA183147}" srcOrd="2" destOrd="0" presId="urn:microsoft.com/office/officeart/2008/layout/VerticalCurvedList"/>
    <dgm:cxn modelId="{FEDCD1E5-2CF0-4096-9FFB-A438E15BC133}" type="presParOf" srcId="{A02E8C29-FDC6-420A-B8F5-74704ED2E885}" destId="{0CE6CC0B-07DD-4AFA-949D-1A58725165BD}" srcOrd="3" destOrd="0" presId="urn:microsoft.com/office/officeart/2008/layout/VerticalCurvedList"/>
    <dgm:cxn modelId="{0FBF10E6-E13C-4044-A31C-CFF288427482}" type="presParOf" srcId="{9B59BF92-C74E-4395-AD3F-24AB250033FA}" destId="{A1407152-9DF8-42E3-BE52-07C6BB11D564}" srcOrd="1" destOrd="0" presId="urn:microsoft.com/office/officeart/2008/layout/VerticalCurvedList"/>
    <dgm:cxn modelId="{DB19D674-1118-4166-AC15-F05D4628BE61}" type="presParOf" srcId="{9B59BF92-C74E-4395-AD3F-24AB250033FA}" destId="{373B2127-FACA-4BC9-81E7-42C9026EEAE3}" srcOrd="2" destOrd="0" presId="urn:microsoft.com/office/officeart/2008/layout/VerticalCurvedList"/>
    <dgm:cxn modelId="{33F5B4ED-29D0-44B9-892D-8610BEFA7E7E}" type="presParOf" srcId="{373B2127-FACA-4BC9-81E7-42C9026EEAE3}" destId="{D362CCD3-8B22-4E4D-94FB-E5436C85C8F0}" srcOrd="0" destOrd="0" presId="urn:microsoft.com/office/officeart/2008/layout/VerticalCurvedList"/>
    <dgm:cxn modelId="{983F299D-0C7A-4AEC-A705-09C339EF5D3B}" type="presParOf" srcId="{9B59BF92-C74E-4395-AD3F-24AB250033FA}" destId="{D75FF6AE-B2B0-47CA-8DDA-64042A3EF749}" srcOrd="3" destOrd="0" presId="urn:microsoft.com/office/officeart/2008/layout/VerticalCurvedList"/>
    <dgm:cxn modelId="{0A4B639F-A760-43E3-A6F2-03BAA730F3D7}" type="presParOf" srcId="{9B59BF92-C74E-4395-AD3F-24AB250033FA}" destId="{1903C7F7-E360-44F5-A9DC-3C28048F8F92}" srcOrd="4" destOrd="0" presId="urn:microsoft.com/office/officeart/2008/layout/VerticalCurvedList"/>
    <dgm:cxn modelId="{2E635F6D-6A37-4CFC-B0A4-099507457140}" type="presParOf" srcId="{1903C7F7-E360-44F5-A9DC-3C28048F8F92}" destId="{427110FB-0E32-41F0-B904-3E034DA4F1A2}" srcOrd="0" destOrd="0" presId="urn:microsoft.com/office/officeart/2008/layout/VerticalCurvedList"/>
    <dgm:cxn modelId="{1BCAE8CF-6151-48F7-9E37-4F88E53DC4E2}" type="presParOf" srcId="{9B59BF92-C74E-4395-AD3F-24AB250033FA}" destId="{49F2E23F-929D-49A4-AEE1-C7237CD7FD97}" srcOrd="5" destOrd="0" presId="urn:microsoft.com/office/officeart/2008/layout/VerticalCurvedList"/>
    <dgm:cxn modelId="{1E4ACBE8-BB47-4F60-8389-0B2E7A8953E5}" type="presParOf" srcId="{9B59BF92-C74E-4395-AD3F-24AB250033FA}" destId="{71D2D5C9-650F-4B89-93B7-56C3492C112F}" srcOrd="6" destOrd="0" presId="urn:microsoft.com/office/officeart/2008/layout/VerticalCurvedList"/>
    <dgm:cxn modelId="{2C4226C2-CEB8-4B27-AE49-4D4154F225C3}" type="presParOf" srcId="{71D2D5C9-650F-4B89-93B7-56C3492C112F}" destId="{339BDDD8-3343-49E2-8A09-4132562624B0}" srcOrd="0" destOrd="0" presId="urn:microsoft.com/office/officeart/2008/layout/VerticalCurvedList"/>
    <dgm:cxn modelId="{118751FB-FB5E-4846-92FF-3CFC9E6283BB}" type="presParOf" srcId="{9B59BF92-C74E-4395-AD3F-24AB250033FA}" destId="{E21907AB-BCBA-4923-8D66-C02354FEB2C6}" srcOrd="7" destOrd="0" presId="urn:microsoft.com/office/officeart/2008/layout/VerticalCurvedList"/>
    <dgm:cxn modelId="{F3CACEFD-A030-47DE-9199-6E176B18EAE1}" type="presParOf" srcId="{9B59BF92-C74E-4395-AD3F-24AB250033FA}" destId="{3D393934-2E9D-4308-90A1-F5DE9DCAD365}" srcOrd="8" destOrd="0" presId="urn:microsoft.com/office/officeart/2008/layout/VerticalCurvedList"/>
    <dgm:cxn modelId="{6026D3FB-FC50-462F-AA45-EB15363F373D}" type="presParOf" srcId="{3D393934-2E9D-4308-90A1-F5DE9DCAD365}" destId="{BB6742FE-37CE-4CAA-954B-7FD3727572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2202D-F94C-441A-A3B8-FB2A53DE05F8}" type="doc">
      <dgm:prSet loTypeId="urn:microsoft.com/office/officeart/2008/layout/VerticalCurvedList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5E0DF64-CB3D-416F-AEA0-DCF90B5E9606}">
      <dgm:prSet custT="1"/>
      <dgm:spPr>
        <a:solidFill>
          <a:schemeClr val="lt1">
            <a:hueOff val="0"/>
            <a:satOff val="0"/>
            <a:lumOff val="0"/>
          </a:schemeClr>
        </a:solidFill>
        <a:effectLst/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rtl="0"/>
          <a:r>
            <a:rPr lang="en-US" sz="1600" dirty="0" smtClean="0"/>
            <a:t>kevin@sportslabs.com</a:t>
          </a:r>
          <a:endParaRPr lang="en-US" sz="1600" dirty="0"/>
        </a:p>
      </dgm:t>
    </dgm:pt>
    <dgm:pt modelId="{1143DC01-F2B3-47AA-B997-446FD25BB123}" type="parTrans" cxnId="{FEF9C6E8-E164-44A1-A0EF-10B89E2F4495}">
      <dgm:prSet/>
      <dgm:spPr/>
      <dgm:t>
        <a:bodyPr/>
        <a:lstStyle/>
        <a:p>
          <a:endParaRPr lang="en-US"/>
        </a:p>
      </dgm:t>
    </dgm:pt>
    <dgm:pt modelId="{FFDA475E-4306-47C2-9288-55201E30963A}" type="sibTrans" cxnId="{FEF9C6E8-E164-44A1-A0EF-10B89E2F4495}">
      <dgm:prSet/>
      <dgm:spPr/>
      <dgm:t>
        <a:bodyPr/>
        <a:lstStyle/>
        <a:p>
          <a:endParaRPr lang="en-US"/>
        </a:p>
      </dgm:t>
    </dgm:pt>
    <dgm:pt modelId="{F0EA3461-4637-43ED-8451-F9DB04690126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algn="l" rtl="0"/>
          <a:r>
            <a:rPr lang="en-US" sz="1600" dirty="0" smtClean="0"/>
            <a:t>github.com/</a:t>
          </a:r>
          <a:r>
            <a:rPr lang="en-US" sz="1600" dirty="0" err="1" smtClean="0"/>
            <a:t>gmale</a:t>
          </a:r>
          <a:endParaRPr lang="en-US" sz="1600" dirty="0"/>
        </a:p>
      </dgm:t>
    </dgm:pt>
    <dgm:pt modelId="{00308A2B-5D3F-48B5-96CB-BCE7278F423C}" type="parTrans" cxnId="{29952C76-9A5C-4307-8A0F-6658E98F7FB0}">
      <dgm:prSet/>
      <dgm:spPr/>
      <dgm:t>
        <a:bodyPr/>
        <a:lstStyle/>
        <a:p>
          <a:endParaRPr lang="en-US"/>
        </a:p>
      </dgm:t>
    </dgm:pt>
    <dgm:pt modelId="{D5CB05F7-EE2C-46F7-B89F-C5EE53FDF228}" type="sibTrans" cxnId="{29952C76-9A5C-4307-8A0F-6658E98F7FB0}">
      <dgm:prSet/>
      <dgm:spPr/>
      <dgm:t>
        <a:bodyPr/>
        <a:lstStyle/>
        <a:p>
          <a:endParaRPr lang="en-US"/>
        </a:p>
      </dgm:t>
    </dgm:pt>
    <dgm:pt modelId="{333A9000-9CDE-424D-A5E6-D505515246AF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algn="l" rtl="0"/>
          <a:r>
            <a:rPr lang="en-US" sz="1600" dirty="0" smtClean="0"/>
            <a:t>developerbits.blogspot.com</a:t>
          </a:r>
          <a:endParaRPr lang="en-US" sz="1600" dirty="0"/>
        </a:p>
      </dgm:t>
    </dgm:pt>
    <dgm:pt modelId="{8429B32B-9609-4095-B8D7-D756F2CDC021}" type="parTrans" cxnId="{44D4AB9E-ED5A-43E8-844A-4B1388E16A79}">
      <dgm:prSet/>
      <dgm:spPr/>
      <dgm:t>
        <a:bodyPr/>
        <a:lstStyle/>
        <a:p>
          <a:endParaRPr lang="en-US"/>
        </a:p>
      </dgm:t>
    </dgm:pt>
    <dgm:pt modelId="{67F6866B-2184-4318-8899-962480628C15}" type="sibTrans" cxnId="{44D4AB9E-ED5A-43E8-844A-4B1388E16A79}">
      <dgm:prSet/>
      <dgm:spPr/>
      <dgm:t>
        <a:bodyPr/>
        <a:lstStyle/>
        <a:p>
          <a:endParaRPr lang="en-US"/>
        </a:p>
      </dgm:t>
    </dgm:pt>
    <dgm:pt modelId="{39CAE8D7-C496-4BBB-AEF4-DF2C7CB8EEAA}">
      <dgm:prSet custT="1"/>
      <dgm:spPr>
        <a:scene3d>
          <a:camera prst="orthographicFront"/>
          <a:lightRig rig="chilly" dir="t"/>
        </a:scene3d>
        <a:sp3d prstMaterial="translucentPowder"/>
      </dgm:spPr>
      <dgm:t>
        <a:bodyPr/>
        <a:lstStyle/>
        <a:p>
          <a:pPr rtl="0"/>
          <a:r>
            <a:rPr lang="en-US" sz="1600" dirty="0" smtClean="0"/>
            <a:t>@</a:t>
          </a:r>
          <a:r>
            <a:rPr lang="en-US" sz="1600" dirty="0" err="1" smtClean="0"/>
            <a:t>anothergmale</a:t>
          </a:r>
          <a:endParaRPr lang="en-US" sz="1600" dirty="0"/>
        </a:p>
      </dgm:t>
    </dgm:pt>
    <dgm:pt modelId="{F5CC1BF7-3040-4959-AE32-E8740FDC2C7B}" type="parTrans" cxnId="{9C7D6574-9651-48F4-B615-776B51711A3B}">
      <dgm:prSet/>
      <dgm:spPr/>
      <dgm:t>
        <a:bodyPr/>
        <a:lstStyle/>
        <a:p>
          <a:endParaRPr lang="en-US"/>
        </a:p>
      </dgm:t>
    </dgm:pt>
    <dgm:pt modelId="{9EFC027D-214A-4FD1-A576-648A77EF7FE9}" type="sibTrans" cxnId="{9C7D6574-9651-48F4-B615-776B51711A3B}">
      <dgm:prSet/>
      <dgm:spPr/>
      <dgm:t>
        <a:bodyPr/>
        <a:lstStyle/>
        <a:p>
          <a:endParaRPr lang="en-US"/>
        </a:p>
      </dgm:t>
    </dgm:pt>
    <dgm:pt modelId="{BC61949D-4EAE-4DA9-8836-7184DA29D941}" type="pres">
      <dgm:prSet presAssocID="{AFE2202D-F94C-441A-A3B8-FB2A53DE05F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59BF92-C74E-4395-AD3F-24AB250033FA}" type="pres">
      <dgm:prSet presAssocID="{AFE2202D-F94C-441A-A3B8-FB2A53DE05F8}" presName="Name1" presStyleCnt="0"/>
      <dgm:spPr/>
    </dgm:pt>
    <dgm:pt modelId="{A02E8C29-FDC6-420A-B8F5-74704ED2E885}" type="pres">
      <dgm:prSet presAssocID="{AFE2202D-F94C-441A-A3B8-FB2A53DE05F8}" presName="cycle" presStyleCnt="0"/>
      <dgm:spPr/>
    </dgm:pt>
    <dgm:pt modelId="{5E6B3989-3E39-4C8B-9342-5DC01B83E22A}" type="pres">
      <dgm:prSet presAssocID="{AFE2202D-F94C-441A-A3B8-FB2A53DE05F8}" presName="srcNode" presStyleLbl="node1" presStyleIdx="0" presStyleCnt="4"/>
      <dgm:spPr/>
    </dgm:pt>
    <dgm:pt modelId="{610939EF-FD87-48CF-8723-410F6E07FC75}" type="pres">
      <dgm:prSet presAssocID="{AFE2202D-F94C-441A-A3B8-FB2A53DE05F8}" presName="conn" presStyleLbl="parChTrans1D2" presStyleIdx="0" presStyleCnt="1"/>
      <dgm:spPr/>
      <dgm:t>
        <a:bodyPr/>
        <a:lstStyle/>
        <a:p>
          <a:endParaRPr lang="en-US"/>
        </a:p>
      </dgm:t>
    </dgm:pt>
    <dgm:pt modelId="{B1445965-8B25-483C-85FB-3ACBAA183147}" type="pres">
      <dgm:prSet presAssocID="{AFE2202D-F94C-441A-A3B8-FB2A53DE05F8}" presName="extraNode" presStyleLbl="node1" presStyleIdx="0" presStyleCnt="4"/>
      <dgm:spPr/>
    </dgm:pt>
    <dgm:pt modelId="{0CE6CC0B-07DD-4AFA-949D-1A58725165BD}" type="pres">
      <dgm:prSet presAssocID="{AFE2202D-F94C-441A-A3B8-FB2A53DE05F8}" presName="dstNode" presStyleLbl="node1" presStyleIdx="0" presStyleCnt="4"/>
      <dgm:spPr/>
    </dgm:pt>
    <dgm:pt modelId="{A1407152-9DF8-42E3-BE52-07C6BB11D564}" type="pres">
      <dgm:prSet presAssocID="{85E0DF64-CB3D-416F-AEA0-DCF90B5E9606}" presName="text_1" presStyleLbl="node1" presStyleIdx="0" presStyleCnt="4" custScaleX="81234" custLinFactNeighborX="-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B2127-FACA-4BC9-81E7-42C9026EEAE3}" type="pres">
      <dgm:prSet presAssocID="{85E0DF64-CB3D-416F-AEA0-DCF90B5E9606}" presName="accent_1" presStyleCnt="0"/>
      <dgm:spPr/>
    </dgm:pt>
    <dgm:pt modelId="{D362CCD3-8B22-4E4D-94FB-E5436C85C8F0}" type="pres">
      <dgm:prSet presAssocID="{85E0DF64-CB3D-416F-AEA0-DCF90B5E9606}" presName="accentRepeatNode" presStyleLbl="solidFgAcc1" presStyleIdx="0" presStyleCnt="4"/>
      <dgm:spPr/>
    </dgm:pt>
    <dgm:pt modelId="{D75FF6AE-B2B0-47CA-8DDA-64042A3EF749}" type="pres">
      <dgm:prSet presAssocID="{F0EA3461-4637-43ED-8451-F9DB04690126}" presName="text_2" presStyleLbl="node1" presStyleIdx="1" presStyleCnt="4" custScaleX="79735" custLinFactNeighborX="-5963" custLinFactNeighborY="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3C7F7-E360-44F5-A9DC-3C28048F8F92}" type="pres">
      <dgm:prSet presAssocID="{F0EA3461-4637-43ED-8451-F9DB04690126}" presName="accent_2" presStyleCnt="0"/>
      <dgm:spPr/>
    </dgm:pt>
    <dgm:pt modelId="{427110FB-0E32-41F0-B904-3E034DA4F1A2}" type="pres">
      <dgm:prSet presAssocID="{F0EA3461-4637-43ED-8451-F9DB04690126}" presName="accentRepeatNode" presStyleLbl="solidFgAcc1" presStyleIdx="1" presStyleCnt="4"/>
      <dgm:spPr/>
    </dgm:pt>
    <dgm:pt modelId="{49F2E23F-929D-49A4-AEE1-C7237CD7FD97}" type="pres">
      <dgm:prSet presAssocID="{333A9000-9CDE-424D-A5E6-D505515246AF}" presName="text_3" presStyleLbl="node1" presStyleIdx="2" presStyleCnt="4" custScaleX="80708" custLinFactNeighborX="-7081" custLinFactNeighborY="-3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2D5C9-650F-4B89-93B7-56C3492C112F}" type="pres">
      <dgm:prSet presAssocID="{333A9000-9CDE-424D-A5E6-D505515246AF}" presName="accent_3" presStyleCnt="0"/>
      <dgm:spPr/>
    </dgm:pt>
    <dgm:pt modelId="{339BDDD8-3343-49E2-8A09-4132562624B0}" type="pres">
      <dgm:prSet presAssocID="{333A9000-9CDE-424D-A5E6-D505515246AF}" presName="accentRepeatNode" presStyleLbl="solidFgAcc1" presStyleIdx="2" presStyleCnt="4"/>
      <dgm:spPr/>
    </dgm:pt>
    <dgm:pt modelId="{E21907AB-BCBA-4923-8D66-C02354FEB2C6}" type="pres">
      <dgm:prSet presAssocID="{39CAE8D7-C496-4BBB-AEF4-DF2C7CB8EEAA}" presName="text_4" presStyleLbl="node1" presStyleIdx="3" presStyleCnt="4" custScaleX="80362" custLinFactNeighborX="-5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93934-2E9D-4308-90A1-F5DE9DCAD365}" type="pres">
      <dgm:prSet presAssocID="{39CAE8D7-C496-4BBB-AEF4-DF2C7CB8EEAA}" presName="accent_4" presStyleCnt="0"/>
      <dgm:spPr/>
    </dgm:pt>
    <dgm:pt modelId="{BB6742FE-37CE-4CAA-954B-7FD37275720B}" type="pres">
      <dgm:prSet presAssocID="{39CAE8D7-C496-4BBB-AEF4-DF2C7CB8EEAA}" presName="accentRepeatNode" presStyleLbl="solidFgAcc1" presStyleIdx="3" presStyleCnt="4"/>
      <dgm:spPr/>
    </dgm:pt>
  </dgm:ptLst>
  <dgm:cxnLst>
    <dgm:cxn modelId="{D91BB031-05D3-4BC1-B660-35888BE7F0E8}" type="presOf" srcId="{85E0DF64-CB3D-416F-AEA0-DCF90B5E9606}" destId="{A1407152-9DF8-42E3-BE52-07C6BB11D564}" srcOrd="0" destOrd="0" presId="urn:microsoft.com/office/officeart/2008/layout/VerticalCurvedList"/>
    <dgm:cxn modelId="{FEF9C6E8-E164-44A1-A0EF-10B89E2F4495}" srcId="{AFE2202D-F94C-441A-A3B8-FB2A53DE05F8}" destId="{85E0DF64-CB3D-416F-AEA0-DCF90B5E9606}" srcOrd="0" destOrd="0" parTransId="{1143DC01-F2B3-47AA-B997-446FD25BB123}" sibTransId="{FFDA475E-4306-47C2-9288-55201E30963A}"/>
    <dgm:cxn modelId="{4565643B-7EC5-4916-A55A-A82144D8FCBE}" type="presOf" srcId="{333A9000-9CDE-424D-A5E6-D505515246AF}" destId="{49F2E23F-929D-49A4-AEE1-C7237CD7FD97}" srcOrd="0" destOrd="0" presId="urn:microsoft.com/office/officeart/2008/layout/VerticalCurvedList"/>
    <dgm:cxn modelId="{7C747934-08DC-4C2C-96CE-6CE5F1900CE0}" type="presOf" srcId="{FFDA475E-4306-47C2-9288-55201E30963A}" destId="{610939EF-FD87-48CF-8723-410F6E07FC75}" srcOrd="0" destOrd="0" presId="urn:microsoft.com/office/officeart/2008/layout/VerticalCurvedList"/>
    <dgm:cxn modelId="{A16F28AA-EAC5-4E90-B0D4-582330C9DAA6}" type="presOf" srcId="{AFE2202D-F94C-441A-A3B8-FB2A53DE05F8}" destId="{BC61949D-4EAE-4DA9-8836-7184DA29D941}" srcOrd="0" destOrd="0" presId="urn:microsoft.com/office/officeart/2008/layout/VerticalCurvedList"/>
    <dgm:cxn modelId="{9C7D6574-9651-48F4-B615-776B51711A3B}" srcId="{AFE2202D-F94C-441A-A3B8-FB2A53DE05F8}" destId="{39CAE8D7-C496-4BBB-AEF4-DF2C7CB8EEAA}" srcOrd="3" destOrd="0" parTransId="{F5CC1BF7-3040-4959-AE32-E8740FDC2C7B}" sibTransId="{9EFC027D-214A-4FD1-A576-648A77EF7FE9}"/>
    <dgm:cxn modelId="{23BF11B5-5E6C-4015-A12A-5B6242307398}" type="presOf" srcId="{39CAE8D7-C496-4BBB-AEF4-DF2C7CB8EEAA}" destId="{E21907AB-BCBA-4923-8D66-C02354FEB2C6}" srcOrd="0" destOrd="0" presId="urn:microsoft.com/office/officeart/2008/layout/VerticalCurvedList"/>
    <dgm:cxn modelId="{262D2232-8DA0-4B92-8365-7C6A7BFE9B59}" type="presOf" srcId="{F0EA3461-4637-43ED-8451-F9DB04690126}" destId="{D75FF6AE-B2B0-47CA-8DDA-64042A3EF749}" srcOrd="0" destOrd="0" presId="urn:microsoft.com/office/officeart/2008/layout/VerticalCurvedList"/>
    <dgm:cxn modelId="{44D4AB9E-ED5A-43E8-844A-4B1388E16A79}" srcId="{AFE2202D-F94C-441A-A3B8-FB2A53DE05F8}" destId="{333A9000-9CDE-424D-A5E6-D505515246AF}" srcOrd="2" destOrd="0" parTransId="{8429B32B-9609-4095-B8D7-D756F2CDC021}" sibTransId="{67F6866B-2184-4318-8899-962480628C15}"/>
    <dgm:cxn modelId="{29952C76-9A5C-4307-8A0F-6658E98F7FB0}" srcId="{AFE2202D-F94C-441A-A3B8-FB2A53DE05F8}" destId="{F0EA3461-4637-43ED-8451-F9DB04690126}" srcOrd="1" destOrd="0" parTransId="{00308A2B-5D3F-48B5-96CB-BCE7278F423C}" sibTransId="{D5CB05F7-EE2C-46F7-B89F-C5EE53FDF228}"/>
    <dgm:cxn modelId="{3D2BD184-695F-4DB7-A755-FF2A94DDD5F7}" type="presParOf" srcId="{BC61949D-4EAE-4DA9-8836-7184DA29D941}" destId="{9B59BF92-C74E-4395-AD3F-24AB250033FA}" srcOrd="0" destOrd="0" presId="urn:microsoft.com/office/officeart/2008/layout/VerticalCurvedList"/>
    <dgm:cxn modelId="{9887AF7E-5BCC-48E0-874D-5BC50E3407B9}" type="presParOf" srcId="{9B59BF92-C74E-4395-AD3F-24AB250033FA}" destId="{A02E8C29-FDC6-420A-B8F5-74704ED2E885}" srcOrd="0" destOrd="0" presId="urn:microsoft.com/office/officeart/2008/layout/VerticalCurvedList"/>
    <dgm:cxn modelId="{58C2CA43-8BF6-474D-81C5-9C16B67DABDD}" type="presParOf" srcId="{A02E8C29-FDC6-420A-B8F5-74704ED2E885}" destId="{5E6B3989-3E39-4C8B-9342-5DC01B83E22A}" srcOrd="0" destOrd="0" presId="urn:microsoft.com/office/officeart/2008/layout/VerticalCurvedList"/>
    <dgm:cxn modelId="{87863078-C494-4039-93AC-7230A8C3B15D}" type="presParOf" srcId="{A02E8C29-FDC6-420A-B8F5-74704ED2E885}" destId="{610939EF-FD87-48CF-8723-410F6E07FC75}" srcOrd="1" destOrd="0" presId="urn:microsoft.com/office/officeart/2008/layout/VerticalCurvedList"/>
    <dgm:cxn modelId="{D0EF7C7B-46F1-4B9E-91B4-03D7BE35B9DE}" type="presParOf" srcId="{A02E8C29-FDC6-420A-B8F5-74704ED2E885}" destId="{B1445965-8B25-483C-85FB-3ACBAA183147}" srcOrd="2" destOrd="0" presId="urn:microsoft.com/office/officeart/2008/layout/VerticalCurvedList"/>
    <dgm:cxn modelId="{1035585C-5A8A-4422-8177-31A97E0FD7BF}" type="presParOf" srcId="{A02E8C29-FDC6-420A-B8F5-74704ED2E885}" destId="{0CE6CC0B-07DD-4AFA-949D-1A58725165BD}" srcOrd="3" destOrd="0" presId="urn:microsoft.com/office/officeart/2008/layout/VerticalCurvedList"/>
    <dgm:cxn modelId="{01853D04-3A2D-4811-B883-C370BADE2714}" type="presParOf" srcId="{9B59BF92-C74E-4395-AD3F-24AB250033FA}" destId="{A1407152-9DF8-42E3-BE52-07C6BB11D564}" srcOrd="1" destOrd="0" presId="urn:microsoft.com/office/officeart/2008/layout/VerticalCurvedList"/>
    <dgm:cxn modelId="{AC61870D-E878-45E8-951E-20CE997DB1B7}" type="presParOf" srcId="{9B59BF92-C74E-4395-AD3F-24AB250033FA}" destId="{373B2127-FACA-4BC9-81E7-42C9026EEAE3}" srcOrd="2" destOrd="0" presId="urn:microsoft.com/office/officeart/2008/layout/VerticalCurvedList"/>
    <dgm:cxn modelId="{FA96BA87-98E2-4F4F-B41A-5BC2D85CA7B4}" type="presParOf" srcId="{373B2127-FACA-4BC9-81E7-42C9026EEAE3}" destId="{D362CCD3-8B22-4E4D-94FB-E5436C85C8F0}" srcOrd="0" destOrd="0" presId="urn:microsoft.com/office/officeart/2008/layout/VerticalCurvedList"/>
    <dgm:cxn modelId="{6A163918-9DC7-4686-B9AC-F9399F64DBC1}" type="presParOf" srcId="{9B59BF92-C74E-4395-AD3F-24AB250033FA}" destId="{D75FF6AE-B2B0-47CA-8DDA-64042A3EF749}" srcOrd="3" destOrd="0" presId="urn:microsoft.com/office/officeart/2008/layout/VerticalCurvedList"/>
    <dgm:cxn modelId="{3C71C7E9-0FA0-4A14-B684-C1BC6E22CF1E}" type="presParOf" srcId="{9B59BF92-C74E-4395-AD3F-24AB250033FA}" destId="{1903C7F7-E360-44F5-A9DC-3C28048F8F92}" srcOrd="4" destOrd="0" presId="urn:microsoft.com/office/officeart/2008/layout/VerticalCurvedList"/>
    <dgm:cxn modelId="{A4E996E5-6230-4EE8-8079-5AA738F917F6}" type="presParOf" srcId="{1903C7F7-E360-44F5-A9DC-3C28048F8F92}" destId="{427110FB-0E32-41F0-B904-3E034DA4F1A2}" srcOrd="0" destOrd="0" presId="urn:microsoft.com/office/officeart/2008/layout/VerticalCurvedList"/>
    <dgm:cxn modelId="{A3604C3B-61D4-4A8D-AC2C-5CC82FC13FC1}" type="presParOf" srcId="{9B59BF92-C74E-4395-AD3F-24AB250033FA}" destId="{49F2E23F-929D-49A4-AEE1-C7237CD7FD97}" srcOrd="5" destOrd="0" presId="urn:microsoft.com/office/officeart/2008/layout/VerticalCurvedList"/>
    <dgm:cxn modelId="{06322912-3E0E-481C-B635-A3C2430EA589}" type="presParOf" srcId="{9B59BF92-C74E-4395-AD3F-24AB250033FA}" destId="{71D2D5C9-650F-4B89-93B7-56C3492C112F}" srcOrd="6" destOrd="0" presId="urn:microsoft.com/office/officeart/2008/layout/VerticalCurvedList"/>
    <dgm:cxn modelId="{DB5C511F-F415-435F-8474-182FC7C183DC}" type="presParOf" srcId="{71D2D5C9-650F-4B89-93B7-56C3492C112F}" destId="{339BDDD8-3343-49E2-8A09-4132562624B0}" srcOrd="0" destOrd="0" presId="urn:microsoft.com/office/officeart/2008/layout/VerticalCurvedList"/>
    <dgm:cxn modelId="{C8586037-FF55-4F74-A9FB-285872C23C32}" type="presParOf" srcId="{9B59BF92-C74E-4395-AD3F-24AB250033FA}" destId="{E21907AB-BCBA-4923-8D66-C02354FEB2C6}" srcOrd="7" destOrd="0" presId="urn:microsoft.com/office/officeart/2008/layout/VerticalCurvedList"/>
    <dgm:cxn modelId="{FD2A3A3A-27ED-4F88-AB09-C5C7C65D2E69}" type="presParOf" srcId="{9B59BF92-C74E-4395-AD3F-24AB250033FA}" destId="{3D393934-2E9D-4308-90A1-F5DE9DCAD365}" srcOrd="8" destOrd="0" presId="urn:microsoft.com/office/officeart/2008/layout/VerticalCurvedList"/>
    <dgm:cxn modelId="{08876D48-B2D1-44E2-89FF-14610CA109D7}" type="presParOf" srcId="{3D393934-2E9D-4308-90A1-F5DE9DCAD365}" destId="{BB6742FE-37CE-4CAA-954B-7FD3727572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939EF-FD87-48CF-8723-410F6E07FC75}">
      <dsp:nvSpPr>
        <dsp:cNvPr id="0" name=""/>
        <dsp:cNvSpPr/>
      </dsp:nvSpPr>
      <dsp:spPr>
        <a:xfrm>
          <a:off x="-2952683" y="-482309"/>
          <a:ext cx="3737346" cy="3737346"/>
        </a:xfrm>
        <a:prstGeom prst="blockArc">
          <a:avLst>
            <a:gd name="adj1" fmla="val 18900000"/>
            <a:gd name="adj2" fmla="val 2700000"/>
            <a:gd name="adj3" fmla="val 578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07152-9DF8-42E3-BE52-07C6BB11D564}">
      <dsp:nvSpPr>
        <dsp:cNvPr id="0" name=""/>
        <dsp:cNvSpPr/>
      </dsp:nvSpPr>
      <dsp:spPr>
        <a:xfrm>
          <a:off x="668908" y="213167"/>
          <a:ext cx="3191897" cy="426556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Monaco"/>
            </a:rPr>
            <a:t>kevin@sportslabs.com</a:t>
          </a:r>
          <a:endParaRPr lang="en-US" sz="1600" kern="1200" dirty="0">
            <a:latin typeface="Monaco"/>
          </a:endParaRPr>
        </a:p>
      </dsp:txBody>
      <dsp:txXfrm>
        <a:off x="668908" y="213167"/>
        <a:ext cx="3191897" cy="426556"/>
      </dsp:txXfrm>
    </dsp:sp>
    <dsp:sp modelId="{D362CCD3-8B22-4E4D-94FB-E5436C85C8F0}">
      <dsp:nvSpPr>
        <dsp:cNvPr id="0" name=""/>
        <dsp:cNvSpPr/>
      </dsp:nvSpPr>
      <dsp:spPr>
        <a:xfrm>
          <a:off x="230922" y="159847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FF6AE-B2B0-47CA-8DDA-64042A3EF749}">
      <dsp:nvSpPr>
        <dsp:cNvPr id="0" name=""/>
        <dsp:cNvSpPr/>
      </dsp:nvSpPr>
      <dsp:spPr>
        <a:xfrm>
          <a:off x="919488" y="865717"/>
          <a:ext cx="2945536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Monaco"/>
            </a:rPr>
            <a:t>github.com/</a:t>
          </a:r>
          <a:r>
            <a:rPr lang="en-US" sz="1600" kern="1200" dirty="0" err="1" smtClean="0">
              <a:latin typeface="Monaco"/>
            </a:rPr>
            <a:t>gmale</a:t>
          </a:r>
          <a:endParaRPr lang="en-US" sz="1600" kern="1200" dirty="0">
            <a:latin typeface="Monaco"/>
          </a:endParaRPr>
        </a:p>
      </dsp:txBody>
      <dsp:txXfrm>
        <a:off x="919488" y="865717"/>
        <a:ext cx="2945536" cy="426556"/>
      </dsp:txXfrm>
    </dsp:sp>
    <dsp:sp modelId="{427110FB-0E32-41F0-B904-3E034DA4F1A2}">
      <dsp:nvSpPr>
        <dsp:cNvPr id="0" name=""/>
        <dsp:cNvSpPr/>
      </dsp:nvSpPr>
      <dsp:spPr>
        <a:xfrm>
          <a:off x="475476" y="799793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2E23F-929D-49A4-AEE1-C7237CD7FD97}">
      <dsp:nvSpPr>
        <dsp:cNvPr id="0" name=""/>
        <dsp:cNvSpPr/>
      </dsp:nvSpPr>
      <dsp:spPr>
        <a:xfrm>
          <a:off x="838192" y="1477327"/>
          <a:ext cx="3024341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Monaco"/>
            </a:rPr>
            <a:t>developerbits.blogspot.com</a:t>
          </a:r>
          <a:endParaRPr lang="en-US" sz="1200" kern="1200" dirty="0">
            <a:latin typeface="Monaco"/>
          </a:endParaRPr>
        </a:p>
      </dsp:txBody>
      <dsp:txXfrm>
        <a:off x="838192" y="1477327"/>
        <a:ext cx="3024341" cy="426556"/>
      </dsp:txXfrm>
    </dsp:sp>
    <dsp:sp modelId="{339BDDD8-3343-49E2-8A09-4132562624B0}">
      <dsp:nvSpPr>
        <dsp:cNvPr id="0" name=""/>
        <dsp:cNvSpPr/>
      </dsp:nvSpPr>
      <dsp:spPr>
        <a:xfrm>
          <a:off x="475476" y="1439739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907AB-BCBA-4923-8D66-C02354FEB2C6}">
      <dsp:nvSpPr>
        <dsp:cNvPr id="0" name=""/>
        <dsp:cNvSpPr/>
      </dsp:nvSpPr>
      <dsp:spPr>
        <a:xfrm>
          <a:off x="657172" y="2133004"/>
          <a:ext cx="3199402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Monaco"/>
            </a:rPr>
            <a:t>@</a:t>
          </a:r>
          <a:r>
            <a:rPr lang="en-US" sz="1600" kern="1200" dirty="0" err="1" smtClean="0">
              <a:latin typeface="Monaco"/>
            </a:rPr>
            <a:t>anothergmale</a:t>
          </a:r>
          <a:endParaRPr lang="en-US" sz="1600" kern="1200" dirty="0">
            <a:latin typeface="Monaco"/>
          </a:endParaRPr>
        </a:p>
      </dsp:txBody>
      <dsp:txXfrm>
        <a:off x="657172" y="2133004"/>
        <a:ext cx="3199402" cy="426556"/>
      </dsp:txXfrm>
    </dsp:sp>
    <dsp:sp modelId="{BB6742FE-37CE-4CAA-954B-7FD37275720B}">
      <dsp:nvSpPr>
        <dsp:cNvPr id="0" name=""/>
        <dsp:cNvSpPr/>
      </dsp:nvSpPr>
      <dsp:spPr>
        <a:xfrm>
          <a:off x="230922" y="2079684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939EF-FD87-48CF-8723-410F6E07FC75}">
      <dsp:nvSpPr>
        <dsp:cNvPr id="0" name=""/>
        <dsp:cNvSpPr/>
      </dsp:nvSpPr>
      <dsp:spPr>
        <a:xfrm>
          <a:off x="-2952683" y="-482309"/>
          <a:ext cx="3737346" cy="3737346"/>
        </a:xfrm>
        <a:prstGeom prst="blockArc">
          <a:avLst>
            <a:gd name="adj1" fmla="val 18900000"/>
            <a:gd name="adj2" fmla="val 2700000"/>
            <a:gd name="adj3" fmla="val 578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07152-9DF8-42E3-BE52-07C6BB11D564}">
      <dsp:nvSpPr>
        <dsp:cNvPr id="0" name=""/>
        <dsp:cNvSpPr/>
      </dsp:nvSpPr>
      <dsp:spPr>
        <a:xfrm>
          <a:off x="643500" y="213167"/>
          <a:ext cx="3242713" cy="426556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kevin@sportslabs.com</a:t>
          </a:r>
          <a:endParaRPr lang="en-US" sz="1600" kern="1200" dirty="0"/>
        </a:p>
      </dsp:txBody>
      <dsp:txXfrm>
        <a:off x="643500" y="213167"/>
        <a:ext cx="3242713" cy="426556"/>
      </dsp:txXfrm>
    </dsp:sp>
    <dsp:sp modelId="{D362CCD3-8B22-4E4D-94FB-E5436C85C8F0}">
      <dsp:nvSpPr>
        <dsp:cNvPr id="0" name=""/>
        <dsp:cNvSpPr/>
      </dsp:nvSpPr>
      <dsp:spPr>
        <a:xfrm>
          <a:off x="230922" y="159847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FF6AE-B2B0-47CA-8DDA-64042A3EF749}">
      <dsp:nvSpPr>
        <dsp:cNvPr id="0" name=""/>
        <dsp:cNvSpPr/>
      </dsp:nvSpPr>
      <dsp:spPr>
        <a:xfrm>
          <a:off x="898316" y="865717"/>
          <a:ext cx="2987880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github.com/</a:t>
          </a:r>
          <a:r>
            <a:rPr lang="en-US" sz="1600" kern="1200" dirty="0" err="1" smtClean="0"/>
            <a:t>gmale</a:t>
          </a:r>
          <a:endParaRPr lang="en-US" sz="1600" kern="1200" dirty="0"/>
        </a:p>
      </dsp:txBody>
      <dsp:txXfrm>
        <a:off x="898316" y="865717"/>
        <a:ext cx="2987880" cy="426556"/>
      </dsp:txXfrm>
    </dsp:sp>
    <dsp:sp modelId="{427110FB-0E32-41F0-B904-3E034DA4F1A2}">
      <dsp:nvSpPr>
        <dsp:cNvPr id="0" name=""/>
        <dsp:cNvSpPr/>
      </dsp:nvSpPr>
      <dsp:spPr>
        <a:xfrm>
          <a:off x="475476" y="799793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2E23F-929D-49A4-AEE1-C7237CD7FD97}">
      <dsp:nvSpPr>
        <dsp:cNvPr id="0" name=""/>
        <dsp:cNvSpPr/>
      </dsp:nvSpPr>
      <dsp:spPr>
        <a:xfrm>
          <a:off x="838192" y="1477327"/>
          <a:ext cx="3024341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developerbits.blogspot.com</a:t>
          </a:r>
          <a:endParaRPr lang="en-US" sz="1600" kern="1200" dirty="0"/>
        </a:p>
      </dsp:txBody>
      <dsp:txXfrm>
        <a:off x="838192" y="1477327"/>
        <a:ext cx="3024341" cy="426556"/>
      </dsp:txXfrm>
    </dsp:sp>
    <dsp:sp modelId="{339BDDD8-3343-49E2-8A09-4132562624B0}">
      <dsp:nvSpPr>
        <dsp:cNvPr id="0" name=""/>
        <dsp:cNvSpPr/>
      </dsp:nvSpPr>
      <dsp:spPr>
        <a:xfrm>
          <a:off x="475476" y="1439739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907AB-BCBA-4923-8D66-C02354FEB2C6}">
      <dsp:nvSpPr>
        <dsp:cNvPr id="0" name=""/>
        <dsp:cNvSpPr/>
      </dsp:nvSpPr>
      <dsp:spPr>
        <a:xfrm>
          <a:off x="678309" y="2133004"/>
          <a:ext cx="3207904" cy="426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79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@</a:t>
          </a:r>
          <a:r>
            <a:rPr lang="en-US" sz="1600" kern="1200" dirty="0" err="1" smtClean="0"/>
            <a:t>anothergmale</a:t>
          </a:r>
          <a:endParaRPr lang="en-US" sz="1600" kern="1200" dirty="0"/>
        </a:p>
      </dsp:txBody>
      <dsp:txXfrm>
        <a:off x="678309" y="2133004"/>
        <a:ext cx="3207904" cy="426556"/>
      </dsp:txXfrm>
    </dsp:sp>
    <dsp:sp modelId="{BB6742FE-37CE-4CAA-954B-7FD37275720B}">
      <dsp:nvSpPr>
        <dsp:cNvPr id="0" name=""/>
        <dsp:cNvSpPr/>
      </dsp:nvSpPr>
      <dsp:spPr>
        <a:xfrm>
          <a:off x="230922" y="2079684"/>
          <a:ext cx="533195" cy="533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1D80A-FE72-D442-BDEC-35844C0EBA11}" type="datetimeFigureOut">
              <a:rPr lang="en-US" smtClean="0"/>
              <a:t>8/12/13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2AAA-B42B-154A-A3A9-61CF5676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quit the last project where he was involved as a freelancer</a:t>
            </a:r>
          </a:p>
          <a:p>
            <a:r>
              <a:rPr lang="en-US" dirty="0" smtClean="0"/>
              <a:t>- got deeply frustrated</a:t>
            </a:r>
          </a:p>
          <a:p>
            <a:r>
              <a:rPr lang="en-US" dirty="0" smtClean="0"/>
              <a:t>- dynamic languages were all the hype</a:t>
            </a:r>
          </a:p>
          <a:p>
            <a:r>
              <a:rPr lang="en-US" dirty="0" smtClean="0"/>
              <a:t>- after 2 months had a feeling… I'm on to something</a:t>
            </a:r>
          </a:p>
          <a:p>
            <a:r>
              <a:rPr lang="en-US" dirty="0" smtClean="0"/>
              <a:t>- needed a business model</a:t>
            </a:r>
          </a:p>
          <a:p>
            <a:r>
              <a:rPr lang="en-US" dirty="0" smtClean="0"/>
              <a:t>- autumn 2007</a:t>
            </a:r>
          </a:p>
          <a:p>
            <a:r>
              <a:rPr lang="en-US" dirty="0" smtClean="0"/>
              <a:t>- introduced </a:t>
            </a:r>
            <a:r>
              <a:rPr lang="en-US" dirty="0" err="1" smtClean="0"/>
              <a:t>gradle</a:t>
            </a:r>
            <a:r>
              <a:rPr lang="en-US" dirty="0" smtClean="0"/>
              <a:t> 0.1</a:t>
            </a:r>
          </a:p>
          <a:p>
            <a:r>
              <a:rPr lang="en-US" dirty="0" smtClean="0"/>
              <a:t>- got invited to conferences</a:t>
            </a:r>
          </a:p>
          <a:p>
            <a:r>
              <a:rPr lang="en-US" dirty="0" smtClean="0"/>
              <a:t>    b after a couple  of months</a:t>
            </a:r>
          </a:p>
          <a:p>
            <a:r>
              <a:rPr lang="en-US" dirty="0" smtClean="0"/>
              <a:t>    - I got this patch in JIRA it was patching something in the very core</a:t>
            </a:r>
          </a:p>
          <a:p>
            <a:r>
              <a:rPr lang="en-US" dirty="0" smtClean="0"/>
              <a:t>                - pushed it forward over the next couple of years</a:t>
            </a:r>
          </a:p>
          <a:p>
            <a:r>
              <a:rPr lang="en-US" dirty="0" smtClean="0"/>
              <a:t>        H in 2009</a:t>
            </a:r>
          </a:p>
          <a:p>
            <a:r>
              <a:rPr lang="en-US" dirty="0" smtClean="0"/>
              <a:t>            a thought, now it's time to set something up for the</a:t>
            </a:r>
          </a:p>
          <a:p>
            <a:r>
              <a:rPr lang="en-US" dirty="0" smtClean="0"/>
              <a:t>              business</a:t>
            </a:r>
          </a:p>
          <a:p>
            <a:r>
              <a:rPr lang="en-US" dirty="0" smtClean="0"/>
              <a:t>            b before that it was too early. didn't want to over promise</a:t>
            </a:r>
          </a:p>
          <a:p>
            <a:r>
              <a:rPr lang="en-US" dirty="0" smtClean="0"/>
              <a:t>              something</a:t>
            </a:r>
          </a:p>
          <a:p>
            <a:r>
              <a:rPr lang="en-US" dirty="0" smtClean="0"/>
              <a:t>            c good for early adopters but too much growth can be</a:t>
            </a:r>
          </a:p>
          <a:p>
            <a:r>
              <a:rPr lang="en-US" dirty="0" smtClean="0"/>
              <a:t>              dangerous. Anxious about not raising </a:t>
            </a:r>
            <a:r>
              <a:rPr lang="en-US" dirty="0" err="1" smtClean="0"/>
              <a:t>expectatiosn</a:t>
            </a:r>
            <a:endParaRPr lang="en-US" dirty="0" smtClean="0"/>
          </a:p>
          <a:p>
            <a:r>
              <a:rPr lang="en-US" dirty="0" smtClean="0"/>
              <a:t>            d founded the company in middle of 2009</a:t>
            </a:r>
          </a:p>
          <a:p>
            <a:r>
              <a:rPr lang="en-US" dirty="0" smtClean="0"/>
              <a:t>            e got first main enterprise </a:t>
            </a:r>
            <a:r>
              <a:rPr lang="en-US" dirty="0" err="1" smtClean="0"/>
              <a:t>memebers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advent of Continuous Integration and Continuous Deployment have put more stress on build systems</a:t>
            </a:r>
          </a:p>
          <a:p>
            <a:pPr marL="0" indent="0"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- 6 month releases are a thing of the past (release cycles)</a:t>
            </a:r>
          </a:p>
          <a:p>
            <a:pPr marL="0" indent="0"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Gradle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designed to empower build masters to get the most out of their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2AAA-B42B-154A-A3A9-61CF567602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D9E72FA-00C5-46DD-AFB6-F857D9B8C706}" type="datetimeFigureOut">
              <a:rPr lang="en-US" smtClean="0"/>
              <a:t>8/12/13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768DB0-71E9-4B77-973D-038A6CF63A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Monaco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Monaco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Monaco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Monaco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Monaco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Monaco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file:///H:\Gradle\android-gradle.png" TargetMode="External"/><Relationship Id="rId3" Type="http://schemas.openxmlformats.org/officeDocument/2006/relationships/image" Target="file:///H:\Gradle\sportsLabs.p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file:///H:\Gradle\sportsLabs.png" TargetMode="External"/><Relationship Id="rId10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file:///H:\Gradle\sportsLabs.png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naco"/>
                <a:cs typeface="Monaco"/>
              </a:rPr>
              <a:t>The Buzz</a:t>
            </a:r>
            <a:r>
              <a:rPr lang="en-US" dirty="0"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About</a:t>
            </a:r>
            <a:br>
              <a:rPr lang="en-US" dirty="0" smtClean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Gradle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81000" y="2743200"/>
            <a:ext cx="3819813" cy="38198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086600" y="6084648"/>
            <a:ext cx="1545525" cy="7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Multi-project Builds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6858000" cy="43688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buildDependents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buildNeeded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subprojects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allprojects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Behavior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8001000" cy="43688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init.gradle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Run before </a:t>
            </a:r>
            <a:r>
              <a:rPr lang="en-US" dirty="0" err="1"/>
              <a:t>Gradle</a:t>
            </a:r>
            <a:r>
              <a:rPr lang="en-US" dirty="0"/>
              <a:t> starts executing the build</a:t>
            </a:r>
          </a:p>
          <a:p>
            <a:r>
              <a:rPr lang="en-US" dirty="0" smtClean="0"/>
              <a:t>-I option</a:t>
            </a:r>
          </a:p>
          <a:p>
            <a:r>
              <a:rPr lang="en-US" dirty="0" smtClean="0"/>
              <a:t>USER_HOME</a:t>
            </a:r>
            <a:r>
              <a:rPr lang="en-US" dirty="0"/>
              <a:t>/.</a:t>
            </a:r>
            <a:r>
              <a:rPr lang="en-US" dirty="0" err="1"/>
              <a:t>gradle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smtClean="0"/>
              <a:t>USER_HOME</a:t>
            </a:r>
            <a:r>
              <a:rPr lang="en-US" dirty="0"/>
              <a:t>/.</a:t>
            </a:r>
            <a:r>
              <a:rPr lang="en-US" dirty="0" err="1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GRADLE_HOME/</a:t>
            </a:r>
            <a:r>
              <a:rPr lang="en-US" dirty="0" err="1" smtClean="0">
                <a:solidFill>
                  <a:srgbClr val="FFFF00"/>
                </a:solidFill>
              </a:rPr>
              <a:t>init.d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4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6944" y="442996"/>
            <a:ext cx="914400" cy="640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600" y="5867400"/>
            <a:ext cx="8166100" cy="685800"/>
          </a:xfrm>
        </p:spPr>
        <p:txBody>
          <a:bodyPr/>
          <a:lstStyle/>
          <a:p>
            <a:r>
              <a:rPr lang="en-US" dirty="0" smtClean="0"/>
              <a:t>Injecting Behavior</a:t>
            </a:r>
            <a:endParaRPr lang="en-US" dirty="0"/>
          </a:p>
        </p:txBody>
      </p:sp>
      <p:pic>
        <p:nvPicPr>
          <p:cNvPr id="8" name="Picture Placeholder 7" descr="gradle-logo-smal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81" b="-83581"/>
          <a:stretch>
            <a:fillRect/>
          </a:stretch>
        </p:blipFill>
        <p:spPr>
          <a:xfrm>
            <a:off x="254000" y="374650"/>
            <a:ext cx="8648700" cy="5486400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1282700" y="558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0" y="254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Monaco"/>
                <a:cs typeface="Monaco"/>
              </a:rPr>
              <a:t>i</a:t>
            </a:r>
            <a:r>
              <a:rPr lang="en-US" dirty="0" err="1" smtClean="0">
                <a:solidFill>
                  <a:srgbClr val="FFFF00"/>
                </a:solidFill>
                <a:latin typeface="Monaco"/>
                <a:cs typeface="Monaco"/>
              </a:rPr>
              <a:t>nit.gradle</a:t>
            </a:r>
            <a:endParaRPr lang="en-US" dirty="0">
              <a:solidFill>
                <a:srgbClr val="FFFF00"/>
              </a:solidFill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613539"/>
            <a:ext cx="858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Monaco"/>
                <a:cs typeface="Monaco"/>
              </a:rPr>
              <a:t>def</a:t>
            </a:r>
            <a:r>
              <a:rPr lang="en-US" dirty="0">
                <a:solidFill>
                  <a:schemeClr val="accent1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LONG_TEST</a:t>
            </a:r>
            <a:r>
              <a:rPr lang="en-US" dirty="0">
                <a:latin typeface="Monaco"/>
                <a:cs typeface="Monaco"/>
              </a:rPr>
              <a:t> = 500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>
                <a:solidFill>
                  <a:schemeClr val="accent3"/>
                </a:solidFill>
                <a:latin typeface="Monaco"/>
                <a:cs typeface="Monaco"/>
              </a:rPr>
              <a:t>gradle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projectsEvaluated</a:t>
            </a:r>
            <a:r>
              <a:rPr lang="en-US" dirty="0">
                <a:latin typeface="Monaco"/>
                <a:cs typeface="Monaco"/>
              </a:rPr>
              <a:t> {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gradle</a:t>
            </a:r>
            <a:r>
              <a:rPr lang="en-US" dirty="0">
                <a:solidFill>
                  <a:srgbClr val="FEB80A"/>
                </a:solidFill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-&gt;</a:t>
            </a:r>
          </a:p>
          <a:p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gradle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rootProject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allprojects</a:t>
            </a:r>
            <a:r>
              <a:rPr lang="en-US" dirty="0">
                <a:latin typeface="Monaco"/>
                <a:cs typeface="Monaco"/>
              </a:rPr>
              <a:t> {</a:t>
            </a:r>
          </a:p>
          <a:p>
            <a:r>
              <a:rPr lang="en-US" dirty="0">
                <a:latin typeface="Monaco"/>
                <a:cs typeface="Monaco"/>
              </a:rPr>
              <a:t>       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tasks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withType</a:t>
            </a:r>
            <a:r>
              <a:rPr lang="en-US" dirty="0">
                <a:latin typeface="Monaco"/>
                <a:cs typeface="Monaco"/>
              </a:rPr>
              <a:t>(Test).each { </a:t>
            </a:r>
            <a:r>
              <a:rPr lang="en-US" dirty="0">
                <a:solidFill>
                  <a:srgbClr val="FEB80A"/>
                </a:solidFill>
                <a:latin typeface="Monaco"/>
                <a:cs typeface="Monaco"/>
              </a:rPr>
              <a:t>test</a:t>
            </a:r>
            <a:r>
              <a:rPr lang="en-US" dirty="0">
                <a:latin typeface="Monaco"/>
                <a:cs typeface="Monaco"/>
              </a:rPr>
              <a:t> -&gt;</a:t>
            </a:r>
          </a:p>
          <a:p>
            <a:r>
              <a:rPr lang="en-US" dirty="0">
                <a:latin typeface="Monaco"/>
                <a:cs typeface="Monaco"/>
              </a:rPr>
              <a:t>           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test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afterTest</a:t>
            </a:r>
            <a:r>
              <a:rPr lang="en-US" dirty="0">
                <a:latin typeface="Monaco"/>
                <a:cs typeface="Monaco"/>
              </a:rPr>
              <a:t> {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descr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>
                <a:solidFill>
                  <a:srgbClr val="FEB80A"/>
                </a:solidFill>
                <a:latin typeface="Monaco"/>
                <a:cs typeface="Monaco"/>
              </a:rPr>
              <a:t>result</a:t>
            </a:r>
            <a:r>
              <a:rPr lang="en-US" dirty="0">
                <a:latin typeface="Monaco"/>
                <a:cs typeface="Monaco"/>
              </a:rPr>
              <a:t> -&gt;</a:t>
            </a:r>
          </a:p>
          <a:p>
            <a:r>
              <a:rPr lang="en-US" dirty="0">
                <a:latin typeface="Monaco"/>
                <a:cs typeface="Monaco"/>
              </a:rPr>
              <a:t>                </a:t>
            </a:r>
            <a:r>
              <a:rPr lang="en-US" dirty="0" err="1">
                <a:solidFill>
                  <a:srgbClr val="7FD13B"/>
                </a:solidFill>
                <a:latin typeface="Monaco"/>
                <a:cs typeface="Monaco"/>
              </a:rPr>
              <a:t>def</a:t>
            </a:r>
            <a:r>
              <a:rPr lang="en-US" dirty="0">
                <a:solidFill>
                  <a:srgbClr val="7FD13B"/>
                </a:solidFill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time = </a:t>
            </a:r>
            <a:r>
              <a:rPr lang="en-US" dirty="0" err="1">
                <a:solidFill>
                  <a:schemeClr val="accent3"/>
                </a:solidFill>
                <a:latin typeface="Monaco"/>
                <a:cs typeface="Monaco"/>
              </a:rPr>
              <a:t>result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endTime</a:t>
            </a:r>
            <a:r>
              <a:rPr lang="en-US" dirty="0">
                <a:latin typeface="Monaco"/>
                <a:cs typeface="Monaco"/>
              </a:rPr>
              <a:t> -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result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startTime</a:t>
            </a:r>
            <a:endParaRPr lang="en-US" dirty="0">
              <a:solidFill>
                <a:srgbClr val="738AC8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               if(time &gt;= </a:t>
            </a:r>
            <a:r>
              <a:rPr lang="en-US" dirty="0">
                <a:solidFill>
                  <a:srgbClr val="FFFF00"/>
                </a:solidFill>
                <a:latin typeface="Monaco"/>
                <a:cs typeface="Monaco"/>
              </a:rPr>
              <a:t>LONG_TEST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                 </a:t>
            </a:r>
            <a:r>
              <a:rPr lang="en-US" dirty="0" err="1">
                <a:solidFill>
                  <a:srgbClr val="FEB80A"/>
                </a:solidFill>
                <a:latin typeface="Monaco"/>
                <a:cs typeface="Monaco"/>
              </a:rPr>
              <a:t>logger</a:t>
            </a:r>
            <a:r>
              <a:rPr lang="en-US" dirty="0" err="1">
                <a:latin typeface="Monaco"/>
                <a:cs typeface="Monaco"/>
              </a:rPr>
              <a:t>.</a:t>
            </a:r>
            <a:r>
              <a:rPr lang="en-US" dirty="0" err="1">
                <a:solidFill>
                  <a:srgbClr val="738AC8"/>
                </a:solidFill>
                <a:latin typeface="Monaco"/>
                <a:cs typeface="Monaco"/>
              </a:rPr>
              <a:t>warn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"Test: $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descr.className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aco"/>
                <a:cs typeface="Monaco"/>
              </a:rPr>
              <a:t>"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         }</a:t>
            </a:r>
          </a:p>
          <a:p>
            <a:r>
              <a:rPr lang="en-US" dirty="0">
                <a:latin typeface="Monaco"/>
                <a:cs typeface="Monaco"/>
              </a:rPr>
              <a:t>        }</a:t>
            </a:r>
          </a:p>
          <a:p>
            <a:r>
              <a:rPr lang="en-US" dirty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69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Quite possibly the best duo since...</a:t>
            </a:r>
            <a:endParaRPr lang="en-US" dirty="0"/>
          </a:p>
        </p:txBody>
      </p:sp>
      <p:pic>
        <p:nvPicPr>
          <p:cNvPr id="6" name="Picture Placeholder 5" descr="android-gradle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1" t="-13372" r="-27546" b="-9530"/>
          <a:stretch/>
        </p:blipFill>
        <p:spPr>
          <a:xfrm>
            <a:off x="1138238" y="374650"/>
            <a:ext cx="7334250" cy="5486400"/>
          </a:xfrm>
        </p:spPr>
      </p:pic>
    </p:spTree>
    <p:extLst>
      <p:ext uri="{BB962C8B-B14F-4D97-AF65-F5344CB8AC3E}">
        <p14:creationId xmlns:p14="http://schemas.microsoft.com/office/powerpoint/2010/main" val="427593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Plugin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6858000" cy="47498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Projects</a:t>
            </a:r>
          </a:p>
          <a:p>
            <a:r>
              <a:rPr lang="en-US" dirty="0"/>
              <a:t>Build types</a:t>
            </a:r>
          </a:p>
          <a:p>
            <a:r>
              <a:rPr lang="en-US" dirty="0" smtClean="0"/>
              <a:t>Product </a:t>
            </a:r>
            <a:r>
              <a:rPr lang="en-US" dirty="0"/>
              <a:t>flavors</a:t>
            </a:r>
          </a:p>
          <a:p>
            <a:r>
              <a:rPr lang="en-US" dirty="0"/>
              <a:t>Product flavor groups</a:t>
            </a:r>
          </a:p>
          <a:p>
            <a:r>
              <a:rPr lang="en-US" dirty="0" smtClean="0"/>
              <a:t>Build </a:t>
            </a:r>
            <a:r>
              <a:rPr lang="en-US" dirty="0"/>
              <a:t>variants</a:t>
            </a:r>
          </a:p>
          <a:p>
            <a:r>
              <a:rPr lang="en-US" dirty="0" err="1" smtClean="0"/>
              <a:t>SourceSets</a:t>
            </a:r>
            <a:endParaRPr lang="en-US" dirty="0"/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1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Projects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6858000" cy="47498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AAR</a:t>
            </a:r>
          </a:p>
          <a:p>
            <a:r>
              <a:rPr lang="en-US" dirty="0" smtClean="0"/>
              <a:t>First </a:t>
            </a:r>
            <a:r>
              <a:rPr lang="en-US" dirty="0"/>
              <a:t>class </a:t>
            </a:r>
            <a:r>
              <a:rPr lang="en-US" dirty="0" smtClean="0"/>
              <a:t>citizens</a:t>
            </a:r>
          </a:p>
          <a:p>
            <a:pPr lvl="1"/>
            <a:r>
              <a:rPr lang="en-US" dirty="0" smtClean="0"/>
              <a:t>binary bundle</a:t>
            </a:r>
          </a:p>
          <a:p>
            <a:pPr lvl="1"/>
            <a:r>
              <a:rPr lang="en-US" dirty="0" err="1" smtClean="0"/>
              <a:t>uploadable</a:t>
            </a:r>
            <a:r>
              <a:rPr lang="en-US" dirty="0" smtClean="0"/>
              <a:t> to Maven &amp; Ivy repos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</a:t>
            </a:r>
          </a:p>
          <a:p>
            <a:pPr lvl="2"/>
            <a:r>
              <a:rPr lang="en-US" dirty="0" smtClean="0"/>
              <a:t>compiled code</a:t>
            </a:r>
          </a:p>
          <a:p>
            <a:pPr lvl="2"/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Improved dependency management</a:t>
            </a:r>
          </a:p>
          <a:p>
            <a:pPr lvl="1"/>
            <a:r>
              <a:rPr lang="en-US" dirty="0" smtClean="0"/>
              <a:t>Android plugin knows how to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Types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079500" y="1409700"/>
            <a:ext cx="6858000" cy="50419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src</a:t>
            </a:r>
            <a:r>
              <a:rPr lang="en-US" dirty="0"/>
              <a:t>/&lt;</a:t>
            </a:r>
            <a:r>
              <a:rPr lang="en-US" dirty="0" err="1" smtClean="0"/>
              <a:t>buildTypeName</a:t>
            </a:r>
            <a:r>
              <a:rPr lang="en-US" dirty="0"/>
              <a:t>&gt;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 </a:t>
            </a:r>
            <a:r>
              <a:rPr lang="en-US" dirty="0"/>
              <a:t>how an app is </a:t>
            </a:r>
            <a:r>
              <a:rPr lang="en-US" dirty="0" smtClean="0"/>
              <a:t>built</a:t>
            </a:r>
          </a:p>
          <a:p>
            <a:pPr lvl="1"/>
            <a:r>
              <a:rPr lang="en-US" sz="2400" dirty="0" smtClean="0"/>
              <a:t>debug / release built-in (</a:t>
            </a:r>
            <a:r>
              <a:rPr lang="en-US" sz="2400" dirty="0" err="1" smtClean="0"/>
              <a:t>assembleRelease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add staging / stress testing </a:t>
            </a:r>
          </a:p>
          <a:p>
            <a:r>
              <a:rPr lang="en-US" dirty="0" smtClean="0"/>
              <a:t>Overlay mechanics</a:t>
            </a:r>
          </a:p>
          <a:p>
            <a:pPr lvl="1"/>
            <a:r>
              <a:rPr lang="en-US" sz="2400" dirty="0" smtClean="0"/>
              <a:t>debug flag</a:t>
            </a:r>
          </a:p>
          <a:p>
            <a:pPr lvl="1"/>
            <a:r>
              <a:rPr lang="en-US" sz="2400" dirty="0" smtClean="0"/>
              <a:t>native </a:t>
            </a:r>
            <a:r>
              <a:rPr lang="en-US" sz="2400" dirty="0"/>
              <a:t>debug compilation </a:t>
            </a:r>
            <a:r>
              <a:rPr lang="en-US" sz="2400" dirty="0" smtClean="0"/>
              <a:t>flag</a:t>
            </a:r>
          </a:p>
          <a:p>
            <a:pPr lvl="1"/>
            <a:r>
              <a:rPr lang="en-US" sz="2400" dirty="0" smtClean="0"/>
              <a:t>package signing</a:t>
            </a:r>
          </a:p>
          <a:p>
            <a:pPr lvl="1"/>
            <a:r>
              <a:rPr lang="en-US" sz="2400" dirty="0" err="1" smtClean="0"/>
              <a:t>proguard</a:t>
            </a:r>
            <a:r>
              <a:rPr lang="en-US" sz="2400" dirty="0" smtClean="0"/>
              <a:t> options</a:t>
            </a:r>
            <a:endParaRPr lang="en-US" sz="2400" dirty="0"/>
          </a:p>
          <a:p>
            <a:r>
              <a:rPr lang="en-US" dirty="0" smtClean="0"/>
              <a:t>Orthogonal </a:t>
            </a:r>
            <a:r>
              <a:rPr lang="en-US" dirty="0"/>
              <a:t>to product flavors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Flavors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749300" y="1676400"/>
            <a:ext cx="8001000" cy="301752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Generate </a:t>
            </a:r>
            <a:r>
              <a:rPr lang="en-US" dirty="0"/>
              <a:t>several versions of the same app</a:t>
            </a:r>
          </a:p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code base</a:t>
            </a:r>
          </a:p>
          <a:p>
            <a:r>
              <a:rPr lang="en-US" dirty="0" smtClean="0"/>
              <a:t>Slight </a:t>
            </a:r>
            <a:r>
              <a:rPr lang="en-US" dirty="0"/>
              <a:t>variations</a:t>
            </a:r>
          </a:p>
          <a:p>
            <a:r>
              <a:rPr lang="en-US" dirty="0" smtClean="0"/>
              <a:t>Same overlay mechanics</a:t>
            </a:r>
          </a:p>
          <a:p>
            <a:pPr lvl="1"/>
            <a:r>
              <a:rPr lang="en-US" sz="2000" dirty="0" smtClean="0"/>
              <a:t>add / override sources </a:t>
            </a:r>
            <a:r>
              <a:rPr lang="en-US" sz="2000" dirty="0"/>
              <a:t>and </a:t>
            </a:r>
            <a:r>
              <a:rPr lang="en-US" sz="2000" dirty="0" smtClean="0"/>
              <a:t>resources</a:t>
            </a:r>
          </a:p>
          <a:p>
            <a:pPr lvl="1"/>
            <a:r>
              <a:rPr lang="en-US" sz="2000" dirty="0" smtClean="0"/>
              <a:t>customize parameters</a:t>
            </a:r>
          </a:p>
          <a:p>
            <a:pPr lvl="2"/>
            <a:r>
              <a:rPr lang="en-US" sz="2000" dirty="0" smtClean="0"/>
              <a:t>package name</a:t>
            </a:r>
          </a:p>
          <a:p>
            <a:pPr lvl="2"/>
            <a:r>
              <a:rPr lang="en-US" sz="2000" dirty="0" smtClean="0"/>
              <a:t>target </a:t>
            </a:r>
            <a:r>
              <a:rPr lang="en-US" sz="2000" dirty="0"/>
              <a:t>SDK </a:t>
            </a:r>
            <a:r>
              <a:rPr lang="en-US" sz="2000" dirty="0" smtClean="0"/>
              <a:t>version</a:t>
            </a:r>
          </a:p>
          <a:p>
            <a:pPr lvl="2"/>
            <a:r>
              <a:rPr lang="en-US" sz="2000" dirty="0" smtClean="0"/>
              <a:t>signing info</a:t>
            </a:r>
          </a:p>
          <a:p>
            <a:r>
              <a:rPr lang="en-US" dirty="0" smtClean="0"/>
              <a:t>Flavor-specific tests and </a:t>
            </a:r>
            <a:r>
              <a:rPr lang="en-US" dirty="0" err="1" smtClean="0"/>
              <a:t>sourceSets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Product Flavors</a:t>
            </a:r>
            <a:endParaRPr lang="en-US" dirty="0"/>
          </a:p>
        </p:txBody>
      </p:sp>
      <p:pic>
        <p:nvPicPr>
          <p:cNvPr id="8" name="Picture Placeholder 7" descr="gradle-logo-smal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81" b="-83581"/>
          <a:stretch>
            <a:fillRect/>
          </a:stretch>
        </p:blipFill>
        <p:spPr>
          <a:xfrm>
            <a:off x="1138238" y="374650"/>
            <a:ext cx="7334250" cy="5486400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1282700" y="5588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apply plugin: ‘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android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it-IT" dirty="0" err="1" smtClean="0">
                <a:latin typeface="Courier New"/>
                <a:cs typeface="Courier New"/>
              </a:rPr>
              <a:t>android</a:t>
            </a:r>
            <a:r>
              <a:rPr lang="it-IT" dirty="0" smtClean="0">
                <a:latin typeface="Courier New"/>
                <a:cs typeface="Courier New"/>
              </a:rPr>
              <a:t> {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...</a:t>
            </a:r>
          </a:p>
          <a:p>
            <a:r>
              <a:rPr lang="it-IT" dirty="0" smtClean="0">
                <a:latin typeface="Courier New"/>
                <a:cs typeface="Courier New"/>
              </a:rPr>
              <a:t>	</a:t>
            </a:r>
            <a:r>
              <a:rPr lang="it-IT" dirty="0" err="1" smtClean="0">
                <a:latin typeface="Courier New"/>
                <a:cs typeface="Courier New"/>
              </a:rPr>
              <a:t>productFlavors</a:t>
            </a:r>
            <a:r>
              <a:rPr lang="it-IT" dirty="0" smtClean="0">
                <a:latin typeface="Courier New"/>
                <a:cs typeface="Courier New"/>
              </a:rPr>
              <a:t> {</a:t>
            </a:r>
          </a:p>
          <a:p>
            <a:r>
              <a:rPr lang="it-IT" dirty="0" smtClean="0">
                <a:latin typeface="Courier New"/>
                <a:cs typeface="Courier New"/>
              </a:rPr>
              <a:t>		free {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packageName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 smtClean="0">
                <a:latin typeface="Courier New"/>
                <a:cs typeface="Courier New"/>
              </a:rPr>
              <a:t>com.example.free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it-IT" dirty="0" smtClean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}   </a:t>
            </a:r>
          </a:p>
          <a:p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it-IT" dirty="0" err="1" smtClean="0">
                <a:latin typeface="Courier New"/>
                <a:cs typeface="Courier New"/>
              </a:rPr>
              <a:t>paid</a:t>
            </a:r>
            <a:r>
              <a:rPr lang="it-IT" dirty="0" smtClean="0">
                <a:latin typeface="Courier New"/>
                <a:cs typeface="Courier New"/>
              </a:rPr>
              <a:t> {</a:t>
            </a:r>
            <a:endParaRPr lang="it-IT" dirty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packageName</a:t>
            </a:r>
            <a:r>
              <a:rPr lang="en-US" dirty="0">
                <a:latin typeface="Courier New"/>
                <a:cs typeface="Courier New"/>
              </a:rPr>
              <a:t> "</a:t>
            </a:r>
            <a:r>
              <a:rPr lang="en-US" dirty="0" err="1" smtClean="0">
                <a:latin typeface="Courier New"/>
                <a:cs typeface="Courier New"/>
              </a:rPr>
              <a:t>com.example.paid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endParaRPr lang="it-IT" dirty="0">
              <a:latin typeface="Courier New"/>
              <a:cs typeface="Courier New"/>
            </a:endParaRPr>
          </a:p>
          <a:p>
            <a:endParaRPr lang="it-IT" dirty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minSdkVersion</a:t>
            </a:r>
            <a:r>
              <a:rPr lang="en-US" dirty="0" smtClean="0">
                <a:latin typeface="Courier New"/>
                <a:cs typeface="Courier New"/>
              </a:rPr>
              <a:t> 14</a:t>
            </a:r>
            <a:endParaRPr lang="it-IT" dirty="0" smtClean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}</a:t>
            </a:r>
          </a:p>
          <a:p>
            <a:r>
              <a:rPr lang="it-IT" dirty="0" smtClean="0">
                <a:latin typeface="Courier New"/>
                <a:cs typeface="Courier New"/>
              </a:rPr>
              <a:t>	}</a:t>
            </a:r>
          </a:p>
          <a:p>
            <a:r>
              <a:rPr lang="it-IT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25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Monaco"/>
                <a:cs typeface="Monaco"/>
              </a:rPr>
              <a:t>build.gradle</a:t>
            </a:r>
            <a:endParaRPr lang="en-US" dirty="0">
              <a:solidFill>
                <a:srgbClr val="FFFF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272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Flavor Groups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8001000" cy="48514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Pushes variant concept further</a:t>
            </a:r>
          </a:p>
          <a:p>
            <a:r>
              <a:rPr lang="en-US" dirty="0"/>
              <a:t>Add extra dimension to </a:t>
            </a:r>
            <a:r>
              <a:rPr lang="en-US" dirty="0" smtClean="0"/>
              <a:t>flavor</a:t>
            </a:r>
          </a:p>
          <a:p>
            <a:r>
              <a:rPr lang="en-US" dirty="0" smtClean="0"/>
              <a:t>Add </a:t>
            </a:r>
            <a:r>
              <a:rPr lang="en-US" dirty="0"/>
              <a:t>as many dimensions as desired</a:t>
            </a:r>
          </a:p>
          <a:p>
            <a:pPr lvl="1"/>
            <a:r>
              <a:rPr lang="en-US" dirty="0" smtClean="0"/>
              <a:t>school</a:t>
            </a:r>
          </a:p>
          <a:p>
            <a:pPr lvl="2"/>
            <a:r>
              <a:rPr lang="en-US" dirty="0" smtClean="0"/>
              <a:t>free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aid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onference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ree</a:t>
            </a:r>
          </a:p>
          <a:p>
            <a:pPr lvl="2"/>
            <a:r>
              <a:rPr lang="en-US" dirty="0" smtClean="0"/>
              <a:t>paid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267494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cs typeface="Monaco"/>
              </a:rPr>
              <a:t>Contact Information</a:t>
            </a:r>
            <a:endParaRPr lang="en-US" dirty="0">
              <a:cs typeface="Monaco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2819400" cy="2819400"/>
          </a:xfr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7163014"/>
              </p:ext>
            </p:extLst>
          </p:nvPr>
        </p:nvGraphicFramePr>
        <p:xfrm>
          <a:off x="4038600" y="2104072"/>
          <a:ext cx="4343400" cy="277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link="rId9"/>
          <a:stretch>
            <a:fillRect/>
          </a:stretch>
        </p:blipFill>
        <p:spPr>
          <a:xfrm>
            <a:off x="7086600" y="6084648"/>
            <a:ext cx="1545525" cy="7827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35814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27194" y="53295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onaco"/>
                <a:cs typeface="Monaco"/>
              </a:rPr>
              <a:t>Kevin Gorham</a:t>
            </a:r>
            <a:endParaRPr lang="en-US" sz="2400" b="1" dirty="0">
              <a:latin typeface="Monaco"/>
              <a:cs typeface="Monac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952750"/>
            <a:ext cx="450850" cy="450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54" y="2266950"/>
            <a:ext cx="536575" cy="536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25" y="4238625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Product Flavor Groups</a:t>
            </a:r>
            <a:endParaRPr lang="en-US" dirty="0"/>
          </a:p>
        </p:txBody>
      </p:sp>
      <p:pic>
        <p:nvPicPr>
          <p:cNvPr id="8" name="Picture Placeholder 7" descr="gradle-logo-smal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81" b="-83581"/>
          <a:stretch>
            <a:fillRect/>
          </a:stretch>
        </p:blipFill>
        <p:spPr>
          <a:xfrm>
            <a:off x="1138238" y="374650"/>
            <a:ext cx="7334250" cy="5486400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1282700" y="558800"/>
            <a:ext cx="70104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apply plugin: ‘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android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it-IT" dirty="0" err="1" smtClean="0">
                <a:latin typeface="Courier New"/>
                <a:cs typeface="Courier New"/>
              </a:rPr>
              <a:t>flavorGroups</a:t>
            </a:r>
            <a:r>
              <a:rPr lang="it-IT" dirty="0" smtClean="0">
                <a:latin typeface="Courier New"/>
                <a:cs typeface="Courier New"/>
              </a:rPr>
              <a:t> ‘</a:t>
            </a:r>
            <a:r>
              <a:rPr lang="it-IT" dirty="0" err="1" smtClean="0">
                <a:solidFill>
                  <a:srgbClr val="7FD13B"/>
                </a:solidFill>
                <a:latin typeface="Courier New"/>
                <a:cs typeface="Courier New"/>
              </a:rPr>
              <a:t>school</a:t>
            </a:r>
            <a:r>
              <a:rPr lang="it-IT" dirty="0" smtClean="0">
                <a:latin typeface="Courier New"/>
                <a:cs typeface="Courier New"/>
              </a:rPr>
              <a:t>’, ‘</a:t>
            </a:r>
            <a:r>
              <a:rPr lang="it-IT" dirty="0" smtClean="0">
                <a:solidFill>
                  <a:srgbClr val="7FD13B"/>
                </a:solidFill>
                <a:latin typeface="Courier New"/>
                <a:cs typeface="Courier New"/>
              </a:rPr>
              <a:t>conference</a:t>
            </a:r>
            <a:r>
              <a:rPr lang="it-IT" dirty="0" smtClean="0">
                <a:latin typeface="Courier New"/>
                <a:cs typeface="Courier New"/>
              </a:rPr>
              <a:t>’</a:t>
            </a:r>
          </a:p>
          <a:p>
            <a:endParaRPr lang="it-IT" dirty="0" smtClean="0">
              <a:latin typeface="Courier New"/>
              <a:cs typeface="Courier New"/>
            </a:endParaRPr>
          </a:p>
          <a:p>
            <a:r>
              <a:rPr lang="it-IT" dirty="0" err="1" smtClean="0">
                <a:latin typeface="Courier New"/>
                <a:cs typeface="Courier New"/>
              </a:rPr>
              <a:t>android</a:t>
            </a:r>
            <a:r>
              <a:rPr lang="it-IT" dirty="0" smtClean="0">
                <a:latin typeface="Courier New"/>
                <a:cs typeface="Courier New"/>
              </a:rPr>
              <a:t> {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...</a:t>
            </a:r>
          </a:p>
          <a:p>
            <a:r>
              <a:rPr lang="it-IT" dirty="0" smtClean="0">
                <a:latin typeface="Courier New"/>
                <a:cs typeface="Courier New"/>
              </a:rPr>
              <a:t>	</a:t>
            </a:r>
            <a:r>
              <a:rPr lang="it-IT" dirty="0" err="1" smtClean="0">
                <a:latin typeface="Courier New"/>
                <a:cs typeface="Courier New"/>
              </a:rPr>
              <a:t>productFlavors</a:t>
            </a:r>
            <a:r>
              <a:rPr lang="it-IT" dirty="0" smtClean="0">
                <a:latin typeface="Courier New"/>
                <a:cs typeface="Courier New"/>
              </a:rPr>
              <a:t> {</a:t>
            </a:r>
          </a:p>
          <a:p>
            <a:r>
              <a:rPr lang="it-IT" dirty="0" smtClean="0">
                <a:latin typeface="Courier New"/>
                <a:cs typeface="Courier New"/>
              </a:rPr>
              <a:t>		free {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it-IT" dirty="0" err="1" smtClean="0">
                <a:latin typeface="Courier New"/>
                <a:cs typeface="Courier New"/>
              </a:rPr>
              <a:t>flavorGroup</a:t>
            </a:r>
            <a:r>
              <a:rPr lang="it-IT" dirty="0" smtClean="0">
                <a:latin typeface="Courier New"/>
                <a:cs typeface="Courier New"/>
              </a:rPr>
              <a:t> ‘</a:t>
            </a:r>
            <a:r>
              <a:rPr lang="it-IT" dirty="0" err="1" smtClean="0">
                <a:latin typeface="Courier New"/>
                <a:cs typeface="Courier New"/>
              </a:rPr>
              <a:t>school</a:t>
            </a:r>
            <a:r>
              <a:rPr lang="it-IT" dirty="0" smtClean="0">
                <a:latin typeface="Courier New"/>
                <a:cs typeface="Courier New"/>
              </a:rPr>
              <a:t>’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packageName</a:t>
            </a:r>
            <a:r>
              <a:rPr lang="en-US" dirty="0" smtClean="0">
                <a:latin typeface="Courier New"/>
                <a:cs typeface="Courier New"/>
              </a:rPr>
              <a:t> ‘</a:t>
            </a:r>
            <a:r>
              <a:rPr lang="en-US" dirty="0" err="1" smtClean="0">
                <a:latin typeface="Courier New"/>
                <a:cs typeface="Courier New"/>
              </a:rPr>
              <a:t>com.duke.free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endParaRPr lang="it-IT" dirty="0" smtClean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}   </a:t>
            </a:r>
          </a:p>
          <a:p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it-IT" dirty="0" err="1" smtClean="0">
                <a:latin typeface="Courier New"/>
                <a:cs typeface="Courier New"/>
              </a:rPr>
              <a:t>paid</a:t>
            </a:r>
            <a:r>
              <a:rPr lang="it-IT" dirty="0" smtClean="0">
                <a:latin typeface="Courier New"/>
                <a:cs typeface="Courier New"/>
              </a:rPr>
              <a:t> {</a:t>
            </a: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	</a:t>
            </a:r>
            <a:r>
              <a:rPr lang="it-IT" dirty="0" err="1" smtClean="0">
                <a:latin typeface="Courier New"/>
                <a:cs typeface="Courier New"/>
              </a:rPr>
              <a:t>flavorGroup</a:t>
            </a:r>
            <a:r>
              <a:rPr lang="it-IT" dirty="0" smtClean="0">
                <a:latin typeface="Courier New"/>
                <a:cs typeface="Courier New"/>
              </a:rPr>
              <a:t> ‘conference’</a:t>
            </a:r>
            <a:endParaRPr lang="it-IT" dirty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packageName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‘</a:t>
            </a:r>
            <a:r>
              <a:rPr lang="en-US" dirty="0" err="1" smtClean="0">
                <a:latin typeface="Courier New"/>
                <a:cs typeface="Courier New"/>
              </a:rPr>
              <a:t>com.acc.paid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endParaRPr lang="it-IT" dirty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minSdkVersion</a:t>
            </a:r>
            <a:r>
              <a:rPr lang="en-US" dirty="0" smtClean="0">
                <a:latin typeface="Courier New"/>
                <a:cs typeface="Courier New"/>
              </a:rPr>
              <a:t> 14</a:t>
            </a:r>
            <a:endParaRPr lang="it-IT" dirty="0" smtClean="0">
              <a:latin typeface="Courier New"/>
              <a:cs typeface="Courier New"/>
            </a:endParaRPr>
          </a:p>
          <a:p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smtClean="0">
                <a:latin typeface="Courier New"/>
                <a:cs typeface="Courier New"/>
              </a:rPr>
              <a:t>	}</a:t>
            </a:r>
          </a:p>
          <a:p>
            <a:r>
              <a:rPr lang="it-IT" dirty="0" smtClean="0">
                <a:latin typeface="Courier New"/>
                <a:cs typeface="Courier New"/>
              </a:rPr>
              <a:t>	}</a:t>
            </a:r>
          </a:p>
          <a:p>
            <a:r>
              <a:rPr lang="it-IT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25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Monaco"/>
                <a:cs typeface="Monaco"/>
              </a:rPr>
              <a:t>build.gradle</a:t>
            </a:r>
            <a:endParaRPr lang="en-US" dirty="0">
              <a:solidFill>
                <a:srgbClr val="FFFF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703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079500" y="1409700"/>
            <a:ext cx="6858000" cy="54483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ain directory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shared </a:t>
            </a:r>
            <a:r>
              <a:rPr lang="en-US" dirty="0"/>
              <a:t>code base</a:t>
            </a:r>
          </a:p>
          <a:p>
            <a:r>
              <a:rPr lang="en-US" dirty="0"/>
              <a:t>A</a:t>
            </a:r>
            <a:r>
              <a:rPr lang="en-US" dirty="0" smtClean="0"/>
              <a:t>dditional directories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flavors and build </a:t>
            </a:r>
            <a:r>
              <a:rPr lang="en-US" dirty="0" smtClean="0"/>
              <a:t>types</a:t>
            </a:r>
          </a:p>
          <a:p>
            <a:r>
              <a:rPr lang="en-US" dirty="0"/>
              <a:t>Build type </a:t>
            </a:r>
            <a:r>
              <a:rPr lang="en-US" dirty="0" smtClean="0"/>
              <a:t>&gt; </a:t>
            </a:r>
            <a:r>
              <a:rPr lang="en-US" dirty="0"/>
              <a:t>flavors </a:t>
            </a:r>
            <a:r>
              <a:rPr lang="en-US" dirty="0" smtClean="0"/>
              <a:t>&gt; main</a:t>
            </a:r>
            <a:endParaRPr lang="en-US" dirty="0"/>
          </a:p>
          <a:p>
            <a:pPr marL="64008" indent="0">
              <a:buNone/>
            </a:pPr>
            <a:endParaRPr lang="en-US" sz="1600" dirty="0" smtClean="0"/>
          </a:p>
          <a:p>
            <a:pPr marL="64008" indent="0">
              <a:buNone/>
            </a:pPr>
            <a:r>
              <a:rPr lang="en-US" dirty="0" smtClean="0"/>
              <a:t>Ex: “paid” flavor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everything </a:t>
            </a:r>
            <a:r>
              <a:rPr lang="en-US" dirty="0" smtClean="0"/>
              <a:t>in </a:t>
            </a:r>
            <a:r>
              <a:rPr lang="en-US" dirty="0" err="1" smtClean="0"/>
              <a:t>src</a:t>
            </a:r>
            <a:r>
              <a:rPr lang="en-US" dirty="0" smtClean="0"/>
              <a:t>/paid </a:t>
            </a:r>
            <a:r>
              <a:rPr lang="en-US" dirty="0"/>
              <a:t>directory</a:t>
            </a:r>
          </a:p>
          <a:p>
            <a:r>
              <a:rPr lang="en-US" dirty="0"/>
              <a:t>A</a:t>
            </a:r>
            <a:r>
              <a:rPr lang="en-US" dirty="0" smtClean="0"/>
              <a:t>ndroid </a:t>
            </a:r>
            <a:r>
              <a:rPr lang="en-US" dirty="0"/>
              <a:t>manifest is already </a:t>
            </a:r>
            <a:r>
              <a:rPr lang="en-US" dirty="0" smtClean="0"/>
              <a:t>setup</a:t>
            </a:r>
          </a:p>
          <a:p>
            <a:r>
              <a:rPr lang="en-US" dirty="0"/>
              <a:t>T</a:t>
            </a:r>
            <a:r>
              <a:rPr lang="en-US" dirty="0" smtClean="0"/>
              <a:t>hings </a:t>
            </a:r>
            <a:r>
              <a:rPr lang="en-US" dirty="0"/>
              <a:t>just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Variants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8001000" cy="301752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build </a:t>
            </a:r>
            <a:r>
              <a:rPr lang="en-US" dirty="0"/>
              <a:t>is always a flavor + a type</a:t>
            </a:r>
          </a:p>
          <a:p>
            <a:r>
              <a:rPr lang="en-US" dirty="0"/>
              <a:t>U</a:t>
            </a:r>
            <a:r>
              <a:rPr lang="en-US" dirty="0" smtClean="0"/>
              <a:t>nlike </a:t>
            </a:r>
            <a:r>
              <a:rPr lang="en-US" dirty="0"/>
              <a:t>maven, </a:t>
            </a:r>
            <a:r>
              <a:rPr lang="en-US" dirty="0" smtClean="0"/>
              <a:t>many artifacts per project</a:t>
            </a:r>
          </a:p>
          <a:p>
            <a:r>
              <a:rPr lang="en-US" dirty="0" smtClean="0"/>
              <a:t>Cartesian product of APKs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267494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latin typeface="Orator Std" pitchFamily="49" charset="0"/>
              </a:rPr>
              <a:t>Contact Information</a:t>
            </a:r>
            <a:endParaRPr lang="en-US" dirty="0">
              <a:latin typeface="Orator Std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2819400" cy="2819400"/>
          </a:xfr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62996687"/>
              </p:ext>
            </p:extLst>
          </p:nvPr>
        </p:nvGraphicFramePr>
        <p:xfrm>
          <a:off x="4038600" y="2104072"/>
          <a:ext cx="4343400" cy="277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link="rId8"/>
          <a:stretch>
            <a:fillRect/>
          </a:stretch>
        </p:blipFill>
        <p:spPr>
          <a:xfrm>
            <a:off x="7086600" y="6084648"/>
            <a:ext cx="1545525" cy="782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9" y="2286000"/>
            <a:ext cx="478971" cy="478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405740" cy="405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81400"/>
            <a:ext cx="405740" cy="405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67200"/>
            <a:ext cx="381000" cy="381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27194" y="532953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Orator Std" pitchFamily="49" charset="0"/>
              </a:rPr>
              <a:t>Kevin Gorham</a:t>
            </a:r>
            <a:endParaRPr lang="en-US" sz="2400" b="1" dirty="0">
              <a:latin typeface="Orator St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2000250"/>
            <a:ext cx="4343400" cy="28575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Overview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Android Features</a:t>
            </a:r>
          </a:p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/>
              <a:t>B</a:t>
            </a:r>
            <a:r>
              <a:rPr lang="en-US" dirty="0" smtClean="0"/>
              <a:t>ehind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880310" y="1676400"/>
            <a:ext cx="3319880" cy="21971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Hans </a:t>
            </a:r>
            <a:r>
              <a:rPr lang="en-US" dirty="0" err="1" smtClean="0"/>
              <a:t>Docktor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Adam Murdoch</a:t>
            </a:r>
            <a:endParaRPr lang="en-US" dirty="0"/>
          </a:p>
        </p:txBody>
      </p:sp>
      <p:pic>
        <p:nvPicPr>
          <p:cNvPr id="3" name="Picture 2" descr="H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816100"/>
            <a:ext cx="1612900" cy="161290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99110" y="4025900"/>
            <a:ext cx="3368090" cy="10922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Peter Walker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Goldman Sachs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880310" y="5486400"/>
            <a:ext cx="2809283" cy="10922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Daz</a:t>
            </a:r>
            <a:r>
              <a:rPr lang="en-US" dirty="0" smtClean="0"/>
              <a:t> </a:t>
            </a:r>
            <a:r>
              <a:rPr lang="en-US" dirty="0" err="1" smtClean="0"/>
              <a:t>DeBoer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FFE39D"/>
                </a:solidFill>
              </a:rPr>
              <a:t>Selenium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32910" y="4025900"/>
            <a:ext cx="3926890" cy="11049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Szczepan</a:t>
            </a:r>
            <a:r>
              <a:rPr lang="en-US" dirty="0" smtClean="0"/>
              <a:t> Faber</a:t>
            </a:r>
            <a:br>
              <a:rPr lang="en-US" dirty="0" smtClean="0"/>
            </a:br>
            <a:r>
              <a:rPr lang="en-US" sz="2400" dirty="0" smtClean="0">
                <a:solidFill>
                  <a:srgbClr val="FFE39D"/>
                </a:solidFill>
              </a:rPr>
              <a:t>Founder of </a:t>
            </a:r>
            <a:r>
              <a:rPr lang="en-US" sz="2400" dirty="0" err="1" smtClean="0">
                <a:solidFill>
                  <a:srgbClr val="FFE39D"/>
                </a:solidFill>
              </a:rPr>
              <a:t>Mockito</a:t>
            </a:r>
            <a:endParaRPr lang="en-US" sz="2400" dirty="0" smtClean="0">
              <a:solidFill>
                <a:srgbClr val="FFE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6858000" cy="45593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Tailored structure and process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Powerful </a:t>
            </a:r>
            <a:r>
              <a:rPr lang="en-US" dirty="0"/>
              <a:t>dependency </a:t>
            </a:r>
            <a:r>
              <a:rPr lang="en-US" dirty="0" smtClean="0"/>
              <a:t>management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Strong focus on performance</a:t>
            </a:r>
          </a:p>
          <a:p>
            <a:pPr>
              <a:lnSpc>
                <a:spcPct val="200000"/>
              </a:lnSpc>
            </a:pPr>
            <a:r>
              <a:rPr lang="en-US" dirty="0"/>
              <a:t>Convention for multi-APK builds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effectLst/>
              </a:rPr>
              <a:t>Programming Paradigms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FF00"/>
                </a:solidFill>
              </a:rPr>
              <a:t>ANT</a:t>
            </a:r>
            <a:r>
              <a:rPr lang="en-US" dirty="0" smtClean="0"/>
              <a:t> / Java / C++</a:t>
            </a:r>
          </a:p>
          <a:p>
            <a:pPr>
              <a:lnSpc>
                <a:spcPct val="200000"/>
              </a:lnSpc>
            </a:pPr>
            <a:r>
              <a:rPr lang="en-US" dirty="0"/>
              <a:t>Statements that change state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Tell “how” to do something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FF00"/>
                </a:solidFill>
              </a:rPr>
              <a:t>Maven</a:t>
            </a:r>
            <a:r>
              <a:rPr lang="en-US" dirty="0" smtClean="0"/>
              <a:t> / SQL / XSLT</a:t>
            </a:r>
          </a:p>
          <a:p>
            <a:pPr>
              <a:lnSpc>
                <a:spcPct val="200000"/>
              </a:lnSpc>
            </a:pPr>
            <a:r>
              <a:rPr lang="en-US" dirty="0"/>
              <a:t>Less concerned with “how”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Tell “what” should happen</a:t>
            </a:r>
          </a:p>
        </p:txBody>
      </p:sp>
    </p:spTree>
    <p:extLst>
      <p:ext uri="{BB962C8B-B14F-4D97-AF65-F5344CB8AC3E}">
        <p14:creationId xmlns:p14="http://schemas.microsoft.com/office/powerpoint/2010/main" val="253179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Gradle</a:t>
            </a:r>
            <a:r>
              <a:rPr lang="en-US" dirty="0" smtClean="0"/>
              <a:t> build file</a:t>
            </a:r>
            <a:endParaRPr lang="en-US" dirty="0"/>
          </a:p>
        </p:txBody>
      </p:sp>
      <p:pic>
        <p:nvPicPr>
          <p:cNvPr id="8" name="Picture Placeholder 7" descr="gradle-logo-smal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81" b="-83581"/>
          <a:stretch>
            <a:fillRect/>
          </a:stretch>
        </p:blipFill>
        <p:spPr>
          <a:xfrm>
            <a:off x="1138238" y="374650"/>
            <a:ext cx="7334250" cy="5486400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1282700" y="558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apply plugin: ‘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java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25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Monaco"/>
                <a:cs typeface="Monaco"/>
              </a:rPr>
              <a:t>build.gradle</a:t>
            </a:r>
            <a:endParaRPr lang="en-US" dirty="0">
              <a:solidFill>
                <a:srgbClr val="FFFF00"/>
              </a:solidFill>
              <a:latin typeface="Monaco"/>
              <a:cs typeface="Monaco"/>
            </a:endParaRPr>
          </a:p>
        </p:txBody>
      </p:sp>
      <p:sp useBgFill="1">
        <p:nvSpPr>
          <p:cNvPr id="11" name="Rounded Rectangular Callout 10"/>
          <p:cNvSpPr/>
          <p:nvPr/>
        </p:nvSpPr>
        <p:spPr>
          <a:xfrm rot="10800000" flipH="1">
            <a:off x="1993900" y="1549400"/>
            <a:ext cx="3556000" cy="22352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70100" y="1612900"/>
            <a:ext cx="3370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clean project</a:t>
            </a:r>
          </a:p>
          <a:p>
            <a:r>
              <a:rPr lang="en-US" dirty="0" smtClean="0">
                <a:latin typeface="Monaco"/>
                <a:cs typeface="Monaco"/>
              </a:rPr>
              <a:t>compile </a:t>
            </a:r>
            <a:r>
              <a:rPr lang="en-US" dirty="0">
                <a:latin typeface="Monaco"/>
                <a:cs typeface="Monaco"/>
              </a:rPr>
              <a:t>the classes</a:t>
            </a:r>
          </a:p>
          <a:p>
            <a:r>
              <a:rPr lang="en-US" dirty="0" smtClean="0">
                <a:latin typeface="Monaco"/>
                <a:cs typeface="Monaco"/>
              </a:rPr>
              <a:t>produce </a:t>
            </a:r>
            <a:r>
              <a:rPr lang="en-US" dirty="0">
                <a:latin typeface="Monaco"/>
                <a:cs typeface="Monaco"/>
              </a:rPr>
              <a:t>a jar</a:t>
            </a:r>
          </a:p>
          <a:p>
            <a:r>
              <a:rPr lang="en-US" dirty="0" smtClean="0">
                <a:latin typeface="Monaco"/>
                <a:cs typeface="Monaco"/>
              </a:rPr>
              <a:t>archive </a:t>
            </a:r>
            <a:r>
              <a:rPr lang="en-US" dirty="0">
                <a:latin typeface="Monaco"/>
                <a:cs typeface="Monaco"/>
              </a:rPr>
              <a:t>the jar</a:t>
            </a:r>
          </a:p>
          <a:p>
            <a:r>
              <a:rPr lang="en-US" dirty="0" smtClean="0">
                <a:latin typeface="Monaco"/>
                <a:cs typeface="Monaco"/>
              </a:rPr>
              <a:t>produce </a:t>
            </a:r>
            <a:r>
              <a:rPr lang="en-US" dirty="0">
                <a:latin typeface="Monaco"/>
                <a:cs typeface="Monaco"/>
              </a:rPr>
              <a:t>documentation</a:t>
            </a:r>
          </a:p>
          <a:p>
            <a:r>
              <a:rPr lang="en-US" dirty="0" smtClean="0">
                <a:latin typeface="Monaco"/>
                <a:cs typeface="Monaco"/>
              </a:rPr>
              <a:t>run </a:t>
            </a:r>
            <a:r>
              <a:rPr lang="en-US" dirty="0">
                <a:latin typeface="Monaco"/>
                <a:cs typeface="Monaco"/>
              </a:rPr>
              <a:t>the unit tests</a:t>
            </a:r>
          </a:p>
          <a:p>
            <a:r>
              <a:rPr lang="en-US" dirty="0" smtClean="0">
                <a:latin typeface="Monaco"/>
                <a:cs typeface="Monaco"/>
              </a:rPr>
              <a:t>produce </a:t>
            </a:r>
            <a:r>
              <a:rPr lang="en-US" dirty="0">
                <a:latin typeface="Monaco"/>
                <a:cs typeface="Monaco"/>
              </a:rPr>
              <a:t>the test report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2700" y="1108988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dependencies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compile '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com.google.guava:guava:14.0.1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2700" y="2264688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r</a:t>
            </a:r>
            <a:r>
              <a:rPr lang="en-US" dirty="0" smtClean="0">
                <a:latin typeface="Courier New"/>
                <a:cs typeface="Courier New"/>
              </a:rPr>
              <a:t>epositories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mavenCentral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68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Builds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143000" y="1676400"/>
            <a:ext cx="6858000" cy="4254500"/>
          </a:xfrm>
          <a:prstGeom prst="rect">
            <a:avLst/>
          </a:prstGeom>
        </p:spPr>
        <p:txBody>
          <a:bodyPr/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Modify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Remove comment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Change dependency version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Blow away class file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Ant integration</a:t>
            </a:r>
            <a:endParaRPr lang="en-US" dirty="0"/>
          </a:p>
        </p:txBody>
      </p:sp>
      <p:pic>
        <p:nvPicPr>
          <p:cNvPr id="8" name="Picture Placeholder 7" descr="gradle-logo-smal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581" b="-83581"/>
          <a:stretch>
            <a:fillRect/>
          </a:stretch>
        </p:blipFill>
        <p:spPr>
          <a:xfrm>
            <a:off x="1138238" y="374650"/>
            <a:ext cx="7334250" cy="5486400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1282700" y="558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ant.importBuild</a:t>
            </a:r>
            <a:r>
              <a:rPr lang="en-US" dirty="0">
                <a:latin typeface="Courier New"/>
                <a:cs typeface="Courier New"/>
              </a:rPr>
              <a:t> '</a:t>
            </a:r>
            <a:r>
              <a:rPr lang="en-US" dirty="0" err="1">
                <a:solidFill>
                  <a:schemeClr val="accent1"/>
                </a:solidFill>
                <a:latin typeface="Courier New"/>
                <a:cs typeface="Courier New"/>
              </a:rPr>
              <a:t>build.xml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8400" y="25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Monaco"/>
                <a:cs typeface="Monaco"/>
              </a:rPr>
              <a:t>build.gradle</a:t>
            </a:r>
            <a:endParaRPr lang="en-US" dirty="0">
              <a:solidFill>
                <a:srgbClr val="FFFF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200" y="1108988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task tar &lt;&lt; 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ant.tar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destfile</a:t>
            </a:r>
            <a:r>
              <a:rPr lang="en-US" dirty="0">
                <a:latin typeface="Courier New"/>
                <a:cs typeface="Courier New"/>
              </a:rPr>
              <a:t>: '</a:t>
            </a:r>
            <a:r>
              <a:rPr lang="en-US" dirty="0" err="1">
                <a:solidFill>
                  <a:srgbClr val="7FD13B"/>
                </a:solidFill>
                <a:latin typeface="Courier New"/>
                <a:cs typeface="Courier New"/>
              </a:rPr>
              <a:t>archive.tar</a:t>
            </a:r>
            <a:r>
              <a:rPr lang="en-US" dirty="0">
                <a:latin typeface="Courier New"/>
                <a:cs typeface="Courier New"/>
              </a:rPr>
              <a:t>') 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fileset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: '</a:t>
            </a:r>
            <a:r>
              <a:rPr lang="en-US" dirty="0" err="1">
                <a:solidFill>
                  <a:srgbClr val="7FD13B"/>
                </a:solidFill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') {</a:t>
            </a:r>
          </a:p>
          <a:p>
            <a:r>
              <a:rPr lang="en-US" dirty="0">
                <a:latin typeface="Courier New"/>
                <a:cs typeface="Courier New"/>
              </a:rPr>
              <a:t>            include(name: '</a:t>
            </a:r>
            <a:r>
              <a:rPr lang="en-US" dirty="0">
                <a:solidFill>
                  <a:srgbClr val="7FD13B"/>
                </a:solidFill>
                <a:latin typeface="Courier New"/>
                <a:cs typeface="Courier New"/>
              </a:rPr>
              <a:t>**/*.java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r>
              <a:rPr lang="en-US" dirty="0">
                <a:latin typeface="Courier New"/>
                <a:cs typeface="Courier New"/>
              </a:rPr>
              <a:t>            exclude(name: '</a:t>
            </a:r>
            <a:r>
              <a:rPr lang="en-US" dirty="0">
                <a:solidFill>
                  <a:srgbClr val="7FD13B"/>
                </a:solidFill>
                <a:latin typeface="Courier New"/>
                <a:cs typeface="Courier New"/>
              </a:rPr>
              <a:t>**/*.xml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96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798</Words>
  <Application>Microsoft Macintosh PowerPoint</Application>
  <PresentationFormat>On-screen Show (4:3)</PresentationFormat>
  <Paragraphs>242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Verve</vt:lpstr>
      <vt:lpstr>The Buzz About Gradle</vt:lpstr>
      <vt:lpstr>Contact Information</vt:lpstr>
      <vt:lpstr>Topics</vt:lpstr>
      <vt:lpstr>Who Is Behind Gradle?</vt:lpstr>
      <vt:lpstr>Why Gradle?</vt:lpstr>
      <vt:lpstr>Programming Paradigms</vt:lpstr>
      <vt:lpstr>Demo</vt:lpstr>
      <vt:lpstr>Incremental Builds</vt:lpstr>
      <vt:lpstr>Demo</vt:lpstr>
      <vt:lpstr>Multi-project Builds</vt:lpstr>
      <vt:lpstr>Injecting Behavior</vt:lpstr>
      <vt:lpstr>Demo</vt:lpstr>
      <vt:lpstr>android</vt:lpstr>
      <vt:lpstr>Android Plugin</vt:lpstr>
      <vt:lpstr>Library Projects</vt:lpstr>
      <vt:lpstr>Build Types</vt:lpstr>
      <vt:lpstr>Product Flavors</vt:lpstr>
      <vt:lpstr>Demo</vt:lpstr>
      <vt:lpstr>Product Flavor Groups</vt:lpstr>
      <vt:lpstr>Demo</vt:lpstr>
      <vt:lpstr>Structure</vt:lpstr>
      <vt:lpstr>Build Variants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Gorham</dc:creator>
  <cp:lastModifiedBy>Kevin</cp:lastModifiedBy>
  <cp:revision>65</cp:revision>
  <dcterms:created xsi:type="dcterms:W3CDTF">2013-08-12T06:07:08Z</dcterms:created>
  <dcterms:modified xsi:type="dcterms:W3CDTF">2013-08-14T18:25:31Z</dcterms:modified>
</cp:coreProperties>
</file>